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500.xml" ContentType="application/vnd.openxmlformats-officedocument.presentationml.tags+xml"/>
  <Override PartName="/ppt/tags/tag501.xml" ContentType="application/vnd.openxmlformats-officedocument.presentationml.tags+xml"/>
  <Override PartName="/ppt/notesSlides/notesSlide15.xml" ContentType="application/vnd.openxmlformats-officedocument.presentationml.notesSlide+xml"/>
  <Override PartName="/ppt/tags/tag502.xml" ContentType="application/vnd.openxmlformats-officedocument.presentationml.tags+xml"/>
  <Override PartName="/ppt/tags/tag50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notesSlides/notesSlide18.xml" ContentType="application/vnd.openxmlformats-officedocument.presentationml.notesSlide+xml"/>
  <Override PartName="/ppt/tags/tag506.xml" ContentType="application/vnd.openxmlformats-officedocument.presentationml.tags+xml"/>
  <Override PartName="/ppt/notesSlides/notesSlide19.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ags/tag507.xml" ContentType="application/vnd.openxmlformats-officedocument.presentationml.tags+xml"/>
  <Override PartName="/ppt/notesSlides/notesSlide20.xml" ContentType="application/vnd.openxmlformats-officedocument.presentationml.notesSlide+xml"/>
  <Override PartName="/ppt/tags/tag508.xml" ContentType="application/vnd.openxmlformats-officedocument.presentationml.tags+xml"/>
  <Override PartName="/ppt/notesSlides/notesSlide21.xml" ContentType="application/vnd.openxmlformats-officedocument.presentationml.notesSlide+xml"/>
  <Override PartName="/ppt/tags/tag509.xml" ContentType="application/vnd.openxmlformats-officedocument.presentationml.tags+xml"/>
  <Override PartName="/ppt/notesSlides/notesSlide22.xml" ContentType="application/vnd.openxmlformats-officedocument.presentationml.notesSlide+xml"/>
  <Override PartName="/ppt/tags/tag510.xml" ContentType="application/vnd.openxmlformats-officedocument.presentationml.tags+xml"/>
  <Override PartName="/ppt/notesSlides/notesSlide23.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tags/tag511.xml" ContentType="application/vnd.openxmlformats-officedocument.presentationml.tags+xml"/>
  <Override PartName="/ppt/notesSlides/notesSlide24.xml" ContentType="application/vnd.openxmlformats-officedocument.presentationml.notesSl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notesSlides/notesSlide2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606.xml" ContentType="application/vnd.openxmlformats-officedocument.presentationml.tags+xml"/>
  <Override PartName="/ppt/notesSlides/notesSlide26.xml" ContentType="application/vnd.openxmlformats-officedocument.presentationml.notesSlide+xml"/>
  <Override PartName="/ppt/tags/tag607.xml" ContentType="application/vnd.openxmlformats-officedocument.presentationml.tags+xml"/>
  <Override PartName="/ppt/notesSlides/notesSlide27.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ags/tag608.xml" ContentType="application/vnd.openxmlformats-officedocument.presentationml.tags+xml"/>
  <Override PartName="/ppt/notesSlides/notesSlide28.xml" ContentType="application/vnd.openxmlformats-officedocument.presentationml.notesSlide+xml"/>
  <Override PartName="/ppt/tags/tag609.xml" ContentType="application/vnd.openxmlformats-officedocument.presentationml.tags+xml"/>
  <Override PartName="/ppt/notesSlides/notesSlide29.xml" ContentType="application/vnd.openxmlformats-officedocument.presentationml.notesSlide+xml"/>
  <Override PartName="/ppt/tags/tag610.xml" ContentType="application/vnd.openxmlformats-officedocument.presentationml.tags+xml"/>
  <Override PartName="/ppt/notesSlides/notesSlide30.xml" ContentType="application/vnd.openxmlformats-officedocument.presentationml.notesSlide+xml"/>
  <Override PartName="/ppt/tags/tag611.xml" ContentType="application/vnd.openxmlformats-officedocument.presentationml.tags+xml"/>
  <Override PartName="/ppt/notesSlides/notesSlide31.xml" ContentType="application/vnd.openxmlformats-officedocument.presentationml.notesSlide+xml"/>
  <Override PartName="/ppt/tags/tag612.xml" ContentType="application/vnd.openxmlformats-officedocument.presentationml.tags+xml"/>
  <Override PartName="/ppt/notesSlides/notesSlide32.xml" ContentType="application/vnd.openxmlformats-officedocument.presentationml.notesSlide+xml"/>
  <Override PartName="/ppt/tags/tag613.xml" ContentType="application/vnd.openxmlformats-officedocument.presentationml.tags+xml"/>
  <Override PartName="/ppt/notesSlides/notesSlide33.xml" ContentType="application/vnd.openxmlformats-officedocument.presentationml.notesSlide+xml"/>
  <Override PartName="/ppt/tags/tag614.xml" ContentType="application/vnd.openxmlformats-officedocument.presentationml.tags+xml"/>
  <Override PartName="/ppt/notesSlides/notesSlide34.xml" ContentType="application/vnd.openxmlformats-officedocument.presentationml.notesSlide+xml"/>
  <Override PartName="/ppt/tags/tag615.xml" ContentType="application/vnd.openxmlformats-officedocument.presentationml.tags+xml"/>
  <Override PartName="/ppt/notesSlides/notesSlide35.xml" ContentType="application/vnd.openxmlformats-officedocument.presentationml.notesSlide+xml"/>
  <Override PartName="/ppt/tags/tag616.xml" ContentType="application/vnd.openxmlformats-officedocument.presentationml.tags+xml"/>
  <Override PartName="/ppt/notesSlides/notesSlide36.xml" ContentType="application/vnd.openxmlformats-officedocument.presentationml.notesSlide+xml"/>
  <Override PartName="/ppt/tags/tag617.xml" ContentType="application/vnd.openxmlformats-officedocument.presentationml.tags+xml"/>
  <Override PartName="/ppt/notesSlides/notesSlide37.xml" ContentType="application/vnd.openxmlformats-officedocument.presentationml.notesSlide+xml"/>
  <Override PartName="/ppt/tags/tag618.xml" ContentType="application/vnd.openxmlformats-officedocument.presentationml.tags+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9.xml" ContentType="application/vnd.openxmlformats-officedocument.presentationml.tags+xml"/>
  <Override PartName="/ppt/notesSlides/notesSlide39.xml" ContentType="application/vnd.openxmlformats-officedocument.presentationml.notesSlide+xml"/>
  <Override PartName="/ppt/tags/tag620.xml" ContentType="application/vnd.openxmlformats-officedocument.presentationml.tags+xml"/>
  <Override PartName="/ppt/notesSlides/notesSlide40.xml" ContentType="application/vnd.openxmlformats-officedocument.presentationml.notesSlid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41.xml" ContentType="application/vnd.openxmlformats-officedocument.presentationml.notesSlide+xml"/>
  <Override PartName="/ppt/charts/chart21.xml" ContentType="application/vnd.openxmlformats-officedocument.drawingml.chart+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notesSlides/notesSlide42.xml" ContentType="application/vnd.openxmlformats-officedocument.presentationml.notesSlide+xml"/>
  <Override PartName="/ppt/charts/chart22.xml" ContentType="application/vnd.openxmlformats-officedocument.drawingml.chart+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712.xml" ContentType="application/vnd.openxmlformats-officedocument.presentationml.tags+xml"/>
  <Override PartName="/ppt/tags/tag713.xml" ContentType="application/vnd.openxmlformats-officedocument.presentationml.tags+xml"/>
  <Override PartName="/ppt/notesSlides/notesSlide43.xml" ContentType="application/vnd.openxmlformats-officedocument.presentationml.notesSlide+xml"/>
  <Override PartName="/ppt/tags/tag714.xml" ContentType="application/vnd.openxmlformats-officedocument.presentationml.tags+xml"/>
  <Override PartName="/ppt/notesSlides/notesSlide44.xml" ContentType="application/vnd.openxmlformats-officedocument.presentationml.notesSlid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notesSlides/notesSlide45.xml" ContentType="application/vnd.openxmlformats-officedocument.presentationml.notesSlide+xml"/>
  <Override PartName="/ppt/tags/tag718.xml" ContentType="application/vnd.openxmlformats-officedocument.presentationml.tags+xml"/>
  <Override PartName="/ppt/notesSlides/notesSlide46.xml" ContentType="application/vnd.openxmlformats-officedocument.presentationml.notesSlid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notesSlides/notesSlide4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779.xml" ContentType="application/vnd.openxmlformats-officedocument.presentationml.tags+xml"/>
  <Override PartName="/ppt/notesSlides/notesSlide48.xml" ContentType="application/vnd.openxmlformats-officedocument.presentationml.notesSlide+xml"/>
  <Override PartName="/ppt/tags/tag780.xml" ContentType="application/vnd.openxmlformats-officedocument.presentationml.tags+xml"/>
  <Override PartName="/ppt/notesSlides/notesSlide49.xml" ContentType="application/vnd.openxmlformats-officedocument.presentationml.notesSlide+xml"/>
  <Override PartName="/ppt/tags/tag781.xml" ContentType="application/vnd.openxmlformats-officedocument.presentationml.tags+xml"/>
  <Override PartName="/ppt/notesSlides/notesSlide50.xml" ContentType="application/vnd.openxmlformats-officedocument.presentationml.notesSlide+xml"/>
  <Override PartName="/ppt/tags/tag782.xml" ContentType="application/vnd.openxmlformats-officedocument.presentationml.tags+xml"/>
  <Override PartName="/ppt/notesSlides/notesSlide51.xml" ContentType="application/vnd.openxmlformats-officedocument.presentationml.notesSlide+xml"/>
  <Override PartName="/ppt/tags/tag783.xml" ContentType="application/vnd.openxmlformats-officedocument.presentationml.tags+xml"/>
  <Override PartName="/ppt/tags/tag784.xml" ContentType="application/vnd.openxmlformats-officedocument.presentationml.tags+xml"/>
  <Override PartName="/ppt/notesSlides/notesSlide52.xml" ContentType="application/vnd.openxmlformats-officedocument.presentationml.notesSlide+xml"/>
  <Override PartName="/ppt/tags/tag785.xml" ContentType="application/vnd.openxmlformats-officedocument.presentationml.tags+xml"/>
  <Override PartName="/ppt/notesSlides/notesSlide53.xml" ContentType="application/vnd.openxmlformats-officedocument.presentationml.notesSlide+xml"/>
  <Override PartName="/ppt/tags/tag786.xml" ContentType="application/vnd.openxmlformats-officedocument.presentationml.tags+xml"/>
  <Override PartName="/ppt/notesSlides/notesSlide54.xml" ContentType="application/vnd.openxmlformats-officedocument.presentationml.notesSlide+xml"/>
  <Override PartName="/ppt/tags/tag787.xml" ContentType="application/vnd.openxmlformats-officedocument.presentationml.tags+xml"/>
  <Override PartName="/ppt/notesSlides/notesSlide55.xml" ContentType="application/vnd.openxmlformats-officedocument.presentationml.notesSlide+xml"/>
  <Override PartName="/ppt/tags/tag788.xml" ContentType="application/vnd.openxmlformats-officedocument.presentationml.tags+xml"/>
  <Override PartName="/ppt/notesSlides/notesSlide56.xml" ContentType="application/vnd.openxmlformats-officedocument.presentationml.notesSlide+xml"/>
  <Override PartName="/ppt/tags/tag789.xml" ContentType="application/vnd.openxmlformats-officedocument.presentationml.tags+xml"/>
  <Override PartName="/ppt/notesSlides/notesSlide57.xml" ContentType="application/vnd.openxmlformats-officedocument.presentationml.notesSlide+xml"/>
  <Override PartName="/ppt/tags/tag790.xml" ContentType="application/vnd.openxmlformats-officedocument.presentationml.tags+xml"/>
  <Override PartName="/ppt/notesSlides/notesSlide58.xml" ContentType="application/vnd.openxmlformats-officedocument.presentationml.notesSlide+xml"/>
  <Override PartName="/ppt/tags/tag791.xml" ContentType="application/vnd.openxmlformats-officedocument.presentationml.tags+xml"/>
  <Override PartName="/ppt/notesSlides/notesSlide59.xml" ContentType="application/vnd.openxmlformats-officedocument.presentationml.notesSlide+xml"/>
  <Override PartName="/ppt/tags/tag792.xml" ContentType="application/vnd.openxmlformats-officedocument.presentationml.tags+xml"/>
  <Override PartName="/ppt/notesSlides/notesSlide60.xml" ContentType="application/vnd.openxmlformats-officedocument.presentationml.notesSl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notesSlides/notesSlide61.xml" ContentType="application/vnd.openxmlformats-officedocument.presentationml.notesSlide+xml"/>
  <Override PartName="/ppt/charts/chart27.xml" ContentType="application/vnd.openxmlformats-officedocument.drawingml.chart+xml"/>
  <Override PartName="/ppt/tags/tag827.xml" ContentType="application/vnd.openxmlformats-officedocument.presentationml.tags+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9" r:id="rId2"/>
    <p:sldMasterId id="2147483684" r:id="rId3"/>
    <p:sldMasterId id="2147483688" r:id="rId4"/>
  </p:sldMasterIdLst>
  <p:notesMasterIdLst>
    <p:notesMasterId r:id="rId85"/>
  </p:notesMasterIdLst>
  <p:handoutMasterIdLst>
    <p:handoutMasterId r:id="rId86"/>
  </p:handoutMasterIdLst>
  <p:sldIdLst>
    <p:sldId id="568" r:id="rId5"/>
    <p:sldId id="631" r:id="rId6"/>
    <p:sldId id="632" r:id="rId7"/>
    <p:sldId id="2147470417" r:id="rId8"/>
    <p:sldId id="2147470399" r:id="rId9"/>
    <p:sldId id="2147472383" r:id="rId10"/>
    <p:sldId id="2147472447" r:id="rId11"/>
    <p:sldId id="2147472444" r:id="rId12"/>
    <p:sldId id="2147472445" r:id="rId13"/>
    <p:sldId id="2147470413" r:id="rId14"/>
    <p:sldId id="2147470414" r:id="rId15"/>
    <p:sldId id="2147470415" r:id="rId16"/>
    <p:sldId id="2147470416" r:id="rId17"/>
    <p:sldId id="2147470418" r:id="rId18"/>
    <p:sldId id="2147472387" r:id="rId19"/>
    <p:sldId id="2147472448" r:id="rId20"/>
    <p:sldId id="2147472449" r:id="rId21"/>
    <p:sldId id="2147472446" r:id="rId22"/>
    <p:sldId id="2147472423" r:id="rId23"/>
    <p:sldId id="658" r:id="rId24"/>
    <p:sldId id="528" r:id="rId25"/>
    <p:sldId id="2147470373" r:id="rId26"/>
    <p:sldId id="2147470356" r:id="rId27"/>
    <p:sldId id="2147470391" r:id="rId28"/>
    <p:sldId id="2147470390" r:id="rId29"/>
    <p:sldId id="2147470419" r:id="rId30"/>
    <p:sldId id="2147470404" r:id="rId31"/>
    <p:sldId id="2147472451" r:id="rId32"/>
    <p:sldId id="2147470340" r:id="rId33"/>
    <p:sldId id="2147470374" r:id="rId34"/>
    <p:sldId id="2147470394" r:id="rId35"/>
    <p:sldId id="2147470395" r:id="rId36"/>
    <p:sldId id="2147470396" r:id="rId37"/>
    <p:sldId id="2147470330" r:id="rId38"/>
    <p:sldId id="2147470354" r:id="rId39"/>
    <p:sldId id="694" r:id="rId40"/>
    <p:sldId id="2147472402" r:id="rId41"/>
    <p:sldId id="2147472441" r:id="rId42"/>
    <p:sldId id="2147472413" r:id="rId43"/>
    <p:sldId id="690" r:id="rId44"/>
    <p:sldId id="533" r:id="rId45"/>
    <p:sldId id="2147470375" r:id="rId46"/>
    <p:sldId id="535" r:id="rId47"/>
    <p:sldId id="2147472452" r:id="rId48"/>
    <p:sldId id="2147472379" r:id="rId49"/>
    <p:sldId id="2147472453" r:id="rId50"/>
    <p:sldId id="734" r:id="rId51"/>
    <p:sldId id="2147472380" r:id="rId52"/>
    <p:sldId id="2147470366" r:id="rId53"/>
    <p:sldId id="2147470312" r:id="rId54"/>
    <p:sldId id="538" r:id="rId55"/>
    <p:sldId id="2147472455" r:id="rId56"/>
    <p:sldId id="2147472382" r:id="rId57"/>
    <p:sldId id="2147472381" r:id="rId58"/>
    <p:sldId id="2147470420" r:id="rId59"/>
    <p:sldId id="2147470387" r:id="rId60"/>
    <p:sldId id="2147470392" r:id="rId61"/>
    <p:sldId id="2147470379" r:id="rId62"/>
    <p:sldId id="2147472393" r:id="rId63"/>
    <p:sldId id="691" r:id="rId64"/>
    <p:sldId id="552" r:id="rId65"/>
    <p:sldId id="2147470423" r:id="rId66"/>
    <p:sldId id="557" r:id="rId67"/>
    <p:sldId id="451" r:id="rId68"/>
    <p:sldId id="652" r:id="rId69"/>
    <p:sldId id="2147470422" r:id="rId70"/>
    <p:sldId id="662" r:id="rId71"/>
    <p:sldId id="2147470421" r:id="rId72"/>
    <p:sldId id="2147470401" r:id="rId73"/>
    <p:sldId id="2147470400" r:id="rId74"/>
    <p:sldId id="2147470411" r:id="rId75"/>
    <p:sldId id="2147470402" r:id="rId76"/>
    <p:sldId id="2147470403" r:id="rId77"/>
    <p:sldId id="2147470410" r:id="rId78"/>
    <p:sldId id="2147470405" r:id="rId79"/>
    <p:sldId id="2147470406" r:id="rId80"/>
    <p:sldId id="2147470407" r:id="rId81"/>
    <p:sldId id="2147470412" r:id="rId82"/>
    <p:sldId id="2147470408" r:id="rId83"/>
    <p:sldId id="2147470409" r:id="rId84"/>
  </p:sldIdLst>
  <p:sldSz cx="9906000" cy="6858000" type="A4"/>
  <p:notesSz cx="6735763" cy="9866313"/>
  <p:custDataLst>
    <p:tags r:id="rId87"/>
  </p:custDataLst>
  <p:defaultTex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631"/>
            <p14:sldId id="632"/>
            <p14:sldId id="2147470417"/>
            <p14:sldId id="2147470399"/>
            <p14:sldId id="2147472383"/>
            <p14:sldId id="2147472447"/>
            <p14:sldId id="2147472444"/>
            <p14:sldId id="2147472445"/>
            <p14:sldId id="2147470413"/>
            <p14:sldId id="2147470414"/>
            <p14:sldId id="2147470415"/>
            <p14:sldId id="2147470416"/>
            <p14:sldId id="2147470418"/>
            <p14:sldId id="2147472387"/>
            <p14:sldId id="2147472448"/>
            <p14:sldId id="2147472449"/>
            <p14:sldId id="2147472446"/>
            <p14:sldId id="2147472423"/>
            <p14:sldId id="658"/>
            <p14:sldId id="528"/>
            <p14:sldId id="2147470373"/>
            <p14:sldId id="2147470356"/>
            <p14:sldId id="2147470391"/>
            <p14:sldId id="2147470390"/>
            <p14:sldId id="2147470419"/>
            <p14:sldId id="2147470404"/>
            <p14:sldId id="2147472451"/>
            <p14:sldId id="2147470340"/>
            <p14:sldId id="2147470374"/>
            <p14:sldId id="2147470394"/>
            <p14:sldId id="2147470395"/>
            <p14:sldId id="2147470396"/>
            <p14:sldId id="2147470330"/>
            <p14:sldId id="2147470354"/>
            <p14:sldId id="694"/>
            <p14:sldId id="2147472402"/>
            <p14:sldId id="2147472441"/>
            <p14:sldId id="2147472413"/>
            <p14:sldId id="690"/>
            <p14:sldId id="533"/>
            <p14:sldId id="2147470375"/>
            <p14:sldId id="535"/>
            <p14:sldId id="2147472452"/>
            <p14:sldId id="2147472379"/>
            <p14:sldId id="2147472453"/>
            <p14:sldId id="734"/>
            <p14:sldId id="2147472380"/>
            <p14:sldId id="2147470366"/>
            <p14:sldId id="2147470312"/>
            <p14:sldId id="538"/>
            <p14:sldId id="2147472455"/>
            <p14:sldId id="2147472382"/>
            <p14:sldId id="2147472381"/>
            <p14:sldId id="2147470420"/>
            <p14:sldId id="2147470387"/>
            <p14:sldId id="2147470392"/>
            <p14:sldId id="2147470379"/>
            <p14:sldId id="2147472393"/>
            <p14:sldId id="691"/>
            <p14:sldId id="552"/>
            <p14:sldId id="2147470423"/>
            <p14:sldId id="557"/>
            <p14:sldId id="451"/>
            <p14:sldId id="652"/>
            <p14:sldId id="2147470422"/>
            <p14:sldId id="662"/>
            <p14:sldId id="2147470421"/>
            <p14:sldId id="2147470401"/>
            <p14:sldId id="2147470400"/>
            <p14:sldId id="2147470411"/>
            <p14:sldId id="2147470402"/>
            <p14:sldId id="2147470403"/>
            <p14:sldId id="2147470410"/>
            <p14:sldId id="2147470405"/>
            <p14:sldId id="2147470406"/>
            <p14:sldId id="2147470407"/>
            <p14:sldId id="2147470412"/>
            <p14:sldId id="2147470408"/>
            <p14:sldId id="2147470409"/>
          </p14:sldIdLst>
        </p14:section>
      </p14:sectionLst>
    </p:ext>
    <p:ext uri="{EFAFB233-063F-42B5-8137-9DF3F51BA10A}">
      <p15:sldGuideLst xmlns:p15="http://schemas.microsoft.com/office/powerpoint/2012/main">
        <p15:guide id="2" orient="horz" pos="4156" userDrawn="1">
          <p15:clr>
            <a:srgbClr val="A4A3A4"/>
          </p15:clr>
        </p15:guide>
        <p15:guide id="7" pos="6023" userDrawn="1">
          <p15:clr>
            <a:srgbClr val="A4A3A4"/>
          </p15:clr>
        </p15:guide>
        <p15:guide id="11" pos="126" userDrawn="1">
          <p15:clr>
            <a:srgbClr val="A4A3A4"/>
          </p15:clr>
        </p15:guide>
        <p15:guide id="13" orient="horz" pos="119" userDrawn="1">
          <p15:clr>
            <a:srgbClr val="A4A3A4"/>
          </p15:clr>
        </p15:guide>
        <p15:guide id="15" orient="horz" pos="238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8" name="作成者" initials="A" lastIdx="0"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D6AA7"/>
    <a:srgbClr val="CCDAEC"/>
    <a:srgbClr val="DADADA"/>
    <a:srgbClr val="BEBEBE"/>
    <a:srgbClr val="BAE4D9"/>
    <a:srgbClr val="649FC6"/>
    <a:srgbClr val="4D4D4D"/>
    <a:srgbClr val="655939"/>
    <a:srgbClr val="3D6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94" autoAdjust="0"/>
    <p:restoredTop sz="96774" autoAdjust="0"/>
  </p:normalViewPr>
  <p:slideViewPr>
    <p:cSldViewPr>
      <p:cViewPr varScale="1">
        <p:scale>
          <a:sx n="88" d="100"/>
          <a:sy n="88" d="100"/>
        </p:scale>
        <p:origin x="1344" y="288"/>
      </p:cViewPr>
      <p:guideLst>
        <p:guide orient="horz" pos="4156"/>
        <p:guide pos="6023"/>
        <p:guide pos="126"/>
        <p:guide orient="horz" pos="119"/>
        <p:guide orient="horz" pos="2387"/>
      </p:guideLst>
    </p:cSldViewPr>
  </p:slideViewPr>
  <p:outlineViewPr>
    <p:cViewPr>
      <p:scale>
        <a:sx n="33" d="100"/>
        <a:sy n="33" d="100"/>
      </p:scale>
      <p:origin x="0" y="0"/>
    </p:cViewPr>
  </p:outlineViewPr>
  <p:notesTextViewPr>
    <p:cViewPr>
      <p:scale>
        <a:sx n="3" d="2"/>
        <a:sy n="3" d="2"/>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13011401743794E-2"/>
          <c:y val="0.16287878787878787"/>
          <c:w val="0.91046277665995978"/>
          <c:h val="0.7026515151515151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29734848484848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5C-45F5-8713-808B5BB19298}"/>
                </c:ext>
              </c:extLst>
            </c:dLbl>
            <c:dLbl>
              <c:idx val="1"/>
              <c:layout>
                <c:manualLayout>
                  <c:x val="0"/>
                  <c:y val="-0.1316287878787878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5C-45F5-8713-808B5BB19298}"/>
                </c:ext>
              </c:extLst>
            </c:dLbl>
            <c:dLbl>
              <c:idx val="2"/>
              <c:layout>
                <c:manualLayout>
                  <c:x val="0"/>
                  <c:y val="-0.133522727272727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5C-45F5-8713-808B5BB19298}"/>
                </c:ext>
              </c:extLst>
            </c:dLbl>
            <c:dLbl>
              <c:idx val="3"/>
              <c:layout>
                <c:manualLayout>
                  <c:x val="0"/>
                  <c:y val="-0.1354166666666666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5C-45F5-8713-808B5BB19298}"/>
                </c:ext>
              </c:extLst>
            </c:dLbl>
            <c:dLbl>
              <c:idx val="4"/>
              <c:layout>
                <c:manualLayout>
                  <c:x val="0"/>
                  <c:y val="-0.1382575757575757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5C-45F5-8713-808B5BB19298}"/>
                </c:ext>
              </c:extLst>
            </c:dLbl>
            <c:dLbl>
              <c:idx val="5"/>
              <c:layout>
                <c:manualLayout>
                  <c:x val="0"/>
                  <c:y val="-0.1392045454545454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5C-45F5-8713-808B5BB19298}"/>
                </c:ext>
              </c:extLst>
            </c:dLbl>
            <c:dLbl>
              <c:idx val="6"/>
              <c:layout>
                <c:manualLayout>
                  <c:x val="0"/>
                  <c:y val="-0.1410984848484848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5C-45F5-8713-808B5BB19298}"/>
                </c:ext>
              </c:extLst>
            </c:dLbl>
            <c:dLbl>
              <c:idx val="7"/>
              <c:layout>
                <c:manualLayout>
                  <c:x val="0"/>
                  <c:y val="-0.14393939393939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5C-45F5-8713-808B5BB19298}"/>
                </c:ext>
              </c:extLst>
            </c:dLbl>
            <c:dLbl>
              <c:idx val="8"/>
              <c:layout>
                <c:manualLayout>
                  <c:x val="0"/>
                  <c:y val="-0.145833333333333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5C-45F5-8713-808B5BB19298}"/>
                </c:ext>
              </c:extLst>
            </c:dLbl>
            <c:dLbl>
              <c:idx val="9"/>
              <c:layout>
                <c:manualLayout>
                  <c:x val="0"/>
                  <c:y val="-0.147727272727272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5C-45F5-8713-808B5BB19298}"/>
                </c:ext>
              </c:extLst>
            </c:dLbl>
            <c:dLbl>
              <c:idx val="10"/>
              <c:layout>
                <c:manualLayout>
                  <c:x val="0"/>
                  <c:y val="-0.1496212121212121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5C-45F5-8713-808B5BB19298}"/>
                </c:ext>
              </c:extLst>
            </c:dLbl>
            <c:dLbl>
              <c:idx val="11"/>
              <c:layout>
                <c:manualLayout>
                  <c:x val="0"/>
                  <c:y val="-0.1524621212121212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5C-45F5-8713-808B5BB19298}"/>
                </c:ext>
              </c:extLst>
            </c:dLbl>
            <c:dLbl>
              <c:idx val="12"/>
              <c:layout>
                <c:manualLayout>
                  <c:x val="0"/>
                  <c:y val="-0.15530303030303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5C-45F5-8713-808B5BB19298}"/>
                </c:ext>
              </c:extLst>
            </c:dLbl>
            <c:dLbl>
              <c:idx val="13"/>
              <c:layout>
                <c:manualLayout>
                  <c:x val="0"/>
                  <c:y val="-0.1562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5C-45F5-8713-808B5BB19298}"/>
                </c:ext>
              </c:extLst>
            </c:dLbl>
            <c:dLbl>
              <c:idx val="14"/>
              <c:layout>
                <c:manualLayout>
                  <c:x val="0"/>
                  <c:y val="-0.159090909090909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65C-45F5-8713-808B5BB19298}"/>
                </c:ext>
              </c:extLst>
            </c:dLbl>
            <c:dLbl>
              <c:idx val="15"/>
              <c:layout>
                <c:manualLayout>
                  <c:x val="0"/>
                  <c:y val="-0.160984848484848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5C-45F5-8713-808B5BB19298}"/>
                </c:ext>
              </c:extLst>
            </c:dLbl>
            <c:dLbl>
              <c:idx val="16"/>
              <c:layout>
                <c:manualLayout>
                  <c:x val="0"/>
                  <c:y val="-0.1638257575757575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5C-45F5-8713-808B5BB19298}"/>
                </c:ext>
              </c:extLst>
            </c:dLbl>
            <c:dLbl>
              <c:idx val="17"/>
              <c:layout>
                <c:manualLayout>
                  <c:x val="0"/>
                  <c:y val="-0.165719696969696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65C-45F5-8713-808B5BB19298}"/>
                </c:ext>
              </c:extLst>
            </c:dLbl>
            <c:dLbl>
              <c:idx val="18"/>
              <c:layout>
                <c:manualLayout>
                  <c:x val="0"/>
                  <c:y val="-0.168560606060606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65C-45F5-8713-808B5BB19298}"/>
                </c:ext>
              </c:extLst>
            </c:dLbl>
            <c:dLbl>
              <c:idx val="19"/>
              <c:layout>
                <c:manualLayout>
                  <c:x val="0"/>
                  <c:y val="-0.1704545454545454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65C-45F5-8713-808B5BB19298}"/>
                </c:ext>
              </c:extLst>
            </c:dLbl>
            <c:dLbl>
              <c:idx val="20"/>
              <c:layout>
                <c:manualLayout>
                  <c:x val="0"/>
                  <c:y val="-0.1723484848484848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65C-45F5-8713-808B5BB19298}"/>
                </c:ext>
              </c:extLst>
            </c:dLbl>
            <c:dLbl>
              <c:idx val="21"/>
              <c:layout>
                <c:manualLayout>
                  <c:x val="0"/>
                  <c:y val="-0.17518939393939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65C-45F5-8713-808B5BB19298}"/>
                </c:ext>
              </c:extLst>
            </c:dLbl>
            <c:dLbl>
              <c:idx val="22"/>
              <c:layout>
                <c:manualLayout>
                  <c:x val="0"/>
                  <c:y val="-0.177083333333333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65C-45F5-8713-808B5BB19298}"/>
                </c:ext>
              </c:extLst>
            </c:dLbl>
            <c:dLbl>
              <c:idx val="23"/>
              <c:layout>
                <c:manualLayout>
                  <c:x val="0"/>
                  <c:y val="-0.178977272727272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65C-45F5-8713-808B5BB19298}"/>
                </c:ext>
              </c:extLst>
            </c:dLbl>
            <c:dLbl>
              <c:idx val="24"/>
              <c:layout>
                <c:manualLayout>
                  <c:x val="0"/>
                  <c:y val="-0.1818181818181818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65C-45F5-8713-808B5BB19298}"/>
                </c:ext>
              </c:extLst>
            </c:dLbl>
            <c:dLbl>
              <c:idx val="25"/>
              <c:layout>
                <c:manualLayout>
                  <c:x val="0"/>
                  <c:y val="-0.1837121212121212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65C-45F5-8713-808B5BB19298}"/>
                </c:ext>
              </c:extLst>
            </c:dLbl>
            <c:dLbl>
              <c:idx val="26"/>
              <c:layout>
                <c:manualLayout>
                  <c:x val="0"/>
                  <c:y val="-0.3257575757575757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65C-45F5-8713-808B5BB19298}"/>
                </c:ext>
              </c:extLst>
            </c:dLbl>
            <c:dLbl>
              <c:idx val="27"/>
              <c:layout>
                <c:manualLayout>
                  <c:x val="0"/>
                  <c:y val="-0.2424242424242424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65C-45F5-8713-808B5BB19298}"/>
                </c:ext>
              </c:extLst>
            </c:dLbl>
            <c:dLbl>
              <c:idx val="28"/>
              <c:layout>
                <c:manualLayout>
                  <c:x val="0"/>
                  <c:y val="-0.23768939393939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65C-45F5-8713-808B5BB192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19.637087000000001</c:v>
                </c:pt>
                <c:pt idx="1">
                  <c:v>20.167068499999999</c:v>
                </c:pt>
                <c:pt idx="2">
                  <c:v>20.729388</c:v>
                </c:pt>
                <c:pt idx="3">
                  <c:v>21.296704999999999</c:v>
                </c:pt>
                <c:pt idx="4">
                  <c:v>21.868297999999999</c:v>
                </c:pt>
                <c:pt idx="5">
                  <c:v>22.449438000000001</c:v>
                </c:pt>
                <c:pt idx="6">
                  <c:v>23.040702</c:v>
                </c:pt>
                <c:pt idx="7">
                  <c:v>23.642278999999998</c:v>
                </c:pt>
                <c:pt idx="8">
                  <c:v>24.249946000000001</c:v>
                </c:pt>
                <c:pt idx="9">
                  <c:v>24.862664500000001</c:v>
                </c:pt>
                <c:pt idx="10">
                  <c:v>25.474994500000001</c:v>
                </c:pt>
                <c:pt idx="11">
                  <c:v>26.095088000000001</c:v>
                </c:pt>
                <c:pt idx="12">
                  <c:v>26.734268499999999</c:v>
                </c:pt>
                <c:pt idx="13">
                  <c:v>27.3861925</c:v>
                </c:pt>
                <c:pt idx="14">
                  <c:v>28.0415925</c:v>
                </c:pt>
                <c:pt idx="15">
                  <c:v>28.696067500000002</c:v>
                </c:pt>
                <c:pt idx="16">
                  <c:v>29.356741499999998</c:v>
                </c:pt>
                <c:pt idx="17">
                  <c:v>30.008354000000001</c:v>
                </c:pt>
                <c:pt idx="18">
                  <c:v>30.637584499999999</c:v>
                </c:pt>
                <c:pt idx="19">
                  <c:v>31.258945000000001</c:v>
                </c:pt>
                <c:pt idx="20">
                  <c:v>31.887809000000001</c:v>
                </c:pt>
                <c:pt idx="21">
                  <c:v>32.518664999999999</c:v>
                </c:pt>
                <c:pt idx="22">
                  <c:v>33.149152000000001</c:v>
                </c:pt>
                <c:pt idx="23">
                  <c:v>33.787914000000001</c:v>
                </c:pt>
                <c:pt idx="24">
                  <c:v>34.4</c:v>
                </c:pt>
                <c:pt idx="25">
                  <c:v>35</c:v>
                </c:pt>
                <c:pt idx="26">
                  <c:v>38.222088999999997</c:v>
                </c:pt>
                <c:pt idx="27">
                  <c:v>44.568350000000002</c:v>
                </c:pt>
                <c:pt idx="28">
                  <c:v>50.553046999999999</c:v>
                </c:pt>
              </c:numCache>
            </c:numRef>
          </c:val>
          <c:extLst>
            <c:ext xmlns:c16="http://schemas.microsoft.com/office/drawing/2014/chart" uri="{C3380CC4-5D6E-409C-BE32-E72D297353CC}">
              <c16:uniqueId val="{0000001D-C65C-45F5-8713-808B5BB19298}"/>
            </c:ext>
          </c:extLst>
        </c:ser>
        <c:dLbls>
          <c:showLegendKey val="0"/>
          <c:showVal val="0"/>
          <c:showCatName val="0"/>
          <c:showSerName val="0"/>
          <c:showPercent val="0"/>
          <c:showBubbleSize val="0"/>
        </c:dLbls>
        <c:gapWidth val="60"/>
        <c:overlap val="100"/>
        <c:axId val="184681041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65C-45F5-8713-808B5BB19298}"/>
                </c:ext>
              </c:extLst>
            </c:dLbl>
            <c:dLbl>
              <c:idx val="2"/>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65C-45F5-8713-808B5BB19298}"/>
                </c:ext>
              </c:extLst>
            </c:dLbl>
            <c:dLbl>
              <c:idx val="3"/>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65C-45F5-8713-808B5BB19298}"/>
                </c:ext>
              </c:extLst>
            </c:dLbl>
            <c:dLbl>
              <c:idx val="4"/>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65C-45F5-8713-808B5BB19298}"/>
                </c:ext>
              </c:extLst>
            </c:dLbl>
            <c:dLbl>
              <c:idx val="5"/>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65C-45F5-8713-808B5BB19298}"/>
                </c:ext>
              </c:extLst>
            </c:dLbl>
            <c:dLbl>
              <c:idx val="6"/>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65C-45F5-8713-808B5BB19298}"/>
                </c:ext>
              </c:extLst>
            </c:dLbl>
            <c:dLbl>
              <c:idx val="7"/>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65C-45F5-8713-808B5BB19298}"/>
                </c:ext>
              </c:extLst>
            </c:dLbl>
            <c:dLbl>
              <c:idx val="8"/>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65C-45F5-8713-808B5BB19298}"/>
                </c:ext>
              </c:extLst>
            </c:dLbl>
            <c:dLbl>
              <c:idx val="9"/>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65C-45F5-8713-808B5BB19298}"/>
                </c:ext>
              </c:extLst>
            </c:dLbl>
            <c:dLbl>
              <c:idx val="10"/>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65C-45F5-8713-808B5BB19298}"/>
                </c:ext>
              </c:extLst>
            </c:dLbl>
            <c:dLbl>
              <c:idx val="11"/>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65C-45F5-8713-808B5BB19298}"/>
                </c:ext>
              </c:extLst>
            </c:dLbl>
            <c:dLbl>
              <c:idx val="12"/>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65C-45F5-8713-808B5BB19298}"/>
                </c:ext>
              </c:extLst>
            </c:dLbl>
            <c:dLbl>
              <c:idx val="13"/>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65C-45F5-8713-808B5BB19298}"/>
                </c:ext>
              </c:extLst>
            </c:dLbl>
            <c:dLbl>
              <c:idx val="14"/>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65C-45F5-8713-808B5BB19298}"/>
                </c:ext>
              </c:extLst>
            </c:dLbl>
            <c:dLbl>
              <c:idx val="15"/>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65C-45F5-8713-808B5BB19298}"/>
                </c:ext>
              </c:extLst>
            </c:dLbl>
            <c:dLbl>
              <c:idx val="16"/>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65C-45F5-8713-808B5BB19298}"/>
                </c:ext>
              </c:extLst>
            </c:dLbl>
            <c:dLbl>
              <c:idx val="17"/>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65C-45F5-8713-808B5BB19298}"/>
                </c:ext>
              </c:extLst>
            </c:dLbl>
            <c:dLbl>
              <c:idx val="18"/>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C65C-45F5-8713-808B5BB19298}"/>
                </c:ext>
              </c:extLst>
            </c:dLbl>
            <c:dLbl>
              <c:idx val="19"/>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C65C-45F5-8713-808B5BB19298}"/>
                </c:ext>
              </c:extLst>
            </c:dLbl>
            <c:dLbl>
              <c:idx val="20"/>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C65C-45F5-8713-808B5BB19298}"/>
                </c:ext>
              </c:extLst>
            </c:dLbl>
            <c:dLbl>
              <c:idx val="21"/>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C65C-45F5-8713-808B5BB19298}"/>
                </c:ext>
              </c:extLst>
            </c:dLbl>
            <c:dLbl>
              <c:idx val="22"/>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C65C-45F5-8713-808B5BB19298}"/>
                </c:ext>
              </c:extLst>
            </c:dLbl>
            <c:dLbl>
              <c:idx val="23"/>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C65C-45F5-8713-808B5BB19298}"/>
                </c:ext>
              </c:extLst>
            </c:dLbl>
            <c:dLbl>
              <c:idx val="24"/>
              <c:layout>
                <c:manualLayout>
                  <c:x val="0"/>
                  <c:y val="-0.102272727272727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C65C-45F5-8713-808B5BB19298}"/>
                </c:ext>
              </c:extLst>
            </c:dLbl>
            <c:dLbl>
              <c:idx val="25"/>
              <c:layout>
                <c:manualLayout>
                  <c:x val="0"/>
                  <c:y val="-0.102272727272727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C65C-45F5-8713-808B5BB19298}"/>
                </c:ext>
              </c:extLst>
            </c:dLbl>
            <c:dLbl>
              <c:idx val="27"/>
              <c:layout>
                <c:manualLayout>
                  <c:x val="0"/>
                  <c:y val="0.102272727272727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C65C-45F5-8713-808B5BB192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2.569</c:v>
                </c:pt>
                <c:pt idx="1">
                  <c:v>2.754</c:v>
                </c:pt>
                <c:pt idx="2">
                  <c:v>2.746</c:v>
                </c:pt>
                <c:pt idx="3">
                  <c:v>2.6549999999999998</c:v>
                </c:pt>
                <c:pt idx="4">
                  <c:v>2.6419999999999999</c:v>
                </c:pt>
                <c:pt idx="5">
                  <c:v>2.6040000000000001</c:v>
                </c:pt>
                <c:pt idx="6">
                  <c:v>2.5960000000000001</c:v>
                </c:pt>
                <c:pt idx="7">
                  <c:v>2.56</c:v>
                </c:pt>
                <c:pt idx="8">
                  <c:v>2.516</c:v>
                </c:pt>
                <c:pt idx="9">
                  <c:v>2.4750000000000001</c:v>
                </c:pt>
                <c:pt idx="10">
                  <c:v>2.3919999999999999</c:v>
                </c:pt>
                <c:pt idx="11">
                  <c:v>2.4169999999999998</c:v>
                </c:pt>
                <c:pt idx="12">
                  <c:v>2.4220000000000002</c:v>
                </c:pt>
                <c:pt idx="13">
                  <c:v>2.3959999999999999</c:v>
                </c:pt>
                <c:pt idx="14">
                  <c:v>2.3340000000000001</c:v>
                </c:pt>
                <c:pt idx="15">
                  <c:v>2.2810000000000001</c:v>
                </c:pt>
                <c:pt idx="16">
                  <c:v>2.2719999999999998</c:v>
                </c:pt>
                <c:pt idx="17">
                  <c:v>2.12</c:v>
                </c:pt>
                <c:pt idx="18">
                  <c:v>2.0310000000000001</c:v>
                </c:pt>
                <c:pt idx="19">
                  <c:v>1.9850000000000001</c:v>
                </c:pt>
                <c:pt idx="20">
                  <c:v>1.998</c:v>
                </c:pt>
                <c:pt idx="21">
                  <c:v>1.921</c:v>
                </c:pt>
                <c:pt idx="22">
                  <c:v>1.92</c:v>
                </c:pt>
                <c:pt idx="23">
                  <c:v>1.897</c:v>
                </c:pt>
                <c:pt idx="24">
                  <c:v>1.85</c:v>
                </c:pt>
                <c:pt idx="25">
                  <c:v>1.81</c:v>
                </c:pt>
                <c:pt idx="26">
                  <c:v>1.6619999999999999</c:v>
                </c:pt>
                <c:pt idx="27">
                  <c:v>1.403</c:v>
                </c:pt>
                <c:pt idx="28">
                  <c:v>1.1180000000000001</c:v>
                </c:pt>
              </c:numCache>
            </c:numRef>
          </c:val>
          <c:smooth val="0"/>
          <c:extLst>
            <c:ext xmlns:c16="http://schemas.microsoft.com/office/drawing/2014/chart" uri="{C3380CC4-5D6E-409C-BE32-E72D297353CC}">
              <c16:uniqueId val="{00000038-C65C-45F5-8713-808B5BB19298}"/>
            </c:ext>
          </c:extLst>
        </c:ser>
        <c:dLbls>
          <c:showLegendKey val="0"/>
          <c:showVal val="0"/>
          <c:showCatName val="0"/>
          <c:showSerName val="0"/>
          <c:showPercent val="0"/>
          <c:showBubbleSize val="0"/>
        </c:dLbls>
        <c:marker val="1"/>
        <c:smooth val="0"/>
        <c:axId val="2"/>
        <c:axId val="3"/>
      </c:lineChart>
      <c:catAx>
        <c:axId val="18468104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46810415"/>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486055776895E-2"/>
          <c:y val="0.12909090909090909"/>
          <c:w val="0.93426294820717126"/>
          <c:h val="0.7418181818181818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1.0557768924302789E-2"/>
                  <c:y val="-0.12545454545454546"/>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95-4FED-BA6C-5F104E7296FB}"/>
                </c:ext>
              </c:extLst>
            </c:dLbl>
            <c:dLbl>
              <c:idx val="5"/>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95-4FED-BA6C-5F104E7296FB}"/>
                </c:ext>
              </c:extLst>
            </c:dLbl>
            <c:dLbl>
              <c:idx val="6"/>
              <c:layout>
                <c:manualLayout>
                  <c:x val="0"/>
                  <c:y val="-9.0909090909090909E-4"/>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95-4FED-BA6C-5F104E7296FB}"/>
                </c:ext>
              </c:extLst>
            </c:dLbl>
            <c:dLbl>
              <c:idx val="7"/>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95-4FED-BA6C-5F104E7296F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95-4FED-BA6C-5F104E7296FB}"/>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95-4FED-BA6C-5F104E7296FB}"/>
                </c:ext>
              </c:extLst>
            </c:dLbl>
            <c:dLbl>
              <c:idx val="10"/>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95-4FED-BA6C-5F104E7296FB}"/>
                </c:ext>
              </c:extLst>
            </c:dLbl>
            <c:dLbl>
              <c:idx val="11"/>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95-4FED-BA6C-5F104E7296FB}"/>
                </c:ext>
              </c:extLst>
            </c:dLbl>
            <c:dLbl>
              <c:idx val="12"/>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95-4FED-BA6C-5F104E7296F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95-4FED-BA6C-5F104E7296FB}"/>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95-4FED-BA6C-5F104E7296F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95-4FED-BA6C-5F104E7296FB}"/>
                </c:ext>
              </c:extLst>
            </c:dLbl>
            <c:dLbl>
              <c:idx val="16"/>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95-4FED-BA6C-5F104E7296FB}"/>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95-4FED-BA6C-5F104E7296FB}"/>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95-4FED-BA6C-5F104E7296F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95-4FED-BA6C-5F104E7296FB}"/>
                </c:ext>
              </c:extLst>
            </c:dLbl>
            <c:dLbl>
              <c:idx val="20"/>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95-4FED-BA6C-5F104E7296FB}"/>
                </c:ext>
              </c:extLst>
            </c:dLbl>
            <c:dLbl>
              <c:idx val="21"/>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95-4FED-BA6C-5F104E7296F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95-4FED-BA6C-5F104E7296FB}"/>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95-4FED-BA6C-5F104E7296F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4.5961479100000009</c:v>
                </c:pt>
                <c:pt idx="1">
                  <c:v>5.4701221999999996</c:v>
                </c:pt>
                <c:pt idx="2">
                  <c:v>4.7771488499999997</c:v>
                </c:pt>
                <c:pt idx="3">
                  <c:v>8.3243227700000002</c:v>
                </c:pt>
                <c:pt idx="4">
                  <c:v>9.4595118199999995</c:v>
                </c:pt>
                <c:pt idx="5">
                  <c:v>20.671719809999999</c:v>
                </c:pt>
                <c:pt idx="6">
                  <c:v>22.204137070000002</c:v>
                </c:pt>
                <c:pt idx="7">
                  <c:v>25.297039450000003</c:v>
                </c:pt>
                <c:pt idx="8">
                  <c:v>27.983140760000005</c:v>
                </c:pt>
                <c:pt idx="9">
                  <c:v>30.602022019999993</c:v>
                </c:pt>
                <c:pt idx="10">
                  <c:v>40.317357019999996</c:v>
                </c:pt>
                <c:pt idx="11">
                  <c:v>48.368669920000002</c:v>
                </c:pt>
                <c:pt idx="12">
                  <c:v>41.267689809999993</c:v>
                </c:pt>
                <c:pt idx="13">
                  <c:v>42.626436010000006</c:v>
                </c:pt>
                <c:pt idx="14">
                  <c:v>27.523566339999995</c:v>
                </c:pt>
                <c:pt idx="15">
                  <c:v>27.440061109999998</c:v>
                </c:pt>
                <c:pt idx="16">
                  <c:v>24.8789485</c:v>
                </c:pt>
                <c:pt idx="17">
                  <c:v>32.823200180000001</c:v>
                </c:pt>
                <c:pt idx="18">
                  <c:v>30.111862530000003</c:v>
                </c:pt>
                <c:pt idx="19">
                  <c:v>43.112952579999998</c:v>
                </c:pt>
                <c:pt idx="20">
                  <c:v>55.532921910000013</c:v>
                </c:pt>
                <c:pt idx="21">
                  <c:v>51.340030290000001</c:v>
                </c:pt>
                <c:pt idx="22">
                  <c:v>45.636469429999998</c:v>
                </c:pt>
                <c:pt idx="23">
                  <c:v>44.420649250000011</c:v>
                </c:pt>
              </c:numCache>
            </c:numRef>
          </c:val>
          <c:extLst>
            <c:ext xmlns:c16="http://schemas.microsoft.com/office/drawing/2014/chart" uri="{C3380CC4-5D6E-409C-BE32-E72D297353CC}">
              <c16:uniqueId val="{00000014-D195-4FED-BA6C-5F104E7296FB}"/>
            </c:ext>
          </c:extLst>
        </c:ser>
        <c:ser>
          <c:idx val="1"/>
          <c:order val="1"/>
          <c:spPr>
            <a:solidFill>
              <a:srgbClr val="80CCE8"/>
            </a:solidFill>
            <a:ln w="9525" cmpd="sng" algn="ctr">
              <a:solidFill>
                <a:srgbClr val="808080"/>
              </a:solidFill>
              <a:prstDash val="solid"/>
            </a:ln>
          </c:spPr>
          <c:invertIfNegative val="0"/>
          <c:dLbls>
            <c:dLbl>
              <c:idx val="1"/>
              <c:layout>
                <c:manualLayout>
                  <c:x val="1.0756972111553785E-2"/>
                  <c:y val="-7.909090909090908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195-4FED-BA6C-5F104E7296FB}"/>
                </c:ext>
              </c:extLst>
            </c:dLbl>
            <c:dLbl>
              <c:idx val="2"/>
              <c:layout>
                <c:manualLayout>
                  <c:x val="1.0557768924302789E-2"/>
                  <c:y val="-8.272727272727273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195-4FED-BA6C-5F104E7296FB}"/>
                </c:ext>
              </c:extLst>
            </c:dLbl>
            <c:dLbl>
              <c:idx val="3"/>
              <c:layout>
                <c:manualLayout>
                  <c:x val="0"/>
                  <c:y val="-8.7272727272727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195-4FED-BA6C-5F104E7296FB}"/>
                </c:ext>
              </c:extLst>
            </c:dLbl>
            <c:dLbl>
              <c:idx val="4"/>
              <c:layout>
                <c:manualLayout>
                  <c:x val="0"/>
                  <c:y val="-9.09090909090909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195-4FED-BA6C-5F104E7296F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195-4FED-BA6C-5F104E7296FB}"/>
                </c:ext>
              </c:extLst>
            </c:dLbl>
            <c:dLbl>
              <c:idx val="6"/>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195-4FED-BA6C-5F104E7296FB}"/>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195-4FED-BA6C-5F104E7296F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195-4FED-BA6C-5F104E7296FB}"/>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195-4FED-BA6C-5F104E7296FB}"/>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195-4FED-BA6C-5F104E7296FB}"/>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195-4FED-BA6C-5F104E7296FB}"/>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195-4FED-BA6C-5F104E7296F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195-4FED-BA6C-5F104E7296FB}"/>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195-4FED-BA6C-5F104E7296FB}"/>
                </c:ext>
              </c:extLst>
            </c:dLbl>
            <c:dLbl>
              <c:idx val="15"/>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195-4FED-BA6C-5F104E7296FB}"/>
                </c:ext>
              </c:extLst>
            </c:dLbl>
            <c:dLbl>
              <c:idx val="16"/>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195-4FED-BA6C-5F104E7296FB}"/>
                </c:ext>
              </c:extLst>
            </c:dLbl>
            <c:dLbl>
              <c:idx val="17"/>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195-4FED-BA6C-5F104E7296FB}"/>
                </c:ext>
              </c:extLst>
            </c:dLbl>
            <c:dLbl>
              <c:idx val="18"/>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195-4FED-BA6C-5F104E7296F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195-4FED-BA6C-5F104E7296F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195-4FED-BA6C-5F104E7296FB}"/>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195-4FED-BA6C-5F104E7296F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195-4FED-BA6C-5F104E7296FB}"/>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195-4FED-BA6C-5F104E7296F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5.5985442599999988</c:v>
                </c:pt>
                <c:pt idx="1">
                  <c:v>5.7574289600000013</c:v>
                </c:pt>
                <c:pt idx="2">
                  <c:v>6.4686590899999992</c:v>
                </c:pt>
                <c:pt idx="3">
                  <c:v>7.7113241800000001</c:v>
                </c:pt>
                <c:pt idx="4">
                  <c:v>8.6434805200000007</c:v>
                </c:pt>
                <c:pt idx="5">
                  <c:v>10.241635070000001</c:v>
                </c:pt>
                <c:pt idx="6">
                  <c:v>18.715979950000005</c:v>
                </c:pt>
                <c:pt idx="7">
                  <c:v>24.242365600000003</c:v>
                </c:pt>
                <c:pt idx="8">
                  <c:v>27.77250673999999</c:v>
                </c:pt>
                <c:pt idx="9">
                  <c:v>23.313049679999999</c:v>
                </c:pt>
                <c:pt idx="10">
                  <c:v>29.469564389999995</c:v>
                </c:pt>
                <c:pt idx="11">
                  <c:v>32.334160510000004</c:v>
                </c:pt>
                <c:pt idx="12">
                  <c:v>33.63684658999999</c:v>
                </c:pt>
                <c:pt idx="13">
                  <c:v>45.274719209999986</c:v>
                </c:pt>
                <c:pt idx="14">
                  <c:v>38.631905139999994</c:v>
                </c:pt>
                <c:pt idx="15">
                  <c:v>31.27565452</c:v>
                </c:pt>
                <c:pt idx="16">
                  <c:v>31.68410755</c:v>
                </c:pt>
                <c:pt idx="17">
                  <c:v>13.352013929999998</c:v>
                </c:pt>
                <c:pt idx="18">
                  <c:v>19.069295619999998</c:v>
                </c:pt>
                <c:pt idx="19">
                  <c:v>21.844742780000004</c:v>
                </c:pt>
                <c:pt idx="20">
                  <c:v>24.360178930000004</c:v>
                </c:pt>
                <c:pt idx="21">
                  <c:v>29.094901789999994</c:v>
                </c:pt>
                <c:pt idx="22">
                  <c:v>23.669184120000004</c:v>
                </c:pt>
                <c:pt idx="23">
                  <c:v>19.841543580000007</c:v>
                </c:pt>
              </c:numCache>
            </c:numRef>
          </c:val>
          <c:extLst>
            <c:ext xmlns:c16="http://schemas.microsoft.com/office/drawing/2014/chart" uri="{C3380CC4-5D6E-409C-BE32-E72D297353CC}">
              <c16:uniqueId val="{0000002C-D195-4FED-BA6C-5F104E7296FB}"/>
            </c:ext>
          </c:extLst>
        </c:ser>
        <c:dLbls>
          <c:showLegendKey val="0"/>
          <c:showVal val="0"/>
          <c:showCatName val="0"/>
          <c:showSerName val="0"/>
          <c:showPercent val="0"/>
          <c:showBubbleSize val="0"/>
        </c:dLbls>
        <c:gapWidth val="60"/>
        <c:overlap val="100"/>
        <c:axId val="1170890720"/>
        <c:axId val="1"/>
      </c:barChart>
      <c:catAx>
        <c:axId val="1170890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5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0890720"/>
        <c:crosses val="min"/>
        <c:crossBetween val="between"/>
        <c:majorUnit val="2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0-7391-494D-8860-FDDF44544D29}"/>
              </c:ext>
            </c:extLst>
          </c:dPt>
          <c:dPt>
            <c:idx val="1"/>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1-7391-494D-8860-FDDF44544D2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391-494D-8860-FDDF44544D29}"/>
              </c:ext>
            </c:extLst>
          </c:dPt>
          <c:dLbls>
            <c:dLbl>
              <c:idx val="0"/>
              <c:layout>
                <c:manualLayout>
                  <c:x val="4.4463087248322146E-2"/>
                  <c:y val="4.6242774566473986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91-494D-8860-FDDF44544D29}"/>
                </c:ext>
              </c:extLst>
            </c:dLbl>
            <c:dLbl>
              <c:idx val="1"/>
              <c:layout>
                <c:manualLayout>
                  <c:x val="-4.8238255033557047E-2"/>
                  <c:y val="-3.625853914871256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91-494D-8860-FDDF44544D2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71.899999999999991</c:v>
                </c:pt>
                <c:pt idx="1">
                  <c:v>23.400000000000002</c:v>
                </c:pt>
                <c:pt idx="2">
                  <c:v>4.7</c:v>
                </c:pt>
              </c:numCache>
            </c:numRef>
          </c:val>
          <c:extLst>
            <c:ext xmlns:c16="http://schemas.microsoft.com/office/drawing/2014/chart" uri="{C3380CC4-5D6E-409C-BE32-E72D297353CC}">
              <c16:uniqueId val="{00000003-7391-494D-8860-FDDF44544D2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50671140939598"/>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D26-4BEB-9C71-16C9DB86D747}"/>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D26-4BEB-9C71-16C9DB86D747}"/>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0D26-4BEB-9C71-16C9DB86D747}"/>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0D26-4BEB-9C71-16C9DB86D747}"/>
              </c:ext>
            </c:extLst>
          </c:dPt>
          <c:dLbls>
            <c:dLbl>
              <c:idx val="0"/>
              <c:layout>
                <c:manualLayout>
                  <c:x val="5.7885906040268456E-2"/>
                  <c:y val="-7.3568050446663168E-3"/>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26-4BEB-9C71-16C9DB86D747}"/>
                </c:ext>
              </c:extLst>
            </c:dLbl>
            <c:dLbl>
              <c:idx val="1"/>
              <c:layout>
                <c:manualLayout>
                  <c:x val="-5.1174496644295304E-2"/>
                  <c:y val="2.837624802942722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26-4BEB-9C71-16C9DB86D74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46.800000000000004</c:v>
                </c:pt>
                <c:pt idx="1">
                  <c:v>43.2</c:v>
                </c:pt>
                <c:pt idx="2">
                  <c:v>8.5</c:v>
                </c:pt>
                <c:pt idx="3">
                  <c:v>1.5</c:v>
                </c:pt>
              </c:numCache>
            </c:numRef>
          </c:val>
          <c:extLst>
            <c:ext xmlns:c16="http://schemas.microsoft.com/office/drawing/2014/chart" uri="{C3380CC4-5D6E-409C-BE32-E72D297353CC}">
              <c16:uniqueId val="{00000004-0D26-4BEB-9C71-16C9DB86D74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20712659223343E-2"/>
          <c:y val="0.13557691281216591"/>
          <c:w val="0.92329789253512518"/>
          <c:h val="0.73285079248555474"/>
        </c:manualLayout>
      </c:layout>
      <c:barChart>
        <c:barDir val="col"/>
        <c:grouping val="clustered"/>
        <c:varyColors val="0"/>
        <c:ser>
          <c:idx val="0"/>
          <c:order val="0"/>
          <c:tx>
            <c:strRef>
              <c:f>Sheet1!$B$1</c:f>
              <c:strCache>
                <c:ptCount val="1"/>
                <c:pt idx="0">
                  <c:v>病院ベッド総数</c:v>
                </c:pt>
              </c:strCache>
            </c:strRef>
          </c:tx>
          <c:spPr>
            <a:solidFill>
              <a:srgbClr val="3D6E81"/>
            </a:solidFill>
            <a:ln>
              <a:solidFill>
                <a:schemeClr val="accent1"/>
              </a:solidFill>
            </a:ln>
            <a:effectLst/>
          </c:spPr>
          <c:invertIfNegative val="0"/>
          <c:dLbls>
            <c:dLbl>
              <c:idx val="15"/>
              <c:layout>
                <c:manualLayout>
                  <c:x val="-1.3887345850461059E-3"/>
                  <c:y val="5.7692303324325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4-4992-8375-8A9BB1F3037C}"/>
                </c:ext>
              </c:extLst>
            </c:dLbl>
            <c:numFmt formatCode="#,##0.0" sourceLinked="0"/>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2013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2028</c:v>
                </c:pt>
              </c:strCache>
            </c:strRef>
          </c:cat>
          <c:val>
            <c:numRef>
              <c:f>Sheet1!$B$2:$B$17</c:f>
              <c:numCache>
                <c:formatCode>General</c:formatCode>
                <c:ptCount val="16"/>
                <c:pt idx="0">
                  <c:v>24.77</c:v>
                </c:pt>
                <c:pt idx="1">
                  <c:v>25.38</c:v>
                </c:pt>
                <c:pt idx="2" formatCode="#,##0.00">
                  <c:v>25.98</c:v>
                </c:pt>
                <c:pt idx="3" formatCode="#,##0.00">
                  <c:v>26.6</c:v>
                </c:pt>
                <c:pt idx="4" formatCode="#,##0.00">
                  <c:v>27.2</c:v>
                </c:pt>
                <c:pt idx="5" formatCode="#,##0.00">
                  <c:v>27.78</c:v>
                </c:pt>
                <c:pt idx="6" formatCode="#,##0.00">
                  <c:v>28.37</c:v>
                </c:pt>
                <c:pt idx="7" formatCode="#,##0.00">
                  <c:v>28.96</c:v>
                </c:pt>
                <c:pt idx="8" formatCode="#,##0.00">
                  <c:v>29.55</c:v>
                </c:pt>
                <c:pt idx="9" formatCode="#,##0.00">
                  <c:v>30.13</c:v>
                </c:pt>
                <c:pt idx="10" formatCode="#,##0.00">
                  <c:v>30.71</c:v>
                </c:pt>
                <c:pt idx="11" formatCode="#,##0.00">
                  <c:v>31.3</c:v>
                </c:pt>
                <c:pt idx="12" formatCode="#,##0.00">
                  <c:v>31.9</c:v>
                </c:pt>
                <c:pt idx="13" formatCode="#,##0.00">
                  <c:v>32.49</c:v>
                </c:pt>
                <c:pt idx="14" formatCode="#,##0.00">
                  <c:v>33.090000000000003</c:v>
                </c:pt>
                <c:pt idx="15" formatCode="#,##0.00">
                  <c:v>33.69</c:v>
                </c:pt>
              </c:numCache>
            </c:numRef>
          </c:val>
          <c:extLst>
            <c:ext xmlns:c16="http://schemas.microsoft.com/office/drawing/2014/chart" uri="{C3380CC4-5D6E-409C-BE32-E72D297353CC}">
              <c16:uniqueId val="{00000000-CDD4-4992-8375-8A9BB1F3037C}"/>
            </c:ext>
          </c:extLst>
        </c:ser>
        <c:dLbls>
          <c:showLegendKey val="0"/>
          <c:showVal val="0"/>
          <c:showCatName val="0"/>
          <c:showSerName val="0"/>
          <c:showPercent val="0"/>
          <c:showBubbleSize val="0"/>
        </c:dLbls>
        <c:gapWidth val="109"/>
        <c:overlap val="-27"/>
        <c:axId val="220470943"/>
        <c:axId val="220471775"/>
      </c:barChart>
      <c:lineChart>
        <c:grouping val="standard"/>
        <c:varyColors val="0"/>
        <c:ser>
          <c:idx val="1"/>
          <c:order val="1"/>
          <c:tx>
            <c:strRef>
              <c:f>Sheet1!$C$1</c:f>
              <c:strCache>
                <c:ptCount val="1"/>
                <c:pt idx="0">
                  <c:v>人口1,000人当たりの病床数</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88734585046106E-2"/>
                  <c:y val="-4.6153842659460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D4-4992-8375-8A9BB1F3037C}"/>
                </c:ext>
              </c:extLst>
            </c:dLbl>
            <c:dLbl>
              <c:idx val="15"/>
              <c:layout>
                <c:manualLayout>
                  <c:x val="-3.4718364626152749E-2"/>
                  <c:y val="-4.6153842659460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D4-4992-8375-8A9BB1F3037C}"/>
                </c:ext>
              </c:extLst>
            </c:dLbl>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S PGothic" panose="020B0600070205080204" pitchFamily="34"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2013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2028</c:v>
                </c:pt>
              </c:strCache>
            </c:strRef>
          </c:cat>
          <c:val>
            <c:numRef>
              <c:f>Sheet1!$C$2:$C$17</c:f>
              <c:numCache>
                <c:formatCode>General</c:formatCode>
                <c:ptCount val="16"/>
                <c:pt idx="0">
                  <c:v>0.9</c:v>
                </c:pt>
                <c:pt idx="1">
                  <c:v>0.9</c:v>
                </c:pt>
                <c:pt idx="2">
                  <c:v>0.9</c:v>
                </c:pt>
                <c:pt idx="3">
                  <c:v>0.9</c:v>
                </c:pt>
                <c:pt idx="4">
                  <c:v>0.9</c:v>
                </c:pt>
                <c:pt idx="5">
                  <c:v>0.9</c:v>
                </c:pt>
                <c:pt idx="6">
                  <c:v>0.9</c:v>
                </c:pt>
                <c:pt idx="7">
                  <c:v>0.9</c:v>
                </c:pt>
                <c:pt idx="8">
                  <c:v>0.9</c:v>
                </c:pt>
                <c:pt idx="9">
                  <c:v>0.9</c:v>
                </c:pt>
                <c:pt idx="10">
                  <c:v>0.9</c:v>
                </c:pt>
                <c:pt idx="11">
                  <c:v>0.9</c:v>
                </c:pt>
                <c:pt idx="12">
                  <c:v>0.9</c:v>
                </c:pt>
                <c:pt idx="13">
                  <c:v>0.9</c:v>
                </c:pt>
                <c:pt idx="14">
                  <c:v>0.9</c:v>
                </c:pt>
                <c:pt idx="15">
                  <c:v>0.9</c:v>
                </c:pt>
              </c:numCache>
            </c:numRef>
          </c:val>
          <c:smooth val="0"/>
          <c:extLst>
            <c:ext xmlns:c16="http://schemas.microsoft.com/office/drawing/2014/chart" uri="{C3380CC4-5D6E-409C-BE32-E72D297353CC}">
              <c16:uniqueId val="{00000001-CDD4-4992-8375-8A9BB1F3037C}"/>
            </c:ext>
          </c:extLst>
        </c:ser>
        <c:dLbls>
          <c:showLegendKey val="0"/>
          <c:showVal val="0"/>
          <c:showCatName val="0"/>
          <c:showSerName val="0"/>
          <c:showPercent val="0"/>
          <c:showBubbleSize val="0"/>
        </c:dLbls>
        <c:marker val="1"/>
        <c:smooth val="0"/>
        <c:axId val="941901856"/>
        <c:axId val="941888128"/>
      </c:lineChart>
      <c:catAx>
        <c:axId val="2204709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220471775"/>
        <c:crosses val="autoZero"/>
        <c:auto val="1"/>
        <c:lblAlgn val="ctr"/>
        <c:lblOffset val="100"/>
        <c:noMultiLvlLbl val="0"/>
      </c:catAx>
      <c:valAx>
        <c:axId val="22047177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220470943"/>
        <c:crosses val="autoZero"/>
        <c:crossBetween val="between"/>
      </c:valAx>
      <c:valAx>
        <c:axId val="941888128"/>
        <c:scaling>
          <c:orientation val="minMax"/>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941901856"/>
        <c:crosses val="max"/>
        <c:crossBetween val="between"/>
      </c:valAx>
      <c:catAx>
        <c:axId val="941901856"/>
        <c:scaling>
          <c:orientation val="minMax"/>
        </c:scaling>
        <c:delete val="1"/>
        <c:axPos val="b"/>
        <c:numFmt formatCode="General" sourceLinked="1"/>
        <c:majorTickMark val="out"/>
        <c:minorTickMark val="none"/>
        <c:tickLblPos val="nextTo"/>
        <c:crossAx val="941888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j-lt"/>
                <a:ea typeface="MS PGothic" panose="020B0600070205080204" pitchFamily="34" charset="-128"/>
                <a:cs typeface="+mn-cs"/>
              </a:defRPr>
            </a:pPr>
            <a:r>
              <a:rPr lang="en-US"/>
              <a:t>2000</a:t>
            </a:r>
          </a:p>
        </c:rich>
      </c:tx>
      <c:layout>
        <c:manualLayout>
          <c:xMode val="edge"/>
          <c:yMode val="edge"/>
          <c:x val="0.46722872295235168"/>
          <c:y val="1.5993249250845432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j-lt"/>
              <a:ea typeface="MS PGothic" panose="020B0600070205080204" pitchFamily="34" charset="-128"/>
              <a:cs typeface="+mn-cs"/>
            </a:defRPr>
          </a:pPr>
          <a:endParaRPr lang="ja-JP"/>
        </a:p>
      </c:txPr>
    </c:title>
    <c:autoTitleDeleted val="0"/>
    <c:plotArea>
      <c:layout>
        <c:manualLayout>
          <c:layoutTarget val="inner"/>
          <c:xMode val="edge"/>
          <c:yMode val="edge"/>
          <c:x val="0.19063935706490129"/>
          <c:y val="0.16497735714433831"/>
          <c:w val="0.69653167621898215"/>
          <c:h val="0.72166786500363733"/>
        </c:manualLayout>
      </c:layout>
      <c:doughnut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EA-4111-82CB-313ACC765E63}"/>
              </c:ext>
            </c:extLst>
          </c:dPt>
          <c:dLbls>
            <c:spPr>
              <a:noFill/>
              <a:ln>
                <a:noFill/>
              </a:ln>
              <a:effectLst/>
            </c:spPr>
            <c:txPr>
              <a:bodyPr rot="0" spcFirstLastPara="1" vertOverflow="ellipsis" vert="horz" wrap="square" anchor="ctr" anchorCtr="1"/>
              <a:lstStyle/>
              <a:p>
                <a:pPr>
                  <a:defRPr lang="ja-JP" sz="1050" b="1" i="0" u="none" strike="noStrike" kern="1200" baseline="0">
                    <a:solidFill>
                      <a:schemeClr val="bg1"/>
                    </a:solidFill>
                    <a:latin typeface="+mj-lt"/>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ケアを求めた人</c:v>
                </c:pt>
                <c:pt idx="1">
                  <c:v>治療を受けなかった人</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0-DFD5-4DCF-B25D-00E45CEA790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ea typeface="MS PGothic" panose="020B0600070205080204" pitchFamily="34"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S PGothic" panose="020B0600070205080204" pitchFamily="34" charset="-128"/>
                <a:cs typeface="+mn-cs"/>
              </a:defRPr>
            </a:pPr>
            <a:r>
              <a:rPr lang="en-US">
                <a:latin typeface="+mn-lt"/>
              </a:rPr>
              <a:t>2005</a:t>
            </a:r>
          </a:p>
        </c:rich>
      </c:tx>
      <c:layout>
        <c:manualLayout>
          <c:xMode val="edge"/>
          <c:yMode val="edge"/>
          <c:x val="0.64419422036619967"/>
          <c:y val="4.4570692979519239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S PGothic" panose="020B0600070205080204" pitchFamily="34" charset="-128"/>
              <a:cs typeface="+mn-cs"/>
            </a:defRPr>
          </a:pPr>
          <a:endParaRPr lang="ja-JP"/>
        </a:p>
      </c:txPr>
    </c:title>
    <c:autoTitleDeleted val="0"/>
    <c:plotArea>
      <c:layout>
        <c:manualLayout>
          <c:layoutTarget val="inner"/>
          <c:xMode val="edge"/>
          <c:yMode val="edge"/>
          <c:x val="0.50281465673215164"/>
          <c:y val="0.16857127415327966"/>
          <c:w val="0.36475653994382129"/>
          <c:h val="0.61518927102701404"/>
        </c:manualLayout>
      </c:layout>
      <c:doughnut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EA-4111-82CB-313ACC765E63}"/>
              </c:ext>
            </c:extLst>
          </c:dPt>
          <c:dLbls>
            <c:spPr>
              <a:noFill/>
              <a:ln>
                <a:noFill/>
              </a:ln>
              <a:effectLst/>
            </c:spPr>
            <c:txPr>
              <a:bodyPr rot="0" spcFirstLastPara="1" vertOverflow="ellipsis" vert="horz" wrap="square" anchor="ctr" anchorCtr="1"/>
              <a:lstStyle/>
              <a:p>
                <a:pPr>
                  <a:defRPr lang="ja-JP" sz="1050" b="1" i="0" u="none" strike="noStrike" kern="1200" baseline="0">
                    <a:solidFill>
                      <a:schemeClr val="bg1"/>
                    </a:solidFill>
                    <a:latin typeface="+mn-lt"/>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ケアを求めた人</c:v>
                </c:pt>
                <c:pt idx="1">
                  <c:v>治療を受けなかった人</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DFD5-4DCF-B25D-00E45CEA790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9640121796094961E-2"/>
          <c:y val="0.82483717659048938"/>
          <c:w val="0.64690520896426396"/>
          <c:h val="0.1350491997279433"/>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n-lt"/>
          <a:ea typeface="MS PGothic" panose="020B0600070205080204" pitchFamily="34"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r>
              <a:rPr lang="en-US">
                <a:solidFill>
                  <a:schemeClr val="tx1"/>
                </a:solidFill>
              </a:rPr>
              <a:t>2000</a:t>
            </a:r>
          </a:p>
        </c:rich>
      </c:tx>
      <c:layout>
        <c:manualLayout>
          <c:xMode val="edge"/>
          <c:yMode val="edge"/>
          <c:x val="0.46722872295235168"/>
          <c:y val="1.5993249250845432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endParaRPr lang="ja-JP"/>
        </a:p>
      </c:txPr>
    </c:title>
    <c:autoTitleDeleted val="0"/>
    <c:plotArea>
      <c:layout>
        <c:manualLayout>
          <c:layoutTarget val="inner"/>
          <c:xMode val="edge"/>
          <c:yMode val="edge"/>
          <c:x val="0.19063935706490129"/>
          <c:y val="0.16497735714433831"/>
          <c:w val="0.69653167621898215"/>
          <c:h val="0.72166786500363733"/>
        </c:manualLayout>
      </c:layout>
      <c:doughnutChart>
        <c:varyColors val="1"/>
        <c:ser>
          <c:idx val="0"/>
          <c:order val="0"/>
          <c:tx>
            <c:strRef>
              <c:f>Sheet1!$B$1</c:f>
              <c:strCache>
                <c:ptCount val="1"/>
                <c:pt idx="0">
                  <c:v>列1</c:v>
                </c:pt>
              </c:strCache>
            </c:strRef>
          </c:tx>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8EA-4111-82CB-313ACC765E63}"/>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AE11-4BBE-8CB3-9A7E431AF344}"/>
              </c:ext>
            </c:extLst>
          </c:dPt>
          <c:dLbls>
            <c:spPr>
              <a:noFill/>
              <a:ln>
                <a:noFill/>
              </a:ln>
              <a:effectLst/>
            </c:spPr>
            <c:txPr>
              <a:bodyPr rot="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パブリック</c:v>
                </c:pt>
                <c:pt idx="1">
                  <c:v>民間の自己資金</c:v>
                </c:pt>
                <c:pt idx="2">
                  <c:v>民間非営利</c:v>
                </c:pt>
              </c:strCache>
            </c:strRef>
          </c:cat>
          <c:val>
            <c:numRef>
              <c:f>Sheet1!$B$2:$B$4</c:f>
              <c:numCache>
                <c:formatCode>0%</c:formatCode>
                <c:ptCount val="3"/>
                <c:pt idx="0">
                  <c:v>0.48</c:v>
                </c:pt>
                <c:pt idx="1">
                  <c:v>0.47</c:v>
                </c:pt>
                <c:pt idx="2">
                  <c:v>0.05</c:v>
                </c:pt>
              </c:numCache>
            </c:numRef>
          </c:val>
          <c:extLst>
            <c:ext xmlns:c16="http://schemas.microsoft.com/office/drawing/2014/chart" uri="{C3380CC4-5D6E-409C-BE32-E72D297353CC}">
              <c16:uniqueId val="{00000000-DFD5-4DCF-B25D-00E45CEA790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latin typeface="Arial" panose="020B0604020202020204" pitchFamily="34" charset="0"/>
          <a:ea typeface="MS PGothic" panose="020B0600070205080204" pitchFamily="34"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r>
              <a:rPr lang="en-US">
                <a:solidFill>
                  <a:schemeClr val="tx1"/>
                </a:solidFill>
              </a:rPr>
              <a:t>2005</a:t>
            </a:r>
          </a:p>
        </c:rich>
      </c:tx>
      <c:layout>
        <c:manualLayout>
          <c:xMode val="edge"/>
          <c:yMode val="edge"/>
          <c:x val="0.74524737361419824"/>
          <c:y val="5.3484831575423088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endParaRPr lang="ja-JP"/>
        </a:p>
      </c:txPr>
    </c:title>
    <c:autoTitleDeleted val="0"/>
    <c:plotArea>
      <c:layout>
        <c:manualLayout>
          <c:layoutTarget val="inner"/>
          <c:xMode val="edge"/>
          <c:yMode val="edge"/>
          <c:x val="0.58783926900273131"/>
          <c:y val="0.13816914823650964"/>
          <c:w val="0.39528611027829941"/>
          <c:h val="0.65936023157107138"/>
        </c:manualLayout>
      </c:layout>
      <c:doughnutChart>
        <c:varyColors val="1"/>
        <c:ser>
          <c:idx val="0"/>
          <c:order val="0"/>
          <c:tx>
            <c:strRef>
              <c:f>Sheet1!$B$1</c:f>
              <c:strCache>
                <c:ptCount val="1"/>
                <c:pt idx="0">
                  <c:v>列1</c:v>
                </c:pt>
              </c:strCache>
            </c:strRef>
          </c:tx>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8EA-4111-82CB-313ACC765E63}"/>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A82A-4B99-81B1-F2B2BC904FB0}"/>
              </c:ext>
            </c:extLst>
          </c:dPt>
          <c:dLbls>
            <c:spPr>
              <a:noFill/>
              <a:ln>
                <a:noFill/>
              </a:ln>
              <a:effectLst/>
            </c:spPr>
            <c:txPr>
              <a:bodyPr rot="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公共施設を好む人</c:v>
                </c:pt>
                <c:pt idx="1">
                  <c:v>民間の自費施設を好む人</c:v>
                </c:pt>
                <c:pt idx="2">
                  <c:v>民間の非営利施設を好む人</c:v>
                </c:pt>
              </c:strCache>
            </c:strRef>
          </c:cat>
          <c:val>
            <c:numRef>
              <c:f>Sheet1!$B$2:$B$4</c:f>
              <c:numCache>
                <c:formatCode>0%</c:formatCode>
                <c:ptCount val="3"/>
                <c:pt idx="0">
                  <c:v>0.45</c:v>
                </c:pt>
                <c:pt idx="1">
                  <c:v>0.49</c:v>
                </c:pt>
                <c:pt idx="2">
                  <c:v>0.06</c:v>
                </c:pt>
              </c:numCache>
            </c:numRef>
          </c:val>
          <c:extLst>
            <c:ext xmlns:c16="http://schemas.microsoft.com/office/drawing/2014/chart" uri="{C3380CC4-5D6E-409C-BE32-E72D297353CC}">
              <c16:uniqueId val="{00000000-DFD5-4DCF-B25D-00E45CEA790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8892334075962549E-2"/>
          <c:y val="0.79096344992605494"/>
          <c:w val="0.9"/>
          <c:h val="0.19120827288213754"/>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Arial" panose="020B0604020202020204" pitchFamily="34" charset="0"/>
              <a:ea typeface="MS PGothic" panose="020B0600070205080204" pitchFamily="34"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latin typeface="Arial" panose="020B0604020202020204" pitchFamily="34" charset="0"/>
          <a:ea typeface="MS PGothic" panose="020B0600070205080204" pitchFamily="34"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5294117647059"/>
          <c:y val="8.3177219932559013E-2"/>
          <c:w val="0.77634803921568629"/>
          <c:h val="0.8250281004121393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1"/>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673-4909-8E3C-42F4DCAC9860}"/>
                </c:ext>
              </c:extLst>
            </c:dLbl>
            <c:dLbl>
              <c:idx val="3"/>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673-4909-8E3C-42F4DCAC9860}"/>
                </c:ext>
              </c:extLst>
            </c:dLbl>
            <c:dLbl>
              <c:idx val="7"/>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673-4909-8E3C-42F4DCAC9860}"/>
                </c:ext>
              </c:extLst>
            </c:dLbl>
            <c:dLbl>
              <c:idx val="8"/>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673-4909-8E3C-42F4DCAC9860}"/>
                </c:ext>
              </c:extLst>
            </c:dLbl>
            <c:dLbl>
              <c:idx val="9"/>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55747</c:v>
                </c:pt>
                <c:pt idx="1">
                  <c:v>60267</c:v>
                </c:pt>
                <c:pt idx="2">
                  <c:v>68162</c:v>
                </c:pt>
                <c:pt idx="3">
                  <c:v>135513</c:v>
                </c:pt>
                <c:pt idx="4">
                  <c:v>82462</c:v>
                </c:pt>
                <c:pt idx="5">
                  <c:v>95789</c:v>
                </c:pt>
                <c:pt idx="6">
                  <c:v>112285</c:v>
                </c:pt>
                <c:pt idx="7">
                  <c:v>148086</c:v>
                </c:pt>
                <c:pt idx="8">
                  <c:v>138856</c:v>
                </c:pt>
                <c:pt idx="9">
                  <c:v>143646</c:v>
                </c:pt>
              </c:numCache>
            </c:numRef>
          </c:val>
          <c:smooth val="0"/>
          <c:extLst>
            <c:ext xmlns:c16="http://schemas.microsoft.com/office/drawing/2014/chart" uri="{C3380CC4-5D6E-409C-BE32-E72D297353CC}">
              <c16:uniqueId val="{00000005-7673-4909-8E3C-42F4DCAC9860}"/>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9828431372549017E-2"/>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673-4909-8E3C-42F4DCAC9860}"/>
                </c:ext>
              </c:extLst>
            </c:dLbl>
            <c:dLbl>
              <c:idx val="1"/>
              <c:layout>
                <c:manualLayout>
                  <c:x val="6.0049019607843139E-2"/>
                  <c:y val="-8.167853128512551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673-4909-8E3C-42F4DCAC9860}"/>
                </c:ext>
              </c:extLst>
            </c:dLbl>
            <c:dLbl>
              <c:idx val="2"/>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673-4909-8E3C-42F4DCAC9860}"/>
                </c:ext>
              </c:extLst>
            </c:dLbl>
            <c:dLbl>
              <c:idx val="3"/>
              <c:layout>
                <c:manualLayout>
                  <c:x val="5.5147058823529415E-3"/>
                  <c:y val="-8.20532034469838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673-4909-8E3C-42F4DCAC9860}"/>
                </c:ext>
              </c:extLst>
            </c:dLbl>
            <c:dLbl>
              <c:idx val="4"/>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673-4909-8E3C-42F4DCAC9860}"/>
                </c:ext>
              </c:extLst>
            </c:dLbl>
            <c:dLbl>
              <c:idx val="5"/>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673-4909-8E3C-42F4DCAC9860}"/>
                </c:ext>
              </c:extLst>
            </c:dLbl>
            <c:dLbl>
              <c:idx val="6"/>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673-4909-8E3C-42F4DCAC9860}"/>
                </c:ext>
              </c:extLst>
            </c:dLbl>
            <c:dLbl>
              <c:idx val="8"/>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673-4909-8E3C-42F4DCAC9860}"/>
                </c:ext>
              </c:extLst>
            </c:dLbl>
            <c:dLbl>
              <c:idx val="9"/>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3263</c:v>
                </c:pt>
                <c:pt idx="1">
                  <c:v>3618</c:v>
                </c:pt>
                <c:pt idx="2">
                  <c:v>2679</c:v>
                </c:pt>
                <c:pt idx="3">
                  <c:v>4406</c:v>
                </c:pt>
                <c:pt idx="4">
                  <c:v>3236</c:v>
                </c:pt>
                <c:pt idx="5">
                  <c:v>5285</c:v>
                </c:pt>
                <c:pt idx="6">
                  <c:v>4169</c:v>
                </c:pt>
                <c:pt idx="7">
                  <c:v>4726</c:v>
                </c:pt>
                <c:pt idx="8">
                  <c:v>8977</c:v>
                </c:pt>
                <c:pt idx="9">
                  <c:v>9960</c:v>
                </c:pt>
              </c:numCache>
            </c:numRef>
          </c:val>
          <c:smooth val="0"/>
          <c:extLst>
            <c:ext xmlns:c16="http://schemas.microsoft.com/office/drawing/2014/chart" uri="{C3380CC4-5D6E-409C-BE32-E72D297353CC}">
              <c16:uniqueId val="{0000000F-7673-4909-8E3C-42F4DCAC9860}"/>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0-7673-4909-8E3C-42F4DCAC9860}"/>
              </c:ext>
            </c:extLst>
          </c:dPt>
          <c:dPt>
            <c:idx val="8"/>
            <c:marker>
              <c:symbol val="none"/>
            </c:marker>
            <c:bubble3D val="0"/>
            <c:extLst>
              <c:ext xmlns:c16="http://schemas.microsoft.com/office/drawing/2014/chart" uri="{C3380CC4-5D6E-409C-BE32-E72D297353CC}">
                <c16:uniqueId val="{00000011-7673-4909-8E3C-42F4DCAC9860}"/>
              </c:ext>
            </c:extLst>
          </c:dPt>
          <c:dLbls>
            <c:dLbl>
              <c:idx val="2"/>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673-4909-8E3C-42F4DCAC9860}"/>
                </c:ext>
              </c:extLst>
            </c:dLbl>
            <c:dLbl>
              <c:idx val="4"/>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673-4909-8E3C-42F4DCAC9860}"/>
                </c:ext>
              </c:extLst>
            </c:dLbl>
            <c:dLbl>
              <c:idx val="5"/>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673-4909-8E3C-42F4DCAC9860}"/>
                </c:ext>
              </c:extLst>
            </c:dLbl>
            <c:dLbl>
              <c:idx val="6"/>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673-4909-8E3C-42F4DCAC9860}"/>
                </c:ext>
              </c:extLst>
            </c:dLbl>
            <c:dLbl>
              <c:idx val="7"/>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673-4909-8E3C-42F4DCAC9860}"/>
                </c:ext>
              </c:extLst>
            </c:dLbl>
            <c:dLbl>
              <c:idx val="9"/>
              <c:layout>
                <c:manualLayout>
                  <c:x val="5.2083333333333336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1">
                  <c:v>570</c:v>
                </c:pt>
                <c:pt idx="2">
                  <c:v>718</c:v>
                </c:pt>
                <c:pt idx="3">
                  <c:v>918</c:v>
                </c:pt>
                <c:pt idx="4">
                  <c:v>1138</c:v>
                </c:pt>
                <c:pt idx="5">
                  <c:v>1388</c:v>
                </c:pt>
                <c:pt idx="6">
                  <c:v>1035</c:v>
                </c:pt>
                <c:pt idx="7">
                  <c:v>5736</c:v>
                </c:pt>
                <c:pt idx="8">
                  <c:v>6427.5</c:v>
                </c:pt>
                <c:pt idx="9">
                  <c:v>7119</c:v>
                </c:pt>
              </c:numCache>
            </c:numRef>
          </c:val>
          <c:smooth val="0"/>
          <c:extLst>
            <c:ext xmlns:c16="http://schemas.microsoft.com/office/drawing/2014/chart" uri="{C3380CC4-5D6E-409C-BE32-E72D297353CC}">
              <c16:uniqueId val="{00000018-7673-4909-8E3C-42F4DCAC9860}"/>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19-7673-4909-8E3C-42F4DCAC9860}"/>
              </c:ext>
            </c:extLst>
          </c:dPt>
          <c:dPt>
            <c:idx val="2"/>
            <c:marker>
              <c:symbol val="none"/>
            </c:marker>
            <c:bubble3D val="0"/>
            <c:extLst>
              <c:ext xmlns:c16="http://schemas.microsoft.com/office/drawing/2014/chart" uri="{C3380CC4-5D6E-409C-BE32-E72D297353CC}">
                <c16:uniqueId val="{0000001A-7673-4909-8E3C-42F4DCAC9860}"/>
              </c:ext>
            </c:extLst>
          </c:dPt>
          <c:dPt>
            <c:idx val="4"/>
            <c:marker>
              <c:symbol val="none"/>
            </c:marker>
            <c:bubble3D val="0"/>
            <c:extLst>
              <c:ext xmlns:c16="http://schemas.microsoft.com/office/drawing/2014/chart" uri="{C3380CC4-5D6E-409C-BE32-E72D297353CC}">
                <c16:uniqueId val="{0000001B-7673-4909-8E3C-42F4DCAC9860}"/>
              </c:ext>
            </c:extLst>
          </c:dPt>
          <c:dPt>
            <c:idx val="5"/>
            <c:marker>
              <c:symbol val="none"/>
            </c:marker>
            <c:bubble3D val="0"/>
            <c:extLst>
              <c:ext xmlns:c16="http://schemas.microsoft.com/office/drawing/2014/chart" uri="{C3380CC4-5D6E-409C-BE32-E72D297353CC}">
                <c16:uniqueId val="{0000001C-7673-4909-8E3C-42F4DCAC9860}"/>
              </c:ext>
            </c:extLst>
          </c:dPt>
          <c:dPt>
            <c:idx val="6"/>
            <c:marker>
              <c:symbol val="none"/>
            </c:marker>
            <c:bubble3D val="0"/>
            <c:extLst>
              <c:ext xmlns:c16="http://schemas.microsoft.com/office/drawing/2014/chart" uri="{C3380CC4-5D6E-409C-BE32-E72D297353CC}">
                <c16:uniqueId val="{0000001D-7673-4909-8E3C-42F4DCAC9860}"/>
              </c:ext>
            </c:extLst>
          </c:dPt>
          <c:dPt>
            <c:idx val="7"/>
            <c:marker>
              <c:symbol val="none"/>
            </c:marker>
            <c:bubble3D val="0"/>
            <c:extLst>
              <c:ext xmlns:c16="http://schemas.microsoft.com/office/drawing/2014/chart" uri="{C3380CC4-5D6E-409C-BE32-E72D297353CC}">
                <c16:uniqueId val="{0000001E-7673-4909-8E3C-42F4DCAC9860}"/>
              </c:ext>
            </c:extLst>
          </c:dPt>
          <c:dPt>
            <c:idx val="8"/>
            <c:marker>
              <c:symbol val="none"/>
            </c:marker>
            <c:bubble3D val="0"/>
            <c:extLst>
              <c:ext xmlns:c16="http://schemas.microsoft.com/office/drawing/2014/chart" uri="{C3380CC4-5D6E-409C-BE32-E72D297353CC}">
                <c16:uniqueId val="{0000001F-7673-4909-8E3C-42F4DCAC9860}"/>
              </c:ext>
            </c:extLst>
          </c:dPt>
          <c:dLbls>
            <c:dLbl>
              <c:idx val="1"/>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673-4909-8E3C-42F4DCAC9860}"/>
                </c:ext>
              </c:extLst>
            </c:dLbl>
            <c:dLbl>
              <c:idx val="3"/>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673-4909-8E3C-42F4DCAC9860}"/>
                </c:ext>
              </c:extLst>
            </c:dLbl>
            <c:dLbl>
              <c:idx val="9"/>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1">
                  <c:v>400</c:v>
                </c:pt>
                <c:pt idx="2">
                  <c:v>556.5</c:v>
                </c:pt>
                <c:pt idx="3">
                  <c:v>713</c:v>
                </c:pt>
                <c:pt idx="4">
                  <c:v>707.33333333333337</c:v>
                </c:pt>
                <c:pt idx="5">
                  <c:v>701.66666666666663</c:v>
                </c:pt>
                <c:pt idx="6">
                  <c:v>696</c:v>
                </c:pt>
                <c:pt idx="7">
                  <c:v>690.33333333333337</c:v>
                </c:pt>
                <c:pt idx="8">
                  <c:v>684.66666666666663</c:v>
                </c:pt>
                <c:pt idx="9">
                  <c:v>679</c:v>
                </c:pt>
              </c:numCache>
            </c:numRef>
          </c:val>
          <c:smooth val="0"/>
          <c:extLst>
            <c:ext xmlns:c16="http://schemas.microsoft.com/office/drawing/2014/chart" uri="{C3380CC4-5D6E-409C-BE32-E72D297353CC}">
              <c16:uniqueId val="{00000023-7673-4909-8E3C-42F4DCAC9860}"/>
            </c:ext>
          </c:extLst>
        </c:ser>
        <c:dLbls>
          <c:showLegendKey val="0"/>
          <c:showVal val="0"/>
          <c:showCatName val="0"/>
          <c:showSerName val="0"/>
          <c:showPercent val="0"/>
          <c:showBubbleSize val="0"/>
        </c:dLbls>
        <c:marker val="1"/>
        <c:smooth val="0"/>
        <c:axId val="1758902543"/>
        <c:axId val="1"/>
      </c:lineChart>
      <c:catAx>
        <c:axId val="17589025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58902543"/>
        <c:crosses val="min"/>
        <c:crossBetween val="midCat"/>
        <c:majorUnit val="1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55650319829424E-2"/>
          <c:y val="9.0768037238169119E-2"/>
          <c:w val="0.87917555081734189"/>
          <c:h val="0.8541505042668735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8379530916844352E-2"/>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A9-4ABE-A62D-39DD1E157BB9}"/>
                </c:ext>
              </c:extLst>
            </c:dLbl>
            <c:dLbl>
              <c:idx val="1"/>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A9-4ABE-A62D-39DD1E157BB9}"/>
                </c:ext>
              </c:extLst>
            </c:dLbl>
            <c:dLbl>
              <c:idx val="3"/>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A9-4ABE-A62D-39DD1E157BB9}"/>
                </c:ext>
              </c:extLst>
            </c:dLbl>
            <c:dLbl>
              <c:idx val="5"/>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A9-4ABE-A62D-39DD1E157BB9}"/>
                </c:ext>
              </c:extLst>
            </c:dLbl>
            <c:dLbl>
              <c:idx val="7"/>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A9-4ABE-A62D-39DD1E157BB9}"/>
                </c:ext>
              </c:extLst>
            </c:dLbl>
            <c:dLbl>
              <c:idx val="8"/>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DA9-4ABE-A62D-39DD1E157BB9}"/>
                </c:ext>
              </c:extLst>
            </c:dLbl>
            <c:dLbl>
              <c:idx val="9"/>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DA9-4ABE-A62D-39DD1E157B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19.43</c:v>
                </c:pt>
                <c:pt idx="1">
                  <c:v>20.53</c:v>
                </c:pt>
                <c:pt idx="2">
                  <c:v>22.71</c:v>
                </c:pt>
                <c:pt idx="3">
                  <c:v>44.23</c:v>
                </c:pt>
                <c:pt idx="4">
                  <c:v>26.38</c:v>
                </c:pt>
                <c:pt idx="5">
                  <c:v>30.04</c:v>
                </c:pt>
                <c:pt idx="6">
                  <c:v>34.53</c:v>
                </c:pt>
                <c:pt idx="7">
                  <c:v>44.67</c:v>
                </c:pt>
                <c:pt idx="8">
                  <c:v>41.1</c:v>
                </c:pt>
                <c:pt idx="9">
                  <c:v>41.72</c:v>
                </c:pt>
              </c:numCache>
            </c:numRef>
          </c:val>
          <c:smooth val="0"/>
          <c:extLst>
            <c:ext xmlns:c16="http://schemas.microsoft.com/office/drawing/2014/chart" uri="{C3380CC4-5D6E-409C-BE32-E72D297353CC}">
              <c16:uniqueId val="{00000007-DDA9-4ABE-A62D-39DD1E157BB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0561478322672354E-2"/>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DA9-4ABE-A62D-39DD1E157BB9}"/>
                </c:ext>
              </c:extLst>
            </c:dLbl>
            <c:dLbl>
              <c:idx val="1"/>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DA9-4ABE-A62D-39DD1E157BB9}"/>
                </c:ext>
              </c:extLst>
            </c:dLbl>
            <c:dLbl>
              <c:idx val="2"/>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DA9-4ABE-A62D-39DD1E157BB9}"/>
                </c:ext>
              </c:extLst>
            </c:dLbl>
            <c:dLbl>
              <c:idx val="3"/>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DA9-4ABE-A62D-39DD1E157BB9}"/>
                </c:ext>
              </c:extLst>
            </c:dLbl>
            <c:dLbl>
              <c:idx val="4"/>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DA9-4ABE-A62D-39DD1E157BB9}"/>
                </c:ext>
              </c:extLst>
            </c:dLbl>
            <c:dLbl>
              <c:idx val="5"/>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DA9-4ABE-A62D-39DD1E157BB9}"/>
                </c:ext>
              </c:extLst>
            </c:dLbl>
            <c:dLbl>
              <c:idx val="6"/>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DA9-4ABE-A62D-39DD1E157BB9}"/>
                </c:ext>
              </c:extLst>
            </c:dLbl>
            <c:dLbl>
              <c:idx val="7"/>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DA9-4ABE-A62D-39DD1E157BB9}"/>
                </c:ext>
              </c:extLst>
            </c:dLbl>
            <c:dLbl>
              <c:idx val="8"/>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DA9-4ABE-A62D-39DD1E157BB9}"/>
                </c:ext>
              </c:extLst>
            </c:dLbl>
            <c:dLbl>
              <c:idx val="9"/>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DA9-4ABE-A62D-39DD1E157B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1.1399999999999999</c:v>
                </c:pt>
                <c:pt idx="1">
                  <c:v>1.23</c:v>
                </c:pt>
                <c:pt idx="2">
                  <c:v>0.89</c:v>
                </c:pt>
                <c:pt idx="3">
                  <c:v>1.44</c:v>
                </c:pt>
                <c:pt idx="4">
                  <c:v>1.04</c:v>
                </c:pt>
                <c:pt idx="5">
                  <c:v>1.66</c:v>
                </c:pt>
                <c:pt idx="6">
                  <c:v>1.28</c:v>
                </c:pt>
                <c:pt idx="7">
                  <c:v>1.43</c:v>
                </c:pt>
                <c:pt idx="8">
                  <c:v>2.66</c:v>
                </c:pt>
                <c:pt idx="9">
                  <c:v>2.89</c:v>
                </c:pt>
              </c:numCache>
            </c:numRef>
          </c:val>
          <c:smooth val="0"/>
          <c:extLst>
            <c:ext xmlns:c16="http://schemas.microsoft.com/office/drawing/2014/chart" uri="{C3380CC4-5D6E-409C-BE32-E72D297353CC}">
              <c16:uniqueId val="{00000012-DDA9-4ABE-A62D-39DD1E157BB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3-DDA9-4ABE-A62D-39DD1E157BB9}"/>
              </c:ext>
            </c:extLst>
          </c:dPt>
          <c:dPt>
            <c:idx val="8"/>
            <c:marker>
              <c:symbol val="none"/>
            </c:marker>
            <c:bubble3D val="0"/>
            <c:extLst>
              <c:ext xmlns:c16="http://schemas.microsoft.com/office/drawing/2014/chart" uri="{C3380CC4-5D6E-409C-BE32-E72D297353CC}">
                <c16:uniqueId val="{00000014-DDA9-4ABE-A62D-39DD1E157BB9}"/>
              </c:ext>
            </c:extLst>
          </c:dPt>
          <c:dLbls>
            <c:dLbl>
              <c:idx val="2"/>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DA9-4ABE-A62D-39DD1E157BB9}"/>
                </c:ext>
              </c:extLst>
            </c:dLbl>
            <c:dLbl>
              <c:idx val="4"/>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DA9-4ABE-A62D-39DD1E157BB9}"/>
                </c:ext>
              </c:extLst>
            </c:dLbl>
            <c:dLbl>
              <c:idx val="7"/>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DA9-4ABE-A62D-39DD1E157BB9}"/>
                </c:ext>
              </c:extLst>
            </c:dLbl>
            <c:dLbl>
              <c:idx val="9"/>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DA9-4ABE-A62D-39DD1E157B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1">
                  <c:v>0.19</c:v>
                </c:pt>
                <c:pt idx="2">
                  <c:v>0.24</c:v>
                </c:pt>
                <c:pt idx="3">
                  <c:v>0.3</c:v>
                </c:pt>
                <c:pt idx="4">
                  <c:v>0.36</c:v>
                </c:pt>
                <c:pt idx="5">
                  <c:v>0.44</c:v>
                </c:pt>
                <c:pt idx="6">
                  <c:v>0.32</c:v>
                </c:pt>
                <c:pt idx="7">
                  <c:v>1.73</c:v>
                </c:pt>
                <c:pt idx="8">
                  <c:v>1.9</c:v>
                </c:pt>
                <c:pt idx="9">
                  <c:v>2.0699999999999998</c:v>
                </c:pt>
              </c:numCache>
            </c:numRef>
          </c:val>
          <c:smooth val="0"/>
          <c:extLst>
            <c:ext xmlns:c16="http://schemas.microsoft.com/office/drawing/2014/chart" uri="{C3380CC4-5D6E-409C-BE32-E72D297353CC}">
              <c16:uniqueId val="{00000019-DDA9-4ABE-A62D-39DD1E157BB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1A-DDA9-4ABE-A62D-39DD1E157BB9}"/>
              </c:ext>
            </c:extLst>
          </c:dPt>
          <c:dPt>
            <c:idx val="2"/>
            <c:marker>
              <c:symbol val="none"/>
            </c:marker>
            <c:bubble3D val="0"/>
            <c:extLst>
              <c:ext xmlns:c16="http://schemas.microsoft.com/office/drawing/2014/chart" uri="{C3380CC4-5D6E-409C-BE32-E72D297353CC}">
                <c16:uniqueId val="{0000001B-DDA9-4ABE-A62D-39DD1E157BB9}"/>
              </c:ext>
            </c:extLst>
          </c:dPt>
          <c:dPt>
            <c:idx val="4"/>
            <c:marker>
              <c:symbol val="none"/>
            </c:marker>
            <c:bubble3D val="0"/>
            <c:extLst>
              <c:ext xmlns:c16="http://schemas.microsoft.com/office/drawing/2014/chart" uri="{C3380CC4-5D6E-409C-BE32-E72D297353CC}">
                <c16:uniqueId val="{0000001C-DDA9-4ABE-A62D-39DD1E157BB9}"/>
              </c:ext>
            </c:extLst>
          </c:dPt>
          <c:dPt>
            <c:idx val="5"/>
            <c:marker>
              <c:symbol val="none"/>
            </c:marker>
            <c:bubble3D val="0"/>
            <c:extLst>
              <c:ext xmlns:c16="http://schemas.microsoft.com/office/drawing/2014/chart" uri="{C3380CC4-5D6E-409C-BE32-E72D297353CC}">
                <c16:uniqueId val="{0000001D-DDA9-4ABE-A62D-39DD1E157BB9}"/>
              </c:ext>
            </c:extLst>
          </c:dPt>
          <c:dPt>
            <c:idx val="6"/>
            <c:marker>
              <c:symbol val="none"/>
            </c:marker>
            <c:bubble3D val="0"/>
            <c:extLst>
              <c:ext xmlns:c16="http://schemas.microsoft.com/office/drawing/2014/chart" uri="{C3380CC4-5D6E-409C-BE32-E72D297353CC}">
                <c16:uniqueId val="{0000001E-DDA9-4ABE-A62D-39DD1E157BB9}"/>
              </c:ext>
            </c:extLst>
          </c:dPt>
          <c:dPt>
            <c:idx val="7"/>
            <c:marker>
              <c:symbol val="none"/>
            </c:marker>
            <c:bubble3D val="0"/>
            <c:extLst>
              <c:ext xmlns:c16="http://schemas.microsoft.com/office/drawing/2014/chart" uri="{C3380CC4-5D6E-409C-BE32-E72D297353CC}">
                <c16:uniqueId val="{0000001F-DDA9-4ABE-A62D-39DD1E157BB9}"/>
              </c:ext>
            </c:extLst>
          </c:dPt>
          <c:dPt>
            <c:idx val="8"/>
            <c:marker>
              <c:symbol val="none"/>
            </c:marker>
            <c:bubble3D val="0"/>
            <c:extLst>
              <c:ext xmlns:c16="http://schemas.microsoft.com/office/drawing/2014/chart" uri="{C3380CC4-5D6E-409C-BE32-E72D297353CC}">
                <c16:uniqueId val="{00000020-DDA9-4ABE-A62D-39DD1E157BB9}"/>
              </c:ext>
            </c:extLst>
          </c:dPt>
          <c:val>
            <c:numRef>
              <c:f>Sheet1!$A$4:$J$4</c:f>
              <c:numCache>
                <c:formatCode>General</c:formatCode>
                <c:ptCount val="10"/>
                <c:pt idx="1">
                  <c:v>0.14000000000000001</c:v>
                </c:pt>
                <c:pt idx="2">
                  <c:v>0.185</c:v>
                </c:pt>
                <c:pt idx="3">
                  <c:v>0.23</c:v>
                </c:pt>
                <c:pt idx="4">
                  <c:v>0.22500000000000001</c:v>
                </c:pt>
                <c:pt idx="5">
                  <c:v>0.22</c:v>
                </c:pt>
                <c:pt idx="6">
                  <c:v>0.21500000000000002</c:v>
                </c:pt>
                <c:pt idx="7">
                  <c:v>0.21000000000000002</c:v>
                </c:pt>
                <c:pt idx="8">
                  <c:v>0.20500000000000002</c:v>
                </c:pt>
                <c:pt idx="9">
                  <c:v>0.2</c:v>
                </c:pt>
              </c:numCache>
            </c:numRef>
          </c:val>
          <c:smooth val="0"/>
          <c:extLst>
            <c:ext xmlns:c16="http://schemas.microsoft.com/office/drawing/2014/chart" uri="{C3380CC4-5D6E-409C-BE32-E72D297353CC}">
              <c16:uniqueId val="{00000021-DDA9-4ABE-A62D-39DD1E157BB9}"/>
            </c:ext>
          </c:extLst>
        </c:ser>
        <c:dLbls>
          <c:showLegendKey val="0"/>
          <c:showVal val="0"/>
          <c:showCatName val="0"/>
          <c:showSerName val="0"/>
          <c:showPercent val="0"/>
          <c:showBubbleSize val="0"/>
        </c:dLbls>
        <c:marker val="1"/>
        <c:smooth val="0"/>
        <c:axId val="1657985711"/>
        <c:axId val="1"/>
      </c:lineChart>
      <c:catAx>
        <c:axId val="16579857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57985711"/>
        <c:crosses val="min"/>
        <c:crossBetween val="midCat"/>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53721129170228E-2"/>
          <c:y val="0.16720779220779219"/>
          <c:w val="0.93224978614200171"/>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42.268071634046336</c:v>
                </c:pt>
                <c:pt idx="1">
                  <c:v>41.872940035880767</c:v>
                </c:pt>
                <c:pt idx="2">
                  <c:v>41.461600313525906</c:v>
                </c:pt>
                <c:pt idx="3">
                  <c:v>41.078730254281119</c:v>
                </c:pt>
                <c:pt idx="4">
                  <c:v>40.720638158488605</c:v>
                </c:pt>
                <c:pt idx="5">
                  <c:v>40.393369758298626</c:v>
                </c:pt>
                <c:pt idx="6">
                  <c:v>40.092895173072414</c:v>
                </c:pt>
                <c:pt idx="7">
                  <c:v>39.794579448114966</c:v>
                </c:pt>
                <c:pt idx="8">
                  <c:v>39.511991078248172</c:v>
                </c:pt>
                <c:pt idx="9">
                  <c:v>39.273902038938751</c:v>
                </c:pt>
                <c:pt idx="10">
                  <c:v>39.108100690659619</c:v>
                </c:pt>
                <c:pt idx="11">
                  <c:v>39.009274465753862</c:v>
                </c:pt>
                <c:pt idx="12">
                  <c:v>38.936874221937288</c:v>
                </c:pt>
                <c:pt idx="13">
                  <c:v>38.860639353206906</c:v>
                </c:pt>
                <c:pt idx="14">
                  <c:v>38.756659415830249</c:v>
                </c:pt>
                <c:pt idx="15">
                  <c:v>38.606819558115404</c:v>
                </c:pt>
                <c:pt idx="16">
                  <c:v>38.400140560559151</c:v>
                </c:pt>
                <c:pt idx="17">
                  <c:v>38.13556218378389</c:v>
                </c:pt>
                <c:pt idx="18">
                  <c:v>37.845902962748255</c:v>
                </c:pt>
                <c:pt idx="19">
                  <c:v>37.55128651974659</c:v>
                </c:pt>
                <c:pt idx="20">
                  <c:v>37.224457785732476</c:v>
                </c:pt>
                <c:pt idx="21">
                  <c:v>36.875958776290474</c:v>
                </c:pt>
                <c:pt idx="22">
                  <c:v>36.529130518934544</c:v>
                </c:pt>
                <c:pt idx="23">
                  <c:v>36.17891888797871</c:v>
                </c:pt>
                <c:pt idx="24">
                  <c:v>35.81813080439516</c:v>
                </c:pt>
                <c:pt idx="25">
                  <c:v>35.429677030943672</c:v>
                </c:pt>
                <c:pt idx="26">
                  <c:v>33.25185078188688</c:v>
                </c:pt>
                <c:pt idx="27">
                  <c:v>30.475215034884616</c:v>
                </c:pt>
                <c:pt idx="28">
                  <c:v>28.285880572144347</c:v>
                </c:pt>
              </c:numCache>
            </c:numRef>
          </c:val>
          <c:extLst>
            <c:ext xmlns:c16="http://schemas.microsoft.com/office/drawing/2014/chart" uri="{C3380CC4-5D6E-409C-BE32-E72D297353CC}">
              <c16:uniqueId val="{00000000-1C61-4A44-9079-C3EF339B28E3}"/>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54.591116289294852</c:v>
                </c:pt>
                <c:pt idx="1">
                  <c:v>54.935460748794497</c:v>
                </c:pt>
                <c:pt idx="2">
                  <c:v>55.301480680471606</c:v>
                </c:pt>
                <c:pt idx="3">
                  <c:v>55.643185178176616</c:v>
                </c:pt>
                <c:pt idx="4">
                  <c:v>55.966824670122925</c:v>
                </c:pt>
                <c:pt idx="5">
                  <c:v>56.268519951368049</c:v>
                </c:pt>
                <c:pt idx="6">
                  <c:v>56.547484968122916</c:v>
                </c:pt>
                <c:pt idx="7">
                  <c:v>56.8269116526372</c:v>
                </c:pt>
                <c:pt idx="8">
                  <c:v>57.100189006606449</c:v>
                </c:pt>
                <c:pt idx="9">
                  <c:v>57.340145502104178</c:v>
                </c:pt>
                <c:pt idx="10">
                  <c:v>57.512112514881998</c:v>
                </c:pt>
                <c:pt idx="11">
                  <c:v>57.620744563114712</c:v>
                </c:pt>
                <c:pt idx="12">
                  <c:v>57.706675235942974</c:v>
                </c:pt>
                <c:pt idx="13">
                  <c:v>57.791284787032737</c:v>
                </c:pt>
                <c:pt idx="14">
                  <c:v>57.892797992838673</c:v>
                </c:pt>
                <c:pt idx="15">
                  <c:v>58.034382237217706</c:v>
                </c:pt>
                <c:pt idx="16">
                  <c:v>58.230493667016823</c:v>
                </c:pt>
                <c:pt idx="17">
                  <c:v>58.479280469698537</c:v>
                </c:pt>
                <c:pt idx="18">
                  <c:v>58.746809821120202</c:v>
                </c:pt>
                <c:pt idx="19">
                  <c:v>59.012301918698796</c:v>
                </c:pt>
                <c:pt idx="20">
                  <c:v>59.306835725213993</c:v>
                </c:pt>
                <c:pt idx="21">
                  <c:v>59.617350527766135</c:v>
                </c:pt>
                <c:pt idx="22">
                  <c:v>59.909366610645144</c:v>
                </c:pt>
                <c:pt idx="23">
                  <c:v>60.189266197374614</c:v>
                </c:pt>
                <c:pt idx="24">
                  <c:v>60.473536590252408</c:v>
                </c:pt>
                <c:pt idx="25">
                  <c:v>60.78262710284379</c:v>
                </c:pt>
                <c:pt idx="26">
                  <c:v>62.306415277302087</c:v>
                </c:pt>
                <c:pt idx="27">
                  <c:v>63.765638620231613</c:v>
                </c:pt>
                <c:pt idx="28">
                  <c:v>64.314408189876261</c:v>
                </c:pt>
              </c:numCache>
            </c:numRef>
          </c:val>
          <c:extLst>
            <c:ext xmlns:c16="http://schemas.microsoft.com/office/drawing/2014/chart" uri="{C3380CC4-5D6E-409C-BE32-E72D297353CC}">
              <c16:uniqueId val="{00000001-1C61-4A44-9079-C3EF339B28E3}"/>
            </c:ext>
          </c:extLst>
        </c:ser>
        <c:ser>
          <c:idx val="2"/>
          <c:order val="2"/>
          <c:spPr>
            <a:solidFill>
              <a:srgbClr val="C0E6F4"/>
            </a:solidFill>
            <a:ln w="9525" cmpd="sng" algn="ctr">
              <a:solidFill>
                <a:srgbClr val="808080"/>
              </a:solidFill>
              <a:prstDash val="solid"/>
            </a:ln>
          </c:spPr>
          <c:invertIfNegative val="0"/>
          <c:dLbls>
            <c:dLbl>
              <c:idx val="0"/>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61-4A44-9079-C3EF339B28E3}"/>
                </c:ext>
              </c:extLst>
            </c:dLbl>
            <c:dLbl>
              <c:idx val="1"/>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61-4A44-9079-C3EF339B28E3}"/>
                </c:ext>
              </c:extLst>
            </c:dLbl>
            <c:dLbl>
              <c:idx val="2"/>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61-4A44-9079-C3EF339B28E3}"/>
                </c:ext>
              </c:extLst>
            </c:dLbl>
            <c:dLbl>
              <c:idx val="3"/>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61-4A44-9079-C3EF339B28E3}"/>
                </c:ext>
              </c:extLst>
            </c:dLbl>
            <c:dLbl>
              <c:idx val="4"/>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61-4A44-9079-C3EF339B28E3}"/>
                </c:ext>
              </c:extLst>
            </c:dLbl>
            <c:dLbl>
              <c:idx val="5"/>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C61-4A44-9079-C3EF339B28E3}"/>
                </c:ext>
              </c:extLst>
            </c:dLbl>
            <c:dLbl>
              <c:idx val="6"/>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C61-4A44-9079-C3EF339B28E3}"/>
                </c:ext>
              </c:extLst>
            </c:dLbl>
            <c:dLbl>
              <c:idx val="7"/>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C61-4A44-9079-C3EF339B28E3}"/>
                </c:ext>
              </c:extLst>
            </c:dLbl>
            <c:dLbl>
              <c:idx val="8"/>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61-4A44-9079-C3EF339B28E3}"/>
                </c:ext>
              </c:extLst>
            </c:dLbl>
            <c:dLbl>
              <c:idx val="9"/>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C61-4A44-9079-C3EF339B28E3}"/>
                </c:ext>
              </c:extLst>
            </c:dLbl>
            <c:dLbl>
              <c:idx val="10"/>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C61-4A44-9079-C3EF339B28E3}"/>
                </c:ext>
              </c:extLst>
            </c:dLbl>
            <c:dLbl>
              <c:idx val="11"/>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C61-4A44-9079-C3EF339B28E3}"/>
                </c:ext>
              </c:extLst>
            </c:dLbl>
            <c:dLbl>
              <c:idx val="12"/>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C61-4A44-9079-C3EF339B28E3}"/>
                </c:ext>
              </c:extLst>
            </c:dLbl>
            <c:dLbl>
              <c:idx val="13"/>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C61-4A44-9079-C3EF339B28E3}"/>
                </c:ext>
              </c:extLst>
            </c:dLbl>
            <c:dLbl>
              <c:idx val="14"/>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C61-4A44-9079-C3EF339B28E3}"/>
                </c:ext>
              </c:extLst>
            </c:dLbl>
            <c:dLbl>
              <c:idx val="15"/>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C61-4A44-9079-C3EF339B28E3}"/>
                </c:ext>
              </c:extLst>
            </c:dLbl>
            <c:dLbl>
              <c:idx val="16"/>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C61-4A44-9079-C3EF339B28E3}"/>
                </c:ext>
              </c:extLst>
            </c:dLbl>
            <c:dLbl>
              <c:idx val="17"/>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C61-4A44-9079-C3EF339B28E3}"/>
                </c:ext>
              </c:extLst>
            </c:dLbl>
            <c:dLbl>
              <c:idx val="18"/>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C61-4A44-9079-C3EF339B28E3}"/>
                </c:ext>
              </c:extLst>
            </c:dLbl>
            <c:dLbl>
              <c:idx val="19"/>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C61-4A44-9079-C3EF339B28E3}"/>
                </c:ext>
              </c:extLst>
            </c:dLbl>
            <c:dLbl>
              <c:idx val="20"/>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C61-4A44-9079-C3EF339B28E3}"/>
                </c:ext>
              </c:extLst>
            </c:dLbl>
            <c:dLbl>
              <c:idx val="21"/>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C61-4A44-9079-C3EF339B28E3}"/>
                </c:ext>
              </c:extLst>
            </c:dLbl>
            <c:dLbl>
              <c:idx val="22"/>
              <c:layout>
                <c:manualLayout>
                  <c:x val="0"/>
                  <c:y val="-6.49350649350649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C61-4A44-9079-C3EF339B28E3}"/>
                </c:ext>
              </c:extLst>
            </c:dLbl>
            <c:dLbl>
              <c:idx val="23"/>
              <c:layout>
                <c:manualLayout>
                  <c:x val="0"/>
                  <c:y val="-6.49350649350649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C61-4A44-9079-C3EF339B28E3}"/>
                </c:ext>
              </c:extLst>
            </c:dLbl>
            <c:dLbl>
              <c:idx val="24"/>
              <c:layout>
                <c:manualLayout>
                  <c:x val="0"/>
                  <c:y val="-6.49350649350649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C61-4A44-9079-C3EF339B28E3}"/>
                </c:ext>
              </c:extLst>
            </c:dLbl>
            <c:dLbl>
              <c:idx val="25"/>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C61-4A44-9079-C3EF339B28E3}"/>
                </c:ext>
              </c:extLst>
            </c:dLbl>
            <c:dLbl>
              <c:idx val="26"/>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C61-4A44-9079-C3EF339B28E3}"/>
                </c:ext>
              </c:extLst>
            </c:dLbl>
            <c:dLbl>
              <c:idx val="27"/>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C61-4A44-9079-C3EF339B28E3}"/>
                </c:ext>
              </c:extLst>
            </c:dLbl>
            <c:dLbl>
              <c:idx val="28"/>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C61-4A44-9079-C3EF339B28E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3.1408120766588166</c:v>
                </c:pt>
                <c:pt idx="1">
                  <c:v>3.1915992153247252</c:v>
                </c:pt>
                <c:pt idx="2">
                  <c:v>3.2369190060024922</c:v>
                </c:pt>
                <c:pt idx="3">
                  <c:v>3.278084567542261</c:v>
                </c:pt>
                <c:pt idx="4">
                  <c:v>3.3125371713884633</c:v>
                </c:pt>
                <c:pt idx="5">
                  <c:v>3.3381102903333293</c:v>
                </c:pt>
                <c:pt idx="6">
                  <c:v>3.3596198588046522</c:v>
                </c:pt>
                <c:pt idx="7">
                  <c:v>3.3785088992478229</c:v>
                </c:pt>
                <c:pt idx="8">
                  <c:v>3.3878199151453736</c:v>
                </c:pt>
                <c:pt idx="9">
                  <c:v>3.3859524589570755</c:v>
                </c:pt>
                <c:pt idx="10">
                  <c:v>3.3797867944583837</c:v>
                </c:pt>
                <c:pt idx="11">
                  <c:v>3.3699809711314255</c:v>
                </c:pt>
                <c:pt idx="12">
                  <c:v>3.3564505421197599</c:v>
                </c:pt>
                <c:pt idx="13">
                  <c:v>3.3480758597603466</c:v>
                </c:pt>
                <c:pt idx="14">
                  <c:v>3.3505425913310738</c:v>
                </c:pt>
                <c:pt idx="15">
                  <c:v>3.3587982046668907</c:v>
                </c:pt>
                <c:pt idx="16">
                  <c:v>3.3693657724240378</c:v>
                </c:pt>
                <c:pt idx="17">
                  <c:v>3.3851573465175755</c:v>
                </c:pt>
                <c:pt idx="18">
                  <c:v>3.4072872161315382</c:v>
                </c:pt>
                <c:pt idx="19">
                  <c:v>3.4364115615546309</c:v>
                </c:pt>
                <c:pt idx="20">
                  <c:v>3.4687064890535524</c:v>
                </c:pt>
                <c:pt idx="21">
                  <c:v>3.506690695943393</c:v>
                </c:pt>
                <c:pt idx="22">
                  <c:v>3.5615028704203411</c:v>
                </c:pt>
                <c:pt idx="23">
                  <c:v>3.6318149146467027</c:v>
                </c:pt>
                <c:pt idx="24">
                  <c:v>3.7083326053524157</c:v>
                </c:pt>
                <c:pt idx="25">
                  <c:v>3.7876958662125371</c:v>
                </c:pt>
                <c:pt idx="26">
                  <c:v>4.4417339408110319</c:v>
                </c:pt>
                <c:pt idx="27">
                  <c:v>5.7591463448837583</c:v>
                </c:pt>
                <c:pt idx="28">
                  <c:v>7.3997112379793784</c:v>
                </c:pt>
              </c:numCache>
            </c:numRef>
          </c:val>
          <c:extLst>
            <c:ext xmlns:c16="http://schemas.microsoft.com/office/drawing/2014/chart" uri="{C3380CC4-5D6E-409C-BE32-E72D297353CC}">
              <c16:uniqueId val="{0000001F-1C61-4A44-9079-C3EF339B28E3}"/>
            </c:ext>
          </c:extLst>
        </c:ser>
        <c:dLbls>
          <c:showLegendKey val="0"/>
          <c:showVal val="0"/>
          <c:showCatName val="0"/>
          <c:showSerName val="0"/>
          <c:showPercent val="0"/>
          <c:showBubbleSize val="0"/>
        </c:dLbls>
        <c:gapWidth val="60"/>
        <c:overlap val="100"/>
        <c:axId val="1615632095"/>
        <c:axId val="1"/>
      </c:barChart>
      <c:catAx>
        <c:axId val="16156320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5632095"/>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422114345018574"/>
          <c:y val="3.1591005103895849E-2"/>
        </c:manualLayout>
      </c:layout>
      <c:overlay val="0"/>
      <c:spPr>
        <a:noFill/>
        <a:ln>
          <a:noFill/>
        </a:ln>
        <a:effectLst/>
      </c:spPr>
      <c:txPr>
        <a:bodyPr rot="0" spcFirstLastPara="1" vertOverflow="ellipsis" vert="horz" wrap="square" anchor="ctr" anchorCtr="1"/>
        <a:lstStyle/>
        <a:p>
          <a:pPr>
            <a:defRPr lang="ja-JP" sz="1200" b="1" i="0" u="none" strike="noStrike" kern="1200" spc="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title>
    <c:autoTitleDeleted val="0"/>
    <c:plotArea>
      <c:layout>
        <c:manualLayout>
          <c:layoutTarget val="inner"/>
          <c:xMode val="edge"/>
          <c:yMode val="edge"/>
          <c:x val="4.050686058615343E-2"/>
          <c:y val="3.630554347548029E-2"/>
          <c:w val="0.80221134398040317"/>
          <c:h val="0.84211199508838352"/>
        </c:manualLayout>
      </c:layout>
      <c:barChart>
        <c:barDir val="col"/>
        <c:grouping val="clustered"/>
        <c:varyColors val="0"/>
        <c:ser>
          <c:idx val="0"/>
          <c:order val="0"/>
          <c:tx>
            <c:strRef>
              <c:f>Sheet1!$B$1</c:f>
              <c:strCache>
                <c:ptCount val="1"/>
                <c:pt idx="0">
                  <c:v>NHIS加入者数の推移</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n-lt"/>
                    <a:ea typeface="MS PGothic" panose="020B060007020508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2013</c:v>
                </c:pt>
                <c:pt idx="1">
                  <c:v>14</c:v>
                </c:pt>
                <c:pt idx="2">
                  <c:v>15</c:v>
                </c:pt>
                <c:pt idx="3">
                  <c:v>16</c:v>
                </c:pt>
                <c:pt idx="4">
                  <c:v>17</c:v>
                </c:pt>
                <c:pt idx="5">
                  <c:v>18</c:v>
                </c:pt>
                <c:pt idx="6">
                  <c:v>2019</c:v>
                </c:pt>
              </c:strCache>
            </c:strRef>
          </c:cat>
          <c:val>
            <c:numRef>
              <c:f>Sheet1!$B$2:$B$8</c:f>
              <c:numCache>
                <c:formatCode>0.0</c:formatCode>
                <c:ptCount val="7"/>
                <c:pt idx="0">
                  <c:v>10.14</c:v>
                </c:pt>
                <c:pt idx="1">
                  <c:v>10.55</c:v>
                </c:pt>
                <c:pt idx="2">
                  <c:v>11.06</c:v>
                </c:pt>
                <c:pt idx="3">
                  <c:v>11.03</c:v>
                </c:pt>
                <c:pt idx="4">
                  <c:v>10.58</c:v>
                </c:pt>
                <c:pt idx="5">
                  <c:v>10.8</c:v>
                </c:pt>
                <c:pt idx="6">
                  <c:v>12</c:v>
                </c:pt>
              </c:numCache>
            </c:numRef>
          </c:val>
          <c:extLst>
            <c:ext xmlns:c16="http://schemas.microsoft.com/office/drawing/2014/chart" uri="{C3380CC4-5D6E-409C-BE32-E72D297353CC}">
              <c16:uniqueId val="{00000000-0639-4224-99AB-A48F14F05DC8}"/>
            </c:ext>
          </c:extLst>
        </c:ser>
        <c:dLbls>
          <c:dLblPos val="outEnd"/>
          <c:showLegendKey val="0"/>
          <c:showVal val="1"/>
          <c:showCatName val="0"/>
          <c:showSerName val="0"/>
          <c:showPercent val="0"/>
          <c:showBubbleSize val="0"/>
        </c:dLbls>
        <c:gapWidth val="219"/>
        <c:overlap val="-27"/>
        <c:axId val="759046304"/>
        <c:axId val="759054208"/>
      </c:barChart>
      <c:catAx>
        <c:axId val="759046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759054208"/>
        <c:crosses val="autoZero"/>
        <c:auto val="1"/>
        <c:lblAlgn val="ctr"/>
        <c:lblOffset val="100"/>
        <c:noMultiLvlLbl val="0"/>
      </c:catAx>
      <c:valAx>
        <c:axId val="759054208"/>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759046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42061331881691E-2"/>
          <c:y val="6.7266698247276172E-2"/>
          <c:w val="0.92814371257485029"/>
          <c:h val="0.8654666035054476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7.768829938417810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2B-41C5-9788-470B0CB0014B}"/>
                </c:ext>
              </c:extLst>
            </c:dLbl>
            <c:dLbl>
              <c:idx val="1"/>
              <c:layout>
                <c:manualLayout>
                  <c:x val="0"/>
                  <c:y val="-8.62150639507342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2B-41C5-9788-470B0CB0014B}"/>
                </c:ext>
              </c:extLst>
            </c:dLbl>
            <c:dLbl>
              <c:idx val="2"/>
              <c:layout>
                <c:manualLayout>
                  <c:x val="0"/>
                  <c:y val="-9.095215537659877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2B-41C5-9788-470B0CB0014B}"/>
                </c:ext>
              </c:extLst>
            </c:dLbl>
            <c:dLbl>
              <c:idx val="3"/>
              <c:layout>
                <c:manualLayout>
                  <c:x val="0"/>
                  <c:y val="-0.100900047370914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2B-41C5-9788-470B0CB0014B}"/>
                </c:ext>
              </c:extLst>
            </c:dLbl>
            <c:dLbl>
              <c:idx val="4"/>
              <c:layout>
                <c:manualLayout>
                  <c:x val="0"/>
                  <c:y val="-0.112269066792989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2B-41C5-9788-470B0CB0014B}"/>
                </c:ext>
              </c:extLst>
            </c:dLbl>
            <c:dLbl>
              <c:idx val="5"/>
              <c:layout>
                <c:manualLayout>
                  <c:x val="0"/>
                  <c:y val="-0.150165798199905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2B-41C5-9788-470B0CB0014B}"/>
                </c:ext>
              </c:extLst>
            </c:dLbl>
            <c:dLbl>
              <c:idx val="6"/>
              <c:layout>
                <c:manualLayout>
                  <c:x val="0"/>
                  <c:y val="-0.172903837044054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2B-41C5-9788-470B0CB0014B}"/>
                </c:ext>
              </c:extLst>
            </c:dLbl>
            <c:dLbl>
              <c:idx val="7"/>
              <c:layout>
                <c:manualLayout>
                  <c:x val="0"/>
                  <c:y val="-0.179535765040265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2B-41C5-9788-470B0CB0014B}"/>
                </c:ext>
              </c:extLst>
            </c:dLbl>
            <c:dLbl>
              <c:idx val="8"/>
              <c:layout>
                <c:manualLayout>
                  <c:x val="0"/>
                  <c:y val="-0.193747039317858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2B-41C5-9788-470B0CB0014B}"/>
                </c:ext>
              </c:extLst>
            </c:dLbl>
            <c:dLbl>
              <c:idx val="9"/>
              <c:layout>
                <c:manualLayout>
                  <c:x val="0"/>
                  <c:y val="-0.224064424443391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2B-41C5-9788-470B0CB0014B}"/>
                </c:ext>
              </c:extLst>
            </c:dLbl>
            <c:dLbl>
              <c:idx val="10"/>
              <c:layout>
                <c:manualLayout>
                  <c:x val="0"/>
                  <c:y val="-0.256750355281856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2B-41C5-9788-470B0CB0014B}"/>
                </c:ext>
              </c:extLst>
            </c:dLbl>
            <c:dLbl>
              <c:idx val="11"/>
              <c:layout>
                <c:manualLayout>
                  <c:x val="0"/>
                  <c:y val="-0.285172903837044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D2B-41C5-9788-470B0CB0014B}"/>
                </c:ext>
              </c:extLst>
            </c:dLbl>
            <c:dLbl>
              <c:idx val="12"/>
              <c:layout>
                <c:manualLayout>
                  <c:x val="0"/>
                  <c:y val="-0.273330175272382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D2B-41C5-9788-470B0CB0014B}"/>
                </c:ext>
              </c:extLst>
            </c:dLbl>
            <c:dLbl>
              <c:idx val="13"/>
              <c:layout>
                <c:manualLayout>
                  <c:x val="0"/>
                  <c:y val="-0.334912363808621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D2B-41C5-9788-470B0CB0014B}"/>
                </c:ext>
              </c:extLst>
            </c:dLbl>
            <c:dLbl>
              <c:idx val="14"/>
              <c:layout>
                <c:manualLayout>
                  <c:x val="0"/>
                  <c:y val="-0.30459497868308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D2B-41C5-9788-470B0CB0014B}"/>
                </c:ext>
              </c:extLst>
            </c:dLbl>
            <c:dLbl>
              <c:idx val="15"/>
              <c:layout>
                <c:manualLayout>
                  <c:x val="0"/>
                  <c:y val="-0.346755092373282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D2B-41C5-9788-470B0CB0014B}"/>
                </c:ext>
              </c:extLst>
            </c:dLbl>
            <c:dLbl>
              <c:idx val="16"/>
              <c:layout>
                <c:manualLayout>
                  <c:x val="0"/>
                  <c:y val="-0.274751302700142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D2B-41C5-9788-470B0CB0014B}"/>
                </c:ext>
              </c:extLst>
            </c:dLbl>
            <c:dLbl>
              <c:idx val="17"/>
              <c:layout>
                <c:manualLayout>
                  <c:x val="0"/>
                  <c:y val="-0.239696826148744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D2B-41C5-9788-470B0CB0014B}"/>
                </c:ext>
              </c:extLst>
            </c:dLbl>
            <c:dLbl>
              <c:idx val="18"/>
              <c:layout>
                <c:manualLayout>
                  <c:x val="0"/>
                  <c:y val="-0.231170061582188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D2B-41C5-9788-470B0CB0014B}"/>
                </c:ext>
              </c:extLst>
            </c:dLbl>
            <c:dLbl>
              <c:idx val="19"/>
              <c:layout>
                <c:manualLayout>
                  <c:x val="0"/>
                  <c:y val="-0.316911416390336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D2B-41C5-9788-470B0CB0014B}"/>
                </c:ext>
              </c:extLst>
            </c:dLbl>
            <c:dLbl>
              <c:idx val="20"/>
              <c:layout>
                <c:manualLayout>
                  <c:x val="0"/>
                  <c:y val="-0.423022264329701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D2B-41C5-9788-470B0CB0014B}"/>
                </c:ext>
              </c:extLst>
            </c:dLbl>
            <c:dLbl>
              <c:idx val="21"/>
              <c:layout>
                <c:manualLayout>
                  <c:x val="0"/>
                  <c:y val="-0.38938891520606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D2B-41C5-9788-470B0CB0014B}"/>
                </c:ext>
              </c:extLst>
            </c:dLbl>
            <c:dLbl>
              <c:idx val="22"/>
              <c:layout>
                <c:manualLayout>
                  <c:x val="0"/>
                  <c:y val="-0.38512553292278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D2B-41C5-9788-470B0CB0014B}"/>
                </c:ext>
              </c:extLst>
            </c:dLbl>
            <c:dLbl>
              <c:idx val="23"/>
              <c:layout>
                <c:manualLayout>
                  <c:x val="0"/>
                  <c:y val="-0.323543344386546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D2B-41C5-9788-470B0CB0014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385.24715419</c:v>
                </c:pt>
                <c:pt idx="1">
                  <c:v>449.38899242999997</c:v>
                </c:pt>
                <c:pt idx="2">
                  <c:v>489.81203979000003</c:v>
                </c:pt>
                <c:pt idx="3">
                  <c:v>568.40030077999995</c:v>
                </c:pt>
                <c:pt idx="4">
                  <c:v>660.49139813999989</c:v>
                </c:pt>
                <c:pt idx="5">
                  <c:v>969.27224801000011</c:v>
                </c:pt>
                <c:pt idx="6">
                  <c:v>1150.5411663</c:v>
                </c:pt>
                <c:pt idx="7">
                  <c:v>1209.47341508</c:v>
                </c:pt>
                <c:pt idx="8">
                  <c:v>1324.1644188100001</c:v>
                </c:pt>
                <c:pt idx="9">
                  <c:v>1569.1180214700003</c:v>
                </c:pt>
                <c:pt idx="10">
                  <c:v>1831.1930394599997</c:v>
                </c:pt>
                <c:pt idx="11">
                  <c:v>2059.3829900200003</c:v>
                </c:pt>
                <c:pt idx="12">
                  <c:v>1965.9620020999998</c:v>
                </c:pt>
                <c:pt idx="13">
                  <c:v>2463.4360654000002</c:v>
                </c:pt>
                <c:pt idx="14">
                  <c:v>2216.0822607400005</c:v>
                </c:pt>
                <c:pt idx="15">
                  <c:v>2559.7715864499996</c:v>
                </c:pt>
                <c:pt idx="16">
                  <c:v>1974.76287413</c:v>
                </c:pt>
                <c:pt idx="17">
                  <c:v>1692.84607684</c:v>
                </c:pt>
                <c:pt idx="18">
                  <c:v>1625.3323109299997</c:v>
                </c:pt>
                <c:pt idx="19">
                  <c:v>2318.4667103699999</c:v>
                </c:pt>
                <c:pt idx="20">
                  <c:v>3174.3570149299999</c:v>
                </c:pt>
                <c:pt idx="21">
                  <c:v>2904.4876201699999</c:v>
                </c:pt>
                <c:pt idx="22">
                  <c:v>2870.2947789199998</c:v>
                </c:pt>
                <c:pt idx="23">
                  <c:v>2373.8479241500004</c:v>
                </c:pt>
              </c:numCache>
            </c:numRef>
          </c:val>
          <c:extLst>
            <c:ext xmlns:c16="http://schemas.microsoft.com/office/drawing/2014/chart" uri="{C3380CC4-5D6E-409C-BE32-E72D297353CC}">
              <c16:uniqueId val="{00000018-9D2B-41C5-9788-470B0CB0014B}"/>
            </c:ext>
          </c:extLst>
        </c:ser>
        <c:dLbls>
          <c:showLegendKey val="0"/>
          <c:showVal val="0"/>
          <c:showCatName val="0"/>
          <c:showSerName val="0"/>
          <c:showPercent val="0"/>
          <c:showBubbleSize val="0"/>
        </c:dLbls>
        <c:gapWidth val="60"/>
        <c:overlap val="100"/>
        <c:axId val="1063819936"/>
        <c:axId val="1"/>
      </c:barChart>
      <c:catAx>
        <c:axId val="106381993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5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63819936"/>
        <c:crosses val="min"/>
        <c:crossBetween val="between"/>
        <c:majorUnit val="5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11680847807495E-2"/>
          <c:y val="2.3255813953488372E-2"/>
          <c:w val="0.9811149446159434"/>
          <c:h val="0.95348837209302328"/>
        </c:manualLayout>
      </c:layout>
      <c:barChart>
        <c:barDir val="col"/>
        <c:grouping val="stacked"/>
        <c:varyColors val="0"/>
        <c:ser>
          <c:idx val="0"/>
          <c:order val="0"/>
          <c:spPr>
            <a:solidFill>
              <a:srgbClr val="80CCE8"/>
            </a:solidFill>
            <a:ln w="9525" algn="ctr">
              <a:solidFill>
                <a:srgbClr val="808080"/>
              </a:solidFill>
              <a:prstDash val="solid"/>
            </a:ln>
          </c:spPr>
          <c:invertIfNegative val="0"/>
          <c:dPt>
            <c:idx val="0"/>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5-FA63-4378-A7F1-01861B5A978E}"/>
              </c:ext>
            </c:extLst>
          </c:dPt>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FA63-4378-A7F1-01861B5A978E}"/>
              </c:ext>
            </c:extLst>
          </c:dPt>
          <c:dPt>
            <c:idx val="2"/>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6-FA63-4378-A7F1-01861B5A978E}"/>
              </c:ext>
            </c:extLst>
          </c:dPt>
          <c:dPt>
            <c:idx val="3"/>
            <c:invertIfNegative val="0"/>
            <c:bubble3D val="0"/>
            <c:extLst>
              <c:ext xmlns:c16="http://schemas.microsoft.com/office/drawing/2014/chart" uri="{C3380CC4-5D6E-409C-BE32-E72D297353CC}">
                <c16:uniqueId val="{00000003-FA63-4378-A7F1-01861B5A978E}"/>
              </c:ext>
            </c:extLst>
          </c:dPt>
          <c:dLbls>
            <c:dLbl>
              <c:idx val="0"/>
              <c:layout>
                <c:manualLayout>
                  <c:x val="-1.4526966510881156E-3"/>
                  <c:y val="-0.282647584973166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63-4378-A7F1-01861B5A978E}"/>
                </c:ext>
              </c:extLst>
            </c:dLbl>
            <c:dLbl>
              <c:idx val="1"/>
              <c:layout>
                <c:manualLayout>
                  <c:x val="1.4526966510880889E-3"/>
                  <c:y val="-0.300536672629695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63-4378-A7F1-01861B5A978E}"/>
                </c:ext>
              </c:extLst>
            </c:dLbl>
            <c:dLbl>
              <c:idx val="2"/>
              <c:layout>
                <c:manualLayout>
                  <c:x val="4.3580899532643467E-3"/>
                  <c:y val="-0.3220037186764892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65117367594707E-2"/>
                      <c:h val="6.0125364472553622E-2"/>
                    </c:manualLayout>
                  </c15:layout>
                </c:ext>
                <c:ext xmlns:c16="http://schemas.microsoft.com/office/drawing/2014/chart" uri="{C3380CC4-5D6E-409C-BE32-E72D297353CC}">
                  <c16:uniqueId val="{00000006-FA63-4378-A7F1-01861B5A978E}"/>
                </c:ext>
              </c:extLst>
            </c:dLbl>
            <c:dLbl>
              <c:idx val="3"/>
              <c:layout>
                <c:manualLayout>
                  <c:x val="0"/>
                  <c:y val="-0.34347048300536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63-4378-A7F1-01861B5A978E}"/>
                </c:ext>
              </c:extLst>
            </c:dLbl>
            <c:dLbl>
              <c:idx val="4"/>
              <c:layout>
                <c:manualLayout>
                  <c:x val="0"/>
                  <c:y val="-0.364937388193202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C6-4A6B-B569-9C042EC5240B}"/>
                </c:ext>
              </c:extLst>
            </c:dLbl>
            <c:dLbl>
              <c:idx val="5"/>
              <c:layout>
                <c:manualLayout>
                  <c:x val="0"/>
                  <c:y val="-0.389982110912343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C6-4A6B-B569-9C042EC5240B}"/>
                </c:ext>
              </c:extLst>
            </c:dLbl>
            <c:dLbl>
              <c:idx val="6"/>
              <c:layout>
                <c:manualLayout>
                  <c:x val="0"/>
                  <c:y val="-0.42933810375670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23-4ECC-9194-A4027BEFF681}"/>
                </c:ext>
              </c:extLst>
            </c:dLbl>
            <c:dLbl>
              <c:idx val="7"/>
              <c:layout>
                <c:manualLayout>
                  <c:x val="-1.4526966510881156E-3"/>
                  <c:y val="-0.475849731663685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23-4ECC-9194-A4027BEFF681}"/>
                </c:ext>
              </c:extLst>
            </c:dLbl>
            <c:spPr>
              <a:noFill/>
              <a:ln>
                <a:noFill/>
              </a:ln>
              <a:effectLst/>
            </c:spPr>
            <c:txPr>
              <a:bodyPr wrap="square" lIns="38100" tIns="19050" rIns="38100" bIns="19050" anchor="ctr">
                <a:spAutoFit/>
              </a:bodyPr>
              <a:lstStyle/>
              <a:p>
                <a:pPr>
                  <a:defRPr lang="ja-JP"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Sheet1!$A$1:$H$1</c:f>
              <c:numCache>
                <c:formatCode>General</c:formatCode>
                <c:ptCount val="8"/>
                <c:pt idx="0">
                  <c:v>61.5</c:v>
                </c:pt>
                <c:pt idx="1">
                  <c:v>66.7</c:v>
                </c:pt>
                <c:pt idx="2">
                  <c:v>71.2</c:v>
                </c:pt>
                <c:pt idx="3">
                  <c:v>75.7</c:v>
                </c:pt>
                <c:pt idx="4">
                  <c:v>81.2</c:v>
                </c:pt>
                <c:pt idx="5">
                  <c:v>88.6</c:v>
                </c:pt>
                <c:pt idx="6">
                  <c:v>99.03</c:v>
                </c:pt>
                <c:pt idx="7">
                  <c:v>110.7</c:v>
                </c:pt>
              </c:numCache>
            </c:numRef>
          </c:val>
          <c:extLst>
            <c:ext xmlns:c16="http://schemas.microsoft.com/office/drawing/2014/chart" uri="{C3380CC4-5D6E-409C-BE32-E72D297353CC}">
              <c16:uniqueId val="{00000004-FA63-4378-A7F1-01861B5A978E}"/>
            </c:ext>
          </c:extLst>
        </c:ser>
        <c:dLbls>
          <c:dLblPos val="ctr"/>
          <c:showLegendKey val="0"/>
          <c:showVal val="1"/>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200" kern="1200">
                <a:latin typeface="+mn-lt"/>
                <a:ea typeface="+mn-ea"/>
                <a:cs typeface="+mn-cs"/>
                <a:sym typeface="+mn-lt"/>
              </a:defRPr>
            </a:pPr>
            <a:endParaRPr lang="ja-JP"/>
          </a:p>
        </c:txPr>
        <c:crossAx val="69014735"/>
        <c:crosses val="min"/>
        <c:crossBetween val="between"/>
        <c:majorUnit val="1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90B7-444F-9970-B7B0A92F3299}"/>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90B7-444F-9970-B7B0A92F3299}"/>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90B7-444F-9970-B7B0A92F3299}"/>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90B7-444F-9970-B7B0A92F3299}"/>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90B7-444F-9970-B7B0A92F3299}"/>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90B7-444F-9970-B7B0A92F3299}"/>
              </c:ext>
            </c:extLst>
          </c:dPt>
          <c:dLbls>
            <c:dLbl>
              <c:idx val="0"/>
              <c:spPr>
                <a:noFill/>
                <a:ln>
                  <a:noFill/>
                </a:ln>
                <a:effectLst/>
              </c:spPr>
              <c:txPr>
                <a:bodyPr wrap="square" lIns="38100" tIns="19050" rIns="38100" bIns="19050" anchor="ctr">
                  <a:spAutoFit/>
                </a:bodyPr>
                <a:lstStyle/>
                <a:p>
                  <a:pPr>
                    <a:defRPr lang="ja-JP" sz="1200">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90B7-444F-9970-B7B0A92F3299}"/>
                </c:ext>
              </c:extLst>
            </c:dLbl>
            <c:dLbl>
              <c:idx val="6"/>
              <c:tx>
                <c:rich>
                  <a:bodyPr/>
                  <a:lstStyle/>
                  <a:p>
                    <a:fld id="{4D26C6EF-8AD4-4451-8890-F7A56A815EC9}" type="VALUE">
                      <a:rPr lang="en-US" altLang="ja-JP">
                        <a:solidFill>
                          <a:schemeClr val="bg1"/>
                        </a:solidFill>
                      </a:rPr>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F58-4EA8-B3A1-269F7EB723A8}"/>
                </c:ext>
              </c:extLst>
            </c:dLbl>
            <c:spPr>
              <a:noFill/>
              <a:ln>
                <a:noFill/>
              </a:ln>
              <a:effectLst/>
            </c:spPr>
            <c:txPr>
              <a:bodyPr wrap="square" lIns="38100" tIns="19050" rIns="38100" bIns="19050" anchor="ctr">
                <a:spAutoFit/>
              </a:bodyPr>
              <a:lstStyle/>
              <a:p>
                <a:pPr>
                  <a:defRPr lang="ja-JP" sz="1200"/>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Sheet1!$A$1:$A$7</c:f>
              <c:strCache>
                <c:ptCount val="7"/>
                <c:pt idx="0">
                  <c:v>中国</c:v>
                </c:pt>
                <c:pt idx="1">
                  <c:v>ドイツ</c:v>
                </c:pt>
                <c:pt idx="2">
                  <c:v>インド</c:v>
                </c:pt>
                <c:pt idx="3">
                  <c:v>ベルギー</c:v>
                </c:pt>
                <c:pt idx="4">
                  <c:v>アメリカ</c:v>
                </c:pt>
                <c:pt idx="5">
                  <c:v>デンマーク</c:v>
                </c:pt>
                <c:pt idx="6">
                  <c:v>その他</c:v>
                </c:pt>
              </c:strCache>
            </c:strRef>
          </c:cat>
          <c:val>
            <c:numRef>
              <c:f>Sheet1!$B$1:$B$7</c:f>
              <c:numCache>
                <c:formatCode>0%</c:formatCode>
                <c:ptCount val="7"/>
                <c:pt idx="0">
                  <c:v>0.26400000000000001</c:v>
                </c:pt>
                <c:pt idx="1">
                  <c:v>0.13400000000000001</c:v>
                </c:pt>
                <c:pt idx="2">
                  <c:v>0.13100000000000001</c:v>
                </c:pt>
                <c:pt idx="3">
                  <c:v>7.9000000000000001E-2</c:v>
                </c:pt>
                <c:pt idx="4">
                  <c:v>6.4000000000000001E-2</c:v>
                </c:pt>
                <c:pt idx="5">
                  <c:v>5.1999999999999998E-2</c:v>
                </c:pt>
                <c:pt idx="6">
                  <c:v>0.27600000000000002</c:v>
                </c:pt>
              </c:numCache>
            </c:numRef>
          </c:val>
          <c:extLst>
            <c:ext xmlns:c16="http://schemas.microsoft.com/office/drawing/2014/chart" uri="{C3380CC4-5D6E-409C-BE32-E72D297353CC}">
              <c16:uniqueId val="{0000000C-90B7-444F-9970-B7B0A92F3299}"/>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75634517766497467"/>
          <c:y val="0.19646099510750484"/>
          <c:w val="0.24365482233502539"/>
          <c:h val="0.60707800978499038"/>
        </c:manualLayout>
      </c:layout>
      <c:overlay val="0"/>
      <c:txPr>
        <a:bodyPr/>
        <a:lstStyle/>
        <a:p>
          <a:pPr rtl="0">
            <a:defRPr lang="ja-JP"/>
          </a:pPr>
          <a:endParaRPr lang="en-US"/>
        </a:p>
      </c:txPr>
    </c:legend>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69154228855721E-2"/>
          <c:y val="2.5316455696202531E-2"/>
          <c:w val="0.96766169154228854"/>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Sheet1!$A$1:$G$1</c:f>
              <c:numCache>
                <c:formatCode>General</c:formatCode>
                <c:ptCount val="7"/>
                <c:pt idx="0">
                  <c:v>23</c:v>
                </c:pt>
                <c:pt idx="1">
                  <c:v>242</c:v>
                </c:pt>
                <c:pt idx="2">
                  <c:v>185</c:v>
                </c:pt>
                <c:pt idx="3">
                  <c:v>53</c:v>
                </c:pt>
                <c:pt idx="4">
                  <c:v>2538</c:v>
                </c:pt>
                <c:pt idx="5">
                  <c:v>260</c:v>
                </c:pt>
                <c:pt idx="6">
                  <c:v>29</c:v>
                </c:pt>
              </c:numCache>
            </c:numRef>
          </c:val>
          <c:extLst>
            <c:ext xmlns:c16="http://schemas.microsoft.com/office/drawing/2014/chart" uri="{C3380CC4-5D6E-409C-BE32-E72D297353CC}">
              <c16:uniqueId val="{00000000-23C2-4DC5-8B4B-FC0620C3063E}"/>
            </c:ext>
          </c:extLst>
        </c:ser>
        <c:ser>
          <c:idx val="1"/>
          <c:order val="1"/>
          <c:spPr>
            <a:solidFill>
              <a:srgbClr val="C0E6F4"/>
            </a:solidFill>
            <a:ln w="9525" cmpd="sng" algn="ctr">
              <a:solidFill>
                <a:srgbClr val="808080"/>
              </a:solidFill>
              <a:prstDash val="solid"/>
            </a:ln>
          </c:spPr>
          <c:invertIfNegative val="0"/>
          <c:val>
            <c:numRef>
              <c:f>Sheet1!$A$2:$G$2</c:f>
              <c:numCache>
                <c:formatCode>General</c:formatCode>
                <c:ptCount val="7"/>
                <c:pt idx="0">
                  <c:v>29451</c:v>
                </c:pt>
                <c:pt idx="1">
                  <c:v>35507</c:v>
                </c:pt>
                <c:pt idx="2">
                  <c:v>36639</c:v>
                </c:pt>
                <c:pt idx="3">
                  <c:v>84923</c:v>
                </c:pt>
                <c:pt idx="4">
                  <c:v>22367</c:v>
                </c:pt>
                <c:pt idx="5">
                  <c:v>26026</c:v>
                </c:pt>
                <c:pt idx="6">
                  <c:v>19969</c:v>
                </c:pt>
              </c:numCache>
            </c:numRef>
          </c:val>
          <c:extLst>
            <c:ext xmlns:c16="http://schemas.microsoft.com/office/drawing/2014/chart" uri="{C3380CC4-5D6E-409C-BE32-E72D297353CC}">
              <c16:uniqueId val="{00000001-23C2-4DC5-8B4B-FC0620C3063E}"/>
            </c:ext>
          </c:extLst>
        </c:ser>
        <c:dLbls>
          <c:showLegendKey val="0"/>
          <c:showVal val="0"/>
          <c:showCatName val="0"/>
          <c:showSerName val="0"/>
          <c:showPercent val="0"/>
          <c:showBubbleSize val="0"/>
        </c:dLbls>
        <c:gapWidth val="60"/>
        <c:axId val="1269664160"/>
        <c:axId val="1"/>
      </c:barChart>
      <c:catAx>
        <c:axId val="126966416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269664160"/>
        <c:crosses val="min"/>
        <c:crossBetween val="between"/>
        <c:majorUnit val="1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39639639639639E-2"/>
          <c:y val="2.4051803885291396E-2"/>
          <c:w val="0.97072072072072069"/>
          <c:h val="0.9518963922294172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Sheet1!$A$1:$G$1</c:f>
              <c:numCache>
                <c:formatCode>General</c:formatCode>
                <c:ptCount val="7"/>
                <c:pt idx="0">
                  <c:v>2152</c:v>
                </c:pt>
                <c:pt idx="1">
                  <c:v>3656</c:v>
                </c:pt>
                <c:pt idx="2">
                  <c:v>8322</c:v>
                </c:pt>
                <c:pt idx="3">
                  <c:v>13961</c:v>
                </c:pt>
                <c:pt idx="4">
                  <c:v>19945</c:v>
                </c:pt>
                <c:pt idx="5">
                  <c:v>13380</c:v>
                </c:pt>
                <c:pt idx="6">
                  <c:v>18238</c:v>
                </c:pt>
              </c:numCache>
            </c:numRef>
          </c:val>
          <c:extLst>
            <c:ext xmlns:c16="http://schemas.microsoft.com/office/drawing/2014/chart" uri="{C3380CC4-5D6E-409C-BE32-E72D297353CC}">
              <c16:uniqueId val="{00000000-D549-4905-88CD-BC4381A8D80F}"/>
            </c:ext>
          </c:extLst>
        </c:ser>
        <c:ser>
          <c:idx val="1"/>
          <c:order val="1"/>
          <c:spPr>
            <a:solidFill>
              <a:srgbClr val="C0E6F4"/>
            </a:solidFill>
            <a:ln w="9525" cmpd="sng" algn="ctr">
              <a:solidFill>
                <a:srgbClr val="808080"/>
              </a:solidFill>
              <a:prstDash val="solid"/>
            </a:ln>
          </c:spPr>
          <c:invertIfNegative val="0"/>
          <c:val>
            <c:numRef>
              <c:f>Sheet1!$A$2:$G$2</c:f>
              <c:numCache>
                <c:formatCode>General</c:formatCode>
                <c:ptCount val="7"/>
                <c:pt idx="0">
                  <c:v>272063</c:v>
                </c:pt>
                <c:pt idx="1">
                  <c:v>282742</c:v>
                </c:pt>
                <c:pt idx="2">
                  <c:v>226572</c:v>
                </c:pt>
                <c:pt idx="3">
                  <c:v>333767</c:v>
                </c:pt>
                <c:pt idx="4">
                  <c:v>263307</c:v>
                </c:pt>
                <c:pt idx="5">
                  <c:v>256336</c:v>
                </c:pt>
                <c:pt idx="6">
                  <c:v>312634</c:v>
                </c:pt>
              </c:numCache>
            </c:numRef>
          </c:val>
          <c:extLst>
            <c:ext xmlns:c16="http://schemas.microsoft.com/office/drawing/2014/chart" uri="{C3380CC4-5D6E-409C-BE32-E72D297353CC}">
              <c16:uniqueId val="{00000001-D549-4905-88CD-BC4381A8D80F}"/>
            </c:ext>
          </c:extLst>
        </c:ser>
        <c:dLbls>
          <c:showLegendKey val="0"/>
          <c:showVal val="0"/>
          <c:showCatName val="0"/>
          <c:showSerName val="0"/>
          <c:showPercent val="0"/>
          <c:showBubbleSize val="0"/>
        </c:dLbls>
        <c:gapWidth val="60"/>
        <c:axId val="1160353376"/>
        <c:axId val="1"/>
      </c:barChart>
      <c:catAx>
        <c:axId val="1160353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160353376"/>
        <c:crosses val="min"/>
        <c:crossBetween val="between"/>
        <c:majorUnit val="2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181286549707602E-2"/>
          <c:y val="9.8427194317605271E-2"/>
          <c:w val="0.92573099415204674"/>
          <c:h val="0.80314561136478946"/>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A45-4243-848F-24DEDB6C4FA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A45-4243-848F-24DEDB6C4FA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A45-4243-848F-24DEDB6C4FA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AA45-4243-848F-24DEDB6C4FA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AA45-4243-848F-24DEDB6C4FA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AA45-4243-848F-24DEDB6C4FA5}"/>
              </c:ext>
            </c:extLst>
          </c:dPt>
          <c:dLbls>
            <c:dLbl>
              <c:idx val="0"/>
              <c:layout>
                <c:manualLayout>
                  <c:x val="0.17426900584795321"/>
                  <c:y val="-1.6742770167427701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45-4243-848F-24DEDB6C4FA5}"/>
                </c:ext>
              </c:extLst>
            </c:dLbl>
            <c:dLbl>
              <c:idx val="1"/>
              <c:layout>
                <c:manualLayout>
                  <c:x val="-2.1052631578947368E-2"/>
                  <c:y val="0.1638762049720953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45-4243-848F-24DEDB6C4FA5}"/>
                </c:ext>
              </c:extLst>
            </c:dLbl>
            <c:dLbl>
              <c:idx val="2"/>
              <c:layout>
                <c:manualLayout>
                  <c:x val="-0.12163742690058479"/>
                  <c:y val="0.1060375443937087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45-4243-848F-24DEDB6C4FA5}"/>
                </c:ext>
              </c:extLst>
            </c:dLbl>
            <c:dLbl>
              <c:idx val="3"/>
              <c:layout>
                <c:manualLayout>
                  <c:x val="-0.17543859649122806"/>
                  <c:y val="4.921359715880263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45-4243-848F-24DEDB6C4FA5}"/>
                </c:ext>
              </c:extLst>
            </c:dLbl>
            <c:dLbl>
              <c:idx val="4"/>
              <c:layout>
                <c:manualLayout>
                  <c:x val="-0.18947368421052632"/>
                  <c:y val="6.5956367326230336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45-4243-848F-24DEDB6C4FA5}"/>
                </c:ext>
              </c:extLst>
            </c:dLbl>
            <c:dLbl>
              <c:idx val="5"/>
              <c:layout>
                <c:manualLayout>
                  <c:x val="-0.11754385964912281"/>
                  <c:y val="-0.1106037544393708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45-4243-848F-24DEDB6C4FA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46.400000000000006</c:v>
                </c:pt>
                <c:pt idx="1">
                  <c:v>10.8</c:v>
                </c:pt>
                <c:pt idx="2">
                  <c:v>10.5</c:v>
                </c:pt>
                <c:pt idx="3">
                  <c:v>4.7</c:v>
                </c:pt>
                <c:pt idx="4">
                  <c:v>3.9</c:v>
                </c:pt>
                <c:pt idx="5">
                  <c:v>23.699999999999989</c:v>
                </c:pt>
              </c:numCache>
            </c:numRef>
          </c:val>
          <c:extLst>
            <c:ext xmlns:c16="http://schemas.microsoft.com/office/drawing/2014/chart" uri="{C3380CC4-5D6E-409C-BE32-E72D297353CC}">
              <c16:uniqueId val="{00000006-AA45-4243-848F-24DEDB6C4FA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30864197530864E-2"/>
          <c:y val="2.4987986544930323E-2"/>
          <c:w val="0.97993827160493829"/>
          <c:h val="0.95002402691013932"/>
        </c:manualLayout>
      </c:layout>
      <c:barChart>
        <c:barDir val="col"/>
        <c:grouping val="stacked"/>
        <c:varyColors val="0"/>
        <c:ser>
          <c:idx val="0"/>
          <c:order val="0"/>
          <c:spPr>
            <a:solidFill>
              <a:schemeClr val="accent1"/>
            </a:solidFill>
            <a:ln>
              <a:noFill/>
            </a:ln>
          </c:spPr>
          <c:invertIfNegative val="0"/>
          <c:val>
            <c:numRef>
              <c:f>Sheet1!$A$1:$G$1</c:f>
              <c:numCache>
                <c:formatCode>General</c:formatCode>
                <c:ptCount val="7"/>
                <c:pt idx="0">
                  <c:v>32.608695652173914</c:v>
                </c:pt>
                <c:pt idx="1">
                  <c:v>19.111111111111111</c:v>
                </c:pt>
                <c:pt idx="2">
                  <c:v>36.333333333333336</c:v>
                </c:pt>
                <c:pt idx="3">
                  <c:v>7.4182528062469499</c:v>
                </c:pt>
                <c:pt idx="4">
                  <c:v>6.9132540730955521</c:v>
                </c:pt>
                <c:pt idx="5">
                  <c:v>6.570690291620525</c:v>
                </c:pt>
                <c:pt idx="6">
                  <c:v>7.5371900826446279</c:v>
                </c:pt>
              </c:numCache>
            </c:numRef>
          </c:val>
          <c:extLst>
            <c:ext xmlns:c16="http://schemas.microsoft.com/office/drawing/2014/chart" uri="{C3380CC4-5D6E-409C-BE32-E72D297353CC}">
              <c16:uniqueId val="{00000000-778B-4550-A0FC-90E191724F5D}"/>
            </c:ext>
          </c:extLst>
        </c:ser>
        <c:ser>
          <c:idx val="1"/>
          <c:order val="1"/>
          <c:spPr>
            <a:solidFill>
              <a:schemeClr val="accent2"/>
            </a:solidFill>
            <a:ln>
              <a:noFill/>
            </a:ln>
          </c:spPr>
          <c:invertIfNegative val="0"/>
          <c:val>
            <c:numRef>
              <c:f>Sheet1!$A$2:$G$2</c:f>
              <c:numCache>
                <c:formatCode>General</c:formatCode>
                <c:ptCount val="7"/>
                <c:pt idx="0">
                  <c:v>341.30434782608694</c:v>
                </c:pt>
                <c:pt idx="1">
                  <c:v>234.22222222222223</c:v>
                </c:pt>
                <c:pt idx="2">
                  <c:v>423.33333333333331</c:v>
                </c:pt>
                <c:pt idx="3">
                  <c:v>92.581747193753046</c:v>
                </c:pt>
                <c:pt idx="4">
                  <c:v>93.086745926904442</c:v>
                </c:pt>
                <c:pt idx="5">
                  <c:v>93.429309708379478</c:v>
                </c:pt>
                <c:pt idx="6">
                  <c:v>92.462809917355372</c:v>
                </c:pt>
              </c:numCache>
            </c:numRef>
          </c:val>
          <c:extLst>
            <c:ext xmlns:c16="http://schemas.microsoft.com/office/drawing/2014/chart" uri="{C3380CC4-5D6E-409C-BE32-E72D297353CC}">
              <c16:uniqueId val="{00000001-778B-4550-A0FC-90E191724F5D}"/>
            </c:ext>
          </c:extLst>
        </c:ser>
        <c:dLbls>
          <c:showLegendKey val="0"/>
          <c:showVal val="0"/>
          <c:showCatName val="0"/>
          <c:showSerName val="0"/>
          <c:showPercent val="0"/>
          <c:showBubbleSize val="0"/>
        </c:dLbls>
        <c:gapWidth val="80"/>
        <c:overlap val="100"/>
        <c:axId val="1569501920"/>
        <c:axId val="1"/>
      </c:barChart>
      <c:catAx>
        <c:axId val="15695019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59.66666666666669"/>
          <c:min val="0"/>
        </c:scaling>
        <c:delete val="1"/>
        <c:axPos val="l"/>
        <c:numFmt formatCode="General" sourceLinked="1"/>
        <c:majorTickMark val="out"/>
        <c:minorTickMark val="none"/>
        <c:tickLblPos val="nextTo"/>
        <c:crossAx val="1569501920"/>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5042958623427"/>
          <c:y val="6.0302703376882531E-2"/>
          <c:w val="0.85544503624658697"/>
          <c:h val="0.66178081727702964"/>
        </c:manualLayout>
      </c:layout>
      <c:barChart>
        <c:barDir val="col"/>
        <c:grouping val="stacked"/>
        <c:varyColors val="0"/>
        <c:ser>
          <c:idx val="0"/>
          <c:order val="0"/>
          <c:tx>
            <c:strRef>
              <c:f>Sheet1!$B$1</c:f>
              <c:strCache>
                <c:ptCount val="1"/>
                <c:pt idx="0">
                  <c:v>GoG</c:v>
                </c:pt>
              </c:strCache>
            </c:strRef>
          </c:tx>
          <c:spPr>
            <a:solidFill>
              <a:srgbClr val="92D050"/>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Sheet1!$B$2:$B$9</c:f>
              <c:numCache>
                <c:formatCode>#,##0</c:formatCode>
                <c:ptCount val="8"/>
                <c:pt idx="0">
                  <c:v>2613</c:v>
                </c:pt>
                <c:pt idx="1">
                  <c:v>3421</c:v>
                </c:pt>
                <c:pt idx="2">
                  <c:v>4186</c:v>
                </c:pt>
                <c:pt idx="3">
                  <c:v>5292</c:v>
                </c:pt>
                <c:pt idx="4" formatCode="General">
                  <c:v>5950</c:v>
                </c:pt>
                <c:pt idx="5" formatCode="General">
                  <c:v>9000</c:v>
                </c:pt>
                <c:pt idx="6" formatCode="General">
                  <c:v>11063</c:v>
                </c:pt>
                <c:pt idx="7" formatCode="General">
                  <c:v>12675</c:v>
                </c:pt>
              </c:numCache>
            </c:numRef>
          </c:val>
          <c:extLst>
            <c:ext xmlns:c16="http://schemas.microsoft.com/office/drawing/2014/chart" uri="{C3380CC4-5D6E-409C-BE32-E72D297353CC}">
              <c16:uniqueId val="{00000000-99D8-4B24-8BFF-646438F770CC}"/>
            </c:ext>
          </c:extLst>
        </c:ser>
        <c:ser>
          <c:idx val="1"/>
          <c:order val="1"/>
          <c:tx>
            <c:strRef>
              <c:f>Sheet1!$C$1</c:f>
              <c:strCache>
                <c:ptCount val="1"/>
                <c:pt idx="0">
                  <c:v>IGF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Sheet1!$C$2:$C$9</c:f>
              <c:numCache>
                <c:formatCode>#,##0</c:formatCode>
                <c:ptCount val="8"/>
                <c:pt idx="0">
                  <c:v>1345</c:v>
                </c:pt>
                <c:pt idx="1">
                  <c:v>1773</c:v>
                </c:pt>
                <c:pt idx="2">
                  <c:v>1931</c:v>
                </c:pt>
                <c:pt idx="3">
                  <c:v>2328</c:v>
                </c:pt>
                <c:pt idx="4" formatCode="General">
                  <c:v>2816</c:v>
                </c:pt>
                <c:pt idx="5" formatCode="General">
                  <c:v>3887</c:v>
                </c:pt>
                <c:pt idx="6" formatCode="General">
                  <c:v>4033</c:v>
                </c:pt>
                <c:pt idx="7" formatCode="General">
                  <c:v>4452</c:v>
                </c:pt>
              </c:numCache>
            </c:numRef>
          </c:val>
          <c:extLst>
            <c:ext xmlns:c16="http://schemas.microsoft.com/office/drawing/2014/chart" uri="{C3380CC4-5D6E-409C-BE32-E72D297353CC}">
              <c16:uniqueId val="{00000001-99D8-4B24-8BFF-646438F770CC}"/>
            </c:ext>
          </c:extLst>
        </c:ser>
        <c:ser>
          <c:idx val="2"/>
          <c:order val="2"/>
          <c:tx>
            <c:strRef>
              <c:f>Sheet1!$D$1</c:f>
              <c:strCache>
                <c:ptCount val="1"/>
                <c:pt idx="0">
                  <c:v>ABFA</c:v>
                </c:pt>
              </c:strCache>
            </c:strRef>
          </c:tx>
          <c:spPr>
            <a:solidFill>
              <a:schemeClr val="accent3"/>
            </a:solidFill>
            <a:ln>
              <a:noFill/>
            </a:ln>
            <a:effectLst/>
          </c:spPr>
          <c:invertIfNegative val="0"/>
          <c:dLbls>
            <c:dLbl>
              <c:idx val="0"/>
              <c:layout>
                <c:manualLayout>
                  <c:x val="6.8847640037071112E-2"/>
                  <c:y val="-3.74127465522098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D8-4B24-8BFF-646438F770CC}"/>
                </c:ext>
              </c:extLst>
            </c:dLbl>
            <c:dLbl>
              <c:idx val="1"/>
              <c:layout>
                <c:manualLayout>
                  <c:x val="7.0281965871176758E-2"/>
                  <c:y val="3.74127465522091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D8-4B24-8BFF-646438F770CC}"/>
                </c:ext>
              </c:extLst>
            </c:dLbl>
            <c:dLbl>
              <c:idx val="2"/>
              <c:layout>
                <c:manualLayout>
                  <c:x val="8.1756572544021938E-2"/>
                  <c:y val="-1.12238239656627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D8-4B24-8BFF-646438F770CC}"/>
                </c:ext>
              </c:extLst>
            </c:dLbl>
            <c:dLbl>
              <c:idx val="3"/>
              <c:layout>
                <c:manualLayout>
                  <c:x val="7.6019269207599355E-2"/>
                  <c:y val="-3.74127465522095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D8-4B24-8BFF-646438F770CC}"/>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Sheet1!$D$2:$D$9</c:f>
              <c:numCache>
                <c:formatCode>General</c:formatCode>
                <c:ptCount val="8"/>
                <c:pt idx="0">
                  <c:v>50</c:v>
                </c:pt>
                <c:pt idx="1">
                  <c:v>48</c:v>
                </c:pt>
                <c:pt idx="2">
                  <c:v>57</c:v>
                </c:pt>
                <c:pt idx="3">
                  <c:v>32</c:v>
                </c:pt>
                <c:pt idx="4">
                  <c:v>32</c:v>
                </c:pt>
                <c:pt idx="5">
                  <c:v>61</c:v>
                </c:pt>
                <c:pt idx="6">
                  <c:v>0</c:v>
                </c:pt>
                <c:pt idx="7">
                  <c:v>212</c:v>
                </c:pt>
              </c:numCache>
            </c:numRef>
          </c:val>
          <c:extLst>
            <c:ext xmlns:c16="http://schemas.microsoft.com/office/drawing/2014/chart" uri="{C3380CC4-5D6E-409C-BE32-E72D297353CC}">
              <c16:uniqueId val="{00000002-99D8-4B24-8BFF-646438F770CC}"/>
            </c:ext>
          </c:extLst>
        </c:ser>
        <c:ser>
          <c:idx val="3"/>
          <c:order val="3"/>
          <c:tx>
            <c:strRef>
              <c:f>Sheet1!$E$1</c:f>
              <c:strCache>
                <c:ptCount val="1"/>
                <c:pt idx="0">
                  <c:v>DPF</c:v>
                </c:pt>
              </c:strCache>
            </c:strRef>
          </c:tx>
          <c:spPr>
            <a:solidFill>
              <a:schemeClr val="accent4"/>
            </a:solidFill>
            <a:ln>
              <a:noFill/>
            </a:ln>
            <a:effectLst/>
          </c:spPr>
          <c:invertIfNegative val="0"/>
          <c:dLbls>
            <c:dLbl>
              <c:idx val="0"/>
              <c:layout>
                <c:manualLayout>
                  <c:x val="1.4343258341056745E-3"/>
                  <c:y val="-3.74127465522091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D8-4B24-8BFF-646438F770CC}"/>
                </c:ext>
              </c:extLst>
            </c:dLbl>
            <c:dLbl>
              <c:idx val="1"/>
              <c:layout>
                <c:manualLayout>
                  <c:x val="-1.4343258341056482E-3"/>
                  <c:y val="-3.429462149846439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D8-4B24-8BFF-646438F770CC}"/>
                </c:ext>
              </c:extLst>
            </c:dLbl>
            <c:dLbl>
              <c:idx val="2"/>
              <c:layout>
                <c:manualLayout>
                  <c:x val="2.8686516682112965E-3"/>
                  <c:y val="-3.74127465522091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D8-4B24-8BFF-646438F770CC}"/>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Sheet1!$E$2:$E$9</c:f>
              <c:numCache>
                <c:formatCode>General</c:formatCode>
                <c:ptCount val="8"/>
                <c:pt idx="0">
                  <c:v>414</c:v>
                </c:pt>
                <c:pt idx="1">
                  <c:v>796</c:v>
                </c:pt>
                <c:pt idx="2">
                  <c:v>413</c:v>
                </c:pt>
                <c:pt idx="3">
                  <c:v>881</c:v>
                </c:pt>
                <c:pt idx="4">
                  <c:v>1292</c:v>
                </c:pt>
                <c:pt idx="5">
                  <c:v>2997</c:v>
                </c:pt>
                <c:pt idx="6">
                  <c:v>603</c:v>
                </c:pt>
                <c:pt idx="7">
                  <c:v>0</c:v>
                </c:pt>
              </c:numCache>
            </c:numRef>
          </c:val>
          <c:extLst>
            <c:ext xmlns:c16="http://schemas.microsoft.com/office/drawing/2014/chart" uri="{C3380CC4-5D6E-409C-BE32-E72D297353CC}">
              <c16:uniqueId val="{00000003-99D8-4B24-8BFF-646438F770CC}"/>
            </c:ext>
          </c:extLst>
        </c:ser>
        <c:dLbls>
          <c:dLblPos val="ctr"/>
          <c:showLegendKey val="0"/>
          <c:showVal val="1"/>
          <c:showCatName val="0"/>
          <c:showSerName val="0"/>
          <c:showPercent val="0"/>
          <c:showBubbleSize val="0"/>
        </c:dLbls>
        <c:gapWidth val="150"/>
        <c:overlap val="100"/>
        <c:axId val="1507035968"/>
        <c:axId val="1507038880"/>
      </c:barChart>
      <c:catAx>
        <c:axId val="150703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507038880"/>
        <c:crosses val="autoZero"/>
        <c:auto val="1"/>
        <c:lblAlgn val="ctr"/>
        <c:lblOffset val="100"/>
        <c:noMultiLvlLbl val="0"/>
      </c:catAx>
      <c:valAx>
        <c:axId val="1507038880"/>
        <c:scaling>
          <c:orientation val="minMax"/>
        </c:scaling>
        <c:delete val="1"/>
        <c:axPos val="l"/>
        <c:numFmt formatCode="#,##0" sourceLinked="1"/>
        <c:majorTickMark val="none"/>
        <c:minorTickMark val="none"/>
        <c:tickLblPos val="nextTo"/>
        <c:crossAx val="1507035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ja-JP" sz="10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dLbls>
          <c:dLblPos val="bestFit"/>
          <c:showLegendKey val="0"/>
          <c:showVal val="1"/>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98581560283688"/>
          <c:y val="5.9339740910990389E-2"/>
          <c:w val="0.8595744680851064"/>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B4-4426-A5CF-07DE055F548A}"/>
                </c:ext>
              </c:extLst>
            </c:dLbl>
            <c:dLbl>
              <c:idx val="2"/>
              <c:layout>
                <c:manualLayout>
                  <c:x val="7.0921985815602835E-3"/>
                  <c:y val="6.1847053907229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B4-4426-A5CF-07DE055F548A}"/>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B4-4426-A5CF-07DE055F548A}"/>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B4-4426-A5CF-07DE055F548A}"/>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B4-4426-A5CF-07DE055F548A}"/>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DB4-4426-A5CF-07DE055F548A}"/>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DB4-4426-A5CF-07DE055F548A}"/>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DB4-4426-A5CF-07DE055F548A}"/>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DB4-4426-A5CF-07DE055F54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43.937378664061598</c:v>
                </c:pt>
                <c:pt idx="1">
                  <c:v>47.452843779575701</c:v>
                </c:pt>
                <c:pt idx="2">
                  <c:v>50.7296926788704</c:v>
                </c:pt>
                <c:pt idx="3">
                  <c:v>53.622641521075202</c:v>
                </c:pt>
                <c:pt idx="4">
                  <c:v>56.2171613974837</c:v>
                </c:pt>
                <c:pt idx="5">
                  <c:v>58.924686147312499</c:v>
                </c:pt>
                <c:pt idx="6">
                  <c:v>61.739667648541797</c:v>
                </c:pt>
                <c:pt idx="7">
                  <c:v>64.589407196447098</c:v>
                </c:pt>
                <c:pt idx="8">
                  <c:v>67.478154891138601</c:v>
                </c:pt>
                <c:pt idx="9">
                  <c:v>70.410160832725694</c:v>
                </c:pt>
                <c:pt idx="10">
                  <c:v>73.389675259334098</c:v>
                </c:pt>
              </c:numCache>
            </c:numRef>
          </c:val>
          <c:smooth val="0"/>
          <c:extLst>
            <c:ext xmlns:c16="http://schemas.microsoft.com/office/drawing/2014/chart" uri="{C3380CC4-5D6E-409C-BE32-E72D297353CC}">
              <c16:uniqueId val="{00000009-BDB4-4426-A5CF-07DE055F548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BDB4-4426-A5CF-07DE055F548A}"/>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BDB4-4426-A5CF-07DE055F548A}"/>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BDB4-4426-A5CF-07DE055F548A}"/>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BDB4-4426-A5CF-07DE055F548A}"/>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BDB4-4426-A5CF-07DE055F548A}"/>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BDB4-4426-A5CF-07DE055F548A}"/>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BDB4-4426-A5CF-07DE055F548A}"/>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BDB4-4426-A5CF-07DE055F548A}"/>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BDB4-4426-A5CF-07DE055F548A}"/>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BDB4-4426-A5CF-07DE055F548A}"/>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BDB4-4426-A5CF-07DE055F548A}"/>
              </c:ext>
            </c:extLst>
          </c:dPt>
          <c:dLbls>
            <c:dLbl>
              <c:idx val="0"/>
              <c:layout>
                <c:manualLayout>
                  <c:x val="3.8297872340425532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DB4-4426-A5CF-07DE055F548A}"/>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DB4-4426-A5CF-07DE055F548A}"/>
                </c:ext>
              </c:extLst>
            </c:dLbl>
            <c:dLbl>
              <c:idx val="2"/>
              <c:layout>
                <c:manualLayout>
                  <c:x val="-1.4184397163120568E-3"/>
                  <c:y val="-6.68616798997074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DB4-4426-A5CF-07DE055F54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56.062621335938402</c:v>
                </c:pt>
                <c:pt idx="1">
                  <c:v>52.547156220424299</c:v>
                </c:pt>
                <c:pt idx="2">
                  <c:v>49.2703073211296</c:v>
                </c:pt>
                <c:pt idx="3">
                  <c:v>46.377358478924798</c:v>
                </c:pt>
                <c:pt idx="4">
                  <c:v>43.7828386025163</c:v>
                </c:pt>
                <c:pt idx="5">
                  <c:v>41.075313852687501</c:v>
                </c:pt>
                <c:pt idx="6">
                  <c:v>38.260332351458203</c:v>
                </c:pt>
                <c:pt idx="7">
                  <c:v>35.410592803552902</c:v>
                </c:pt>
                <c:pt idx="8">
                  <c:v>32.521845108861399</c:v>
                </c:pt>
                <c:pt idx="9">
                  <c:v>29.589839167274299</c:v>
                </c:pt>
                <c:pt idx="10">
                  <c:v>26.610324740665899</c:v>
                </c:pt>
              </c:numCache>
            </c:numRef>
          </c:val>
          <c:smooth val="0"/>
          <c:extLst>
            <c:ext xmlns:c16="http://schemas.microsoft.com/office/drawing/2014/chart" uri="{C3380CC4-5D6E-409C-BE32-E72D297353CC}">
              <c16:uniqueId val="{00000015-BDB4-4426-A5CF-07DE055F548A}"/>
            </c:ext>
          </c:extLst>
        </c:ser>
        <c:dLbls>
          <c:showLegendKey val="0"/>
          <c:showVal val="0"/>
          <c:showCatName val="0"/>
          <c:showSerName val="0"/>
          <c:showPercent val="0"/>
          <c:showBubbleSize val="0"/>
        </c:dLbls>
        <c:marker val="1"/>
        <c:smooth val="0"/>
        <c:axId val="1311505168"/>
        <c:axId val="1"/>
      </c:lineChart>
      <c:catAx>
        <c:axId val="13115051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1150516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62873004857737"/>
          <c:y val="5.7466612707405912E-2"/>
          <c:w val="0.84732824427480913"/>
          <c:h val="0.8850667745851882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4A-4A2A-9F44-CBBFAEE84CC9}"/>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4A-4A2A-9F44-CBBFAEE84CC9}"/>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B4A-4A2A-9F44-CBBFAEE84CC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2612.0709999999999</c:v>
                </c:pt>
                <c:pt idx="1">
                  <c:v>3938.13</c:v>
                </c:pt>
                <c:pt idx="2">
                  <c:v>5592.78</c:v>
                </c:pt>
                <c:pt idx="3">
                  <c:v>5966.4610000000002</c:v>
                </c:pt>
              </c:numCache>
            </c:numRef>
          </c:val>
          <c:extLst>
            <c:ext xmlns:c16="http://schemas.microsoft.com/office/drawing/2014/chart" uri="{C3380CC4-5D6E-409C-BE32-E72D297353CC}">
              <c16:uniqueId val="{00000004-4B4A-4A2A-9F44-CBBFAEE84CC9}"/>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B4A-4A2A-9F44-CBBFAEE84CC9}"/>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4A-4A2A-9F44-CBBFAEE84CC9}"/>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4A-4A2A-9F44-CBBFAEE84CC9}"/>
                </c:ext>
              </c:extLst>
            </c:dLbl>
            <c:dLbl>
              <c:idx val="3"/>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1488.8220000000001</c:v>
                </c:pt>
                <c:pt idx="1">
                  <c:v>2397.8100000000004</c:v>
                </c:pt>
                <c:pt idx="2">
                  <c:v>4297.9839999999995</c:v>
                </c:pt>
                <c:pt idx="3">
                  <c:v>4594.8500000000013</c:v>
                </c:pt>
              </c:numCache>
            </c:numRef>
          </c:val>
          <c:extLst>
            <c:ext xmlns:c16="http://schemas.microsoft.com/office/drawing/2014/chart" uri="{C3380CC4-5D6E-409C-BE32-E72D297353CC}">
              <c16:uniqueId val="{00000009-4B4A-4A2A-9F44-CBBFAEE84CC9}"/>
            </c:ext>
          </c:extLst>
        </c:ser>
        <c:ser>
          <c:idx val="2"/>
          <c:order val="2"/>
          <c:spPr>
            <a:solidFill>
              <a:srgbClr val="C0E6F4"/>
            </a:solidFill>
            <a:ln w="9525" cmpd="sng" algn="ctr">
              <a:solidFill>
                <a:srgbClr val="808080"/>
              </a:solidFill>
              <a:prstDash val="solid"/>
            </a:ln>
          </c:spPr>
          <c:invertIfNegative val="0"/>
          <c:dLbls>
            <c:dLbl>
              <c:idx val="1"/>
              <c:layout>
                <c:manualLayout>
                  <c:x val="-3.2963219986120749E-2"/>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4A-4A2A-9F44-CBBFAEE84CC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4A-4A2A-9F44-CBBFAEE84CC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301.35900000000038</c:v>
                </c:pt>
                <c:pt idx="1">
                  <c:v>562.86700000000019</c:v>
                </c:pt>
                <c:pt idx="2">
                  <c:v>1127.4359999999997</c:v>
                </c:pt>
                <c:pt idx="3">
                  <c:v>1204.6290000000008</c:v>
                </c:pt>
              </c:numCache>
            </c:numRef>
          </c:val>
          <c:extLst>
            <c:ext xmlns:c16="http://schemas.microsoft.com/office/drawing/2014/chart" uri="{C3380CC4-5D6E-409C-BE32-E72D297353CC}">
              <c16:uniqueId val="{0000000D-4B4A-4A2A-9F44-CBBFAEE84CC9}"/>
            </c:ext>
          </c:extLst>
        </c:ser>
        <c:ser>
          <c:idx val="3"/>
          <c:order val="3"/>
          <c:spPr>
            <a:solidFill>
              <a:srgbClr val="80CCE8"/>
            </a:solidFill>
            <a:ln w="9525" cmpd="sng" algn="ctr">
              <a:solidFill>
                <a:srgbClr val="808080"/>
              </a:solidFill>
              <a:prstDash val="solid"/>
            </a:ln>
          </c:spPr>
          <c:invertIfNegative val="0"/>
          <c:dLbls>
            <c:dLbl>
              <c:idx val="2"/>
              <c:layout>
                <c:manualLayout>
                  <c:x val="-3.2963219986120749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B4A-4A2A-9F44-CBBFAEE84CC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226.25699999999961</c:v>
                </c:pt>
                <c:pt idx="1">
                  <c:v>325.38100000000031</c:v>
                </c:pt>
                <c:pt idx="2">
                  <c:v>654.86800000000039</c:v>
                </c:pt>
                <c:pt idx="3">
                  <c:v>687.11000000000058</c:v>
                </c:pt>
              </c:numCache>
            </c:numRef>
          </c:val>
          <c:extLst>
            <c:ext xmlns:c16="http://schemas.microsoft.com/office/drawing/2014/chart" uri="{C3380CC4-5D6E-409C-BE32-E72D297353CC}">
              <c16:uniqueId val="{00000010-4B4A-4A2A-9F44-CBBFAEE84CC9}"/>
            </c:ext>
          </c:extLst>
        </c:ser>
        <c:ser>
          <c:idx val="4"/>
          <c:order val="4"/>
          <c:spPr>
            <a:solidFill>
              <a:srgbClr val="C8D4E6"/>
            </a:solidFill>
            <a:ln w="9525" cmpd="sng" algn="ctr">
              <a:solidFill>
                <a:srgbClr val="808080"/>
              </a:solidFill>
              <a:prstDash val="solid"/>
            </a:ln>
          </c:spPr>
          <c:invertIfNegative val="0"/>
          <c:dLbls>
            <c:dLbl>
              <c:idx val="0"/>
              <c:layout>
                <c:manualLayout>
                  <c:x val="8.8827203331020121E-2"/>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89.430999999999585</c:v>
                </c:pt>
                <c:pt idx="1">
                  <c:v>202.76199999999972</c:v>
                </c:pt>
                <c:pt idx="2">
                  <c:v>281.57899999999972</c:v>
                </c:pt>
                <c:pt idx="3">
                  <c:v>334.82899999999972</c:v>
                </c:pt>
              </c:numCache>
            </c:numRef>
          </c:val>
          <c:extLst>
            <c:ext xmlns:c16="http://schemas.microsoft.com/office/drawing/2014/chart" uri="{C3380CC4-5D6E-409C-BE32-E72D297353CC}">
              <c16:uniqueId val="{00000012-4B4A-4A2A-9F44-CBBFAEE84CC9}"/>
            </c:ext>
          </c:extLst>
        </c:ser>
        <c:dLbls>
          <c:showLegendKey val="0"/>
          <c:showVal val="0"/>
          <c:showCatName val="0"/>
          <c:showSerName val="0"/>
          <c:showPercent val="0"/>
          <c:showBubbleSize val="0"/>
        </c:dLbls>
        <c:gapWidth val="60"/>
        <c:overlap val="100"/>
        <c:axId val="1751702831"/>
        <c:axId val="1"/>
      </c:barChart>
      <c:catAx>
        <c:axId val="17517028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51702831"/>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13505461767627E-2"/>
          <c:y val="0.18201915991156964"/>
          <c:w val="0.88520357497517377"/>
          <c:h val="0.7133382461311716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6.4112011790714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19-4B2F-BE8A-B57AFB8DFAF2}"/>
                </c:ext>
              </c:extLst>
            </c:dLbl>
            <c:dLbl>
              <c:idx val="1"/>
              <c:layout>
                <c:manualLayout>
                  <c:x val="0"/>
                  <c:y val="-6.558585114222549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19-4B2F-BE8A-B57AFB8DFAF2}"/>
                </c:ext>
              </c:extLst>
            </c:dLbl>
            <c:dLbl>
              <c:idx val="2"/>
              <c:layout>
                <c:manualLayout>
                  <c:x val="0"/>
                  <c:y val="-6.927044952100221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19-4B2F-BE8A-B57AFB8DFAF2}"/>
                </c:ext>
              </c:extLst>
            </c:dLbl>
            <c:dLbl>
              <c:idx val="3"/>
              <c:layout>
                <c:manualLayout>
                  <c:x val="0"/>
                  <c:y val="-7.36919675755342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19-4B2F-BE8A-B57AFB8DFAF2}"/>
                </c:ext>
              </c:extLst>
            </c:dLbl>
            <c:dLbl>
              <c:idx val="4"/>
              <c:layout>
                <c:manualLayout>
                  <c:x val="0"/>
                  <c:y val="-7.811348563006632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19-4B2F-BE8A-B57AFB8DFAF2}"/>
                </c:ext>
              </c:extLst>
            </c:dLbl>
            <c:dLbl>
              <c:idx val="5"/>
              <c:layout>
                <c:manualLayout>
                  <c:x val="0"/>
                  <c:y val="-8.474576271186440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19-4B2F-BE8A-B57AFB8DFAF2}"/>
                </c:ext>
              </c:extLst>
            </c:dLbl>
            <c:dLbl>
              <c:idx val="6"/>
              <c:layout>
                <c:manualLayout>
                  <c:x val="0"/>
                  <c:y val="-9.13780397936624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19-4B2F-BE8A-B57AFB8DFAF2}"/>
                </c:ext>
              </c:extLst>
            </c:dLbl>
            <c:dLbl>
              <c:idx val="7"/>
              <c:layout>
                <c:manualLayout>
                  <c:x val="0"/>
                  <c:y val="-9.948415622697126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19-4B2F-BE8A-B57AFB8DFAF2}"/>
                </c:ext>
              </c:extLst>
            </c:dLbl>
            <c:dLbl>
              <c:idx val="8"/>
              <c:layout>
                <c:manualLayout>
                  <c:x val="0"/>
                  <c:y val="-0.106116433308769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19-4B2F-BE8A-B57AFB8DFAF2}"/>
                </c:ext>
              </c:extLst>
            </c:dLbl>
            <c:dLbl>
              <c:idx val="9"/>
              <c:layout>
                <c:manualLayout>
                  <c:x val="0"/>
                  <c:y val="-9.948415622697126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19-4B2F-BE8A-B57AFB8DFAF2}"/>
                </c:ext>
              </c:extLst>
            </c:dLbl>
            <c:dLbl>
              <c:idx val="10"/>
              <c:layout>
                <c:manualLayout>
                  <c:x val="0"/>
                  <c:y val="-0.112011790714812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19-4B2F-BE8A-B57AFB8DFAF2}"/>
                </c:ext>
              </c:extLst>
            </c:dLbl>
            <c:dLbl>
              <c:idx val="11"/>
              <c:layout>
                <c:manualLayout>
                  <c:x val="0"/>
                  <c:y val="-0.123802505526897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19-4B2F-BE8A-B57AFB8DFAF2}"/>
                </c:ext>
              </c:extLst>
            </c:dLbl>
            <c:dLbl>
              <c:idx val="12"/>
              <c:layout>
                <c:manualLayout>
                  <c:x val="0"/>
                  <c:y val="-0.126750184229918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19-4B2F-BE8A-B57AFB8DFAF2}"/>
                </c:ext>
              </c:extLst>
            </c:dLbl>
            <c:dLbl>
              <c:idx val="14"/>
              <c:layout>
                <c:manualLayout>
                  <c:x val="0"/>
                  <c:y val="-0.217391304347826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19-4B2F-BE8A-B57AFB8DFAF2}"/>
                </c:ext>
              </c:extLst>
            </c:dLbl>
            <c:dLbl>
              <c:idx val="15"/>
              <c:layout>
                <c:manualLayout>
                  <c:x val="0"/>
                  <c:y val="-0.187914517317612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19-4B2F-BE8A-B57AFB8DFAF2}"/>
                </c:ext>
              </c:extLst>
            </c:dLbl>
            <c:dLbl>
              <c:idx val="16"/>
              <c:layout>
                <c:manualLayout>
                  <c:x val="0"/>
                  <c:y val="-0.242446573323507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19-4B2F-BE8A-B57AFB8DFAF2}"/>
                </c:ext>
              </c:extLst>
            </c:dLbl>
            <c:dLbl>
              <c:idx val="17"/>
              <c:layout>
                <c:manualLayout>
                  <c:x val="0"/>
                  <c:y val="-0.133382461311717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19-4B2F-BE8A-B57AFB8DFAF2}"/>
                </c:ext>
              </c:extLst>
            </c:dLbl>
            <c:dLbl>
              <c:idx val="18"/>
              <c:layout>
                <c:manualLayout>
                  <c:x val="0"/>
                  <c:y val="-0.14296241709653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19-4B2F-BE8A-B57AFB8DFAF2}"/>
                </c:ext>
              </c:extLst>
            </c:dLbl>
            <c:dLbl>
              <c:idx val="20"/>
              <c:layout>
                <c:manualLayout>
                  <c:x val="0"/>
                  <c:y val="-0.147383935151068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19-4B2F-BE8A-B57AFB8DFAF2}"/>
                </c:ext>
              </c:extLst>
            </c:dLbl>
            <c:dLbl>
              <c:idx val="21"/>
              <c:layout>
                <c:manualLayout>
                  <c:x val="0"/>
                  <c:y val="-0.295504789977892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19-4B2F-BE8A-B57AFB8DFAF2}"/>
                </c:ext>
              </c:extLst>
            </c:dLbl>
            <c:dLbl>
              <c:idx val="22"/>
              <c:layout>
                <c:manualLayout>
                  <c:x val="0"/>
                  <c:y val="-0.239498894620486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19-4B2F-BE8A-B57AFB8DFAF2}"/>
                </c:ext>
              </c:extLst>
            </c:dLbl>
            <c:dLbl>
              <c:idx val="23"/>
              <c:layout>
                <c:manualLayout>
                  <c:x val="0"/>
                  <c:y val="-0.194546794399410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119-4B2F-BE8A-B57AFB8DFAF2}"/>
                </c:ext>
              </c:extLst>
            </c:dLbl>
            <c:dLbl>
              <c:idx val="24"/>
              <c:layout>
                <c:manualLayout>
                  <c:x val="0"/>
                  <c:y val="-0.322033898305084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19-4B2F-BE8A-B57AFB8DFA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12.349</c:v>
                </c:pt>
                <c:pt idx="1">
                  <c:v>13.113</c:v>
                </c:pt>
                <c:pt idx="2">
                  <c:v>15.228999999999999</c:v>
                </c:pt>
                <c:pt idx="3">
                  <c:v>18.79</c:v>
                </c:pt>
                <c:pt idx="4">
                  <c:v>21.754000000000001</c:v>
                </c:pt>
                <c:pt idx="5">
                  <c:v>26.414999999999999</c:v>
                </c:pt>
                <c:pt idx="6">
                  <c:v>30.963000000000001</c:v>
                </c:pt>
                <c:pt idx="7">
                  <c:v>36.543999999999997</c:v>
                </c:pt>
                <c:pt idx="8">
                  <c:v>41.323</c:v>
                </c:pt>
                <c:pt idx="9">
                  <c:v>37.127000000000002</c:v>
                </c:pt>
                <c:pt idx="10">
                  <c:v>45.447000000000003</c:v>
                </c:pt>
                <c:pt idx="11">
                  <c:v>53.625</c:v>
                </c:pt>
                <c:pt idx="12">
                  <c:v>55.8</c:v>
                </c:pt>
                <c:pt idx="13">
                  <c:v>62.845999999999997</c:v>
                </c:pt>
                <c:pt idx="14">
                  <c:v>54.677999999999997</c:v>
                </c:pt>
                <c:pt idx="15">
                  <c:v>49.436999999999998</c:v>
                </c:pt>
                <c:pt idx="16">
                  <c:v>56.143999999999998</c:v>
                </c:pt>
                <c:pt idx="17">
                  <c:v>60.384999999999998</c:v>
                </c:pt>
                <c:pt idx="18">
                  <c:v>67.259</c:v>
                </c:pt>
                <c:pt idx="19">
                  <c:v>68.352999999999994</c:v>
                </c:pt>
                <c:pt idx="20">
                  <c:v>70.007999999999996</c:v>
                </c:pt>
                <c:pt idx="21">
                  <c:v>79.513999999999996</c:v>
                </c:pt>
                <c:pt idx="22">
                  <c:v>73.918999999999997</c:v>
                </c:pt>
                <c:pt idx="23">
                  <c:v>80.546999999999997</c:v>
                </c:pt>
                <c:pt idx="24">
                  <c:v>82.825000000000003</c:v>
                </c:pt>
              </c:numCache>
            </c:numRef>
          </c:val>
          <c:extLst>
            <c:ext xmlns:c16="http://schemas.microsoft.com/office/drawing/2014/chart" uri="{C3380CC4-5D6E-409C-BE32-E72D297353CC}">
              <c16:uniqueId val="{00000017-C119-4B2F-BE8A-B57AFB8DFAF2}"/>
            </c:ext>
          </c:extLst>
        </c:ser>
        <c:dLbls>
          <c:showLegendKey val="0"/>
          <c:showVal val="0"/>
          <c:showCatName val="0"/>
          <c:showSerName val="0"/>
          <c:showPercent val="0"/>
          <c:showBubbleSize val="0"/>
        </c:dLbls>
        <c:gapWidth val="60"/>
        <c:overlap val="100"/>
        <c:axId val="148275006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119-4B2F-BE8A-B57AFB8DFAF2}"/>
                </c:ext>
              </c:extLst>
            </c:dLbl>
            <c:dLbl>
              <c:idx val="3"/>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119-4B2F-BE8A-B57AFB8DFAF2}"/>
                </c:ext>
              </c:extLst>
            </c:dLbl>
            <c:dLbl>
              <c:idx val="4"/>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119-4B2F-BE8A-B57AFB8DFAF2}"/>
                </c:ext>
              </c:extLst>
            </c:dLbl>
            <c:dLbl>
              <c:idx val="5"/>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119-4B2F-BE8A-B57AFB8DFAF2}"/>
                </c:ext>
              </c:extLst>
            </c:dLbl>
            <c:dLbl>
              <c:idx val="6"/>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119-4B2F-BE8A-B57AFB8DFAF2}"/>
                </c:ext>
              </c:extLst>
            </c:dLbl>
            <c:dLbl>
              <c:idx val="1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119-4B2F-BE8A-B57AFB8DFAF2}"/>
                </c:ext>
              </c:extLst>
            </c:dLbl>
            <c:dLbl>
              <c:idx val="12"/>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119-4B2F-BE8A-B57AFB8DFAF2}"/>
                </c:ext>
              </c:extLst>
            </c:dLbl>
            <c:dLbl>
              <c:idx val="15"/>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119-4B2F-BE8A-B57AFB8DFAF2}"/>
                </c:ext>
              </c:extLst>
            </c:dLbl>
            <c:dLbl>
              <c:idx val="17"/>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119-4B2F-BE8A-B57AFB8DFAF2}"/>
                </c:ext>
              </c:extLst>
            </c:dLbl>
            <c:dLbl>
              <c:idx val="18"/>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119-4B2F-BE8A-B57AFB8DFAF2}"/>
                </c:ext>
              </c:extLst>
            </c:dLbl>
            <c:dLbl>
              <c:idx val="19"/>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119-4B2F-BE8A-B57AFB8DFAF2}"/>
                </c:ext>
              </c:extLst>
            </c:dLbl>
            <c:dLbl>
              <c:idx val="2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119-4B2F-BE8A-B57AFB8DFAF2}"/>
                </c:ext>
              </c:extLst>
            </c:dLbl>
            <c:dLbl>
              <c:idx val="22"/>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119-4B2F-BE8A-B57AFB8DFAF2}"/>
                </c:ext>
              </c:extLst>
            </c:dLbl>
            <c:dLbl>
              <c:idx val="24"/>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119-4B2F-BE8A-B57AFB8DFA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3.5960000000000001</c:v>
                </c:pt>
                <c:pt idx="1">
                  <c:v>3.8279999999999998</c:v>
                </c:pt>
                <c:pt idx="2">
                  <c:v>4.617</c:v>
                </c:pt>
                <c:pt idx="3">
                  <c:v>5.1120000000000001</c:v>
                </c:pt>
                <c:pt idx="4">
                  <c:v>5.4039999999999999</c:v>
                </c:pt>
                <c:pt idx="5">
                  <c:v>6.23</c:v>
                </c:pt>
                <c:pt idx="6">
                  <c:v>5.8170000000000002</c:v>
                </c:pt>
                <c:pt idx="7">
                  <c:v>4.0739999999999998</c:v>
                </c:pt>
                <c:pt idx="8">
                  <c:v>9.0030000000000001</c:v>
                </c:pt>
                <c:pt idx="9">
                  <c:v>5.681</c:v>
                </c:pt>
                <c:pt idx="10">
                  <c:v>7.7779999999999996</c:v>
                </c:pt>
                <c:pt idx="11">
                  <c:v>13.955</c:v>
                </c:pt>
                <c:pt idx="12">
                  <c:v>8.4220000000000006</c:v>
                </c:pt>
                <c:pt idx="13">
                  <c:v>7.2409999999999997</c:v>
                </c:pt>
                <c:pt idx="14">
                  <c:v>2.8559999999999999</c:v>
                </c:pt>
                <c:pt idx="15">
                  <c:v>2.121</c:v>
                </c:pt>
                <c:pt idx="16">
                  <c:v>3.3730000000000002</c:v>
                </c:pt>
                <c:pt idx="17">
                  <c:v>8.1289999999999996</c:v>
                </c:pt>
                <c:pt idx="18">
                  <c:v>6.2</c:v>
                </c:pt>
                <c:pt idx="19">
                  <c:v>6.508</c:v>
                </c:pt>
                <c:pt idx="20">
                  <c:v>0.51400000000000001</c:v>
                </c:pt>
                <c:pt idx="21">
                  <c:v>5.0759999999999996</c:v>
                </c:pt>
                <c:pt idx="22">
                  <c:v>3.8180000000000001</c:v>
                </c:pt>
                <c:pt idx="23">
                  <c:v>3.1280000000000001</c:v>
                </c:pt>
                <c:pt idx="24">
                  <c:v>5.6849999999999996</c:v>
                </c:pt>
              </c:numCache>
            </c:numRef>
          </c:val>
          <c:smooth val="0"/>
          <c:extLst>
            <c:ext xmlns:c16="http://schemas.microsoft.com/office/drawing/2014/chart" uri="{C3380CC4-5D6E-409C-BE32-E72D297353CC}">
              <c16:uniqueId val="{00000026-C119-4B2F-BE8A-B57AFB8DFAF2}"/>
            </c:ext>
          </c:extLst>
        </c:ser>
        <c:dLbls>
          <c:showLegendKey val="0"/>
          <c:showVal val="0"/>
          <c:showCatName val="0"/>
          <c:showSerName val="0"/>
          <c:showPercent val="0"/>
          <c:showBubbleSize val="0"/>
        </c:dLbls>
        <c:marker val="1"/>
        <c:smooth val="0"/>
        <c:axId val="2"/>
        <c:axId val="3"/>
      </c:lineChart>
      <c:catAx>
        <c:axId val="14827500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82750064"/>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4"/>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62598262308641E-2"/>
          <c:y val="0.17201646090534981"/>
          <c:w val="0.91808026479106331"/>
          <c:h val="0.7111111111111111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42386831275720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CD-480E-A80E-5ACB55C452E6}"/>
                </c:ext>
              </c:extLst>
            </c:dLbl>
            <c:dLbl>
              <c:idx val="1"/>
              <c:layout>
                <c:manualLayout>
                  <c:x val="0"/>
                  <c:y val="-0.1448559670781892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CD-480E-A80E-5ACB55C452E6}"/>
                </c:ext>
              </c:extLst>
            </c:dLbl>
            <c:dLbl>
              <c:idx val="2"/>
              <c:layout>
                <c:manualLayout>
                  <c:x val="0"/>
                  <c:y val="-0.157201646090534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CD-480E-A80E-5ACB55C452E6}"/>
                </c:ext>
              </c:extLst>
            </c:dLbl>
            <c:dLbl>
              <c:idx val="3"/>
              <c:layout>
                <c:manualLayout>
                  <c:x val="0"/>
                  <c:y val="-0.177777777777777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CD-480E-A80E-5ACB55C452E6}"/>
                </c:ext>
              </c:extLst>
            </c:dLbl>
            <c:dLbl>
              <c:idx val="4"/>
              <c:layout>
                <c:manualLayout>
                  <c:x val="0"/>
                  <c:y val="-0.1942386831275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CD-480E-A80E-5ACB55C452E6}"/>
                </c:ext>
              </c:extLst>
            </c:dLbl>
            <c:dLbl>
              <c:idx val="5"/>
              <c:layout>
                <c:manualLayout>
                  <c:x val="2.2755482002482417E-3"/>
                  <c:y val="-0.219753086419753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CD-480E-A80E-5ACB55C452E6}"/>
                </c:ext>
              </c:extLst>
            </c:dLbl>
            <c:dLbl>
              <c:idx val="6"/>
              <c:layout>
                <c:manualLayout>
                  <c:x val="0"/>
                  <c:y val="-0.275720164609053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9CD-480E-A80E-5ACB55C452E6}"/>
                </c:ext>
              </c:extLst>
            </c:dLbl>
            <c:dLbl>
              <c:idx val="7"/>
              <c:layout>
                <c:manualLayout>
                  <c:x val="0"/>
                  <c:y val="-0.325925925925925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9CD-480E-A80E-5ACB55C452E6}"/>
                </c:ext>
              </c:extLst>
            </c:dLbl>
            <c:dLbl>
              <c:idx val="8"/>
              <c:layout>
                <c:manualLayout>
                  <c:x val="9.9296648738105096E-3"/>
                  <c:y val="-0.313580246913580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9CD-480E-A80E-5ACB55C452E6}"/>
                </c:ext>
              </c:extLst>
            </c:dLbl>
            <c:dLbl>
              <c:idx val="9"/>
              <c:layout>
                <c:manualLayout>
                  <c:x val="0"/>
                  <c:y val="-0.265020576131687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9CD-480E-A80E-5ACB55C452E6}"/>
                </c:ext>
              </c:extLst>
            </c:dLbl>
            <c:dLbl>
              <c:idx val="10"/>
              <c:layout>
                <c:manualLayout>
                  <c:x val="0"/>
                  <c:y val="-0.306995884773662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9CD-480E-A80E-5ACB55C452E6}"/>
                </c:ext>
              </c:extLst>
            </c:dLbl>
            <c:dLbl>
              <c:idx val="11"/>
              <c:layout>
                <c:manualLayout>
                  <c:x val="0"/>
                  <c:y val="-0.347325102880658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9CD-480E-A80E-5ACB55C452E6}"/>
                </c:ext>
              </c:extLst>
            </c:dLbl>
            <c:dLbl>
              <c:idx val="12"/>
              <c:layout>
                <c:manualLayout>
                  <c:x val="-1.0136532892014894E-2"/>
                  <c:y val="-0.42139917695473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9CD-480E-A80E-5ACB55C452E6}"/>
                </c:ext>
              </c:extLst>
            </c:dLbl>
            <c:dLbl>
              <c:idx val="13"/>
              <c:layout>
                <c:manualLayout>
                  <c:x val="0"/>
                  <c:y val="-0.378600823045267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9CD-480E-A80E-5ACB55C452E6}"/>
                </c:ext>
              </c:extLst>
            </c:dLbl>
            <c:dLbl>
              <c:idx val="14"/>
              <c:layout>
                <c:manualLayout>
                  <c:x val="0"/>
                  <c:y val="-0.344032921810699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9CD-480E-A80E-5ACB55C452E6}"/>
                </c:ext>
              </c:extLst>
            </c:dLbl>
            <c:dLbl>
              <c:idx val="15"/>
              <c:layout>
                <c:manualLayout>
                  <c:x val="0"/>
                  <c:y val="-0.2971193415637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9CD-480E-A80E-5ACB55C452E6}"/>
                </c:ext>
              </c:extLst>
            </c:dLbl>
            <c:dLbl>
              <c:idx val="16"/>
              <c:layout>
                <c:manualLayout>
                  <c:x val="0"/>
                  <c:y val="-0.348971193415637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9CD-480E-A80E-5ACB55C452E6}"/>
                </c:ext>
              </c:extLst>
            </c:dLbl>
            <c:dLbl>
              <c:idx val="17"/>
              <c:layout>
                <c:manualLayout>
                  <c:x val="0"/>
                  <c:y val="-0.413991769547325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9CD-480E-A80E-5ACB55C452E6}"/>
                </c:ext>
              </c:extLst>
            </c:dLbl>
            <c:dLbl>
              <c:idx val="18"/>
              <c:layout>
                <c:manualLayout>
                  <c:x val="9.9296648738105096E-3"/>
                  <c:y val="-0.44115226337448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9CD-480E-A80E-5ACB55C452E6}"/>
                </c:ext>
              </c:extLst>
            </c:dLbl>
            <c:dLbl>
              <c:idx val="19"/>
              <c:layout>
                <c:manualLayout>
                  <c:x val="0"/>
                  <c:y val="-0.363786008230452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9CD-480E-A80E-5ACB55C452E6}"/>
                </c:ext>
              </c:extLst>
            </c:dLbl>
            <c:dLbl>
              <c:idx val="20"/>
              <c:layout>
                <c:manualLayout>
                  <c:x val="0"/>
                  <c:y val="-0.44115226337448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9CD-480E-A80E-5ACB55C452E6}"/>
                </c:ext>
              </c:extLst>
            </c:dLbl>
            <c:dLbl>
              <c:idx val="21"/>
              <c:layout>
                <c:manualLayout>
                  <c:x val="1.0136532892014894E-2"/>
                  <c:y val="-0.418106995884773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9CD-480E-A80E-5ACB55C452E6}"/>
                </c:ext>
              </c:extLst>
            </c:dLbl>
            <c:dLbl>
              <c:idx val="22"/>
              <c:layout>
                <c:manualLayout>
                  <c:x val="0"/>
                  <c:y val="-0.370370370370370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9CD-480E-A80E-5ACB55C452E6}"/>
                </c:ext>
              </c:extLst>
            </c:dLbl>
            <c:dLbl>
              <c:idx val="23"/>
              <c:layout>
                <c:manualLayout>
                  <c:x val="-9.9296648738105096E-3"/>
                  <c:y val="-0.42716049382716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9CD-480E-A80E-5ACB55C452E6}"/>
                </c:ext>
              </c:extLst>
            </c:dLbl>
            <c:dLbl>
              <c:idx val="24"/>
              <c:layout>
                <c:manualLayout>
                  <c:x val="0"/>
                  <c:y val="-0.394238683127572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9CD-480E-A80E-5ACB55C452E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628.88099999999997</c:v>
                </c:pt>
                <c:pt idx="1">
                  <c:v>650.20899999999995</c:v>
                </c:pt>
                <c:pt idx="2">
                  <c:v>734.67700000000002</c:v>
                </c:pt>
                <c:pt idx="3">
                  <c:v>882.29899999999998</c:v>
                </c:pt>
                <c:pt idx="4">
                  <c:v>994.77</c:v>
                </c:pt>
                <c:pt idx="5">
                  <c:v>1176.627</c:v>
                </c:pt>
                <c:pt idx="6">
                  <c:v>1343.837</c:v>
                </c:pt>
                <c:pt idx="7">
                  <c:v>1545.7239999999999</c:v>
                </c:pt>
                <c:pt idx="8">
                  <c:v>1704.06</c:v>
                </c:pt>
                <c:pt idx="9">
                  <c:v>1493.287</c:v>
                </c:pt>
                <c:pt idx="10">
                  <c:v>1783.9770000000001</c:v>
                </c:pt>
                <c:pt idx="11">
                  <c:v>2055</c:v>
                </c:pt>
                <c:pt idx="12">
                  <c:v>2087.2040000000002</c:v>
                </c:pt>
                <c:pt idx="13">
                  <c:v>2294.7959999999998</c:v>
                </c:pt>
                <c:pt idx="14">
                  <c:v>1949.9059999999999</c:v>
                </c:pt>
                <c:pt idx="15">
                  <c:v>1722.771</c:v>
                </c:pt>
                <c:pt idx="16">
                  <c:v>1912.48</c:v>
                </c:pt>
                <c:pt idx="17">
                  <c:v>2012.288</c:v>
                </c:pt>
                <c:pt idx="18">
                  <c:v>2195.3209999999999</c:v>
                </c:pt>
                <c:pt idx="19">
                  <c:v>2186.6590000000001</c:v>
                </c:pt>
                <c:pt idx="20">
                  <c:v>2195.4549999999999</c:v>
                </c:pt>
                <c:pt idx="21">
                  <c:v>2445.1869999999999</c:v>
                </c:pt>
                <c:pt idx="22">
                  <c:v>2229.8910000000001</c:v>
                </c:pt>
                <c:pt idx="23">
                  <c:v>2383.904</c:v>
                </c:pt>
                <c:pt idx="24">
                  <c:v>2405.7950000000001</c:v>
                </c:pt>
              </c:numCache>
            </c:numRef>
          </c:val>
          <c:extLst>
            <c:ext xmlns:c16="http://schemas.microsoft.com/office/drawing/2014/chart" uri="{C3380CC4-5D6E-409C-BE32-E72D297353CC}">
              <c16:uniqueId val="{00000019-79CD-480E-A80E-5ACB55C452E6}"/>
            </c:ext>
          </c:extLst>
        </c:ser>
        <c:dLbls>
          <c:showLegendKey val="0"/>
          <c:showVal val="0"/>
          <c:showCatName val="0"/>
          <c:showSerName val="0"/>
          <c:showPercent val="0"/>
          <c:showBubbleSize val="0"/>
        </c:dLbls>
        <c:gapWidth val="60"/>
        <c:overlap val="100"/>
        <c:axId val="1221698864"/>
        <c:axId val="1"/>
      </c:barChart>
      <c:catAx>
        <c:axId val="12216988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21698864"/>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75297225891673E-2"/>
          <c:y val="8.0046403712296987E-2"/>
          <c:w val="0.88375165125495381"/>
          <c:h val="0.86504253673627218"/>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8"/>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9A-4E89-810D-A41F4D62DB2C}"/>
                </c:ext>
              </c:extLst>
            </c:dLbl>
            <c:dLbl>
              <c:idx val="11"/>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9A-4E89-810D-A41F4D62DB2C}"/>
                </c:ext>
              </c:extLst>
            </c:dLbl>
            <c:dLbl>
              <c:idx val="15"/>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9A-4E89-810D-A41F4D62DB2C}"/>
                </c:ext>
              </c:extLst>
            </c:dLbl>
            <c:dLbl>
              <c:idx val="20"/>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9A-4E89-810D-A41F4D62DB2C}"/>
                </c:ext>
              </c:extLst>
            </c:dLbl>
            <c:dLbl>
              <c:idx val="23"/>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9A-4E89-810D-A41F4D62DB2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25.1</c:v>
                </c:pt>
                <c:pt idx="1">
                  <c:v>32.9</c:v>
                </c:pt>
                <c:pt idx="2">
                  <c:v>14.8</c:v>
                </c:pt>
                <c:pt idx="3">
                  <c:v>26.6</c:v>
                </c:pt>
                <c:pt idx="4">
                  <c:v>12.7</c:v>
                </c:pt>
                <c:pt idx="5">
                  <c:v>15.1</c:v>
                </c:pt>
                <c:pt idx="6">
                  <c:v>11.7</c:v>
                </c:pt>
                <c:pt idx="7">
                  <c:v>10.7</c:v>
                </c:pt>
                <c:pt idx="8">
                  <c:v>16.5</c:v>
                </c:pt>
                <c:pt idx="9">
                  <c:v>13.1</c:v>
                </c:pt>
                <c:pt idx="10">
                  <c:v>6.7</c:v>
                </c:pt>
                <c:pt idx="11">
                  <c:v>7.7</c:v>
                </c:pt>
                <c:pt idx="12">
                  <c:v>7.1</c:v>
                </c:pt>
                <c:pt idx="13">
                  <c:v>11.7</c:v>
                </c:pt>
                <c:pt idx="14">
                  <c:v>15.5</c:v>
                </c:pt>
                <c:pt idx="15">
                  <c:v>17.2</c:v>
                </c:pt>
                <c:pt idx="16">
                  <c:v>17.5</c:v>
                </c:pt>
                <c:pt idx="17">
                  <c:v>12.4</c:v>
                </c:pt>
                <c:pt idx="18">
                  <c:v>9.8000000000000007</c:v>
                </c:pt>
                <c:pt idx="19">
                  <c:v>7.2</c:v>
                </c:pt>
                <c:pt idx="20">
                  <c:v>9.9</c:v>
                </c:pt>
                <c:pt idx="21">
                  <c:v>10</c:v>
                </c:pt>
                <c:pt idx="22">
                  <c:v>31.9</c:v>
                </c:pt>
                <c:pt idx="23">
                  <c:v>39.200000000000003</c:v>
                </c:pt>
                <c:pt idx="24">
                  <c:v>22.9</c:v>
                </c:pt>
                <c:pt idx="25">
                  <c:v>16.600000000000001</c:v>
                </c:pt>
                <c:pt idx="26">
                  <c:v>9.9</c:v>
                </c:pt>
              </c:numCache>
            </c:numRef>
          </c:val>
          <c:smooth val="0"/>
          <c:extLst>
            <c:ext xmlns:c16="http://schemas.microsoft.com/office/drawing/2014/chart" uri="{C3380CC4-5D6E-409C-BE32-E72D297353CC}">
              <c16:uniqueId val="{00000005-CE9A-4E89-810D-A41F4D62DB2C}"/>
            </c:ext>
          </c:extLst>
        </c:ser>
        <c:dLbls>
          <c:showLegendKey val="0"/>
          <c:showVal val="0"/>
          <c:showCatName val="0"/>
          <c:showSerName val="0"/>
          <c:showPercent val="0"/>
          <c:showBubbleSize val="0"/>
        </c:dLbls>
        <c:marker val="1"/>
        <c:smooth val="0"/>
        <c:axId val="1120880640"/>
        <c:axId val="1"/>
      </c:lineChart>
      <c:catAx>
        <c:axId val="112088064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40"/>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20880640"/>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71553160759921E-2"/>
          <c:y val="4.0279413850982465E-2"/>
          <c:w val="0.89064632386032305"/>
          <c:h val="0.893607712941856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7.873566924978221E-3"/>
                  <c:y val="-3.339029450765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09-47CB-8FF6-1AF7B13F9F3C}"/>
                </c:ext>
              </c:extLst>
            </c:dLbl>
            <c:dLbl>
              <c:idx val="2"/>
              <c:numFmt formatCode="#,##0.0" sourceLinked="0"/>
              <c:spPr>
                <a:noFill/>
                <a:ln>
                  <a:noFill/>
                </a:ln>
                <a:effectLst/>
              </c:spPr>
              <c:txPr>
                <a:bodyPr wrap="square" lIns="38100" tIns="19050" rIns="38100" bIns="19050" anchor="ctr">
                  <a:noAutofit/>
                </a:bodyPr>
                <a:lstStyle/>
                <a:p>
                  <a:pPr>
                    <a:defRPr lang="ja-JP" sz="1050">
                      <a:latin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layout>
                    <c:manualLayout>
                      <c:w val="8.6069493667251293E-2"/>
                      <c:h val="8.9092953063096406E-2"/>
                    </c:manualLayout>
                  </c15:layout>
                </c:ext>
                <c:ext xmlns:c16="http://schemas.microsoft.com/office/drawing/2014/chart" uri="{C3380CC4-5D6E-409C-BE32-E72D297353CC}">
                  <c16:uniqueId val="{00000001-9009-47CB-8FF6-1AF7B13F9F3C}"/>
                </c:ext>
              </c:extLst>
            </c:dLbl>
            <c:numFmt formatCode="#,##0.0" sourceLinked="0"/>
            <c:spPr>
              <a:noFill/>
              <a:ln>
                <a:noFill/>
              </a:ln>
              <a:effectLst/>
            </c:spPr>
            <c:txPr>
              <a:bodyPr wrap="square" lIns="38100" tIns="19050" rIns="38100" bIns="19050" anchor="ctr">
                <a:spAutoFit/>
              </a:bodyPr>
              <a:lstStyle/>
              <a:p>
                <a:pPr>
                  <a:defRPr lang="ja-JP" sz="1050">
                    <a:latin typeface="+mn-lt"/>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Sheet1!$A$1:$J$1</c:f>
              <c:strCache>
                <c:ptCount val="10"/>
                <c:pt idx="0">
                  <c:v>16</c:v>
                </c:pt>
                <c:pt idx="1">
                  <c:v>17</c:v>
                </c:pt>
                <c:pt idx="2">
                  <c:v>18</c:v>
                </c:pt>
                <c:pt idx="3">
                  <c:v>19</c:v>
                </c:pt>
                <c:pt idx="4">
                  <c:v>20</c:v>
                </c:pt>
                <c:pt idx="5">
                  <c:v>21</c:v>
                </c:pt>
                <c:pt idx="6">
                  <c:v>22</c:v>
                </c:pt>
                <c:pt idx="7">
                  <c:v>23</c:v>
                </c:pt>
                <c:pt idx="8">
                  <c:v>24</c:v>
                </c:pt>
                <c:pt idx="9">
                  <c:v>25</c:v>
                </c:pt>
              </c:strCache>
            </c:strRef>
          </c:cat>
          <c:val>
            <c:numRef>
              <c:f>Sheet1!$A$2:$J$2</c:f>
              <c:numCache>
                <c:formatCode>#,##0.0;"-"#,##0.0</c:formatCode>
                <c:ptCount val="10"/>
                <c:pt idx="0" formatCode="General">
                  <c:v>27.6</c:v>
                </c:pt>
                <c:pt idx="1">
                  <c:v>25.5</c:v>
                </c:pt>
                <c:pt idx="2" formatCode="General">
                  <c:v>23.6</c:v>
                </c:pt>
                <c:pt idx="3">
                  <c:v>20.399999999999999</c:v>
                </c:pt>
                <c:pt idx="4">
                  <c:v>18.7</c:v>
                </c:pt>
                <c:pt idx="5" formatCode="General">
                  <c:v>18.5</c:v>
                </c:pt>
                <c:pt idx="6">
                  <c:v>15.3</c:v>
                </c:pt>
                <c:pt idx="7">
                  <c:v>12.1</c:v>
                </c:pt>
                <c:pt idx="8" formatCode="General">
                  <c:v>10.6</c:v>
                </c:pt>
                <c:pt idx="9">
                  <c:v>14.04</c:v>
                </c:pt>
              </c:numCache>
            </c:numRef>
          </c:val>
          <c:smooth val="0"/>
          <c:extLst>
            <c:ext xmlns:c16="http://schemas.microsoft.com/office/drawing/2014/chart" uri="{C3380CC4-5D6E-409C-BE32-E72D297353CC}">
              <c16:uniqueId val="{00000003-9009-47CB-8FF6-1AF7B13F9F3C}"/>
            </c:ext>
          </c:extLst>
        </c:ser>
        <c:dLbls>
          <c:dLblPos val="t"/>
          <c:showLegendKey val="0"/>
          <c:showVal val="1"/>
          <c:showCatName val="0"/>
          <c:showSerName val="0"/>
          <c:showPercent val="0"/>
          <c:showBubbleSize val="0"/>
        </c:dLbls>
        <c:marker val="1"/>
        <c:smooth val="0"/>
        <c:axId val="645959967"/>
        <c:axId val="1"/>
      </c:lineChart>
      <c:catAx>
        <c:axId val="645959967"/>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a:lstStyle/>
          <a:p>
            <a:pPr>
              <a:defRPr lang="ja-JP" sz="1050">
                <a:latin typeface="+mn-lt"/>
              </a:defRPr>
            </a:pPr>
            <a:endParaRPr lang="ja-JP"/>
          </a:p>
        </c:txPr>
        <c:crossAx val="1"/>
        <c:crossesAt val="0"/>
        <c:auto val="0"/>
        <c:lblAlgn val="ctr"/>
        <c:lblOffset val="100"/>
        <c:noMultiLvlLbl val="0"/>
      </c:catAx>
      <c:valAx>
        <c:axId val="1"/>
        <c:scaling>
          <c:orientation val="minMax"/>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a:lstStyle/>
          <a:p>
            <a:pPr>
              <a:defRPr lang="ja-JP" sz="1050">
                <a:latin typeface="+mn-lt"/>
              </a:defRPr>
            </a:pPr>
            <a:endParaRPr lang="ja-JP"/>
          </a:p>
        </c:txPr>
        <c:crossAx val="645959967"/>
        <c:crosses val="autoZero"/>
        <c:crossBetween val="midCat"/>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34086481468061E-2"/>
          <c:y val="3.8042628355783266E-2"/>
          <c:w val="0.89808924752434871"/>
          <c:h val="0.84779095105226643"/>
        </c:manualLayout>
      </c:layout>
      <c:barChart>
        <c:barDir val="col"/>
        <c:grouping val="stacked"/>
        <c:varyColors val="0"/>
        <c:ser>
          <c:idx val="0"/>
          <c:order val="0"/>
          <c:tx>
            <c:strRef>
              <c:f>Sheet1!$B$1</c:f>
              <c:strCache>
                <c:ptCount val="1"/>
                <c:pt idx="0">
                  <c:v>government heath expenditure</c:v>
                </c:pt>
              </c:strCache>
            </c:strRef>
          </c:tx>
          <c:spPr>
            <a:solidFill>
              <a:srgbClr val="C0E6F4"/>
            </a:solidFill>
            <a:ln w="9525">
              <a:solidFill>
                <a:schemeClr val="bg1">
                  <a:lumMod val="50000"/>
                </a:schemeClr>
              </a:solidFill>
            </a:ln>
            <a:effectLst/>
          </c:spPr>
          <c:invertIfNegative val="0"/>
          <c:dLbls>
            <c:dLbl>
              <c:idx val="4"/>
              <c:layout>
                <c:manualLayout>
                  <c:x val="3.3599328013439733E-3"/>
                  <c:y val="-1.8441718361562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417-4847-821E-C3E1085A8C5B}"/>
                </c:ext>
              </c:extLst>
            </c:dLbl>
            <c:numFmt formatCode="#,##0.0_);[Red]\(#,##0.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0.16927269647000001</c:v>
                </c:pt>
                <c:pt idx="1">
                  <c:v>0.20231353189000006</c:v>
                </c:pt>
                <c:pt idx="2">
                  <c:v>0.16358721477000004</c:v>
                </c:pt>
                <c:pt idx="3">
                  <c:v>0.24949844769000001</c:v>
                </c:pt>
                <c:pt idx="4">
                  <c:v>0.26505543526999997</c:v>
                </c:pt>
                <c:pt idx="5">
                  <c:v>0.52020522568000005</c:v>
                </c:pt>
                <c:pt idx="6">
                  <c:v>0.51770530125999992</c:v>
                </c:pt>
                <c:pt idx="7">
                  <c:v>0.53358179803999994</c:v>
                </c:pt>
                <c:pt idx="8">
                  <c:v>0.58394691208999994</c:v>
                </c:pt>
                <c:pt idx="9">
                  <c:v>0.76898216109000006</c:v>
                </c:pt>
                <c:pt idx="10">
                  <c:v>0.91504431086000004</c:v>
                </c:pt>
                <c:pt idx="11">
                  <c:v>1.0861417205700001</c:v>
                </c:pt>
                <c:pt idx="12">
                  <c:v>0.98977359337000015</c:v>
                </c:pt>
                <c:pt idx="13">
                  <c:v>0.99676929545999993</c:v>
                </c:pt>
                <c:pt idx="14">
                  <c:v>0.77732643850000005</c:v>
                </c:pt>
                <c:pt idx="15">
                  <c:v>0.89802479607999997</c:v>
                </c:pt>
                <c:pt idx="16">
                  <c:v>0.75743118663000009</c:v>
                </c:pt>
                <c:pt idx="17">
                  <c:v>1.0269582559400001</c:v>
                </c:pt>
                <c:pt idx="18">
                  <c:v>0.91689248793999989</c:v>
                </c:pt>
                <c:pt idx="19">
                  <c:v>1.4048704322000001</c:v>
                </c:pt>
                <c:pt idx="20">
                  <c:v>1.8103013736</c:v>
                </c:pt>
                <c:pt idx="21">
                  <c:v>1.5795586597799998</c:v>
                </c:pt>
                <c:pt idx="22">
                  <c:v>1.5912098829499999</c:v>
                </c:pt>
                <c:pt idx="23">
                  <c:v>1.5008810767</c:v>
                </c:pt>
              </c:numCache>
            </c:numRef>
          </c:val>
          <c:extLst>
            <c:ext xmlns:c16="http://schemas.microsoft.com/office/drawing/2014/chart" uri="{C3380CC4-5D6E-409C-BE32-E72D297353CC}">
              <c16:uniqueId val="{00000000-8417-4847-821E-C3E1085A8C5B}"/>
            </c:ext>
          </c:extLst>
        </c:ser>
        <c:ser>
          <c:idx val="1"/>
          <c:order val="1"/>
          <c:tx>
            <c:strRef>
              <c:f>Sheet1!$C$1</c:f>
              <c:strCache>
                <c:ptCount val="1"/>
                <c:pt idx="0">
                  <c:v>non-government health expenditure</c:v>
                </c:pt>
              </c:strCache>
            </c:strRef>
          </c:tx>
          <c:spPr>
            <a:solidFill>
              <a:srgbClr val="80CCE8"/>
            </a:solidFill>
            <a:ln w="9525">
              <a:solidFill>
                <a:srgbClr val="808080"/>
              </a:solidFill>
            </a:ln>
            <a:effectLst/>
          </c:spPr>
          <c:invertIfNegative val="0"/>
          <c:dLbls>
            <c:dLbl>
              <c:idx val="0"/>
              <c:layout>
                <c:manualLayout>
                  <c:x val="7.6997570548293957E-18"/>
                  <c:y val="-0.10450307071551931"/>
                </c:manualLayout>
              </c:layout>
              <c:numFmt formatCode="#,##0.0" sourceLinked="0"/>
              <c:spPr>
                <a:solidFill>
                  <a:schemeClr val="bg1"/>
                </a:solid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417-4847-821E-C3E1085A8C5B}"/>
                </c:ext>
              </c:extLst>
            </c:dLbl>
            <c:dLbl>
              <c:idx val="1"/>
              <c:layout>
                <c:manualLayout>
                  <c:x val="1.6799664006719713E-3"/>
                  <c:y val="-9.8355831261665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417-4847-821E-C3E1085A8C5B}"/>
                </c:ext>
              </c:extLst>
            </c:dLbl>
            <c:dLbl>
              <c:idx val="2"/>
              <c:layout>
                <c:manualLayout>
                  <c:x val="0"/>
                  <c:y val="-8.606135235395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417-4847-821E-C3E1085A8C5B}"/>
                </c:ext>
              </c:extLst>
            </c:dLbl>
            <c:dLbl>
              <c:idx val="3"/>
              <c:layout>
                <c:manualLayout>
                  <c:x val="-5.03989920201596E-3"/>
                  <c:y val="-9.8355831261665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417-4847-821E-C3E1085A8C5B}"/>
                </c:ext>
              </c:extLst>
            </c:dLbl>
            <c:dLbl>
              <c:idx val="4"/>
              <c:layout>
                <c:manualLayout>
                  <c:x val="-3.3599328013439733E-3"/>
                  <c:y val="-0.11065031016937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417-4847-821E-C3E1085A8C5B}"/>
                </c:ext>
              </c:extLst>
            </c:dLbl>
            <c:dLbl>
              <c:idx val="15"/>
              <c:layout>
                <c:manualLayout>
                  <c:x val="0"/>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11-452A-998C-CD6E1EAACEDD}"/>
                </c:ext>
              </c:extLst>
            </c:dLbl>
            <c:numFmt formatCode="#,##0.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0.20619020601000002</c:v>
                </c:pt>
                <c:pt idx="1">
                  <c:v>0.21293962810999997</c:v>
                </c:pt>
                <c:pt idx="2">
                  <c:v>0.22151077095999999</c:v>
                </c:pt>
                <c:pt idx="3">
                  <c:v>0.23112551806000001</c:v>
                </c:pt>
                <c:pt idx="4">
                  <c:v>0.24219024586000001</c:v>
                </c:pt>
                <c:pt idx="5">
                  <c:v>0.25773143852000002</c:v>
                </c:pt>
                <c:pt idx="6">
                  <c:v>0.4363764287800001</c:v>
                </c:pt>
                <c:pt idx="7">
                  <c:v>0.51133592339999989</c:v>
                </c:pt>
                <c:pt idx="8">
                  <c:v>0.57955144117000001</c:v>
                </c:pt>
                <c:pt idx="9">
                  <c:v>0.58582139812</c:v>
                </c:pt>
                <c:pt idx="10">
                  <c:v>0.66884238522999995</c:v>
                </c:pt>
                <c:pt idx="11">
                  <c:v>0.72607910838999989</c:v>
                </c:pt>
                <c:pt idx="12">
                  <c:v>0.80675372617999996</c:v>
                </c:pt>
                <c:pt idx="13">
                  <c:v>1.0586962971700002</c:v>
                </c:pt>
                <c:pt idx="14">
                  <c:v>1.0910505154400001</c:v>
                </c:pt>
                <c:pt idx="15">
                  <c:v>1.0235514112599999</c:v>
                </c:pt>
                <c:pt idx="16">
                  <c:v>0.96461195613999984</c:v>
                </c:pt>
                <c:pt idx="17">
                  <c:v>0.41775210397000001</c:v>
                </c:pt>
                <c:pt idx="18">
                  <c:v>0.58065135897999998</c:v>
                </c:pt>
                <c:pt idx="19">
                  <c:v>0.7118286129100001</c:v>
                </c:pt>
                <c:pt idx="20">
                  <c:v>0.79411030188999998</c:v>
                </c:pt>
                <c:pt idx="21">
                  <c:v>0.89515147969999997</c:v>
                </c:pt>
                <c:pt idx="22">
                  <c:v>0.82527505227000009</c:v>
                </c:pt>
                <c:pt idx="23">
                  <c:v>0.67040436811000004</c:v>
                </c:pt>
              </c:numCache>
            </c:numRef>
          </c:val>
          <c:extLst>
            <c:ext xmlns:c16="http://schemas.microsoft.com/office/drawing/2014/chart" uri="{C3380CC4-5D6E-409C-BE32-E72D297353CC}">
              <c16:uniqueId val="{00000001-8417-4847-821E-C3E1085A8C5B}"/>
            </c:ext>
          </c:extLst>
        </c:ser>
        <c:dLbls>
          <c:showLegendKey val="0"/>
          <c:showVal val="0"/>
          <c:showCatName val="0"/>
          <c:showSerName val="0"/>
          <c:showPercent val="0"/>
          <c:showBubbleSize val="0"/>
        </c:dLbls>
        <c:gapWidth val="60"/>
        <c:overlap val="100"/>
        <c:axId val="745960527"/>
        <c:axId val="745970927"/>
      </c:barChart>
      <c:lineChart>
        <c:grouping val="standard"/>
        <c:varyColors val="0"/>
        <c:ser>
          <c:idx val="2"/>
          <c:order val="2"/>
          <c:tx>
            <c:strRef>
              <c:f>Sheet1!$D$1</c:f>
              <c:strCache>
                <c:ptCount val="1"/>
                <c:pt idx="0">
                  <c:v>government share of total health expenditure</c:v>
                </c:pt>
              </c:strCache>
            </c:strRef>
          </c:tx>
          <c:spPr>
            <a:ln w="15875" cap="rnd">
              <a:solidFill>
                <a:srgbClr val="1F497D"/>
              </a:solidFill>
              <a:round/>
            </a:ln>
            <a:effectLst/>
          </c:spPr>
          <c:marker>
            <c:symbol val="circle"/>
            <c:size val="5"/>
            <c:spPr>
              <a:solidFill>
                <a:srgbClr val="1F497D"/>
              </a:solidFill>
              <a:ln w="9525">
                <a:solidFill>
                  <a:srgbClr val="1F497D"/>
                </a:solidFill>
              </a:ln>
              <a:effectLst/>
            </c:spPr>
          </c:marker>
          <c:dLbls>
            <c:numFmt formatCode="#,##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Sheet1!$D$2:$D$25</c:f>
              <c:numCache>
                <c:formatCode>General</c:formatCode>
                <c:ptCount val="24"/>
                <c:pt idx="0">
                  <c:v>43.938728329999989</c:v>
                </c:pt>
                <c:pt idx="1">
                  <c:v>45.019687649999995</c:v>
                </c:pt>
                <c:pt idx="2">
                  <c:v>33.39795685</c:v>
                </c:pt>
                <c:pt idx="3">
                  <c:v>43.894847869999992</c:v>
                </c:pt>
                <c:pt idx="4">
                  <c:v>40.130035400000004</c:v>
                </c:pt>
                <c:pt idx="5">
                  <c:v>53.669670100000005</c:v>
                </c:pt>
                <c:pt idx="6">
                  <c:v>44.996677399999996</c:v>
                </c:pt>
                <c:pt idx="7">
                  <c:v>44.116867069999998</c:v>
                </c:pt>
                <c:pt idx="8">
                  <c:v>44.099277500000007</c:v>
                </c:pt>
                <c:pt idx="9">
                  <c:v>49.007286069999992</c:v>
                </c:pt>
                <c:pt idx="10">
                  <c:v>49.969840999999995</c:v>
                </c:pt>
                <c:pt idx="11">
                  <c:v>52.741123200000018</c:v>
                </c:pt>
                <c:pt idx="12">
                  <c:v>50.345512390000003</c:v>
                </c:pt>
                <c:pt idx="13">
                  <c:v>40.462562560000002</c:v>
                </c:pt>
                <c:pt idx="14">
                  <c:v>35.076606750000003</c:v>
                </c:pt>
                <c:pt idx="15">
                  <c:v>35.082225800000003</c:v>
                </c:pt>
                <c:pt idx="16">
                  <c:v>38.355552669999994</c:v>
                </c:pt>
                <c:pt idx="17">
                  <c:v>60.664596559999993</c:v>
                </c:pt>
                <c:pt idx="18">
                  <c:v>56.412616729999989</c:v>
                </c:pt>
                <c:pt idx="19">
                  <c:v>60.594806670000004</c:v>
                </c:pt>
                <c:pt idx="20">
                  <c:v>57.028911589999993</c:v>
                </c:pt>
                <c:pt idx="21">
                  <c:v>54.383384700000008</c:v>
                </c:pt>
                <c:pt idx="22">
                  <c:v>55.437156679999987</c:v>
                </c:pt>
                <c:pt idx="23">
                  <c:v>63.225662229999998</c:v>
                </c:pt>
              </c:numCache>
            </c:numRef>
          </c:val>
          <c:smooth val="0"/>
          <c:extLst>
            <c:ext xmlns:c16="http://schemas.microsoft.com/office/drawing/2014/chart" uri="{C3380CC4-5D6E-409C-BE32-E72D297353CC}">
              <c16:uniqueId val="{00000003-8417-4847-821E-C3E1085A8C5B}"/>
            </c:ext>
          </c:extLst>
        </c:ser>
        <c:dLbls>
          <c:showLegendKey val="0"/>
          <c:showVal val="0"/>
          <c:showCatName val="0"/>
          <c:showSerName val="0"/>
          <c:showPercent val="0"/>
          <c:showBubbleSize val="0"/>
        </c:dLbls>
        <c:marker val="1"/>
        <c:smooth val="0"/>
        <c:axId val="908965648"/>
        <c:axId val="908949008"/>
      </c:lineChart>
      <c:catAx>
        <c:axId val="74596052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j-lt"/>
                <a:ea typeface="MS PGothic" panose="020B0600070205080204" pitchFamily="34" charset="-128"/>
                <a:cs typeface="+mn-cs"/>
              </a:defRPr>
            </a:pPr>
            <a:endParaRPr lang="ja-JP"/>
          </a:p>
        </c:txPr>
        <c:crossAx val="745970927"/>
        <c:crosses val="autoZero"/>
        <c:auto val="1"/>
        <c:lblAlgn val="ctr"/>
        <c:lblOffset val="100"/>
        <c:noMultiLvlLbl val="0"/>
      </c:catAx>
      <c:valAx>
        <c:axId val="745970927"/>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j-lt"/>
                <a:ea typeface="MS PGothic" panose="020B0600070205080204" pitchFamily="34" charset="-128"/>
                <a:cs typeface="+mn-cs"/>
              </a:defRPr>
            </a:pPr>
            <a:endParaRPr lang="ja-JP"/>
          </a:p>
        </c:txPr>
        <c:crossAx val="745960527"/>
        <c:crosses val="autoZero"/>
        <c:crossBetween val="between"/>
      </c:valAx>
      <c:valAx>
        <c:axId val="90894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j-lt"/>
                <a:ea typeface="MS PGothic" panose="020B0600070205080204" pitchFamily="34" charset="-128"/>
                <a:cs typeface="+mn-cs"/>
              </a:defRPr>
            </a:pPr>
            <a:endParaRPr lang="ja-JP"/>
          </a:p>
        </c:txPr>
        <c:crossAx val="908965648"/>
        <c:crosses val="max"/>
        <c:crossBetween val="between"/>
      </c:valAx>
      <c:catAx>
        <c:axId val="908965648"/>
        <c:scaling>
          <c:orientation val="minMax"/>
        </c:scaling>
        <c:delete val="1"/>
        <c:axPos val="b"/>
        <c:numFmt formatCode="General" sourceLinked="1"/>
        <c:majorTickMark val="out"/>
        <c:minorTickMark val="none"/>
        <c:tickLblPos val="nextTo"/>
        <c:crossAx val="9089490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ea typeface="MS PGothic" panose="020B0600070205080204" pitchFamily="3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EACE6-B87E-46B7-B62C-A258F4F0EB5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E9BDED8C-2AC3-44E8-92AC-F1821F87F0DE}">
      <dgm:prSet phldrT="[テキスト]" custT="1"/>
      <dgm:spPr/>
      <dgm:t>
        <a:bodyPr/>
        <a:lstStyle/>
        <a:p>
          <a:r>
            <a:rPr lang="en-US" altLang="ja-JP" sz="1600" noProof="1">
              <a:latin typeface="+mn-ea"/>
              <a:cs typeface="Arial" panose="020B0604020202020204" pitchFamily="34" charset="0"/>
            </a:rPr>
            <a:t>4年間の大学教育を受ける</a:t>
          </a:r>
          <a:endParaRPr kumimoji="1" lang="ja-JP" altLang="en-US" sz="1600" dirty="0"/>
        </a:p>
      </dgm:t>
    </dgm:pt>
    <dgm:pt modelId="{D316D12E-086B-4030-B906-5E7B0434B0F2}" type="parTrans" cxnId="{8797DEF6-757B-4B35-8275-489675E1E3AD}">
      <dgm:prSet/>
      <dgm:spPr/>
      <dgm:t>
        <a:bodyPr/>
        <a:lstStyle/>
        <a:p>
          <a:endParaRPr kumimoji="1" lang="ja-JP" altLang="en-US"/>
        </a:p>
      </dgm:t>
    </dgm:pt>
    <dgm:pt modelId="{3A55FAED-8781-4250-8EF1-2A4F7FEA5AFB}" type="sibTrans" cxnId="{8797DEF6-757B-4B35-8275-489675E1E3AD}">
      <dgm:prSet/>
      <dgm:spPr/>
      <dgm:t>
        <a:bodyPr/>
        <a:lstStyle/>
        <a:p>
          <a:endParaRPr kumimoji="1" lang="ja-JP" altLang="en-US"/>
        </a:p>
      </dgm:t>
    </dgm:pt>
    <dgm:pt modelId="{B494E964-002B-4CD1-821E-18A4EC473458}">
      <dgm:prSet phldrT="[テキスト]" custT="1"/>
      <dgm:spPr/>
      <dgm:t>
        <a:bodyPr/>
        <a:lstStyle/>
        <a:p>
          <a:pPr>
            <a:buClr>
              <a:srgbClr val="5F8AC3"/>
            </a:buClr>
            <a:buFont typeface="Wingdings" panose="05000000000000000000" pitchFamily="2" charset="2"/>
            <a:buChar char="ü"/>
          </a:pPr>
          <a:r>
            <a:rPr lang="en-US" altLang="ja-JP" sz="1600" noProof="1">
              <a:latin typeface="+mn-ea"/>
              <a:cs typeface="Arial" panose="020B0604020202020204" pitchFamily="34" charset="0"/>
            </a:rPr>
            <a:t>医学部入学試験 </a:t>
          </a:r>
          <a:r>
            <a:rPr lang="ja-JP" altLang="en-US" sz="1400" noProof="1">
              <a:latin typeface="+mn-ea"/>
              <a:cs typeface="Arial" panose="020B0604020202020204" pitchFamily="34" charset="0"/>
            </a:rPr>
            <a:t>（</a:t>
          </a:r>
          <a:r>
            <a:rPr kumimoji="1" lang="en-US" altLang="ja-JP" sz="1400" noProof="1">
              <a:latin typeface="+mn-lt"/>
              <a:cs typeface="Arial" panose="020B0604020202020204" pitchFamily="34" charset="0"/>
            </a:rPr>
            <a:t>Medical College Admission Test: </a:t>
          </a:r>
          <a:r>
            <a:rPr lang="en-US" altLang="ja-JP" sz="1400" noProof="1">
              <a:latin typeface="+mn-lt"/>
              <a:cs typeface="Arial" panose="020B0604020202020204" pitchFamily="34" charset="0"/>
            </a:rPr>
            <a:t>MCAT</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a:t>
          </a:r>
          <a:r>
            <a:rPr lang="en-US" altLang="ja-JP" sz="1600" noProof="1">
              <a:latin typeface="+mn-ea"/>
              <a:cs typeface="Arial" panose="020B0604020202020204" pitchFamily="34" charset="0"/>
            </a:rPr>
            <a:t>を受ける</a:t>
          </a:r>
          <a:endParaRPr kumimoji="1" lang="ja-JP" altLang="en-US" sz="1600" dirty="0"/>
        </a:p>
      </dgm:t>
    </dgm:pt>
    <dgm:pt modelId="{CD58392B-080B-4221-839E-5F8AEF36B959}" type="parTrans" cxnId="{41FC1A3E-7489-47DD-B8BD-8B0C9F755B7F}">
      <dgm:prSet/>
      <dgm:spPr/>
      <dgm:t>
        <a:bodyPr/>
        <a:lstStyle/>
        <a:p>
          <a:endParaRPr kumimoji="1" lang="ja-JP" altLang="en-US"/>
        </a:p>
      </dgm:t>
    </dgm:pt>
    <dgm:pt modelId="{0A12B76D-FF96-4096-993A-AFF6F6239B27}" type="sibTrans" cxnId="{41FC1A3E-7489-47DD-B8BD-8B0C9F755B7F}">
      <dgm:prSet/>
      <dgm:spPr/>
      <dgm:t>
        <a:bodyPr/>
        <a:lstStyle/>
        <a:p>
          <a:endParaRPr kumimoji="1" lang="ja-JP" altLang="en-US"/>
        </a:p>
      </dgm:t>
    </dgm:pt>
    <dgm:pt modelId="{FC97DCC7-4BDC-4CA6-8B28-F1FE2A1AA339}">
      <dgm:prSet phldrT="[テキスト]" custT="1"/>
      <dgm:spPr/>
      <dgm:t>
        <a:bodyPr/>
        <a:lstStyle/>
        <a:p>
          <a:pPr>
            <a:buClr>
              <a:srgbClr val="5F8AC3"/>
            </a:buClr>
            <a:buFont typeface="Wingdings" panose="05000000000000000000" pitchFamily="2" charset="2"/>
            <a:buChar char="ü"/>
          </a:pPr>
          <a:r>
            <a:rPr lang="en-US" altLang="ja-JP" sz="1600" noProof="1">
              <a:latin typeface="+mn-ea"/>
              <a:cs typeface="Arial" panose="020B0604020202020204" pitchFamily="34" charset="0"/>
            </a:rPr>
            <a:t>医学</a:t>
          </a:r>
          <a:r>
            <a:rPr lang="ja-JP" altLang="en-US" sz="1600" noProof="1">
              <a:latin typeface="+mn-ea"/>
              <a:cs typeface="Arial" panose="020B0604020202020204" pitchFamily="34" charset="0"/>
            </a:rPr>
            <a:t>の</a:t>
          </a:r>
          <a:endParaRPr lang="en-US" altLang="ja-JP" sz="1600" noProof="1">
            <a:latin typeface="+mn-ea"/>
            <a:cs typeface="Arial" panose="020B0604020202020204" pitchFamily="34" charset="0"/>
          </a:endParaRPr>
        </a:p>
        <a:p>
          <a:pPr>
            <a:buClr>
              <a:srgbClr val="5F8AC3"/>
            </a:buClr>
            <a:buFont typeface="Wingdings" panose="05000000000000000000" pitchFamily="2" charset="2"/>
            <a:buChar char="ü"/>
          </a:pPr>
          <a:r>
            <a:rPr lang="en-US" altLang="ja-JP" sz="1600" noProof="1">
              <a:latin typeface="+mn-ea"/>
              <a:cs typeface="Arial" panose="020B0604020202020204" pitchFamily="34" charset="0"/>
            </a:rPr>
            <a:t>学位を</a:t>
          </a:r>
        </a:p>
        <a:p>
          <a:pPr>
            <a:buClr>
              <a:srgbClr val="5F8AC3"/>
            </a:buClr>
            <a:buFont typeface="Wingdings" panose="05000000000000000000" pitchFamily="2" charset="2"/>
            <a:buChar char="ü"/>
          </a:pPr>
          <a:r>
            <a:rPr lang="en-US" altLang="ja-JP" sz="1600" noProof="1">
              <a:latin typeface="+mn-ea"/>
              <a:cs typeface="Arial" panose="020B0604020202020204" pitchFamily="34" charset="0"/>
            </a:rPr>
            <a:t>取得す</a:t>
          </a:r>
          <a:r>
            <a:rPr lang="ja-JP" altLang="en-US" sz="1600" noProof="1">
              <a:latin typeface="+mn-ea"/>
              <a:cs typeface="Arial" panose="020B0604020202020204" pitchFamily="34" charset="0"/>
            </a:rPr>
            <a:t>る</a:t>
          </a:r>
          <a:endParaRPr kumimoji="1" lang="ja-JP" altLang="en-US" sz="1600" dirty="0"/>
        </a:p>
      </dgm:t>
    </dgm:pt>
    <dgm:pt modelId="{B7E45702-7468-4F69-BA93-780DE2426088}" type="parTrans" cxnId="{3D9F19C9-2A77-4503-84F6-5FB732686A30}">
      <dgm:prSet/>
      <dgm:spPr/>
      <dgm:t>
        <a:bodyPr/>
        <a:lstStyle/>
        <a:p>
          <a:endParaRPr kumimoji="1" lang="ja-JP" altLang="en-US"/>
        </a:p>
      </dgm:t>
    </dgm:pt>
    <dgm:pt modelId="{0FBAF301-AFF9-4581-9480-A9E4A3C05465}" type="sibTrans" cxnId="{3D9F19C9-2A77-4503-84F6-5FB732686A30}">
      <dgm:prSet/>
      <dgm:spPr/>
      <dgm:t>
        <a:bodyPr/>
        <a:lstStyle/>
        <a:p>
          <a:endParaRPr kumimoji="1" lang="ja-JP" altLang="en-US"/>
        </a:p>
      </dgm:t>
    </dgm:pt>
    <dgm:pt modelId="{E6FCA87C-0E20-4F79-A05D-02018A6DA207}">
      <dgm:prSet custT="1"/>
      <dgm:spPr/>
      <dgm:t>
        <a:bodyPr/>
        <a:lstStyle/>
        <a:p>
          <a:r>
            <a:rPr kumimoji="1" lang="en-US" altLang="ja-JP" sz="1600" noProof="1">
              <a:latin typeface="+mn-lt"/>
              <a:cs typeface="Arial" panose="020B0604020202020204" pitchFamily="34" charset="0"/>
            </a:rPr>
            <a:t>Residency Program</a:t>
          </a:r>
          <a:r>
            <a:rPr lang="en-US" altLang="ja-JP" sz="1600" noProof="1">
              <a:latin typeface="+mn-ea"/>
              <a:cs typeface="Arial" panose="020B0604020202020204" pitchFamily="34" charset="0"/>
            </a:rPr>
            <a:t>を修了する</a:t>
          </a:r>
        </a:p>
      </dgm:t>
    </dgm:pt>
    <dgm:pt modelId="{BA604E06-F649-44B8-BA90-78583CA366D1}" type="parTrans" cxnId="{91064DC3-3B91-44FA-899D-F5B119D00072}">
      <dgm:prSet/>
      <dgm:spPr/>
      <dgm:t>
        <a:bodyPr/>
        <a:lstStyle/>
        <a:p>
          <a:endParaRPr kumimoji="1" lang="ja-JP" altLang="en-US"/>
        </a:p>
      </dgm:t>
    </dgm:pt>
    <dgm:pt modelId="{D77157A8-3D72-41E9-9946-857C07A30082}" type="sibTrans" cxnId="{91064DC3-3B91-44FA-899D-F5B119D00072}">
      <dgm:prSet/>
      <dgm:spPr/>
      <dgm:t>
        <a:bodyPr/>
        <a:lstStyle/>
        <a:p>
          <a:endParaRPr kumimoji="1" lang="ja-JP" altLang="en-US"/>
        </a:p>
      </dgm:t>
    </dgm:pt>
    <dgm:pt modelId="{A051002E-5ACB-45F9-86A7-49E471222252}">
      <dgm:prSet custT="1"/>
      <dgm:spPr/>
      <dgm:t>
        <a:bodyPr/>
        <a:lstStyle/>
        <a:p>
          <a:r>
            <a:rPr lang="en-US" altLang="ja-JP" sz="1600" noProof="1">
              <a:latin typeface="+mn-ea"/>
              <a:cs typeface="Arial" panose="020B0604020202020204" pitchFamily="34" charset="0"/>
            </a:rPr>
            <a:t>ライセンスの取得</a:t>
          </a:r>
        </a:p>
      </dgm:t>
    </dgm:pt>
    <dgm:pt modelId="{D8986412-A058-4761-904C-C61C8CA515A7}" type="parTrans" cxnId="{013E02D5-FA07-47A8-8E20-754FB2BEC231}">
      <dgm:prSet/>
      <dgm:spPr/>
      <dgm:t>
        <a:bodyPr/>
        <a:lstStyle/>
        <a:p>
          <a:endParaRPr kumimoji="1" lang="ja-JP" altLang="en-US"/>
        </a:p>
      </dgm:t>
    </dgm:pt>
    <dgm:pt modelId="{6EE73DC7-FDFC-4690-A2CD-97D914EE2C89}" type="sibTrans" cxnId="{013E02D5-FA07-47A8-8E20-754FB2BEC231}">
      <dgm:prSet/>
      <dgm:spPr/>
      <dgm:t>
        <a:bodyPr/>
        <a:lstStyle/>
        <a:p>
          <a:endParaRPr kumimoji="1" lang="ja-JP" altLang="en-US"/>
        </a:p>
      </dgm:t>
    </dgm:pt>
    <dgm:pt modelId="{BBB5C364-C766-47FB-84BD-AC8EC3D3DF5E}">
      <dgm:prSet custT="1"/>
      <dgm:spPr/>
      <dgm:t>
        <a:bodyPr/>
        <a:lstStyle/>
        <a:p>
          <a:r>
            <a:rPr lang="en-US" altLang="ja-JP" sz="1600" noProof="1">
              <a:latin typeface="+mn-ea"/>
              <a:cs typeface="Arial" panose="020B0604020202020204" pitchFamily="34" charset="0"/>
            </a:rPr>
            <a:t>キャリアアップのための認証取得</a:t>
          </a:r>
          <a:endParaRPr lang="ja-JP" altLang="en-US" sz="1600" dirty="0"/>
        </a:p>
      </dgm:t>
    </dgm:pt>
    <dgm:pt modelId="{EB4B84D8-605F-4338-B80F-6F746A4707D4}" type="parTrans" cxnId="{7AF9AADB-35F5-4846-BCDB-FC9D5241F678}">
      <dgm:prSet/>
      <dgm:spPr/>
      <dgm:t>
        <a:bodyPr/>
        <a:lstStyle/>
        <a:p>
          <a:endParaRPr kumimoji="1" lang="ja-JP" altLang="en-US"/>
        </a:p>
      </dgm:t>
    </dgm:pt>
    <dgm:pt modelId="{F99DCEDB-5CBB-4143-8016-FA066E0F5B5A}" type="sibTrans" cxnId="{7AF9AADB-35F5-4846-BCDB-FC9D5241F678}">
      <dgm:prSet/>
      <dgm:spPr/>
      <dgm:t>
        <a:bodyPr/>
        <a:lstStyle/>
        <a:p>
          <a:endParaRPr kumimoji="1" lang="ja-JP" altLang="en-US"/>
        </a:p>
      </dgm:t>
    </dgm:pt>
    <dgm:pt modelId="{42E1B61C-8D53-4804-B9E9-AF3B044A4D74}" type="pres">
      <dgm:prSet presAssocID="{BB7EACE6-B87E-46B7-B62C-A258F4F0EB5D}" presName="Name0" presStyleCnt="0">
        <dgm:presLayoutVars>
          <dgm:dir/>
          <dgm:resizeHandles val="exact"/>
        </dgm:presLayoutVars>
      </dgm:prSet>
      <dgm:spPr/>
    </dgm:pt>
    <dgm:pt modelId="{D684F24C-6C63-4B2A-AECF-76322D1021B1}" type="pres">
      <dgm:prSet presAssocID="{E9BDED8C-2AC3-44E8-92AC-F1821F87F0DE}" presName="node" presStyleLbl="node1" presStyleIdx="0" presStyleCnt="6" custScaleX="123206" custLinFactNeighborY="2248">
        <dgm:presLayoutVars>
          <dgm:bulletEnabled val="1"/>
        </dgm:presLayoutVars>
      </dgm:prSet>
      <dgm:spPr/>
    </dgm:pt>
    <dgm:pt modelId="{ED12920C-2B4F-40CF-87CE-FC19E13FD392}" type="pres">
      <dgm:prSet presAssocID="{3A55FAED-8781-4250-8EF1-2A4F7FEA5AFB}" presName="sibTrans" presStyleLbl="sibTrans2D1" presStyleIdx="0" presStyleCnt="5"/>
      <dgm:spPr/>
    </dgm:pt>
    <dgm:pt modelId="{A72A038C-0257-4FBC-A690-41F65078C0B9}" type="pres">
      <dgm:prSet presAssocID="{3A55FAED-8781-4250-8EF1-2A4F7FEA5AFB}" presName="connectorText" presStyleLbl="sibTrans2D1" presStyleIdx="0" presStyleCnt="5"/>
      <dgm:spPr/>
    </dgm:pt>
    <dgm:pt modelId="{FE91DAC1-6D69-4386-B0ED-C2CB66638D57}" type="pres">
      <dgm:prSet presAssocID="{B494E964-002B-4CD1-821E-18A4EC473458}" presName="node" presStyleLbl="node1" presStyleIdx="1" presStyleCnt="6" custScaleX="123206" custLinFactNeighborY="2248">
        <dgm:presLayoutVars>
          <dgm:bulletEnabled val="1"/>
        </dgm:presLayoutVars>
      </dgm:prSet>
      <dgm:spPr/>
    </dgm:pt>
    <dgm:pt modelId="{0D229D89-6910-441D-8867-2F7C9F33A7F2}" type="pres">
      <dgm:prSet presAssocID="{0A12B76D-FF96-4096-993A-AFF6F6239B27}" presName="sibTrans" presStyleLbl="sibTrans2D1" presStyleIdx="1" presStyleCnt="5"/>
      <dgm:spPr/>
    </dgm:pt>
    <dgm:pt modelId="{BD799EEA-C21B-4D46-B9CF-363A7F07B573}" type="pres">
      <dgm:prSet presAssocID="{0A12B76D-FF96-4096-993A-AFF6F6239B27}" presName="connectorText" presStyleLbl="sibTrans2D1" presStyleIdx="1" presStyleCnt="5"/>
      <dgm:spPr/>
    </dgm:pt>
    <dgm:pt modelId="{43CAC041-4713-4AC9-8119-0540CF960305}" type="pres">
      <dgm:prSet presAssocID="{FC97DCC7-4BDC-4CA6-8B28-F1FE2A1AA339}" presName="node" presStyleLbl="node1" presStyleIdx="2" presStyleCnt="6" custScaleX="123206" custLinFactNeighborY="2248">
        <dgm:presLayoutVars>
          <dgm:bulletEnabled val="1"/>
        </dgm:presLayoutVars>
      </dgm:prSet>
      <dgm:spPr/>
    </dgm:pt>
    <dgm:pt modelId="{CC7F3055-ECCC-4440-A205-88E147624630}" type="pres">
      <dgm:prSet presAssocID="{0FBAF301-AFF9-4581-9480-A9E4A3C05465}" presName="sibTrans" presStyleLbl="sibTrans2D1" presStyleIdx="2" presStyleCnt="5"/>
      <dgm:spPr/>
    </dgm:pt>
    <dgm:pt modelId="{45C16EBF-0C49-44B1-8CBB-CA1A6258EF1D}" type="pres">
      <dgm:prSet presAssocID="{0FBAF301-AFF9-4581-9480-A9E4A3C05465}" presName="connectorText" presStyleLbl="sibTrans2D1" presStyleIdx="2" presStyleCnt="5"/>
      <dgm:spPr/>
    </dgm:pt>
    <dgm:pt modelId="{4E4601CB-CEFB-4F56-99C7-D37A27772661}" type="pres">
      <dgm:prSet presAssocID="{E6FCA87C-0E20-4F79-A05D-02018A6DA207}" presName="node" presStyleLbl="node1" presStyleIdx="3" presStyleCnt="6" custScaleX="123206">
        <dgm:presLayoutVars>
          <dgm:bulletEnabled val="1"/>
        </dgm:presLayoutVars>
      </dgm:prSet>
      <dgm:spPr/>
    </dgm:pt>
    <dgm:pt modelId="{89ABE179-EC81-4A53-8583-B364F43143A1}" type="pres">
      <dgm:prSet presAssocID="{D77157A8-3D72-41E9-9946-857C07A30082}" presName="sibTrans" presStyleLbl="sibTrans2D1" presStyleIdx="3" presStyleCnt="5"/>
      <dgm:spPr/>
    </dgm:pt>
    <dgm:pt modelId="{517B7D7B-4981-428F-83D1-B030DABEC2C9}" type="pres">
      <dgm:prSet presAssocID="{D77157A8-3D72-41E9-9946-857C07A30082}" presName="connectorText" presStyleLbl="sibTrans2D1" presStyleIdx="3" presStyleCnt="5"/>
      <dgm:spPr/>
    </dgm:pt>
    <dgm:pt modelId="{DC7EA4FA-26CB-4D84-9EA5-045299E48F2D}" type="pres">
      <dgm:prSet presAssocID="{A051002E-5ACB-45F9-86A7-49E471222252}" presName="node" presStyleLbl="node1" presStyleIdx="4" presStyleCnt="6" custScaleX="123206">
        <dgm:presLayoutVars>
          <dgm:bulletEnabled val="1"/>
        </dgm:presLayoutVars>
      </dgm:prSet>
      <dgm:spPr/>
    </dgm:pt>
    <dgm:pt modelId="{D54A3351-EA96-4F86-8F8A-7F48600D307B}" type="pres">
      <dgm:prSet presAssocID="{6EE73DC7-FDFC-4690-A2CD-97D914EE2C89}" presName="sibTrans" presStyleLbl="sibTrans2D1" presStyleIdx="4" presStyleCnt="5"/>
      <dgm:spPr/>
    </dgm:pt>
    <dgm:pt modelId="{2A2CC3F0-9DC4-4A46-AE31-9B8D85B31620}" type="pres">
      <dgm:prSet presAssocID="{6EE73DC7-FDFC-4690-A2CD-97D914EE2C89}" presName="connectorText" presStyleLbl="sibTrans2D1" presStyleIdx="4" presStyleCnt="5"/>
      <dgm:spPr/>
    </dgm:pt>
    <dgm:pt modelId="{1FE5FC0F-A79E-4C29-BA0F-B0A1FA65E3BA}" type="pres">
      <dgm:prSet presAssocID="{BBB5C364-C766-47FB-84BD-AC8EC3D3DF5E}" presName="node" presStyleLbl="node1" presStyleIdx="5" presStyleCnt="6" custScaleX="123206">
        <dgm:presLayoutVars>
          <dgm:bulletEnabled val="1"/>
        </dgm:presLayoutVars>
      </dgm:prSet>
      <dgm:spPr/>
    </dgm:pt>
  </dgm:ptLst>
  <dgm:cxnLst>
    <dgm:cxn modelId="{07720400-ED80-4A78-9D1C-26821F5C7C9B}" type="presOf" srcId="{FC97DCC7-4BDC-4CA6-8B28-F1FE2A1AA339}" destId="{43CAC041-4713-4AC9-8119-0540CF960305}" srcOrd="0" destOrd="0" presId="urn:microsoft.com/office/officeart/2005/8/layout/process1"/>
    <dgm:cxn modelId="{C1121738-7BCE-4720-9F5F-C1A70C787E39}" type="presOf" srcId="{0A12B76D-FF96-4096-993A-AFF6F6239B27}" destId="{0D229D89-6910-441D-8867-2F7C9F33A7F2}" srcOrd="0" destOrd="0" presId="urn:microsoft.com/office/officeart/2005/8/layout/process1"/>
    <dgm:cxn modelId="{C9348C3D-5A78-40DE-B369-47EC5F68D717}" type="presOf" srcId="{6EE73DC7-FDFC-4690-A2CD-97D914EE2C89}" destId="{D54A3351-EA96-4F86-8F8A-7F48600D307B}" srcOrd="0" destOrd="0" presId="urn:microsoft.com/office/officeart/2005/8/layout/process1"/>
    <dgm:cxn modelId="{41FC1A3E-7489-47DD-B8BD-8B0C9F755B7F}" srcId="{BB7EACE6-B87E-46B7-B62C-A258F4F0EB5D}" destId="{B494E964-002B-4CD1-821E-18A4EC473458}" srcOrd="1" destOrd="0" parTransId="{CD58392B-080B-4221-839E-5F8AEF36B959}" sibTransId="{0A12B76D-FF96-4096-993A-AFF6F6239B27}"/>
    <dgm:cxn modelId="{9FFF4367-2F87-4031-BBDD-B7F8378128B9}" type="presOf" srcId="{BBB5C364-C766-47FB-84BD-AC8EC3D3DF5E}" destId="{1FE5FC0F-A79E-4C29-BA0F-B0A1FA65E3BA}" srcOrd="0" destOrd="0" presId="urn:microsoft.com/office/officeart/2005/8/layout/process1"/>
    <dgm:cxn modelId="{4442CA4C-BB5E-447A-AEE7-4E3181E3248C}" type="presOf" srcId="{6EE73DC7-FDFC-4690-A2CD-97D914EE2C89}" destId="{2A2CC3F0-9DC4-4A46-AE31-9B8D85B31620}" srcOrd="1" destOrd="0" presId="urn:microsoft.com/office/officeart/2005/8/layout/process1"/>
    <dgm:cxn modelId="{1755836E-DE53-4D5A-8B1E-8FF6A8B2EEA5}" type="presOf" srcId="{D77157A8-3D72-41E9-9946-857C07A30082}" destId="{517B7D7B-4981-428F-83D1-B030DABEC2C9}" srcOrd="1" destOrd="0" presId="urn:microsoft.com/office/officeart/2005/8/layout/process1"/>
    <dgm:cxn modelId="{BBA3596F-2CC3-49D9-9BD0-FF90087890F5}" type="presOf" srcId="{B494E964-002B-4CD1-821E-18A4EC473458}" destId="{FE91DAC1-6D69-4386-B0ED-C2CB66638D57}" srcOrd="0" destOrd="0" presId="urn:microsoft.com/office/officeart/2005/8/layout/process1"/>
    <dgm:cxn modelId="{D2C97C52-A0C7-4913-A327-81D9E33674D8}" type="presOf" srcId="{0FBAF301-AFF9-4581-9480-A9E4A3C05465}" destId="{CC7F3055-ECCC-4440-A205-88E147624630}" srcOrd="0" destOrd="0" presId="urn:microsoft.com/office/officeart/2005/8/layout/process1"/>
    <dgm:cxn modelId="{0012CC78-1E2A-4923-91D5-5AC345C28512}" type="presOf" srcId="{E9BDED8C-2AC3-44E8-92AC-F1821F87F0DE}" destId="{D684F24C-6C63-4B2A-AECF-76322D1021B1}" srcOrd="0" destOrd="0" presId="urn:microsoft.com/office/officeart/2005/8/layout/process1"/>
    <dgm:cxn modelId="{C85CBA83-F785-4D7F-8A16-562965F4B75A}" type="presOf" srcId="{0A12B76D-FF96-4096-993A-AFF6F6239B27}" destId="{BD799EEA-C21B-4D46-B9CF-363A7F07B573}" srcOrd="1" destOrd="0" presId="urn:microsoft.com/office/officeart/2005/8/layout/process1"/>
    <dgm:cxn modelId="{6BDD3F87-BB59-4F52-82F3-1A91975F7C58}" type="presOf" srcId="{3A55FAED-8781-4250-8EF1-2A4F7FEA5AFB}" destId="{A72A038C-0257-4FBC-A690-41F65078C0B9}" srcOrd="1" destOrd="0" presId="urn:microsoft.com/office/officeart/2005/8/layout/process1"/>
    <dgm:cxn modelId="{10EC1192-918A-4ACC-8C5A-5BFDC74BEE62}" type="presOf" srcId="{D77157A8-3D72-41E9-9946-857C07A30082}" destId="{89ABE179-EC81-4A53-8583-B364F43143A1}" srcOrd="0" destOrd="0" presId="urn:microsoft.com/office/officeart/2005/8/layout/process1"/>
    <dgm:cxn modelId="{EE1587A0-1900-4CC0-81FC-C8E285B5DAAC}" type="presOf" srcId="{3A55FAED-8781-4250-8EF1-2A4F7FEA5AFB}" destId="{ED12920C-2B4F-40CF-87CE-FC19E13FD392}" srcOrd="0" destOrd="0" presId="urn:microsoft.com/office/officeart/2005/8/layout/process1"/>
    <dgm:cxn modelId="{D3DF07B1-D27F-4659-AAE5-6B78D07AB6E0}" type="presOf" srcId="{BB7EACE6-B87E-46B7-B62C-A258F4F0EB5D}" destId="{42E1B61C-8D53-4804-B9E9-AF3B044A4D74}" srcOrd="0" destOrd="0" presId="urn:microsoft.com/office/officeart/2005/8/layout/process1"/>
    <dgm:cxn modelId="{41E35DBE-5A58-400D-9AF6-72A69FBE6F29}" type="presOf" srcId="{E6FCA87C-0E20-4F79-A05D-02018A6DA207}" destId="{4E4601CB-CEFB-4F56-99C7-D37A27772661}" srcOrd="0" destOrd="0" presId="urn:microsoft.com/office/officeart/2005/8/layout/process1"/>
    <dgm:cxn modelId="{91064DC3-3B91-44FA-899D-F5B119D00072}" srcId="{BB7EACE6-B87E-46B7-B62C-A258F4F0EB5D}" destId="{E6FCA87C-0E20-4F79-A05D-02018A6DA207}" srcOrd="3" destOrd="0" parTransId="{BA604E06-F649-44B8-BA90-78583CA366D1}" sibTransId="{D77157A8-3D72-41E9-9946-857C07A30082}"/>
    <dgm:cxn modelId="{3D9F19C9-2A77-4503-84F6-5FB732686A30}" srcId="{BB7EACE6-B87E-46B7-B62C-A258F4F0EB5D}" destId="{FC97DCC7-4BDC-4CA6-8B28-F1FE2A1AA339}" srcOrd="2" destOrd="0" parTransId="{B7E45702-7468-4F69-BA93-780DE2426088}" sibTransId="{0FBAF301-AFF9-4581-9480-A9E4A3C05465}"/>
    <dgm:cxn modelId="{B020CED1-52A9-4B1B-8F6E-AB45298BE8B1}" type="presOf" srcId="{A051002E-5ACB-45F9-86A7-49E471222252}" destId="{DC7EA4FA-26CB-4D84-9EA5-045299E48F2D}" srcOrd="0" destOrd="0" presId="urn:microsoft.com/office/officeart/2005/8/layout/process1"/>
    <dgm:cxn modelId="{013E02D5-FA07-47A8-8E20-754FB2BEC231}" srcId="{BB7EACE6-B87E-46B7-B62C-A258F4F0EB5D}" destId="{A051002E-5ACB-45F9-86A7-49E471222252}" srcOrd="4" destOrd="0" parTransId="{D8986412-A058-4761-904C-C61C8CA515A7}" sibTransId="{6EE73DC7-FDFC-4690-A2CD-97D914EE2C89}"/>
    <dgm:cxn modelId="{7AF9AADB-35F5-4846-BCDB-FC9D5241F678}" srcId="{BB7EACE6-B87E-46B7-B62C-A258F4F0EB5D}" destId="{BBB5C364-C766-47FB-84BD-AC8EC3D3DF5E}" srcOrd="5" destOrd="0" parTransId="{EB4B84D8-605F-4338-B80F-6F746A4707D4}" sibTransId="{F99DCEDB-5CBB-4143-8016-FA066E0F5B5A}"/>
    <dgm:cxn modelId="{BB38F9F4-C8B0-46AE-93BC-0F4FF024EF04}" type="presOf" srcId="{0FBAF301-AFF9-4581-9480-A9E4A3C05465}" destId="{45C16EBF-0C49-44B1-8CBB-CA1A6258EF1D}" srcOrd="1" destOrd="0" presId="urn:microsoft.com/office/officeart/2005/8/layout/process1"/>
    <dgm:cxn modelId="{8797DEF6-757B-4B35-8275-489675E1E3AD}" srcId="{BB7EACE6-B87E-46B7-B62C-A258F4F0EB5D}" destId="{E9BDED8C-2AC3-44E8-92AC-F1821F87F0DE}" srcOrd="0" destOrd="0" parTransId="{D316D12E-086B-4030-B906-5E7B0434B0F2}" sibTransId="{3A55FAED-8781-4250-8EF1-2A4F7FEA5AFB}"/>
    <dgm:cxn modelId="{62E034B3-1F79-47D1-8435-2A0664C2D1D0}" type="presParOf" srcId="{42E1B61C-8D53-4804-B9E9-AF3B044A4D74}" destId="{D684F24C-6C63-4B2A-AECF-76322D1021B1}" srcOrd="0" destOrd="0" presId="urn:microsoft.com/office/officeart/2005/8/layout/process1"/>
    <dgm:cxn modelId="{966D32E9-2AD1-426A-AE8E-FD2BF05EF68E}" type="presParOf" srcId="{42E1B61C-8D53-4804-B9E9-AF3B044A4D74}" destId="{ED12920C-2B4F-40CF-87CE-FC19E13FD392}" srcOrd="1" destOrd="0" presId="urn:microsoft.com/office/officeart/2005/8/layout/process1"/>
    <dgm:cxn modelId="{804EFA25-8FAE-4557-84AC-ECB0141CBF2D}" type="presParOf" srcId="{ED12920C-2B4F-40CF-87CE-FC19E13FD392}" destId="{A72A038C-0257-4FBC-A690-41F65078C0B9}" srcOrd="0" destOrd="0" presId="urn:microsoft.com/office/officeart/2005/8/layout/process1"/>
    <dgm:cxn modelId="{E0A117FC-A9BB-47D1-A78D-422872111833}" type="presParOf" srcId="{42E1B61C-8D53-4804-B9E9-AF3B044A4D74}" destId="{FE91DAC1-6D69-4386-B0ED-C2CB66638D57}" srcOrd="2" destOrd="0" presId="urn:microsoft.com/office/officeart/2005/8/layout/process1"/>
    <dgm:cxn modelId="{E09538D8-2B27-450E-8C5C-A41A3C46EE23}" type="presParOf" srcId="{42E1B61C-8D53-4804-B9E9-AF3B044A4D74}" destId="{0D229D89-6910-441D-8867-2F7C9F33A7F2}" srcOrd="3" destOrd="0" presId="urn:microsoft.com/office/officeart/2005/8/layout/process1"/>
    <dgm:cxn modelId="{68B8A823-A339-4EA3-9B87-A46C9BB60520}" type="presParOf" srcId="{0D229D89-6910-441D-8867-2F7C9F33A7F2}" destId="{BD799EEA-C21B-4D46-B9CF-363A7F07B573}" srcOrd="0" destOrd="0" presId="urn:microsoft.com/office/officeart/2005/8/layout/process1"/>
    <dgm:cxn modelId="{580A6DFC-1BCD-4455-ACFB-20651D269BEF}" type="presParOf" srcId="{42E1B61C-8D53-4804-B9E9-AF3B044A4D74}" destId="{43CAC041-4713-4AC9-8119-0540CF960305}" srcOrd="4" destOrd="0" presId="urn:microsoft.com/office/officeart/2005/8/layout/process1"/>
    <dgm:cxn modelId="{354DBF17-A743-4D99-8B4F-5A1931E99738}" type="presParOf" srcId="{42E1B61C-8D53-4804-B9E9-AF3B044A4D74}" destId="{CC7F3055-ECCC-4440-A205-88E147624630}" srcOrd="5" destOrd="0" presId="urn:microsoft.com/office/officeart/2005/8/layout/process1"/>
    <dgm:cxn modelId="{1E107DB1-9D64-47EB-A40D-6D24EA7E40FE}" type="presParOf" srcId="{CC7F3055-ECCC-4440-A205-88E147624630}" destId="{45C16EBF-0C49-44B1-8CBB-CA1A6258EF1D}" srcOrd="0" destOrd="0" presId="urn:microsoft.com/office/officeart/2005/8/layout/process1"/>
    <dgm:cxn modelId="{5B991C89-675C-4950-BDCF-1292DC12CB19}" type="presParOf" srcId="{42E1B61C-8D53-4804-B9E9-AF3B044A4D74}" destId="{4E4601CB-CEFB-4F56-99C7-D37A27772661}" srcOrd="6" destOrd="0" presId="urn:microsoft.com/office/officeart/2005/8/layout/process1"/>
    <dgm:cxn modelId="{5412A7B2-96EA-45B4-A10B-190FEC468626}" type="presParOf" srcId="{42E1B61C-8D53-4804-B9E9-AF3B044A4D74}" destId="{89ABE179-EC81-4A53-8583-B364F43143A1}" srcOrd="7" destOrd="0" presId="urn:microsoft.com/office/officeart/2005/8/layout/process1"/>
    <dgm:cxn modelId="{BB9CADFE-B0D1-49FC-AC04-E7F84FBAF830}" type="presParOf" srcId="{89ABE179-EC81-4A53-8583-B364F43143A1}" destId="{517B7D7B-4981-428F-83D1-B030DABEC2C9}" srcOrd="0" destOrd="0" presId="urn:microsoft.com/office/officeart/2005/8/layout/process1"/>
    <dgm:cxn modelId="{9D840BF2-B00A-4A41-981A-CC7CA17967AA}" type="presParOf" srcId="{42E1B61C-8D53-4804-B9E9-AF3B044A4D74}" destId="{DC7EA4FA-26CB-4D84-9EA5-045299E48F2D}" srcOrd="8" destOrd="0" presId="urn:microsoft.com/office/officeart/2005/8/layout/process1"/>
    <dgm:cxn modelId="{DFA0F76B-D704-4EB6-9B8F-68BC0ED9C9DF}" type="presParOf" srcId="{42E1B61C-8D53-4804-B9E9-AF3B044A4D74}" destId="{D54A3351-EA96-4F86-8F8A-7F48600D307B}" srcOrd="9" destOrd="0" presId="urn:microsoft.com/office/officeart/2005/8/layout/process1"/>
    <dgm:cxn modelId="{04EE41CB-4B99-490F-9EA9-B5E4F203865A}" type="presParOf" srcId="{D54A3351-EA96-4F86-8F8A-7F48600D307B}" destId="{2A2CC3F0-9DC4-4A46-AE31-9B8D85B31620}" srcOrd="0" destOrd="0" presId="urn:microsoft.com/office/officeart/2005/8/layout/process1"/>
    <dgm:cxn modelId="{CA6C207B-B8F9-40D6-8494-CC263DDA742A}" type="presParOf" srcId="{42E1B61C-8D53-4804-B9E9-AF3B044A4D74}" destId="{1FE5FC0F-A79E-4C29-BA0F-B0A1FA65E3BA}" srcOrd="1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4F24C-6C63-4B2A-AECF-76322D1021B1}">
      <dsp:nvSpPr>
        <dsp:cNvPr id="0" name=""/>
        <dsp:cNvSpPr/>
      </dsp:nvSpPr>
      <dsp:spPr>
        <a:xfrm>
          <a:off x="5286" y="1943416"/>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noProof="1">
              <a:latin typeface="+mn-ea"/>
              <a:cs typeface="Arial" panose="020B0604020202020204" pitchFamily="34" charset="0"/>
            </a:rPr>
            <a:t>4年間の大学教育を受ける</a:t>
          </a:r>
          <a:endParaRPr kumimoji="1" lang="ja-JP" altLang="en-US" sz="1600" kern="1200" dirty="0"/>
        </a:p>
      </dsp:txBody>
      <dsp:txXfrm>
        <a:off x="38998" y="1977128"/>
        <a:ext cx="1083574" cy="1898157"/>
      </dsp:txXfrm>
    </dsp:sp>
    <dsp:sp modelId="{ED12920C-2B4F-40CF-87CE-FC19E13FD392}">
      <dsp:nvSpPr>
        <dsp:cNvPr id="0" name=""/>
        <dsp:cNvSpPr/>
      </dsp:nvSpPr>
      <dsp:spPr>
        <a:xfrm>
          <a:off x="1249705" y="2810365"/>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1249705" y="2856702"/>
        <a:ext cx="138636" cy="139009"/>
      </dsp:txXfrm>
    </dsp:sp>
    <dsp:sp modelId="{FE91DAC1-6D69-4386-B0ED-C2CB66638D57}">
      <dsp:nvSpPr>
        <dsp:cNvPr id="0" name=""/>
        <dsp:cNvSpPr/>
      </dsp:nvSpPr>
      <dsp:spPr>
        <a:xfrm>
          <a:off x="1529967" y="1943416"/>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医学部入学試験 </a:t>
          </a:r>
          <a:r>
            <a:rPr lang="ja-JP" altLang="en-US" sz="1400" kern="1200" noProof="1">
              <a:latin typeface="+mn-ea"/>
              <a:cs typeface="Arial" panose="020B0604020202020204" pitchFamily="34" charset="0"/>
            </a:rPr>
            <a:t>（</a:t>
          </a:r>
          <a:r>
            <a:rPr kumimoji="1" lang="en-US" altLang="ja-JP" sz="1400" kern="1200" noProof="1">
              <a:latin typeface="+mn-lt"/>
              <a:cs typeface="Arial" panose="020B0604020202020204" pitchFamily="34" charset="0"/>
            </a:rPr>
            <a:t>Medical College Admission Test: </a:t>
          </a:r>
          <a:r>
            <a:rPr lang="en-US" altLang="ja-JP" sz="1400" kern="1200" noProof="1">
              <a:latin typeface="+mn-lt"/>
              <a:cs typeface="Arial" panose="020B0604020202020204" pitchFamily="34" charset="0"/>
            </a:rPr>
            <a:t>MCAT</a:t>
          </a:r>
          <a:r>
            <a:rPr lang="ja-JP" altLang="en-US" sz="1400" kern="1200" noProof="1">
              <a:latin typeface="+mn-ea"/>
              <a:cs typeface="Arial" panose="020B0604020202020204" pitchFamily="34" charset="0"/>
            </a:rPr>
            <a:t>）</a:t>
          </a:r>
          <a:r>
            <a:rPr lang="en-US" altLang="ja-JP" sz="1400" kern="1200" noProof="1">
              <a:latin typeface="+mn-ea"/>
              <a:cs typeface="Arial" panose="020B0604020202020204" pitchFamily="34" charset="0"/>
            </a:rPr>
            <a:t> </a:t>
          </a:r>
          <a:r>
            <a:rPr lang="en-US" altLang="ja-JP" sz="1600" kern="1200" noProof="1">
              <a:latin typeface="+mn-ea"/>
              <a:cs typeface="Arial" panose="020B0604020202020204" pitchFamily="34" charset="0"/>
            </a:rPr>
            <a:t>を受ける</a:t>
          </a:r>
          <a:endParaRPr kumimoji="1" lang="ja-JP" altLang="en-US" sz="1600" kern="1200" dirty="0"/>
        </a:p>
      </dsp:txBody>
      <dsp:txXfrm>
        <a:off x="1563679" y="1977128"/>
        <a:ext cx="1083574" cy="1898157"/>
      </dsp:txXfrm>
    </dsp:sp>
    <dsp:sp modelId="{0D229D89-6910-441D-8867-2F7C9F33A7F2}">
      <dsp:nvSpPr>
        <dsp:cNvPr id="0" name=""/>
        <dsp:cNvSpPr/>
      </dsp:nvSpPr>
      <dsp:spPr>
        <a:xfrm>
          <a:off x="2774386" y="2810365"/>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2774386" y="2856702"/>
        <a:ext cx="138636" cy="139009"/>
      </dsp:txXfrm>
    </dsp:sp>
    <dsp:sp modelId="{43CAC041-4713-4AC9-8119-0540CF960305}">
      <dsp:nvSpPr>
        <dsp:cNvPr id="0" name=""/>
        <dsp:cNvSpPr/>
      </dsp:nvSpPr>
      <dsp:spPr>
        <a:xfrm>
          <a:off x="3054648" y="1943416"/>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医学</a:t>
          </a:r>
          <a:r>
            <a:rPr lang="ja-JP" altLang="en-US" sz="1600" kern="1200" noProof="1">
              <a:latin typeface="+mn-ea"/>
              <a:cs typeface="Arial" panose="020B0604020202020204" pitchFamily="34" charset="0"/>
            </a:rPr>
            <a:t>の</a:t>
          </a:r>
          <a:endParaRPr lang="en-US" altLang="ja-JP" sz="1600" kern="1200" noProof="1">
            <a:latin typeface="+mn-ea"/>
            <a:cs typeface="Arial" panose="020B0604020202020204" pitchFamily="34" charset="0"/>
          </a:endParaRPr>
        </a:p>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学位を</a:t>
          </a:r>
        </a:p>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取得す</a:t>
          </a:r>
          <a:r>
            <a:rPr lang="ja-JP" altLang="en-US" sz="1600" kern="1200" noProof="1">
              <a:latin typeface="+mn-ea"/>
              <a:cs typeface="Arial" panose="020B0604020202020204" pitchFamily="34" charset="0"/>
            </a:rPr>
            <a:t>る</a:t>
          </a:r>
          <a:endParaRPr kumimoji="1" lang="ja-JP" altLang="en-US" sz="1600" kern="1200" dirty="0"/>
        </a:p>
      </dsp:txBody>
      <dsp:txXfrm>
        <a:off x="3088360" y="1977128"/>
        <a:ext cx="1083574" cy="1898157"/>
      </dsp:txXfrm>
    </dsp:sp>
    <dsp:sp modelId="{CC7F3055-ECCC-4440-A205-88E147624630}">
      <dsp:nvSpPr>
        <dsp:cNvPr id="0" name=""/>
        <dsp:cNvSpPr/>
      </dsp:nvSpPr>
      <dsp:spPr>
        <a:xfrm rot="21500400">
          <a:off x="4299025" y="2788110"/>
          <a:ext cx="198134"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4299037" y="2835308"/>
        <a:ext cx="138694" cy="139009"/>
      </dsp:txXfrm>
    </dsp:sp>
    <dsp:sp modelId="{4E4601CB-CEFB-4F56-99C7-D37A27772661}">
      <dsp:nvSpPr>
        <dsp:cNvPr id="0" name=""/>
        <dsp:cNvSpPr/>
      </dsp:nvSpPr>
      <dsp:spPr>
        <a:xfrm>
          <a:off x="4579329" y="1899230"/>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noProof="1">
              <a:latin typeface="+mn-lt"/>
              <a:cs typeface="Arial" panose="020B0604020202020204" pitchFamily="34" charset="0"/>
            </a:rPr>
            <a:t>Residency Program</a:t>
          </a:r>
          <a:r>
            <a:rPr lang="en-US" altLang="ja-JP" sz="1600" kern="1200" noProof="1">
              <a:latin typeface="+mn-ea"/>
              <a:cs typeface="Arial" panose="020B0604020202020204" pitchFamily="34" charset="0"/>
            </a:rPr>
            <a:t>を修了する</a:t>
          </a:r>
        </a:p>
      </dsp:txBody>
      <dsp:txXfrm>
        <a:off x="4613041" y="1932942"/>
        <a:ext cx="1083574" cy="1898157"/>
      </dsp:txXfrm>
    </dsp:sp>
    <dsp:sp modelId="{89ABE179-EC81-4A53-8583-B364F43143A1}">
      <dsp:nvSpPr>
        <dsp:cNvPr id="0" name=""/>
        <dsp:cNvSpPr/>
      </dsp:nvSpPr>
      <dsp:spPr>
        <a:xfrm>
          <a:off x="5823748" y="2766179"/>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5823748" y="2812516"/>
        <a:ext cx="138636" cy="139009"/>
      </dsp:txXfrm>
    </dsp:sp>
    <dsp:sp modelId="{DC7EA4FA-26CB-4D84-9EA5-045299E48F2D}">
      <dsp:nvSpPr>
        <dsp:cNvPr id="0" name=""/>
        <dsp:cNvSpPr/>
      </dsp:nvSpPr>
      <dsp:spPr>
        <a:xfrm>
          <a:off x="6104010" y="1899230"/>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noProof="1">
              <a:latin typeface="+mn-ea"/>
              <a:cs typeface="Arial" panose="020B0604020202020204" pitchFamily="34" charset="0"/>
            </a:rPr>
            <a:t>ライセンスの取得</a:t>
          </a:r>
        </a:p>
      </dsp:txBody>
      <dsp:txXfrm>
        <a:off x="6137722" y="1932942"/>
        <a:ext cx="1083574" cy="1898157"/>
      </dsp:txXfrm>
    </dsp:sp>
    <dsp:sp modelId="{D54A3351-EA96-4F86-8F8A-7F48600D307B}">
      <dsp:nvSpPr>
        <dsp:cNvPr id="0" name=""/>
        <dsp:cNvSpPr/>
      </dsp:nvSpPr>
      <dsp:spPr>
        <a:xfrm>
          <a:off x="7348428" y="2766179"/>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7348428" y="2812516"/>
        <a:ext cx="138636" cy="139009"/>
      </dsp:txXfrm>
    </dsp:sp>
    <dsp:sp modelId="{1FE5FC0F-A79E-4C29-BA0F-B0A1FA65E3BA}">
      <dsp:nvSpPr>
        <dsp:cNvPr id="0" name=""/>
        <dsp:cNvSpPr/>
      </dsp:nvSpPr>
      <dsp:spPr>
        <a:xfrm>
          <a:off x="7628690" y="1899230"/>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noProof="1">
              <a:latin typeface="+mn-ea"/>
              <a:cs typeface="Arial" panose="020B0604020202020204" pitchFamily="34" charset="0"/>
            </a:rPr>
            <a:t>キャリアアップのための認証取得</a:t>
          </a:r>
          <a:endParaRPr lang="ja-JP" altLang="en-US" sz="1600" kern="1200" dirty="0"/>
        </a:p>
      </dsp:txBody>
      <dsp:txXfrm>
        <a:off x="7662402" y="1932942"/>
        <a:ext cx="1083574" cy="1898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0.12215</cdr:x>
      <cdr:y>0.4663</cdr:y>
    </cdr:from>
    <cdr:to>
      <cdr:x>0.21416</cdr:x>
      <cdr:y>0.5479</cdr:y>
    </cdr:to>
    <cdr:sp macro="" textlink="">
      <cdr:nvSpPr>
        <cdr:cNvPr id="2" name="テキスト ボックス 1">
          <a:extLst xmlns:a="http://schemas.openxmlformats.org/drawingml/2006/main">
            <a:ext uri="{FF2B5EF4-FFF2-40B4-BE49-F238E27FC236}">
              <a16:creationId xmlns:a16="http://schemas.microsoft.com/office/drawing/2014/main" id="{9EA7FD47-3B5A-E2CE-298C-D10408C39700}"/>
            </a:ext>
          </a:extLst>
        </cdr:cNvPr>
        <cdr:cNvSpPr txBox="1"/>
      </cdr:nvSpPr>
      <cdr:spPr>
        <a:xfrm xmlns:a="http://schemas.openxmlformats.org/drawingml/2006/main">
          <a:off x="1060453" y="1621033"/>
          <a:ext cx="798758" cy="283671"/>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spAutoFit/>
        </a:bodyPr>
        <a:lstStyle xmlns:a="http://schemas.openxmlformats.org/drawingml/2006/main"/>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4,422</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0.23828</cdr:x>
      <cdr:y>0.41263</cdr:y>
    </cdr:from>
    <cdr:to>
      <cdr:x>0.32876</cdr:x>
      <cdr:y>0.49423</cdr:y>
    </cdr:to>
    <cdr:sp macro="" textlink="">
      <cdr:nvSpPr>
        <cdr:cNvPr id="3" name="テキスト ボックス 1">
          <a:extLst xmlns:a="http://schemas.openxmlformats.org/drawingml/2006/main">
            <a:ext uri="{FF2B5EF4-FFF2-40B4-BE49-F238E27FC236}">
              <a16:creationId xmlns:a16="http://schemas.microsoft.com/office/drawing/2014/main" id="{E5F735F8-D83F-ECC4-4261-1AB980753E8F}"/>
            </a:ext>
          </a:extLst>
        </cdr:cNvPr>
        <cdr:cNvSpPr txBox="1"/>
      </cdr:nvSpPr>
      <cdr:spPr>
        <a:xfrm xmlns:a="http://schemas.openxmlformats.org/drawingml/2006/main">
          <a:off x="2068565" y="1434465"/>
          <a:ext cx="785475" cy="283671"/>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6,038</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0.33782</cdr:x>
      <cdr:y>0.40349</cdr:y>
    </cdr:from>
    <cdr:to>
      <cdr:x>0.43854</cdr:x>
      <cdr:y>0.48509</cdr:y>
    </cdr:to>
    <cdr:sp macro="" textlink="">
      <cdr:nvSpPr>
        <cdr:cNvPr id="4" name="テキスト ボックス 1">
          <a:extLst xmlns:a="http://schemas.openxmlformats.org/drawingml/2006/main">
            <a:ext uri="{FF2B5EF4-FFF2-40B4-BE49-F238E27FC236}">
              <a16:creationId xmlns:a16="http://schemas.microsoft.com/office/drawing/2014/main" id="{1C7AFD7E-EF9D-9B18-7B6B-0B192B5EA6C4}"/>
            </a:ext>
          </a:extLst>
        </cdr:cNvPr>
        <cdr:cNvSpPr txBox="1"/>
      </cdr:nvSpPr>
      <cdr:spPr>
        <a:xfrm xmlns:a="http://schemas.openxmlformats.org/drawingml/2006/main">
          <a:off x="2932661" y="1402668"/>
          <a:ext cx="874371" cy="283670"/>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6,587</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0.45174</cdr:x>
      <cdr:y>0.33391</cdr:y>
    </cdr:from>
    <cdr:to>
      <cdr:x>0.54826</cdr:x>
      <cdr:y>0.41359</cdr:y>
    </cdr:to>
    <cdr:sp macro="" textlink="">
      <cdr:nvSpPr>
        <cdr:cNvPr id="5" name="テキスト ボックス 1">
          <a:extLst xmlns:a="http://schemas.openxmlformats.org/drawingml/2006/main">
            <a:ext uri="{FF2B5EF4-FFF2-40B4-BE49-F238E27FC236}">
              <a16:creationId xmlns:a16="http://schemas.microsoft.com/office/drawing/2014/main" id="{61BF941E-3FE6-8338-0F61-50A9AF6BB175}"/>
            </a:ext>
          </a:extLst>
        </cdr:cNvPr>
        <cdr:cNvSpPr txBox="1"/>
      </cdr:nvSpPr>
      <cdr:spPr>
        <a:xfrm xmlns:a="http://schemas.openxmlformats.org/drawingml/2006/main">
          <a:off x="3921648" y="1160806"/>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8,533</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0.55348</cdr:x>
      <cdr:y>0.28238</cdr:y>
    </cdr:from>
    <cdr:to>
      <cdr:x>0.65</cdr:x>
      <cdr:y>0.36206</cdr:y>
    </cdr:to>
    <cdr:sp macro="" textlink="">
      <cdr:nvSpPr>
        <cdr:cNvPr id="6" name="テキスト ボックス 1">
          <a:extLst xmlns:a="http://schemas.openxmlformats.org/drawingml/2006/main">
            <a:ext uri="{FF2B5EF4-FFF2-40B4-BE49-F238E27FC236}">
              <a16:creationId xmlns:a16="http://schemas.microsoft.com/office/drawing/2014/main" id="{8CAE8E12-1A1F-819C-1781-C7205A27C867}"/>
            </a:ext>
          </a:extLst>
        </cdr:cNvPr>
        <cdr:cNvSpPr txBox="1"/>
      </cdr:nvSpPr>
      <cdr:spPr>
        <a:xfrm xmlns:a="http://schemas.openxmlformats.org/drawingml/2006/main">
          <a:off x="4804869" y="981656"/>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10,090</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0.65352</cdr:x>
      <cdr:y>0.09825</cdr:y>
    </cdr:from>
    <cdr:to>
      <cdr:x>0.75004</cdr:x>
      <cdr:y>0.17793</cdr:y>
    </cdr:to>
    <cdr:sp macro="" textlink="">
      <cdr:nvSpPr>
        <cdr:cNvPr id="7" name="テキスト ボックス 1">
          <a:extLst xmlns:a="http://schemas.openxmlformats.org/drawingml/2006/main">
            <a:ext uri="{FF2B5EF4-FFF2-40B4-BE49-F238E27FC236}">
              <a16:creationId xmlns:a16="http://schemas.microsoft.com/office/drawing/2014/main" id="{85B05A75-A145-EEBE-CCF4-CF296C8B590D}"/>
            </a:ext>
          </a:extLst>
        </cdr:cNvPr>
        <cdr:cNvSpPr txBox="1"/>
      </cdr:nvSpPr>
      <cdr:spPr>
        <a:xfrm xmlns:a="http://schemas.openxmlformats.org/drawingml/2006/main">
          <a:off x="5673371" y="341555"/>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15,945</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0.75978</cdr:x>
      <cdr:y>0.10018</cdr:y>
    </cdr:from>
    <cdr:to>
      <cdr:x>0.8563</cdr:x>
      <cdr:y>0.17986</cdr:y>
    </cdr:to>
    <cdr:sp macro="" textlink="">
      <cdr:nvSpPr>
        <cdr:cNvPr id="8" name="テキスト ボックス 1">
          <a:extLst xmlns:a="http://schemas.openxmlformats.org/drawingml/2006/main">
            <a:ext uri="{FF2B5EF4-FFF2-40B4-BE49-F238E27FC236}">
              <a16:creationId xmlns:a16="http://schemas.microsoft.com/office/drawing/2014/main" id="{C3140E95-8809-34FF-EDAE-10F01A3FCC9B}"/>
            </a:ext>
          </a:extLst>
        </cdr:cNvPr>
        <cdr:cNvSpPr txBox="1"/>
      </cdr:nvSpPr>
      <cdr:spPr>
        <a:xfrm xmlns:a="http://schemas.openxmlformats.org/drawingml/2006/main">
          <a:off x="6595822" y="348259"/>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15,699</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0.86813</cdr:x>
      <cdr:y>0.02455</cdr:y>
    </cdr:from>
    <cdr:to>
      <cdr:x>0.96465</cdr:x>
      <cdr:y>0.10423</cdr:y>
    </cdr:to>
    <cdr:sp macro="" textlink="">
      <cdr:nvSpPr>
        <cdr:cNvPr id="9" name="テキスト ボックス 1">
          <a:extLst xmlns:a="http://schemas.openxmlformats.org/drawingml/2006/main">
            <a:ext uri="{FF2B5EF4-FFF2-40B4-BE49-F238E27FC236}">
              <a16:creationId xmlns:a16="http://schemas.microsoft.com/office/drawing/2014/main" id="{EEA5699E-AFAB-6CCD-3A84-A2C2DAEA8086}"/>
            </a:ext>
          </a:extLst>
        </cdr:cNvPr>
        <cdr:cNvSpPr txBox="1"/>
      </cdr:nvSpPr>
      <cdr:spPr>
        <a:xfrm xmlns:a="http://schemas.openxmlformats.org/drawingml/2006/main">
          <a:off x="7536376" y="85329"/>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17,339</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96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96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96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96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960" kern="1200">
        <a:solidFill>
          <a:schemeClr val="tx1"/>
        </a:solidFill>
        <a:latin typeface="Arial" panose="020B0604020202020204" pitchFamily="34" charset="0"/>
        <a:ea typeface="+mn-ea"/>
        <a:cs typeface="+mn-cs"/>
      </a:defRPr>
    </a:lvl1pPr>
    <a:lvl2pPr marL="457200" algn="l" defTabSz="914400" rtl="0" eaLnBrk="1" latinLnBrk="0" hangingPunct="1">
      <a:defRPr kumimoji="1" sz="960" kern="1200">
        <a:solidFill>
          <a:schemeClr val="tx1"/>
        </a:solidFill>
        <a:latin typeface="Arial" panose="020B0604020202020204" pitchFamily="34" charset="0"/>
        <a:ea typeface="+mn-ea"/>
        <a:cs typeface="+mn-cs"/>
      </a:defRPr>
    </a:lvl2pPr>
    <a:lvl3pPr marL="914400" algn="l" defTabSz="914400" rtl="0" eaLnBrk="1" latinLnBrk="0" hangingPunct="1">
      <a:defRPr kumimoji="1" sz="960" kern="1200">
        <a:solidFill>
          <a:schemeClr val="tx1"/>
        </a:solidFill>
        <a:latin typeface="Arial" panose="020B0604020202020204" pitchFamily="34" charset="0"/>
        <a:ea typeface="+mn-ea"/>
        <a:cs typeface="+mn-cs"/>
      </a:defRPr>
    </a:lvl3pPr>
    <a:lvl4pPr marL="1371600" algn="l" defTabSz="914400" rtl="0" eaLnBrk="1" latinLnBrk="0" hangingPunct="1">
      <a:defRPr kumimoji="1" sz="960" kern="1200">
        <a:solidFill>
          <a:schemeClr val="tx1"/>
        </a:solidFill>
        <a:latin typeface="Arial" panose="020B0604020202020204" pitchFamily="34" charset="0"/>
        <a:ea typeface="+mn-ea"/>
        <a:cs typeface="+mn-cs"/>
      </a:defRPr>
    </a:lvl4pPr>
    <a:lvl5pPr marL="1828800" algn="l" defTabSz="914400" rtl="0" eaLnBrk="1" latinLnBrk="0" hangingPunct="1">
      <a:defRPr kumimoji="1" sz="960" kern="1200">
        <a:solidFill>
          <a:schemeClr val="tx1"/>
        </a:solidFill>
        <a:latin typeface="Arial" panose="020B0604020202020204" pitchFamily="34" charset="0"/>
        <a:ea typeface="+mn-ea"/>
        <a:cs typeface="+mn-cs"/>
      </a:defRPr>
    </a:lvl5pPr>
    <a:lvl6pPr marL="2286000" algn="l" defTabSz="914400" rtl="0" eaLnBrk="1" latinLnBrk="0" hangingPunct="1">
      <a:defRPr kumimoji="1" sz="960" kern="1200">
        <a:solidFill>
          <a:schemeClr val="tx1"/>
        </a:solidFill>
        <a:latin typeface="+mn-lt"/>
        <a:ea typeface="+mn-ea"/>
        <a:cs typeface="+mn-cs"/>
      </a:defRPr>
    </a:lvl6pPr>
    <a:lvl7pPr marL="2743200" algn="l" defTabSz="914400" rtl="0" eaLnBrk="1" latinLnBrk="0" hangingPunct="1">
      <a:defRPr kumimoji="1" sz="960" kern="1200">
        <a:solidFill>
          <a:schemeClr val="tx1"/>
        </a:solidFill>
        <a:latin typeface="+mn-lt"/>
        <a:ea typeface="+mn-ea"/>
        <a:cs typeface="+mn-cs"/>
      </a:defRPr>
    </a:lvl7pPr>
    <a:lvl8pPr marL="3200400" algn="l" defTabSz="914400" rtl="0" eaLnBrk="1" latinLnBrk="0" hangingPunct="1">
      <a:defRPr kumimoji="1" sz="960" kern="1200">
        <a:solidFill>
          <a:schemeClr val="tx1"/>
        </a:solidFill>
        <a:latin typeface="+mn-lt"/>
        <a:ea typeface="+mn-ea"/>
        <a:cs typeface="+mn-cs"/>
      </a:defRPr>
    </a:lvl8pPr>
    <a:lvl9pPr marL="3657600" algn="l" defTabSz="914400" rtl="0" eaLnBrk="1" latinLnBrk="0" hangingPunct="1">
      <a:defRPr kumimoji="1"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389929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353187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328563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16</a:t>
            </a:fld>
            <a:endParaRPr lang="ja-JP" altLang="en-US" dirty="0"/>
          </a:p>
        </p:txBody>
      </p:sp>
    </p:spTree>
    <p:extLst>
      <p:ext uri="{BB962C8B-B14F-4D97-AF65-F5344CB8AC3E}">
        <p14:creationId xmlns:p14="http://schemas.microsoft.com/office/powerpoint/2010/main" val="420260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2BE9-6AA1-7570-FD82-01EBDAC7F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E91E7-362C-AF72-870D-A8987DD4949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1032133-44DD-11AD-AE6B-7B4F08337A47}"/>
              </a:ext>
            </a:extLst>
          </p:cNvPr>
          <p:cNvSpPr>
            <a:spLocks noGrp="1"/>
          </p:cNvSpPr>
          <p:nvPr>
            <p:ph type="body" idx="1"/>
          </p:nvPr>
        </p:nvSpPr>
        <p:spPr/>
        <p:txBody>
          <a:bodyPr/>
          <a:lstStyle/>
          <a:p>
            <a:r>
              <a:rPr lang="ja" altLang="ja-JP" dirty="0"/>
              <a:t>https://bdr.gov.gh/storage/formidable/7/STATISTICAL-REPORT-ON-DEATH-REGISTRATION-2022.pdf</a:t>
            </a:r>
            <a:endParaRPr lang="ja-JP" altLang="en-US" dirty="0"/>
          </a:p>
        </p:txBody>
      </p:sp>
      <p:sp>
        <p:nvSpPr>
          <p:cNvPr id="4" name="Slide Number Placeholder 3">
            <a:extLst>
              <a:ext uri="{FF2B5EF4-FFF2-40B4-BE49-F238E27FC236}">
                <a16:creationId xmlns:a16="http://schemas.microsoft.com/office/drawing/2014/main" id="{B1D456B8-11A9-0ED3-AF39-D3E93574B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718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417E-2CB2-000F-99E3-0433060C6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FB08D-7DB5-14D0-0BC9-D6CB2BA4D54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E0638897-EFD3-F535-AF66-B39B0452EB17}"/>
              </a:ext>
            </a:extLst>
          </p:cNvPr>
          <p:cNvSpPr>
            <a:spLocks noGrp="1"/>
          </p:cNvSpPr>
          <p:nvPr>
            <p:ph type="body" idx="1"/>
          </p:nvPr>
        </p:nvSpPr>
        <p:spPr/>
        <p:txBody>
          <a:bodyPr/>
          <a:lstStyle/>
          <a:p>
            <a:r>
              <a:rPr lang="ja" altLang="ja-JP" dirty="0"/>
              <a:t>https://srhdpeuwpubsa.blob.core.windows.net/whdh/DATADOT/COUNTRY/PDF/288_ガーナ.pdf</a:t>
            </a:r>
            <a:endParaRPr lang="ja-JP" altLang="en-US" dirty="0"/>
          </a:p>
        </p:txBody>
      </p:sp>
      <p:sp>
        <p:nvSpPr>
          <p:cNvPr id="4" name="Slide Number Placeholder 3">
            <a:extLst>
              <a:ext uri="{FF2B5EF4-FFF2-40B4-BE49-F238E27FC236}">
                <a16:creationId xmlns:a16="http://schemas.microsoft.com/office/drawing/2014/main" id="{EBEB8A12-1885-CDDA-EA56-4EEF66E7F3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1662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6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0421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20</a:t>
            </a:fld>
            <a:endParaRPr lang="ja-JP" altLang="en-US" dirty="0"/>
          </a:p>
        </p:txBody>
      </p:sp>
    </p:spTree>
    <p:extLst>
      <p:ext uri="{BB962C8B-B14F-4D97-AF65-F5344CB8AC3E}">
        <p14:creationId xmlns:p14="http://schemas.microsoft.com/office/powerpoint/2010/main" val="23376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21</a:t>
            </a:fld>
            <a:endParaRPr lang="ja-JP" altLang="en-US" dirty="0"/>
          </a:p>
        </p:txBody>
      </p:sp>
    </p:spTree>
    <p:extLst>
      <p:ext uri="{BB962C8B-B14F-4D97-AF65-F5344CB8AC3E}">
        <p14:creationId xmlns:p14="http://schemas.microsoft.com/office/powerpoint/2010/main" val="408662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1741413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106253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910990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59762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4293897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3847626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134896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4261560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b="0" noProof="1">
              <a:highlight>
                <a:srgbClr val="FFFF00"/>
              </a:highlight>
              <a:latin typeface="+mn-ea"/>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30</a:t>
            </a:fld>
            <a:endParaRPr lang="ja-JP" altLang="en-US" dirty="0"/>
          </a:p>
        </p:txBody>
      </p:sp>
    </p:spTree>
    <p:extLst>
      <p:ext uri="{BB962C8B-B14F-4D97-AF65-F5344CB8AC3E}">
        <p14:creationId xmlns:p14="http://schemas.microsoft.com/office/powerpoint/2010/main" val="2139848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ja-JP" sz="2000"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dirty="0"/>
          </a:p>
        </p:txBody>
      </p:sp>
    </p:spTree>
    <p:extLst>
      <p:ext uri="{BB962C8B-B14F-4D97-AF65-F5344CB8AC3E}">
        <p14:creationId xmlns:p14="http://schemas.microsoft.com/office/powerpoint/2010/main" val="318026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a:t>
            </a:fld>
            <a:endParaRPr lang="ja-JP" altLang="en-US" dirty="0"/>
          </a:p>
        </p:txBody>
      </p:sp>
    </p:spTree>
    <p:extLst>
      <p:ext uri="{BB962C8B-B14F-4D97-AF65-F5344CB8AC3E}">
        <p14:creationId xmlns:p14="http://schemas.microsoft.com/office/powerpoint/2010/main" val="1126732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32</a:t>
            </a:fld>
            <a:endParaRPr lang="ja-JP" altLang="en-US" dirty="0"/>
          </a:p>
        </p:txBody>
      </p:sp>
    </p:spTree>
    <p:extLst>
      <p:ext uri="{BB962C8B-B14F-4D97-AF65-F5344CB8AC3E}">
        <p14:creationId xmlns:p14="http://schemas.microsoft.com/office/powerpoint/2010/main" val="35212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900"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360078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000"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34</a:t>
            </a:fld>
            <a:endParaRPr lang="ja-JP" altLang="en-US" dirty="0"/>
          </a:p>
        </p:txBody>
      </p:sp>
    </p:spTree>
    <p:extLst>
      <p:ext uri="{BB962C8B-B14F-4D97-AF65-F5344CB8AC3E}">
        <p14:creationId xmlns:p14="http://schemas.microsoft.com/office/powerpoint/2010/main" val="1222549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2164539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https://thebftonline.com/2025/12/02/comparative-analysis-of-data-protection-bill-2025-and-data-protection-act-2012-act-843-changes-and-additions</a:t>
            </a:r>
          </a:p>
          <a:p>
            <a:r>
              <a:rPr lang="ja" dirty="0"/>
              <a:t>https://www.ghanawebbers.com/GhanaHomePage/business/Comparative-analysis-of-Data-Protection-Bill-2025-and-Data-Protection-Act-2012-ACT-843-Changes-and-additions-2103008?</a:t>
            </a:r>
          </a:p>
          <a:p>
            <a:r>
              <a:rPr lang="ja" dirty="0"/>
              <a:t>https://digitalpolicyalert.org/change/16683-データ保護規制-in-データ保護法-2025</a:t>
            </a:r>
          </a:p>
          <a:p>
            <a:r>
              <a:rPr lang="ja" dirty="0"/>
              <a:t>https://www.gbcghanaonline.com/news/sam-george-announces-new-data-protection-bill-and-strict-enforcement-measures/2026/4/</a:t>
            </a:r>
          </a:p>
          <a:p>
            <a:r>
              <a:rPr lang="ja" dirty="0"/>
              <a:t>https://moc.gov.gh/wp-content/uploads/2023/03/DATA-PROTECTION-BILL.pdf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必須医療サービスパッケージ</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https://r4d.org/wp-content/uploads/MoH-NHESP-Report-Design_Final-Dec-22.pdf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国家医療品質戦略（NHQS）</a:t>
            </a:r>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https://www.moh.gov.gh/wp-content/uploads/2025/05/National-Health-Quality-Strategy-2024-2030.pdf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医療サプライチェーンマスタープラン</a:t>
            </a:r>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https://www.moh.gov.gh/wp-content/uploads/2025/02/Ghana_HSCMP_2025-2029_Final-Print-Version_17January2025.pdf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4256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医療財政戦略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0" kern="1200" dirty="0">
                <a:solidFill>
                  <a:schemeClr val="tx1"/>
                </a:solidFill>
                <a:latin typeface="+mj-ea"/>
                <a:ea typeface="+mn-ea"/>
                <a:cs typeface="+mn-cs"/>
              </a:rPr>
              <a:t>https://www.moh.gov.gh/wp-content/uploads/2024/06/GHANA-HFS-REVISION.pdf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健康情報システム戦略計画</a:t>
            </a:r>
            <a:endParaRPr kumimoji="1" lang="en-IN"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0" kern="1200" dirty="0">
                <a:solidFill>
                  <a:schemeClr val="tx1"/>
                </a:solidFill>
                <a:latin typeface="+mj-ea"/>
                <a:ea typeface="+mn-ea"/>
                <a:cs typeface="+mn-cs"/>
              </a:rPr>
              <a:t>https://www.moh.gov.gh/wp-content/uploads/2024/03/HISSP_2022-2025_FINALVERSION-1.pdf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非感染性疾患に関する国家政策</a:t>
            </a:r>
            <a:endParaRPr kumimoji="1" lang="en-IN"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0" kern="1200" dirty="0">
                <a:solidFill>
                  <a:schemeClr val="tx1"/>
                </a:solidFill>
                <a:latin typeface="+mj-ea"/>
                <a:ea typeface="+mn-ea"/>
                <a:cs typeface="+mn-cs"/>
              </a:rPr>
              <a:t>https://www.moh.gov.gh/wp-content/uploads/2022/05/ガーナ-NCD-ポリシー-2022.pdf</a:t>
            </a: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70153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3719450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500872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142595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1694128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3162325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2484809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1850250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2430749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49</a:t>
            </a:fld>
            <a:endParaRPr lang="ja-JP" altLang="en-US" dirty="0"/>
          </a:p>
        </p:txBody>
      </p:sp>
    </p:spTree>
    <p:extLst>
      <p:ext uri="{BB962C8B-B14F-4D97-AF65-F5344CB8AC3E}">
        <p14:creationId xmlns:p14="http://schemas.microsoft.com/office/powerpoint/2010/main" val="1097548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50</a:t>
            </a:fld>
            <a:endParaRPr lang="ja-JP" altLang="en-US" dirty="0"/>
          </a:p>
        </p:txBody>
      </p:sp>
    </p:spTree>
    <p:extLst>
      <p:ext uri="{BB962C8B-B14F-4D97-AF65-F5344CB8AC3E}">
        <p14:creationId xmlns:p14="http://schemas.microsoft.com/office/powerpoint/2010/main" val="2105800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318666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52</a:t>
            </a:fld>
            <a:endParaRPr lang="ja-JP" altLang="en-US" dirty="0"/>
          </a:p>
        </p:txBody>
      </p:sp>
    </p:spTree>
    <p:extLst>
      <p:ext uri="{BB962C8B-B14F-4D97-AF65-F5344CB8AC3E}">
        <p14:creationId xmlns:p14="http://schemas.microsoft.com/office/powerpoint/2010/main" val="26287141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53</a:t>
            </a:fld>
            <a:endParaRPr lang="ja-JP" altLang="en-US" dirty="0"/>
          </a:p>
        </p:txBody>
      </p:sp>
    </p:spTree>
    <p:extLst>
      <p:ext uri="{BB962C8B-B14F-4D97-AF65-F5344CB8AC3E}">
        <p14:creationId xmlns:p14="http://schemas.microsoft.com/office/powerpoint/2010/main" val="210945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a:t>
            </a:fld>
            <a:endParaRPr lang="ja-JP" altLang="en-US" dirty="0"/>
          </a:p>
        </p:txBody>
      </p:sp>
    </p:spTree>
    <p:extLst>
      <p:ext uri="{BB962C8B-B14F-4D97-AF65-F5344CB8AC3E}">
        <p14:creationId xmlns:p14="http://schemas.microsoft.com/office/powerpoint/2010/main" val="904894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1192972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55</a:t>
            </a:fld>
            <a:endParaRPr lang="ja-JP" altLang="en-US" dirty="0"/>
          </a:p>
        </p:txBody>
      </p:sp>
    </p:spTree>
    <p:extLst>
      <p:ext uri="{BB962C8B-B14F-4D97-AF65-F5344CB8AC3E}">
        <p14:creationId xmlns:p14="http://schemas.microsoft.com/office/powerpoint/2010/main" val="2599909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398593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57</a:t>
            </a:fld>
            <a:endParaRPr lang="ja-JP" altLang="en-US" dirty="0"/>
          </a:p>
        </p:txBody>
      </p:sp>
    </p:spTree>
    <p:extLst>
      <p:ext uri="{BB962C8B-B14F-4D97-AF65-F5344CB8AC3E}">
        <p14:creationId xmlns:p14="http://schemas.microsoft.com/office/powerpoint/2010/main" val="941288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58</a:t>
            </a:fld>
            <a:endParaRPr lang="ja-JP" altLang="en-US" dirty="0"/>
          </a:p>
        </p:txBody>
      </p:sp>
    </p:spTree>
    <p:extLst>
      <p:ext uri="{BB962C8B-B14F-4D97-AF65-F5344CB8AC3E}">
        <p14:creationId xmlns:p14="http://schemas.microsoft.com/office/powerpoint/2010/main" val="1347270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3079160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2615524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61</a:t>
            </a:fld>
            <a:endParaRPr lang="ja-JP" altLang="en-US" dirty="0"/>
          </a:p>
        </p:txBody>
      </p:sp>
    </p:spTree>
    <p:extLst>
      <p:ext uri="{BB962C8B-B14F-4D97-AF65-F5344CB8AC3E}">
        <p14:creationId xmlns:p14="http://schemas.microsoft.com/office/powerpoint/2010/main" val="2952944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36778824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64</a:t>
            </a:fld>
            <a:endParaRPr lang="ja-JP" altLang="en-US" dirty="0"/>
          </a:p>
        </p:txBody>
      </p:sp>
    </p:spTree>
    <p:extLst>
      <p:ext uri="{BB962C8B-B14F-4D97-AF65-F5344CB8AC3E}">
        <p14:creationId xmlns:p14="http://schemas.microsoft.com/office/powerpoint/2010/main" val="348368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1776385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65</a:t>
            </a:fld>
            <a:endParaRPr lang="ja-JP" altLang="en-US" dirty="0"/>
          </a:p>
        </p:txBody>
      </p:sp>
    </p:spTree>
    <p:extLst>
      <p:ext uri="{BB962C8B-B14F-4D97-AF65-F5344CB8AC3E}">
        <p14:creationId xmlns:p14="http://schemas.microsoft.com/office/powerpoint/2010/main" val="27319841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66</a:t>
            </a:fld>
            <a:endParaRPr kumimoji="1" lang="ja-JP" altLang="en-US"/>
          </a:p>
        </p:txBody>
      </p:sp>
    </p:spTree>
    <p:extLst>
      <p:ext uri="{BB962C8B-B14F-4D97-AF65-F5344CB8AC3E}">
        <p14:creationId xmlns:p14="http://schemas.microsoft.com/office/powerpoint/2010/main" val="418512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111250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9</a:t>
            </a:fld>
            <a:endParaRPr lang="ja-JP" altLang="en-US" dirty="0"/>
          </a:p>
        </p:txBody>
      </p:sp>
    </p:spTree>
    <p:extLst>
      <p:ext uri="{BB962C8B-B14F-4D97-AF65-F5344CB8AC3E}">
        <p14:creationId xmlns:p14="http://schemas.microsoft.com/office/powerpoint/2010/main" val="112673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10</a:t>
            </a:fld>
            <a:endParaRPr lang="ja-JP" altLang="en-US" dirty="0"/>
          </a:p>
        </p:txBody>
      </p:sp>
    </p:spTree>
    <p:extLst>
      <p:ext uri="{BB962C8B-B14F-4D97-AF65-F5344CB8AC3E}">
        <p14:creationId xmlns:p14="http://schemas.microsoft.com/office/powerpoint/2010/main" val="6480127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8.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61172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0620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5385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800580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308639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16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16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16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16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61432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95839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86280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71547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8927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91809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baseline="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6579481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391552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5680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5273214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3" Type="http://schemas.openxmlformats.org/officeDocument/2006/relationships/tags" Target="../tags/tag448.xml"/><Relationship Id="rId18" Type="http://schemas.openxmlformats.org/officeDocument/2006/relationships/tags" Target="../tags/tag453.xml"/><Relationship Id="rId26" Type="http://schemas.openxmlformats.org/officeDocument/2006/relationships/tags" Target="../tags/tag461.xml"/><Relationship Id="rId39" Type="http://schemas.openxmlformats.org/officeDocument/2006/relationships/tags" Target="../tags/tag474.xml"/><Relationship Id="rId21" Type="http://schemas.openxmlformats.org/officeDocument/2006/relationships/tags" Target="../tags/tag456.xml"/><Relationship Id="rId34" Type="http://schemas.openxmlformats.org/officeDocument/2006/relationships/tags" Target="../tags/tag469.xml"/><Relationship Id="rId42" Type="http://schemas.openxmlformats.org/officeDocument/2006/relationships/tags" Target="../tags/tag477.xml"/><Relationship Id="rId47" Type="http://schemas.openxmlformats.org/officeDocument/2006/relationships/image" Target="../media/image1.emf"/><Relationship Id="rId7" Type="http://schemas.openxmlformats.org/officeDocument/2006/relationships/tags" Target="../tags/tag442.xml"/><Relationship Id="rId2" Type="http://schemas.openxmlformats.org/officeDocument/2006/relationships/tags" Target="../tags/tag437.xml"/><Relationship Id="rId16" Type="http://schemas.openxmlformats.org/officeDocument/2006/relationships/tags" Target="../tags/tag451.xml"/><Relationship Id="rId29" Type="http://schemas.openxmlformats.org/officeDocument/2006/relationships/tags" Target="../tags/tag464.xml"/><Relationship Id="rId11" Type="http://schemas.openxmlformats.org/officeDocument/2006/relationships/tags" Target="../tags/tag446.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tags" Target="../tags/tag472.xml"/><Relationship Id="rId40" Type="http://schemas.openxmlformats.org/officeDocument/2006/relationships/tags" Target="../tags/tag475.xml"/><Relationship Id="rId45" Type="http://schemas.openxmlformats.org/officeDocument/2006/relationships/notesSlide" Target="../notesSlides/notesSlide13.xml"/><Relationship Id="rId5" Type="http://schemas.openxmlformats.org/officeDocument/2006/relationships/tags" Target="../tags/tag440.xml"/><Relationship Id="rId15" Type="http://schemas.openxmlformats.org/officeDocument/2006/relationships/tags" Target="../tags/tag450.xml"/><Relationship Id="rId23" Type="http://schemas.openxmlformats.org/officeDocument/2006/relationships/tags" Target="../tags/tag458.xml"/><Relationship Id="rId28" Type="http://schemas.openxmlformats.org/officeDocument/2006/relationships/tags" Target="../tags/tag463.xml"/><Relationship Id="rId36" Type="http://schemas.openxmlformats.org/officeDocument/2006/relationships/tags" Target="../tags/tag471.xml"/><Relationship Id="rId49" Type="http://schemas.openxmlformats.org/officeDocument/2006/relationships/chart" Target="../charts/chart10.xml"/><Relationship Id="rId10" Type="http://schemas.openxmlformats.org/officeDocument/2006/relationships/tags" Target="../tags/tag445.xml"/><Relationship Id="rId19" Type="http://schemas.openxmlformats.org/officeDocument/2006/relationships/tags" Target="../tags/tag454.xml"/><Relationship Id="rId31" Type="http://schemas.openxmlformats.org/officeDocument/2006/relationships/tags" Target="../tags/tag466.xml"/><Relationship Id="rId44" Type="http://schemas.openxmlformats.org/officeDocument/2006/relationships/slideLayout" Target="../slideLayouts/slideLayout3.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tags" Target="../tags/tag449.xml"/><Relationship Id="rId22" Type="http://schemas.openxmlformats.org/officeDocument/2006/relationships/tags" Target="../tags/tag457.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tags" Target="../tags/tag470.xml"/><Relationship Id="rId43" Type="http://schemas.openxmlformats.org/officeDocument/2006/relationships/tags" Target="../tags/tag478.xml"/><Relationship Id="rId48" Type="http://schemas.openxmlformats.org/officeDocument/2006/relationships/chart" Target="../charts/chart9.xml"/><Relationship Id="rId8" Type="http://schemas.openxmlformats.org/officeDocument/2006/relationships/tags" Target="../tags/tag443.xml"/><Relationship Id="rId3" Type="http://schemas.openxmlformats.org/officeDocument/2006/relationships/tags" Target="../tags/tag438.xml"/><Relationship Id="rId12" Type="http://schemas.openxmlformats.org/officeDocument/2006/relationships/tags" Target="../tags/tag447.xml"/><Relationship Id="rId17" Type="http://schemas.openxmlformats.org/officeDocument/2006/relationships/tags" Target="../tags/tag452.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oleObject" Target="../embeddings/oleObject12.bin"/><Relationship Id="rId20" Type="http://schemas.openxmlformats.org/officeDocument/2006/relationships/tags" Target="../tags/tag455.xml"/><Relationship Id="rId41" Type="http://schemas.openxmlformats.org/officeDocument/2006/relationships/tags" Target="../tags/tag476.xml"/><Relationship Id="rId1" Type="http://schemas.openxmlformats.org/officeDocument/2006/relationships/tags" Target="../tags/tag436.xml"/><Relationship Id="rId6" Type="http://schemas.openxmlformats.org/officeDocument/2006/relationships/tags" Target="../tags/tag441.xml"/></Relationships>
</file>

<file path=ppt/slides/_rels/slide17.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chart" Target="../charts/chart11.xml"/><Relationship Id="rId3" Type="http://schemas.openxmlformats.org/officeDocument/2006/relationships/tags" Target="../tags/tag481.xml"/><Relationship Id="rId21" Type="http://schemas.openxmlformats.org/officeDocument/2006/relationships/tags" Target="../tags/tag499.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image" Target="../media/image18.emf"/><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tags" Target="../tags/tag498.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oleObject" Target="../embeddings/oleObject13.bin"/><Relationship Id="rId5" Type="http://schemas.openxmlformats.org/officeDocument/2006/relationships/tags" Target="../tags/tag483.xml"/><Relationship Id="rId15" Type="http://schemas.openxmlformats.org/officeDocument/2006/relationships/tags" Target="../tags/tag493.xml"/><Relationship Id="rId23" Type="http://schemas.openxmlformats.org/officeDocument/2006/relationships/notesSlide" Target="../notesSlides/notesSlide14.xml"/><Relationship Id="rId10" Type="http://schemas.openxmlformats.org/officeDocument/2006/relationships/tags" Target="../tags/tag488.xml"/><Relationship Id="rId19" Type="http://schemas.openxmlformats.org/officeDocument/2006/relationships/tags" Target="../tags/tag497.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slideLayout" Target="../slideLayouts/slideLayout3.xml"/><Relationship Id="rId27"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06.xml"/><Relationship Id="rId6" Type="http://schemas.openxmlformats.org/officeDocument/2006/relationships/chart" Target="../charts/chart13.x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07.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08.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09.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notesSlide" Target="../notesSlides/notesSlide23.xml"/><Relationship Id="rId7" Type="http://schemas.openxmlformats.org/officeDocument/2006/relationships/chart" Target="../charts/chart15.xml"/><Relationship Id="rId2" Type="http://schemas.openxmlformats.org/officeDocument/2006/relationships/slideLayout" Target="../slideLayouts/slideLayout3.xml"/><Relationship Id="rId1" Type="http://schemas.openxmlformats.org/officeDocument/2006/relationships/tags" Target="../tags/tag510.xml"/><Relationship Id="rId6" Type="http://schemas.openxmlformats.org/officeDocument/2006/relationships/chart" Target="../charts/chart14.xml"/><Relationship Id="rId5" Type="http://schemas.openxmlformats.org/officeDocument/2006/relationships/image" Target="../media/image20.emf"/><Relationship Id="rId4" Type="http://schemas.openxmlformats.org/officeDocument/2006/relationships/oleObject" Target="../embeddings/oleObject16.bin"/><Relationship Id="rId9"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511.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26" Type="http://schemas.openxmlformats.org/officeDocument/2006/relationships/tags" Target="../tags/tag537.xml"/><Relationship Id="rId21" Type="http://schemas.openxmlformats.org/officeDocument/2006/relationships/tags" Target="../tags/tag532.xml"/><Relationship Id="rId42" Type="http://schemas.openxmlformats.org/officeDocument/2006/relationships/tags" Target="../tags/tag553.xml"/><Relationship Id="rId47" Type="http://schemas.openxmlformats.org/officeDocument/2006/relationships/tags" Target="../tags/tag558.xml"/><Relationship Id="rId63" Type="http://schemas.openxmlformats.org/officeDocument/2006/relationships/tags" Target="../tags/tag574.xml"/><Relationship Id="rId68" Type="http://schemas.openxmlformats.org/officeDocument/2006/relationships/tags" Target="../tags/tag579.xml"/><Relationship Id="rId84" Type="http://schemas.openxmlformats.org/officeDocument/2006/relationships/tags" Target="../tags/tag595.xml"/><Relationship Id="rId89" Type="http://schemas.openxmlformats.org/officeDocument/2006/relationships/tags" Target="../tags/tag600.xml"/><Relationship Id="rId16" Type="http://schemas.openxmlformats.org/officeDocument/2006/relationships/tags" Target="../tags/tag527.xml"/><Relationship Id="rId11" Type="http://schemas.openxmlformats.org/officeDocument/2006/relationships/tags" Target="../tags/tag522.xml"/><Relationship Id="rId32" Type="http://schemas.openxmlformats.org/officeDocument/2006/relationships/tags" Target="../tags/tag543.xml"/><Relationship Id="rId37" Type="http://schemas.openxmlformats.org/officeDocument/2006/relationships/tags" Target="../tags/tag548.xml"/><Relationship Id="rId53" Type="http://schemas.openxmlformats.org/officeDocument/2006/relationships/tags" Target="../tags/tag564.xml"/><Relationship Id="rId58" Type="http://schemas.openxmlformats.org/officeDocument/2006/relationships/tags" Target="../tags/tag569.xml"/><Relationship Id="rId74" Type="http://schemas.openxmlformats.org/officeDocument/2006/relationships/tags" Target="../tags/tag585.xml"/><Relationship Id="rId79" Type="http://schemas.openxmlformats.org/officeDocument/2006/relationships/tags" Target="../tags/tag590.xml"/><Relationship Id="rId5" Type="http://schemas.openxmlformats.org/officeDocument/2006/relationships/tags" Target="../tags/tag516.xml"/><Relationship Id="rId90" Type="http://schemas.openxmlformats.org/officeDocument/2006/relationships/tags" Target="../tags/tag601.xml"/><Relationship Id="rId95" Type="http://schemas.openxmlformats.org/officeDocument/2006/relationships/slideLayout" Target="../slideLayouts/slideLayout3.xml"/><Relationship Id="rId22" Type="http://schemas.openxmlformats.org/officeDocument/2006/relationships/tags" Target="../tags/tag533.xml"/><Relationship Id="rId27" Type="http://schemas.openxmlformats.org/officeDocument/2006/relationships/tags" Target="../tags/tag538.xml"/><Relationship Id="rId43" Type="http://schemas.openxmlformats.org/officeDocument/2006/relationships/tags" Target="../tags/tag554.xml"/><Relationship Id="rId48" Type="http://schemas.openxmlformats.org/officeDocument/2006/relationships/tags" Target="../tags/tag559.xml"/><Relationship Id="rId64" Type="http://schemas.openxmlformats.org/officeDocument/2006/relationships/tags" Target="../tags/tag575.xml"/><Relationship Id="rId69" Type="http://schemas.openxmlformats.org/officeDocument/2006/relationships/tags" Target="../tags/tag580.xml"/><Relationship Id="rId80" Type="http://schemas.openxmlformats.org/officeDocument/2006/relationships/tags" Target="../tags/tag591.xml"/><Relationship Id="rId85" Type="http://schemas.openxmlformats.org/officeDocument/2006/relationships/tags" Target="../tags/tag596.xml"/><Relationship Id="rId3" Type="http://schemas.openxmlformats.org/officeDocument/2006/relationships/tags" Target="../tags/tag514.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33" Type="http://schemas.openxmlformats.org/officeDocument/2006/relationships/tags" Target="../tags/tag544.xml"/><Relationship Id="rId38" Type="http://schemas.openxmlformats.org/officeDocument/2006/relationships/tags" Target="../tags/tag549.xml"/><Relationship Id="rId46" Type="http://schemas.openxmlformats.org/officeDocument/2006/relationships/tags" Target="../tags/tag557.xml"/><Relationship Id="rId59" Type="http://schemas.openxmlformats.org/officeDocument/2006/relationships/tags" Target="../tags/tag570.xml"/><Relationship Id="rId67" Type="http://schemas.openxmlformats.org/officeDocument/2006/relationships/tags" Target="../tags/tag578.xml"/><Relationship Id="rId20" Type="http://schemas.openxmlformats.org/officeDocument/2006/relationships/tags" Target="../tags/tag531.xml"/><Relationship Id="rId41" Type="http://schemas.openxmlformats.org/officeDocument/2006/relationships/tags" Target="../tags/tag552.xml"/><Relationship Id="rId54" Type="http://schemas.openxmlformats.org/officeDocument/2006/relationships/tags" Target="../tags/tag565.xml"/><Relationship Id="rId62" Type="http://schemas.openxmlformats.org/officeDocument/2006/relationships/tags" Target="../tags/tag573.xml"/><Relationship Id="rId70" Type="http://schemas.openxmlformats.org/officeDocument/2006/relationships/tags" Target="../tags/tag581.xml"/><Relationship Id="rId75" Type="http://schemas.openxmlformats.org/officeDocument/2006/relationships/tags" Target="../tags/tag586.xml"/><Relationship Id="rId83" Type="http://schemas.openxmlformats.org/officeDocument/2006/relationships/tags" Target="../tags/tag594.xml"/><Relationship Id="rId88" Type="http://schemas.openxmlformats.org/officeDocument/2006/relationships/tags" Target="../tags/tag599.xml"/><Relationship Id="rId91" Type="http://schemas.openxmlformats.org/officeDocument/2006/relationships/tags" Target="../tags/tag602.xml"/><Relationship Id="rId96" Type="http://schemas.openxmlformats.org/officeDocument/2006/relationships/notesSlide" Target="../notesSlides/notesSlide25.xml"/><Relationship Id="rId1" Type="http://schemas.openxmlformats.org/officeDocument/2006/relationships/tags" Target="../tags/tag512.xml"/><Relationship Id="rId6" Type="http://schemas.openxmlformats.org/officeDocument/2006/relationships/tags" Target="../tags/tag517.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tags" Target="../tags/tag539.xml"/><Relationship Id="rId36" Type="http://schemas.openxmlformats.org/officeDocument/2006/relationships/tags" Target="../tags/tag547.xml"/><Relationship Id="rId49" Type="http://schemas.openxmlformats.org/officeDocument/2006/relationships/tags" Target="../tags/tag560.xml"/><Relationship Id="rId57" Type="http://schemas.openxmlformats.org/officeDocument/2006/relationships/tags" Target="../tags/tag568.xml"/><Relationship Id="rId10" Type="http://schemas.openxmlformats.org/officeDocument/2006/relationships/tags" Target="../tags/tag521.xml"/><Relationship Id="rId31" Type="http://schemas.openxmlformats.org/officeDocument/2006/relationships/tags" Target="../tags/tag542.xml"/><Relationship Id="rId44" Type="http://schemas.openxmlformats.org/officeDocument/2006/relationships/tags" Target="../tags/tag555.xml"/><Relationship Id="rId52" Type="http://schemas.openxmlformats.org/officeDocument/2006/relationships/tags" Target="../tags/tag563.xml"/><Relationship Id="rId60" Type="http://schemas.openxmlformats.org/officeDocument/2006/relationships/tags" Target="../tags/tag571.xml"/><Relationship Id="rId65" Type="http://schemas.openxmlformats.org/officeDocument/2006/relationships/tags" Target="../tags/tag576.xml"/><Relationship Id="rId73" Type="http://schemas.openxmlformats.org/officeDocument/2006/relationships/tags" Target="../tags/tag584.xml"/><Relationship Id="rId78" Type="http://schemas.openxmlformats.org/officeDocument/2006/relationships/tags" Target="../tags/tag589.xml"/><Relationship Id="rId81" Type="http://schemas.openxmlformats.org/officeDocument/2006/relationships/tags" Target="../tags/tag592.xml"/><Relationship Id="rId86" Type="http://schemas.openxmlformats.org/officeDocument/2006/relationships/tags" Target="../tags/tag597.xml"/><Relationship Id="rId94" Type="http://schemas.openxmlformats.org/officeDocument/2006/relationships/tags" Target="../tags/tag605.xml"/><Relationship Id="rId99" Type="http://schemas.openxmlformats.org/officeDocument/2006/relationships/chart" Target="../charts/chart18.xml"/><Relationship Id="rId4" Type="http://schemas.openxmlformats.org/officeDocument/2006/relationships/tags" Target="../tags/tag515.xml"/><Relationship Id="rId9" Type="http://schemas.openxmlformats.org/officeDocument/2006/relationships/tags" Target="../tags/tag520.xml"/><Relationship Id="rId13" Type="http://schemas.openxmlformats.org/officeDocument/2006/relationships/tags" Target="../tags/tag524.xml"/><Relationship Id="rId18" Type="http://schemas.openxmlformats.org/officeDocument/2006/relationships/tags" Target="../tags/tag529.xml"/><Relationship Id="rId39" Type="http://schemas.openxmlformats.org/officeDocument/2006/relationships/tags" Target="../tags/tag550.xml"/><Relationship Id="rId34" Type="http://schemas.openxmlformats.org/officeDocument/2006/relationships/tags" Target="../tags/tag545.xml"/><Relationship Id="rId50" Type="http://schemas.openxmlformats.org/officeDocument/2006/relationships/tags" Target="../tags/tag561.xml"/><Relationship Id="rId55" Type="http://schemas.openxmlformats.org/officeDocument/2006/relationships/tags" Target="../tags/tag566.xml"/><Relationship Id="rId76" Type="http://schemas.openxmlformats.org/officeDocument/2006/relationships/tags" Target="../tags/tag587.xml"/><Relationship Id="rId97" Type="http://schemas.openxmlformats.org/officeDocument/2006/relationships/oleObject" Target="../embeddings/oleObject18.bin"/><Relationship Id="rId7" Type="http://schemas.openxmlformats.org/officeDocument/2006/relationships/tags" Target="../tags/tag518.xml"/><Relationship Id="rId71" Type="http://schemas.openxmlformats.org/officeDocument/2006/relationships/tags" Target="../tags/tag582.xml"/><Relationship Id="rId92" Type="http://schemas.openxmlformats.org/officeDocument/2006/relationships/tags" Target="../tags/tag603.xml"/><Relationship Id="rId2" Type="http://schemas.openxmlformats.org/officeDocument/2006/relationships/tags" Target="../tags/tag513.xml"/><Relationship Id="rId29" Type="http://schemas.openxmlformats.org/officeDocument/2006/relationships/tags" Target="../tags/tag540.xml"/><Relationship Id="rId24" Type="http://schemas.openxmlformats.org/officeDocument/2006/relationships/tags" Target="../tags/tag535.xml"/><Relationship Id="rId40" Type="http://schemas.openxmlformats.org/officeDocument/2006/relationships/tags" Target="../tags/tag551.xml"/><Relationship Id="rId45" Type="http://schemas.openxmlformats.org/officeDocument/2006/relationships/tags" Target="../tags/tag556.xml"/><Relationship Id="rId66" Type="http://schemas.openxmlformats.org/officeDocument/2006/relationships/tags" Target="../tags/tag577.xml"/><Relationship Id="rId87" Type="http://schemas.openxmlformats.org/officeDocument/2006/relationships/tags" Target="../tags/tag598.xml"/><Relationship Id="rId61" Type="http://schemas.openxmlformats.org/officeDocument/2006/relationships/tags" Target="../tags/tag572.xml"/><Relationship Id="rId82" Type="http://schemas.openxmlformats.org/officeDocument/2006/relationships/tags" Target="../tags/tag593.xml"/><Relationship Id="rId19" Type="http://schemas.openxmlformats.org/officeDocument/2006/relationships/tags" Target="../tags/tag530.xml"/><Relationship Id="rId14" Type="http://schemas.openxmlformats.org/officeDocument/2006/relationships/tags" Target="../tags/tag525.xml"/><Relationship Id="rId30" Type="http://schemas.openxmlformats.org/officeDocument/2006/relationships/tags" Target="../tags/tag541.xml"/><Relationship Id="rId35" Type="http://schemas.openxmlformats.org/officeDocument/2006/relationships/tags" Target="../tags/tag546.xml"/><Relationship Id="rId56" Type="http://schemas.openxmlformats.org/officeDocument/2006/relationships/tags" Target="../tags/tag567.xml"/><Relationship Id="rId77" Type="http://schemas.openxmlformats.org/officeDocument/2006/relationships/tags" Target="../tags/tag588.xml"/><Relationship Id="rId100" Type="http://schemas.openxmlformats.org/officeDocument/2006/relationships/chart" Target="../charts/chart19.xml"/><Relationship Id="rId8" Type="http://schemas.openxmlformats.org/officeDocument/2006/relationships/tags" Target="../tags/tag519.xml"/><Relationship Id="rId51" Type="http://schemas.openxmlformats.org/officeDocument/2006/relationships/tags" Target="../tags/tag562.xml"/><Relationship Id="rId72" Type="http://schemas.openxmlformats.org/officeDocument/2006/relationships/tags" Target="../tags/tag583.xml"/><Relationship Id="rId93" Type="http://schemas.openxmlformats.org/officeDocument/2006/relationships/tags" Target="../tags/tag604.xml"/><Relationship Id="rId98"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606.xml"/><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07.xml"/><Relationship Id="rId6" Type="http://schemas.openxmlformats.org/officeDocument/2006/relationships/chart" Target="../charts/chart20.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608.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09.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610.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11.x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612.xml"/><Relationship Id="rId5" Type="http://schemas.openxmlformats.org/officeDocument/2006/relationships/image" Target="../media/image20.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13.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614.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615.xml"/><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616.xml"/><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617.xml"/><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8.xml"/><Relationship Id="rId7" Type="http://schemas.openxmlformats.org/officeDocument/2006/relationships/diagramLayout" Target="../diagrams/layout1.xml"/><Relationship Id="rId2" Type="http://schemas.openxmlformats.org/officeDocument/2006/relationships/slideLayout" Target="../slideLayouts/slideLayout3.xml"/><Relationship Id="rId1" Type="http://schemas.openxmlformats.org/officeDocument/2006/relationships/tags" Target="../tags/tag618.xml"/><Relationship Id="rId6" Type="http://schemas.openxmlformats.org/officeDocument/2006/relationships/diagramData" Target="../diagrams/data1.xml"/><Relationship Id="rId5" Type="http://schemas.openxmlformats.org/officeDocument/2006/relationships/image" Target="../media/image20.emf"/><Relationship Id="rId10" Type="http://schemas.microsoft.com/office/2007/relationships/diagramDrawing" Target="../diagrams/drawing1.xml"/><Relationship Id="rId4" Type="http://schemas.openxmlformats.org/officeDocument/2006/relationships/oleObject" Target="../embeddings/oleObject27.bin"/><Relationship Id="rId9" Type="http://schemas.openxmlformats.org/officeDocument/2006/relationships/diagramColors" Target="../diagrams/colors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619.xml"/><Relationship Id="rId5" Type="http://schemas.openxmlformats.org/officeDocument/2006/relationships/image" Target="../media/image20.emf"/><Relationship Id="rId4" Type="http://schemas.openxmlformats.org/officeDocument/2006/relationships/oleObject" Target="../embeddings/oleObject2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620.xml"/><Relationship Id="rId5" Type="http://schemas.openxmlformats.org/officeDocument/2006/relationships/image" Target="../media/image20.emf"/><Relationship Id="rId4" Type="http://schemas.openxmlformats.org/officeDocument/2006/relationships/oleObject" Target="../embeddings/oleObject29.bin"/></Relationships>
</file>

<file path=ppt/slides/_rels/slide44.xml.rels><?xml version="1.0" encoding="UTF-8" standalone="yes"?>
<Relationships xmlns="http://schemas.openxmlformats.org/package/2006/relationships"><Relationship Id="rId13" Type="http://schemas.openxmlformats.org/officeDocument/2006/relationships/tags" Target="../tags/tag633.xml"/><Relationship Id="rId18" Type="http://schemas.openxmlformats.org/officeDocument/2006/relationships/tags" Target="../tags/tag638.xml"/><Relationship Id="rId26" Type="http://schemas.openxmlformats.org/officeDocument/2006/relationships/tags" Target="../tags/tag646.xml"/><Relationship Id="rId3" Type="http://schemas.openxmlformats.org/officeDocument/2006/relationships/tags" Target="../tags/tag623.xml"/><Relationship Id="rId21" Type="http://schemas.openxmlformats.org/officeDocument/2006/relationships/tags" Target="../tags/tag641.xml"/><Relationship Id="rId34" Type="http://schemas.openxmlformats.org/officeDocument/2006/relationships/chart" Target="../charts/chart21.xml"/><Relationship Id="rId7" Type="http://schemas.openxmlformats.org/officeDocument/2006/relationships/tags" Target="../tags/tag627.xml"/><Relationship Id="rId12" Type="http://schemas.openxmlformats.org/officeDocument/2006/relationships/tags" Target="../tags/tag632.xml"/><Relationship Id="rId17" Type="http://schemas.openxmlformats.org/officeDocument/2006/relationships/tags" Target="../tags/tag637.xml"/><Relationship Id="rId25" Type="http://schemas.openxmlformats.org/officeDocument/2006/relationships/tags" Target="../tags/tag645.xml"/><Relationship Id="rId33" Type="http://schemas.openxmlformats.org/officeDocument/2006/relationships/image" Target="../media/image18.emf"/><Relationship Id="rId2" Type="http://schemas.openxmlformats.org/officeDocument/2006/relationships/tags" Target="../tags/tag622.xml"/><Relationship Id="rId16" Type="http://schemas.openxmlformats.org/officeDocument/2006/relationships/tags" Target="../tags/tag636.xml"/><Relationship Id="rId20" Type="http://schemas.openxmlformats.org/officeDocument/2006/relationships/tags" Target="../tags/tag640.xml"/><Relationship Id="rId29" Type="http://schemas.openxmlformats.org/officeDocument/2006/relationships/tags" Target="../tags/tag649.xml"/><Relationship Id="rId1" Type="http://schemas.openxmlformats.org/officeDocument/2006/relationships/tags" Target="../tags/tag621.xml"/><Relationship Id="rId6" Type="http://schemas.openxmlformats.org/officeDocument/2006/relationships/tags" Target="../tags/tag626.xml"/><Relationship Id="rId11" Type="http://schemas.openxmlformats.org/officeDocument/2006/relationships/tags" Target="../tags/tag631.xml"/><Relationship Id="rId24" Type="http://schemas.openxmlformats.org/officeDocument/2006/relationships/tags" Target="../tags/tag644.xml"/><Relationship Id="rId32" Type="http://schemas.openxmlformats.org/officeDocument/2006/relationships/oleObject" Target="../embeddings/oleObject30.bin"/><Relationship Id="rId5" Type="http://schemas.openxmlformats.org/officeDocument/2006/relationships/tags" Target="../tags/tag625.xml"/><Relationship Id="rId15" Type="http://schemas.openxmlformats.org/officeDocument/2006/relationships/tags" Target="../tags/tag635.xml"/><Relationship Id="rId23" Type="http://schemas.openxmlformats.org/officeDocument/2006/relationships/tags" Target="../tags/tag643.xml"/><Relationship Id="rId28" Type="http://schemas.openxmlformats.org/officeDocument/2006/relationships/tags" Target="../tags/tag648.xml"/><Relationship Id="rId10" Type="http://schemas.openxmlformats.org/officeDocument/2006/relationships/tags" Target="../tags/tag630.xml"/><Relationship Id="rId19" Type="http://schemas.openxmlformats.org/officeDocument/2006/relationships/tags" Target="../tags/tag639.xml"/><Relationship Id="rId31" Type="http://schemas.openxmlformats.org/officeDocument/2006/relationships/notesSlide" Target="../notesSlides/notesSlide41.xml"/><Relationship Id="rId4" Type="http://schemas.openxmlformats.org/officeDocument/2006/relationships/tags" Target="../tags/tag624.xml"/><Relationship Id="rId9" Type="http://schemas.openxmlformats.org/officeDocument/2006/relationships/tags" Target="../tags/tag629.xml"/><Relationship Id="rId14" Type="http://schemas.openxmlformats.org/officeDocument/2006/relationships/tags" Target="../tags/tag634.xml"/><Relationship Id="rId22" Type="http://schemas.openxmlformats.org/officeDocument/2006/relationships/tags" Target="../tags/tag642.xml"/><Relationship Id="rId27" Type="http://schemas.openxmlformats.org/officeDocument/2006/relationships/tags" Target="../tags/tag647.xml"/><Relationship Id="rId30" Type="http://schemas.openxmlformats.org/officeDocument/2006/relationships/slideLayout" Target="../slideLayouts/slideLayout3.xml"/><Relationship Id="rId8" Type="http://schemas.openxmlformats.org/officeDocument/2006/relationships/tags" Target="../tags/tag628.xml"/></Relationships>
</file>

<file path=ppt/slides/_rels/slide45.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image" Target="../media/image1.emf"/><Relationship Id="rId3" Type="http://schemas.openxmlformats.org/officeDocument/2006/relationships/tags" Target="../tags/tag652.xml"/><Relationship Id="rId7" Type="http://schemas.openxmlformats.org/officeDocument/2006/relationships/tags" Target="../tags/tag656.xml"/><Relationship Id="rId12" Type="http://schemas.openxmlformats.org/officeDocument/2006/relationships/oleObject" Target="../embeddings/oleObject31.bin"/><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notesSlide" Target="../notesSlides/notesSlide42.xml"/><Relationship Id="rId5" Type="http://schemas.openxmlformats.org/officeDocument/2006/relationships/tags" Target="../tags/tag654.xml"/><Relationship Id="rId10" Type="http://schemas.openxmlformats.org/officeDocument/2006/relationships/slideLayout" Target="../slideLayouts/slideLayout3.xml"/><Relationship Id="rId4" Type="http://schemas.openxmlformats.org/officeDocument/2006/relationships/tags" Target="../tags/tag653.xml"/><Relationship Id="rId9" Type="http://schemas.openxmlformats.org/officeDocument/2006/relationships/tags" Target="../tags/tag658.xml"/><Relationship Id="rId14" Type="http://schemas.openxmlformats.org/officeDocument/2006/relationships/chart" Target="../charts/chart22.xml"/></Relationships>
</file>

<file path=ppt/slides/_rels/slide46.xml.rels><?xml version="1.0" encoding="UTF-8" standalone="yes"?>
<Relationships xmlns="http://schemas.openxmlformats.org/package/2006/relationships"><Relationship Id="rId13" Type="http://schemas.openxmlformats.org/officeDocument/2006/relationships/tags" Target="../tags/tag671.xml"/><Relationship Id="rId18" Type="http://schemas.openxmlformats.org/officeDocument/2006/relationships/tags" Target="../tags/tag676.xml"/><Relationship Id="rId26" Type="http://schemas.openxmlformats.org/officeDocument/2006/relationships/tags" Target="../tags/tag684.xml"/><Relationship Id="rId39" Type="http://schemas.openxmlformats.org/officeDocument/2006/relationships/tags" Target="../tags/tag697.xml"/><Relationship Id="rId21" Type="http://schemas.openxmlformats.org/officeDocument/2006/relationships/tags" Target="../tags/tag679.xml"/><Relationship Id="rId34" Type="http://schemas.openxmlformats.org/officeDocument/2006/relationships/tags" Target="../tags/tag692.xml"/><Relationship Id="rId42" Type="http://schemas.openxmlformats.org/officeDocument/2006/relationships/tags" Target="../tags/tag700.xml"/><Relationship Id="rId47" Type="http://schemas.openxmlformats.org/officeDocument/2006/relationships/tags" Target="../tags/tag705.xml"/><Relationship Id="rId50" Type="http://schemas.openxmlformats.org/officeDocument/2006/relationships/tags" Target="../tags/tag708.xml"/><Relationship Id="rId55" Type="http://schemas.openxmlformats.org/officeDocument/2006/relationships/oleObject" Target="../embeddings/oleObject32.bin"/><Relationship Id="rId7" Type="http://schemas.openxmlformats.org/officeDocument/2006/relationships/tags" Target="../tags/tag665.xml"/><Relationship Id="rId2" Type="http://schemas.openxmlformats.org/officeDocument/2006/relationships/tags" Target="../tags/tag660.xml"/><Relationship Id="rId16" Type="http://schemas.openxmlformats.org/officeDocument/2006/relationships/tags" Target="../tags/tag674.xml"/><Relationship Id="rId29" Type="http://schemas.openxmlformats.org/officeDocument/2006/relationships/tags" Target="../tags/tag687.xml"/><Relationship Id="rId11" Type="http://schemas.openxmlformats.org/officeDocument/2006/relationships/tags" Target="../tags/tag669.xml"/><Relationship Id="rId24" Type="http://schemas.openxmlformats.org/officeDocument/2006/relationships/tags" Target="../tags/tag682.xml"/><Relationship Id="rId32" Type="http://schemas.openxmlformats.org/officeDocument/2006/relationships/tags" Target="../tags/tag690.xml"/><Relationship Id="rId37" Type="http://schemas.openxmlformats.org/officeDocument/2006/relationships/tags" Target="../tags/tag695.xml"/><Relationship Id="rId40" Type="http://schemas.openxmlformats.org/officeDocument/2006/relationships/tags" Target="../tags/tag698.xml"/><Relationship Id="rId45" Type="http://schemas.openxmlformats.org/officeDocument/2006/relationships/tags" Target="../tags/tag703.xml"/><Relationship Id="rId53" Type="http://schemas.openxmlformats.org/officeDocument/2006/relationships/tags" Target="../tags/tag711.xml"/><Relationship Id="rId58" Type="http://schemas.openxmlformats.org/officeDocument/2006/relationships/chart" Target="../charts/chart24.xml"/><Relationship Id="rId5" Type="http://schemas.openxmlformats.org/officeDocument/2006/relationships/tags" Target="../tags/tag663.xml"/><Relationship Id="rId19" Type="http://schemas.openxmlformats.org/officeDocument/2006/relationships/tags" Target="../tags/tag677.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 Id="rId22" Type="http://schemas.openxmlformats.org/officeDocument/2006/relationships/tags" Target="../tags/tag680.xml"/><Relationship Id="rId27" Type="http://schemas.openxmlformats.org/officeDocument/2006/relationships/tags" Target="../tags/tag685.xml"/><Relationship Id="rId30" Type="http://schemas.openxmlformats.org/officeDocument/2006/relationships/tags" Target="../tags/tag688.xml"/><Relationship Id="rId35" Type="http://schemas.openxmlformats.org/officeDocument/2006/relationships/tags" Target="../tags/tag693.xml"/><Relationship Id="rId43" Type="http://schemas.openxmlformats.org/officeDocument/2006/relationships/tags" Target="../tags/tag701.xml"/><Relationship Id="rId48" Type="http://schemas.openxmlformats.org/officeDocument/2006/relationships/tags" Target="../tags/tag706.xml"/><Relationship Id="rId56" Type="http://schemas.openxmlformats.org/officeDocument/2006/relationships/image" Target="../media/image18.emf"/><Relationship Id="rId8" Type="http://schemas.openxmlformats.org/officeDocument/2006/relationships/tags" Target="../tags/tag666.xml"/><Relationship Id="rId51" Type="http://schemas.openxmlformats.org/officeDocument/2006/relationships/tags" Target="../tags/tag709.xml"/><Relationship Id="rId3" Type="http://schemas.openxmlformats.org/officeDocument/2006/relationships/tags" Target="../tags/tag661.xml"/><Relationship Id="rId12" Type="http://schemas.openxmlformats.org/officeDocument/2006/relationships/tags" Target="../tags/tag670.xml"/><Relationship Id="rId17" Type="http://schemas.openxmlformats.org/officeDocument/2006/relationships/tags" Target="../tags/tag675.xml"/><Relationship Id="rId25" Type="http://schemas.openxmlformats.org/officeDocument/2006/relationships/tags" Target="../tags/tag683.xml"/><Relationship Id="rId33" Type="http://schemas.openxmlformats.org/officeDocument/2006/relationships/tags" Target="../tags/tag691.xml"/><Relationship Id="rId38" Type="http://schemas.openxmlformats.org/officeDocument/2006/relationships/tags" Target="../tags/tag696.xml"/><Relationship Id="rId46" Type="http://schemas.openxmlformats.org/officeDocument/2006/relationships/tags" Target="../tags/tag704.xml"/><Relationship Id="rId20" Type="http://schemas.openxmlformats.org/officeDocument/2006/relationships/tags" Target="../tags/tag678.xml"/><Relationship Id="rId41" Type="http://schemas.openxmlformats.org/officeDocument/2006/relationships/tags" Target="../tags/tag699.xml"/><Relationship Id="rId54" Type="http://schemas.openxmlformats.org/officeDocument/2006/relationships/slideLayout" Target="../slideLayouts/slideLayout3.xml"/><Relationship Id="rId1" Type="http://schemas.openxmlformats.org/officeDocument/2006/relationships/tags" Target="../tags/tag659.xml"/><Relationship Id="rId6" Type="http://schemas.openxmlformats.org/officeDocument/2006/relationships/tags" Target="../tags/tag664.xml"/><Relationship Id="rId15" Type="http://schemas.openxmlformats.org/officeDocument/2006/relationships/tags" Target="../tags/tag673.xml"/><Relationship Id="rId23" Type="http://schemas.openxmlformats.org/officeDocument/2006/relationships/tags" Target="../tags/tag681.xml"/><Relationship Id="rId28" Type="http://schemas.openxmlformats.org/officeDocument/2006/relationships/tags" Target="../tags/tag686.xml"/><Relationship Id="rId36" Type="http://schemas.openxmlformats.org/officeDocument/2006/relationships/tags" Target="../tags/tag694.xml"/><Relationship Id="rId49" Type="http://schemas.openxmlformats.org/officeDocument/2006/relationships/tags" Target="../tags/tag707.xml"/><Relationship Id="rId57" Type="http://schemas.openxmlformats.org/officeDocument/2006/relationships/chart" Target="../charts/chart23.xml"/><Relationship Id="rId10" Type="http://schemas.openxmlformats.org/officeDocument/2006/relationships/tags" Target="../tags/tag668.xml"/><Relationship Id="rId31" Type="http://schemas.openxmlformats.org/officeDocument/2006/relationships/tags" Target="../tags/tag689.xml"/><Relationship Id="rId44" Type="http://schemas.openxmlformats.org/officeDocument/2006/relationships/tags" Target="../tags/tag702.xml"/><Relationship Id="rId52" Type="http://schemas.openxmlformats.org/officeDocument/2006/relationships/tags" Target="../tags/tag71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3.xml"/><Relationship Id="rId1" Type="http://schemas.openxmlformats.org/officeDocument/2006/relationships/tags" Target="../tags/tag712.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714.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6.xml"/><Relationship Id="rId1" Type="http://schemas.openxmlformats.org/officeDocument/2006/relationships/tags" Target="../tags/tag715.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717.xml"/><Relationship Id="rId5" Type="http://schemas.openxmlformats.org/officeDocument/2006/relationships/image" Target="../media/image20.emf"/><Relationship Id="rId4" Type="http://schemas.openxmlformats.org/officeDocument/2006/relationships/oleObject" Target="../embeddings/oleObject3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718.xml"/><Relationship Id="rId5" Type="http://schemas.openxmlformats.org/officeDocument/2006/relationships/image" Target="../media/image20.emf"/><Relationship Id="rId4" Type="http://schemas.openxmlformats.org/officeDocument/2006/relationships/oleObject" Target="../embeddings/oleObject36.bin"/></Relationships>
</file>

<file path=ppt/slides/_rels/slide52.xml.rels><?xml version="1.0" encoding="UTF-8" standalone="yes"?>
<Relationships xmlns="http://schemas.openxmlformats.org/package/2006/relationships"><Relationship Id="rId26" Type="http://schemas.openxmlformats.org/officeDocument/2006/relationships/tags" Target="../tags/tag744.xml"/><Relationship Id="rId21" Type="http://schemas.openxmlformats.org/officeDocument/2006/relationships/tags" Target="../tags/tag739.xml"/><Relationship Id="rId34" Type="http://schemas.openxmlformats.org/officeDocument/2006/relationships/tags" Target="../tags/tag752.xml"/><Relationship Id="rId42" Type="http://schemas.openxmlformats.org/officeDocument/2006/relationships/tags" Target="../tags/tag760.xml"/><Relationship Id="rId47" Type="http://schemas.openxmlformats.org/officeDocument/2006/relationships/tags" Target="../tags/tag765.xml"/><Relationship Id="rId50" Type="http://schemas.openxmlformats.org/officeDocument/2006/relationships/tags" Target="../tags/tag768.xml"/><Relationship Id="rId55" Type="http://schemas.openxmlformats.org/officeDocument/2006/relationships/tags" Target="../tags/tag773.xml"/><Relationship Id="rId63" Type="http://schemas.openxmlformats.org/officeDocument/2006/relationships/oleObject" Target="../embeddings/oleObject37.bin"/><Relationship Id="rId7" Type="http://schemas.openxmlformats.org/officeDocument/2006/relationships/tags" Target="../tags/tag725.xml"/><Relationship Id="rId2" Type="http://schemas.openxmlformats.org/officeDocument/2006/relationships/tags" Target="../tags/tag720.xml"/><Relationship Id="rId16" Type="http://schemas.openxmlformats.org/officeDocument/2006/relationships/tags" Target="../tags/tag734.xml"/><Relationship Id="rId29" Type="http://schemas.openxmlformats.org/officeDocument/2006/relationships/tags" Target="../tags/tag747.xml"/><Relationship Id="rId11" Type="http://schemas.openxmlformats.org/officeDocument/2006/relationships/tags" Target="../tags/tag729.xml"/><Relationship Id="rId24" Type="http://schemas.openxmlformats.org/officeDocument/2006/relationships/tags" Target="../tags/tag742.xml"/><Relationship Id="rId32" Type="http://schemas.openxmlformats.org/officeDocument/2006/relationships/tags" Target="../tags/tag750.xml"/><Relationship Id="rId37" Type="http://schemas.openxmlformats.org/officeDocument/2006/relationships/tags" Target="../tags/tag755.xml"/><Relationship Id="rId40" Type="http://schemas.openxmlformats.org/officeDocument/2006/relationships/tags" Target="../tags/tag758.xml"/><Relationship Id="rId45" Type="http://schemas.openxmlformats.org/officeDocument/2006/relationships/tags" Target="../tags/tag763.xml"/><Relationship Id="rId53" Type="http://schemas.openxmlformats.org/officeDocument/2006/relationships/tags" Target="../tags/tag771.xml"/><Relationship Id="rId58" Type="http://schemas.openxmlformats.org/officeDocument/2006/relationships/tags" Target="../tags/tag776.xml"/><Relationship Id="rId66" Type="http://schemas.openxmlformats.org/officeDocument/2006/relationships/chart" Target="../charts/chart26.xml"/><Relationship Id="rId5" Type="http://schemas.openxmlformats.org/officeDocument/2006/relationships/tags" Target="../tags/tag723.xml"/><Relationship Id="rId61" Type="http://schemas.openxmlformats.org/officeDocument/2006/relationships/slideLayout" Target="../slideLayouts/slideLayout3.xml"/><Relationship Id="rId19" Type="http://schemas.openxmlformats.org/officeDocument/2006/relationships/tags" Target="../tags/tag737.xml"/><Relationship Id="rId14" Type="http://schemas.openxmlformats.org/officeDocument/2006/relationships/tags" Target="../tags/tag732.xml"/><Relationship Id="rId22" Type="http://schemas.openxmlformats.org/officeDocument/2006/relationships/tags" Target="../tags/tag740.xml"/><Relationship Id="rId27" Type="http://schemas.openxmlformats.org/officeDocument/2006/relationships/tags" Target="../tags/tag745.xml"/><Relationship Id="rId30" Type="http://schemas.openxmlformats.org/officeDocument/2006/relationships/tags" Target="../tags/tag748.xml"/><Relationship Id="rId35" Type="http://schemas.openxmlformats.org/officeDocument/2006/relationships/tags" Target="../tags/tag753.xml"/><Relationship Id="rId43" Type="http://schemas.openxmlformats.org/officeDocument/2006/relationships/tags" Target="../tags/tag761.xml"/><Relationship Id="rId48" Type="http://schemas.openxmlformats.org/officeDocument/2006/relationships/tags" Target="../tags/tag766.xml"/><Relationship Id="rId56" Type="http://schemas.openxmlformats.org/officeDocument/2006/relationships/tags" Target="../tags/tag774.xml"/><Relationship Id="rId64" Type="http://schemas.openxmlformats.org/officeDocument/2006/relationships/image" Target="../media/image18.emf"/><Relationship Id="rId8" Type="http://schemas.openxmlformats.org/officeDocument/2006/relationships/tags" Target="../tags/tag726.xml"/><Relationship Id="rId51" Type="http://schemas.openxmlformats.org/officeDocument/2006/relationships/tags" Target="../tags/tag769.xml"/><Relationship Id="rId3" Type="http://schemas.openxmlformats.org/officeDocument/2006/relationships/tags" Target="../tags/tag721.xml"/><Relationship Id="rId12" Type="http://schemas.openxmlformats.org/officeDocument/2006/relationships/tags" Target="../tags/tag730.xml"/><Relationship Id="rId17" Type="http://schemas.openxmlformats.org/officeDocument/2006/relationships/tags" Target="../tags/tag735.xml"/><Relationship Id="rId25" Type="http://schemas.openxmlformats.org/officeDocument/2006/relationships/tags" Target="../tags/tag743.xml"/><Relationship Id="rId33" Type="http://schemas.openxmlformats.org/officeDocument/2006/relationships/tags" Target="../tags/tag751.xml"/><Relationship Id="rId38" Type="http://schemas.openxmlformats.org/officeDocument/2006/relationships/tags" Target="../tags/tag756.xml"/><Relationship Id="rId46" Type="http://schemas.openxmlformats.org/officeDocument/2006/relationships/tags" Target="../tags/tag764.xml"/><Relationship Id="rId59" Type="http://schemas.openxmlformats.org/officeDocument/2006/relationships/tags" Target="../tags/tag777.xml"/><Relationship Id="rId20" Type="http://schemas.openxmlformats.org/officeDocument/2006/relationships/tags" Target="../tags/tag738.xml"/><Relationship Id="rId41" Type="http://schemas.openxmlformats.org/officeDocument/2006/relationships/tags" Target="../tags/tag759.xml"/><Relationship Id="rId54" Type="http://schemas.openxmlformats.org/officeDocument/2006/relationships/tags" Target="../tags/tag772.xml"/><Relationship Id="rId62" Type="http://schemas.openxmlformats.org/officeDocument/2006/relationships/notesSlide" Target="../notesSlides/notesSlide47.xml"/><Relationship Id="rId1" Type="http://schemas.openxmlformats.org/officeDocument/2006/relationships/tags" Target="../tags/tag719.xml"/><Relationship Id="rId6" Type="http://schemas.openxmlformats.org/officeDocument/2006/relationships/tags" Target="../tags/tag724.xml"/><Relationship Id="rId15" Type="http://schemas.openxmlformats.org/officeDocument/2006/relationships/tags" Target="../tags/tag733.xml"/><Relationship Id="rId23" Type="http://schemas.openxmlformats.org/officeDocument/2006/relationships/tags" Target="../tags/tag741.xml"/><Relationship Id="rId28" Type="http://schemas.openxmlformats.org/officeDocument/2006/relationships/tags" Target="../tags/tag746.xml"/><Relationship Id="rId36" Type="http://schemas.openxmlformats.org/officeDocument/2006/relationships/tags" Target="../tags/tag754.xml"/><Relationship Id="rId49" Type="http://schemas.openxmlformats.org/officeDocument/2006/relationships/tags" Target="../tags/tag767.xml"/><Relationship Id="rId57" Type="http://schemas.openxmlformats.org/officeDocument/2006/relationships/tags" Target="../tags/tag775.xml"/><Relationship Id="rId10" Type="http://schemas.openxmlformats.org/officeDocument/2006/relationships/tags" Target="../tags/tag728.xml"/><Relationship Id="rId31" Type="http://schemas.openxmlformats.org/officeDocument/2006/relationships/tags" Target="../tags/tag749.xml"/><Relationship Id="rId44" Type="http://schemas.openxmlformats.org/officeDocument/2006/relationships/tags" Target="../tags/tag762.xml"/><Relationship Id="rId52" Type="http://schemas.openxmlformats.org/officeDocument/2006/relationships/tags" Target="../tags/tag770.xml"/><Relationship Id="rId60" Type="http://schemas.openxmlformats.org/officeDocument/2006/relationships/tags" Target="../tags/tag778.xml"/><Relationship Id="rId65" Type="http://schemas.openxmlformats.org/officeDocument/2006/relationships/chart" Target="../charts/chart25.xml"/><Relationship Id="rId4" Type="http://schemas.openxmlformats.org/officeDocument/2006/relationships/tags" Target="../tags/tag722.xml"/><Relationship Id="rId9" Type="http://schemas.openxmlformats.org/officeDocument/2006/relationships/tags" Target="../tags/tag727.xml"/><Relationship Id="rId13" Type="http://schemas.openxmlformats.org/officeDocument/2006/relationships/tags" Target="../tags/tag731.xml"/><Relationship Id="rId18" Type="http://schemas.openxmlformats.org/officeDocument/2006/relationships/tags" Target="../tags/tag736.xml"/><Relationship Id="rId39" Type="http://schemas.openxmlformats.org/officeDocument/2006/relationships/tags" Target="../tags/tag75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779.xml"/><Relationship Id="rId5" Type="http://schemas.openxmlformats.org/officeDocument/2006/relationships/image" Target="../media/image20.emf"/><Relationship Id="rId4" Type="http://schemas.openxmlformats.org/officeDocument/2006/relationships/oleObject" Target="../embeddings/oleObject3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780.xml"/><Relationship Id="rId5" Type="http://schemas.openxmlformats.org/officeDocument/2006/relationships/image" Target="../media/image20.emf"/><Relationship Id="rId4" Type="http://schemas.openxmlformats.org/officeDocument/2006/relationships/oleObject" Target="../embeddings/oleObject38.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781.xml"/><Relationship Id="rId5" Type="http://schemas.openxmlformats.org/officeDocument/2006/relationships/image" Target="../media/image20.emf"/><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782.xml"/><Relationship Id="rId5" Type="http://schemas.openxmlformats.org/officeDocument/2006/relationships/image" Target="../media/image20.emf"/><Relationship Id="rId4"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4.xml"/><Relationship Id="rId1" Type="http://schemas.openxmlformats.org/officeDocument/2006/relationships/tags" Target="../tags/tag783.x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785.x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786.x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6.xml.rels><?xml version="1.0" encoding="UTF-8" standalone="yes"?>
<Relationships xmlns="http://schemas.openxmlformats.org/package/2006/relationships"><Relationship Id="rId117" Type="http://schemas.openxmlformats.org/officeDocument/2006/relationships/tags" Target="../tags/tag132.xml"/><Relationship Id="rId21" Type="http://schemas.openxmlformats.org/officeDocument/2006/relationships/tags" Target="../tags/tag36.xml"/><Relationship Id="rId42" Type="http://schemas.openxmlformats.org/officeDocument/2006/relationships/tags" Target="../tags/tag57.xml"/><Relationship Id="rId63" Type="http://schemas.openxmlformats.org/officeDocument/2006/relationships/tags" Target="../tags/tag78.xml"/><Relationship Id="rId84" Type="http://schemas.openxmlformats.org/officeDocument/2006/relationships/tags" Target="../tags/tag99.xml"/><Relationship Id="rId138" Type="http://schemas.openxmlformats.org/officeDocument/2006/relationships/tags" Target="../tags/tag153.xml"/><Relationship Id="rId159" Type="http://schemas.openxmlformats.org/officeDocument/2006/relationships/tags" Target="../tags/tag174.xml"/><Relationship Id="rId170" Type="http://schemas.openxmlformats.org/officeDocument/2006/relationships/tags" Target="../tags/tag185.xml"/><Relationship Id="rId191" Type="http://schemas.openxmlformats.org/officeDocument/2006/relationships/tags" Target="../tags/tag206.xml"/><Relationship Id="rId205" Type="http://schemas.openxmlformats.org/officeDocument/2006/relationships/tags" Target="../tags/tag220.xml"/><Relationship Id="rId226" Type="http://schemas.openxmlformats.org/officeDocument/2006/relationships/tags" Target="../tags/tag241.xml"/><Relationship Id="rId247" Type="http://schemas.openxmlformats.org/officeDocument/2006/relationships/tags" Target="../tags/tag262.xml"/><Relationship Id="rId107" Type="http://schemas.openxmlformats.org/officeDocument/2006/relationships/tags" Target="../tags/tag122.xml"/><Relationship Id="rId11" Type="http://schemas.openxmlformats.org/officeDocument/2006/relationships/tags" Target="../tags/tag26.xml"/><Relationship Id="rId32" Type="http://schemas.openxmlformats.org/officeDocument/2006/relationships/tags" Target="../tags/tag47.xml"/><Relationship Id="rId53" Type="http://schemas.openxmlformats.org/officeDocument/2006/relationships/tags" Target="../tags/tag68.xml"/><Relationship Id="rId74" Type="http://schemas.openxmlformats.org/officeDocument/2006/relationships/tags" Target="../tags/tag89.xml"/><Relationship Id="rId128" Type="http://schemas.openxmlformats.org/officeDocument/2006/relationships/tags" Target="../tags/tag143.xml"/><Relationship Id="rId149" Type="http://schemas.openxmlformats.org/officeDocument/2006/relationships/tags" Target="../tags/tag164.xml"/><Relationship Id="rId5" Type="http://schemas.openxmlformats.org/officeDocument/2006/relationships/tags" Target="../tags/tag20.xml"/><Relationship Id="rId95" Type="http://schemas.openxmlformats.org/officeDocument/2006/relationships/tags" Target="../tags/tag110.xml"/><Relationship Id="rId160" Type="http://schemas.openxmlformats.org/officeDocument/2006/relationships/tags" Target="../tags/tag175.xml"/><Relationship Id="rId181" Type="http://schemas.openxmlformats.org/officeDocument/2006/relationships/tags" Target="../tags/tag196.xml"/><Relationship Id="rId216" Type="http://schemas.openxmlformats.org/officeDocument/2006/relationships/tags" Target="../tags/tag231.xml"/><Relationship Id="rId237" Type="http://schemas.openxmlformats.org/officeDocument/2006/relationships/tags" Target="../tags/tag252.xml"/><Relationship Id="rId22" Type="http://schemas.openxmlformats.org/officeDocument/2006/relationships/tags" Target="../tags/tag37.xml"/><Relationship Id="rId43" Type="http://schemas.openxmlformats.org/officeDocument/2006/relationships/tags" Target="../tags/tag58.xml"/><Relationship Id="rId64" Type="http://schemas.openxmlformats.org/officeDocument/2006/relationships/tags" Target="../tags/tag79.xml"/><Relationship Id="rId118" Type="http://schemas.openxmlformats.org/officeDocument/2006/relationships/tags" Target="../tags/tag133.xml"/><Relationship Id="rId139" Type="http://schemas.openxmlformats.org/officeDocument/2006/relationships/tags" Target="../tags/tag154.xml"/><Relationship Id="rId85" Type="http://schemas.openxmlformats.org/officeDocument/2006/relationships/tags" Target="../tags/tag100.xml"/><Relationship Id="rId150" Type="http://schemas.openxmlformats.org/officeDocument/2006/relationships/tags" Target="../tags/tag165.xml"/><Relationship Id="rId171" Type="http://schemas.openxmlformats.org/officeDocument/2006/relationships/tags" Target="../tags/tag186.xml"/><Relationship Id="rId192" Type="http://schemas.openxmlformats.org/officeDocument/2006/relationships/tags" Target="../tags/tag207.xml"/><Relationship Id="rId206" Type="http://schemas.openxmlformats.org/officeDocument/2006/relationships/tags" Target="../tags/tag221.xml"/><Relationship Id="rId227" Type="http://schemas.openxmlformats.org/officeDocument/2006/relationships/tags" Target="../tags/tag242.xml"/><Relationship Id="rId248" Type="http://schemas.openxmlformats.org/officeDocument/2006/relationships/tags" Target="../tags/tag263.xml"/><Relationship Id="rId12" Type="http://schemas.openxmlformats.org/officeDocument/2006/relationships/tags" Target="../tags/tag27.xml"/><Relationship Id="rId33" Type="http://schemas.openxmlformats.org/officeDocument/2006/relationships/tags" Target="../tags/tag48.xml"/><Relationship Id="rId108" Type="http://schemas.openxmlformats.org/officeDocument/2006/relationships/tags" Target="../tags/tag123.xml"/><Relationship Id="rId129" Type="http://schemas.openxmlformats.org/officeDocument/2006/relationships/tags" Target="../tags/tag144.xml"/><Relationship Id="rId54" Type="http://schemas.openxmlformats.org/officeDocument/2006/relationships/tags" Target="../tags/tag69.xml"/><Relationship Id="rId75" Type="http://schemas.openxmlformats.org/officeDocument/2006/relationships/tags" Target="../tags/tag90.xml"/><Relationship Id="rId96" Type="http://schemas.openxmlformats.org/officeDocument/2006/relationships/tags" Target="../tags/tag111.xml"/><Relationship Id="rId140" Type="http://schemas.openxmlformats.org/officeDocument/2006/relationships/tags" Target="../tags/tag155.xml"/><Relationship Id="rId161" Type="http://schemas.openxmlformats.org/officeDocument/2006/relationships/tags" Target="../tags/tag176.xml"/><Relationship Id="rId182" Type="http://schemas.openxmlformats.org/officeDocument/2006/relationships/tags" Target="../tags/tag197.xml"/><Relationship Id="rId217" Type="http://schemas.openxmlformats.org/officeDocument/2006/relationships/tags" Target="../tags/tag232.xml"/><Relationship Id="rId6" Type="http://schemas.openxmlformats.org/officeDocument/2006/relationships/tags" Target="../tags/tag21.xml"/><Relationship Id="rId238" Type="http://schemas.openxmlformats.org/officeDocument/2006/relationships/tags" Target="../tags/tag253.xml"/><Relationship Id="rId23" Type="http://schemas.openxmlformats.org/officeDocument/2006/relationships/tags" Target="../tags/tag38.xml"/><Relationship Id="rId119" Type="http://schemas.openxmlformats.org/officeDocument/2006/relationships/tags" Target="../tags/tag134.xml"/><Relationship Id="rId44" Type="http://schemas.openxmlformats.org/officeDocument/2006/relationships/tags" Target="../tags/tag59.xml"/><Relationship Id="rId65" Type="http://schemas.openxmlformats.org/officeDocument/2006/relationships/tags" Target="../tags/tag80.xml"/><Relationship Id="rId86" Type="http://schemas.openxmlformats.org/officeDocument/2006/relationships/tags" Target="../tags/tag101.xml"/><Relationship Id="rId130" Type="http://schemas.openxmlformats.org/officeDocument/2006/relationships/tags" Target="../tags/tag145.xml"/><Relationship Id="rId151" Type="http://schemas.openxmlformats.org/officeDocument/2006/relationships/tags" Target="../tags/tag166.xml"/><Relationship Id="rId172" Type="http://schemas.openxmlformats.org/officeDocument/2006/relationships/tags" Target="../tags/tag187.xml"/><Relationship Id="rId193" Type="http://schemas.openxmlformats.org/officeDocument/2006/relationships/tags" Target="../tags/tag208.xml"/><Relationship Id="rId207" Type="http://schemas.openxmlformats.org/officeDocument/2006/relationships/tags" Target="../tags/tag222.xml"/><Relationship Id="rId228" Type="http://schemas.openxmlformats.org/officeDocument/2006/relationships/tags" Target="../tags/tag243.xml"/><Relationship Id="rId249" Type="http://schemas.openxmlformats.org/officeDocument/2006/relationships/tags" Target="../tags/tag264.xml"/><Relationship Id="rId13" Type="http://schemas.openxmlformats.org/officeDocument/2006/relationships/tags" Target="../tags/tag28.xml"/><Relationship Id="rId109" Type="http://schemas.openxmlformats.org/officeDocument/2006/relationships/tags" Target="../tags/tag124.xml"/><Relationship Id="rId34" Type="http://schemas.openxmlformats.org/officeDocument/2006/relationships/tags" Target="../tags/tag49.xml"/><Relationship Id="rId55" Type="http://schemas.openxmlformats.org/officeDocument/2006/relationships/tags" Target="../tags/tag70.xml"/><Relationship Id="rId76" Type="http://schemas.openxmlformats.org/officeDocument/2006/relationships/tags" Target="../tags/tag91.xml"/><Relationship Id="rId97" Type="http://schemas.openxmlformats.org/officeDocument/2006/relationships/tags" Target="../tags/tag112.xml"/><Relationship Id="rId120" Type="http://schemas.openxmlformats.org/officeDocument/2006/relationships/tags" Target="../tags/tag135.xml"/><Relationship Id="rId141" Type="http://schemas.openxmlformats.org/officeDocument/2006/relationships/tags" Target="../tags/tag156.xml"/><Relationship Id="rId7" Type="http://schemas.openxmlformats.org/officeDocument/2006/relationships/tags" Target="../tags/tag22.xml"/><Relationship Id="rId162" Type="http://schemas.openxmlformats.org/officeDocument/2006/relationships/tags" Target="../tags/tag177.xml"/><Relationship Id="rId183" Type="http://schemas.openxmlformats.org/officeDocument/2006/relationships/tags" Target="../tags/tag198.xml"/><Relationship Id="rId218" Type="http://schemas.openxmlformats.org/officeDocument/2006/relationships/tags" Target="../tags/tag233.xml"/><Relationship Id="rId239" Type="http://schemas.openxmlformats.org/officeDocument/2006/relationships/tags" Target="../tags/tag254.xml"/><Relationship Id="rId250" Type="http://schemas.openxmlformats.org/officeDocument/2006/relationships/tags" Target="../tags/tag265.xml"/><Relationship Id="rId24" Type="http://schemas.openxmlformats.org/officeDocument/2006/relationships/tags" Target="../tags/tag39.xml"/><Relationship Id="rId45" Type="http://schemas.openxmlformats.org/officeDocument/2006/relationships/tags" Target="../tags/tag60.xml"/><Relationship Id="rId66" Type="http://schemas.openxmlformats.org/officeDocument/2006/relationships/tags" Target="../tags/tag81.xml"/><Relationship Id="rId87" Type="http://schemas.openxmlformats.org/officeDocument/2006/relationships/tags" Target="../tags/tag102.xml"/><Relationship Id="rId110" Type="http://schemas.openxmlformats.org/officeDocument/2006/relationships/tags" Target="../tags/tag125.xml"/><Relationship Id="rId131" Type="http://schemas.openxmlformats.org/officeDocument/2006/relationships/tags" Target="../tags/tag146.xml"/><Relationship Id="rId152" Type="http://schemas.openxmlformats.org/officeDocument/2006/relationships/tags" Target="../tags/tag167.xml"/><Relationship Id="rId173" Type="http://schemas.openxmlformats.org/officeDocument/2006/relationships/tags" Target="../tags/tag188.xml"/><Relationship Id="rId194" Type="http://schemas.openxmlformats.org/officeDocument/2006/relationships/tags" Target="../tags/tag209.xml"/><Relationship Id="rId208" Type="http://schemas.openxmlformats.org/officeDocument/2006/relationships/tags" Target="../tags/tag223.xml"/><Relationship Id="rId229" Type="http://schemas.openxmlformats.org/officeDocument/2006/relationships/tags" Target="../tags/tag244.xml"/><Relationship Id="rId240" Type="http://schemas.openxmlformats.org/officeDocument/2006/relationships/tags" Target="../tags/tag255.xml"/><Relationship Id="rId14" Type="http://schemas.openxmlformats.org/officeDocument/2006/relationships/tags" Target="../tags/tag29.xml"/><Relationship Id="rId35" Type="http://schemas.openxmlformats.org/officeDocument/2006/relationships/tags" Target="../tags/tag50.xml"/><Relationship Id="rId56" Type="http://schemas.openxmlformats.org/officeDocument/2006/relationships/tags" Target="../tags/tag71.xml"/><Relationship Id="rId77" Type="http://schemas.openxmlformats.org/officeDocument/2006/relationships/tags" Target="../tags/tag92.xml"/><Relationship Id="rId100" Type="http://schemas.openxmlformats.org/officeDocument/2006/relationships/tags" Target="../tags/tag115.xml"/><Relationship Id="rId8" Type="http://schemas.openxmlformats.org/officeDocument/2006/relationships/tags" Target="../tags/tag23.xml"/><Relationship Id="rId98" Type="http://schemas.openxmlformats.org/officeDocument/2006/relationships/tags" Target="../tags/tag113.xml"/><Relationship Id="rId121" Type="http://schemas.openxmlformats.org/officeDocument/2006/relationships/tags" Target="../tags/tag136.xml"/><Relationship Id="rId142" Type="http://schemas.openxmlformats.org/officeDocument/2006/relationships/tags" Target="../tags/tag157.xml"/><Relationship Id="rId163" Type="http://schemas.openxmlformats.org/officeDocument/2006/relationships/tags" Target="../tags/tag178.xml"/><Relationship Id="rId184" Type="http://schemas.openxmlformats.org/officeDocument/2006/relationships/tags" Target="../tags/tag199.xml"/><Relationship Id="rId219" Type="http://schemas.openxmlformats.org/officeDocument/2006/relationships/tags" Target="../tags/tag234.xml"/><Relationship Id="rId230" Type="http://schemas.openxmlformats.org/officeDocument/2006/relationships/tags" Target="../tags/tag245.xml"/><Relationship Id="rId251" Type="http://schemas.openxmlformats.org/officeDocument/2006/relationships/slideLayout" Target="../slideLayouts/slideLayout3.xml"/><Relationship Id="rId25" Type="http://schemas.openxmlformats.org/officeDocument/2006/relationships/tags" Target="../tags/tag40.xml"/><Relationship Id="rId46" Type="http://schemas.openxmlformats.org/officeDocument/2006/relationships/tags" Target="../tags/tag61.xml"/><Relationship Id="rId67" Type="http://schemas.openxmlformats.org/officeDocument/2006/relationships/tags" Target="../tags/tag82.xml"/><Relationship Id="rId88" Type="http://schemas.openxmlformats.org/officeDocument/2006/relationships/tags" Target="../tags/tag103.xml"/><Relationship Id="rId111" Type="http://schemas.openxmlformats.org/officeDocument/2006/relationships/tags" Target="../tags/tag126.xml"/><Relationship Id="rId132" Type="http://schemas.openxmlformats.org/officeDocument/2006/relationships/tags" Target="../tags/tag147.xml"/><Relationship Id="rId153" Type="http://schemas.openxmlformats.org/officeDocument/2006/relationships/tags" Target="../tags/tag168.xml"/><Relationship Id="rId174" Type="http://schemas.openxmlformats.org/officeDocument/2006/relationships/tags" Target="../tags/tag189.xml"/><Relationship Id="rId195" Type="http://schemas.openxmlformats.org/officeDocument/2006/relationships/tags" Target="../tags/tag210.xml"/><Relationship Id="rId209" Type="http://schemas.openxmlformats.org/officeDocument/2006/relationships/tags" Target="../tags/tag224.xml"/><Relationship Id="rId220" Type="http://schemas.openxmlformats.org/officeDocument/2006/relationships/tags" Target="../tags/tag235.xml"/><Relationship Id="rId241" Type="http://schemas.openxmlformats.org/officeDocument/2006/relationships/tags" Target="../tags/tag256.xml"/><Relationship Id="rId15" Type="http://schemas.openxmlformats.org/officeDocument/2006/relationships/tags" Target="../tags/tag30.xml"/><Relationship Id="rId36" Type="http://schemas.openxmlformats.org/officeDocument/2006/relationships/tags" Target="../tags/tag51.xml"/><Relationship Id="rId57" Type="http://schemas.openxmlformats.org/officeDocument/2006/relationships/tags" Target="../tags/tag72.xml"/><Relationship Id="rId78" Type="http://schemas.openxmlformats.org/officeDocument/2006/relationships/tags" Target="../tags/tag93.xml"/><Relationship Id="rId99" Type="http://schemas.openxmlformats.org/officeDocument/2006/relationships/tags" Target="../tags/tag114.xml"/><Relationship Id="rId101" Type="http://schemas.openxmlformats.org/officeDocument/2006/relationships/tags" Target="../tags/tag116.xml"/><Relationship Id="rId122" Type="http://schemas.openxmlformats.org/officeDocument/2006/relationships/tags" Target="../tags/tag137.xml"/><Relationship Id="rId143" Type="http://schemas.openxmlformats.org/officeDocument/2006/relationships/tags" Target="../tags/tag158.xml"/><Relationship Id="rId164" Type="http://schemas.openxmlformats.org/officeDocument/2006/relationships/tags" Target="../tags/tag179.xml"/><Relationship Id="rId185" Type="http://schemas.openxmlformats.org/officeDocument/2006/relationships/tags" Target="../tags/tag200.xml"/><Relationship Id="rId9" Type="http://schemas.openxmlformats.org/officeDocument/2006/relationships/tags" Target="../tags/tag24.xml"/><Relationship Id="rId210" Type="http://schemas.openxmlformats.org/officeDocument/2006/relationships/tags" Target="../tags/tag225.xml"/><Relationship Id="rId26" Type="http://schemas.openxmlformats.org/officeDocument/2006/relationships/tags" Target="../tags/tag41.xml"/><Relationship Id="rId231" Type="http://schemas.openxmlformats.org/officeDocument/2006/relationships/tags" Target="../tags/tag246.xml"/><Relationship Id="rId252" Type="http://schemas.openxmlformats.org/officeDocument/2006/relationships/notesSlide" Target="../notesSlides/notesSlide4.xml"/><Relationship Id="rId47" Type="http://schemas.openxmlformats.org/officeDocument/2006/relationships/tags" Target="../tags/tag62.xml"/><Relationship Id="rId68" Type="http://schemas.openxmlformats.org/officeDocument/2006/relationships/tags" Target="../tags/tag83.xml"/><Relationship Id="rId89" Type="http://schemas.openxmlformats.org/officeDocument/2006/relationships/tags" Target="../tags/tag104.xml"/><Relationship Id="rId112" Type="http://schemas.openxmlformats.org/officeDocument/2006/relationships/tags" Target="../tags/tag127.xml"/><Relationship Id="rId133" Type="http://schemas.openxmlformats.org/officeDocument/2006/relationships/tags" Target="../tags/tag148.xml"/><Relationship Id="rId154" Type="http://schemas.openxmlformats.org/officeDocument/2006/relationships/tags" Target="../tags/tag169.xml"/><Relationship Id="rId175" Type="http://schemas.openxmlformats.org/officeDocument/2006/relationships/tags" Target="../tags/tag190.xml"/><Relationship Id="rId196" Type="http://schemas.openxmlformats.org/officeDocument/2006/relationships/tags" Target="../tags/tag211.xml"/><Relationship Id="rId200" Type="http://schemas.openxmlformats.org/officeDocument/2006/relationships/tags" Target="../tags/tag215.xml"/><Relationship Id="rId16" Type="http://schemas.openxmlformats.org/officeDocument/2006/relationships/tags" Target="../tags/tag31.xml"/><Relationship Id="rId221" Type="http://schemas.openxmlformats.org/officeDocument/2006/relationships/tags" Target="../tags/tag236.xml"/><Relationship Id="rId242" Type="http://schemas.openxmlformats.org/officeDocument/2006/relationships/tags" Target="../tags/tag257.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oleObject" Target="../embeddings/oleObject8.bin"/><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1" Type="http://schemas.openxmlformats.org/officeDocument/2006/relationships/tags" Target="../tags/tag16.x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image" Target="../media/image20.emf"/><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18" Type="http://schemas.openxmlformats.org/officeDocument/2006/relationships/tags" Target="../tags/tag33.xml"/><Relationship Id="rId39" Type="http://schemas.openxmlformats.org/officeDocument/2006/relationships/tags" Target="../tags/tag54.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chart" Target="../charts/chart1.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chart" Target="../charts/chart2.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106" Type="http://schemas.openxmlformats.org/officeDocument/2006/relationships/tags" Target="../tags/tag121.xml"/><Relationship Id="rId127" Type="http://schemas.openxmlformats.org/officeDocument/2006/relationships/tags" Target="../tags/tag142.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787.xml"/><Relationship Id="rId5" Type="http://schemas.openxmlformats.org/officeDocument/2006/relationships/image" Target="../media/image20.emf"/><Relationship Id="rId4" Type="http://schemas.openxmlformats.org/officeDocument/2006/relationships/oleObject" Target="../embeddings/oleObject4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788.xml"/><Relationship Id="rId5" Type="http://schemas.openxmlformats.org/officeDocument/2006/relationships/image" Target="../media/image20.emf"/><Relationship Id="rId4" Type="http://schemas.openxmlformats.org/officeDocument/2006/relationships/oleObject" Target="../embeddings/oleObject44.bin"/></Relationships>
</file>

<file path=ppt/slides/_rels/slide62.xml.rels><?xml version="1.0" encoding="UTF-8" standalone="yes"?>
<Relationships xmlns="http://schemas.openxmlformats.org/package/2006/relationships"><Relationship Id="rId8" Type="http://schemas.openxmlformats.org/officeDocument/2006/relationships/hyperlink" Target="https://internationalconferencealerts.com/" TargetMode="External"/><Relationship Id="rId3" Type="http://schemas.openxmlformats.org/officeDocument/2006/relationships/notesSlide" Target="../notesSlides/notesSlide57.xml"/><Relationship Id="rId7" Type="http://schemas.openxmlformats.org/officeDocument/2006/relationships/hyperlink" Target="https://www.moh.gov.gh/wp-content/uploads/2024/05/HEALTH-Summit-Program-2024-NEW.pdf" TargetMode="External"/><Relationship Id="rId2" Type="http://schemas.openxmlformats.org/officeDocument/2006/relationships/slideLayout" Target="../slideLayouts/slideLayout3.xml"/><Relationship Id="rId1" Type="http://schemas.openxmlformats.org/officeDocument/2006/relationships/tags" Target="../tags/tag789.xml"/><Relationship Id="rId6" Type="http://schemas.openxmlformats.org/officeDocument/2006/relationships/hyperlink" Target="http://usrsociety.org/Conference/328/ICPH/" TargetMode="External"/><Relationship Id="rId5" Type="http://schemas.openxmlformats.org/officeDocument/2006/relationships/image" Target="../media/image20.emf"/><Relationship Id="rId4" Type="http://schemas.openxmlformats.org/officeDocument/2006/relationships/oleObject" Target="../embeddings/oleObject4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790.xml"/><Relationship Id="rId5" Type="http://schemas.openxmlformats.org/officeDocument/2006/relationships/image" Target="../media/image20.emf"/><Relationship Id="rId4" Type="http://schemas.openxmlformats.org/officeDocument/2006/relationships/oleObject" Target="../embeddings/oleObject45.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791.x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792.x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13" Type="http://schemas.openxmlformats.org/officeDocument/2006/relationships/tags" Target="../tags/tag805.xml"/><Relationship Id="rId18" Type="http://schemas.openxmlformats.org/officeDocument/2006/relationships/tags" Target="../tags/tag810.xml"/><Relationship Id="rId26" Type="http://schemas.openxmlformats.org/officeDocument/2006/relationships/tags" Target="../tags/tag818.xml"/><Relationship Id="rId39" Type="http://schemas.openxmlformats.org/officeDocument/2006/relationships/chart" Target="../charts/chart27.xml"/><Relationship Id="rId21" Type="http://schemas.openxmlformats.org/officeDocument/2006/relationships/tags" Target="../tags/tag813.xml"/><Relationship Id="rId34" Type="http://schemas.openxmlformats.org/officeDocument/2006/relationships/tags" Target="../tags/tag826.xml"/><Relationship Id="rId7" Type="http://schemas.openxmlformats.org/officeDocument/2006/relationships/tags" Target="../tags/tag799.xml"/><Relationship Id="rId12" Type="http://schemas.openxmlformats.org/officeDocument/2006/relationships/tags" Target="../tags/tag804.xml"/><Relationship Id="rId17" Type="http://schemas.openxmlformats.org/officeDocument/2006/relationships/tags" Target="../tags/tag809.xml"/><Relationship Id="rId25" Type="http://schemas.openxmlformats.org/officeDocument/2006/relationships/tags" Target="../tags/tag817.xml"/><Relationship Id="rId33" Type="http://schemas.openxmlformats.org/officeDocument/2006/relationships/tags" Target="../tags/tag825.xml"/><Relationship Id="rId38" Type="http://schemas.openxmlformats.org/officeDocument/2006/relationships/image" Target="../media/image20.emf"/><Relationship Id="rId2" Type="http://schemas.openxmlformats.org/officeDocument/2006/relationships/tags" Target="../tags/tag794.xml"/><Relationship Id="rId16" Type="http://schemas.openxmlformats.org/officeDocument/2006/relationships/tags" Target="../tags/tag808.xml"/><Relationship Id="rId20" Type="http://schemas.openxmlformats.org/officeDocument/2006/relationships/tags" Target="../tags/tag812.xml"/><Relationship Id="rId29" Type="http://schemas.openxmlformats.org/officeDocument/2006/relationships/tags" Target="../tags/tag821.xml"/><Relationship Id="rId1" Type="http://schemas.openxmlformats.org/officeDocument/2006/relationships/tags" Target="../tags/tag793.xml"/><Relationship Id="rId6" Type="http://schemas.openxmlformats.org/officeDocument/2006/relationships/tags" Target="../tags/tag798.xml"/><Relationship Id="rId11" Type="http://schemas.openxmlformats.org/officeDocument/2006/relationships/tags" Target="../tags/tag803.xml"/><Relationship Id="rId24" Type="http://schemas.openxmlformats.org/officeDocument/2006/relationships/tags" Target="../tags/tag816.xml"/><Relationship Id="rId32" Type="http://schemas.openxmlformats.org/officeDocument/2006/relationships/tags" Target="../tags/tag824.xml"/><Relationship Id="rId37" Type="http://schemas.openxmlformats.org/officeDocument/2006/relationships/oleObject" Target="../embeddings/oleObject47.bin"/><Relationship Id="rId5" Type="http://schemas.openxmlformats.org/officeDocument/2006/relationships/tags" Target="../tags/tag797.xml"/><Relationship Id="rId15" Type="http://schemas.openxmlformats.org/officeDocument/2006/relationships/tags" Target="../tags/tag807.xml"/><Relationship Id="rId23" Type="http://schemas.openxmlformats.org/officeDocument/2006/relationships/tags" Target="../tags/tag815.xml"/><Relationship Id="rId28" Type="http://schemas.openxmlformats.org/officeDocument/2006/relationships/tags" Target="../tags/tag820.xml"/><Relationship Id="rId36" Type="http://schemas.openxmlformats.org/officeDocument/2006/relationships/notesSlide" Target="../notesSlides/notesSlide61.xml"/><Relationship Id="rId10" Type="http://schemas.openxmlformats.org/officeDocument/2006/relationships/tags" Target="../tags/tag802.xml"/><Relationship Id="rId19" Type="http://schemas.openxmlformats.org/officeDocument/2006/relationships/tags" Target="../tags/tag811.xml"/><Relationship Id="rId31" Type="http://schemas.openxmlformats.org/officeDocument/2006/relationships/tags" Target="../tags/tag823.xml"/><Relationship Id="rId4" Type="http://schemas.openxmlformats.org/officeDocument/2006/relationships/tags" Target="../tags/tag796.xml"/><Relationship Id="rId9" Type="http://schemas.openxmlformats.org/officeDocument/2006/relationships/tags" Target="../tags/tag801.xml"/><Relationship Id="rId14" Type="http://schemas.openxmlformats.org/officeDocument/2006/relationships/tags" Target="../tags/tag806.xml"/><Relationship Id="rId22" Type="http://schemas.openxmlformats.org/officeDocument/2006/relationships/tags" Target="../tags/tag814.xml"/><Relationship Id="rId27" Type="http://schemas.openxmlformats.org/officeDocument/2006/relationships/tags" Target="../tags/tag819.xml"/><Relationship Id="rId30" Type="http://schemas.openxmlformats.org/officeDocument/2006/relationships/tags" Target="../tags/tag822.xml"/><Relationship Id="rId35" Type="http://schemas.openxmlformats.org/officeDocument/2006/relationships/slideLayout" Target="../slideLayouts/slideLayout3.xml"/><Relationship Id="rId8" Type="http://schemas.openxmlformats.org/officeDocument/2006/relationships/tags" Target="../tags/tag800.xml"/><Relationship Id="rId3" Type="http://schemas.openxmlformats.org/officeDocument/2006/relationships/tags" Target="../tags/tag795.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tags" Target="../tags/tag82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9" Type="http://schemas.openxmlformats.org/officeDocument/2006/relationships/tags" Target="../tags/tag304.xml"/><Relationship Id="rId21" Type="http://schemas.openxmlformats.org/officeDocument/2006/relationships/tags" Target="../tags/tag286.xml"/><Relationship Id="rId34" Type="http://schemas.openxmlformats.org/officeDocument/2006/relationships/tags" Target="../tags/tag299.xml"/><Relationship Id="rId42" Type="http://schemas.openxmlformats.org/officeDocument/2006/relationships/tags" Target="../tags/tag307.xml"/><Relationship Id="rId47" Type="http://schemas.openxmlformats.org/officeDocument/2006/relationships/tags" Target="../tags/tag312.xml"/><Relationship Id="rId50" Type="http://schemas.openxmlformats.org/officeDocument/2006/relationships/tags" Target="../tags/tag315.xml"/><Relationship Id="rId55" Type="http://schemas.openxmlformats.org/officeDocument/2006/relationships/slideLayout" Target="../slideLayouts/slideLayout3.xml"/><Relationship Id="rId7" Type="http://schemas.openxmlformats.org/officeDocument/2006/relationships/tags" Target="../tags/tag272.xml"/><Relationship Id="rId2" Type="http://schemas.openxmlformats.org/officeDocument/2006/relationships/tags" Target="../tags/tag267.xml"/><Relationship Id="rId16" Type="http://schemas.openxmlformats.org/officeDocument/2006/relationships/tags" Target="../tags/tag281.xml"/><Relationship Id="rId29" Type="http://schemas.openxmlformats.org/officeDocument/2006/relationships/tags" Target="../tags/tag294.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tags" Target="../tags/tag297.xml"/><Relationship Id="rId37" Type="http://schemas.openxmlformats.org/officeDocument/2006/relationships/tags" Target="../tags/tag302.xml"/><Relationship Id="rId40" Type="http://schemas.openxmlformats.org/officeDocument/2006/relationships/tags" Target="../tags/tag305.xml"/><Relationship Id="rId45" Type="http://schemas.openxmlformats.org/officeDocument/2006/relationships/tags" Target="../tags/tag310.xml"/><Relationship Id="rId53" Type="http://schemas.openxmlformats.org/officeDocument/2006/relationships/tags" Target="../tags/tag318.xml"/><Relationship Id="rId58" Type="http://schemas.openxmlformats.org/officeDocument/2006/relationships/image" Target="../media/image18.emf"/><Relationship Id="rId5" Type="http://schemas.openxmlformats.org/officeDocument/2006/relationships/tags" Target="../tags/tag270.xml"/><Relationship Id="rId19" Type="http://schemas.openxmlformats.org/officeDocument/2006/relationships/tags" Target="../tags/tag284.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 Id="rId35" Type="http://schemas.openxmlformats.org/officeDocument/2006/relationships/tags" Target="../tags/tag300.xml"/><Relationship Id="rId43" Type="http://schemas.openxmlformats.org/officeDocument/2006/relationships/tags" Target="../tags/tag308.xml"/><Relationship Id="rId48" Type="http://schemas.openxmlformats.org/officeDocument/2006/relationships/tags" Target="../tags/tag313.xml"/><Relationship Id="rId56" Type="http://schemas.openxmlformats.org/officeDocument/2006/relationships/notesSlide" Target="../notesSlides/notesSlide5.xml"/><Relationship Id="rId8" Type="http://schemas.openxmlformats.org/officeDocument/2006/relationships/tags" Target="../tags/tag273.xml"/><Relationship Id="rId51" Type="http://schemas.openxmlformats.org/officeDocument/2006/relationships/tags" Target="../tags/tag316.xml"/><Relationship Id="rId3" Type="http://schemas.openxmlformats.org/officeDocument/2006/relationships/tags" Target="../tags/tag268.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tags" Target="../tags/tag298.xml"/><Relationship Id="rId38" Type="http://schemas.openxmlformats.org/officeDocument/2006/relationships/tags" Target="../tags/tag303.xml"/><Relationship Id="rId46" Type="http://schemas.openxmlformats.org/officeDocument/2006/relationships/tags" Target="../tags/tag311.xml"/><Relationship Id="rId59" Type="http://schemas.openxmlformats.org/officeDocument/2006/relationships/chart" Target="../charts/chart3.xml"/><Relationship Id="rId20" Type="http://schemas.openxmlformats.org/officeDocument/2006/relationships/tags" Target="../tags/tag285.xml"/><Relationship Id="rId41" Type="http://schemas.openxmlformats.org/officeDocument/2006/relationships/tags" Target="../tags/tag306.xml"/><Relationship Id="rId54" Type="http://schemas.openxmlformats.org/officeDocument/2006/relationships/tags" Target="../tags/tag319.xml"/><Relationship Id="rId1" Type="http://schemas.openxmlformats.org/officeDocument/2006/relationships/tags" Target="../tags/tag266.xml"/><Relationship Id="rId6" Type="http://schemas.openxmlformats.org/officeDocument/2006/relationships/tags" Target="../tags/tag271.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36" Type="http://schemas.openxmlformats.org/officeDocument/2006/relationships/tags" Target="../tags/tag301.xml"/><Relationship Id="rId49" Type="http://schemas.openxmlformats.org/officeDocument/2006/relationships/tags" Target="../tags/tag314.xml"/><Relationship Id="rId57" Type="http://schemas.openxmlformats.org/officeDocument/2006/relationships/oleObject" Target="../embeddings/oleObject9.bin"/><Relationship Id="rId10" Type="http://schemas.openxmlformats.org/officeDocument/2006/relationships/tags" Target="../tags/tag275.xml"/><Relationship Id="rId31" Type="http://schemas.openxmlformats.org/officeDocument/2006/relationships/tags" Target="../tags/tag296.xml"/><Relationship Id="rId44" Type="http://schemas.openxmlformats.org/officeDocument/2006/relationships/tags" Target="../tags/tag309.xml"/><Relationship Id="rId52" Type="http://schemas.openxmlformats.org/officeDocument/2006/relationships/tags" Target="../tags/tag317.xml"/><Relationship Id="rId60" Type="http://schemas.openxmlformats.org/officeDocument/2006/relationships/chart" Target="../charts/char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45.xml"/><Relationship Id="rId21" Type="http://schemas.openxmlformats.org/officeDocument/2006/relationships/tags" Target="../tags/tag340.xml"/><Relationship Id="rId42" Type="http://schemas.openxmlformats.org/officeDocument/2006/relationships/tags" Target="../tags/tag361.xml"/><Relationship Id="rId47" Type="http://schemas.openxmlformats.org/officeDocument/2006/relationships/tags" Target="../tags/tag366.xml"/><Relationship Id="rId63" Type="http://schemas.openxmlformats.org/officeDocument/2006/relationships/tags" Target="../tags/tag382.xml"/><Relationship Id="rId68" Type="http://schemas.openxmlformats.org/officeDocument/2006/relationships/tags" Target="../tags/tag387.xml"/><Relationship Id="rId16" Type="http://schemas.openxmlformats.org/officeDocument/2006/relationships/tags" Target="../tags/tag335.xml"/><Relationship Id="rId11" Type="http://schemas.openxmlformats.org/officeDocument/2006/relationships/tags" Target="../tags/tag330.xml"/><Relationship Id="rId24" Type="http://schemas.openxmlformats.org/officeDocument/2006/relationships/tags" Target="../tags/tag343.xml"/><Relationship Id="rId32" Type="http://schemas.openxmlformats.org/officeDocument/2006/relationships/tags" Target="../tags/tag351.xml"/><Relationship Id="rId37" Type="http://schemas.openxmlformats.org/officeDocument/2006/relationships/tags" Target="../tags/tag356.xml"/><Relationship Id="rId40" Type="http://schemas.openxmlformats.org/officeDocument/2006/relationships/tags" Target="../tags/tag359.xml"/><Relationship Id="rId45" Type="http://schemas.openxmlformats.org/officeDocument/2006/relationships/tags" Target="../tags/tag364.xml"/><Relationship Id="rId53" Type="http://schemas.openxmlformats.org/officeDocument/2006/relationships/tags" Target="../tags/tag372.xml"/><Relationship Id="rId58" Type="http://schemas.openxmlformats.org/officeDocument/2006/relationships/tags" Target="../tags/tag377.xml"/><Relationship Id="rId66" Type="http://schemas.openxmlformats.org/officeDocument/2006/relationships/tags" Target="../tags/tag385.xml"/><Relationship Id="rId74" Type="http://schemas.openxmlformats.org/officeDocument/2006/relationships/oleObject" Target="../embeddings/oleObject10.bin"/><Relationship Id="rId5" Type="http://schemas.openxmlformats.org/officeDocument/2006/relationships/tags" Target="../tags/tag324.xml"/><Relationship Id="rId61" Type="http://schemas.openxmlformats.org/officeDocument/2006/relationships/tags" Target="../tags/tag380.xml"/><Relationship Id="rId19" Type="http://schemas.openxmlformats.org/officeDocument/2006/relationships/tags" Target="../tags/tag338.xml"/><Relationship Id="rId14" Type="http://schemas.openxmlformats.org/officeDocument/2006/relationships/tags" Target="../tags/tag333.xml"/><Relationship Id="rId22" Type="http://schemas.openxmlformats.org/officeDocument/2006/relationships/tags" Target="../tags/tag341.xml"/><Relationship Id="rId27" Type="http://schemas.openxmlformats.org/officeDocument/2006/relationships/tags" Target="../tags/tag346.xml"/><Relationship Id="rId30" Type="http://schemas.openxmlformats.org/officeDocument/2006/relationships/tags" Target="../tags/tag349.xml"/><Relationship Id="rId35" Type="http://schemas.openxmlformats.org/officeDocument/2006/relationships/tags" Target="../tags/tag354.xml"/><Relationship Id="rId43" Type="http://schemas.openxmlformats.org/officeDocument/2006/relationships/tags" Target="../tags/tag362.xml"/><Relationship Id="rId48" Type="http://schemas.openxmlformats.org/officeDocument/2006/relationships/tags" Target="../tags/tag367.xml"/><Relationship Id="rId56" Type="http://schemas.openxmlformats.org/officeDocument/2006/relationships/tags" Target="../tags/tag375.xml"/><Relationship Id="rId64" Type="http://schemas.openxmlformats.org/officeDocument/2006/relationships/tags" Target="../tags/tag383.xml"/><Relationship Id="rId69" Type="http://schemas.openxmlformats.org/officeDocument/2006/relationships/tags" Target="../tags/tag388.xml"/><Relationship Id="rId77" Type="http://schemas.openxmlformats.org/officeDocument/2006/relationships/chart" Target="../charts/chart6.xml"/><Relationship Id="rId8" Type="http://schemas.openxmlformats.org/officeDocument/2006/relationships/tags" Target="../tags/tag327.xml"/><Relationship Id="rId51" Type="http://schemas.openxmlformats.org/officeDocument/2006/relationships/tags" Target="../tags/tag370.xml"/><Relationship Id="rId72" Type="http://schemas.openxmlformats.org/officeDocument/2006/relationships/slideLayout" Target="../slideLayouts/slideLayout3.xml"/><Relationship Id="rId3" Type="http://schemas.openxmlformats.org/officeDocument/2006/relationships/tags" Target="../tags/tag322.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tags" Target="../tags/tag344.xml"/><Relationship Id="rId33" Type="http://schemas.openxmlformats.org/officeDocument/2006/relationships/tags" Target="../tags/tag352.xml"/><Relationship Id="rId38" Type="http://schemas.openxmlformats.org/officeDocument/2006/relationships/tags" Target="../tags/tag357.xml"/><Relationship Id="rId46" Type="http://schemas.openxmlformats.org/officeDocument/2006/relationships/tags" Target="../tags/tag365.xml"/><Relationship Id="rId59" Type="http://schemas.openxmlformats.org/officeDocument/2006/relationships/tags" Target="../tags/tag378.xml"/><Relationship Id="rId67" Type="http://schemas.openxmlformats.org/officeDocument/2006/relationships/tags" Target="../tags/tag386.xml"/><Relationship Id="rId20" Type="http://schemas.openxmlformats.org/officeDocument/2006/relationships/tags" Target="../tags/tag339.xml"/><Relationship Id="rId41" Type="http://schemas.openxmlformats.org/officeDocument/2006/relationships/tags" Target="../tags/tag360.xml"/><Relationship Id="rId54" Type="http://schemas.openxmlformats.org/officeDocument/2006/relationships/tags" Target="../tags/tag373.xml"/><Relationship Id="rId62" Type="http://schemas.openxmlformats.org/officeDocument/2006/relationships/tags" Target="../tags/tag381.xml"/><Relationship Id="rId70" Type="http://schemas.openxmlformats.org/officeDocument/2006/relationships/tags" Target="../tags/tag389.xml"/><Relationship Id="rId75" Type="http://schemas.openxmlformats.org/officeDocument/2006/relationships/image" Target="../media/image18.emf"/><Relationship Id="rId1" Type="http://schemas.openxmlformats.org/officeDocument/2006/relationships/tags" Target="../tags/tag320.xml"/><Relationship Id="rId6" Type="http://schemas.openxmlformats.org/officeDocument/2006/relationships/tags" Target="../tags/tag325.xml"/><Relationship Id="rId15" Type="http://schemas.openxmlformats.org/officeDocument/2006/relationships/tags" Target="../tags/tag334.xml"/><Relationship Id="rId23" Type="http://schemas.openxmlformats.org/officeDocument/2006/relationships/tags" Target="../tags/tag342.xml"/><Relationship Id="rId28" Type="http://schemas.openxmlformats.org/officeDocument/2006/relationships/tags" Target="../tags/tag347.xml"/><Relationship Id="rId36" Type="http://schemas.openxmlformats.org/officeDocument/2006/relationships/tags" Target="../tags/tag355.xml"/><Relationship Id="rId49" Type="http://schemas.openxmlformats.org/officeDocument/2006/relationships/tags" Target="../tags/tag368.xml"/><Relationship Id="rId57" Type="http://schemas.openxmlformats.org/officeDocument/2006/relationships/tags" Target="../tags/tag376.xml"/><Relationship Id="rId10" Type="http://schemas.openxmlformats.org/officeDocument/2006/relationships/tags" Target="../tags/tag329.xml"/><Relationship Id="rId31" Type="http://schemas.openxmlformats.org/officeDocument/2006/relationships/tags" Target="../tags/tag350.xml"/><Relationship Id="rId44" Type="http://schemas.openxmlformats.org/officeDocument/2006/relationships/tags" Target="../tags/tag363.xml"/><Relationship Id="rId52" Type="http://schemas.openxmlformats.org/officeDocument/2006/relationships/tags" Target="../tags/tag371.xml"/><Relationship Id="rId60" Type="http://schemas.openxmlformats.org/officeDocument/2006/relationships/tags" Target="../tags/tag379.xml"/><Relationship Id="rId65" Type="http://schemas.openxmlformats.org/officeDocument/2006/relationships/tags" Target="../tags/tag384.xml"/><Relationship Id="rId73" Type="http://schemas.openxmlformats.org/officeDocument/2006/relationships/notesSlide" Target="../notesSlides/notesSlide6.xml"/><Relationship Id="rId4" Type="http://schemas.openxmlformats.org/officeDocument/2006/relationships/tags" Target="../tags/tag323.xml"/><Relationship Id="rId9" Type="http://schemas.openxmlformats.org/officeDocument/2006/relationships/tags" Target="../tags/tag328.xml"/><Relationship Id="rId13" Type="http://schemas.openxmlformats.org/officeDocument/2006/relationships/tags" Target="../tags/tag332.xml"/><Relationship Id="rId18" Type="http://schemas.openxmlformats.org/officeDocument/2006/relationships/tags" Target="../tags/tag337.xml"/><Relationship Id="rId39" Type="http://schemas.openxmlformats.org/officeDocument/2006/relationships/tags" Target="../tags/tag358.xml"/><Relationship Id="rId34" Type="http://schemas.openxmlformats.org/officeDocument/2006/relationships/tags" Target="../tags/tag353.xml"/><Relationship Id="rId50" Type="http://schemas.openxmlformats.org/officeDocument/2006/relationships/tags" Target="../tags/tag369.xml"/><Relationship Id="rId55" Type="http://schemas.openxmlformats.org/officeDocument/2006/relationships/tags" Target="../tags/tag374.xml"/><Relationship Id="rId76" Type="http://schemas.openxmlformats.org/officeDocument/2006/relationships/chart" Target="../charts/chart5.xml"/><Relationship Id="rId7" Type="http://schemas.openxmlformats.org/officeDocument/2006/relationships/tags" Target="../tags/tag326.xml"/><Relationship Id="rId71" Type="http://schemas.openxmlformats.org/officeDocument/2006/relationships/tags" Target="../tags/tag390.xml"/><Relationship Id="rId2" Type="http://schemas.openxmlformats.org/officeDocument/2006/relationships/tags" Target="../tags/tag321.xml"/><Relationship Id="rId29" Type="http://schemas.openxmlformats.org/officeDocument/2006/relationships/tags" Target="../tags/tag348.xml"/></Relationships>
</file>

<file path=ppt/slides/_rels/slide80.xml.rels><?xml version="1.0" encoding="UTF-8" standalone="yes"?>
<Relationships xmlns="http://schemas.openxmlformats.org/package/2006/relationships"><Relationship Id="rId3" Type="http://schemas.openxmlformats.org/officeDocument/2006/relationships/hyperlink" Target="https://www.jetro.go.jp/world/reports/2020/02/9b33dc8a948ba799.html" TargetMode="External"/><Relationship Id="rId2" Type="http://schemas.openxmlformats.org/officeDocument/2006/relationships/hyperlink" Target="https://www.jetro.go.jp/biz/areareports/special/2021/0901/b7ec0a5425d461f5.html" TargetMode="External"/><Relationship Id="rId1" Type="http://schemas.openxmlformats.org/officeDocument/2006/relationships/slideLayout" Target="../slideLayouts/slideLayout3.xml"/><Relationship Id="rId5" Type="http://schemas.openxmlformats.org/officeDocument/2006/relationships/hyperlink" Target="https://www.jetro.go.jp/biz/areareports/2023/818f58f33153307d.html" TargetMode="External"/><Relationship Id="rId4" Type="http://schemas.openxmlformats.org/officeDocument/2006/relationships/hyperlink" Target="https://www.jetro.go.jp/tv/internet/2023/03/555f043e0545c741.html" TargetMode="External"/></Relationships>
</file>

<file path=ppt/slides/_rels/slide9.xml.rels><?xml version="1.0" encoding="UTF-8" standalone="yes"?>
<Relationships xmlns="http://schemas.openxmlformats.org/package/2006/relationships"><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9" Type="http://schemas.openxmlformats.org/officeDocument/2006/relationships/tags" Target="../tags/tag429.xml"/><Relationship Id="rId21" Type="http://schemas.openxmlformats.org/officeDocument/2006/relationships/tags" Target="../tags/tag411.xml"/><Relationship Id="rId34" Type="http://schemas.openxmlformats.org/officeDocument/2006/relationships/tags" Target="../tags/tag424.xml"/><Relationship Id="rId42" Type="http://schemas.openxmlformats.org/officeDocument/2006/relationships/tags" Target="../tags/tag432.xml"/><Relationship Id="rId47" Type="http://schemas.openxmlformats.org/officeDocument/2006/relationships/notesSlide" Target="../notesSlides/notesSlide7.xml"/><Relationship Id="rId50" Type="http://schemas.openxmlformats.org/officeDocument/2006/relationships/chart" Target="../charts/chart7.xml"/><Relationship Id="rId7" Type="http://schemas.openxmlformats.org/officeDocument/2006/relationships/tags" Target="../tags/tag397.xml"/><Relationship Id="rId2" Type="http://schemas.openxmlformats.org/officeDocument/2006/relationships/tags" Target="../tags/tag392.xml"/><Relationship Id="rId16" Type="http://schemas.openxmlformats.org/officeDocument/2006/relationships/tags" Target="../tags/tag406.xml"/><Relationship Id="rId29" Type="http://schemas.openxmlformats.org/officeDocument/2006/relationships/tags" Target="../tags/tag419.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37" Type="http://schemas.openxmlformats.org/officeDocument/2006/relationships/tags" Target="../tags/tag427.xml"/><Relationship Id="rId40" Type="http://schemas.openxmlformats.org/officeDocument/2006/relationships/tags" Target="../tags/tag430.xml"/><Relationship Id="rId45" Type="http://schemas.openxmlformats.org/officeDocument/2006/relationships/tags" Target="../tags/tag435.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tags" Target="../tags/tag426.xml"/><Relationship Id="rId49" Type="http://schemas.openxmlformats.org/officeDocument/2006/relationships/image" Target="../media/image18.emf"/><Relationship Id="rId10" Type="http://schemas.openxmlformats.org/officeDocument/2006/relationships/tags" Target="../tags/tag400.xml"/><Relationship Id="rId19" Type="http://schemas.openxmlformats.org/officeDocument/2006/relationships/tags" Target="../tags/tag409.xml"/><Relationship Id="rId31" Type="http://schemas.openxmlformats.org/officeDocument/2006/relationships/tags" Target="../tags/tag421.xml"/><Relationship Id="rId44" Type="http://schemas.openxmlformats.org/officeDocument/2006/relationships/tags" Target="../tags/tag434.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tags" Target="../tags/tag425.xml"/><Relationship Id="rId43" Type="http://schemas.openxmlformats.org/officeDocument/2006/relationships/tags" Target="../tags/tag433.xml"/><Relationship Id="rId48" Type="http://schemas.openxmlformats.org/officeDocument/2006/relationships/oleObject" Target="../embeddings/oleObject11.bin"/><Relationship Id="rId8" Type="http://schemas.openxmlformats.org/officeDocument/2006/relationships/tags" Target="../tags/tag398.xml"/><Relationship Id="rId51" Type="http://schemas.openxmlformats.org/officeDocument/2006/relationships/chart" Target="../charts/chart8.xml"/><Relationship Id="rId3" Type="http://schemas.openxmlformats.org/officeDocument/2006/relationships/tags" Target="../tags/tag393.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38" Type="http://schemas.openxmlformats.org/officeDocument/2006/relationships/tags" Target="../tags/tag428.xml"/><Relationship Id="rId46" Type="http://schemas.openxmlformats.org/officeDocument/2006/relationships/slideLayout" Target="../slideLayouts/slideLayout3.xml"/><Relationship Id="rId20" Type="http://schemas.openxmlformats.org/officeDocument/2006/relationships/tags" Target="../tags/tag410.xml"/><Relationship Id="rId41" Type="http://schemas.openxmlformats.org/officeDocument/2006/relationships/tags" Target="../tags/tag431.xml"/><Relationship Id="rId1" Type="http://schemas.openxmlformats.org/officeDocument/2006/relationships/tags" Target="../tags/tag391.xml"/><Relationship Id="rId6" Type="http://schemas.openxmlformats.org/officeDocument/2006/relationships/tags" Target="../tags/tag3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noProof="1">
                <a:latin typeface="+mn-lt"/>
              </a:rPr>
              <a:t>2026年3月</a:t>
            </a:r>
            <a:endParaRPr lang="en-US" altLang="ja-JP" dirty="0">
              <a:latin typeface="+mn-lt"/>
            </a:endParaRPr>
          </a:p>
        </p:txBody>
      </p:sp>
      <p:sp>
        <p:nvSpPr>
          <p:cNvPr id="7" name="テキスト プレースホルダー 6"/>
          <p:cNvSpPr>
            <a:spLocks noGrp="1"/>
          </p:cNvSpPr>
          <p:nvPr>
            <p:ph type="body" sz="quarter" idx="12"/>
          </p:nvPr>
        </p:nvSpPr>
        <p:spPr>
          <a:xfrm>
            <a:off x="3440833" y="5673739"/>
            <a:ext cx="3024336" cy="486287"/>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sz="1280" b="0" noProof="1">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08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1920" noProof="1">
                <a:solidFill>
                  <a:srgbClr val="FFFFFF"/>
                </a:solidFill>
              </a:rPr>
              <a:t>医療国際国別報告書</a:t>
            </a:r>
            <a:br>
              <a:rPr lang="en-US" altLang="ja-JP" sz="1920">
                <a:solidFill>
                  <a:srgbClr val="FFFFFF"/>
                </a:solidFill>
              </a:rPr>
            </a:br>
            <a:r>
              <a:rPr lang="ja-JP" altLang="en-US" sz="1280" b="1" spc="40" noProof="1">
                <a:solidFill>
                  <a:srgbClr val="FFFFFF"/>
                </a:solidFill>
                <a:latin typeface="ＭＳ Ｐゴシック" panose="020B0600070205080204" pitchFamily="50" charset="-128"/>
                <a:ea typeface="ＭＳ Ｐゴシック" panose="020B0600070205080204" pitchFamily="50" charset="-128"/>
              </a:rPr>
              <a:t>新興国のヘルスケア市場環境に関する基礎情報</a:t>
            </a:r>
            <a:br>
              <a:rPr lang="ja-JP" altLang="en-US" sz="1280" b="1" spc="40">
                <a:solidFill>
                  <a:srgbClr val="FFFFFF"/>
                </a:solidFill>
                <a:latin typeface="ＭＳ Ｐゴシック" panose="020B0600070205080204" pitchFamily="50" charset="-128"/>
                <a:ea typeface="ＭＳ Ｐゴシック" panose="020B0600070205080204" pitchFamily="50" charset="-128"/>
              </a:rPr>
            </a:br>
            <a:r>
              <a:rPr lang="en-US" altLang="ja-JP" sz="2720" noProof="1">
                <a:solidFill>
                  <a:srgbClr val="FFFFFF"/>
                </a:solidFill>
              </a:rPr>
              <a:t>ガーナ</a:t>
            </a:r>
            <a:r>
              <a:rPr lang="ja-JP" altLang="en-US" sz="2720" noProof="1">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a:xfrm>
            <a:off x="200025" y="548600"/>
            <a:ext cx="9505950" cy="359445"/>
          </a:xfrm>
        </p:spPr>
        <p:txBody>
          <a:bodyPr/>
          <a:lstStyle/>
          <a:p>
            <a:r>
              <a:rPr lang="ja-JP" altLang="en-US" dirty="0"/>
              <a:t>外国投資法</a:t>
            </a:r>
          </a:p>
        </p:txBody>
      </p:sp>
      <p:graphicFrame>
        <p:nvGraphicFramePr>
          <p:cNvPr id="2" name="表 3">
            <a:extLst>
              <a:ext uri="{FF2B5EF4-FFF2-40B4-BE49-F238E27FC236}">
                <a16:creationId xmlns:a16="http://schemas.microsoft.com/office/drawing/2014/main" id="{90E7F512-ED9D-C73B-F55B-71357AEC0C03}"/>
              </a:ext>
            </a:extLst>
          </p:cNvPr>
          <p:cNvGraphicFramePr>
            <a:graphicFrameLocks noGrp="1"/>
          </p:cNvGraphicFramePr>
          <p:nvPr>
            <p:extLst>
              <p:ext uri="{D42A27DB-BD31-4B8C-83A1-F6EECF244321}">
                <p14:modId xmlns:p14="http://schemas.microsoft.com/office/powerpoint/2010/main" val="865159011"/>
              </p:ext>
            </p:extLst>
          </p:nvPr>
        </p:nvGraphicFramePr>
        <p:xfrm>
          <a:off x="128462" y="1213440"/>
          <a:ext cx="9649071" cy="54559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8568951">
                  <a:extLst>
                    <a:ext uri="{9D8B030D-6E8A-4147-A177-3AD203B41FA5}">
                      <a16:colId xmlns:a16="http://schemas.microsoft.com/office/drawing/2014/main" val="20001"/>
                    </a:ext>
                  </a:extLst>
                </a:gridCol>
              </a:tblGrid>
              <a:tr h="1639496">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規制業種・</a:t>
                      </a:r>
                      <a:br>
                        <a:rPr kumimoji="1" lang="en-US" altLang="ja-JP" sz="1100" b="1" baseline="0" dirty="0">
                          <a:solidFill>
                            <a:schemeClr val="bg1"/>
                          </a:solidFill>
                          <a:latin typeface="Arial" panose="020B0604020202020204" pitchFamily="34" charset="0"/>
                          <a:ea typeface="ＭＳ Ｐゴシック" panose="020B0600070205080204" pitchFamily="50" charset="-128"/>
                        </a:rPr>
                      </a:br>
                      <a:r>
                        <a:rPr kumimoji="1" lang="ja-JP" altLang="en-US" sz="1100" b="1" baseline="0" dirty="0">
                          <a:solidFill>
                            <a:schemeClr val="bg1"/>
                          </a:solidFill>
                          <a:latin typeface="Arial" panose="020B0604020202020204" pitchFamily="34" charset="0"/>
                          <a:ea typeface="ＭＳ Ｐゴシック" panose="020B0600070205080204" pitchFamily="50" charset="-128"/>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年</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27</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条により規定されており、ガーナ国民以外またはガーナ国民の所有でない企業は次の事業に投資または参入してはいけない</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小規模商業、行商による商品の販売またはサービスの提供、屋台による商品の販売</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25</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台未満の車両を有する企業におけるタクシー・カーレンタル事業</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美容院・理髪店の営業</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通信サービス加入者向けのプリペイドスクラッチカードの印刷・発行</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筆記長やそのほかの文具の製造</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医薬品の小売販売</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袋入り飲料水の製造、共有、小売販売</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サッカーくじを除く、賭博事業・宝くじ関連のすべての事業</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9456">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外国人は、投資家として</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年</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）を満たしている限り、</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％企業を所有することが許可される（ただし、石油・ガス分野には出資規制あり）。</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6693">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外国企業の</a:t>
                      </a:r>
                      <a:br>
                        <a:rPr kumimoji="1" lang="en-US" altLang="ja-JP" sz="1100" b="1" baseline="0" dirty="0">
                          <a:solidFill>
                            <a:schemeClr val="bg1"/>
                          </a:solidFill>
                          <a:latin typeface="Arial" panose="020B0604020202020204" pitchFamily="34" charset="0"/>
                          <a:ea typeface="ＭＳ Ｐゴシック" panose="020B0600070205080204" pitchFamily="50" charset="-128"/>
                        </a:rPr>
                      </a:br>
                      <a:r>
                        <a:rPr kumimoji="1" lang="ja-JP" altLang="en-US" sz="1100" b="1" baseline="0" dirty="0">
                          <a:solidFill>
                            <a:schemeClr val="bg1"/>
                          </a:solidFill>
                          <a:latin typeface="Arial" panose="020B0604020202020204" pitchFamily="34" charset="0"/>
                          <a:ea typeface="ＭＳ Ｐゴシック" panose="020B0600070205080204" pitchFamily="50" charset="-128"/>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ガーナの土地は部族または政府などに属しているため、ガーナ国民以外が土地を所有することは認められておらず、ガーナ国民以外がガーナの土地に対して自由保有権及びそれ以上の権利を保有することは認められていないため、ガーナ国民以外に土地の自由保有権を譲渡する目的を思ったいかなる契約も無効となる。</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長期賃借をすることとなるが、ガーナ国民以外が</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50</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年を超える土地賃借権を保有することは認められていない。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71782"/>
                  </a:ext>
                </a:extLst>
              </a:tr>
              <a:tr h="1264722">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資本金に関する規制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外資系企業は、合弁企業は</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、独資で</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50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、貿易企業は</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相当の最低資金が必要となるが、国籍に関係なく、ガーナで企業を設立することができる。</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352425" lvl="2" indent="-17145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国人株主は、送金、または、企業設立のための部品、工場の設備・機械、車両、その他資産の輸入という形で、最低資本金を満たす必要があり、認定検査会社により発行される仕向地検査報告書には、これらの輸入品が含まれていなければならない。</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352425" lvl="2" indent="-17145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パートナー企業により提供される事業やサービスの営業権は、最低資本金を満たす上では考慮されない。</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352425" lvl="2" indent="-17145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）や、</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1962</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年商号法（法令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151</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1962</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年パートナーシップ法（法令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152</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1963</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年会社法（法令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179</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）、外国投資最低資本要件なその関連法令がある。</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1614">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最低外国資本要件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外国人投資家は、</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年の</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）最低外国資本要件を遵守しなければならない。当該要件は、現金、投資に関連する資本財、またはその両方の組み合わせによって満たすことができる。出資要件は下記の通りである。</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171450" lvl="1" indent="63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　ジョイントベンチャー</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、ガーナのパートナーが株式の少なくとも</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を保有</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171450" lvl="1" indent="63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　外資系企業</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50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p>
                    <a:p>
                      <a:pPr marL="171450" lvl="1" indent="63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　総合商社</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、少なくとも</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人のガーナ人の熟練労働者を雇用する企業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487419"/>
                  </a:ext>
                </a:extLst>
              </a:tr>
              <a:tr h="131793">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その他の規制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石油、電力、鉱物・工業分野においては出資比率などの規制がある。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Rectangle 6">
            <a:extLst>
              <a:ext uri="{FF2B5EF4-FFF2-40B4-BE49-F238E27FC236}">
                <a16:creationId xmlns:a16="http://schemas.microsoft.com/office/drawing/2014/main" id="{F223A2FF-C09D-817B-FEF7-0FCD620D9C42}"/>
              </a:ext>
            </a:extLst>
          </p:cNvPr>
          <p:cNvSpPr>
            <a:spLocks noChangeArrowheads="1"/>
          </p:cNvSpPr>
          <p:nvPr/>
        </p:nvSpPr>
        <p:spPr bwMode="auto">
          <a:xfrm>
            <a:off x="200472" y="997406"/>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6" name="テキスト ボックス 9">
            <a:extLst>
              <a:ext uri="{FF2B5EF4-FFF2-40B4-BE49-F238E27FC236}">
                <a16:creationId xmlns:a16="http://schemas.microsoft.com/office/drawing/2014/main" id="{71BA51EA-990B-8D77-1044-718C5996C43B}"/>
              </a:ext>
            </a:extLst>
          </p:cNvPr>
          <p:cNvSpPr txBox="1"/>
          <p:nvPr/>
        </p:nvSpPr>
        <p:spPr>
          <a:xfrm>
            <a:off x="200472" y="670376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GIZA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6768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会社法</a:t>
            </a:r>
          </a:p>
        </p:txBody>
      </p:sp>
      <p:sp>
        <p:nvSpPr>
          <p:cNvPr id="6" name="テキスト プレースホルダ 1">
            <a:extLst>
              <a:ext uri="{FF2B5EF4-FFF2-40B4-BE49-F238E27FC236}">
                <a16:creationId xmlns:a16="http://schemas.microsoft.com/office/drawing/2014/main" id="{12E75FA0-6253-07A4-F9B4-CC6457D14BDE}"/>
              </a:ext>
            </a:extLst>
          </p:cNvPr>
          <p:cNvSpPr txBox="1">
            <a:spLocks/>
          </p:cNvSpPr>
          <p:nvPr/>
        </p:nvSpPr>
        <p:spPr>
          <a:xfrm>
            <a:off x="199710" y="1052736"/>
            <a:ext cx="9505950"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会社設立の手続きは、登記局（</a:t>
            </a:r>
            <a:r>
              <a:rPr lang="en-US" altLang="ja-JP" dirty="0"/>
              <a:t>RGD:</a:t>
            </a:r>
            <a:r>
              <a:rPr lang="ja-JP" altLang="en-US" dirty="0"/>
              <a:t> </a:t>
            </a:r>
            <a:r>
              <a:rPr lang="en-US" altLang="ja-JP" dirty="0"/>
              <a:t>Registrar General’s</a:t>
            </a:r>
            <a:r>
              <a:rPr lang="ja-JP" altLang="en-US" dirty="0"/>
              <a:t> </a:t>
            </a:r>
            <a:r>
              <a:rPr lang="en-US" altLang="ja-JP" dirty="0"/>
              <a:t>Department</a:t>
            </a:r>
            <a:r>
              <a:rPr lang="ja-JP" altLang="en-US" dirty="0"/>
              <a:t>）での登録が義務付けられている。</a:t>
            </a:r>
            <a:endParaRPr lang="en-US" altLang="ja-JP" dirty="0"/>
          </a:p>
          <a:p>
            <a:r>
              <a:rPr lang="en-US" altLang="ja-JP" dirty="0"/>
              <a:t>2019</a:t>
            </a:r>
            <a:r>
              <a:rPr lang="ja-JP" altLang="en-US" dirty="0"/>
              <a:t>年会社法により、企業を担当する監査法人の任期は最大</a:t>
            </a:r>
            <a:r>
              <a:rPr lang="en-US" altLang="ja-JP" dirty="0"/>
              <a:t>6</a:t>
            </a:r>
            <a:r>
              <a:rPr lang="ja-JP" altLang="en-US" dirty="0"/>
              <a:t>年以内となり、再任する場合は</a:t>
            </a:r>
            <a:r>
              <a:rPr lang="en-US" altLang="ja-JP" dirty="0"/>
              <a:t>6</a:t>
            </a:r>
            <a:r>
              <a:rPr lang="ja-JP" altLang="en-US" dirty="0"/>
              <a:t>年以上のクーリングオフ期間を設ける必要がある。</a:t>
            </a:r>
            <a:endParaRPr lang="en-US" altLang="ja-JP" dirty="0"/>
          </a:p>
        </p:txBody>
      </p:sp>
      <p:grpSp>
        <p:nvGrpSpPr>
          <p:cNvPr id="7" name="グループ化 7">
            <a:extLst>
              <a:ext uri="{FF2B5EF4-FFF2-40B4-BE49-F238E27FC236}">
                <a16:creationId xmlns:a16="http://schemas.microsoft.com/office/drawing/2014/main" id="{D771D2FB-B03D-A26F-1C1F-E7D95C70E7C2}"/>
              </a:ext>
            </a:extLst>
          </p:cNvPr>
          <p:cNvGrpSpPr/>
          <p:nvPr/>
        </p:nvGrpSpPr>
        <p:grpSpPr>
          <a:xfrm>
            <a:off x="199708" y="1908761"/>
            <a:ext cx="9468000" cy="288032"/>
            <a:chOff x="4944173" y="2157678"/>
            <a:chExt cx="5861371" cy="288032"/>
          </a:xfrm>
        </p:grpSpPr>
        <p:cxnSp>
          <p:nvCxnSpPr>
            <p:cNvPr id="8" name="直線コネクタ 6">
              <a:extLst>
                <a:ext uri="{FF2B5EF4-FFF2-40B4-BE49-F238E27FC236}">
                  <a16:creationId xmlns:a16="http://schemas.microsoft.com/office/drawing/2014/main" id="{338389A8-F3CD-787E-1A35-648A18216BF1}"/>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ADC03DC4-F728-F2BC-7644-51987D666124}"/>
                </a:ext>
              </a:extLst>
            </p:cNvPr>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つの会社形態及びそれぞれの手続き</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0" name="表 11">
            <a:extLst>
              <a:ext uri="{FF2B5EF4-FFF2-40B4-BE49-F238E27FC236}">
                <a16:creationId xmlns:a16="http://schemas.microsoft.com/office/drawing/2014/main" id="{C112734C-63C6-D9D4-6137-B3B08D6211BB}"/>
              </a:ext>
            </a:extLst>
          </p:cNvPr>
          <p:cNvGraphicFramePr>
            <a:graphicFrameLocks noGrp="1"/>
          </p:cNvGraphicFramePr>
          <p:nvPr>
            <p:extLst>
              <p:ext uri="{D42A27DB-BD31-4B8C-83A1-F6EECF244321}">
                <p14:modId xmlns:p14="http://schemas.microsoft.com/office/powerpoint/2010/main" val="2205350301"/>
              </p:ext>
            </p:extLst>
          </p:nvPr>
        </p:nvGraphicFramePr>
        <p:xfrm>
          <a:off x="200472" y="2246064"/>
          <a:ext cx="9467236" cy="4330660"/>
        </p:xfrm>
        <a:graphic>
          <a:graphicData uri="http://schemas.openxmlformats.org/drawingml/2006/table">
            <a:tbl>
              <a:tblPr firstRow="1" bandRow="1">
                <a:tableStyleId>{5C22544A-7EE6-4342-B048-85BDC9FD1C3A}</a:tableStyleId>
              </a:tblPr>
              <a:tblGrid>
                <a:gridCol w="2366809">
                  <a:extLst>
                    <a:ext uri="{9D8B030D-6E8A-4147-A177-3AD203B41FA5}">
                      <a16:colId xmlns:a16="http://schemas.microsoft.com/office/drawing/2014/main" val="20002"/>
                    </a:ext>
                  </a:extLst>
                </a:gridCol>
                <a:gridCol w="2366809">
                  <a:extLst>
                    <a:ext uri="{9D8B030D-6E8A-4147-A177-3AD203B41FA5}">
                      <a16:colId xmlns:a16="http://schemas.microsoft.com/office/drawing/2014/main" val="20003"/>
                    </a:ext>
                  </a:extLst>
                </a:gridCol>
                <a:gridCol w="2366809">
                  <a:extLst>
                    <a:ext uri="{9D8B030D-6E8A-4147-A177-3AD203B41FA5}">
                      <a16:colId xmlns:a16="http://schemas.microsoft.com/office/drawing/2014/main" val="20004"/>
                    </a:ext>
                  </a:extLst>
                </a:gridCol>
                <a:gridCol w="2366809">
                  <a:extLst>
                    <a:ext uri="{9D8B030D-6E8A-4147-A177-3AD203B41FA5}">
                      <a16:colId xmlns:a16="http://schemas.microsoft.com/office/drawing/2014/main" val="4071023492"/>
                    </a:ext>
                  </a:extLst>
                </a:gridCol>
              </a:tblGrid>
              <a:tr h="48256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株式有限責任会社</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Companies limited by shares</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保証有限責任会社</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Companies limited by guarantee</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無限責任会社</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Unlimited Company</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外部会社</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External Company</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96720">
                <a:tc>
                  <a:txBody>
                    <a:bodyPr/>
                    <a:lstStyle/>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申請書式の入手</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公認監査人の同意書提出、個人事業主</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事業組合の登録</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t>
                      </a:r>
                      <a:r>
                        <a:rPr lang="ja-JP" altLang="en-US" sz="1010" b="0" kern="100" dirty="0">
                          <a:effectLst/>
                          <a:latin typeface="+mn-lt"/>
                          <a:ea typeface="ＭＳ Ｐゴシック" panose="020B0600070205080204" pitchFamily="50" charset="-128"/>
                          <a:cs typeface="Arial" panose="020B0604020202020204" pitchFamily="34" charset="0"/>
                        </a:rPr>
                        <a:t>の宣誓管理官</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公証人</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自己申告により認証</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最低</a:t>
                      </a:r>
                      <a:r>
                        <a:rPr lang="en-US" altLang="ja-JP" sz="1010" b="0" kern="100" dirty="0">
                          <a:effectLst/>
                          <a:latin typeface="+mn-lt"/>
                          <a:ea typeface="ＭＳ Ｐゴシック" panose="020B0600070205080204" pitchFamily="50" charset="-128"/>
                          <a:cs typeface="Arial" panose="020B0604020202020204" pitchFamily="34" charset="0"/>
                        </a:rPr>
                        <a:t>2</a:t>
                      </a:r>
                      <a:r>
                        <a:rPr lang="ja-JP" altLang="en-US" sz="1010" b="0" kern="100" dirty="0">
                          <a:effectLst/>
                          <a:latin typeface="+mn-lt"/>
                          <a:ea typeface="ＭＳ Ｐゴシック" panose="020B0600070205080204" pitchFamily="50" charset="-128"/>
                          <a:cs typeface="Arial" panose="020B0604020202020204" pitchFamily="34" charset="0"/>
                        </a:rPr>
                        <a:t>人の取締役の登録フォームと法定宣言書及び同意書</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前記の書類を企業登録カウンターに提出し審査を受ける</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設立手続き手数料</a:t>
                      </a:r>
                      <a:r>
                        <a:rPr lang="en-US" altLang="ja-JP" sz="1010" b="0" kern="100" dirty="0">
                          <a:effectLst/>
                          <a:latin typeface="+mn-lt"/>
                          <a:ea typeface="ＭＳ Ｐゴシック" panose="020B0600070205080204" pitchFamily="50" charset="-128"/>
                          <a:cs typeface="Arial" panose="020B0604020202020204" pitchFamily="34" charset="0"/>
                        </a:rPr>
                        <a:t>230</a:t>
                      </a:r>
                      <a:r>
                        <a:rPr lang="ja-JP" altLang="en-US" sz="1010" b="0" kern="100" dirty="0">
                          <a:effectLst/>
                          <a:latin typeface="+mn-lt"/>
                          <a:ea typeface="ＭＳ Ｐゴシック" panose="020B0600070205080204" pitchFamily="50" charset="-128"/>
                          <a:cs typeface="Arial" panose="020B0604020202020204" pitchFamily="34" charset="0"/>
                        </a:rPr>
                        <a:t>セディの支払い</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出願料</a:t>
                      </a:r>
                      <a:r>
                        <a:rPr lang="en-US" altLang="ja-JP" sz="1010" b="0" kern="100" dirty="0">
                          <a:effectLst/>
                          <a:latin typeface="+mn-lt"/>
                          <a:ea typeface="ＭＳ Ｐゴシック" panose="020B0600070205080204" pitchFamily="50" charset="-128"/>
                          <a:cs typeface="Arial" panose="020B0604020202020204" pitchFamily="34" charset="0"/>
                        </a:rPr>
                        <a:t>50</a:t>
                      </a:r>
                      <a:r>
                        <a:rPr lang="ja-JP" altLang="en-US" sz="1010" b="0" kern="100" dirty="0">
                          <a:effectLst/>
                          <a:latin typeface="+mn-lt"/>
                          <a:ea typeface="ＭＳ Ｐゴシック" panose="020B0600070205080204" pitchFamily="50" charset="-128"/>
                          <a:cs typeface="Arial" panose="020B0604020202020204" pitchFamily="34" charset="0"/>
                        </a:rPr>
                        <a:t>セディと資本金に対して</a:t>
                      </a:r>
                      <a:r>
                        <a:rPr lang="en-US" altLang="ja-JP" sz="1010" b="0" kern="100" dirty="0">
                          <a:effectLst/>
                          <a:latin typeface="+mn-lt"/>
                          <a:ea typeface="ＭＳ Ｐゴシック" panose="020B0600070205080204" pitchFamily="50" charset="-128"/>
                          <a:cs typeface="Arial" panose="020B0604020202020204" pitchFamily="34" charset="0"/>
                        </a:rPr>
                        <a:t>0.5</a:t>
                      </a:r>
                      <a:r>
                        <a:rPr lang="ja-JP" altLang="en-US" sz="1010" b="0" kern="100" dirty="0">
                          <a:effectLst/>
                          <a:latin typeface="+mn-lt"/>
                          <a:ea typeface="ＭＳ Ｐゴシック" panose="020B0600070205080204" pitchFamily="50" charset="-128"/>
                          <a:cs typeface="Arial" panose="020B0604020202020204" pitchFamily="34" charset="0"/>
                        </a:rPr>
                        <a:t>％の印紙税の支払い</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登記局は審査、承認を行ってから設立証明書（開業証明書の認証謄本（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）、会社の標準</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登記された定款の認証謄本（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t>
                      </a:r>
                      <a:r>
                        <a:rPr lang="ja-JP" altLang="en-US" sz="1010" b="0" kern="100" dirty="0">
                          <a:effectLst/>
                          <a:latin typeface="+mn-lt"/>
                          <a:ea typeface="ＭＳ Ｐゴシック" panose="020B0600070205080204" pitchFamily="50" charset="-128"/>
                          <a:cs typeface="Arial" panose="020B0604020202020204" pitchFamily="34" charset="0"/>
                        </a:rPr>
                        <a:t>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））を発行する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監査済み財務諸表とともに年次報告書の申告</a:t>
                      </a:r>
                      <a:endParaRPr lang="en-US" altLang="ja-JP" sz="1010" b="0" kern="100" dirty="0">
                        <a:effectLst/>
                        <a:latin typeface="+mn-lt"/>
                        <a:ea typeface="ＭＳ Ｐゴシック" panose="020B0600070205080204" pitchFamily="50" charset="-128"/>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a:t>
                      </a:r>
                      <a:r>
                        <a:rPr lang="ja-JP" altLang="en-US" sz="1010" b="0" kern="100" dirty="0">
                          <a:effectLst/>
                          <a:latin typeface="+mn-lt"/>
                          <a:ea typeface="ＭＳ Ｐゴシック" panose="020B0600070205080204" pitchFamily="50" charset="-128"/>
                          <a:cs typeface="Arial" panose="020B0604020202020204" pitchFamily="34" charset="0"/>
                        </a:rPr>
                        <a:t>一式の入手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公認監査人の同意書提出、個人事業主</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事業組合の登録</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最低</a:t>
                      </a:r>
                      <a:r>
                        <a:rPr lang="en-US" altLang="ja-JP" sz="1010" b="0" kern="100" dirty="0">
                          <a:effectLst/>
                          <a:latin typeface="+mn-lt"/>
                          <a:ea typeface="ＭＳ Ｐゴシック" panose="020B0600070205080204" pitchFamily="50" charset="-128"/>
                          <a:cs typeface="Arial" panose="020B0604020202020204" pitchFamily="34" charset="0"/>
                        </a:rPr>
                        <a:t>2</a:t>
                      </a:r>
                      <a:r>
                        <a:rPr lang="ja-JP" altLang="en-US" sz="1010" b="0" kern="100" dirty="0">
                          <a:effectLst/>
                          <a:latin typeface="+mn-lt"/>
                          <a:ea typeface="ＭＳ Ｐゴシック" panose="020B0600070205080204" pitchFamily="50" charset="-128"/>
                          <a:cs typeface="Arial" panose="020B0604020202020204" pitchFamily="34" charset="0"/>
                        </a:rPr>
                        <a:t>人の取締役の登録フォームと法定宣言書および同意書。最低</a:t>
                      </a:r>
                      <a:r>
                        <a:rPr lang="en-US" altLang="ja-JP" sz="1010" b="0" kern="100" dirty="0">
                          <a:effectLst/>
                          <a:latin typeface="+mn-lt"/>
                          <a:ea typeface="ＭＳ Ｐゴシック" panose="020B0600070205080204" pitchFamily="50" charset="-128"/>
                          <a:cs typeface="Arial" panose="020B0604020202020204" pitchFamily="34" charset="0"/>
                        </a:rPr>
                        <a:t>1</a:t>
                      </a:r>
                      <a:r>
                        <a:rPr lang="ja-JP" altLang="en-US" sz="1010" b="0" kern="100" dirty="0">
                          <a:effectLst/>
                          <a:latin typeface="+mn-lt"/>
                          <a:ea typeface="ＭＳ Ｐゴシック" panose="020B0600070205080204" pitchFamily="50" charset="-128"/>
                          <a:cs typeface="Arial" panose="020B0604020202020204" pitchFamily="34" charset="0"/>
                        </a:rPr>
                        <a:t>人の署名者、書記役（個人または法人）が必要。非公開保証有限責任会社は</a:t>
                      </a:r>
                      <a:r>
                        <a:rPr lang="en-US" altLang="ja-JP" sz="1010" b="0" kern="100" dirty="0">
                          <a:effectLst/>
                          <a:latin typeface="+mn-lt"/>
                          <a:ea typeface="ＭＳ Ｐゴシック" panose="020B0600070205080204" pitchFamily="50" charset="-128"/>
                          <a:cs typeface="Arial" panose="020B0604020202020204" pitchFamily="34" charset="0"/>
                        </a:rPr>
                        <a:t>2</a:t>
                      </a:r>
                      <a:r>
                        <a:rPr lang="ja-JP" altLang="en-US" sz="1010" b="0" kern="100" dirty="0">
                          <a:effectLst/>
                          <a:latin typeface="+mn-lt"/>
                          <a:ea typeface="ＭＳ Ｐゴシック" panose="020B0600070205080204" pitchFamily="50" charset="-128"/>
                          <a:cs typeface="Arial" panose="020B0604020202020204" pitchFamily="34" charset="0"/>
                        </a:rPr>
                        <a:t>～</a:t>
                      </a:r>
                      <a:r>
                        <a:rPr lang="en-US" altLang="ja-JP" sz="1010" b="0" kern="100" dirty="0">
                          <a:effectLst/>
                          <a:latin typeface="+mn-lt"/>
                          <a:ea typeface="ＭＳ Ｐゴシック" panose="020B0600070205080204" pitchFamily="50" charset="-128"/>
                          <a:cs typeface="Arial" panose="020B0604020202020204" pitchFamily="34" charset="0"/>
                        </a:rPr>
                        <a:t>50</a:t>
                      </a:r>
                      <a:r>
                        <a:rPr lang="ja-JP" altLang="en-US" sz="1010" b="0" kern="100" dirty="0">
                          <a:effectLst/>
                          <a:latin typeface="+mn-lt"/>
                          <a:ea typeface="ＭＳ Ｐゴシック" panose="020B0600070205080204" pitchFamily="50" charset="-128"/>
                          <a:cs typeface="Arial" panose="020B0604020202020204" pitchFamily="34" charset="0"/>
                        </a:rPr>
                        <a:t>人の構成員を有することができる。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a:t>
                      </a:r>
                      <a:r>
                        <a:rPr lang="ja-JP" altLang="en-US" sz="1010" b="0" kern="100" dirty="0">
                          <a:effectLst/>
                          <a:latin typeface="+mn-lt"/>
                          <a:ea typeface="ＭＳ Ｐゴシック" panose="020B0600070205080204" pitchFamily="50" charset="-128"/>
                          <a:cs typeface="Arial" panose="020B0604020202020204" pitchFamily="34" charset="0"/>
                        </a:rPr>
                        <a:t>の宣誓管理官</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公証人</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自己申告による認証。これら書類を企業登録カウンターに提出し、審査を受ける。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設立手続き手数料</a:t>
                      </a:r>
                      <a:r>
                        <a:rPr lang="en-US" altLang="ja-JP" sz="1010" b="0" kern="100" dirty="0">
                          <a:effectLst/>
                          <a:latin typeface="+mn-lt"/>
                          <a:ea typeface="ＭＳ Ｐゴシック" panose="020B0600070205080204" pitchFamily="50" charset="-128"/>
                          <a:cs typeface="Arial" panose="020B0604020202020204" pitchFamily="34" charset="0"/>
                        </a:rPr>
                        <a:t>270</a:t>
                      </a:r>
                      <a:r>
                        <a:rPr lang="ja-JP" altLang="en-US" sz="1010" b="0" kern="100" dirty="0">
                          <a:effectLst/>
                          <a:latin typeface="+mn-lt"/>
                          <a:ea typeface="ＭＳ Ｐゴシック" panose="020B0600070205080204" pitchFamily="50" charset="-128"/>
                          <a:cs typeface="Arial" panose="020B0604020202020204" pitchFamily="34" charset="0"/>
                        </a:rPr>
                        <a:t>セディの支払い</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登記局は審査、承認を行ってから設立証明書（開業証明書の認証謄本（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）、会社の標準</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登記された定款の認証謄本（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a:t>
                      </a:r>
                      <a:r>
                        <a:rPr lang="ja-JP" altLang="en-US" sz="1010" b="0" kern="100" dirty="0">
                          <a:effectLst/>
                          <a:latin typeface="+mn-lt"/>
                          <a:ea typeface="ＭＳ Ｐゴシック" panose="020B0600070205080204" pitchFamily="50" charset="-128"/>
                          <a:cs typeface="Arial" panose="020B0604020202020204" pitchFamily="34" charset="0"/>
                        </a:rPr>
                        <a:t>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））を発行する。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監査済み財務諸表とともに年次報告書の申告</a:t>
                      </a:r>
                      <a:endParaRPr lang="ja-JP" sz="1010" b="0" kern="100" dirty="0">
                        <a:effectLst/>
                        <a:latin typeface="+mn-lt"/>
                        <a:ea typeface="HGP創英角ｺﾞｼｯｸUB" panose="020B0900000000000000" pitchFamily="50" charset="-128"/>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gn="l">
                        <a:buFont typeface="+mj-ea"/>
                        <a:buAutoNum type="circleNumDbPlain"/>
                      </a:pPr>
                      <a:r>
                        <a:rPr lang="ja-JP" altLang="en-US" sz="1010" b="0" i="0" dirty="0">
                          <a:solidFill>
                            <a:srgbClr val="000000"/>
                          </a:solidFill>
                          <a:effectLst/>
                          <a:latin typeface="+mn-lt"/>
                        </a:rPr>
                        <a:t>申請書式の入手</a:t>
                      </a:r>
                    </a:p>
                    <a:p>
                      <a:pPr marL="228600" indent="-228600" algn="l">
                        <a:buFont typeface="+mj-ea"/>
                        <a:buAutoNum type="circleNumDbPlain"/>
                      </a:pPr>
                      <a:r>
                        <a:rPr lang="ja-JP" altLang="en-US" sz="1010" b="0" i="0" dirty="0">
                          <a:solidFill>
                            <a:srgbClr val="000000"/>
                          </a:solidFill>
                          <a:effectLst/>
                          <a:latin typeface="+mn-lt"/>
                        </a:rPr>
                        <a:t>公認監査人の同意書提出、個人事業主</a:t>
                      </a:r>
                      <a:r>
                        <a:rPr lang="en-US" altLang="ja-JP" sz="1010" b="0" i="0" dirty="0">
                          <a:solidFill>
                            <a:srgbClr val="000000"/>
                          </a:solidFill>
                          <a:effectLst/>
                          <a:latin typeface="+mn-lt"/>
                        </a:rPr>
                        <a:t>/</a:t>
                      </a:r>
                      <a:r>
                        <a:rPr lang="ja-JP" altLang="en-US" sz="1010" b="0" i="0" dirty="0">
                          <a:solidFill>
                            <a:srgbClr val="000000"/>
                          </a:solidFill>
                          <a:effectLst/>
                          <a:latin typeface="+mn-lt"/>
                        </a:rPr>
                        <a:t>事業組合の登録</a:t>
                      </a:r>
                    </a:p>
                    <a:p>
                      <a:pPr marL="228600" indent="-228600" algn="l">
                        <a:buFont typeface="+mj-ea"/>
                        <a:buAutoNum type="circleNumDbPlain"/>
                      </a:pPr>
                      <a:r>
                        <a:rPr lang="ja-JP" altLang="en-US" sz="1010" b="0" i="0" dirty="0">
                          <a:solidFill>
                            <a:srgbClr val="000000"/>
                          </a:solidFill>
                          <a:effectLst/>
                          <a:latin typeface="+mn-lt"/>
                        </a:rPr>
                        <a:t>書式</a:t>
                      </a:r>
                      <a:r>
                        <a:rPr lang="en-US" altLang="ja-JP" sz="1010" b="0" i="0" dirty="0">
                          <a:solidFill>
                            <a:srgbClr val="000000"/>
                          </a:solidFill>
                          <a:effectLst/>
                          <a:latin typeface="+mn-lt"/>
                        </a:rPr>
                        <a:t>3</a:t>
                      </a:r>
                      <a:r>
                        <a:rPr lang="ja-JP" altLang="en-US" sz="1010" b="0" i="0" dirty="0">
                          <a:solidFill>
                            <a:srgbClr val="000000"/>
                          </a:solidFill>
                          <a:effectLst/>
                          <a:latin typeface="+mn-lt"/>
                        </a:rPr>
                        <a:t>の宣誓管理官</a:t>
                      </a:r>
                      <a:r>
                        <a:rPr lang="en-US" altLang="ja-JP" sz="1010" b="0" i="0" dirty="0">
                          <a:solidFill>
                            <a:srgbClr val="000000"/>
                          </a:solidFill>
                          <a:effectLst/>
                          <a:latin typeface="+mn-lt"/>
                        </a:rPr>
                        <a:t>/</a:t>
                      </a:r>
                      <a:r>
                        <a:rPr lang="ja-JP" altLang="en-US" sz="1010" b="0" i="0" dirty="0">
                          <a:solidFill>
                            <a:srgbClr val="000000"/>
                          </a:solidFill>
                          <a:effectLst/>
                          <a:latin typeface="+mn-lt"/>
                        </a:rPr>
                        <a:t>公証人</a:t>
                      </a:r>
                      <a:r>
                        <a:rPr lang="en-US" altLang="ja-JP" sz="1010" b="0" i="0" dirty="0">
                          <a:solidFill>
                            <a:srgbClr val="000000"/>
                          </a:solidFill>
                          <a:effectLst/>
                          <a:latin typeface="+mn-lt"/>
                        </a:rPr>
                        <a:t>/</a:t>
                      </a:r>
                      <a:r>
                        <a:rPr lang="ja-JP" altLang="en-US" sz="1010" b="0" i="0" dirty="0">
                          <a:solidFill>
                            <a:srgbClr val="000000"/>
                          </a:solidFill>
                          <a:effectLst/>
                          <a:latin typeface="+mn-lt"/>
                        </a:rPr>
                        <a:t>自己申告による認証。これら書類を企業登録カウンターに提出し、審査を受ける。</a:t>
                      </a:r>
                    </a:p>
                    <a:p>
                      <a:pPr marL="228600" indent="-228600" algn="l">
                        <a:buFont typeface="+mj-ea"/>
                        <a:buAutoNum type="circleNumDbPlain"/>
                      </a:pPr>
                      <a:r>
                        <a:rPr lang="ja-JP" altLang="en-US" sz="1010" b="0" i="0" dirty="0">
                          <a:solidFill>
                            <a:srgbClr val="000000"/>
                          </a:solidFill>
                          <a:effectLst/>
                          <a:latin typeface="+mn-lt"/>
                        </a:rPr>
                        <a:t>設立手続き手数料</a:t>
                      </a:r>
                      <a:r>
                        <a:rPr lang="en-US" altLang="ja-JP" sz="1010" b="0" i="0" dirty="0">
                          <a:solidFill>
                            <a:srgbClr val="000000"/>
                          </a:solidFill>
                          <a:effectLst/>
                          <a:latin typeface="+mn-lt"/>
                        </a:rPr>
                        <a:t>230</a:t>
                      </a:r>
                      <a:r>
                        <a:rPr lang="ja-JP" altLang="en-US" sz="1010" b="0" i="0" dirty="0">
                          <a:solidFill>
                            <a:srgbClr val="000000"/>
                          </a:solidFill>
                          <a:effectLst/>
                          <a:latin typeface="+mn-lt"/>
                        </a:rPr>
                        <a:t>セディの支払い、出願料</a:t>
                      </a:r>
                      <a:r>
                        <a:rPr lang="en-US" altLang="ja-JP" sz="1010" b="0" i="0" dirty="0">
                          <a:solidFill>
                            <a:srgbClr val="000000"/>
                          </a:solidFill>
                          <a:effectLst/>
                          <a:latin typeface="+mn-lt"/>
                        </a:rPr>
                        <a:t>100</a:t>
                      </a:r>
                      <a:r>
                        <a:rPr lang="ja-JP" altLang="en-US" sz="1010" b="0" i="0" dirty="0">
                          <a:solidFill>
                            <a:srgbClr val="000000"/>
                          </a:solidFill>
                          <a:effectLst/>
                          <a:latin typeface="+mn-lt"/>
                        </a:rPr>
                        <a:t>セディと資本金に対して</a:t>
                      </a:r>
                      <a:r>
                        <a:rPr lang="en-US" altLang="ja-JP" sz="1010" b="0" i="0" dirty="0">
                          <a:solidFill>
                            <a:srgbClr val="000000"/>
                          </a:solidFill>
                          <a:effectLst/>
                          <a:latin typeface="+mn-lt"/>
                        </a:rPr>
                        <a:t>0.5</a:t>
                      </a:r>
                      <a:r>
                        <a:rPr lang="ja-JP" altLang="en-US" sz="1010" b="0" i="0" dirty="0">
                          <a:solidFill>
                            <a:srgbClr val="000000"/>
                          </a:solidFill>
                          <a:effectLst/>
                          <a:latin typeface="+mn-lt"/>
                        </a:rPr>
                        <a:t>％の印紙税の支払い</a:t>
                      </a:r>
                    </a:p>
                    <a:p>
                      <a:pPr marL="228600" indent="-228600" algn="l">
                        <a:buFont typeface="+mj-ea"/>
                        <a:buAutoNum type="circleNumDbPlain"/>
                      </a:pPr>
                      <a:r>
                        <a:rPr lang="ja-JP" altLang="en-US" sz="1010" b="0" i="0" dirty="0">
                          <a:solidFill>
                            <a:srgbClr val="000000"/>
                          </a:solidFill>
                          <a:effectLst/>
                          <a:latin typeface="+mn-lt"/>
                        </a:rPr>
                        <a:t>登記局は審査、承認を行ってから設立証明書（開業証明書の認証謄本（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）、会社の標準</a:t>
                      </a:r>
                      <a:r>
                        <a:rPr lang="en-US" altLang="ja-JP" sz="1010" b="0" i="0" dirty="0">
                          <a:solidFill>
                            <a:srgbClr val="000000"/>
                          </a:solidFill>
                          <a:effectLst/>
                          <a:latin typeface="+mn-lt"/>
                        </a:rPr>
                        <a:t>/</a:t>
                      </a:r>
                      <a:r>
                        <a:rPr lang="ja-JP" altLang="en-US" sz="1010" b="0" i="0" dirty="0">
                          <a:solidFill>
                            <a:srgbClr val="000000"/>
                          </a:solidFill>
                          <a:effectLst/>
                          <a:latin typeface="+mn-lt"/>
                        </a:rPr>
                        <a:t>登記された定款の認証謄本（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）、書式</a:t>
                      </a:r>
                      <a:r>
                        <a:rPr lang="en-US" altLang="ja-JP" sz="1010" b="0" i="0" dirty="0">
                          <a:solidFill>
                            <a:srgbClr val="000000"/>
                          </a:solidFill>
                          <a:effectLst/>
                          <a:latin typeface="+mn-lt"/>
                        </a:rPr>
                        <a:t>3</a:t>
                      </a:r>
                      <a:r>
                        <a:rPr lang="ja-JP" altLang="en-US" sz="1010" b="0" i="0" dirty="0">
                          <a:solidFill>
                            <a:srgbClr val="000000"/>
                          </a:solidFill>
                          <a:effectLst/>
                          <a:latin typeface="+mn-lt"/>
                        </a:rPr>
                        <a:t>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））を発行する。</a:t>
                      </a:r>
                    </a:p>
                    <a:p>
                      <a:pPr marL="228600" indent="-228600" algn="l">
                        <a:buFont typeface="+mj-ea"/>
                        <a:buAutoNum type="circleNumDbPlain"/>
                      </a:pPr>
                      <a:r>
                        <a:rPr lang="ja-JP" altLang="en-US" sz="1010" b="0" i="0" dirty="0">
                          <a:solidFill>
                            <a:srgbClr val="000000"/>
                          </a:solidFill>
                          <a:effectLst/>
                          <a:latin typeface="+mn-lt"/>
                        </a:rPr>
                        <a:t>監査済み財務諸表とともに年次報告書の申告</a:t>
                      </a:r>
                    </a:p>
                    <a:p>
                      <a:pPr algn="l" fontAlgn="ctr">
                        <a:spcAft>
                          <a:spcPts val="0"/>
                        </a:spcAft>
                      </a:pPr>
                      <a:endParaRPr lang="ja-JP" sz="1010" b="0" kern="100" dirty="0">
                        <a:effectLst/>
                        <a:latin typeface="+mn-lt"/>
                        <a:ea typeface="HGP創英角ｺﾞｼｯｸUB" panose="020B0900000000000000" pitchFamily="50" charset="-128"/>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spcAft>
                          <a:spcPts val="0"/>
                        </a:spcAft>
                      </a:pPr>
                      <a:r>
                        <a:rPr lang="ja-JP" altLang="en-US" sz="1010" b="0" i="0" dirty="0">
                          <a:solidFill>
                            <a:srgbClr val="000000"/>
                          </a:solidFill>
                          <a:effectLst/>
                          <a:latin typeface="+mn-lt"/>
                        </a:rPr>
                        <a:t>外国企業の代わりに、ガーナ国内に居住してる現地マネージャーによって登記される。外部会社の必要書類は英語で記載され、外国企業の設立国における公証人によって認証されていなければならない。</a:t>
                      </a:r>
                      <a:endParaRPr lang="en-US" altLang="ja-JP" sz="1010" b="0" i="0" dirty="0">
                        <a:solidFill>
                          <a:srgbClr val="000000"/>
                        </a:solidFill>
                        <a:effectLst/>
                        <a:latin typeface="+mn-lt"/>
                      </a:endParaRPr>
                    </a:p>
                    <a:p>
                      <a:pPr marL="228600" indent="-228600" algn="l">
                        <a:buFont typeface="+mj-ea"/>
                        <a:buAutoNum type="circleNumDbPlain"/>
                      </a:pPr>
                      <a:r>
                        <a:rPr lang="ja-JP" altLang="en-US" sz="1010" b="0" i="0" dirty="0">
                          <a:solidFill>
                            <a:srgbClr val="000000"/>
                          </a:solidFill>
                          <a:effectLst/>
                          <a:latin typeface="+mn-lt"/>
                        </a:rPr>
                        <a:t>書式</a:t>
                      </a:r>
                      <a:r>
                        <a:rPr lang="en-US" altLang="ja-JP" sz="1010" b="0" i="0" dirty="0">
                          <a:solidFill>
                            <a:srgbClr val="000000"/>
                          </a:solidFill>
                          <a:effectLst/>
                          <a:latin typeface="+mn-lt"/>
                        </a:rPr>
                        <a:t>20</a:t>
                      </a:r>
                      <a:r>
                        <a:rPr lang="ja-JP" altLang="en-US" sz="1010" b="0" i="0" dirty="0">
                          <a:solidFill>
                            <a:srgbClr val="000000"/>
                          </a:solidFill>
                          <a:effectLst/>
                          <a:latin typeface="+mn-lt"/>
                        </a:rPr>
                        <a:t>および</a:t>
                      </a:r>
                      <a:r>
                        <a:rPr lang="en-US" altLang="ja-JP" sz="1010" b="0" i="0" dirty="0">
                          <a:solidFill>
                            <a:srgbClr val="000000"/>
                          </a:solidFill>
                          <a:effectLst/>
                          <a:latin typeface="+mn-lt"/>
                        </a:rPr>
                        <a:t>21</a:t>
                      </a:r>
                      <a:r>
                        <a:rPr lang="ja-JP" altLang="en-US" sz="1010" b="0" i="0" dirty="0">
                          <a:solidFill>
                            <a:srgbClr val="000000"/>
                          </a:solidFill>
                          <a:effectLst/>
                          <a:latin typeface="+mn-lt"/>
                        </a:rPr>
                        <a:t>の入手</a:t>
                      </a:r>
                    </a:p>
                    <a:p>
                      <a:pPr marL="228600" indent="-228600" algn="l">
                        <a:buFont typeface="+mj-ea"/>
                        <a:buAutoNum type="circleNumDbPlain"/>
                      </a:pPr>
                      <a:r>
                        <a:rPr lang="ja-JP" altLang="en-US" sz="1010" b="0" i="0" dirty="0">
                          <a:solidFill>
                            <a:srgbClr val="000000"/>
                          </a:solidFill>
                          <a:effectLst/>
                          <a:latin typeface="+mn-lt"/>
                        </a:rPr>
                        <a:t>英語で記載された、ガーナ国外で登記された会社の基本規約の認証謄本（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a:t>
                      </a:r>
                    </a:p>
                    <a:p>
                      <a:pPr marL="228600" indent="-228600" algn="l">
                        <a:buFont typeface="+mj-ea"/>
                        <a:buAutoNum type="circleNumDbPlain"/>
                      </a:pPr>
                      <a:r>
                        <a:rPr lang="ja-JP" altLang="en-US" sz="1010" b="0" i="0" dirty="0">
                          <a:solidFill>
                            <a:srgbClr val="000000"/>
                          </a:solidFill>
                          <a:effectLst/>
                          <a:latin typeface="+mn-lt"/>
                        </a:rPr>
                        <a:t>設立証明書の認証謄本（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a:t>
                      </a:r>
                    </a:p>
                    <a:p>
                      <a:pPr marL="228600" indent="-228600" algn="l">
                        <a:buFont typeface="+mj-ea"/>
                        <a:buAutoNum type="circleNumDbPlain"/>
                      </a:pPr>
                      <a:r>
                        <a:rPr lang="ja-JP" altLang="en-US" sz="1010" b="0" i="0" dirty="0">
                          <a:solidFill>
                            <a:srgbClr val="000000"/>
                          </a:solidFill>
                          <a:effectLst/>
                          <a:latin typeface="+mn-lt"/>
                        </a:rPr>
                        <a:t>現地マネージャーへの委任状</a:t>
                      </a:r>
                    </a:p>
                    <a:p>
                      <a:pPr marL="228600" indent="-228600" algn="l">
                        <a:buFont typeface="+mj-ea"/>
                        <a:buAutoNum type="circleNumDbPlain"/>
                      </a:pPr>
                      <a:r>
                        <a:rPr lang="ja-JP" altLang="en-US" sz="1010" b="0" i="0" dirty="0">
                          <a:solidFill>
                            <a:srgbClr val="000000"/>
                          </a:solidFill>
                          <a:effectLst/>
                          <a:latin typeface="+mn-lt"/>
                        </a:rPr>
                        <a:t>外部会社の定款</a:t>
                      </a:r>
                    </a:p>
                    <a:p>
                      <a:pPr marL="228600" indent="-228600" algn="l">
                        <a:buFont typeface="+mj-ea"/>
                        <a:buAutoNum type="circleNumDbPlain"/>
                      </a:pPr>
                      <a:r>
                        <a:rPr lang="ja-JP" altLang="en-US" sz="1010" b="0" i="0" dirty="0">
                          <a:solidFill>
                            <a:srgbClr val="000000"/>
                          </a:solidFill>
                          <a:effectLst/>
                          <a:latin typeface="+mn-lt"/>
                        </a:rPr>
                        <a:t>これらすべての文書は、ガーナ大使館がある場合はその国において、ない場合はガーナ大使の派遣されている最隣国において、正式に大使館の認証を受けなければならない。</a:t>
                      </a:r>
                    </a:p>
                    <a:p>
                      <a:pPr marL="228600" indent="-228600" algn="l">
                        <a:buFont typeface="+mj-ea"/>
                        <a:buAutoNum type="circleNumDbPlain"/>
                      </a:pPr>
                      <a:r>
                        <a:rPr lang="ja-JP" altLang="en-US" sz="1010" b="0" i="0" dirty="0">
                          <a:solidFill>
                            <a:srgbClr val="000000"/>
                          </a:solidFill>
                          <a:effectLst/>
                          <a:latin typeface="+mn-lt"/>
                        </a:rPr>
                        <a:t>設立手続き手数料</a:t>
                      </a:r>
                      <a:r>
                        <a:rPr lang="en-US" altLang="ja-JP" sz="1010" b="0" i="0" dirty="0">
                          <a:solidFill>
                            <a:srgbClr val="000000"/>
                          </a:solidFill>
                          <a:effectLst/>
                          <a:latin typeface="+mn-lt"/>
                        </a:rPr>
                        <a:t>1,200US$</a:t>
                      </a:r>
                      <a:r>
                        <a:rPr lang="ja-JP" altLang="en-US" sz="1010" b="0" i="0" dirty="0">
                          <a:solidFill>
                            <a:srgbClr val="000000"/>
                          </a:solidFill>
                          <a:effectLst/>
                          <a:latin typeface="+mn-lt"/>
                        </a:rPr>
                        <a:t>の支払い</a:t>
                      </a:r>
                    </a:p>
                    <a:p>
                      <a:pPr marL="228600" indent="-228600" algn="l">
                        <a:buFont typeface="+mj-ea"/>
                        <a:buAutoNum type="circleNumDbPlain"/>
                      </a:pPr>
                      <a:r>
                        <a:rPr lang="ja-JP" altLang="en-US" sz="1010" b="0" i="0" dirty="0">
                          <a:solidFill>
                            <a:srgbClr val="000000"/>
                          </a:solidFill>
                          <a:effectLst/>
                          <a:latin typeface="+mn-lt"/>
                        </a:rPr>
                        <a:t>登記局が登記簿を確認してから書面で現地マネージャーに通知</a:t>
                      </a:r>
                    </a:p>
                    <a:p>
                      <a:pPr marL="228600" indent="-228600" algn="l">
                        <a:buFont typeface="+mj-ea"/>
                        <a:buAutoNum type="circleNumDbPlain"/>
                      </a:pPr>
                      <a:r>
                        <a:rPr lang="ja-JP" altLang="en-US" sz="1010" b="0" i="0" dirty="0">
                          <a:solidFill>
                            <a:srgbClr val="000000"/>
                          </a:solidFill>
                          <a:effectLst/>
                          <a:latin typeface="+mn-lt"/>
                        </a:rPr>
                        <a:t>登記局が書式</a:t>
                      </a:r>
                      <a:r>
                        <a:rPr lang="en-US" altLang="ja-JP" sz="1010" b="0" i="0" dirty="0">
                          <a:solidFill>
                            <a:srgbClr val="000000"/>
                          </a:solidFill>
                          <a:effectLst/>
                          <a:latin typeface="+mn-lt"/>
                        </a:rPr>
                        <a:t>20</a:t>
                      </a:r>
                      <a:r>
                        <a:rPr lang="ja-JP" altLang="en-US" sz="1010" b="0" i="0" dirty="0">
                          <a:solidFill>
                            <a:srgbClr val="000000"/>
                          </a:solidFill>
                          <a:effectLst/>
                          <a:latin typeface="+mn-lt"/>
                        </a:rPr>
                        <a:t>および</a:t>
                      </a:r>
                      <a:r>
                        <a:rPr lang="en-US" altLang="ja-JP" sz="1010" b="0" i="0" dirty="0">
                          <a:solidFill>
                            <a:srgbClr val="000000"/>
                          </a:solidFill>
                          <a:effectLst/>
                          <a:latin typeface="+mn-lt"/>
                        </a:rPr>
                        <a:t>21</a:t>
                      </a:r>
                      <a:r>
                        <a:rPr lang="ja-JP" altLang="en-US" sz="1010" b="0" i="0" dirty="0">
                          <a:solidFill>
                            <a:srgbClr val="000000"/>
                          </a:solidFill>
                          <a:effectLst/>
                          <a:latin typeface="+mn-lt"/>
                        </a:rPr>
                        <a:t>の証明書を発行</a:t>
                      </a:r>
                    </a:p>
                    <a:p>
                      <a:pPr marL="228600" indent="-228600" algn="l">
                        <a:buFont typeface="+mj-ea"/>
                        <a:buAutoNum type="circleNumDbPlain"/>
                      </a:pPr>
                      <a:r>
                        <a:rPr lang="ja-JP" altLang="en-US" sz="1010" b="0" i="0" dirty="0">
                          <a:solidFill>
                            <a:srgbClr val="000000"/>
                          </a:solidFill>
                          <a:effectLst/>
                          <a:latin typeface="+mn-lt"/>
                        </a:rPr>
                        <a:t>企業グループの財務諸表とともに年次報告書の申告</a:t>
                      </a: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8718362"/>
                  </a:ext>
                </a:extLst>
              </a:tr>
            </a:tbl>
          </a:graphicData>
        </a:graphic>
      </p:graphicFrame>
      <p:sp>
        <p:nvSpPr>
          <p:cNvPr id="11" name="テキスト ボックス 9">
            <a:extLst>
              <a:ext uri="{FF2B5EF4-FFF2-40B4-BE49-F238E27FC236}">
                <a16:creationId xmlns:a16="http://schemas.microsoft.com/office/drawing/2014/main" id="{2266C716-CAE3-5DCF-74AB-B7CBF120B09F}"/>
              </a:ext>
            </a:extLst>
          </p:cNvPr>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8318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外貨持出規制</a:t>
            </a:r>
          </a:p>
        </p:txBody>
      </p:sp>
      <p:sp>
        <p:nvSpPr>
          <p:cNvPr id="6" name="テキスト プレースホルダ 1">
            <a:extLst>
              <a:ext uri="{FF2B5EF4-FFF2-40B4-BE49-F238E27FC236}">
                <a16:creationId xmlns:a16="http://schemas.microsoft.com/office/drawing/2014/main" id="{12E75FA0-6253-07A4-F9B4-CC6457D14BDE}"/>
              </a:ext>
            </a:extLst>
          </p:cNvPr>
          <p:cNvSpPr txBox="1">
            <a:spLocks/>
          </p:cNvSpPr>
          <p:nvPr/>
        </p:nvSpPr>
        <p:spPr>
          <a:xfrm>
            <a:off x="199710" y="1245744"/>
            <a:ext cx="9505950" cy="2185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居住者を含むすべての渡航者に対してい外貨の持出限度額が設けられており、</a:t>
            </a:r>
            <a:r>
              <a:rPr lang="en-US" altLang="ja-JP" dirty="0"/>
              <a:t>10,000US</a:t>
            </a:r>
            <a:r>
              <a:rPr lang="ja-JP" altLang="en-US" dirty="0"/>
              <a:t>＄相当額を基準に制限されている。</a:t>
            </a:r>
            <a:endParaRPr lang="en-US" altLang="ja-JP" dirty="0"/>
          </a:p>
        </p:txBody>
      </p:sp>
      <p:sp>
        <p:nvSpPr>
          <p:cNvPr id="11" name="テキスト ボックス 9">
            <a:extLst>
              <a:ext uri="{FF2B5EF4-FFF2-40B4-BE49-F238E27FC236}">
                <a16:creationId xmlns:a16="http://schemas.microsoft.com/office/drawing/2014/main" id="{2266C716-CAE3-5DCF-74AB-B7CBF120B09F}"/>
              </a:ext>
            </a:extLst>
          </p:cNvPr>
          <p:cNvSpPr txBox="1"/>
          <p:nvPr/>
        </p:nvSpPr>
        <p:spPr>
          <a:xfrm>
            <a:off x="199710" y="6669360"/>
            <a:ext cx="7848872" cy="122164"/>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Bank of Ghana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NOTICE TO THE GENERAL PUBLIC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IMPORTATION AND EXPORTATION OF FOREIGN CURRENCY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CASH COURIERS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角丸四角形 27">
            <a:extLst>
              <a:ext uri="{FF2B5EF4-FFF2-40B4-BE49-F238E27FC236}">
                <a16:creationId xmlns:a16="http://schemas.microsoft.com/office/drawing/2014/main" id="{C49D71F4-4277-0E7E-0DDB-52F4D65D95CD}"/>
              </a:ext>
            </a:extLst>
          </p:cNvPr>
          <p:cNvSpPr/>
          <p:nvPr/>
        </p:nvSpPr>
        <p:spPr>
          <a:xfrm>
            <a:off x="1064568" y="2255719"/>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2" name="Freeform: Shape 131">
            <a:extLst>
              <a:ext uri="{FF2B5EF4-FFF2-40B4-BE49-F238E27FC236}">
                <a16:creationId xmlns:a16="http://schemas.microsoft.com/office/drawing/2014/main" id="{DDB04229-1971-5368-A2F4-59B722580A8C}"/>
              </a:ext>
            </a:extLst>
          </p:cNvPr>
          <p:cNvSpPr/>
          <p:nvPr/>
        </p:nvSpPr>
        <p:spPr>
          <a:xfrm>
            <a:off x="6752728" y="2536961"/>
            <a:ext cx="2161184" cy="3181932"/>
          </a:xfrm>
          <a:custGeom>
            <a:avLst/>
            <a:gdLst>
              <a:gd name="connsiteX0" fmla="*/ 51816 w 192595"/>
              <a:gd name="connsiteY0" fmla="*/ 283559 h 283559"/>
              <a:gd name="connsiteX1" fmla="*/ 192596 w 192595"/>
              <a:gd name="connsiteY1" fmla="*/ 224980 h 283559"/>
              <a:gd name="connsiteX2" fmla="*/ 192596 w 192595"/>
              <a:gd name="connsiteY2" fmla="*/ 224980 h 283559"/>
              <a:gd name="connsiteX3" fmla="*/ 165450 w 192595"/>
              <a:gd name="connsiteY3" fmla="*/ 192024 h 283559"/>
              <a:gd name="connsiteX4" fmla="*/ 175736 w 192595"/>
              <a:gd name="connsiteY4" fmla="*/ 165830 h 283559"/>
              <a:gd name="connsiteX5" fmla="*/ 165450 w 192595"/>
              <a:gd name="connsiteY5" fmla="*/ 163544 h 283559"/>
              <a:gd name="connsiteX6" fmla="*/ 165450 w 192595"/>
              <a:gd name="connsiteY6" fmla="*/ 137255 h 283559"/>
              <a:gd name="connsiteX7" fmla="*/ 175736 w 192595"/>
              <a:gd name="connsiteY7" fmla="*/ 126968 h 283559"/>
              <a:gd name="connsiteX8" fmla="*/ 158591 w 192595"/>
              <a:gd name="connsiteY8" fmla="*/ 110966 h 283559"/>
              <a:gd name="connsiteX9" fmla="*/ 166592 w 192595"/>
              <a:gd name="connsiteY9" fmla="*/ 76676 h 283559"/>
              <a:gd name="connsiteX10" fmla="*/ 150591 w 192595"/>
              <a:gd name="connsiteY10" fmla="*/ 76676 h 283559"/>
              <a:gd name="connsiteX11" fmla="*/ 156305 w 192595"/>
              <a:gd name="connsiteY11" fmla="*/ 41338 h 283559"/>
              <a:gd name="connsiteX12" fmla="*/ 135731 w 192595"/>
              <a:gd name="connsiteY12" fmla="*/ 25813 h 283559"/>
              <a:gd name="connsiteX13" fmla="*/ 142589 w 192595"/>
              <a:gd name="connsiteY13" fmla="*/ 3715 h 283559"/>
              <a:gd name="connsiteX14" fmla="*/ 142780 w 192595"/>
              <a:gd name="connsiteY14" fmla="*/ 3334 h 283559"/>
              <a:gd name="connsiteX15" fmla="*/ 130207 w 192595"/>
              <a:gd name="connsiteY15" fmla="*/ 0 h 283559"/>
              <a:gd name="connsiteX16" fmla="*/ 117729 w 192595"/>
              <a:gd name="connsiteY16" fmla="*/ 13621 h 283559"/>
              <a:gd name="connsiteX17" fmla="*/ 111347 w 192595"/>
              <a:gd name="connsiteY17" fmla="*/ 7525 h 283559"/>
              <a:gd name="connsiteX18" fmla="*/ 18383 w 192595"/>
              <a:gd name="connsiteY18" fmla="*/ 7525 h 283559"/>
              <a:gd name="connsiteX19" fmla="*/ 14574 w 192595"/>
              <a:gd name="connsiteY19" fmla="*/ 25432 h 283559"/>
              <a:gd name="connsiteX20" fmla="*/ 22289 w 192595"/>
              <a:gd name="connsiteY20" fmla="*/ 31623 h 283559"/>
              <a:gd name="connsiteX21" fmla="*/ 18383 w 192595"/>
              <a:gd name="connsiteY21" fmla="*/ 38481 h 283559"/>
              <a:gd name="connsiteX22" fmla="*/ 23146 w 192595"/>
              <a:gd name="connsiteY22" fmla="*/ 44863 h 283559"/>
              <a:gd name="connsiteX23" fmla="*/ 21431 w 192595"/>
              <a:gd name="connsiteY23" fmla="*/ 62865 h 283559"/>
              <a:gd name="connsiteX24" fmla="*/ 28670 w 192595"/>
              <a:gd name="connsiteY24" fmla="*/ 74867 h 283559"/>
              <a:gd name="connsiteX25" fmla="*/ 20955 w 192595"/>
              <a:gd name="connsiteY25" fmla="*/ 94107 h 283559"/>
              <a:gd name="connsiteX26" fmla="*/ 30861 w 192595"/>
              <a:gd name="connsiteY26" fmla="*/ 97155 h 283559"/>
              <a:gd name="connsiteX27" fmla="*/ 36386 w 192595"/>
              <a:gd name="connsiteY27" fmla="*/ 130969 h 283559"/>
              <a:gd name="connsiteX28" fmla="*/ 22289 w 192595"/>
              <a:gd name="connsiteY28" fmla="*/ 141637 h 283559"/>
              <a:gd name="connsiteX29" fmla="*/ 15812 w 192595"/>
              <a:gd name="connsiteY29" fmla="*/ 180594 h 283559"/>
              <a:gd name="connsiteX30" fmla="*/ 6382 w 192595"/>
              <a:gd name="connsiteY30" fmla="*/ 179356 h 283559"/>
              <a:gd name="connsiteX31" fmla="*/ 0 w 192595"/>
              <a:gd name="connsiteY31" fmla="*/ 201168 h 283559"/>
              <a:gd name="connsiteX32" fmla="*/ 11525 w 192595"/>
              <a:gd name="connsiteY32" fmla="*/ 243173 h 283559"/>
              <a:gd name="connsiteX33" fmla="*/ 22289 w 192595"/>
              <a:gd name="connsiteY33" fmla="*/ 244412 h 283559"/>
              <a:gd name="connsiteX34" fmla="*/ 25241 w 192595"/>
              <a:gd name="connsiteY34" fmla="*/ 267557 h 283559"/>
              <a:gd name="connsiteX35" fmla="*/ 7430 w 192595"/>
              <a:gd name="connsiteY35" fmla="*/ 267557 h 283559"/>
              <a:gd name="connsiteX36" fmla="*/ 7239 w 192595"/>
              <a:gd name="connsiteY36" fmla="*/ 268224 h 283559"/>
              <a:gd name="connsiteX37" fmla="*/ 51816 w 192595"/>
              <a:gd name="connsiteY37" fmla="*/ 283559 h 28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2595" h="283559">
                <a:moveTo>
                  <a:pt x="51816" y="283559"/>
                </a:moveTo>
                <a:lnTo>
                  <a:pt x="192596" y="224980"/>
                </a:lnTo>
                <a:lnTo>
                  <a:pt x="192596" y="224980"/>
                </a:lnTo>
                <a:lnTo>
                  <a:pt x="165450" y="192024"/>
                </a:lnTo>
                <a:lnTo>
                  <a:pt x="175736" y="165830"/>
                </a:lnTo>
                <a:lnTo>
                  <a:pt x="165450" y="163544"/>
                </a:lnTo>
                <a:lnTo>
                  <a:pt x="165450" y="137255"/>
                </a:lnTo>
                <a:lnTo>
                  <a:pt x="175736" y="126968"/>
                </a:lnTo>
                <a:lnTo>
                  <a:pt x="158591" y="110966"/>
                </a:lnTo>
                <a:lnTo>
                  <a:pt x="166592" y="76676"/>
                </a:lnTo>
                <a:lnTo>
                  <a:pt x="150591" y="76676"/>
                </a:lnTo>
                <a:lnTo>
                  <a:pt x="156305" y="41338"/>
                </a:lnTo>
                <a:lnTo>
                  <a:pt x="135731" y="25813"/>
                </a:lnTo>
                <a:lnTo>
                  <a:pt x="142589" y="3715"/>
                </a:lnTo>
                <a:lnTo>
                  <a:pt x="142780" y="3334"/>
                </a:lnTo>
                <a:lnTo>
                  <a:pt x="130207" y="0"/>
                </a:lnTo>
                <a:lnTo>
                  <a:pt x="117729" y="13621"/>
                </a:lnTo>
                <a:lnTo>
                  <a:pt x="111347" y="7525"/>
                </a:lnTo>
                <a:lnTo>
                  <a:pt x="18383" y="7525"/>
                </a:lnTo>
                <a:lnTo>
                  <a:pt x="14574" y="25432"/>
                </a:lnTo>
                <a:lnTo>
                  <a:pt x="22289" y="31623"/>
                </a:lnTo>
                <a:lnTo>
                  <a:pt x="18383" y="38481"/>
                </a:lnTo>
                <a:lnTo>
                  <a:pt x="23146" y="44863"/>
                </a:lnTo>
                <a:lnTo>
                  <a:pt x="21431" y="62865"/>
                </a:lnTo>
                <a:lnTo>
                  <a:pt x="28670" y="74867"/>
                </a:lnTo>
                <a:lnTo>
                  <a:pt x="20955" y="94107"/>
                </a:lnTo>
                <a:lnTo>
                  <a:pt x="30861" y="97155"/>
                </a:lnTo>
                <a:lnTo>
                  <a:pt x="36386" y="130969"/>
                </a:lnTo>
                <a:lnTo>
                  <a:pt x="22289" y="141637"/>
                </a:lnTo>
                <a:lnTo>
                  <a:pt x="15812" y="180594"/>
                </a:lnTo>
                <a:lnTo>
                  <a:pt x="6382" y="179356"/>
                </a:lnTo>
                <a:lnTo>
                  <a:pt x="0" y="201168"/>
                </a:lnTo>
                <a:lnTo>
                  <a:pt x="11525" y="243173"/>
                </a:lnTo>
                <a:lnTo>
                  <a:pt x="22289" y="244412"/>
                </a:lnTo>
                <a:lnTo>
                  <a:pt x="25241" y="267557"/>
                </a:lnTo>
                <a:lnTo>
                  <a:pt x="7430" y="267557"/>
                </a:lnTo>
                <a:lnTo>
                  <a:pt x="7239" y="268224"/>
                </a:lnTo>
                <a:lnTo>
                  <a:pt x="51816" y="283559"/>
                </a:lnTo>
                <a:close/>
              </a:path>
            </a:pathLst>
          </a:custGeom>
          <a:solidFill>
            <a:schemeClr val="bg1">
              <a:lumMod val="85000"/>
            </a:schemeClr>
          </a:solidFill>
          <a:ln w="9525" cap="flat">
            <a:solidFill>
              <a:srgbClr val="A7A8AA"/>
            </a:solidFill>
            <a:prstDash val="solid"/>
            <a:miter/>
          </a:ln>
        </p:spPr>
        <p:txBody>
          <a:bodyPr wrap="none" lIns="0" tIns="0" rIns="0" bIns="0" rtlCol="0" anchor="ctr"/>
          <a:lstStyle/>
          <a:p>
            <a:endParaRPr lang="en-GB" dirty="0"/>
          </a:p>
        </p:txBody>
      </p:sp>
      <p:sp>
        <p:nvSpPr>
          <p:cNvPr id="5" name="角丸四角形 28">
            <a:extLst>
              <a:ext uri="{FF2B5EF4-FFF2-40B4-BE49-F238E27FC236}">
                <a16:creationId xmlns:a16="http://schemas.microsoft.com/office/drawing/2014/main" id="{7389D8D9-FD8C-95C6-470C-814BD92F98C5}"/>
              </a:ext>
            </a:extLst>
          </p:cNvPr>
          <p:cNvSpPr/>
          <p:nvPr/>
        </p:nvSpPr>
        <p:spPr>
          <a:xfrm>
            <a:off x="1064568" y="4127927"/>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12" name="Freeform 7">
            <a:extLst>
              <a:ext uri="{FF2B5EF4-FFF2-40B4-BE49-F238E27FC236}">
                <a16:creationId xmlns:a16="http://schemas.microsoft.com/office/drawing/2014/main" id="{7A498FDF-4810-393B-EC14-B9F092B42A03}"/>
              </a:ext>
            </a:extLst>
          </p:cNvPr>
          <p:cNvSpPr>
            <a:spLocks/>
          </p:cNvSpPr>
          <p:nvPr/>
        </p:nvSpPr>
        <p:spPr bwMode="auto">
          <a:xfrm>
            <a:off x="2360712" y="4477322"/>
            <a:ext cx="4956965"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6">
            <a:extLst>
              <a:ext uri="{FF2B5EF4-FFF2-40B4-BE49-F238E27FC236}">
                <a16:creationId xmlns:a16="http://schemas.microsoft.com/office/drawing/2014/main" id="{9A04248D-028D-3953-720D-7D876B3FCB43}"/>
              </a:ext>
            </a:extLst>
          </p:cNvPr>
          <p:cNvSpPr>
            <a:spLocks/>
          </p:cNvSpPr>
          <p:nvPr/>
        </p:nvSpPr>
        <p:spPr bwMode="auto">
          <a:xfrm>
            <a:off x="2072680" y="3047807"/>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 name="グループ化 31">
            <a:extLst>
              <a:ext uri="{FF2B5EF4-FFF2-40B4-BE49-F238E27FC236}">
                <a16:creationId xmlns:a16="http://schemas.microsoft.com/office/drawing/2014/main" id="{D8AD61C2-082E-BAE1-67E6-A292B55FC5F3}"/>
              </a:ext>
            </a:extLst>
          </p:cNvPr>
          <p:cNvGrpSpPr/>
          <p:nvPr/>
        </p:nvGrpSpPr>
        <p:grpSpPr>
          <a:xfrm>
            <a:off x="2411380" y="2190690"/>
            <a:ext cx="2349810" cy="1821260"/>
            <a:chOff x="2192883" y="2575129"/>
            <a:chExt cx="2349810" cy="1821260"/>
          </a:xfrm>
        </p:grpSpPr>
        <p:sp>
          <p:nvSpPr>
            <p:cNvPr id="15" name="Freeform 12">
              <a:extLst>
                <a:ext uri="{FF2B5EF4-FFF2-40B4-BE49-F238E27FC236}">
                  <a16:creationId xmlns:a16="http://schemas.microsoft.com/office/drawing/2014/main" id="{DA026C04-4C54-0B7F-7B7D-7FCEF10420CC}"/>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33">
              <a:extLst>
                <a:ext uri="{FF2B5EF4-FFF2-40B4-BE49-F238E27FC236}">
                  <a16:creationId xmlns:a16="http://schemas.microsoft.com/office/drawing/2014/main" id="{B9DC953D-DD1D-C1B3-4BFC-BEF424F26953}"/>
                </a:ext>
              </a:extLst>
            </p:cNvPr>
            <p:cNvSpPr txBox="1"/>
            <p:nvPr/>
          </p:nvSpPr>
          <p:spPr>
            <a:xfrm>
              <a:off x="2192883" y="3367217"/>
              <a:ext cx="2349810"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現地通貨・外貨</a:t>
              </a:r>
              <a:r>
                <a:rPr kumimoji="1" lang="en-US" altLang="ja-JP" sz="1400" b="1" i="0" u="none" strike="noStrike" kern="1200" cap="none" spc="-100" normalizeH="0" baseline="3000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a:t>
              </a:r>
              <a:r>
                <a:rPr kumimoji="1" lang="ja-JP" altLang="en-US" sz="1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の持ち込みは</a:t>
              </a:r>
              <a:endParaRPr kumimoji="1" lang="en-US" altLang="ja-JP" sz="1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相当額が上限</a:t>
              </a:r>
              <a:endPar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 name="グループ化 42">
            <a:extLst>
              <a:ext uri="{FF2B5EF4-FFF2-40B4-BE49-F238E27FC236}">
                <a16:creationId xmlns:a16="http://schemas.microsoft.com/office/drawing/2014/main" id="{E997FD91-F311-7C9B-C64F-228C7483E9FA}"/>
              </a:ext>
            </a:extLst>
          </p:cNvPr>
          <p:cNvGrpSpPr/>
          <p:nvPr/>
        </p:nvGrpSpPr>
        <p:grpSpPr>
          <a:xfrm>
            <a:off x="4115744" y="3961621"/>
            <a:ext cx="2161184" cy="1821260"/>
            <a:chOff x="2287194" y="2575129"/>
            <a:chExt cx="2161184" cy="1821260"/>
          </a:xfrm>
        </p:grpSpPr>
        <p:sp>
          <p:nvSpPr>
            <p:cNvPr id="19" name="Freeform 12">
              <a:extLst>
                <a:ext uri="{FF2B5EF4-FFF2-40B4-BE49-F238E27FC236}">
                  <a16:creationId xmlns:a16="http://schemas.microsoft.com/office/drawing/2014/main" id="{F26CF736-F58C-3825-42ED-4C3F3589B472}"/>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44">
              <a:extLst>
                <a:ext uri="{FF2B5EF4-FFF2-40B4-BE49-F238E27FC236}">
                  <a16:creationId xmlns:a16="http://schemas.microsoft.com/office/drawing/2014/main" id="{64EA2F4D-6340-679D-2943-ACDA65C80DF2}"/>
                </a:ext>
              </a:extLst>
            </p:cNvPr>
            <p:cNvSpPr txBox="1"/>
            <p:nvPr/>
          </p:nvSpPr>
          <p:spPr>
            <a:xfrm>
              <a:off x="2365753" y="3398432"/>
              <a:ext cx="2004075" cy="677108"/>
            </a:xfrm>
            <a:prstGeom prst="rect">
              <a:avLst/>
            </a:prstGeom>
            <a:noFill/>
          </p:spPr>
          <p:txBody>
            <a:bodyPr wrap="none" rtlCol="0">
              <a:spAutoFit/>
            </a:bodyPr>
            <a:lstStyle/>
            <a:p>
              <a:pPr algn="ctr"/>
              <a:r>
                <a:rPr lang="ja-JP" altLang="en-US" sz="1400" b="1" spc="-100" dirty="0">
                  <a:latin typeface="Arial Black" panose="020B0A04020102020204" pitchFamily="34" charset="0"/>
                  <a:ea typeface="ＭＳ Ｐゴシック" panose="020B0600070205080204" pitchFamily="50" charset="-128"/>
                  <a:cs typeface="Arial" panose="020B0604020202020204" pitchFamily="34" charset="0"/>
                </a:rPr>
                <a:t>現地通貨・外貨</a:t>
              </a:r>
              <a:r>
                <a:rPr lang="en-US" altLang="ja-JP" sz="1400" b="1" spc="-100" baseline="30000" dirty="0">
                  <a:latin typeface="Arial Black" panose="020B0A04020102020204" pitchFamily="34" charset="0"/>
                  <a:ea typeface="ＭＳ Ｐゴシック" panose="020B0600070205080204" pitchFamily="50" charset="-128"/>
                  <a:cs typeface="Arial" panose="020B0604020202020204" pitchFamily="34" charset="0"/>
                </a:rPr>
                <a:t>※</a:t>
              </a:r>
              <a:endParaRPr lang="en-US" altLang="ja-JP" sz="14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以上</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Rectangle: Rounded Corners 22">
            <a:extLst>
              <a:ext uri="{FF2B5EF4-FFF2-40B4-BE49-F238E27FC236}">
                <a16:creationId xmlns:a16="http://schemas.microsoft.com/office/drawing/2014/main" id="{8FFFE16A-6C0D-CBB9-BAE7-4A38B3603A85}"/>
              </a:ext>
            </a:extLst>
          </p:cNvPr>
          <p:cNvSpPr/>
          <p:nvPr/>
        </p:nvSpPr>
        <p:spPr>
          <a:xfrm>
            <a:off x="4863806" y="2299242"/>
            <a:ext cx="2349810" cy="989915"/>
          </a:xfrm>
          <a:prstGeom prst="roundRect">
            <a:avLst/>
          </a:prstGeom>
          <a:solidFill>
            <a:srgbClr val="A2BBDC">
              <a:alpha val="48000"/>
            </a:srgbClr>
          </a:solidFill>
        </p:spPr>
        <p:txBody>
          <a:bodyPr wrap="square" rtlCol="0" anchor="ctr">
            <a:noAutofit/>
          </a:bodyPr>
          <a:lstStyle/>
          <a:p>
            <a:pPr marL="0" algn="ctr" fontAlgn="ctr">
              <a:lnSpc>
                <a:spcPct val="114000"/>
              </a:lnSpc>
              <a:spcAft>
                <a:spcPts val="400"/>
              </a:spcAft>
            </a:pPr>
            <a:r>
              <a:rPr kumimoji="1" lang="en-US" altLang="ja-JP" sz="1200" dirty="0"/>
              <a:t>10,000US</a:t>
            </a:r>
            <a:r>
              <a:rPr kumimoji="1" lang="ja-JP" altLang="en-US" sz="1200" dirty="0"/>
              <a:t>＄相当額を超える持ち込みを希望する場合は、ガーナでライセンスを有する銀行などを経由し送金する必要がある</a:t>
            </a:r>
          </a:p>
        </p:txBody>
      </p:sp>
      <p:sp>
        <p:nvSpPr>
          <p:cNvPr id="24" name="TextBox 23">
            <a:extLst>
              <a:ext uri="{FF2B5EF4-FFF2-40B4-BE49-F238E27FC236}">
                <a16:creationId xmlns:a16="http://schemas.microsoft.com/office/drawing/2014/main" id="{A7107C69-F6E9-2015-F067-90AB7E8A0EE8}"/>
              </a:ext>
            </a:extLst>
          </p:cNvPr>
          <p:cNvSpPr txBox="1"/>
          <p:nvPr/>
        </p:nvSpPr>
        <p:spPr>
          <a:xfrm>
            <a:off x="1052838" y="5970171"/>
            <a:ext cx="4764258" cy="261610"/>
          </a:xfrm>
          <a:prstGeom prst="rect">
            <a:avLst/>
          </a:prstGeom>
          <a:noFill/>
        </p:spPr>
        <p:txBody>
          <a:bodyPr wrap="square" rtlCol="0">
            <a:spAutoFit/>
          </a:bodyPr>
          <a:lstStyle/>
          <a:p>
            <a:r>
              <a:rPr kumimoji="1" lang="en-US" altLang="ja-JP" sz="11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外貨は硬貨、紙幣、株券及び債券などを含む</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5">
            <a:extLst>
              <a:ext uri="{FF2B5EF4-FFF2-40B4-BE49-F238E27FC236}">
                <a16:creationId xmlns:a16="http://schemas.microsoft.com/office/drawing/2014/main" id="{010C580E-C754-FD43-882F-555EABD0D3C3}"/>
              </a:ext>
            </a:extLst>
          </p:cNvPr>
          <p:cNvSpPr/>
          <p:nvPr/>
        </p:nvSpPr>
        <p:spPr>
          <a:xfrm>
            <a:off x="4353960" y="4267541"/>
            <a:ext cx="1684751" cy="313587"/>
          </a:xfrm>
          <a:prstGeom prst="rect">
            <a:avLst/>
          </a:prstGeom>
          <a:solidFill>
            <a:srgbClr val="E6E2EF"/>
          </a:solidFill>
          <a:ln>
            <a:solidFill>
              <a:schemeClr val="bg1"/>
            </a:solidFill>
          </a:ln>
        </p:spPr>
        <p:txBody>
          <a:bodyPr wrap="square" rtlCol="0" anchor="ctr">
            <a:noAutofit/>
          </a:bodyPr>
          <a:lstStyle/>
          <a:p>
            <a:pPr marL="0" algn="ctr" fontAlgn="ctr">
              <a:lnSpc>
                <a:spcPct val="114000"/>
              </a:lnSpc>
              <a:spcAft>
                <a:spcPts val="400"/>
              </a:spcAft>
            </a:pPr>
            <a:r>
              <a:rPr kumimoji="1" lang="ja-JP" altLang="en-US" sz="1200" b="1" dirty="0"/>
              <a:t>税関への申請が必要</a:t>
            </a:r>
          </a:p>
        </p:txBody>
      </p:sp>
    </p:spTree>
    <p:extLst>
      <p:ext uri="{BB962C8B-B14F-4D97-AF65-F5344CB8AC3E}">
        <p14:creationId xmlns:p14="http://schemas.microsoft.com/office/powerpoint/2010/main" val="308655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経済特区</a:t>
            </a:r>
          </a:p>
        </p:txBody>
      </p:sp>
      <p:sp>
        <p:nvSpPr>
          <p:cNvPr id="6" name="テキスト プレースホルダ 1">
            <a:extLst>
              <a:ext uri="{FF2B5EF4-FFF2-40B4-BE49-F238E27FC236}">
                <a16:creationId xmlns:a16="http://schemas.microsoft.com/office/drawing/2014/main" id="{12E75FA0-6253-07A4-F9B4-CC6457D14BDE}"/>
              </a:ext>
            </a:extLst>
          </p:cNvPr>
          <p:cNvSpPr txBox="1">
            <a:spLocks/>
          </p:cNvSpPr>
          <p:nvPr/>
        </p:nvSpPr>
        <p:spPr>
          <a:xfrm>
            <a:off x="199710" y="1020952"/>
            <a:ext cx="9505950" cy="121783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貿易産業省により各種優遇策が示されており、</a:t>
            </a:r>
            <a:r>
              <a:rPr lang="en-US" altLang="ja-JP" dirty="0"/>
              <a:t>GIPC</a:t>
            </a:r>
            <a:r>
              <a:rPr lang="ja-JP" altLang="en-US" dirty="0"/>
              <a:t>法やフリーゾーン法に基づき登記した企業は優遇策を利用することができる。</a:t>
            </a:r>
            <a:endParaRPr lang="en-US" altLang="ja-JP" dirty="0"/>
          </a:p>
          <a:p>
            <a:r>
              <a:rPr lang="ja-JP" altLang="en-US" dirty="0"/>
              <a:t>重点分野は、農産物加工、石油・ガス、花卉栽培 （輸出用の切り花の輸出）、繊維・アパレル製造、情報通信技術、金属加工、医薬品、宝飾品製造、エスニック美容製品、軽工業および組立工場、水産加工である。</a:t>
            </a:r>
            <a:endParaRPr lang="en-US" altLang="ja-JP" dirty="0"/>
          </a:p>
          <a:p>
            <a:endParaRPr lang="en-US" altLang="ja-JP" dirty="0"/>
          </a:p>
        </p:txBody>
      </p:sp>
      <p:grpSp>
        <p:nvGrpSpPr>
          <p:cNvPr id="7" name="グループ化 7">
            <a:extLst>
              <a:ext uri="{FF2B5EF4-FFF2-40B4-BE49-F238E27FC236}">
                <a16:creationId xmlns:a16="http://schemas.microsoft.com/office/drawing/2014/main" id="{D771D2FB-B03D-A26F-1C1F-E7D95C70E7C2}"/>
              </a:ext>
            </a:extLst>
          </p:cNvPr>
          <p:cNvGrpSpPr/>
          <p:nvPr/>
        </p:nvGrpSpPr>
        <p:grpSpPr>
          <a:xfrm>
            <a:off x="199708" y="2043803"/>
            <a:ext cx="9468000" cy="288032"/>
            <a:chOff x="4944173" y="2157678"/>
            <a:chExt cx="5861371" cy="288032"/>
          </a:xfrm>
        </p:grpSpPr>
        <p:cxnSp>
          <p:nvCxnSpPr>
            <p:cNvPr id="8" name="直線コネクタ 6">
              <a:extLst>
                <a:ext uri="{FF2B5EF4-FFF2-40B4-BE49-F238E27FC236}">
                  <a16:creationId xmlns:a16="http://schemas.microsoft.com/office/drawing/2014/main" id="{338389A8-F3CD-787E-1A35-648A18216BF1}"/>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ADC03DC4-F728-F2BC-7644-51987D666124}"/>
                </a:ext>
              </a:extLst>
            </p:cNvPr>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各管轄官庁の有する優遇制度</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0" name="表 11">
            <a:extLst>
              <a:ext uri="{FF2B5EF4-FFF2-40B4-BE49-F238E27FC236}">
                <a16:creationId xmlns:a16="http://schemas.microsoft.com/office/drawing/2014/main" id="{C112734C-63C6-D9D4-6137-B3B08D6211BB}"/>
              </a:ext>
            </a:extLst>
          </p:cNvPr>
          <p:cNvGraphicFramePr>
            <a:graphicFrameLocks noGrp="1"/>
          </p:cNvGraphicFramePr>
          <p:nvPr>
            <p:extLst>
              <p:ext uri="{D42A27DB-BD31-4B8C-83A1-F6EECF244321}">
                <p14:modId xmlns:p14="http://schemas.microsoft.com/office/powerpoint/2010/main" val="3889518362"/>
              </p:ext>
            </p:extLst>
          </p:nvPr>
        </p:nvGraphicFramePr>
        <p:xfrm>
          <a:off x="200472" y="2376967"/>
          <a:ext cx="9467236" cy="4199344"/>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2"/>
                    </a:ext>
                  </a:extLst>
                </a:gridCol>
                <a:gridCol w="2357354">
                  <a:extLst>
                    <a:ext uri="{9D8B030D-6E8A-4147-A177-3AD203B41FA5}">
                      <a16:colId xmlns:a16="http://schemas.microsoft.com/office/drawing/2014/main" val="20003"/>
                    </a:ext>
                  </a:extLst>
                </a:gridCol>
                <a:gridCol w="1531078">
                  <a:extLst>
                    <a:ext uri="{9D8B030D-6E8A-4147-A177-3AD203B41FA5}">
                      <a16:colId xmlns:a16="http://schemas.microsoft.com/office/drawing/2014/main" val="20004"/>
                    </a:ext>
                  </a:extLst>
                </a:gridCol>
                <a:gridCol w="3202540">
                  <a:extLst>
                    <a:ext uri="{9D8B030D-6E8A-4147-A177-3AD203B41FA5}">
                      <a16:colId xmlns:a16="http://schemas.microsoft.com/office/drawing/2014/main" val="4071023492"/>
                    </a:ext>
                  </a:extLst>
                </a:gridCol>
              </a:tblGrid>
              <a:tr h="507433">
                <a:tc gridSpan="2">
                  <a:txBody>
                    <a:bodyPr/>
                    <a:lstStyle/>
                    <a:p>
                      <a:pPr algn="ctr" fontAlgn="ctr">
                        <a:spcAft>
                          <a:spcPts val="0"/>
                        </a:spcAft>
                      </a:pPr>
                      <a:r>
                        <a:rPr lang="ja-JP" altLang="en-US"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管轄官庁</a:t>
                      </a:r>
                      <a:endParaRPr lang="ja-JP"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endParaRPr lang="ja-JP"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優遇措置</a:t>
                      </a:r>
                      <a:endParaRPr lang="ja-JP"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5911">
                <a:tc>
                  <a:txBody>
                    <a:bodyPr/>
                    <a:lstStyle/>
                    <a:p>
                      <a:pPr algn="l" fontAlgn="ctr">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ガーナ投資促進センター</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Ghana Investment Promotion Centre</a:t>
                      </a: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spcAft>
                          <a:spcPts val="0"/>
                        </a:spcAft>
                      </a:pPr>
                      <a:r>
                        <a:rPr lang="en-US" altLang="ja-JP" sz="1100" b="0" kern="100" dirty="0">
                          <a:effectLst/>
                          <a:latin typeface="+mn-lt"/>
                          <a:ea typeface="+mn-ea"/>
                          <a:cs typeface="Arial" panose="020B0604020202020204" pitchFamily="34" charset="0"/>
                        </a:rPr>
                        <a:t>2013</a:t>
                      </a:r>
                      <a:r>
                        <a:rPr lang="ja-JP" altLang="en-US" sz="1100" b="0" kern="100" dirty="0">
                          <a:effectLst/>
                          <a:latin typeface="+mn-lt"/>
                          <a:ea typeface="+mn-ea"/>
                          <a:cs typeface="Arial" panose="020B0604020202020204" pitchFamily="34" charset="0"/>
                        </a:rPr>
                        <a:t>年ガーナ投資促進センター法（</a:t>
                      </a:r>
                      <a:r>
                        <a:rPr lang="en-US" altLang="ja-JP" sz="1100" b="0" kern="100" dirty="0">
                          <a:effectLst/>
                          <a:latin typeface="+mn-lt"/>
                          <a:ea typeface="+mn-ea"/>
                          <a:cs typeface="Arial" panose="020B0604020202020204" pitchFamily="34" charset="0"/>
                        </a:rPr>
                        <a:t>GIPC Act, 2013 </a:t>
                      </a:r>
                      <a:r>
                        <a:rPr lang="ja-JP" altLang="en-US" sz="1100" b="0" kern="100" dirty="0">
                          <a:effectLst/>
                          <a:latin typeface="+mn-lt"/>
                          <a:ea typeface="+mn-ea"/>
                          <a:cs typeface="Arial" panose="020B0604020202020204" pitchFamily="34" charset="0"/>
                        </a:rPr>
                        <a:t>（</a:t>
                      </a:r>
                      <a:r>
                        <a:rPr lang="en-US" altLang="ja-JP" sz="1100" b="0" kern="100" dirty="0">
                          <a:effectLst/>
                          <a:latin typeface="+mn-lt"/>
                          <a:ea typeface="+mn-ea"/>
                          <a:cs typeface="Arial" panose="020B0604020202020204" pitchFamily="34" charset="0"/>
                        </a:rPr>
                        <a:t>Act 865</a:t>
                      </a:r>
                      <a:r>
                        <a:rPr lang="ja-JP" altLang="en-US" sz="1100" b="0" kern="100" dirty="0">
                          <a:effectLst/>
                          <a:latin typeface="+mn-lt"/>
                          <a:ea typeface="+mn-ea"/>
                          <a:cs typeface="Arial" panose="020B0604020202020204" pitchFamily="34" charset="0"/>
                        </a:rPr>
                        <a:t>））に基づき、ガーナへの投資を奨励および促進し、魅力的な優遇制度を提供する役割を担う政府機関</a:t>
                      </a:r>
                      <a:endParaRPr lang="ja-JP" sz="1100" b="0" kern="100" dirty="0">
                        <a:effectLst/>
                        <a:latin typeface="+mn-lt"/>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ctr">
                        <a:spcAft>
                          <a:spcPts val="0"/>
                        </a:spcAft>
                        <a:buFont typeface="Wingdings" panose="05000000000000000000" pitchFamily="2" charset="2"/>
                        <a:buNone/>
                      </a:pPr>
                      <a:r>
                        <a:rPr lang="en-US" altLang="ja-JP" sz="1100" b="0" kern="100" dirty="0">
                          <a:effectLst/>
                          <a:latin typeface="+mn-lt"/>
                          <a:ea typeface="ＭＳ Ｐゴシック" panose="020B0600070205080204" pitchFamily="50" charset="-128"/>
                          <a:cs typeface="Arial" panose="020B0604020202020204" pitchFamily="34" charset="0"/>
                        </a:rPr>
                        <a:t>7</a:t>
                      </a:r>
                      <a:r>
                        <a:rPr lang="ja-JP" altLang="en-US" sz="1100" b="0" kern="100" dirty="0">
                          <a:effectLst/>
                          <a:latin typeface="+mn-lt"/>
                          <a:ea typeface="ＭＳ Ｐゴシック" panose="020B0600070205080204" pitchFamily="50" charset="-128"/>
                          <a:cs typeface="Arial" panose="020B0604020202020204" pitchFamily="34" charset="0"/>
                        </a:rPr>
                        <a:t>つの経済特区</a:t>
                      </a:r>
                      <a:endParaRPr lang="ja-JP" sz="11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税金の還付</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自動駐在員の割当（払込資本金額により人数が変動。また、短期または一時的割当について交渉が可能。）</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収用に対する保証</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配当金および税引き後利益の本国送金</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海外貸付金のサービシングに関する支払い</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技術・サービス契約料の送金</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投資の売却または清算における代金の送金</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公認ディーラー銀行を通じた通貨の持ち込み</a:t>
                      </a:r>
                      <a:endParaRPr lang="ja-JP" sz="10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795180"/>
                  </a:ext>
                </a:extLst>
              </a:tr>
              <a:tr h="1962472">
                <a:tc>
                  <a:txBody>
                    <a:bodyPr/>
                    <a:lstStyle/>
                    <a:p>
                      <a:pPr algn="l" fontAlgn="ctr">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ガーナフリーゾーン公社</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Ghana Free Zones Authority</a:t>
                      </a: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spcAft>
                          <a:spcPts val="0"/>
                        </a:spcAft>
                      </a:pPr>
                      <a:r>
                        <a:rPr lang="en-US" altLang="ja-JP" sz="1100" b="0" kern="100" dirty="0">
                          <a:effectLst/>
                          <a:latin typeface="+mn-lt"/>
                          <a:ea typeface="+mn-ea"/>
                          <a:cs typeface="Arial" panose="020B0604020202020204" pitchFamily="34" charset="0"/>
                        </a:rPr>
                        <a:t>1995</a:t>
                      </a:r>
                      <a:r>
                        <a:rPr lang="ja-JP" altLang="en-US" sz="1100" b="0" kern="100" dirty="0">
                          <a:effectLst/>
                          <a:latin typeface="+mn-lt"/>
                          <a:ea typeface="+mn-ea"/>
                          <a:cs typeface="Arial" panose="020B0604020202020204" pitchFamily="34" charset="0"/>
                        </a:rPr>
                        <a:t>年フリーゾーン法（</a:t>
                      </a:r>
                      <a:r>
                        <a:rPr lang="en-US" altLang="ja-JP" sz="1100" b="0" kern="100" dirty="0">
                          <a:effectLst/>
                          <a:latin typeface="+mn-lt"/>
                          <a:ea typeface="+mn-ea"/>
                          <a:cs typeface="Arial" panose="020B0604020202020204" pitchFamily="34" charset="0"/>
                        </a:rPr>
                        <a:t>Free Zone Act 1995 </a:t>
                      </a:r>
                      <a:r>
                        <a:rPr lang="ja-JP" altLang="en-US" sz="1100" b="0" kern="100" dirty="0">
                          <a:effectLst/>
                          <a:latin typeface="+mn-lt"/>
                          <a:ea typeface="+mn-ea"/>
                          <a:cs typeface="Arial" panose="020B0604020202020204" pitchFamily="34" charset="0"/>
                        </a:rPr>
                        <a:t>（</a:t>
                      </a:r>
                      <a:r>
                        <a:rPr lang="en-US" altLang="ja-JP" sz="1100" b="0" kern="100" dirty="0">
                          <a:effectLst/>
                          <a:latin typeface="+mn-lt"/>
                          <a:ea typeface="+mn-ea"/>
                          <a:cs typeface="Arial" panose="020B0604020202020204" pitchFamily="34" charset="0"/>
                        </a:rPr>
                        <a:t>Act 504</a:t>
                      </a:r>
                      <a:r>
                        <a:rPr lang="ja-JP" altLang="en-US" sz="1100" b="0" kern="100" dirty="0">
                          <a:effectLst/>
                          <a:latin typeface="+mn-lt"/>
                          <a:ea typeface="+mn-ea"/>
                          <a:cs typeface="Arial" panose="020B0604020202020204" pitchFamily="34" charset="0"/>
                        </a:rPr>
                        <a:t>））に基づき、ガーナの経済発展を促進するため、フリーゾーンでの活動および規制を管轄する</a:t>
                      </a:r>
                      <a:endParaRPr lang="ja-JP" sz="1100" b="0" kern="100" dirty="0">
                        <a:effectLst/>
                        <a:latin typeface="+mn-lt"/>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spcAft>
                          <a:spcPts val="0"/>
                        </a:spcAft>
                        <a:buFont typeface="Wingdings" panose="05000000000000000000" pitchFamily="2" charset="2"/>
                        <a:buChar char="l"/>
                      </a:pPr>
                      <a:r>
                        <a:rPr lang="en-US" altLang="ja-JP" sz="1100" b="0" kern="100" dirty="0">
                          <a:effectLst/>
                          <a:latin typeface="+mn-lt"/>
                          <a:ea typeface="ＭＳ Ｐゴシック" panose="020B0600070205080204" pitchFamily="50" charset="-128"/>
                          <a:cs typeface="Arial" panose="020B0604020202020204" pitchFamily="34" charset="0"/>
                        </a:rPr>
                        <a:t>TEMA Export Processing Zone</a:t>
                      </a:r>
                    </a:p>
                    <a:p>
                      <a:pPr marL="171450" indent="-171450" algn="l" fontAlgn="ctr">
                        <a:spcAft>
                          <a:spcPts val="0"/>
                        </a:spcAft>
                        <a:buFont typeface="Wingdings" panose="05000000000000000000" pitchFamily="2" charset="2"/>
                        <a:buChar char="l"/>
                      </a:pPr>
                      <a:r>
                        <a:rPr lang="en-US" altLang="ja-JP" sz="1100" b="0" kern="100" dirty="0">
                          <a:effectLst/>
                          <a:latin typeface="+mn-lt"/>
                          <a:ea typeface="ＭＳ Ｐゴシック" panose="020B0600070205080204" pitchFamily="50" charset="-128"/>
                          <a:cs typeface="Arial" panose="020B0604020202020204" pitchFamily="34" charset="0"/>
                        </a:rPr>
                        <a:t>Ashanti Technology Park</a:t>
                      </a:r>
                    </a:p>
                    <a:p>
                      <a:pPr marL="171450" indent="-171450" algn="l" fontAlgn="ctr">
                        <a:spcAft>
                          <a:spcPts val="0"/>
                        </a:spcAft>
                        <a:buFont typeface="Wingdings" panose="05000000000000000000" pitchFamily="2" charset="2"/>
                        <a:buChar char="l"/>
                      </a:pPr>
                      <a:r>
                        <a:rPr lang="en-US" altLang="ja-JP" sz="1100" b="0" kern="100" dirty="0" err="1">
                          <a:effectLst/>
                          <a:latin typeface="+mn-lt"/>
                          <a:ea typeface="ＭＳ Ｐゴシック" panose="020B0600070205080204" pitchFamily="50" charset="-128"/>
                          <a:cs typeface="Arial" panose="020B0604020202020204" pitchFamily="34" charset="0"/>
                        </a:rPr>
                        <a:t>Sekondi</a:t>
                      </a:r>
                      <a:r>
                        <a:rPr lang="en-US" altLang="ja-JP" sz="1100" b="0" kern="100" dirty="0">
                          <a:effectLst/>
                          <a:latin typeface="+mn-lt"/>
                          <a:ea typeface="ＭＳ Ｐゴシック" panose="020B0600070205080204" pitchFamily="50" charset="-128"/>
                          <a:cs typeface="Arial" panose="020B0604020202020204" pitchFamily="34" charset="0"/>
                        </a:rPr>
                        <a:t> Export Processing Zones</a:t>
                      </a:r>
                    </a:p>
                    <a:p>
                      <a:pPr marL="171450" indent="-171450" algn="l" fontAlgn="ctr">
                        <a:spcAft>
                          <a:spcPts val="0"/>
                        </a:spcAft>
                        <a:buFont typeface="Wingdings" panose="05000000000000000000" pitchFamily="2" charset="2"/>
                        <a:buChar char="l"/>
                      </a:pPr>
                      <a:r>
                        <a:rPr lang="en-US" altLang="ja-JP" sz="1100" b="0" kern="100" dirty="0" err="1">
                          <a:effectLst/>
                          <a:latin typeface="+mn-lt"/>
                          <a:ea typeface="ＭＳ Ｐゴシック" panose="020B0600070205080204" pitchFamily="50" charset="-128"/>
                          <a:cs typeface="Arial" panose="020B0604020202020204" pitchFamily="34" charset="0"/>
                        </a:rPr>
                        <a:t>Shama</a:t>
                      </a:r>
                      <a:r>
                        <a:rPr lang="en-US" altLang="ja-JP" sz="1100" b="0" kern="100" dirty="0">
                          <a:effectLst/>
                          <a:latin typeface="+mn-lt"/>
                          <a:ea typeface="ＭＳ Ｐゴシック" panose="020B0600070205080204" pitchFamily="50" charset="-128"/>
                          <a:cs typeface="Arial" panose="020B0604020202020204" pitchFamily="34" charset="0"/>
                        </a:rPr>
                        <a:t> Export Processing Zones</a:t>
                      </a:r>
                      <a:endParaRPr lang="ja-JP" sz="11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フリーゾーンでの生産・輸出のためのあらゆる輸入品に対して、直接・関節的な税金を</a:t>
                      </a:r>
                      <a:r>
                        <a:rPr lang="en-US" altLang="ja-JP" sz="1000" b="0" kern="100" dirty="0">
                          <a:effectLst/>
                          <a:latin typeface="+mn-lt"/>
                          <a:ea typeface="ＭＳ Ｐゴシック" panose="020B0600070205080204" pitchFamily="50" charset="-128"/>
                          <a:cs typeface="Arial" panose="020B0604020202020204" pitchFamily="34" charset="0"/>
                        </a:rPr>
                        <a:t>100</a:t>
                      </a:r>
                      <a:r>
                        <a:rPr lang="ja-JP" altLang="en-US" sz="1000" b="0" kern="100" dirty="0">
                          <a:effectLst/>
                          <a:latin typeface="+mn-lt"/>
                          <a:ea typeface="ＭＳ Ｐゴシック" panose="020B0600070205080204" pitchFamily="50" charset="-128"/>
                          <a:cs typeface="Arial" panose="020B0604020202020204" pitchFamily="34" charset="0"/>
                        </a:rPr>
                        <a:t>％免除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所得税を</a:t>
                      </a:r>
                      <a:r>
                        <a:rPr lang="en-US" altLang="ja-JP" sz="1000" b="0" kern="100" dirty="0">
                          <a:effectLst/>
                          <a:latin typeface="+mn-lt"/>
                          <a:ea typeface="ＭＳ Ｐゴシック" panose="020B0600070205080204" pitchFamily="50" charset="-128"/>
                          <a:cs typeface="Arial" panose="020B0604020202020204" pitchFamily="34" charset="0"/>
                        </a:rPr>
                        <a:t>10</a:t>
                      </a:r>
                      <a:r>
                        <a:rPr lang="ja-JP" altLang="en-US" sz="1000" b="0" kern="100" dirty="0">
                          <a:effectLst/>
                          <a:latin typeface="+mn-lt"/>
                          <a:ea typeface="ＭＳ Ｐゴシック" panose="020B0600070205080204" pitchFamily="50" charset="-128"/>
                          <a:cs typeface="Arial" panose="020B0604020202020204" pitchFamily="34" charset="0"/>
                        </a:rPr>
                        <a:t>年間</a:t>
                      </a:r>
                      <a:r>
                        <a:rPr lang="en-US" altLang="ja-JP" sz="1000" b="0" kern="100" dirty="0">
                          <a:effectLst/>
                          <a:latin typeface="+mn-lt"/>
                          <a:ea typeface="ＭＳ Ｐゴシック" panose="020B0600070205080204" pitchFamily="50" charset="-128"/>
                          <a:cs typeface="Arial" panose="020B0604020202020204" pitchFamily="34" charset="0"/>
                        </a:rPr>
                        <a:t>100</a:t>
                      </a:r>
                      <a:r>
                        <a:rPr lang="ja-JP" altLang="en-US" sz="1000" b="0" kern="100" dirty="0">
                          <a:effectLst/>
                          <a:latin typeface="+mn-lt"/>
                          <a:ea typeface="ＭＳ Ｐゴシック" panose="020B0600070205080204" pitchFamily="50" charset="-128"/>
                          <a:cs typeface="Arial" panose="020B0604020202020204" pitchFamily="34" charset="0"/>
                        </a:rPr>
                        <a:t>％免除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配当金に対する源泉徴収税を全額免除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外国人投資家及び従業員に対する二重課税の解消</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輸入ライセンス取得の免除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税関手続きの最小化</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外資</a:t>
                      </a:r>
                      <a:r>
                        <a:rPr lang="en-US" altLang="ja-JP" sz="1000" b="0" kern="100" dirty="0">
                          <a:effectLst/>
                          <a:latin typeface="+mn-lt"/>
                          <a:ea typeface="ＭＳ Ｐゴシック" panose="020B0600070205080204" pitchFamily="50" charset="-128"/>
                          <a:cs typeface="Arial" panose="020B0604020202020204" pitchFamily="34" charset="0"/>
                        </a:rPr>
                        <a:t>100</a:t>
                      </a:r>
                      <a:r>
                        <a:rPr lang="ja-JP" altLang="en-US" sz="1000" b="0" kern="100" dirty="0">
                          <a:effectLst/>
                          <a:latin typeface="+mn-lt"/>
                          <a:ea typeface="ＭＳ Ｐゴシック" panose="020B0600070205080204" pitchFamily="50" charset="-128"/>
                          <a:cs typeface="Arial" panose="020B0604020202020204" pitchFamily="34" charset="0"/>
                        </a:rPr>
                        <a:t>％による投資</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配当金または純利益の本国送金、国外債務の償還・利払い、技術移転契約などにおけるロイヤルティの支払い、フリーゾーン投資の持ち分売却による利益送金などにおける国外送金に対して、条件や制限を設けない</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ガーナの銀行での外貨口座保有</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国有化、収用を行わないことの保証</a:t>
                      </a:r>
                      <a:endParaRPr lang="en-US" altLang="ja-JP" sz="1000" b="0" kern="100" dirty="0">
                        <a:effectLst/>
                        <a:latin typeface="+mn-lt"/>
                        <a:ea typeface="ＭＳ Ｐゴシック" panose="020B0600070205080204" pitchFamily="50" charset="-128"/>
                        <a:cs typeface="Arial" panose="020B0604020202020204" pitchFamily="34" charset="0"/>
                      </a:endParaRPr>
                    </a:p>
                    <a:p>
                      <a:pPr marL="0" indent="0" algn="r" fontAlgn="ctr">
                        <a:spcAft>
                          <a:spcPts val="0"/>
                        </a:spcAft>
                        <a:buFont typeface="Arial" panose="020B0604020202020204" pitchFamily="34" charset="0"/>
                        <a:buNone/>
                      </a:pPr>
                      <a:r>
                        <a:rPr lang="ja-JP" altLang="en-US" sz="1000" b="0" kern="100" dirty="0">
                          <a:effectLst/>
                          <a:latin typeface="+mn-lt"/>
                          <a:ea typeface="ＭＳ Ｐゴシック" panose="020B0600070205080204" pitchFamily="50" charset="-128"/>
                          <a:cs typeface="Arial" panose="020B0604020202020204" pitchFamily="34" charset="0"/>
                        </a:rPr>
                        <a:t>など</a:t>
                      </a:r>
                      <a:endParaRPr lang="en-US" altLang="ja-JP" sz="10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2202035"/>
                  </a:ext>
                </a:extLst>
              </a:tr>
            </a:tbl>
          </a:graphicData>
        </a:graphic>
      </p:graphicFrame>
      <p:sp>
        <p:nvSpPr>
          <p:cNvPr id="11" name="テキスト ボックス 9">
            <a:extLst>
              <a:ext uri="{FF2B5EF4-FFF2-40B4-BE49-F238E27FC236}">
                <a16:creationId xmlns:a16="http://schemas.microsoft.com/office/drawing/2014/main" id="{2266C716-CAE3-5DCF-74AB-B7CBF120B09F}"/>
              </a:ext>
            </a:extLst>
          </p:cNvPr>
          <p:cNvSpPr txBox="1"/>
          <p:nvPr/>
        </p:nvSpPr>
        <p:spPr>
          <a:xfrm>
            <a:off x="200472" y="6669360"/>
            <a:ext cx="6480720" cy="72008"/>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「ガーナ投資ガイド」、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Your Passport To Invest in Ghana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GFZA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714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F695A-D5DA-BB36-513B-6EA6CEE0D0D9}"/>
              </a:ext>
            </a:extLst>
          </p:cNvPr>
          <p:cNvSpPr>
            <a:spLocks noGrp="1"/>
          </p:cNvSpPr>
          <p:nvPr>
            <p:ph type="title"/>
          </p:nvPr>
        </p:nvSpPr>
        <p:spPr/>
        <p:txBody>
          <a:bodyPr/>
          <a:lstStyle/>
          <a:p>
            <a:r>
              <a:rPr lang="ja-JP" altLang="en-US" dirty="0"/>
              <a:t>医療関連</a:t>
            </a:r>
          </a:p>
        </p:txBody>
      </p:sp>
    </p:spTree>
    <p:extLst>
      <p:ext uri="{BB962C8B-B14F-4D97-AF65-F5344CB8AC3E}">
        <p14:creationId xmlns:p14="http://schemas.microsoft.com/office/powerpoint/2010/main" val="126774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公衆衛生</a:t>
            </a:r>
            <a:endParaRPr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健康水準および医療水準</a:t>
            </a:r>
          </a:p>
        </p:txBody>
      </p:sp>
      <p:sp>
        <p:nvSpPr>
          <p:cNvPr id="13" name="テキスト プレースホルダー 1"/>
          <p:cNvSpPr txBox="1">
            <a:spLocks/>
          </p:cNvSpPr>
          <p:nvPr/>
        </p:nvSpPr>
        <p:spPr>
          <a:xfrm>
            <a:off x="200025" y="109805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a:tabLst>
                <a:tab pos="7353300" algn="l"/>
              </a:tabLst>
            </a:pPr>
            <a:r>
              <a:rPr lang="ja-JP" altLang="en-US" sz="1400" noProof="1">
                <a:latin typeface="+mn-ea"/>
                <a:ea typeface="+mn-ea"/>
              </a:rPr>
              <a:t>平均寿命は</a:t>
            </a:r>
            <a:r>
              <a:rPr lang="ja-JP" altLang="en-US" sz="1400" noProof="1">
                <a:latin typeface="+mn-lt"/>
                <a:ea typeface="+mn-ea"/>
              </a:rPr>
              <a:t>6</a:t>
            </a:r>
            <a:r>
              <a:rPr lang="en-US" altLang="ja-JP" sz="1400" noProof="1">
                <a:latin typeface="+mn-lt"/>
                <a:ea typeface="+mn-ea"/>
              </a:rPr>
              <a:t>6.1</a:t>
            </a:r>
            <a:r>
              <a:rPr lang="ja-JP" altLang="en-US" sz="1400" noProof="1">
                <a:latin typeface="+mn-ea"/>
                <a:ea typeface="+mn-ea"/>
              </a:rPr>
              <a:t>歳（</a:t>
            </a:r>
            <a:r>
              <a:rPr lang="en-US" altLang="ja-JP" sz="1400" noProof="1">
                <a:latin typeface="+mn-lt"/>
                <a:ea typeface="+mn-ea"/>
              </a:rPr>
              <a:t>2021</a:t>
            </a:r>
            <a:r>
              <a:rPr lang="ja-JP" altLang="en-US" sz="1400" noProof="1">
                <a:latin typeface="+mn-ea"/>
                <a:ea typeface="+mn-ea"/>
              </a:rPr>
              <a:t>年）で、健康寿命は</a:t>
            </a:r>
            <a:r>
              <a:rPr lang="ja-JP" altLang="en-US" sz="1400" noProof="1">
                <a:latin typeface="+mn-lt"/>
                <a:ea typeface="+mn-ea"/>
              </a:rPr>
              <a:t>5</a:t>
            </a:r>
            <a:r>
              <a:rPr lang="en-US" altLang="ja-JP" sz="1400" noProof="1">
                <a:latin typeface="+mn-lt"/>
                <a:ea typeface="+mn-ea"/>
              </a:rPr>
              <a:t>7.9</a:t>
            </a:r>
            <a:r>
              <a:rPr lang="ja-JP" altLang="en-US" sz="1400" noProof="1">
                <a:latin typeface="+mn-ea"/>
                <a:ea typeface="+mn-ea"/>
              </a:rPr>
              <a:t>歳（</a:t>
            </a:r>
            <a:r>
              <a:rPr lang="en-US" altLang="ja-JP" sz="1400" noProof="1">
                <a:latin typeface="+mn-lt"/>
                <a:ea typeface="+mn-ea"/>
              </a:rPr>
              <a:t>2021</a:t>
            </a:r>
            <a:r>
              <a:rPr lang="ja-JP" altLang="en-US" sz="1400" noProof="1">
                <a:latin typeface="+mn-ea"/>
                <a:ea typeface="+mn-ea"/>
              </a:rPr>
              <a:t>年）である。</a:t>
            </a:r>
            <a:endParaRPr lang="en-US" altLang="ja-JP" sz="1400" dirty="0">
              <a:latin typeface="+mn-ea"/>
              <a:ea typeface="+mn-ea"/>
            </a:endParaRPr>
          </a:p>
        </p:txBody>
      </p:sp>
      <p:sp>
        <p:nvSpPr>
          <p:cNvPr id="14" name="Rectangle 6"/>
          <p:cNvSpPr>
            <a:spLocks noChangeArrowheads="1"/>
          </p:cNvSpPr>
          <p:nvPr/>
        </p:nvSpPr>
        <p:spPr bwMode="auto">
          <a:xfrm>
            <a:off x="99256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保健医療水準の主要な指標</a:t>
            </a:r>
          </a:p>
        </p:txBody>
      </p:sp>
      <p:sp>
        <p:nvSpPr>
          <p:cNvPr id="15" name="テキスト ボックス 14"/>
          <p:cNvSpPr txBox="1"/>
          <p:nvPr/>
        </p:nvSpPr>
        <p:spPr>
          <a:xfrm>
            <a:off x="992560" y="6119645"/>
            <a:ext cx="5616624"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注1） 収縮期血圧 （SBP） 140以上又は拡張期血圧 （DBP） 90以上を高血圧と定義する。</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注2） BMI 30以上。</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BMIは体重 （kg） ÷ （身長 （m） ×身長 （m） ） で算出される。</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出典:Global Health Observatory （GHO） data, World Health Organization （WHO）、World Bank, Statista</a:t>
            </a:r>
            <a:endParaRPr lang="ja-JP" altLang="en-US" sz="64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742532220"/>
              </p:ext>
            </p:extLst>
          </p:nvPr>
        </p:nvGraphicFramePr>
        <p:xfrm>
          <a:off x="992560" y="1700808"/>
          <a:ext cx="8064897" cy="4390020"/>
        </p:xfrm>
        <a:graphic>
          <a:graphicData uri="http://schemas.openxmlformats.org/drawingml/2006/table">
            <a:tbl>
              <a:tblPr firstRow="1" bandRow="1">
                <a:tableStyleId>{5C22544A-7EE6-4342-B048-85BDC9FD1C3A}</a:tableStyleId>
              </a:tblPr>
              <a:tblGrid>
                <a:gridCol w="2971157">
                  <a:extLst>
                    <a:ext uri="{9D8B030D-6E8A-4147-A177-3AD203B41FA5}">
                      <a16:colId xmlns:a16="http://schemas.microsoft.com/office/drawing/2014/main" val="20000"/>
                    </a:ext>
                  </a:extLst>
                </a:gridCol>
                <a:gridCol w="2546870">
                  <a:extLst>
                    <a:ext uri="{9D8B030D-6E8A-4147-A177-3AD203B41FA5}">
                      <a16:colId xmlns:a16="http://schemas.microsoft.com/office/drawing/2014/main" val="20001"/>
                    </a:ext>
                  </a:extLst>
                </a:gridCol>
                <a:gridCol w="254687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noProof="1">
                          <a:solidFill>
                            <a:schemeClr val="tx1"/>
                          </a:solidFill>
                          <a:latin typeface="+mn-lt"/>
                          <a:ea typeface="ＭＳ Ｐゴシック" panose="020B0600070205080204" pitchFamily="50" charset="-128"/>
                          <a:cs typeface="Arial" panose="020B0604020202020204" pitchFamily="34" charset="0"/>
                        </a:rPr>
                        <a:t>2021</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63.7歳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68.6歳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66.1歳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56.9歳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58.9歳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57.9歳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5歳未満児死亡率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1,000人当たり</a:t>
                      </a:r>
                      <a:r>
                        <a:rPr lang="en-US" altLang="ja-JP" sz="1400" noProof="1">
                          <a:latin typeface="Arial" panose="020B0604020202020204" pitchFamily="34" charset="0"/>
                          <a:ea typeface="ＭＳ Ｐゴシック" panose="020B0600070205080204" pitchFamily="50" charset="-128"/>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27.7人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10万人当たり</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234人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30歳から79歳の集団に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注1）</a:t>
                      </a:r>
                      <a:r>
                        <a:rPr lang="ja-JP" altLang="en-US" sz="1400" noProof="1">
                          <a:latin typeface="Arial" panose="020B0604020202020204" pitchFamily="34" charset="0"/>
                          <a:ea typeface="ＭＳ Ｐゴシック" panose="020B0600070205080204" pitchFamily="50" charset="-128"/>
                        </a:rPr>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割合</a:t>
                      </a:r>
                      <a:r>
                        <a:rPr lang="ja-JP" altLang="en-US" sz="1400" noProof="1">
                          <a:latin typeface="Arial" panose="020B0604020202020204" pitchFamily="34" charset="0"/>
                          <a:ea typeface="ＭＳ Ｐゴシック" panose="020B0600070205080204" pitchFamily="50" charset="-128"/>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36.1%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noProof="1">
                          <a:latin typeface="Arial" panose="020B0604020202020204" pitchFamily="34" charset="0"/>
                          <a:ea typeface="ＭＳ Ｐゴシック" panose="020B0600070205080204" pitchFamily="50" charset="-128"/>
                        </a:rPr>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肥満者の割合</a:t>
                      </a:r>
                      <a:r>
                        <a:rPr lang="ja-JP" altLang="en-US" sz="1400" noProof="1">
                          <a:latin typeface="Arial" panose="020B0604020202020204" pitchFamily="34" charset="0"/>
                          <a:ea typeface="ＭＳ Ｐゴシック" panose="020B0600070205080204" pitchFamily="50" charset="-128"/>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喫煙率</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0.6%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テキスト ボックス 74">
            <a:extLst>
              <a:ext uri="{FF2B5EF4-FFF2-40B4-BE49-F238E27FC236}">
                <a16:creationId xmlns:a16="http://schemas.microsoft.com/office/drawing/2014/main" id="{09F83E94-F785-B757-0F29-26F6DEB1CE0D}"/>
              </a:ext>
            </a:extLst>
          </p:cNvPr>
          <p:cNvSpPr txBox="1"/>
          <p:nvPr/>
        </p:nvSpPr>
        <p:spPr>
          <a:xfrm>
            <a:off x="218521" y="659765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 （WHO） Global Health Observatory （GHO）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date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62866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482281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6" imgW="270" imgH="270" progId="TCLayout.ActiveDocument.1">
                  <p:embed/>
                </p:oleObj>
              </mc:Choice>
              <mc:Fallback>
                <p:oleObj name="think-cellスライド" r:id="rId46" imgW="270" imgH="270" progId="TCLayout.ActiveDocument.1">
                  <p:embed/>
                  <p:pic>
                    <p:nvPicPr>
                      <p:cNvPr id="8" name="オブジェクト 7"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64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ガーナ／医療関連／医療・</a:t>
            </a:r>
            <a:r>
              <a:rPr lang="en-US" altLang="ja-JP" sz="1400" noProof="1"/>
              <a:t>公衆衛生</a:t>
            </a:r>
            <a:endParaRPr lang="ja-JP" altLang="en-US" sz="1400"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医療費</a:t>
            </a:r>
          </a:p>
        </p:txBody>
      </p:sp>
      <p:sp>
        <p:nvSpPr>
          <p:cNvPr id="33" name="テキスト ボックス 32"/>
          <p:cNvSpPr txBox="1"/>
          <p:nvPr/>
        </p:nvSpPr>
        <p:spPr>
          <a:xfrm>
            <a:off x="487194" y="4597169"/>
            <a:ext cx="504056"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（US</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411224" y="1556792"/>
            <a:ext cx="9086268" cy="288032"/>
            <a:chOff x="4808984" y="213543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8984" y="213543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solidFill>
                    <a:srgbClr val="000000"/>
                  </a:solidFill>
                  <a:latin typeface="Arial Black" pitchFamily="34" charset="0"/>
                  <a:ea typeface="HGP創英角ｺﾞｼｯｸUB" pitchFamily="50" charset="-128"/>
                </a:rPr>
                <a:t>医療費</a:t>
              </a:r>
              <a:r>
                <a:rPr lang="ja-JP" altLang="en-US" sz="1500" noProof="1">
                  <a:solidFill>
                    <a:srgbClr val="000000"/>
                  </a:solidFill>
                  <a:latin typeface="Arial Black" pitchFamily="34" charset="0"/>
                  <a:ea typeface="HGP創英角ｺﾞｼｯｸUB" pitchFamily="50" charset="-128"/>
                </a:rPr>
                <a:t>の</a:t>
              </a:r>
              <a:r>
                <a:rPr lang="en-US" altLang="ja-JP" sz="1500" noProof="1">
                  <a:solidFill>
                    <a:srgbClr val="000000"/>
                  </a:solidFill>
                  <a:latin typeface="Arial Black" pitchFamily="34" charset="0"/>
                  <a:ea typeface="HGP創英角ｺﾞｼｯｸUB" pitchFamily="50" charset="-128"/>
                </a:rPr>
                <a:t>総額、医療費</a:t>
              </a:r>
              <a:r>
                <a:rPr lang="ja-JP" altLang="en-US" sz="1500" noProof="1">
                  <a:solidFill>
                    <a:srgbClr val="000000"/>
                  </a:solidFill>
                  <a:latin typeface="Arial Black" pitchFamily="34" charset="0"/>
                  <a:ea typeface="HGP創英角ｺﾞｼｯｸUB" pitchFamily="50" charset="-128"/>
                </a:rPr>
                <a:t>の</a:t>
              </a:r>
              <a:r>
                <a:rPr lang="en-US" altLang="ja-JP" sz="1500" noProof="1">
                  <a:solidFill>
                    <a:srgbClr val="000000"/>
                  </a:solidFill>
                  <a:latin typeface="Arial Black" pitchFamily="34" charset="0"/>
                  <a:ea typeface="HGP創英角ｺﾞｼｯｸUB" pitchFamily="50" charset="-128"/>
                </a:rPr>
                <a:t>政府支出、政府支出</a:t>
              </a:r>
              <a:r>
                <a:rPr lang="ja-JP" altLang="en-US" sz="1500" noProof="1">
                  <a:solidFill>
                    <a:srgbClr val="000000"/>
                  </a:solidFill>
                  <a:latin typeface="Arial Black" pitchFamily="34" charset="0"/>
                  <a:ea typeface="HGP創英角ｺﾞｼｯｸUB" pitchFamily="50" charset="-128"/>
                </a:rPr>
                <a:t>の</a:t>
              </a:r>
              <a:r>
                <a:rPr lang="en-US" altLang="ja-JP" sz="1500" noProof="1">
                  <a:solidFill>
                    <a:srgbClr val="000000"/>
                  </a:solidFill>
                  <a:latin typeface="Arial Black" pitchFamily="34" charset="0"/>
                  <a:ea typeface="HGP創英角ｺﾞｼｯｸUB" pitchFamily="50" charset="-128"/>
                </a:rPr>
                <a:t>割合</a:t>
              </a:r>
              <a:endParaRPr lang="en-US" altLang="ja-JP" sz="15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466390" y="4293096"/>
            <a:ext cx="9095123" cy="288032"/>
            <a:chOff x="4798016" y="2003752"/>
            <a:chExt cx="5632400"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798016" y="2003752"/>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一人当たり医療費の推移</a:t>
              </a:r>
              <a:endParaRPr lang="en-US" altLang="ja-JP" sz="1500" baseline="30000" dirty="0">
                <a:solidFill>
                  <a:srgbClr val="000000"/>
                </a:solidFill>
                <a:ea typeface="HGP創英角ｺﾞｼｯｸUB" pitchFamily="50" charset="-128"/>
                <a:cs typeface="Arial" panose="020B0604020202020204" pitchFamily="34" charset="0"/>
              </a:endParaRPr>
            </a:p>
          </p:txBody>
        </p:sp>
      </p:grpSp>
      <p:sp>
        <p:nvSpPr>
          <p:cNvPr id="278" name="Rectangle 277"/>
          <p:cNvSpPr/>
          <p:nvPr>
            <p:custDataLst>
              <p:tags r:id="rId3"/>
            </p:custDataLst>
          </p:nvPr>
        </p:nvSpPr>
        <p:spPr bwMode="gray">
          <a:xfrm>
            <a:off x="8316913" y="55006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896" dirty="0">
              <a:solidFill>
                <a:srgbClr val="000000"/>
              </a:solidFill>
              <a:ea typeface="MS PGothic" panose="020B0600070205080204" pitchFamily="34" charset="-128"/>
              <a:cs typeface="Arial" panose="020B0604020202020204" pitchFamily="34" charset="0"/>
            </a:endParaRPr>
          </a:p>
        </p:txBody>
      </p:sp>
      <p:sp>
        <p:nvSpPr>
          <p:cNvPr id="279" name="Rectangle 278"/>
          <p:cNvSpPr/>
          <p:nvPr>
            <p:custDataLst>
              <p:tags r:id="rId4"/>
            </p:custDataLst>
          </p:nvPr>
        </p:nvSpPr>
        <p:spPr bwMode="gray">
          <a:xfrm>
            <a:off x="8316913" y="57038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5"/>
            </p:custDataLst>
          </p:nvPr>
        </p:nvSpPr>
        <p:spPr bwMode="auto">
          <a:xfrm>
            <a:off x="8547100" y="54959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en-US" altLang="ja-JP" sz="1000" noProof="1">
                <a:ea typeface="MS PGothic" panose="020B0600070205080204" pitchFamily="34" charset="-128"/>
              </a:rPr>
              <a:t>非政府</a:t>
            </a:r>
            <a:endParaRPr kumimoji="0" lang="ja-JP" altLang="en-US" sz="800" dirty="0">
              <a:ea typeface="MS PGothic" panose="020B0600070205080204" pitchFamily="34" charset="-128"/>
              <a:sym typeface="+mn-lt"/>
            </a:endParaRPr>
          </a:p>
        </p:txBody>
      </p:sp>
      <p:sp>
        <p:nvSpPr>
          <p:cNvPr id="276" name="テキスト プレースホルダ 9"/>
          <p:cNvSpPr>
            <a:spLocks/>
          </p:cNvSpPr>
          <p:nvPr>
            <p:custDataLst>
              <p:tags r:id="rId6"/>
            </p:custDataLst>
          </p:nvPr>
        </p:nvSpPr>
        <p:spPr bwMode="auto">
          <a:xfrm>
            <a:off x="8547100" y="56991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en-US" altLang="ja-JP" sz="1000" noProof="1">
                <a:latin typeface="MS PGothic" panose="020B0600070205080204" pitchFamily="34" charset="-128"/>
                <a:ea typeface="MS PGothic" panose="020B0600070205080204" pitchFamily="34" charset="-128"/>
              </a:rPr>
              <a:t>政府</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337" name="テキスト ボックス 6"/>
          <p:cNvSpPr txBox="1"/>
          <p:nvPr/>
        </p:nvSpPr>
        <p:spPr>
          <a:xfrm>
            <a:off x="4921975" y="6396335"/>
            <a:ext cx="2397188" cy="338554"/>
          </a:xfrm>
          <a:prstGeom prst="rect">
            <a:avLst/>
          </a:prstGeom>
          <a:noFill/>
        </p:spPr>
        <p:txBody>
          <a:bodyPr wrap="square" rtlCol="0">
            <a:spAutoFit/>
          </a:bodyPr>
          <a:lstStyle/>
          <a:p>
            <a:pPr algn="just">
              <a:buClr>
                <a:srgbClr val="5F8AC3"/>
              </a:buCl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*1:2023年7月現在のWHOデータより算出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*2:現在の医療費を総医療費として計算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919" y="1010996"/>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
                <a:ea typeface="+mj-ea"/>
                <a:cs typeface="Arial" panose="020B0604020202020204" pitchFamily="34" charset="0"/>
              </a:rPr>
              <a:t>医療費は</a:t>
            </a:r>
            <a:r>
              <a:rPr lang="en-US" altLang="ja-JP" sz="1400" noProof="1">
                <a:ea typeface="+mj-ea"/>
                <a:cs typeface="Arial" panose="020B0604020202020204" pitchFamily="34" charset="0"/>
              </a:rPr>
              <a:t>2011</a:t>
            </a:r>
            <a:r>
              <a:rPr lang="ja-JP" altLang="en-US" sz="1400" noProof="1">
                <a:latin typeface="ＭＳ Ｐゴシック "/>
                <a:ea typeface="+mj-ea"/>
                <a:cs typeface="Arial" panose="020B0604020202020204" pitchFamily="34" charset="0"/>
              </a:rPr>
              <a:t>年まで着実に増加し、それ以降変動している。</a:t>
            </a:r>
            <a:r>
              <a:rPr lang="ja-JP" altLang="en-US" sz="1400" dirty="0">
                <a:latin typeface="ＭＳ Ｐゴシック "/>
                <a:ea typeface="+mj-ea"/>
                <a:cs typeface="Arial" panose="020B0604020202020204" pitchFamily="34" charset="0"/>
              </a:rPr>
              <a:t> </a:t>
            </a:r>
            <a:r>
              <a:rPr lang="en-US" altLang="ja-JP" sz="1400" noProof="1">
                <a:ea typeface="+mj-ea"/>
                <a:cs typeface="Arial" panose="020B0604020202020204" pitchFamily="34" charset="0"/>
              </a:rPr>
              <a:t>2017</a:t>
            </a:r>
            <a:r>
              <a:rPr lang="ja-JP" altLang="en-US" sz="1400" noProof="1">
                <a:latin typeface="ＭＳ Ｐゴシック "/>
                <a:ea typeface="+mj-ea"/>
                <a:cs typeface="Arial" panose="020B0604020202020204" pitchFamily="34" charset="0"/>
              </a:rPr>
              <a:t>年以降、ガーナでは所得の増加に伴い、政府支出の割合が増加し始めている。</a:t>
            </a:r>
          </a:p>
        </p:txBody>
      </p:sp>
      <p:graphicFrame>
        <p:nvGraphicFramePr>
          <p:cNvPr id="9" name="Chart 8">
            <a:extLst>
              <a:ext uri="{FF2B5EF4-FFF2-40B4-BE49-F238E27FC236}">
                <a16:creationId xmlns:a16="http://schemas.microsoft.com/office/drawing/2014/main" id="{37F0F136-2A2A-9CF8-9B01-2032C677ECBF}"/>
              </a:ext>
            </a:extLst>
          </p:cNvPr>
          <p:cNvGraphicFramePr/>
          <p:nvPr>
            <p:extLst>
              <p:ext uri="{D42A27DB-BD31-4B8C-83A1-F6EECF244321}">
                <p14:modId xmlns:p14="http://schemas.microsoft.com/office/powerpoint/2010/main" val="876955638"/>
              </p:ext>
            </p:extLst>
          </p:nvPr>
        </p:nvGraphicFramePr>
        <p:xfrm>
          <a:off x="324384" y="2055798"/>
          <a:ext cx="7890183" cy="2065968"/>
        </p:xfrm>
        <a:graphic>
          <a:graphicData uri="http://schemas.openxmlformats.org/drawingml/2006/chart">
            <c:chart xmlns:c="http://schemas.openxmlformats.org/drawingml/2006/chart" xmlns:r="http://schemas.openxmlformats.org/officeDocument/2006/relationships" r:id="rId48"/>
          </a:graphicData>
        </a:graphic>
      </p:graphicFrame>
      <p:sp>
        <p:nvSpPr>
          <p:cNvPr id="10" name="テキスト ボックス 32">
            <a:extLst>
              <a:ext uri="{FF2B5EF4-FFF2-40B4-BE49-F238E27FC236}">
                <a16:creationId xmlns:a16="http://schemas.microsoft.com/office/drawing/2014/main" id="{A52ED286-F3F7-BE42-9551-C9CD70294215}"/>
              </a:ext>
            </a:extLst>
          </p:cNvPr>
          <p:cNvSpPr txBox="1"/>
          <p:nvPr/>
        </p:nvSpPr>
        <p:spPr>
          <a:xfrm>
            <a:off x="411224" y="1855553"/>
            <a:ext cx="655997" cy="19057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32">
            <a:extLst>
              <a:ext uri="{FF2B5EF4-FFF2-40B4-BE49-F238E27FC236}">
                <a16:creationId xmlns:a16="http://schemas.microsoft.com/office/drawing/2014/main" id="{1442BEB5-FEA5-EC74-DB82-2C8C26B0BB16}"/>
              </a:ext>
            </a:extLst>
          </p:cNvPr>
          <p:cNvSpPr txBox="1"/>
          <p:nvPr/>
        </p:nvSpPr>
        <p:spPr>
          <a:xfrm>
            <a:off x="8052416" y="1855553"/>
            <a:ext cx="258005" cy="19057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Rectangle 11">
            <a:extLst>
              <a:ext uri="{FF2B5EF4-FFF2-40B4-BE49-F238E27FC236}">
                <a16:creationId xmlns:a16="http://schemas.microsoft.com/office/drawing/2014/main" id="{523B159B-523A-852B-22A3-8B6EF287A298}"/>
              </a:ext>
            </a:extLst>
          </p:cNvPr>
          <p:cNvSpPr/>
          <p:nvPr/>
        </p:nvSpPr>
        <p:spPr bwMode="gray">
          <a:xfrm>
            <a:off x="8286377" y="2998089"/>
            <a:ext cx="179388" cy="116533"/>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a:extLst>
              <a:ext uri="{FF2B5EF4-FFF2-40B4-BE49-F238E27FC236}">
                <a16:creationId xmlns:a16="http://schemas.microsoft.com/office/drawing/2014/main" id="{B29AE007-0F0C-87A9-40E0-377195A35023}"/>
              </a:ext>
            </a:extLst>
          </p:cNvPr>
          <p:cNvSpPr/>
          <p:nvPr/>
        </p:nvSpPr>
        <p:spPr bwMode="gray">
          <a:xfrm>
            <a:off x="8286377" y="3229700"/>
            <a:ext cx="179388" cy="121227"/>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プレースホルダ 9">
            <a:extLst>
              <a:ext uri="{FF2B5EF4-FFF2-40B4-BE49-F238E27FC236}">
                <a16:creationId xmlns:a16="http://schemas.microsoft.com/office/drawing/2014/main" id="{4F960690-2659-0BD6-2B6C-3C08055D04B3}"/>
              </a:ext>
            </a:extLst>
          </p:cNvPr>
          <p:cNvSpPr>
            <a:spLocks noGrp="1"/>
          </p:cNvSpPr>
          <p:nvPr/>
        </p:nvSpPr>
        <p:spPr bwMode="auto">
          <a:xfrm>
            <a:off x="8537575" y="2966286"/>
            <a:ext cx="1015084" cy="17537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900" noProof="1">
                <a:latin typeface="MS PGothic" panose="020B0600070205080204" pitchFamily="34" charset="-128"/>
                <a:ea typeface="MS PGothic" panose="020B0600070205080204" pitchFamily="34" charset="-128"/>
                <a:sym typeface="+mn-lt"/>
              </a:rPr>
              <a:t>政府</a:t>
            </a:r>
            <a:r>
              <a:rPr kumimoji="0" lang="ja-JP" altLang="en-US" sz="900" noProof="1">
                <a:latin typeface="MS PGothic" panose="020B0600070205080204" pitchFamily="34" charset="-128"/>
                <a:ea typeface="MS PGothic" panose="020B0600070205080204" pitchFamily="34" charset="-128"/>
                <a:sym typeface="+mn-lt"/>
              </a:rPr>
              <a:t>以外の</a:t>
            </a:r>
            <a:br>
              <a:rPr kumimoji="0" lang="en-US" altLang="ja-JP" sz="900" noProof="1">
                <a:latin typeface="MS PGothic" panose="020B0600070205080204" pitchFamily="34" charset="-128"/>
                <a:ea typeface="MS PGothic" panose="020B0600070205080204" pitchFamily="34" charset="-128"/>
                <a:sym typeface="+mn-lt"/>
              </a:rPr>
            </a:br>
            <a:r>
              <a:rPr kumimoji="0" lang="en-US" altLang="ja-JP" sz="900" noProof="1">
                <a:latin typeface="MS PGothic" panose="020B0600070205080204" pitchFamily="34" charset="-128"/>
                <a:ea typeface="MS PGothic" panose="020B0600070205080204" pitchFamily="34" charset="-128"/>
                <a:sym typeface="+mn-lt"/>
              </a:rPr>
              <a:t>医療</a:t>
            </a:r>
            <a:r>
              <a:rPr kumimoji="0" lang="en-US" altLang="ja-JP" sz="900" dirty="0">
                <a:latin typeface="MS PGothic" panose="020B0600070205080204" pitchFamily="34" charset="-128"/>
                <a:ea typeface="MS PGothic" panose="020B0600070205080204" pitchFamily="34" charset="-128"/>
                <a:sym typeface="+mn-lt"/>
              </a:rPr>
              <a:t> </a:t>
            </a:r>
            <a:r>
              <a:rPr kumimoji="0" lang="en-US" altLang="ja-JP" sz="900" noProof="1">
                <a:latin typeface="MS PGothic" panose="020B0600070205080204" pitchFamily="34" charset="-128"/>
                <a:ea typeface="MS PGothic" panose="020B0600070205080204" pitchFamily="34" charset="-128"/>
                <a:sym typeface="+mn-lt"/>
              </a:rPr>
              <a:t>支出</a:t>
            </a:r>
            <a:endParaRPr kumimoji="0" lang="ja-JP" altLang="en-US" sz="900" dirty="0">
              <a:latin typeface="MS PGothic" panose="020B0600070205080204" pitchFamily="34" charset="-128"/>
              <a:ea typeface="MS PGothic" panose="020B0600070205080204" pitchFamily="34" charset="-128"/>
              <a:sym typeface="+mn-lt"/>
            </a:endParaRPr>
          </a:p>
        </p:txBody>
      </p:sp>
      <p:sp>
        <p:nvSpPr>
          <p:cNvPr id="15" name="テキスト プレースホルダ 9">
            <a:extLst>
              <a:ext uri="{FF2B5EF4-FFF2-40B4-BE49-F238E27FC236}">
                <a16:creationId xmlns:a16="http://schemas.microsoft.com/office/drawing/2014/main" id="{24FED29F-9B67-3936-1103-76AED0131067}"/>
              </a:ext>
            </a:extLst>
          </p:cNvPr>
          <p:cNvSpPr>
            <a:spLocks noGrp="1"/>
          </p:cNvSpPr>
          <p:nvPr/>
        </p:nvSpPr>
        <p:spPr bwMode="auto">
          <a:xfrm>
            <a:off x="8537575" y="321887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en-US" altLang="ja-JP" sz="900" noProof="1">
                <a:latin typeface="MS PGothic" panose="020B0600070205080204" pitchFamily="34" charset="-128"/>
                <a:ea typeface="MS PGothic" panose="020B0600070205080204" pitchFamily="34" charset="-128"/>
              </a:rPr>
              <a:t>政府の医療支出</a:t>
            </a:r>
            <a:endParaRPr kumimoji="0" lang="ja-JP" altLang="en-US" sz="900" dirty="0">
              <a:latin typeface="MS PGothic" panose="020B0600070205080204" pitchFamily="34" charset="-128"/>
              <a:ea typeface="MS PGothic" panose="020B0600070205080204" pitchFamily="34" charset="-128"/>
              <a:sym typeface="+mn-lt"/>
            </a:endParaRPr>
          </a:p>
        </p:txBody>
      </p:sp>
      <p:cxnSp>
        <p:nvCxnSpPr>
          <p:cNvPr id="17" name="Straight Connector 16">
            <a:extLst>
              <a:ext uri="{FF2B5EF4-FFF2-40B4-BE49-F238E27FC236}">
                <a16:creationId xmlns:a16="http://schemas.microsoft.com/office/drawing/2014/main" id="{CDCCACCA-D0CF-0DB1-623F-B2436F5F9662}"/>
              </a:ext>
            </a:extLst>
          </p:cNvPr>
          <p:cNvCxnSpPr>
            <a:cxnSpLocks/>
          </p:cNvCxnSpPr>
          <p:nvPr>
            <p:custDataLst>
              <p:tags r:id="rId7"/>
            </p:custDataLst>
          </p:nvPr>
        </p:nvCxnSpPr>
        <p:spPr bwMode="gray">
          <a:xfrm>
            <a:off x="8266534" y="3562924"/>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3A00DCE-7033-D7C8-6035-1A87D93CECE1}"/>
              </a:ext>
            </a:extLst>
          </p:cNvPr>
          <p:cNvSpPr/>
          <p:nvPr>
            <p:custDataLst>
              <p:tags r:id="rId8"/>
            </p:custDataLst>
          </p:nvPr>
        </p:nvSpPr>
        <p:spPr bwMode="gray">
          <a:xfrm>
            <a:off x="8337971" y="352482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 9">
            <a:extLst>
              <a:ext uri="{FF2B5EF4-FFF2-40B4-BE49-F238E27FC236}">
                <a16:creationId xmlns:a16="http://schemas.microsoft.com/office/drawing/2014/main" id="{26908F8A-EB67-83D1-22EE-93D37F2465B1}"/>
              </a:ext>
            </a:extLst>
          </p:cNvPr>
          <p:cNvSpPr>
            <a:spLocks noGrp="1"/>
          </p:cNvSpPr>
          <p:nvPr/>
        </p:nvSpPr>
        <p:spPr bwMode="auto">
          <a:xfrm>
            <a:off x="8537575" y="349262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ja-JP" altLang="en-US" sz="900" noProof="1">
                <a:latin typeface="MS PGothic" panose="020B0600070205080204" pitchFamily="34" charset="-128"/>
                <a:ea typeface="MS PGothic" panose="020B0600070205080204" pitchFamily="34" charset="-128"/>
              </a:rPr>
              <a:t>医療支出全体における</a:t>
            </a:r>
            <a:endParaRPr lang="en-US" altLang="ja-JP" sz="900" noProof="1">
              <a:latin typeface="MS PGothic" panose="020B0600070205080204" pitchFamily="34" charset="-128"/>
              <a:ea typeface="MS PGothic" panose="020B0600070205080204" pitchFamily="34" charset="-128"/>
            </a:endParaRPr>
          </a:p>
          <a:p>
            <a:pPr marL="0" indent="0">
              <a:spcBef>
                <a:spcPct val="0"/>
              </a:spcBef>
              <a:buNone/>
            </a:pPr>
            <a:r>
              <a:rPr lang="ja-JP" altLang="en-US" sz="900" noProof="1">
                <a:latin typeface="MS PGothic" panose="020B0600070205080204" pitchFamily="34" charset="-128"/>
                <a:ea typeface="MS PGothic" panose="020B0600070205080204" pitchFamily="34" charset="-128"/>
              </a:rPr>
              <a:t>政府支出の割合</a:t>
            </a:r>
            <a:endParaRPr lang="en-US" altLang="ja-JP" sz="900" noProof="1">
              <a:latin typeface="MS PGothic" panose="020B0600070205080204" pitchFamily="34" charset="-128"/>
              <a:ea typeface="MS PGothic" panose="020B0600070205080204" pitchFamily="34" charset="-128"/>
            </a:endParaRPr>
          </a:p>
        </p:txBody>
      </p:sp>
      <p:graphicFrame>
        <p:nvGraphicFramePr>
          <p:cNvPr id="109" name="Chart 108">
            <a:extLst>
              <a:ext uri="{FF2B5EF4-FFF2-40B4-BE49-F238E27FC236}">
                <a16:creationId xmlns:a16="http://schemas.microsoft.com/office/drawing/2014/main" id="{DE0C5EC5-5B18-E7C9-93E3-1E98DDBFFA88}"/>
              </a:ext>
            </a:extLst>
          </p:cNvPr>
          <p:cNvGraphicFramePr/>
          <p:nvPr>
            <p:custDataLst>
              <p:tags r:id="rId9"/>
            </p:custDataLst>
            <p:extLst>
              <p:ext uri="{D42A27DB-BD31-4B8C-83A1-F6EECF244321}">
                <p14:modId xmlns:p14="http://schemas.microsoft.com/office/powerpoint/2010/main" val="2657444975"/>
              </p:ext>
            </p:extLst>
          </p:nvPr>
        </p:nvGraphicFramePr>
        <p:xfrm>
          <a:off x="379413" y="4572000"/>
          <a:ext cx="7969250" cy="1746250"/>
        </p:xfrm>
        <a:graphic>
          <a:graphicData uri="http://schemas.openxmlformats.org/drawingml/2006/chart">
            <c:chart xmlns:c="http://schemas.openxmlformats.org/drawingml/2006/chart" xmlns:r="http://schemas.openxmlformats.org/officeDocument/2006/relationships" r:id="rId49"/>
          </a:graphicData>
        </a:graphic>
      </p:graphicFrame>
      <p:cxnSp>
        <p:nvCxnSpPr>
          <p:cNvPr id="86" name="Straight Connector 85">
            <a:extLst>
              <a:ext uri="{FF2B5EF4-FFF2-40B4-BE49-F238E27FC236}">
                <a16:creationId xmlns:a16="http://schemas.microsoft.com/office/drawing/2014/main" id="{06B6BB43-6AF3-7BCB-7BF8-96603F62DAE4}"/>
              </a:ext>
            </a:extLst>
          </p:cNvPr>
          <p:cNvCxnSpPr/>
          <p:nvPr>
            <p:custDataLst>
              <p:tags r:id="rId10"/>
            </p:custDataLst>
          </p:nvPr>
        </p:nvCxnSpPr>
        <p:spPr bwMode="auto">
          <a:xfrm>
            <a:off x="1058863" y="5921375"/>
            <a:ext cx="0" cy="1412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B5847304-9172-B313-7A20-A1E859749552}"/>
              </a:ext>
            </a:extLst>
          </p:cNvPr>
          <p:cNvCxnSpPr/>
          <p:nvPr>
            <p:custDataLst>
              <p:tags r:id="rId11"/>
            </p:custDataLst>
          </p:nvPr>
        </p:nvCxnSpPr>
        <p:spPr bwMode="auto">
          <a:xfrm>
            <a:off x="1370013" y="5922963"/>
            <a:ext cx="0" cy="619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3E7B0981-4398-071E-2610-B10115428FAC}"/>
              </a:ext>
            </a:extLst>
          </p:cNvPr>
          <p:cNvCxnSpPr/>
          <p:nvPr>
            <p:custDataLst>
              <p:tags r:id="rId12"/>
            </p:custDataLst>
          </p:nvPr>
        </p:nvCxnSpPr>
        <p:spPr bwMode="auto">
          <a:xfrm>
            <a:off x="1679575" y="592137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3B4EAC1-58DC-0A9E-838F-5DC599E0DD31}"/>
              </a:ext>
            </a:extLst>
          </p:cNvPr>
          <p:cNvCxnSpPr/>
          <p:nvPr>
            <p:custDataLst>
              <p:tags r:id="rId13"/>
            </p:custDataLst>
          </p:nvPr>
        </p:nvCxnSpPr>
        <p:spPr bwMode="auto">
          <a:xfrm>
            <a:off x="1905000" y="5859463"/>
            <a:ext cx="0" cy="746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43299EE6-4086-949A-9C9B-50886BECB2B2}"/>
              </a:ext>
            </a:extLst>
          </p:cNvPr>
          <p:cNvCxnSpPr/>
          <p:nvPr>
            <p:custDataLst>
              <p:tags r:id="rId14"/>
            </p:custDataLst>
          </p:nvPr>
        </p:nvCxnSpPr>
        <p:spPr bwMode="auto">
          <a:xfrm>
            <a:off x="2216150" y="583247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 name="テキスト プレースホルダ 9">
            <a:extLst>
              <a:ext uri="{FF2B5EF4-FFF2-40B4-BE49-F238E27FC236}">
                <a16:creationId xmlns:a16="http://schemas.microsoft.com/office/drawing/2014/main" id="{56F6FF8C-612A-1DF4-2DB1-FE07A3853151}"/>
              </a:ext>
            </a:extLst>
          </p:cNvPr>
          <p:cNvSpPr>
            <a:spLocks/>
          </p:cNvSpPr>
          <p:nvPr>
            <p:custDataLst>
              <p:tags r:id="rId15"/>
            </p:custDataLst>
          </p:nvPr>
        </p:nvSpPr>
        <p:spPr bwMode="auto">
          <a:xfrm>
            <a:off x="275590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79B5444-06D9-46EA-A9AB-D82F16194C76}" type="datetime'0''''''''6'''''''''''''''''''''''''''''''''''''''''">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06</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39" name="テキスト プレースホルダ 9">
            <a:extLst>
              <a:ext uri="{FF2B5EF4-FFF2-40B4-BE49-F238E27FC236}">
                <a16:creationId xmlns:a16="http://schemas.microsoft.com/office/drawing/2014/main" id="{890CE3C6-587D-69DD-7D8F-FABD5C54377F}"/>
              </a:ext>
            </a:extLst>
          </p:cNvPr>
          <p:cNvSpPr>
            <a:spLocks/>
          </p:cNvSpPr>
          <p:nvPr>
            <p:custDataLst>
              <p:tags r:id="rId16"/>
            </p:custDataLst>
          </p:nvPr>
        </p:nvSpPr>
        <p:spPr bwMode="auto">
          <a:xfrm>
            <a:off x="306546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19865F4-63DA-4BEF-A9AF-E80F034DF888}" type="datetime'''''''''''''''0''''''''''''''7'''''''''">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07</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2" name="テキスト プレースホルダ 9">
            <a:extLst>
              <a:ext uri="{FF2B5EF4-FFF2-40B4-BE49-F238E27FC236}">
                <a16:creationId xmlns:a16="http://schemas.microsoft.com/office/drawing/2014/main" id="{F26747AA-87FB-1C12-140D-AB3ED9B08B2B}"/>
              </a:ext>
            </a:extLst>
          </p:cNvPr>
          <p:cNvSpPr>
            <a:spLocks/>
          </p:cNvSpPr>
          <p:nvPr>
            <p:custDataLst>
              <p:tags r:id="rId17"/>
            </p:custDataLst>
          </p:nvPr>
        </p:nvSpPr>
        <p:spPr bwMode="auto">
          <a:xfrm>
            <a:off x="337502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703C149-8541-49C6-93E3-049E709EAF58}" type="datetime'''''''''''''''0''''''8'''''''''''">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3" name="テキスト プレースホルダ 9">
            <a:extLst>
              <a:ext uri="{FF2B5EF4-FFF2-40B4-BE49-F238E27FC236}">
                <a16:creationId xmlns:a16="http://schemas.microsoft.com/office/drawing/2014/main" id="{F52ED28F-8429-1192-2716-D97F0FC99B0C}"/>
              </a:ext>
            </a:extLst>
          </p:cNvPr>
          <p:cNvSpPr>
            <a:spLocks/>
          </p:cNvSpPr>
          <p:nvPr>
            <p:custDataLst>
              <p:tags r:id="rId18"/>
            </p:custDataLst>
          </p:nvPr>
        </p:nvSpPr>
        <p:spPr bwMode="auto">
          <a:xfrm>
            <a:off x="368617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C96B0BC-BE4B-4003-A6A6-971EA76BF610}" type="datetime'''''''''''''''''''''''''''0''''''9'''''''">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5" name="テキスト プレースホルダ 9">
            <a:extLst>
              <a:ext uri="{FF2B5EF4-FFF2-40B4-BE49-F238E27FC236}">
                <a16:creationId xmlns:a16="http://schemas.microsoft.com/office/drawing/2014/main" id="{B8CC91CA-12C5-2327-104D-9E18F7C8C9AD}"/>
              </a:ext>
            </a:extLst>
          </p:cNvPr>
          <p:cNvSpPr>
            <a:spLocks/>
          </p:cNvSpPr>
          <p:nvPr>
            <p:custDataLst>
              <p:tags r:id="rId19"/>
            </p:custDataLst>
          </p:nvPr>
        </p:nvSpPr>
        <p:spPr bwMode="auto">
          <a:xfrm>
            <a:off x="399573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543AFAA-A7C8-4E7B-B740-70A285AA8F16}" type="datetime'''''''''''''''''10'''''''''''''''''''''''''">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5" name="テキスト プレースホルダ 9">
            <a:extLst>
              <a:ext uri="{FF2B5EF4-FFF2-40B4-BE49-F238E27FC236}">
                <a16:creationId xmlns:a16="http://schemas.microsoft.com/office/drawing/2014/main" id="{0DFAE458-7A28-E30C-F741-696FCD9DBE27}"/>
              </a:ext>
            </a:extLst>
          </p:cNvPr>
          <p:cNvSpPr>
            <a:spLocks/>
          </p:cNvSpPr>
          <p:nvPr>
            <p:custDataLst>
              <p:tags r:id="rId20"/>
            </p:custDataLst>
          </p:nvPr>
        </p:nvSpPr>
        <p:spPr bwMode="auto">
          <a:xfrm>
            <a:off x="430688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05FC3B3-A18E-43B1-94C4-2B58B50D754B}" type="datetime'''''''''''1''''''''''''''''1'''''''''''''''''''">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6" name="テキスト プレースホルダ 9">
            <a:extLst>
              <a:ext uri="{FF2B5EF4-FFF2-40B4-BE49-F238E27FC236}">
                <a16:creationId xmlns:a16="http://schemas.microsoft.com/office/drawing/2014/main" id="{4C0630EC-7398-F89E-A70C-05FF598FD8BE}"/>
              </a:ext>
            </a:extLst>
          </p:cNvPr>
          <p:cNvSpPr>
            <a:spLocks/>
          </p:cNvSpPr>
          <p:nvPr>
            <p:custDataLst>
              <p:tags r:id="rId21"/>
            </p:custDataLst>
          </p:nvPr>
        </p:nvSpPr>
        <p:spPr bwMode="auto">
          <a:xfrm>
            <a:off x="461645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7612812-30DE-4172-859F-C67FE9E273D9}" type="datetime'''''1''''''2'''''''''''''''''''''''''''''''''''''''''''''''''">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7" name="テキスト プレースホルダ 9">
            <a:extLst>
              <a:ext uri="{FF2B5EF4-FFF2-40B4-BE49-F238E27FC236}">
                <a16:creationId xmlns:a16="http://schemas.microsoft.com/office/drawing/2014/main" id="{9A964574-24EF-3496-DE56-63886E48A475}"/>
              </a:ext>
            </a:extLst>
          </p:cNvPr>
          <p:cNvSpPr>
            <a:spLocks/>
          </p:cNvSpPr>
          <p:nvPr>
            <p:custDataLst>
              <p:tags r:id="rId22"/>
            </p:custDataLst>
          </p:nvPr>
        </p:nvSpPr>
        <p:spPr bwMode="auto">
          <a:xfrm>
            <a:off x="492601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8AD32F5-5EA7-416D-BE9F-56EC743B9BFD}" type="datetime'''''1''''''''''''''''''''''3'''''''''''''''''''''''''">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13</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8" name="テキスト プレースホルダ 9">
            <a:extLst>
              <a:ext uri="{FF2B5EF4-FFF2-40B4-BE49-F238E27FC236}">
                <a16:creationId xmlns:a16="http://schemas.microsoft.com/office/drawing/2014/main" id="{4E871EC2-09DB-A5DE-576E-791CAF32EFF4}"/>
              </a:ext>
            </a:extLst>
          </p:cNvPr>
          <p:cNvSpPr>
            <a:spLocks/>
          </p:cNvSpPr>
          <p:nvPr>
            <p:custDataLst>
              <p:tags r:id="rId23"/>
            </p:custDataLst>
          </p:nvPr>
        </p:nvSpPr>
        <p:spPr bwMode="auto">
          <a:xfrm>
            <a:off x="523716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4B9A16-1555-4E91-85A8-C3E9519758CD}" type="datetime'''''''''''1''''''''''''''''''''4'''''''''">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9" name="テキスト プレースホルダ 9">
            <a:extLst>
              <a:ext uri="{FF2B5EF4-FFF2-40B4-BE49-F238E27FC236}">
                <a16:creationId xmlns:a16="http://schemas.microsoft.com/office/drawing/2014/main" id="{9016C5C8-E2E2-A82D-D53B-9CF82F9E8DAE}"/>
              </a:ext>
            </a:extLst>
          </p:cNvPr>
          <p:cNvSpPr>
            <a:spLocks/>
          </p:cNvSpPr>
          <p:nvPr>
            <p:custDataLst>
              <p:tags r:id="rId24"/>
            </p:custDataLst>
          </p:nvPr>
        </p:nvSpPr>
        <p:spPr bwMode="auto">
          <a:xfrm>
            <a:off x="554672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8E66029-312C-4C49-B25B-0633025F961C}" type="datetime'''''''''''''''''''''''''''''1''''''''''''''''''5'''''">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50" name="テキスト プレースホルダ 9">
            <a:extLst>
              <a:ext uri="{FF2B5EF4-FFF2-40B4-BE49-F238E27FC236}">
                <a16:creationId xmlns:a16="http://schemas.microsoft.com/office/drawing/2014/main" id="{71F4BC78-914E-BBD8-4CEF-65FC23E3A452}"/>
              </a:ext>
            </a:extLst>
          </p:cNvPr>
          <p:cNvSpPr>
            <a:spLocks/>
          </p:cNvSpPr>
          <p:nvPr>
            <p:custDataLst>
              <p:tags r:id="rId25"/>
            </p:custDataLst>
          </p:nvPr>
        </p:nvSpPr>
        <p:spPr bwMode="auto">
          <a:xfrm>
            <a:off x="585787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DEE1342-5971-456C-B370-67316F95A7B8}" type="datetime'''1''''''''''''''6'''''''''">
              <a:rPr kumimoji="0" lang="ja-JP" altLang="en-US" sz="105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16</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16" name="テキスト プレースホルダ 9">
            <a:extLst>
              <a:ext uri="{FF2B5EF4-FFF2-40B4-BE49-F238E27FC236}">
                <a16:creationId xmlns:a16="http://schemas.microsoft.com/office/drawing/2014/main" id="{874836F0-DA0E-D67E-1D22-F865AEE50BE9}"/>
              </a:ext>
            </a:extLst>
          </p:cNvPr>
          <p:cNvSpPr>
            <a:spLocks/>
          </p:cNvSpPr>
          <p:nvPr>
            <p:custDataLst>
              <p:tags r:id="rId26"/>
            </p:custDataLst>
          </p:nvPr>
        </p:nvSpPr>
        <p:spPr bwMode="auto">
          <a:xfrm>
            <a:off x="819150" y="6181725"/>
            <a:ext cx="311150"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788C386-80B1-4A79-B61D-930D41CF5481}" type="datetime'''''''''''2''''''0''''''''''''''0''''''''''''''''''0'''''''">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2000</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7" name="テキスト プレースホルダ 9">
            <a:extLst>
              <a:ext uri="{FF2B5EF4-FFF2-40B4-BE49-F238E27FC236}">
                <a16:creationId xmlns:a16="http://schemas.microsoft.com/office/drawing/2014/main" id="{B98782C8-3B99-C49D-6444-75AE069FB4ED}"/>
              </a:ext>
            </a:extLst>
          </p:cNvPr>
          <p:cNvSpPr>
            <a:spLocks/>
          </p:cNvSpPr>
          <p:nvPr>
            <p:custDataLst>
              <p:tags r:id="rId27"/>
            </p:custDataLst>
          </p:nvPr>
        </p:nvSpPr>
        <p:spPr bwMode="auto">
          <a:xfrm>
            <a:off x="647858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982C0D-0097-49C2-8589-EEF049E537C5}" type="datetime'''''''''''1''''''''''''''8'''''''''''">
              <a:rPr kumimoji="0" lang="ja-JP" altLang="en-US" sz="105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74" name="テキスト プレースホルダ 9">
            <a:extLst>
              <a:ext uri="{FF2B5EF4-FFF2-40B4-BE49-F238E27FC236}">
                <a16:creationId xmlns:a16="http://schemas.microsoft.com/office/drawing/2014/main" id="{BB04A603-DCCE-723D-7BDC-7329A2C98C39}"/>
              </a:ext>
            </a:extLst>
          </p:cNvPr>
          <p:cNvSpPr>
            <a:spLocks/>
          </p:cNvSpPr>
          <p:nvPr>
            <p:custDataLst>
              <p:tags r:id="rId28"/>
            </p:custDataLst>
          </p:nvPr>
        </p:nvSpPr>
        <p:spPr bwMode="auto">
          <a:xfrm>
            <a:off x="678815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6F3288A2-2295-4432-9919-673A7F432017}" type="datetime'1''''''''''''''''''''''''''''''''''''''9'''''''''''''''''''''">
              <a:rPr kumimoji="0" lang="ja-JP" altLang="en-US" sz="1050" smtClean="0">
                <a:solidFill>
                  <a:srgbClr val="000000"/>
                </a:solidFill>
              </a:rPr>
              <a:pPr marL="0" lvl="0" indent="0" algn="ctr">
                <a:spcBef>
                  <a:spcPct val="0"/>
                </a:spcBef>
                <a:buClr>
                  <a:srgbClr val="FFFFFF">
                    <a:lumMod val="75000"/>
                  </a:srgbClr>
                </a:buClr>
                <a:buNone/>
                <a:defRPr/>
              </a:pPr>
              <a:t>19</a:t>
            </a:fld>
            <a:endParaRPr kumimoji="0" lang="ja-JP" altLang="en-US" sz="1050" b="0" i="0" u="none" strike="noStrike" kern="1200" cap="none" spc="0" normalizeH="0" baseline="0" noProof="0" dirty="0">
              <a:ln>
                <a:noFill/>
              </a:ln>
              <a:solidFill>
                <a:srgbClr val="000000"/>
              </a:solidFill>
              <a:effectLst/>
              <a:uLnTx/>
              <a:uFillTx/>
              <a:ea typeface="ＭＳ Ｐゴシック"/>
              <a:cs typeface="+mn-cs"/>
              <a:sym typeface="+mn-lt"/>
            </a:endParaRPr>
          </a:p>
        </p:txBody>
      </p:sp>
      <p:sp>
        <p:nvSpPr>
          <p:cNvPr id="68" name="テキスト プレースホルダ 9">
            <a:extLst>
              <a:ext uri="{FF2B5EF4-FFF2-40B4-BE49-F238E27FC236}">
                <a16:creationId xmlns:a16="http://schemas.microsoft.com/office/drawing/2014/main" id="{03B7A35C-525E-367E-8BAA-56B7118DF1CA}"/>
              </a:ext>
            </a:extLst>
          </p:cNvPr>
          <p:cNvSpPr>
            <a:spLocks/>
          </p:cNvSpPr>
          <p:nvPr>
            <p:custDataLst>
              <p:tags r:id="rId29"/>
            </p:custDataLst>
          </p:nvPr>
        </p:nvSpPr>
        <p:spPr bwMode="auto">
          <a:xfrm>
            <a:off x="709771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27F5856F-1D9B-4E15-8B83-0E7E976CC45C}" type="datetime'2''''''''''''''''''''''''''''''''''''''''''''''''''''''0'">
              <a:rPr kumimoji="0" lang="ja-JP" altLang="en-US" sz="1050" smtClean="0">
                <a:solidFill>
                  <a:srgbClr val="000000"/>
                </a:solidFill>
              </a:rPr>
              <a:pPr marL="0" lvl="0" indent="0" algn="ctr">
                <a:spcBef>
                  <a:spcPct val="0"/>
                </a:spcBef>
                <a:buClr>
                  <a:srgbClr val="FFFFFF">
                    <a:lumMod val="75000"/>
                  </a:srgbClr>
                </a:buClr>
                <a:buNone/>
                <a:defRPr/>
              </a:pPr>
              <a:t>20</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69" name="テキスト プレースホルダ 9">
            <a:extLst>
              <a:ext uri="{FF2B5EF4-FFF2-40B4-BE49-F238E27FC236}">
                <a16:creationId xmlns:a16="http://schemas.microsoft.com/office/drawing/2014/main" id="{9C7E39AB-64AC-79CB-8D74-2BF172B14210}"/>
              </a:ext>
            </a:extLst>
          </p:cNvPr>
          <p:cNvSpPr>
            <a:spLocks/>
          </p:cNvSpPr>
          <p:nvPr>
            <p:custDataLst>
              <p:tags r:id="rId30"/>
            </p:custDataLst>
          </p:nvPr>
        </p:nvSpPr>
        <p:spPr bwMode="auto">
          <a:xfrm>
            <a:off x="740886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450AF629-ED4D-4382-BBB2-4D73706C90AE}" type="datetime'''2''1'''''''''''''''''''''''''''''''''''''''''''''''">
              <a:rPr kumimoji="0" lang="ja-JP" altLang="en-US" sz="1050" smtClean="0">
                <a:solidFill>
                  <a:srgbClr val="000000"/>
                </a:solidFill>
              </a:rPr>
              <a:pPr marL="0" lvl="0" indent="0" algn="ctr">
                <a:spcBef>
                  <a:spcPct val="0"/>
                </a:spcBef>
                <a:buClr>
                  <a:srgbClr val="FFFFFF">
                    <a:lumMod val="75000"/>
                  </a:srgbClr>
                </a:buClr>
                <a:buNone/>
                <a:defRPr/>
              </a:pPr>
              <a:t>21</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70" name="テキスト プレースホルダ 9">
            <a:extLst>
              <a:ext uri="{FF2B5EF4-FFF2-40B4-BE49-F238E27FC236}">
                <a16:creationId xmlns:a16="http://schemas.microsoft.com/office/drawing/2014/main" id="{36C4C69B-693D-B126-1B87-DF68F1C7126E}"/>
              </a:ext>
            </a:extLst>
          </p:cNvPr>
          <p:cNvSpPr>
            <a:spLocks/>
          </p:cNvSpPr>
          <p:nvPr>
            <p:custDataLst>
              <p:tags r:id="rId31"/>
            </p:custDataLst>
          </p:nvPr>
        </p:nvSpPr>
        <p:spPr bwMode="auto">
          <a:xfrm>
            <a:off x="771842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92795B74-57F8-4C3A-B45C-96EEDA12D4B9}" type="datetime'''''''''''''''2''''''''''''''''''''''2'''''''''''''''''''">
              <a:rPr kumimoji="0" lang="ja-JP" altLang="en-US" sz="1050" smtClean="0">
                <a:solidFill>
                  <a:srgbClr val="000000"/>
                </a:solidFill>
              </a:rPr>
              <a:pPr marL="0" lvl="0" indent="0" algn="ctr">
                <a:spcBef>
                  <a:spcPct val="0"/>
                </a:spcBef>
                <a:buClr>
                  <a:srgbClr val="FFFFFF">
                    <a:lumMod val="75000"/>
                  </a:srgbClr>
                </a:buClr>
                <a:buNone/>
                <a:defRPr/>
              </a:pPr>
              <a:t>22</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71" name="テキスト プレースホルダ 9">
            <a:extLst>
              <a:ext uri="{FF2B5EF4-FFF2-40B4-BE49-F238E27FC236}">
                <a16:creationId xmlns:a16="http://schemas.microsoft.com/office/drawing/2014/main" id="{E74C9D09-5521-9B60-80E9-B8C7DE519B2F}"/>
              </a:ext>
            </a:extLst>
          </p:cNvPr>
          <p:cNvSpPr>
            <a:spLocks/>
          </p:cNvSpPr>
          <p:nvPr>
            <p:custDataLst>
              <p:tags r:id="rId32"/>
            </p:custDataLst>
          </p:nvPr>
        </p:nvSpPr>
        <p:spPr bwMode="auto">
          <a:xfrm>
            <a:off x="802957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BFE0E2E4-E72E-42AC-9DFA-B2C0E935F988}" type="datetime'''''''''''''''''''''''''''''''''''''''''''''2''''''''3'''">
              <a:rPr kumimoji="0" lang="ja-JP" altLang="en-US" sz="1050" smtClean="0">
                <a:solidFill>
                  <a:srgbClr val="000000"/>
                </a:solidFill>
              </a:rPr>
              <a:pPr marL="0" lvl="0" indent="0" algn="ctr">
                <a:spcBef>
                  <a:spcPct val="0"/>
                </a:spcBef>
                <a:buClr>
                  <a:srgbClr val="FFFFFF">
                    <a:lumMod val="75000"/>
                  </a:srgbClr>
                </a:buClr>
                <a:buNone/>
                <a:defRPr/>
              </a:pPr>
              <a:t>23</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75" name="テキスト プレースホルダ 9">
            <a:extLst>
              <a:ext uri="{FF2B5EF4-FFF2-40B4-BE49-F238E27FC236}">
                <a16:creationId xmlns:a16="http://schemas.microsoft.com/office/drawing/2014/main" id="{204529E9-23EC-0EA9-824D-478B0B7FBAE3}"/>
              </a:ext>
            </a:extLst>
          </p:cNvPr>
          <p:cNvSpPr>
            <a:spLocks/>
          </p:cNvSpPr>
          <p:nvPr>
            <p:custDataLst>
              <p:tags r:id="rId33"/>
            </p:custDataLst>
          </p:nvPr>
        </p:nvSpPr>
        <p:spPr bwMode="gray">
          <a:xfrm>
            <a:off x="1231900" y="598170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B527AC-BE88-49B1-B434-6C207D58420E}" type="datetime'''''''''''''5'''''''">
              <a:rPr kumimoji="0" lang="ja-JP" altLang="en-US" sz="1000" smtClean="0">
                <a:effectLst/>
                <a:latin typeface="+mn-lt"/>
                <a:ea typeface="+mn-ea"/>
              </a:rPr>
              <a:pPr/>
              <a:t>5</a:t>
            </a:fld>
            <a:endParaRPr kumimoji="0" lang="ja-JP" altLang="en-US" sz="1000" dirty="0">
              <a:latin typeface="+mn-lt"/>
              <a:ea typeface="+mn-ea"/>
              <a:sym typeface="+mn-lt"/>
            </a:endParaRPr>
          </a:p>
        </p:txBody>
      </p:sp>
      <p:sp>
        <p:nvSpPr>
          <p:cNvPr id="76" name="テキスト プレースホルダ 9">
            <a:extLst>
              <a:ext uri="{FF2B5EF4-FFF2-40B4-BE49-F238E27FC236}">
                <a16:creationId xmlns:a16="http://schemas.microsoft.com/office/drawing/2014/main" id="{1FA58B62-72AF-3D35-168D-522E7BD3BA1E}"/>
              </a:ext>
            </a:extLst>
          </p:cNvPr>
          <p:cNvSpPr>
            <a:spLocks/>
          </p:cNvSpPr>
          <p:nvPr>
            <p:custDataLst>
              <p:tags r:id="rId34"/>
            </p:custDataLst>
          </p:nvPr>
        </p:nvSpPr>
        <p:spPr bwMode="gray">
          <a:xfrm>
            <a:off x="1543050" y="59848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C06A98F-83F7-4920-97E2-6ED14D47AB4D}" type="datetime'''''5'''''''''''''''''''''''''''''''''''''''''''">
              <a:rPr kumimoji="0" lang="ja-JP" altLang="en-US" sz="1000" smtClean="0">
                <a:effectLst/>
                <a:latin typeface="+mn-lt"/>
                <a:ea typeface="+mn-ea"/>
              </a:rPr>
              <a:pPr/>
              <a:t>5</a:t>
            </a:fld>
            <a:endParaRPr kumimoji="0" lang="ja-JP" altLang="en-US" sz="1000" dirty="0">
              <a:latin typeface="+mn-lt"/>
              <a:ea typeface="+mn-ea"/>
              <a:sym typeface="+mn-lt"/>
            </a:endParaRPr>
          </a:p>
        </p:txBody>
      </p:sp>
      <p:sp>
        <p:nvSpPr>
          <p:cNvPr id="77" name="テキスト プレースホルダ 9">
            <a:extLst>
              <a:ext uri="{FF2B5EF4-FFF2-40B4-BE49-F238E27FC236}">
                <a16:creationId xmlns:a16="http://schemas.microsoft.com/office/drawing/2014/main" id="{16BC6DD8-8D7B-B8FE-9085-236BC8C1609E}"/>
              </a:ext>
            </a:extLst>
          </p:cNvPr>
          <p:cNvSpPr>
            <a:spLocks/>
          </p:cNvSpPr>
          <p:nvPr>
            <p:custDataLst>
              <p:tags r:id="rId35"/>
            </p:custDataLst>
          </p:nvPr>
        </p:nvSpPr>
        <p:spPr bwMode="gray">
          <a:xfrm>
            <a:off x="1852613" y="596265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83A093-C2FC-45A9-B8CD-7EE3B5367D3A}" type="datetime'''''''''''''8'''''''''''''''''''''''''''''''''">
              <a:rPr kumimoji="0" lang="ja-JP" altLang="en-US" sz="1000" smtClean="0">
                <a:effectLst/>
                <a:latin typeface="+mn-lt"/>
                <a:ea typeface="+mn-ea"/>
                <a:sym typeface="+mn-lt"/>
              </a:rPr>
              <a:pPr marL="0" lvl="0" indent="0" algn="ctr">
                <a:spcBef>
                  <a:spcPct val="0"/>
                </a:spcBef>
                <a:buNone/>
              </a:pPr>
              <a:t>8</a:t>
            </a:fld>
            <a:endParaRPr kumimoji="0" lang="ja-JP" altLang="en-US" sz="1000" dirty="0">
              <a:latin typeface="+mn-lt"/>
              <a:ea typeface="+mn-ea"/>
              <a:sym typeface="+mn-lt"/>
            </a:endParaRPr>
          </a:p>
        </p:txBody>
      </p:sp>
      <p:sp>
        <p:nvSpPr>
          <p:cNvPr id="78" name="テキスト プレースホルダ 9">
            <a:extLst>
              <a:ext uri="{FF2B5EF4-FFF2-40B4-BE49-F238E27FC236}">
                <a16:creationId xmlns:a16="http://schemas.microsoft.com/office/drawing/2014/main" id="{20313F8C-B6C5-053A-0A2D-DDDBFBCCA0C9}"/>
              </a:ext>
            </a:extLst>
          </p:cNvPr>
          <p:cNvSpPr>
            <a:spLocks/>
          </p:cNvSpPr>
          <p:nvPr>
            <p:custDataLst>
              <p:tags r:id="rId36"/>
            </p:custDataLst>
          </p:nvPr>
        </p:nvSpPr>
        <p:spPr bwMode="gray">
          <a:xfrm>
            <a:off x="2163763" y="59547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EAA42A-4C3D-4676-915C-9614D2C150BE}" type="datetime'''''''''''''''''''''''''''''''9'''''''''">
              <a:rPr kumimoji="0" lang="ja-JP" altLang="en-US" sz="1000" smtClean="0">
                <a:effectLst/>
                <a:latin typeface="+mn-lt"/>
                <a:ea typeface="+mn-ea"/>
                <a:sym typeface="+mn-lt"/>
              </a:rPr>
              <a:pPr marL="0" lvl="0" indent="0" algn="ctr">
                <a:spcBef>
                  <a:spcPct val="0"/>
                </a:spcBef>
                <a:buNone/>
              </a:pPr>
              <a:t>9</a:t>
            </a:fld>
            <a:endParaRPr kumimoji="0" lang="ja-JP" altLang="en-US"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625D13F9-A840-ADDA-788F-B975AC3A123E}"/>
              </a:ext>
            </a:extLst>
          </p:cNvPr>
          <p:cNvSpPr>
            <a:spLocks/>
          </p:cNvSpPr>
          <p:nvPr>
            <p:custDataLst>
              <p:tags r:id="rId37"/>
            </p:custDataLst>
          </p:nvPr>
        </p:nvSpPr>
        <p:spPr bwMode="gray">
          <a:xfrm>
            <a:off x="922338" y="5921375"/>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9269453-6599-444A-B26F-DB776144D0EF}" type="datetime'''''''''''''''''''''''''''''''''''''''6'''''''''''''''''''''''">
              <a:rPr lang="ja-JP" altLang="en-US" sz="1000" smtClean="0">
                <a:effectLst/>
                <a:latin typeface="+mn-lt"/>
                <a:ea typeface="+mn-ea"/>
                <a:sym typeface="+mn-lt"/>
              </a:rPr>
              <a:pPr marL="0" lvl="0" indent="0" algn="ctr">
                <a:spcBef>
                  <a:spcPct val="0"/>
                </a:spcBef>
                <a:buNone/>
              </a:pPr>
              <a:t>6</a:t>
            </a:fld>
            <a:endParaRPr kumimoji="1" lang="ja-JP" altLang="en-US" sz="1000" dirty="0">
              <a:latin typeface="+mn-lt"/>
              <a:ea typeface="+mn-ea"/>
              <a:sym typeface="+mn-lt"/>
            </a:endParaRPr>
          </a:p>
        </p:txBody>
      </p:sp>
      <p:sp>
        <p:nvSpPr>
          <p:cNvPr id="26" name="テキスト プレースホルダ 9">
            <a:extLst>
              <a:ext uri="{FF2B5EF4-FFF2-40B4-BE49-F238E27FC236}">
                <a16:creationId xmlns:a16="http://schemas.microsoft.com/office/drawing/2014/main" id="{7C1EFEBE-808C-EB35-4291-C2DAD5F17F45}"/>
              </a:ext>
            </a:extLst>
          </p:cNvPr>
          <p:cNvSpPr>
            <a:spLocks/>
          </p:cNvSpPr>
          <p:nvPr>
            <p:custDataLst>
              <p:tags r:id="rId38"/>
            </p:custDataLst>
          </p:nvPr>
        </p:nvSpPr>
        <p:spPr bwMode="auto">
          <a:xfrm>
            <a:off x="1203325"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199CE58-0BA5-462B-9671-C72ADFAA86B7}" type="datetime'''''''''''''''''''''''''''''''01'''''''''''''''''''''''">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01</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5" name="テキスト プレースホルダ 9">
            <a:extLst>
              <a:ext uri="{FF2B5EF4-FFF2-40B4-BE49-F238E27FC236}">
                <a16:creationId xmlns:a16="http://schemas.microsoft.com/office/drawing/2014/main" id="{5157859C-18FB-EB25-D66D-B68FFCF3CC2D}"/>
              </a:ext>
            </a:extLst>
          </p:cNvPr>
          <p:cNvSpPr>
            <a:spLocks/>
          </p:cNvSpPr>
          <p:nvPr>
            <p:custDataLst>
              <p:tags r:id="rId39"/>
            </p:custDataLst>
          </p:nvPr>
        </p:nvSpPr>
        <p:spPr bwMode="auto">
          <a:xfrm>
            <a:off x="1514475"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8A17E89-F6A6-47DA-833F-3985BA58770C}" type="datetime'''''''''''''0''''''''''''''''''''''''''''''''''''2'''''''''''">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02</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31" name="テキスト プレースホルダ 9">
            <a:extLst>
              <a:ext uri="{FF2B5EF4-FFF2-40B4-BE49-F238E27FC236}">
                <a16:creationId xmlns:a16="http://schemas.microsoft.com/office/drawing/2014/main" id="{768FF0E5-66EE-AB1B-0E93-C9902806CEF5}"/>
              </a:ext>
            </a:extLst>
          </p:cNvPr>
          <p:cNvSpPr>
            <a:spLocks/>
          </p:cNvSpPr>
          <p:nvPr>
            <p:custDataLst>
              <p:tags r:id="rId40"/>
            </p:custDataLst>
          </p:nvPr>
        </p:nvSpPr>
        <p:spPr bwMode="auto">
          <a:xfrm>
            <a:off x="1824038"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4348F8-BE3A-4103-8B94-07A4865D2599}" type="datetime'''''''0''''''''''''''''''''3'''''''''''''''''''''''''''''">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0" name="テキスト プレースホルダ 9">
            <a:extLst>
              <a:ext uri="{FF2B5EF4-FFF2-40B4-BE49-F238E27FC236}">
                <a16:creationId xmlns:a16="http://schemas.microsoft.com/office/drawing/2014/main" id="{BD3863FC-2A79-AE51-F5AE-8AE7E786B131}"/>
              </a:ext>
            </a:extLst>
          </p:cNvPr>
          <p:cNvSpPr>
            <a:spLocks/>
          </p:cNvSpPr>
          <p:nvPr>
            <p:custDataLst>
              <p:tags r:id="rId41"/>
            </p:custDataLst>
          </p:nvPr>
        </p:nvSpPr>
        <p:spPr bwMode="auto">
          <a:xfrm>
            <a:off x="2135188"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6C05E45-09DC-43FC-96BF-E7D76860E459}" type="datetime'''''''''0''''''''''''''''''''''''''''''''''''''''4'''''">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04</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1" name="テキスト プレースホルダ 9">
            <a:extLst>
              <a:ext uri="{FF2B5EF4-FFF2-40B4-BE49-F238E27FC236}">
                <a16:creationId xmlns:a16="http://schemas.microsoft.com/office/drawing/2014/main" id="{B2A4D45B-32B0-5D5A-18E8-12799ABEC30F}"/>
              </a:ext>
            </a:extLst>
          </p:cNvPr>
          <p:cNvSpPr>
            <a:spLocks/>
          </p:cNvSpPr>
          <p:nvPr>
            <p:custDataLst>
              <p:tags r:id="rId42"/>
            </p:custDataLst>
          </p:nvPr>
        </p:nvSpPr>
        <p:spPr bwMode="auto">
          <a:xfrm>
            <a:off x="244475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EBE9CF2-538F-4281-8DBD-B941D3F05FB9}" type="datetime'05'''">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05</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51" name="テキスト プレースホルダ 9">
            <a:extLst>
              <a:ext uri="{FF2B5EF4-FFF2-40B4-BE49-F238E27FC236}">
                <a16:creationId xmlns:a16="http://schemas.microsoft.com/office/drawing/2014/main" id="{6CEDF38B-B24A-25F1-CF6D-C744CA4046E5}"/>
              </a:ext>
            </a:extLst>
          </p:cNvPr>
          <p:cNvSpPr>
            <a:spLocks/>
          </p:cNvSpPr>
          <p:nvPr>
            <p:custDataLst>
              <p:tags r:id="rId43"/>
            </p:custDataLst>
          </p:nvPr>
        </p:nvSpPr>
        <p:spPr bwMode="auto">
          <a:xfrm>
            <a:off x="616743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7C4105C-E871-4C38-AB3D-A4C5EB6CDFF6}" type="datetime'''''''''''''''''''''''''''''''''''''''''1''''7'''''''''">
              <a:rPr kumimoji="0" lang="ja-JP" altLang="en-US" sz="105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17</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 name="テキスト ボックス 74">
            <a:extLst>
              <a:ext uri="{FF2B5EF4-FFF2-40B4-BE49-F238E27FC236}">
                <a16:creationId xmlns:a16="http://schemas.microsoft.com/office/drawing/2014/main" id="{DB61F652-B82A-0F8E-18C1-7EA38EE325FA}"/>
              </a:ext>
            </a:extLst>
          </p:cNvPr>
          <p:cNvSpPr txBox="1"/>
          <p:nvPr/>
        </p:nvSpPr>
        <p:spPr>
          <a:xfrm>
            <a:off x="218521" y="657003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世界保健機関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Global Health Spending Database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6">
            <a:extLst>
              <a:ext uri="{FF2B5EF4-FFF2-40B4-BE49-F238E27FC236}">
                <a16:creationId xmlns:a16="http://schemas.microsoft.com/office/drawing/2014/main" id="{AA51C17F-8D61-756D-E69D-E5CE6F55AAB9}"/>
              </a:ext>
            </a:extLst>
          </p:cNvPr>
          <p:cNvSpPr txBox="1"/>
          <p:nvPr/>
        </p:nvSpPr>
        <p:spPr>
          <a:xfrm>
            <a:off x="6810832" y="6396335"/>
            <a:ext cx="2397188" cy="215444"/>
          </a:xfrm>
          <a:prstGeom prst="rect">
            <a:avLst/>
          </a:prstGeom>
          <a:noFill/>
        </p:spPr>
        <p:txBody>
          <a:bodyPr wrap="square" rtlCol="0">
            <a:spAutoFit/>
          </a:bodyPr>
          <a:lstStyle/>
          <a:p>
            <a:pPr algn="just">
              <a:buClr>
                <a:srgbClr val="5F8AC3"/>
              </a:buCl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*3:国内一般政府医療費を政府医療費として算定</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8449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2783612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24"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疾病構造と死因 【大分類】</a:t>
            </a:r>
          </a:p>
        </p:txBody>
      </p:sp>
      <p:cxnSp>
        <p:nvCxnSpPr>
          <p:cNvPr id="20" name="直線コネクタ 19"/>
          <p:cNvCxnSpPr/>
          <p:nvPr/>
        </p:nvCxnSpPr>
        <p:spPr>
          <a:xfrm>
            <a:off x="397019" y="2817188"/>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39804" y="2540618"/>
            <a:ext cx="4513195" cy="22691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mn-ea"/>
                <a:ea typeface="+mn-ea"/>
              </a:rPr>
              <a:t>死因別割合 （</a:t>
            </a:r>
            <a:r>
              <a:rPr lang="en-US" altLang="ja-JP" sz="1400" b="1" noProof="1">
                <a:solidFill>
                  <a:srgbClr val="000000"/>
                </a:solidFill>
                <a:latin typeface="+mn-lt"/>
                <a:ea typeface="+mn-ea"/>
              </a:rPr>
              <a:t>1990</a:t>
            </a:r>
            <a:r>
              <a:rPr lang="ja-JP" altLang="en-US" sz="1400" b="1" noProof="1">
                <a:solidFill>
                  <a:srgbClr val="000000"/>
                </a:solidFill>
                <a:latin typeface="+mn-ea"/>
                <a:ea typeface="+mn-ea"/>
              </a:rPr>
              <a:t>年及び</a:t>
            </a:r>
            <a:r>
              <a:rPr lang="en-US" altLang="ja-JP" sz="1400" b="1" noProof="1">
                <a:solidFill>
                  <a:srgbClr val="000000"/>
                </a:solidFill>
                <a:latin typeface="+mn-lt"/>
                <a:ea typeface="+mn-ea"/>
              </a:rPr>
              <a:t>2021</a:t>
            </a:r>
            <a:r>
              <a:rPr lang="ja-JP" altLang="en-US" sz="1400" b="1" noProof="1">
                <a:solidFill>
                  <a:srgbClr val="000000"/>
                </a:solidFill>
                <a:latin typeface="+mn-ea"/>
                <a:ea typeface="+mn-ea"/>
              </a:rPr>
              <a:t>年）</a:t>
            </a:r>
          </a:p>
        </p:txBody>
      </p:sp>
      <p:sp>
        <p:nvSpPr>
          <p:cNvPr id="34" name="テキスト ボックス 33"/>
          <p:cNvSpPr txBox="1"/>
          <p:nvPr/>
        </p:nvSpPr>
        <p:spPr>
          <a:xfrm>
            <a:off x="1928788" y="2912784"/>
            <a:ext cx="582211" cy="307777"/>
          </a:xfrm>
          <a:prstGeom prst="rect">
            <a:avLst/>
          </a:prstGeom>
          <a:noFill/>
        </p:spPr>
        <p:txBody>
          <a:bodyPr wrap="none" rtlCol="0">
            <a:spAutoFit/>
          </a:bodyPr>
          <a:lstStyle/>
          <a:p>
            <a:r>
              <a:rPr kumimoji="1" lang="en-US" altLang="ja-JP" sz="1400" b="1" noProof="1">
                <a:ea typeface="MS PGothic" panose="020B0600070205080204" pitchFamily="34" charset="-128"/>
                <a:cs typeface="Arial" panose="020B0604020202020204" pitchFamily="34" charset="0"/>
              </a:rPr>
              <a:t>1990</a:t>
            </a:r>
          </a:p>
        </p:txBody>
      </p:sp>
      <p:sp>
        <p:nvSpPr>
          <p:cNvPr id="35" name="テキスト ボックス 34"/>
          <p:cNvSpPr txBox="1"/>
          <p:nvPr/>
        </p:nvSpPr>
        <p:spPr>
          <a:xfrm>
            <a:off x="7035209" y="2900658"/>
            <a:ext cx="582211" cy="307777"/>
          </a:xfrm>
          <a:prstGeom prst="rect">
            <a:avLst/>
          </a:prstGeom>
          <a:noFill/>
        </p:spPr>
        <p:txBody>
          <a:bodyPr wrap="none" rtlCol="0">
            <a:spAutoFit/>
          </a:bodyPr>
          <a:lstStyle/>
          <a:p>
            <a:r>
              <a:rPr kumimoji="1" lang="en-US" altLang="ja-JP" sz="1400" b="1" noProof="1">
                <a:ea typeface="MS PGothic" panose="020B0600070205080204" pitchFamily="34" charset="-128"/>
                <a:cs typeface="Arial" panose="020B0604020202020204" pitchFamily="34" charset="0"/>
              </a:rPr>
              <a:t>2021</a:t>
            </a:r>
          </a:p>
        </p:txBody>
      </p:sp>
      <p:sp>
        <p:nvSpPr>
          <p:cNvPr id="36" name="右矢印 35"/>
          <p:cNvSpPr/>
          <p:nvPr/>
        </p:nvSpPr>
        <p:spPr>
          <a:xfrm>
            <a:off x="4521771" y="4219723"/>
            <a:ext cx="647254"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768" dirty="0">
              <a:solidFill>
                <a:schemeClr val="tx1"/>
              </a:solidFill>
              <a:latin typeface="MS PGothic" panose="020B0600070205080204" pitchFamily="34" charset="-128"/>
              <a:ea typeface="MS PGothic" panose="020B0600070205080204" pitchFamily="34" charset="-128"/>
            </a:endParaRPr>
          </a:p>
        </p:txBody>
      </p:sp>
      <p:graphicFrame>
        <p:nvGraphicFramePr>
          <p:cNvPr id="46" name="Chart 45">
            <a:extLst>
              <a:ext uri="{FF2B5EF4-FFF2-40B4-BE49-F238E27FC236}">
                <a16:creationId xmlns:a16="http://schemas.microsoft.com/office/drawing/2014/main" id="{EBBB2F6D-02C5-99DD-7F7F-D592DF4DBB22}"/>
              </a:ext>
            </a:extLst>
          </p:cNvPr>
          <p:cNvGraphicFramePr/>
          <p:nvPr>
            <p:custDataLst>
              <p:tags r:id="rId3"/>
            </p:custDataLst>
            <p:extLst>
              <p:ext uri="{D42A27DB-BD31-4B8C-83A1-F6EECF244321}">
                <p14:modId xmlns:p14="http://schemas.microsoft.com/office/powerpoint/2010/main" val="3474307868"/>
              </p:ext>
            </p:extLst>
          </p:nvPr>
        </p:nvGraphicFramePr>
        <p:xfrm>
          <a:off x="323850" y="2905125"/>
          <a:ext cx="3784600" cy="3021013"/>
        </p:xfrm>
        <a:graphic>
          <a:graphicData uri="http://schemas.openxmlformats.org/drawingml/2006/chart">
            <c:chart xmlns:c="http://schemas.openxmlformats.org/drawingml/2006/chart" xmlns:r="http://schemas.openxmlformats.org/officeDocument/2006/relationships" r:id="rId26"/>
          </a:graphicData>
        </a:graphic>
      </p:graphicFrame>
      <p:sp>
        <p:nvSpPr>
          <p:cNvPr id="37" name="テキスト ボックス 36"/>
          <p:cNvSpPr txBox="1"/>
          <p:nvPr/>
        </p:nvSpPr>
        <p:spPr>
          <a:xfrm>
            <a:off x="224999" y="1023194"/>
            <a:ext cx="9505056" cy="94468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ガーナでは、1990年には感染症が疾病の大部分を占めていた</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r>
              <a:rPr lang="ja"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、2021年現在、主な原因は非感染性疾患に移行して</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いる</a:t>
            </a:r>
            <a:r>
              <a:rPr lang="ja"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ＭＳ Ｐゴシック "/>
                <a:ea typeface="+mj-ea"/>
                <a:cs typeface="Arial" panose="020B0604020202020204" pitchFamily="34" charset="0"/>
              </a:rPr>
              <a:t>ガーナにおける主要な死因は、過去数十年にわたり、主に</a:t>
            </a:r>
            <a:r>
              <a:rPr lang="ja-JP" altLang="en-US" sz="1400" noProof="1">
                <a:latin typeface="ＭＳ Ｐゴシック "/>
                <a:ea typeface="+mj-ea"/>
                <a:cs typeface="Arial" panose="020B0604020202020204" pitchFamily="34" charset="0"/>
              </a:rPr>
              <a:t>感染性疾患のみで半数以上を占めていた状況</a:t>
            </a:r>
            <a:r>
              <a:rPr lang="en-US" altLang="ja-JP" sz="1400" noProof="1">
                <a:latin typeface="ＭＳ Ｐゴシック "/>
                <a:ea typeface="+mj-ea"/>
                <a:cs typeface="Arial" panose="020B0604020202020204" pitchFamily="34" charset="0"/>
              </a:rPr>
              <a:t>から</a:t>
            </a:r>
            <a:r>
              <a:rPr lang="ja-JP" altLang="en-US" sz="1400" noProof="1">
                <a:latin typeface="ＭＳ Ｐゴシック "/>
                <a:ea typeface="+mj-ea"/>
                <a:cs typeface="Arial" panose="020B0604020202020204" pitchFamily="34" charset="0"/>
              </a:rPr>
              <a:t>、感染性疾患及び</a:t>
            </a:r>
            <a:r>
              <a:rPr lang="en-US" altLang="ja-JP" sz="1400" noProof="1">
                <a:latin typeface="ＭＳ Ｐゴシック "/>
                <a:ea typeface="+mj-ea"/>
                <a:cs typeface="Arial" panose="020B0604020202020204" pitchFamily="34" charset="0"/>
              </a:rPr>
              <a:t>非感染</a:t>
            </a:r>
            <a:r>
              <a:rPr lang="ja-JP" altLang="en-US" sz="1400" noProof="1">
                <a:latin typeface="ＭＳ Ｐゴシック "/>
                <a:ea typeface="+mj-ea"/>
                <a:cs typeface="Arial" panose="020B0604020202020204" pitchFamily="34" charset="0"/>
              </a:rPr>
              <a:t>性疾患</a:t>
            </a:r>
            <a:r>
              <a:rPr lang="en-US" altLang="ja-JP" sz="1400" noProof="1">
                <a:latin typeface="ＭＳ Ｐゴシック "/>
                <a:ea typeface="+mj-ea"/>
                <a:cs typeface="Arial" panose="020B0604020202020204" pitchFamily="34" charset="0"/>
              </a:rPr>
              <a:t> </a:t>
            </a:r>
            <a:r>
              <a:rPr lang="ja-JP" altLang="en-US" sz="1400" noProof="1">
                <a:latin typeface="ＭＳ Ｐゴシック "/>
                <a:ea typeface="+mj-ea"/>
                <a:cs typeface="Arial" panose="020B0604020202020204" pitchFamily="34" charset="0"/>
              </a:rPr>
              <a:t>（</a:t>
            </a:r>
            <a:r>
              <a:rPr lang="en-US" altLang="ja-JP" sz="1400" noProof="1">
                <a:ea typeface="+mj-ea"/>
                <a:cs typeface="Arial" panose="020B0604020202020204" pitchFamily="34" charset="0"/>
              </a:rPr>
              <a:t>NCDs</a:t>
            </a:r>
            <a:r>
              <a:rPr lang="ja-JP" altLang="en-US" sz="1400" noProof="1">
                <a:latin typeface="ＭＳ Ｐゴシック "/>
                <a:ea typeface="+mj-ea"/>
                <a:cs typeface="Arial" panose="020B0604020202020204" pitchFamily="34" charset="0"/>
              </a:rPr>
              <a:t>）</a:t>
            </a:r>
            <a:r>
              <a:rPr lang="en-US" altLang="ja-JP" sz="1400" b="1" noProof="1">
                <a:latin typeface="ＭＳ Ｐゴシック "/>
                <a:ea typeface="+mj-ea"/>
                <a:cs typeface="Arial" panose="020B0604020202020204" pitchFamily="34" charset="0"/>
              </a:rPr>
              <a:t> </a:t>
            </a:r>
            <a:r>
              <a:rPr lang="en-US" altLang="ja-JP" sz="1400" noProof="1">
                <a:latin typeface="ＭＳ Ｐゴシック "/>
                <a:ea typeface="+mj-ea"/>
                <a:cs typeface="Arial" panose="020B0604020202020204" pitchFamily="34" charset="0"/>
              </a:rPr>
              <a:t>の組み合わせへと移行している。</a:t>
            </a:r>
            <a:r>
              <a:rPr lang="en-US" altLang="ja-JP" sz="1400" dirty="0">
                <a:latin typeface="ＭＳ Ｐゴシック "/>
                <a:ea typeface="+mj-ea"/>
                <a:cs typeface="Arial" panose="020B0604020202020204" pitchFamily="34" charset="0"/>
              </a:rPr>
              <a:t> </a:t>
            </a:r>
            <a:r>
              <a:rPr lang="en-US" altLang="ja-JP" sz="1400" noProof="1">
                <a:latin typeface="ＭＳ Ｐゴシック "/>
                <a:ea typeface="+mj-ea"/>
                <a:cs typeface="Arial" panose="020B0604020202020204" pitchFamily="34" charset="0"/>
              </a:rPr>
              <a:t>高血圧、脳卒中、糖尿病、がんは死因の</a:t>
            </a:r>
            <a:r>
              <a:rPr lang="ja-JP" altLang="en-US" sz="1400" noProof="1">
                <a:latin typeface="ＭＳ Ｐゴシック "/>
                <a:ea typeface="+mj-ea"/>
                <a:cs typeface="Arial" panose="020B0604020202020204" pitchFamily="34" charset="0"/>
              </a:rPr>
              <a:t>トップ</a:t>
            </a:r>
            <a:r>
              <a:rPr lang="en-US" altLang="ja-JP" sz="1400" noProof="1">
                <a:ea typeface="+mj-ea"/>
                <a:cs typeface="Arial" panose="020B0604020202020204" pitchFamily="34" charset="0"/>
              </a:rPr>
              <a:t>10</a:t>
            </a:r>
            <a:r>
              <a:rPr lang="en-US" altLang="ja-JP" sz="1400" noProof="1">
                <a:latin typeface="ＭＳ Ｐゴシック "/>
                <a:ea typeface="+mj-ea"/>
                <a:cs typeface="Arial" panose="020B0604020202020204" pitchFamily="34" charset="0"/>
              </a:rPr>
              <a:t>に入る一方で、都市化</a:t>
            </a:r>
            <a:r>
              <a:rPr lang="ja-JP" altLang="en-US" sz="1400" noProof="1">
                <a:latin typeface="ＭＳ Ｐゴシック "/>
                <a:ea typeface="+mj-ea"/>
                <a:cs typeface="Arial" panose="020B0604020202020204" pitchFamily="34" charset="0"/>
              </a:rPr>
              <a:t>や</a:t>
            </a:r>
            <a:r>
              <a:rPr lang="en-US" altLang="ja-JP" sz="1400" noProof="1">
                <a:latin typeface="ＭＳ Ｐゴシック "/>
                <a:ea typeface="+mj-ea"/>
                <a:cs typeface="Arial" panose="020B0604020202020204" pitchFamily="34" charset="0"/>
              </a:rPr>
              <a:t>ライフスタイルの変化 </a:t>
            </a:r>
            <a:r>
              <a:rPr lang="ja-JP" altLang="en-US" sz="1400" noProof="1">
                <a:latin typeface="ＭＳ Ｐゴシック "/>
                <a:ea typeface="+mj-ea"/>
                <a:cs typeface="Arial" panose="020B0604020202020204" pitchFamily="34" charset="0"/>
              </a:rPr>
              <a:t>（</a:t>
            </a:r>
            <a:r>
              <a:rPr lang="en-US" altLang="ja-JP" sz="1400" noProof="1">
                <a:latin typeface="ＭＳ Ｐゴシック "/>
                <a:ea typeface="+mj-ea"/>
                <a:cs typeface="Arial" panose="020B0604020202020204" pitchFamily="34" charset="0"/>
              </a:rPr>
              <a:t>食生活</a:t>
            </a:r>
            <a:r>
              <a:rPr lang="ja-JP" altLang="en-US" sz="1400" noProof="1">
                <a:latin typeface="ＭＳ Ｐゴシック "/>
                <a:ea typeface="+mj-ea"/>
                <a:cs typeface="Arial" panose="020B0604020202020204" pitchFamily="34" charset="0"/>
              </a:rPr>
              <a:t>の悪化を</a:t>
            </a:r>
            <a:r>
              <a:rPr lang="en-US" altLang="ja-JP" sz="1400" noProof="1">
                <a:latin typeface="ＭＳ Ｐゴシック "/>
                <a:ea typeface="+mj-ea"/>
                <a:cs typeface="Arial" panose="020B0604020202020204" pitchFamily="34" charset="0"/>
              </a:rPr>
              <a:t>含む</a:t>
            </a:r>
            <a:r>
              <a:rPr lang="ja-JP" altLang="en-US" sz="1400" noProof="1">
                <a:latin typeface="ＭＳ Ｐゴシック "/>
                <a:ea typeface="+mj-ea"/>
                <a:cs typeface="Arial" panose="020B0604020202020204" pitchFamily="34" charset="0"/>
              </a:rPr>
              <a:t>）</a:t>
            </a:r>
            <a:r>
              <a:rPr lang="en-US" altLang="ja-JP" sz="1400" noProof="1">
                <a:latin typeface="ＭＳ Ｐゴシック "/>
                <a:ea typeface="+mj-ea"/>
                <a:cs typeface="Arial" panose="020B0604020202020204" pitchFamily="34" charset="0"/>
              </a:rPr>
              <a:t>、人口の高齢化、グローバル化、脆弱な医療制度</a:t>
            </a:r>
            <a:r>
              <a:rPr lang="ja-JP" altLang="en-US" sz="1400" noProof="1">
                <a:latin typeface="ＭＳ Ｐゴシック "/>
                <a:ea typeface="+mj-ea"/>
                <a:cs typeface="Arial" panose="020B0604020202020204" pitchFamily="34" charset="0"/>
              </a:rPr>
              <a:t>などが関連している。</a:t>
            </a:r>
            <a:endParaRPr lang="en-US" altLang="ja-JP" sz="1400" dirty="0">
              <a:latin typeface="ＭＳ Ｐゴシック "/>
              <a:ea typeface="+mj-ea"/>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512"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6EE5C99A-B4DB-F571-4D34-C4B107E9FF2C}"/>
              </a:ext>
            </a:extLst>
          </p:cNvPr>
          <p:cNvSpPr txBox="1"/>
          <p:nvPr>
            <p:custDataLst>
              <p:tags r:id="rId4"/>
            </p:custDataLst>
          </p:nvPr>
        </p:nvSpPr>
        <p:spPr>
          <a:xfrm>
            <a:off x="222184" y="5869335"/>
            <a:ext cx="4730815" cy="615553"/>
          </a:xfrm>
          <a:prstGeom prst="rect">
            <a:avLst/>
          </a:prstGeom>
          <a:noFill/>
        </p:spPr>
        <p:txBody>
          <a:bodyPr vert="horz" wrap="square" lIns="0" tIns="0" rIns="0" bIns="0" rtlCol="0" anchor="b" anchorCtr="0">
            <a:spAutoFit/>
          </a:bodyPr>
          <a:lstStyle/>
          <a:p>
            <a:pPr marL="219075" indent="-228600">
              <a:buAutoNum type="arabicPeriod"/>
            </a:pPr>
            <a:r>
              <a:rPr lang="en-US" altLang="ja-JP" sz="800" noProof="1">
                <a:latin typeface="ＭＳ Ｐゴシック "/>
                <a:ea typeface="+mj-ea"/>
                <a:cs typeface="Arial" panose="020B0604020202020204" pitchFamily="34" charset="0"/>
              </a:rPr>
              <a:t>顧みられない熱帯病とマラリア、HIV/AIDSと性感染症、B型肝炎とC型肝炎、呼吸器感染症と結核、腸感染症、腸チフスとパラチフス、その他の感染症に関連する総負担を含む</a:t>
            </a:r>
          </a:p>
          <a:p>
            <a:pPr marL="219075" indent="-228600">
              <a:buAutoNum type="arabicPeriod"/>
            </a:pPr>
            <a:r>
              <a:rPr lang="en-US" altLang="ja-JP" sz="800" noProof="1">
                <a:latin typeface="ＭＳ Ｐゴシック "/>
                <a:ea typeface="+mj-ea"/>
                <a:cs typeface="Arial" panose="020B0604020202020204" pitchFamily="34" charset="0"/>
              </a:rPr>
              <a:t>非感染性疾患、全がんを含む非アルコール性脂肪肝疾患 </a:t>
            </a:r>
            <a:r>
              <a:rPr lang="ja-JP" altLang="en-US" sz="800" noProof="1">
                <a:latin typeface="ＭＳ Ｐゴシック "/>
                <a:ea typeface="+mj-ea"/>
                <a:cs typeface="Arial" panose="020B0604020202020204" pitchFamily="34" charset="0"/>
              </a:rPr>
              <a:t>（</a:t>
            </a:r>
            <a:r>
              <a:rPr lang="en-US" altLang="ja-JP" sz="800" noProof="1">
                <a:latin typeface="ＭＳ Ｐゴシック "/>
                <a:ea typeface="+mj-ea"/>
                <a:cs typeface="Arial" panose="020B0604020202020204" pitchFamily="34" charset="0"/>
              </a:rPr>
              <a:t>NAFLD</a:t>
            </a:r>
            <a:r>
              <a:rPr lang="ja-JP" altLang="en-US" sz="800" noProof="1">
                <a:latin typeface="ＭＳ Ｐゴシック "/>
                <a:ea typeface="+mj-ea"/>
                <a:cs typeface="Arial" panose="020B0604020202020204" pitchFamily="34" charset="0"/>
              </a:rPr>
              <a:t>）</a:t>
            </a:r>
            <a:r>
              <a:rPr lang="en-US" altLang="ja-JP" sz="800" noProof="1">
                <a:latin typeface="ＭＳ Ｐゴシック "/>
                <a:ea typeface="+mj-ea"/>
                <a:cs typeface="Arial" panose="020B0604020202020204" pitchFamily="34" charset="0"/>
              </a:rPr>
              <a:t> に関連する総負担、栄養欠乏、母体および新生児障害</a:t>
            </a:r>
          </a:p>
          <a:p>
            <a:pPr marL="219075" indent="-228600">
              <a:buAutoNum type="arabicPeriod"/>
            </a:pPr>
            <a:r>
              <a:rPr lang="en-US" altLang="ja-JP" sz="800" noProof="1">
                <a:latin typeface="ＭＳ Ｐゴシック "/>
                <a:ea typeface="+mj-ea"/>
                <a:cs typeface="Arial" panose="020B0604020202020204" pitchFamily="34" charset="0"/>
              </a:rPr>
              <a:t>けが</a:t>
            </a:r>
          </a:p>
        </p:txBody>
      </p:sp>
      <p:sp>
        <p:nvSpPr>
          <p:cNvPr id="10" name="テキスト ボックス 74">
            <a:extLst>
              <a:ext uri="{FF2B5EF4-FFF2-40B4-BE49-F238E27FC236}">
                <a16:creationId xmlns:a16="http://schemas.microsoft.com/office/drawing/2014/main" id="{708BBE2B-E751-ABCF-C0C8-3E7F628B793A}"/>
              </a:ext>
            </a:extLst>
          </p:cNvPr>
          <p:cNvSpPr txBox="1"/>
          <p:nvPr/>
        </p:nvSpPr>
        <p:spPr>
          <a:xfrm>
            <a:off x="218520" y="6607482"/>
            <a:ext cx="523853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Institute of Health Metrics and Evaluation「Global Burden of Disease Study」（2021）</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WHO</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7" name="Chart 46">
            <a:extLst>
              <a:ext uri="{FF2B5EF4-FFF2-40B4-BE49-F238E27FC236}">
                <a16:creationId xmlns:a16="http://schemas.microsoft.com/office/drawing/2014/main" id="{9B5E45CF-34F1-1EE2-FEE8-5ACBAE773816}"/>
              </a:ext>
            </a:extLst>
          </p:cNvPr>
          <p:cNvGraphicFramePr/>
          <p:nvPr>
            <p:custDataLst>
              <p:tags r:id="rId5"/>
            </p:custDataLst>
            <p:extLst>
              <p:ext uri="{D42A27DB-BD31-4B8C-83A1-F6EECF244321}">
                <p14:modId xmlns:p14="http://schemas.microsoft.com/office/powerpoint/2010/main" val="3663226890"/>
              </p:ext>
            </p:extLst>
          </p:nvPr>
        </p:nvGraphicFramePr>
        <p:xfrm>
          <a:off x="5541963" y="2905125"/>
          <a:ext cx="3784600" cy="3021013"/>
        </p:xfrm>
        <a:graphic>
          <a:graphicData uri="http://schemas.openxmlformats.org/drawingml/2006/chart">
            <c:chart xmlns:c="http://schemas.openxmlformats.org/drawingml/2006/chart" xmlns:r="http://schemas.openxmlformats.org/officeDocument/2006/relationships" r:id="rId27"/>
          </a:graphicData>
        </a:graphic>
      </p:graphicFrame>
      <p:sp>
        <p:nvSpPr>
          <p:cNvPr id="13" name="テキスト プレースホルダ 9">
            <a:extLst>
              <a:ext uri="{FF2B5EF4-FFF2-40B4-BE49-F238E27FC236}">
                <a16:creationId xmlns:a16="http://schemas.microsoft.com/office/drawing/2014/main" id="{3391161C-9475-3567-7A2B-FD84D83F1F5E}"/>
              </a:ext>
            </a:extLst>
          </p:cNvPr>
          <p:cNvSpPr>
            <a:spLocks/>
          </p:cNvSpPr>
          <p:nvPr>
            <p:custDataLst>
              <p:tags r:id="rId6"/>
            </p:custDataLst>
          </p:nvPr>
        </p:nvSpPr>
        <p:spPr bwMode="gray">
          <a:xfrm>
            <a:off x="6867525" y="3494088"/>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0D4DD8A-4547-463D-A648-E8FC31A8198A}" type="datetime'8''''''.''''''5''''''''''''''''''''''''%'''''''''''''''''''''">
              <a:rPr lang="en-US" altLang="en-US" smtClean="0">
                <a:solidFill>
                  <a:srgbClr val="000000"/>
                </a:solidFill>
                <a:effectLst/>
              </a:rPr>
              <a:pPr/>
              <a:t>8.5%</a:t>
            </a:fld>
            <a:endParaRPr kumimoji="1" lang="ja-JP" altLang="en-US" sz="1600" b="0" i="0" strike="noStrike" kern="1200" cap="none" spc="0" normalizeH="0" baseline="0" noProof="0" dirty="0">
              <a:ln>
                <a:noFill/>
              </a:ln>
              <a:solidFill>
                <a:srgbClr val="000000"/>
              </a:solidFill>
              <a:effectLst/>
              <a:uLnTx/>
              <a:uFillTx/>
              <a:cs typeface="+mn-cs"/>
              <a:sym typeface="+mn-lt"/>
            </a:endParaRPr>
          </a:p>
        </p:txBody>
      </p:sp>
      <p:sp>
        <p:nvSpPr>
          <p:cNvPr id="12" name="テキスト プレースホルダ 9">
            <a:extLst>
              <a:ext uri="{FF2B5EF4-FFF2-40B4-BE49-F238E27FC236}">
                <a16:creationId xmlns:a16="http://schemas.microsoft.com/office/drawing/2014/main" id="{ADA629D0-A613-E985-75B9-3102C39DEBF6}"/>
              </a:ext>
            </a:extLst>
          </p:cNvPr>
          <p:cNvSpPr>
            <a:spLocks/>
          </p:cNvSpPr>
          <p:nvPr>
            <p:custDataLst>
              <p:tags r:id="rId7"/>
            </p:custDataLst>
          </p:nvPr>
        </p:nvSpPr>
        <p:spPr bwMode="gray">
          <a:xfrm>
            <a:off x="7143750" y="373856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7BADE6A-9BBD-4B99-9FA5-455B8EE13EDF}" type="datetime'''''''''''''''''''''''''1''''''''''.''''''''5''''''%'''''">
              <a:rPr lang="en-US" altLang="en-US" smtClean="0">
                <a:solidFill>
                  <a:srgbClr val="000000"/>
                </a:solidFill>
                <a:effectLst/>
              </a:rPr>
              <a:pPr/>
              <a:t>1.5%</a:t>
            </a:fld>
            <a:endParaRPr kumimoji="1" lang="ja-JP" altLang="en-US" sz="1600" b="0" i="0" strike="noStrike" kern="1200" cap="none" spc="0" normalizeH="0" baseline="0" noProof="0" dirty="0">
              <a:ln>
                <a:noFill/>
              </a:ln>
              <a:solidFill>
                <a:srgbClr val="000000"/>
              </a:solidFill>
              <a:effectLst/>
              <a:uLnTx/>
              <a:uFillTx/>
              <a:cs typeface="+mn-cs"/>
              <a:sym typeface="+mn-lt"/>
            </a:endParaRPr>
          </a:p>
        </p:txBody>
      </p:sp>
      <p:sp>
        <p:nvSpPr>
          <p:cNvPr id="24" name="Rectangle 23">
            <a:extLst>
              <a:ext uri="{FF2B5EF4-FFF2-40B4-BE49-F238E27FC236}">
                <a16:creationId xmlns:a16="http://schemas.microsoft.com/office/drawing/2014/main" id="{34230120-1B49-D8B6-7E02-79B9DA0CA445}"/>
              </a:ext>
            </a:extLst>
          </p:cNvPr>
          <p:cNvSpPr/>
          <p:nvPr>
            <p:custDataLst>
              <p:tags r:id="rId8"/>
            </p:custDataLst>
          </p:nvPr>
        </p:nvSpPr>
        <p:spPr bwMode="auto">
          <a:xfrm>
            <a:off x="1082675" y="5621338"/>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Rectangle 24">
            <a:extLst>
              <a:ext uri="{FF2B5EF4-FFF2-40B4-BE49-F238E27FC236}">
                <a16:creationId xmlns:a16="http://schemas.microsoft.com/office/drawing/2014/main" id="{EC0C2BD6-5217-29E3-D9DF-64CCE3382D83}"/>
              </a:ext>
            </a:extLst>
          </p:cNvPr>
          <p:cNvSpPr/>
          <p:nvPr>
            <p:custDataLst>
              <p:tags r:id="rId9"/>
            </p:custDataLst>
          </p:nvPr>
        </p:nvSpPr>
        <p:spPr bwMode="auto">
          <a:xfrm>
            <a:off x="1795463" y="5621338"/>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Rectangle 25">
            <a:extLst>
              <a:ext uri="{FF2B5EF4-FFF2-40B4-BE49-F238E27FC236}">
                <a16:creationId xmlns:a16="http://schemas.microsoft.com/office/drawing/2014/main" id="{35C25FEC-00EF-3279-D530-8FD1E4DDAAE8}"/>
              </a:ext>
            </a:extLst>
          </p:cNvPr>
          <p:cNvSpPr/>
          <p:nvPr>
            <p:custDataLst>
              <p:tags r:id="rId10"/>
            </p:custDataLst>
          </p:nvPr>
        </p:nvSpPr>
        <p:spPr bwMode="auto">
          <a:xfrm>
            <a:off x="2635250" y="5621338"/>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テキスト プレースホルダ 9">
            <a:extLst>
              <a:ext uri="{FF2B5EF4-FFF2-40B4-BE49-F238E27FC236}">
                <a16:creationId xmlns:a16="http://schemas.microsoft.com/office/drawing/2014/main" id="{3F3E2FFE-F698-9153-6CD4-33D98664937C}"/>
              </a:ext>
            </a:extLst>
          </p:cNvPr>
          <p:cNvSpPr>
            <a:spLocks/>
          </p:cNvSpPr>
          <p:nvPr>
            <p:custDataLst>
              <p:tags r:id="rId11"/>
            </p:custDataLst>
          </p:nvPr>
        </p:nvSpPr>
        <p:spPr bwMode="auto">
          <a:xfrm>
            <a:off x="1312863" y="56165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79FDDC6-B2E4-411B-BB46-CDD90BB5EE68}" type="datetime'''''''''''''''''''''''''''感''''''''''''染''''症'">
              <a:rPr lang="ja-JP" altLang="en-US" sz="1000" smtClean="0">
                <a:effectLst/>
                <a:latin typeface="+mn-lt"/>
                <a:ea typeface="+mn-ea"/>
                <a:sym typeface="+mn-lt"/>
              </a:rPr>
              <a:pPr marL="0" lvl="0" indent="0">
                <a:spcBef>
                  <a:spcPct val="0"/>
                </a:spcBef>
                <a:buNone/>
              </a:pPr>
              <a:t>感染症</a:t>
            </a:fld>
            <a:endParaRPr kumimoji="1" lang="ja-JP" altLang="en-US" sz="1000" dirty="0">
              <a:latin typeface="+mn-lt"/>
              <a:ea typeface="+mn-ea"/>
              <a:sym typeface="+mn-lt"/>
            </a:endParaRPr>
          </a:p>
        </p:txBody>
      </p:sp>
      <p:sp>
        <p:nvSpPr>
          <p:cNvPr id="16" name="テキスト プレースホルダ 9">
            <a:extLst>
              <a:ext uri="{FF2B5EF4-FFF2-40B4-BE49-F238E27FC236}">
                <a16:creationId xmlns:a16="http://schemas.microsoft.com/office/drawing/2014/main" id="{D8E0D105-CD56-27F2-F3BD-9FBEAFF50857}"/>
              </a:ext>
            </a:extLst>
          </p:cNvPr>
          <p:cNvSpPr>
            <a:spLocks/>
          </p:cNvSpPr>
          <p:nvPr>
            <p:custDataLst>
              <p:tags r:id="rId12"/>
            </p:custDataLst>
          </p:nvPr>
        </p:nvSpPr>
        <p:spPr bwMode="auto">
          <a:xfrm>
            <a:off x="2865438" y="56165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419E66D-7ABE-4AFE-A919-D992A24D98D7}" type="datetime'事''''''''''''''故''''''''等'''''''''''''''''''''''''''''''''">
              <a:rPr lang="ja-JP" altLang="en-US" sz="1000" smtClean="0">
                <a:effectLst/>
                <a:latin typeface="+mn-lt"/>
                <a:ea typeface="+mn-ea"/>
                <a:sym typeface="+mn-lt"/>
              </a:rPr>
              <a:pPr marL="0" lvl="0" indent="0">
                <a:spcBef>
                  <a:spcPct val="0"/>
                </a:spcBef>
                <a:buNone/>
              </a:pPr>
              <a:t>事故等</a:t>
            </a:fld>
            <a:endParaRPr kumimoji="1" lang="ja-JP" altLang="en-US" sz="1000" dirty="0">
              <a:latin typeface="+mn-lt"/>
              <a:ea typeface="+mn-ea"/>
              <a:sym typeface="+mn-lt"/>
            </a:endParaRPr>
          </a:p>
        </p:txBody>
      </p:sp>
      <p:sp>
        <p:nvSpPr>
          <p:cNvPr id="17" name="テキスト プレースホルダ 9">
            <a:extLst>
              <a:ext uri="{FF2B5EF4-FFF2-40B4-BE49-F238E27FC236}">
                <a16:creationId xmlns:a16="http://schemas.microsoft.com/office/drawing/2014/main" id="{EE63C66E-6126-5AE0-9DDC-76C532542B0C}"/>
              </a:ext>
            </a:extLst>
          </p:cNvPr>
          <p:cNvSpPr>
            <a:spLocks/>
          </p:cNvSpPr>
          <p:nvPr>
            <p:custDataLst>
              <p:tags r:id="rId13"/>
            </p:custDataLst>
          </p:nvPr>
        </p:nvSpPr>
        <p:spPr bwMode="auto">
          <a:xfrm>
            <a:off x="2025650" y="56165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926EF8F-5ACB-486E-A29F-F9A2FA8C2A69}" type="datetime'''''非''感''''''''''染''''''症'''''''''''''''''''''''''''''''''">
              <a:rPr lang="ja-JP" altLang="en-US" sz="1000" smtClean="0">
                <a:effectLst/>
                <a:latin typeface="+mn-lt"/>
                <a:ea typeface="+mn-ea"/>
                <a:sym typeface="+mn-lt"/>
              </a:rPr>
              <a:pPr marL="0" lvl="0" indent="0">
                <a:spcBef>
                  <a:spcPct val="0"/>
                </a:spcBef>
                <a:buNone/>
              </a:pPr>
              <a:t>非感染症</a:t>
            </a:fld>
            <a:endParaRPr kumimoji="1" lang="ja-JP" altLang="en-US" sz="1000" dirty="0">
              <a:latin typeface="+mn-lt"/>
              <a:ea typeface="+mn-ea"/>
              <a:sym typeface="+mn-lt"/>
            </a:endParaRPr>
          </a:p>
        </p:txBody>
      </p:sp>
      <p:sp>
        <p:nvSpPr>
          <p:cNvPr id="38" name="Rectangle 37">
            <a:extLst>
              <a:ext uri="{FF2B5EF4-FFF2-40B4-BE49-F238E27FC236}">
                <a16:creationId xmlns:a16="http://schemas.microsoft.com/office/drawing/2014/main" id="{8834189B-49CE-97E0-FC48-57C768C84C57}"/>
              </a:ext>
            </a:extLst>
          </p:cNvPr>
          <p:cNvSpPr/>
          <p:nvPr>
            <p:custDataLst>
              <p:tags r:id="rId14"/>
            </p:custDataLst>
          </p:nvPr>
        </p:nvSpPr>
        <p:spPr bwMode="auto">
          <a:xfrm>
            <a:off x="5783263" y="5738813"/>
            <a:ext cx="214313" cy="160338"/>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Rectangle 39">
            <a:extLst>
              <a:ext uri="{FF2B5EF4-FFF2-40B4-BE49-F238E27FC236}">
                <a16:creationId xmlns:a16="http://schemas.microsoft.com/office/drawing/2014/main" id="{CC86B299-E542-24E5-9CF1-FFA99956DAAC}"/>
              </a:ext>
            </a:extLst>
          </p:cNvPr>
          <p:cNvSpPr/>
          <p:nvPr>
            <p:custDataLst>
              <p:tags r:id="rId15"/>
            </p:custDataLst>
          </p:nvPr>
        </p:nvSpPr>
        <p:spPr bwMode="auto">
          <a:xfrm>
            <a:off x="6759575" y="5738813"/>
            <a:ext cx="214313" cy="160338"/>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Rectangle 40">
            <a:extLst>
              <a:ext uri="{FF2B5EF4-FFF2-40B4-BE49-F238E27FC236}">
                <a16:creationId xmlns:a16="http://schemas.microsoft.com/office/drawing/2014/main" id="{E2FBBB81-DDFD-2A54-C177-BF3706281A8E}"/>
              </a:ext>
            </a:extLst>
          </p:cNvPr>
          <p:cNvSpPr/>
          <p:nvPr>
            <p:custDataLst>
              <p:tags r:id="rId16"/>
            </p:custDataLst>
          </p:nvPr>
        </p:nvSpPr>
        <p:spPr bwMode="auto">
          <a:xfrm>
            <a:off x="7583488" y="5738813"/>
            <a:ext cx="214313" cy="160338"/>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Rectangle 41">
            <a:extLst>
              <a:ext uri="{FF2B5EF4-FFF2-40B4-BE49-F238E27FC236}">
                <a16:creationId xmlns:a16="http://schemas.microsoft.com/office/drawing/2014/main" id="{25485A78-EFDE-720C-2907-BE88E4D5E284}"/>
              </a:ext>
            </a:extLst>
          </p:cNvPr>
          <p:cNvSpPr/>
          <p:nvPr>
            <p:custDataLst>
              <p:tags r:id="rId17"/>
            </p:custDataLst>
          </p:nvPr>
        </p:nvSpPr>
        <p:spPr bwMode="auto">
          <a:xfrm>
            <a:off x="8407400" y="5738813"/>
            <a:ext cx="214313" cy="160338"/>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テキスト プレースホルダ 9">
            <a:extLst>
              <a:ext uri="{FF2B5EF4-FFF2-40B4-BE49-F238E27FC236}">
                <a16:creationId xmlns:a16="http://schemas.microsoft.com/office/drawing/2014/main" id="{5E5FEE34-D771-99AE-FEB8-4D6C25925071}"/>
              </a:ext>
            </a:extLst>
          </p:cNvPr>
          <p:cNvSpPr>
            <a:spLocks/>
          </p:cNvSpPr>
          <p:nvPr>
            <p:custDataLst>
              <p:tags r:id="rId18"/>
            </p:custDataLst>
          </p:nvPr>
        </p:nvSpPr>
        <p:spPr bwMode="auto">
          <a:xfrm>
            <a:off x="6048375" y="5734050"/>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fld id="{05C6F582-1D33-4B1E-BD54-988D5569F093}" type="datetime'''''''''''''''''''''非''感染''''''''''''''''症'''''''''''''''''''">
              <a:rPr lang="ja-JP" altLang="en-US" sz="1200" smtClean="0">
                <a:solidFill>
                  <a:srgbClr val="000000"/>
                </a:solidFill>
              </a:rPr>
              <a:pPr marL="0" lvl="0" indent="0">
                <a:spcBef>
                  <a:spcPct val="0"/>
                </a:spcBef>
                <a:buClr>
                  <a:srgbClr val="FFFFFF">
                    <a:lumMod val="75000"/>
                  </a:srgbClr>
                </a:buClr>
                <a:buNone/>
                <a:defRPr/>
              </a:pPr>
              <a:t>非感染症</a:t>
            </a:fld>
            <a:endParaRPr kumimoji="1" lang="ja-JP" altLang="en-US" sz="1200" i="0" strike="noStrike" kern="1200" cap="none" spc="0" normalizeH="0" baseline="0" noProof="0" dirty="0">
              <a:ln>
                <a:noFill/>
              </a:ln>
              <a:solidFill>
                <a:srgbClr val="000000"/>
              </a:solidFill>
              <a:effectLst/>
              <a:uLnTx/>
              <a:uFillTx/>
              <a:sym typeface="+mn-lt"/>
            </a:endParaRPr>
          </a:p>
        </p:txBody>
      </p:sp>
      <p:sp>
        <p:nvSpPr>
          <p:cNvPr id="19" name="テキスト プレースホルダ 9">
            <a:extLst>
              <a:ext uri="{FF2B5EF4-FFF2-40B4-BE49-F238E27FC236}">
                <a16:creationId xmlns:a16="http://schemas.microsoft.com/office/drawing/2014/main" id="{278C6B10-882F-956B-49A7-AC78D30FF93B}"/>
              </a:ext>
            </a:extLst>
          </p:cNvPr>
          <p:cNvSpPr>
            <a:spLocks/>
          </p:cNvSpPr>
          <p:nvPr>
            <p:custDataLst>
              <p:tags r:id="rId19"/>
            </p:custDataLst>
          </p:nvPr>
        </p:nvSpPr>
        <p:spPr bwMode="auto">
          <a:xfrm>
            <a:off x="7024688" y="5734050"/>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fld id="{04526857-3F70-41CF-A6F2-905914E1067F}" type="datetime'''''''''感''''''染''''症'''''''''''''''">
              <a:rPr lang="ja-JP" altLang="en-US" sz="1200" smtClean="0">
                <a:solidFill>
                  <a:srgbClr val="000000"/>
                </a:solidFill>
              </a:rPr>
              <a:pPr marL="0" lvl="0" indent="0">
                <a:spcBef>
                  <a:spcPct val="0"/>
                </a:spcBef>
                <a:buClr>
                  <a:srgbClr val="FFFFFF">
                    <a:lumMod val="75000"/>
                  </a:srgbClr>
                </a:buClr>
                <a:buNone/>
                <a:defRPr/>
              </a:pPr>
              <a:t>感染症</a:t>
            </a:fld>
            <a:endParaRPr kumimoji="1" lang="ja-JP" altLang="en-US" sz="1200" i="0" strike="noStrike" kern="1200" cap="none" spc="0" normalizeH="0" baseline="0" noProof="0" dirty="0">
              <a:ln>
                <a:noFill/>
              </a:ln>
              <a:solidFill>
                <a:srgbClr val="000000"/>
              </a:solidFill>
              <a:effectLst/>
              <a:uLnTx/>
              <a:uFillTx/>
              <a:sym typeface="+mn-lt"/>
            </a:endParaRPr>
          </a:p>
        </p:txBody>
      </p:sp>
      <p:sp>
        <p:nvSpPr>
          <p:cNvPr id="21" name="テキスト プレースホルダ 9">
            <a:extLst>
              <a:ext uri="{FF2B5EF4-FFF2-40B4-BE49-F238E27FC236}">
                <a16:creationId xmlns:a16="http://schemas.microsoft.com/office/drawing/2014/main" id="{448C2BAD-D7D2-21AB-A526-EBDAE542D96E}"/>
              </a:ext>
            </a:extLst>
          </p:cNvPr>
          <p:cNvSpPr>
            <a:spLocks/>
          </p:cNvSpPr>
          <p:nvPr>
            <p:custDataLst>
              <p:tags r:id="rId20"/>
            </p:custDataLst>
          </p:nvPr>
        </p:nvSpPr>
        <p:spPr bwMode="auto">
          <a:xfrm>
            <a:off x="7848600" y="5734050"/>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fld id="{7E38985D-3341-46B2-95B0-494C17BFF8C9}" type="datetime'''''''''''''事''''''''''''''''''''''''''故''''''''''等'''''">
              <a:rPr lang="ja-JP" altLang="en-US" sz="1200" smtClean="0">
                <a:solidFill>
                  <a:srgbClr val="000000"/>
                </a:solidFill>
              </a:rPr>
              <a:pPr marL="0" lvl="0" indent="0">
                <a:spcBef>
                  <a:spcPct val="0"/>
                </a:spcBef>
                <a:buClr>
                  <a:srgbClr val="FFFFFF">
                    <a:lumMod val="75000"/>
                  </a:srgbClr>
                </a:buClr>
                <a:buNone/>
                <a:defRPr/>
              </a:pPr>
              <a:t>事故等</a:t>
            </a:fld>
            <a:endParaRPr kumimoji="1" lang="ja-JP" altLang="en-US" sz="1200" i="0" strike="noStrike" kern="1200" cap="none" spc="0" normalizeH="0" baseline="0" noProof="0" dirty="0">
              <a:ln>
                <a:noFill/>
              </a:ln>
              <a:solidFill>
                <a:srgbClr val="000000"/>
              </a:solidFill>
              <a:effectLst/>
              <a:uLnTx/>
              <a:uFillTx/>
              <a:sym typeface="+mn-lt"/>
            </a:endParaRPr>
          </a:p>
        </p:txBody>
      </p:sp>
      <p:sp>
        <p:nvSpPr>
          <p:cNvPr id="22" name="テキスト プレースホルダ 9">
            <a:extLst>
              <a:ext uri="{FF2B5EF4-FFF2-40B4-BE49-F238E27FC236}">
                <a16:creationId xmlns:a16="http://schemas.microsoft.com/office/drawing/2014/main" id="{7023C6C5-947B-4689-4782-89FF7127B727}"/>
              </a:ext>
            </a:extLst>
          </p:cNvPr>
          <p:cNvSpPr>
            <a:spLocks/>
          </p:cNvSpPr>
          <p:nvPr>
            <p:custDataLst>
              <p:tags r:id="rId21"/>
            </p:custDataLst>
          </p:nvPr>
        </p:nvSpPr>
        <p:spPr bwMode="auto">
          <a:xfrm>
            <a:off x="8672513" y="5734050"/>
            <a:ext cx="70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r>
              <a:rPr lang="en-US" altLang="en-US" sz="1200" dirty="0">
                <a:solidFill>
                  <a:srgbClr val="000000"/>
                </a:solidFill>
              </a:rPr>
              <a:t>COVID-19</a:t>
            </a:r>
            <a:endParaRPr kumimoji="1" lang="ja-JP" altLang="en-US" sz="1200" i="0" strike="noStrike" kern="1200" cap="none" spc="0" normalizeH="0" baseline="0" noProof="0" dirty="0">
              <a:ln>
                <a:noFill/>
              </a:ln>
              <a:solidFill>
                <a:srgbClr val="000000"/>
              </a:solidFill>
              <a:effectLst/>
              <a:uLnTx/>
              <a:uFillTx/>
              <a:sym typeface="+mn-lt"/>
            </a:endParaRPr>
          </a:p>
        </p:txBody>
      </p:sp>
    </p:spTree>
    <p:extLst>
      <p:ext uri="{BB962C8B-B14F-4D97-AF65-F5344CB8AC3E}">
        <p14:creationId xmlns:p14="http://schemas.microsoft.com/office/powerpoint/2010/main" val="150839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7F98-8FC5-4D84-7966-79E425F124B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757F683-C7D1-B989-5E92-6FCCB078178C}"/>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FCCE92B2-0506-7F2F-DAD7-32D9AA50F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2762413-DC4D-DA17-80BC-F17BBFC1A50E}"/>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F4CC3CCC-91EC-1B53-9E3C-C69AC04E0B4E}"/>
              </a:ext>
            </a:extLst>
          </p:cNvPr>
          <p:cNvSpPr>
            <a:spLocks noGrp="1"/>
          </p:cNvSpPr>
          <p:nvPr>
            <p:ph type="title"/>
          </p:nvPr>
        </p:nvSpPr>
        <p:spPr/>
        <p:txBody>
          <a:bodyPr vert="horz">
            <a:normAutofit/>
          </a:bodyPr>
          <a:lstStyle/>
          <a:p>
            <a:r>
              <a:rPr lang="en-US" altLang="ja-JP" noProof="1"/>
              <a:t>ガーナ</a:t>
            </a:r>
            <a:r>
              <a:rPr lang="ja-JP" altLang="en-US" noProof="1"/>
              <a:t>／</a:t>
            </a:r>
            <a:r>
              <a:rPr lang="en-US" altLang="ja-JP" noProof="1"/>
              <a:t>医療</a:t>
            </a:r>
            <a:r>
              <a:rPr lang="ja-JP" altLang="en-US" noProof="1"/>
              <a:t>／</a:t>
            </a:r>
            <a:r>
              <a:rPr lang="en-US" altLang="ja-JP" noProof="1"/>
              <a:t>医療</a:t>
            </a:r>
            <a:r>
              <a:rPr lang="ja-JP" altLang="en-US" noProof="1"/>
              <a:t>・</a:t>
            </a:r>
            <a:r>
              <a:rPr lang="en-US" altLang="ja-JP" noProof="1"/>
              <a:t>公衆衛生</a:t>
            </a:r>
            <a:endParaRPr kumimoji="1" lang="ja-JP" altLang="en-US" sz="1400" dirty="0"/>
          </a:p>
        </p:txBody>
      </p:sp>
      <p:sp>
        <p:nvSpPr>
          <p:cNvPr id="6" name="テキスト プレースホルダー 5">
            <a:extLst>
              <a:ext uri="{FF2B5EF4-FFF2-40B4-BE49-F238E27FC236}">
                <a16:creationId xmlns:a16="http://schemas.microsoft.com/office/drawing/2014/main" id="{1D7F0294-BDB0-575C-B431-E95CC453F93D}"/>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16" name="グループ化 7">
            <a:extLst>
              <a:ext uri="{FF2B5EF4-FFF2-40B4-BE49-F238E27FC236}">
                <a16:creationId xmlns:a16="http://schemas.microsoft.com/office/drawing/2014/main" id="{91674976-8C9E-B88B-EDD9-C971F5C3C7DF}"/>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DC41AA00-5997-4CA5-D04D-8FA56DC2299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D9CB0817-FC5D-1E7C-649B-A78B4A23448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2022</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における</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死因トップ</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10</a:t>
              </a:r>
            </a:p>
          </p:txBody>
        </p:sp>
      </p:grpSp>
      <p:sp>
        <p:nvSpPr>
          <p:cNvPr id="19" name="テキスト ボックス 115">
            <a:extLst>
              <a:ext uri="{FF2B5EF4-FFF2-40B4-BE49-F238E27FC236}">
                <a16:creationId xmlns:a16="http://schemas.microsoft.com/office/drawing/2014/main" id="{BEF5B5C2-244D-453C-A6DA-D7C98F991405}"/>
              </a:ext>
            </a:extLst>
          </p:cNvPr>
          <p:cNvSpPr txBox="1"/>
          <p:nvPr/>
        </p:nvSpPr>
        <p:spPr>
          <a:xfrm>
            <a:off x="200471" y="6597352"/>
            <a:ext cx="9433045" cy="144004"/>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ガーナ出生死亡登録局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56">
            <a:extLst>
              <a:ext uri="{FF2B5EF4-FFF2-40B4-BE49-F238E27FC236}">
                <a16:creationId xmlns:a16="http://schemas.microsoft.com/office/drawing/2014/main" id="{D0B0C806-BDAE-789C-5B33-0938F9FDABF3}"/>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非感染性疾患の中で、高血圧と心不全は2021年にガーナにおける主な死亡原因となってい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21" name="Content Placeholder 4">
            <a:extLst>
              <a:ext uri="{FF2B5EF4-FFF2-40B4-BE49-F238E27FC236}">
                <a16:creationId xmlns:a16="http://schemas.microsoft.com/office/drawing/2014/main" id="{5E722800-1F61-29AB-D149-B35D39F89AE5}"/>
              </a:ext>
            </a:extLst>
          </p:cNvPr>
          <p:cNvGraphicFramePr>
            <a:graphicFrameLocks/>
          </p:cNvGraphicFramePr>
          <p:nvPr/>
        </p:nvGraphicFramePr>
        <p:xfrm>
          <a:off x="200025"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l" fontAlgn="b"/>
                      <a:r>
                        <a:rPr lang="ja" sz="1000" b="1" i="0" u="none" strike="noStrike" dirty="0">
                          <a:solidFill>
                            <a:srgbClr val="000000"/>
                          </a:solidFill>
                          <a:effectLst/>
                          <a:latin typeface="+mn-ea"/>
                          <a:ea typeface="+mn-ea"/>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高血圧</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2,573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肺炎</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心不全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2,225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➃急性呼吸不全</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2,203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➄脳卒中</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1,679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➅糖尿病</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重症敗血症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敗血症性ショック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1,401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慢性肝疾患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EB935437-1805-131B-5D2D-D8346C5F6FA8}"/>
              </a:ext>
            </a:extLst>
          </p:cNvPr>
          <p:cNvGraphicFramePr>
            <a:graphicFrameLocks/>
          </p:cNvGraphicFramePr>
          <p:nvPr/>
        </p:nvGraphicFramePr>
        <p:xfrm>
          <a:off x="3383493" y="2204864"/>
          <a:ext cx="3066556" cy="4169612"/>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48520">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高血圧</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1,539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肺炎</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1,440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心不全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1,347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急性呼吸不全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1,162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3588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➄脳卒中</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1,029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2994">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敗血症性ショック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844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➆重症敗血症</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817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812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慢性肝疾患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803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D169AEFE-4E33-6BE9-6E92-1B93752E556E}"/>
              </a:ext>
            </a:extLst>
          </p:cNvPr>
          <p:cNvGraphicFramePr>
            <a:graphicFrameLocks/>
          </p:cNvGraphicFramePr>
          <p:nvPr>
            <p:extLst>
              <p:ext uri="{D42A27DB-BD31-4B8C-83A1-F6EECF244321}">
                <p14:modId xmlns:p14="http://schemas.microsoft.com/office/powerpoint/2010/main" val="505088184"/>
              </p:ext>
            </p:extLst>
          </p:nvPr>
        </p:nvGraphicFramePr>
        <p:xfrm>
          <a:off x="6566961" y="2204864"/>
          <a:ext cx="3066556" cy="416960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36572">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急性呼吸不全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高血圧</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肺炎</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➃心不全</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879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33429">
                <a:tc>
                  <a:txBody>
                    <a:bodyPr/>
                    <a:lstStyle/>
                    <a:p>
                      <a:pPr marL="0" algn="l" defTabSz="914400" rtl="0" eaLnBrk="1" fontAlgn="b" latinLnBrk="0" hangingPunct="1">
                        <a:buNone/>
                      </a:pPr>
                      <a:r>
                        <a:rPr kumimoji="1" lang="ja" altLang="en-US" sz="1000" b="0" i="0" u="none" strike="noStrike" kern="1200" dirty="0">
                          <a:solidFill>
                            <a:srgbClr val="000000"/>
                          </a:solidFill>
                          <a:effectLst/>
                          <a:latin typeface="+mn-ea"/>
                          <a:ea typeface="+mn-ea"/>
                          <a:cs typeface="+mn-cs"/>
                        </a:rPr>
                        <a:t>➄</a:t>
                      </a:r>
                      <a:r>
                        <a:rPr kumimoji="1" lang="ja" sz="1000" b="0" i="0" u="none" strike="noStrike" kern="1200" dirty="0">
                          <a:solidFill>
                            <a:srgbClr val="000000"/>
                          </a:solidFill>
                          <a:effectLst/>
                          <a:latin typeface="+mn-ea"/>
                          <a:ea typeface="+mn-ea"/>
                          <a:cs typeface="+mn-cs"/>
                        </a:rPr>
                        <a:t>糖尿病</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63620">
                <a:tc>
                  <a:txBody>
                    <a:bodyPr/>
                    <a:lstStyle/>
                    <a:p>
                      <a:pPr marL="0" algn="l" defTabSz="914400" rtl="0" eaLnBrk="1" fontAlgn="b" latinLnBrk="0" hangingPunct="1">
                        <a:buNone/>
                      </a:pPr>
                      <a:r>
                        <a:rPr kumimoji="1" lang="ja" altLang="en-US" sz="1000" b="0" i="0" u="none" strike="noStrike" kern="1200" dirty="0">
                          <a:solidFill>
                            <a:srgbClr val="000000"/>
                          </a:solidFill>
                          <a:effectLst/>
                          <a:latin typeface="+mn-ea"/>
                          <a:ea typeface="+mn-ea"/>
                          <a:cs typeface="+mn-cs"/>
                        </a:rPr>
                        <a:t>➅</a:t>
                      </a:r>
                      <a:r>
                        <a:rPr kumimoji="1" lang="ja" sz="1000" b="0" i="0" u="none" strike="noStrike" kern="1200" dirty="0">
                          <a:solidFill>
                            <a:srgbClr val="000000"/>
                          </a:solidFill>
                          <a:effectLst/>
                          <a:latin typeface="+mn-ea"/>
                          <a:ea typeface="+mn-ea"/>
                          <a:cs typeface="+mn-cs"/>
                        </a:rPr>
                        <a:t>重症敗血症</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20835">
                <a:tc>
                  <a:txBody>
                    <a:bodyPr/>
                    <a:lstStyle/>
                    <a:p>
                      <a:pPr marL="0" algn="l" defTabSz="914400" rtl="0" eaLnBrk="1" fontAlgn="b" latinLnBrk="0" hangingPunct="1">
                        <a:buNone/>
                      </a:pPr>
                      <a:r>
                        <a:rPr kumimoji="1" lang="ja" altLang="en-US" sz="1000" b="0" i="0" u="none" strike="noStrike" kern="1200" dirty="0">
                          <a:solidFill>
                            <a:srgbClr val="000000"/>
                          </a:solidFill>
                          <a:effectLst/>
                          <a:latin typeface="+mn-ea"/>
                          <a:ea typeface="+mn-ea"/>
                          <a:cs typeface="+mn-cs"/>
                        </a:rPr>
                        <a:t>➆</a:t>
                      </a:r>
                      <a:r>
                        <a:rPr kumimoji="1" lang="ja" sz="1000" b="0" i="0" u="none" strike="noStrike" kern="1200" dirty="0">
                          <a:solidFill>
                            <a:srgbClr val="000000"/>
                          </a:solidFill>
                          <a:effectLst/>
                          <a:latin typeface="+mn-ea"/>
                          <a:ea typeface="+mn-ea"/>
                          <a:cs typeface="+mn-cs"/>
                        </a:rPr>
                        <a:t>脳卒中</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altLang="ja" sz="1000" b="0" i="0" u="none" strike="noStrike" kern="1200" dirty="0">
                          <a:solidFill>
                            <a:srgbClr val="000000"/>
                          </a:solidFill>
                          <a:effectLst/>
                          <a:latin typeface="+mn-ea"/>
                          <a:ea typeface="+mn-ea"/>
                          <a:cs typeface="+mn-cs"/>
                        </a:rPr>
                        <a:t>650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敗血症性ショック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33429">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脳血管疾患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97FB3D2D-BB7B-A6FC-0E92-C0FF01BB656F}"/>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合計</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6" name="Rectangle 25">
            <a:extLst>
              <a:ext uri="{FF2B5EF4-FFF2-40B4-BE49-F238E27FC236}">
                <a16:creationId xmlns:a16="http://schemas.microsoft.com/office/drawing/2014/main" id="{6640A84D-C057-1AFA-4137-1F50AAF4B2B1}"/>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Arial Black" pitchFamily="34" charset="0"/>
                <a:ea typeface="HGP創英角ｺﾞｼｯｸUB" pitchFamily="50" charset="-128"/>
              </a:rPr>
              <a:t>男性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7" name="Rectangle 26">
            <a:extLst>
              <a:ext uri="{FF2B5EF4-FFF2-40B4-BE49-F238E27FC236}">
                <a16:creationId xmlns:a16="http://schemas.microsoft.com/office/drawing/2014/main" id="{C1F8DFB0-B84D-06E7-DF63-9F83EA8BC912}"/>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女性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Tree>
    <p:extLst>
      <p:ext uri="{BB962C8B-B14F-4D97-AF65-F5344CB8AC3E}">
        <p14:creationId xmlns:p14="http://schemas.microsoft.com/office/powerpoint/2010/main" val="211450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37AD-CB23-2D0E-D38F-09716A3F254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7D4252-9DFA-B60C-D8AE-12180B7FA5AE}"/>
              </a:ext>
            </a:extLst>
          </p:cNvPr>
          <p:cNvGraphicFramePr>
            <a:graphicFrameLocks/>
          </p:cNvGraphicFramePr>
          <p:nvPr>
            <p:custDataLst>
              <p:tags r:id="rId1"/>
            </p:custDataLst>
            <p:extLst>
              <p:ext uri="{D42A27DB-BD31-4B8C-83A1-F6EECF244321}">
                <p14:modId xmlns:p14="http://schemas.microsoft.com/office/powerpoint/2010/main" val="538170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8A7D4252-9DFA-B60C-D8AE-12180B7FA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E7F13431-F0A1-857C-014C-7A7F9E4ED1D0}"/>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43BC4A11-2EE0-5D22-2788-37443FCD44E5}"/>
              </a:ext>
            </a:extLst>
          </p:cNvPr>
          <p:cNvSpPr>
            <a:spLocks noGrp="1"/>
          </p:cNvSpPr>
          <p:nvPr>
            <p:ph type="title"/>
          </p:nvPr>
        </p:nvSpPr>
        <p:spPr/>
        <p:txBody>
          <a:bodyPr vert="horz">
            <a:normAutofit/>
          </a:bodyPr>
          <a:lstStyle/>
          <a:p>
            <a:r>
              <a:rPr lang="en-US" altLang="ja-JP" noProof="1"/>
              <a:t>ガーナ</a:t>
            </a:r>
            <a:r>
              <a:rPr lang="ja-JP" altLang="en-US" noProof="1"/>
              <a:t>／</a:t>
            </a:r>
            <a:r>
              <a:rPr lang="en-US" altLang="ja-JP" noProof="1"/>
              <a:t>医療</a:t>
            </a:r>
            <a:r>
              <a:rPr lang="ja-JP" altLang="en-US" noProof="1"/>
              <a:t>／</a:t>
            </a:r>
            <a:r>
              <a:rPr lang="en-US" altLang="ja-JP" noProof="1"/>
              <a:t>医療</a:t>
            </a:r>
            <a:r>
              <a:rPr lang="ja-JP" altLang="en-US" noProof="1"/>
              <a:t>・</a:t>
            </a:r>
            <a:r>
              <a:rPr lang="en-US" altLang="ja-JP" noProof="1"/>
              <a:t>公衆衛生</a:t>
            </a:r>
            <a:endParaRPr kumimoji="1" lang="ja-JP" altLang="en-US" sz="1400" dirty="0"/>
          </a:p>
        </p:txBody>
      </p:sp>
      <p:sp>
        <p:nvSpPr>
          <p:cNvPr id="6" name="テキスト プレースホルダー 5">
            <a:extLst>
              <a:ext uri="{FF2B5EF4-FFF2-40B4-BE49-F238E27FC236}">
                <a16:creationId xmlns:a16="http://schemas.microsoft.com/office/drawing/2014/main" id="{2CF73C04-A65E-E07F-6D1B-78770CACC890}"/>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aphicFrame>
        <p:nvGraphicFramePr>
          <p:cNvPr id="2" name="Table 1">
            <a:extLst>
              <a:ext uri="{FF2B5EF4-FFF2-40B4-BE49-F238E27FC236}">
                <a16:creationId xmlns:a16="http://schemas.microsoft.com/office/drawing/2014/main" id="{08866A4C-4650-210B-DFCF-03E657A96EFA}"/>
              </a:ext>
            </a:extLst>
          </p:cNvPr>
          <p:cNvGraphicFramePr>
            <a:graphicFrameLocks noGrp="1"/>
          </p:cNvGraphicFramePr>
          <p:nvPr/>
        </p:nvGraphicFramePr>
        <p:xfrm>
          <a:off x="5777364" y="2143971"/>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栄養不足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母体の状態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33284267"/>
                  </a:ext>
                </a:extLst>
              </a:tr>
            </a:tbl>
          </a:graphicData>
        </a:graphic>
      </p:graphicFrame>
      <p:graphicFrame>
        <p:nvGraphicFramePr>
          <p:cNvPr id="7" name="Table 6">
            <a:extLst>
              <a:ext uri="{FF2B5EF4-FFF2-40B4-BE49-F238E27FC236}">
                <a16:creationId xmlns:a16="http://schemas.microsoft.com/office/drawing/2014/main" id="{49F7123B-F03D-2D57-4C34-F1E9F2E9B040}"/>
              </a:ext>
            </a:extLst>
          </p:cNvPr>
          <p:cNvGraphicFramePr>
            <a:graphicFrameLocks noGrp="1"/>
          </p:cNvGraphicFramePr>
          <p:nvPr/>
        </p:nvGraphicFramePr>
        <p:xfrm>
          <a:off x="2008247" y="2143970"/>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母体の状態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栄養不足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756169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1988803"/>
                  </a:ext>
                </a:extLst>
              </a:tr>
            </a:tbl>
          </a:graphicData>
        </a:graphic>
      </p:graphicFrame>
      <p:grpSp>
        <p:nvGrpSpPr>
          <p:cNvPr id="8" name="グループ化 7">
            <a:extLst>
              <a:ext uri="{FF2B5EF4-FFF2-40B4-BE49-F238E27FC236}">
                <a16:creationId xmlns:a16="http://schemas.microsoft.com/office/drawing/2014/main" id="{3DD950C0-CBFB-6013-406F-DAC58A89F8B1}"/>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785176CB-D992-35CC-C824-3638B40A9B9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04ED7691-4369-3008-6838-AC7F50F7034A}"/>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主な死因の時代</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　</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2000</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年と</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grpSp>
      <p:sp>
        <p:nvSpPr>
          <p:cNvPr id="11" name="テキスト ボックス 115">
            <a:extLst>
              <a:ext uri="{FF2B5EF4-FFF2-40B4-BE49-F238E27FC236}">
                <a16:creationId xmlns:a16="http://schemas.microsoft.com/office/drawing/2014/main" id="{B961A2B4-2BA0-1FB0-C993-DC53E31C91E2}"/>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 - ひと目でわかる健康（2024年）</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56">
            <a:extLst>
              <a:ext uri="{FF2B5EF4-FFF2-40B4-BE49-F238E27FC236}">
                <a16:creationId xmlns:a16="http://schemas.microsoft.com/office/drawing/2014/main" id="{CAEBC060-123B-F2C6-FFA1-AD5B4605072F}"/>
              </a:ext>
            </a:extLst>
          </p:cNvPr>
          <p:cNvSpPr txBox="1"/>
          <p:nvPr/>
        </p:nvSpPr>
        <p:spPr>
          <a:xfrm>
            <a:off x="200470" y="1102575"/>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ガーナでは、2000年と2021年の両方において、感染症および寄生虫病と心血管疾患が依然として2大死亡原因となっている。</a:t>
            </a:r>
          </a:p>
        </p:txBody>
      </p:sp>
      <p:sp>
        <p:nvSpPr>
          <p:cNvPr id="13" name="TextBox 111">
            <a:extLst>
              <a:ext uri="{FF2B5EF4-FFF2-40B4-BE49-F238E27FC236}">
                <a16:creationId xmlns:a16="http://schemas.microsoft.com/office/drawing/2014/main" id="{5BF483E6-BD3F-EDE3-5E9C-8B011EAD5C77}"/>
              </a:ext>
            </a:extLst>
          </p:cNvPr>
          <p:cNvSpPr txBox="1"/>
          <p:nvPr/>
        </p:nvSpPr>
        <p:spPr>
          <a:xfrm>
            <a:off x="2799338"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5" name="Oval 14">
            <a:extLst>
              <a:ext uri="{FF2B5EF4-FFF2-40B4-BE49-F238E27FC236}">
                <a16:creationId xmlns:a16="http://schemas.microsoft.com/office/drawing/2014/main" id="{1CDA625E-694B-A5C9-AB9D-E9154FD7BA07}"/>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25" name="Oval 24">
            <a:extLst>
              <a:ext uri="{FF2B5EF4-FFF2-40B4-BE49-F238E27FC236}">
                <a16:creationId xmlns:a16="http://schemas.microsoft.com/office/drawing/2014/main" id="{4AD06A72-AD68-1F44-584B-1B99AF37454B}"/>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8" name="Oval 27">
            <a:extLst>
              <a:ext uri="{FF2B5EF4-FFF2-40B4-BE49-F238E27FC236}">
                <a16:creationId xmlns:a16="http://schemas.microsoft.com/office/drawing/2014/main" id="{0864569F-0EAC-6D0A-1ACB-B4D13743023A}"/>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29" name="TextBox 28">
            <a:extLst>
              <a:ext uri="{FF2B5EF4-FFF2-40B4-BE49-F238E27FC236}">
                <a16:creationId xmlns:a16="http://schemas.microsoft.com/office/drawing/2014/main" id="{9F5D32F0-40F6-702B-E2F8-5A5111437949}"/>
              </a:ext>
            </a:extLst>
          </p:cNvPr>
          <p:cNvSpPr txBox="1"/>
          <p:nvPr/>
        </p:nvSpPr>
        <p:spPr>
          <a:xfrm>
            <a:off x="4097326"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a:extLst>
              <a:ext uri="{FF2B5EF4-FFF2-40B4-BE49-F238E27FC236}">
                <a16:creationId xmlns:a16="http://schemas.microsoft.com/office/drawing/2014/main" id="{200B1E58-69AE-5384-231A-BA86E6C109A9}"/>
              </a:ext>
            </a:extLst>
          </p:cNvPr>
          <p:cNvSpPr txBox="1"/>
          <p:nvPr/>
        </p:nvSpPr>
        <p:spPr>
          <a:xfrm>
            <a:off x="5166280" y="2161919"/>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Oval 30">
            <a:extLst>
              <a:ext uri="{FF2B5EF4-FFF2-40B4-BE49-F238E27FC236}">
                <a16:creationId xmlns:a16="http://schemas.microsoft.com/office/drawing/2014/main" id="{4D9A85FE-D87D-0A81-65BB-8E5B79461828}"/>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32" name="Oval 31">
            <a:extLst>
              <a:ext uri="{FF2B5EF4-FFF2-40B4-BE49-F238E27FC236}">
                <a16:creationId xmlns:a16="http://schemas.microsoft.com/office/drawing/2014/main" id="{F6AD9A57-1A67-C09F-034E-C03DF2FB2309}"/>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33" name="Oval 32">
            <a:extLst>
              <a:ext uri="{FF2B5EF4-FFF2-40B4-BE49-F238E27FC236}">
                <a16:creationId xmlns:a16="http://schemas.microsoft.com/office/drawing/2014/main" id="{4B87557E-1811-A550-D8E6-973FFB94F3FB}"/>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4" name="Oval 33">
            <a:extLst>
              <a:ext uri="{FF2B5EF4-FFF2-40B4-BE49-F238E27FC236}">
                <a16:creationId xmlns:a16="http://schemas.microsoft.com/office/drawing/2014/main" id="{7AB76309-0F87-B0B5-723B-C9D48473C15C}"/>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Oval 34">
            <a:extLst>
              <a:ext uri="{FF2B5EF4-FFF2-40B4-BE49-F238E27FC236}">
                <a16:creationId xmlns:a16="http://schemas.microsoft.com/office/drawing/2014/main" id="{227A24B8-D047-666A-CEFE-DF6506BFACF9}"/>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36" name="Oval 35">
            <a:extLst>
              <a:ext uri="{FF2B5EF4-FFF2-40B4-BE49-F238E27FC236}">
                <a16:creationId xmlns:a16="http://schemas.microsoft.com/office/drawing/2014/main" id="{2A2CD614-1681-5903-2461-3F48DF472B9A}"/>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Oval 36">
            <a:extLst>
              <a:ext uri="{FF2B5EF4-FFF2-40B4-BE49-F238E27FC236}">
                <a16:creationId xmlns:a16="http://schemas.microsoft.com/office/drawing/2014/main" id="{656B5356-B340-B6DF-601D-459FF3040779}"/>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8" name="Oval 37">
            <a:extLst>
              <a:ext uri="{FF2B5EF4-FFF2-40B4-BE49-F238E27FC236}">
                <a16:creationId xmlns:a16="http://schemas.microsoft.com/office/drawing/2014/main" id="{0727F75A-3EC2-BCB7-E51E-9D64267F864F}"/>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Oval 39">
            <a:extLst>
              <a:ext uri="{FF2B5EF4-FFF2-40B4-BE49-F238E27FC236}">
                <a16:creationId xmlns:a16="http://schemas.microsoft.com/office/drawing/2014/main" id="{18062A3D-E36A-D9F1-6049-977A51D54877}"/>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1" name="Oval 40">
            <a:extLst>
              <a:ext uri="{FF2B5EF4-FFF2-40B4-BE49-F238E27FC236}">
                <a16:creationId xmlns:a16="http://schemas.microsoft.com/office/drawing/2014/main" id="{40C82C9A-33B9-647F-1942-E6A010CC2537}"/>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Oval 41">
            <a:extLst>
              <a:ext uri="{FF2B5EF4-FFF2-40B4-BE49-F238E27FC236}">
                <a16:creationId xmlns:a16="http://schemas.microsoft.com/office/drawing/2014/main" id="{7E702813-AE3A-8354-BC80-920932D4DED7}"/>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7C3716DB-E56B-39BE-F509-2711A1084A7A}"/>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4" name="Oval 43">
            <a:extLst>
              <a:ext uri="{FF2B5EF4-FFF2-40B4-BE49-F238E27FC236}">
                <a16:creationId xmlns:a16="http://schemas.microsoft.com/office/drawing/2014/main" id="{CD617DFA-3939-CF6D-E507-AC07FE01A365}"/>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76748EC1-C678-4B98-FCAE-F9C6B37AC7D8}"/>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Oval 45">
            <a:extLst>
              <a:ext uri="{FF2B5EF4-FFF2-40B4-BE49-F238E27FC236}">
                <a16:creationId xmlns:a16="http://schemas.microsoft.com/office/drawing/2014/main" id="{10E700C3-1ACD-6439-345B-B18581F7622B}"/>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Oval 46">
            <a:extLst>
              <a:ext uri="{FF2B5EF4-FFF2-40B4-BE49-F238E27FC236}">
                <a16:creationId xmlns:a16="http://schemas.microsoft.com/office/drawing/2014/main" id="{803CBD6A-14AE-A7CC-8FB8-6FE5AE114B02}"/>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8" name="Oval 47">
            <a:extLst>
              <a:ext uri="{FF2B5EF4-FFF2-40B4-BE49-F238E27FC236}">
                <a16:creationId xmlns:a16="http://schemas.microsoft.com/office/drawing/2014/main" id="{FE60A965-7FAE-4D8D-C229-3BA53A8B82DB}"/>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Oval 48">
            <a:extLst>
              <a:ext uri="{FF2B5EF4-FFF2-40B4-BE49-F238E27FC236}">
                <a16:creationId xmlns:a16="http://schemas.microsoft.com/office/drawing/2014/main" id="{882EF374-6D72-E1FC-3EA2-B1BB62B83058}"/>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50" name="Oval 49">
            <a:extLst>
              <a:ext uri="{FF2B5EF4-FFF2-40B4-BE49-F238E27FC236}">
                <a16:creationId xmlns:a16="http://schemas.microsoft.com/office/drawing/2014/main" id="{FDA88E9D-80AF-ABDC-0F95-429AFF261EEB}"/>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15</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TextBox 111">
            <a:extLst>
              <a:ext uri="{FF2B5EF4-FFF2-40B4-BE49-F238E27FC236}">
                <a16:creationId xmlns:a16="http://schemas.microsoft.com/office/drawing/2014/main" id="{25557BE0-B45D-79B2-B648-0C81D314F8EE}"/>
              </a:ext>
            </a:extLst>
          </p:cNvPr>
          <p:cNvSpPr txBox="1"/>
          <p:nvPr/>
        </p:nvSpPr>
        <p:spPr>
          <a:xfrm>
            <a:off x="2800259"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TextBox 111">
            <a:extLst>
              <a:ext uri="{FF2B5EF4-FFF2-40B4-BE49-F238E27FC236}">
                <a16:creationId xmlns:a16="http://schemas.microsoft.com/office/drawing/2014/main" id="{7DCC3698-2E23-4D40-FB40-F99E76D24146}"/>
              </a:ext>
            </a:extLst>
          </p:cNvPr>
          <p:cNvSpPr txBox="1"/>
          <p:nvPr/>
        </p:nvSpPr>
        <p:spPr>
          <a:xfrm>
            <a:off x="6601687"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2021</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 name="Oval 16">
            <a:extLst>
              <a:ext uri="{FF2B5EF4-FFF2-40B4-BE49-F238E27FC236}">
                <a16:creationId xmlns:a16="http://schemas.microsoft.com/office/drawing/2014/main" id="{A66EBA93-E4FE-78F9-989E-50CA02FE87EA}"/>
              </a:ext>
            </a:extLst>
          </p:cNvPr>
          <p:cNvSpPr/>
          <p:nvPr/>
        </p:nvSpPr>
        <p:spPr>
          <a:xfrm>
            <a:off x="4168152"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14</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9" name="Oval 18">
            <a:extLst>
              <a:ext uri="{FF2B5EF4-FFF2-40B4-BE49-F238E27FC236}">
                <a16:creationId xmlns:a16="http://schemas.microsoft.com/office/drawing/2014/main" id="{00B53699-B139-EACE-BD79-0922005F56FE}"/>
              </a:ext>
            </a:extLst>
          </p:cNvPr>
          <p:cNvSpPr/>
          <p:nvPr/>
        </p:nvSpPr>
        <p:spPr>
          <a:xfrm>
            <a:off x="5272155"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cxnSp>
        <p:nvCxnSpPr>
          <p:cNvPr id="14" name="Connector: Curved 13">
            <a:extLst>
              <a:ext uri="{FF2B5EF4-FFF2-40B4-BE49-F238E27FC236}">
                <a16:creationId xmlns:a16="http://schemas.microsoft.com/office/drawing/2014/main" id="{60DEA7D6-6889-A702-C3D5-488A754B1980}"/>
              </a:ext>
            </a:extLst>
          </p:cNvPr>
          <p:cNvCxnSpPr>
            <a:cxnSpLocks/>
            <a:endCxn id="40" idx="2"/>
          </p:cNvCxnSpPr>
          <p:nvPr/>
        </p:nvCxnSpPr>
        <p:spPr>
          <a:xfrm>
            <a:off x="4528192" y="2657696"/>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2CBC9578-B4B1-647A-9ADF-935EABF46D8A}"/>
              </a:ext>
            </a:extLst>
          </p:cNvPr>
          <p:cNvCxnSpPr>
            <a:cxnSpLocks/>
            <a:stCxn id="25" idx="6"/>
            <a:endCxn id="41" idx="2"/>
          </p:cNvCxnSpPr>
          <p:nvPr/>
        </p:nvCxnSpPr>
        <p:spPr>
          <a:xfrm>
            <a:off x="4528192" y="2998801"/>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BBB097F3-B162-BAB4-A810-A6FEA6A0FEF1}"/>
              </a:ext>
            </a:extLst>
          </p:cNvPr>
          <p:cNvCxnSpPr>
            <a:cxnSpLocks/>
            <a:stCxn id="31" idx="6"/>
            <a:endCxn id="42" idx="2"/>
          </p:cNvCxnSpPr>
          <p:nvPr/>
        </p:nvCxnSpPr>
        <p:spPr>
          <a:xfrm>
            <a:off x="4528192" y="3351507"/>
            <a:ext cx="743963" cy="66622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4BAAC6FC-9272-BCD3-C7C2-6F77F3123BCD}"/>
              </a:ext>
            </a:extLst>
          </p:cNvPr>
          <p:cNvCxnSpPr>
            <a:cxnSpLocks/>
            <a:stCxn id="32" idx="6"/>
            <a:endCxn id="43" idx="2"/>
          </p:cNvCxnSpPr>
          <p:nvPr/>
        </p:nvCxnSpPr>
        <p:spPr>
          <a:xfrm flipV="1">
            <a:off x="4528192" y="3351507"/>
            <a:ext cx="743963" cy="3331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131F417D-C089-3005-4FEE-7AFBC9DA68EE}"/>
              </a:ext>
            </a:extLst>
          </p:cNvPr>
          <p:cNvCxnSpPr>
            <a:cxnSpLocks/>
            <a:stCxn id="28" idx="6"/>
            <a:endCxn id="44" idx="2"/>
          </p:cNvCxnSpPr>
          <p:nvPr/>
        </p:nvCxnSpPr>
        <p:spPr>
          <a:xfrm flipV="1">
            <a:off x="4528192" y="3684621"/>
            <a:ext cx="743963" cy="3331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256255A0-1914-A729-7D21-555A44A6C460}"/>
              </a:ext>
            </a:extLst>
          </p:cNvPr>
          <p:cNvCxnSpPr>
            <a:cxnSpLocks/>
            <a:stCxn id="33" idx="6"/>
            <a:endCxn id="45" idx="2"/>
          </p:cNvCxnSpPr>
          <p:nvPr/>
        </p:nvCxnSpPr>
        <p:spPr>
          <a:xfrm>
            <a:off x="4528192" y="4351610"/>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14EC42A4-5782-661A-172B-47A61DB22F2B}"/>
              </a:ext>
            </a:extLst>
          </p:cNvPr>
          <p:cNvCxnSpPr>
            <a:cxnSpLocks/>
            <a:stCxn id="34" idx="6"/>
            <a:endCxn id="46" idx="2"/>
          </p:cNvCxnSpPr>
          <p:nvPr/>
        </p:nvCxnSpPr>
        <p:spPr>
          <a:xfrm>
            <a:off x="4528192" y="4709407"/>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08561946-6383-A789-A475-51F82852DAE8}"/>
              </a:ext>
            </a:extLst>
          </p:cNvPr>
          <p:cNvCxnSpPr>
            <a:cxnSpLocks/>
            <a:stCxn id="35" idx="6"/>
            <a:endCxn id="19" idx="2"/>
          </p:cNvCxnSpPr>
          <p:nvPr/>
        </p:nvCxnSpPr>
        <p:spPr>
          <a:xfrm>
            <a:off x="4528192" y="5033877"/>
            <a:ext cx="743963" cy="1354195"/>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1BE78EE4-F358-CD24-80FC-192B415E6D60}"/>
              </a:ext>
            </a:extLst>
          </p:cNvPr>
          <p:cNvCxnSpPr>
            <a:cxnSpLocks/>
            <a:stCxn id="36" idx="6"/>
            <a:endCxn id="50" idx="2"/>
          </p:cNvCxnSpPr>
          <p:nvPr/>
        </p:nvCxnSpPr>
        <p:spPr>
          <a:xfrm>
            <a:off x="4528192" y="5358843"/>
            <a:ext cx="743963" cy="708581"/>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0EE24B7B-49F8-9F1F-8B01-5D9835B369C1}"/>
              </a:ext>
            </a:extLst>
          </p:cNvPr>
          <p:cNvCxnSpPr>
            <a:cxnSpLocks/>
            <a:stCxn id="37" idx="6"/>
            <a:endCxn id="47" idx="2"/>
          </p:cNvCxnSpPr>
          <p:nvPr/>
        </p:nvCxnSpPr>
        <p:spPr>
          <a:xfrm flipV="1">
            <a:off x="4528192" y="5033877"/>
            <a:ext cx="743963" cy="691093"/>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7351F482-0E16-D7EA-D511-0CB69DD98470}"/>
              </a:ext>
            </a:extLst>
          </p:cNvPr>
          <p:cNvCxnSpPr>
            <a:cxnSpLocks/>
            <a:stCxn id="38" idx="6"/>
            <a:endCxn id="49" idx="2"/>
          </p:cNvCxnSpPr>
          <p:nvPr/>
        </p:nvCxnSpPr>
        <p:spPr>
          <a:xfrm flipV="1">
            <a:off x="4528192" y="5724970"/>
            <a:ext cx="743963" cy="34245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95347358-907A-BA41-B5D2-96FC56AC3C5B}"/>
              </a:ext>
            </a:extLst>
          </p:cNvPr>
          <p:cNvCxnSpPr>
            <a:cxnSpLocks/>
            <a:stCxn id="17" idx="6"/>
            <a:endCxn id="48" idx="2"/>
          </p:cNvCxnSpPr>
          <p:nvPr/>
        </p:nvCxnSpPr>
        <p:spPr>
          <a:xfrm flipV="1">
            <a:off x="4528192" y="5358843"/>
            <a:ext cx="743963" cy="1029229"/>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94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extLst>
              <p:ext uri="{D42A27DB-BD31-4B8C-83A1-F6EECF244321}">
                <p14:modId xmlns:p14="http://schemas.microsoft.com/office/powerpoint/2010/main" val="3047272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3107508381"/>
              </p:ext>
            </p:extLst>
          </p:nvPr>
        </p:nvGraphicFramePr>
        <p:xfrm>
          <a:off x="5205974" y="991860"/>
          <a:ext cx="4499928" cy="423548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7928">
                  <a:extLst>
                    <a:ext uri="{9D8B030D-6E8A-4147-A177-3AD203B41FA5}">
                      <a16:colId xmlns:a16="http://schemas.microsoft.com/office/drawing/2014/main" val="20004"/>
                    </a:ext>
                  </a:extLst>
                </a:gridCol>
              </a:tblGrid>
              <a:tr h="206502">
                <a:tc gridSpan="3">
                  <a:txBody>
                    <a:bodyPr/>
                    <a:lstStyle/>
                    <a:p>
                      <a:pPr lvl="0">
                        <a:lnSpc>
                          <a:spcPct val="85000"/>
                        </a:lnSpc>
                      </a:pPr>
                      <a:r>
                        <a:rPr kumimoji="1" lang="ja-JP" altLang="en-US" sz="11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lang="en-US" altLang="ja-JP" sz="1000" dirty="0"/>
                        <a:t>-</a:t>
                      </a:r>
                      <a:r>
                        <a:rPr kumimoji="1" lang="en-US" altLang="ja-JP" sz="1000" kern="1200" dirty="0">
                          <a:solidFill>
                            <a:schemeClr val="tx1"/>
                          </a:solidFill>
                          <a:latin typeface="+mn-lt"/>
                          <a:ea typeface="+mn-ea"/>
                          <a:cs typeface="+mn-cs"/>
                        </a:rPr>
                        <a:t> </a:t>
                      </a:r>
                      <a:r>
                        <a:rPr kumimoji="1" lang="ja-JP" altLang="en-US" sz="1000" kern="1200" dirty="0">
                          <a:solidFill>
                            <a:schemeClr val="tx1"/>
                          </a:solidFill>
                          <a:latin typeface="+mn-lt"/>
                          <a:ea typeface="+mn-ea"/>
                          <a:cs typeface="+mn-cs"/>
                        </a:rPr>
                        <a:t>リファラルシステム</a:t>
                      </a:r>
                      <a:endParaRPr kumimoji="1" lang="en-US" altLang="ja-JP" sz="100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mn-ea"/>
                          <a:cs typeface="+mn-cs"/>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953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kumimoji="1" lang="en-US" altLang="ja-JP" sz="1000" kern="1200" dirty="0">
                          <a:solidFill>
                            <a:schemeClr val="tx1"/>
                          </a:solidFill>
                          <a:latin typeface="+mn-lt"/>
                          <a:ea typeface="+mn-ea"/>
                          <a:cs typeface="+mn-cs"/>
                        </a:rPr>
                        <a:t>- </a:t>
                      </a:r>
                      <a:r>
                        <a:rPr kumimoji="1" lang="ja-JP" altLang="en-US" sz="1000" kern="1200" dirty="0">
                          <a:solidFill>
                            <a:schemeClr val="tx1"/>
                          </a:solidFill>
                          <a:latin typeface="+mn-lt"/>
                          <a:ea typeface="+mn-ea"/>
                          <a:cs typeface="+mn-cs"/>
                        </a:rPr>
                        <a:t>主な民間医療機関</a:t>
                      </a:r>
                      <a:endParaRPr kumimoji="1" lang="en-US" altLang="ja-JP" sz="100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8744">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kumimoji="1" lang="en-US" altLang="ja-JP" sz="1000" kern="1200" dirty="0">
                          <a:solidFill>
                            <a:schemeClr val="tx1"/>
                          </a:solidFill>
                          <a:latin typeface="+mn-lt"/>
                          <a:ea typeface="+mn-ea"/>
                          <a:cs typeface="+mn-cs"/>
                        </a:rPr>
                        <a:t>-</a:t>
                      </a:r>
                      <a:r>
                        <a:rPr lang="en-US" altLang="ja-JP" sz="1000" dirty="0"/>
                        <a:t> </a:t>
                      </a:r>
                      <a:r>
                        <a:rPr lang="ja-JP" altLang="en-US" sz="1000" dirty="0"/>
                        <a:t>民間医療機関と公的医療機関の選択を影響する</a:t>
                      </a:r>
                      <a:endParaRPr lang="en-US" altLang="ja-JP" sz="1000" dirty="0"/>
                    </a:p>
                    <a:p>
                      <a:pPr marL="0" algn="l" defTabSz="914400" rtl="0" eaLnBrk="1" latinLnBrk="0" hangingPunct="1">
                        <a:lnSpc>
                          <a:spcPct val="85000"/>
                        </a:lnSpc>
                      </a:pPr>
                      <a:r>
                        <a:rPr lang="ja-JP" altLang="en-US" sz="1000" dirty="0"/>
                        <a:t>要因</a:t>
                      </a:r>
                      <a:endParaRPr kumimoji="1" lang="en-US" altLang="ja-JP" sz="100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p>
                      <a:pPr>
                        <a:lnSpc>
                          <a:spcPct val="85000"/>
                        </a:lnSpc>
                      </a:pPr>
                      <a:endParaRPr kumimoji="1" lang="ja-JP" altLang="en-US" sz="100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454960"/>
                  </a:ext>
                </a:extLst>
              </a:tr>
              <a:tr h="19953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00" dirty="0"/>
                        <a:t>医療従事者</a:t>
                      </a:r>
                      <a:endParaRPr lang="en-US" altLang="ja-JP" sz="100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12808"/>
                  </a:ext>
                </a:extLst>
              </a:tr>
              <a:tr h="19953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00" dirty="0"/>
                        <a:t>現地の臨床工学技士や理学療法士等の資格者数</a:t>
                      </a:r>
                      <a:endParaRPr lang="en-US" altLang="ja-JP" sz="100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245557"/>
                  </a:ext>
                </a:extLst>
              </a:tr>
              <a:tr h="13356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0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50005">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318744">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医療情報・個人情報保護、データサーバーの置き場に関する法規制、ガイドライン</a:t>
                      </a:r>
                      <a:endParaRPr kumimoji="1" lang="en-US" altLang="ja-JP" sz="10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t>主要政策とプログラムのリスト </a:t>
                      </a:r>
                      <a:endParaRPr kumimoji="1" lang="en-US" altLang="ja-JP" sz="10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253296"/>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t>医療現場で使用される言語に関する情報</a:t>
                      </a:r>
                      <a:endParaRPr kumimoji="1" lang="en-US" altLang="ja-JP" sz="10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745967270"/>
              </p:ext>
            </p:extLst>
          </p:nvPr>
        </p:nvGraphicFramePr>
        <p:xfrm>
          <a:off x="200025" y="1002679"/>
          <a:ext cx="4500000" cy="533719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1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00" dirty="0">
                          <a:latin typeface="+mn-ea"/>
                          <a:ea typeface="+mn-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00" dirty="0">
                          <a:latin typeface="+mn-ea"/>
                          <a:ea typeface="+mn-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都市化率、上位</a:t>
                      </a:r>
                      <a:r>
                        <a:rPr lang="en-US" altLang="ja-JP" sz="1000" dirty="0">
                          <a:latin typeface="+mn-ea"/>
                          <a:ea typeface="+mn-ea"/>
                        </a:rPr>
                        <a:t>5</a:t>
                      </a:r>
                      <a:r>
                        <a:rPr lang="ja-JP" altLang="en-US" sz="1000" dirty="0">
                          <a:latin typeface="+mn-ea"/>
                          <a:ea typeface="+mn-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00" dirty="0">
                          <a:latin typeface="+mn-ea"/>
                          <a:ea typeface="+mn-ea"/>
                        </a:rPr>
                        <a:t>GDP</a:t>
                      </a:r>
                      <a:r>
                        <a:rPr lang="ja-JP" altLang="en-US" sz="1000" dirty="0">
                          <a:latin typeface="+mn-ea"/>
                          <a:ea typeface="+mn-ea"/>
                        </a:rPr>
                        <a:t>、</a:t>
                      </a:r>
                      <a:r>
                        <a:rPr lang="en-US" altLang="ja-JP" sz="1000" dirty="0">
                          <a:latin typeface="+mn-ea"/>
                          <a:ea typeface="+mn-ea"/>
                        </a:rPr>
                        <a:t>GDP</a:t>
                      </a:r>
                      <a:r>
                        <a:rPr lang="ja-JP" altLang="en-US" sz="1000" dirty="0">
                          <a:latin typeface="+mn-ea"/>
                          <a:ea typeface="+mn-ea"/>
                        </a:rPr>
                        <a:t>成長率、一人当たり</a:t>
                      </a:r>
                      <a:r>
                        <a:rPr lang="en-US" altLang="ja-JP" sz="1000" dirty="0">
                          <a:latin typeface="+mn-ea"/>
                          <a:ea typeface="+mn-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00" dirty="0">
                          <a:latin typeface="+mn-ea"/>
                          <a:ea typeface="+mn-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00" dirty="0">
                          <a:latin typeface="+mn-ea"/>
                          <a:ea typeface="+mn-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00" dirty="0">
                          <a:latin typeface="+mn-ea"/>
                          <a:ea typeface="+mn-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00" dirty="0">
                          <a:latin typeface="+mn-ea"/>
                          <a:ea typeface="+mn-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5288">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経済特区</a:t>
                      </a:r>
                      <a:endParaRPr lang="en-US" altLang="ja-JP"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85000"/>
                        </a:lnSpc>
                      </a:pPr>
                      <a:r>
                        <a:rPr kumimoji="1" lang="ja-JP" altLang="en-US" sz="11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00" dirty="0">
                          <a:latin typeface="+mn-lt"/>
                          <a:ea typeface="+mj-ea"/>
                        </a:rPr>
                        <a:t>医療・公衆衛生</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380255"/>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00" dirty="0"/>
                        <a:t>健康水準および医療水準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3543572"/>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00" dirty="0"/>
                        <a:t>医療費</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694692"/>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00" dirty="0"/>
                        <a:t>疾病構造・死亡要因</a:t>
                      </a:r>
                      <a:r>
                        <a:rPr lang="en-US" altLang="ja-JP" sz="1000" dirty="0"/>
                        <a:t>【</a:t>
                      </a:r>
                      <a:r>
                        <a:rPr lang="ja-JP" altLang="en-US" sz="1000" dirty="0"/>
                        <a:t>大分類</a:t>
                      </a:r>
                      <a:r>
                        <a:rPr lang="en-US" altLang="ja-JP" sz="1000" dirty="0"/>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0265218"/>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00" dirty="0"/>
                        <a:t>疾病構造・死亡要因</a:t>
                      </a:r>
                      <a:r>
                        <a:rPr lang="en-US" altLang="ja-JP" sz="1000" dirty="0"/>
                        <a:t>【</a:t>
                      </a:r>
                      <a:r>
                        <a:rPr lang="ja-JP" altLang="en-US" sz="1000" dirty="0"/>
                        <a:t>中分類</a:t>
                      </a:r>
                      <a:r>
                        <a:rPr lang="en-US" altLang="ja-JP" sz="1000" dirty="0"/>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5962097"/>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00" dirty="0"/>
                        <a:t>疾病構造・死亡要因</a:t>
                      </a:r>
                      <a:r>
                        <a:rPr lang="en-US" altLang="ja-JP" sz="1000" dirty="0"/>
                        <a:t>【</a:t>
                      </a:r>
                      <a:r>
                        <a:rPr lang="ja-JP" altLang="en-US" sz="1000" dirty="0"/>
                        <a:t>小分類</a:t>
                      </a:r>
                      <a:r>
                        <a:rPr lang="en-US" altLang="ja-JP" sz="1000" dirty="0"/>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8542945"/>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00" dirty="0"/>
                        <a:t>医療機関 </a:t>
                      </a:r>
                      <a:r>
                        <a:rPr lang="en-US" altLang="ja-JP" sz="1000" dirty="0"/>
                        <a:t>- </a:t>
                      </a:r>
                      <a:r>
                        <a:rPr lang="ja-JP" altLang="en-US" sz="1000" dirty="0"/>
                        <a:t>医療機関区分と施設数・病床数の推移</a:t>
                      </a:r>
                      <a:endParaRPr lang="en-US" altLang="ja-JP" sz="100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2253034"/>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00" dirty="0"/>
                        <a:t>医療機関 </a:t>
                      </a:r>
                      <a:r>
                        <a:rPr lang="en-US" altLang="ja-JP" sz="1000" dirty="0"/>
                        <a:t>- </a:t>
                      </a:r>
                      <a:r>
                        <a:rPr lang="ja-JP" altLang="en-US" sz="1000" dirty="0"/>
                        <a:t>主な公的医療機関</a:t>
                      </a:r>
                      <a:endParaRPr lang="en-US" altLang="ja-JP" sz="100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4160957"/>
                  </a:ext>
                </a:extLst>
              </a:tr>
              <a:tr h="213039">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lang="en-US" altLang="ja-JP" sz="1000" dirty="0"/>
                        <a:t>-</a:t>
                      </a:r>
                      <a:r>
                        <a:rPr kumimoji="1" lang="en-US" altLang="ja-JP" sz="1000" kern="1200" dirty="0">
                          <a:solidFill>
                            <a:schemeClr val="tx1"/>
                          </a:solidFill>
                          <a:latin typeface="+mn-lt"/>
                          <a:ea typeface="+mn-ea"/>
                          <a:cs typeface="+mn-cs"/>
                        </a:rPr>
                        <a:t> </a:t>
                      </a:r>
                      <a:r>
                        <a:rPr kumimoji="1" lang="ja-JP" altLang="en-US" sz="1000" kern="1200" dirty="0">
                          <a:solidFill>
                            <a:schemeClr val="tx1"/>
                          </a:solidFill>
                          <a:latin typeface="+mn-lt"/>
                          <a:ea typeface="+mn-ea"/>
                          <a:cs typeface="+mn-cs"/>
                        </a:rPr>
                        <a:t>リファラルシステム</a:t>
                      </a:r>
                      <a:endParaRPr kumimoji="1" lang="en-US" altLang="ja-JP" sz="1000" kern="1200" dirty="0">
                        <a:solidFill>
                          <a:schemeClr val="tx1"/>
                        </a:solidFill>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mn-ea"/>
                          <a:cs typeface="+mn-cs"/>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975515"/>
                  </a:ext>
                </a:extLst>
              </a:tr>
            </a:tbl>
          </a:graphicData>
        </a:graphic>
      </p:graphicFrame>
      <p:sp>
        <p:nvSpPr>
          <p:cNvPr id="4" name="テキスト プレースホルダー 3"/>
          <p:cNvSpPr>
            <a:spLocks noGrp="1"/>
          </p:cNvSpPr>
          <p:nvPr>
            <p:ph type="body" sz="quarter" idx="15"/>
          </p:nvPr>
        </p:nvSpPr>
        <p:spPr>
          <a:xfrm>
            <a:off x="199952" y="431597"/>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1400" noProof="1"/>
              <a:t>ガーナ</a:t>
            </a:r>
            <a:r>
              <a:rPr lang="ja-JP" altLang="en-US" sz="1400" noProof="1"/>
              <a:t>／</a:t>
            </a:r>
            <a:r>
              <a:rPr lang="en-US" altLang="ja-JP" sz="1400" noProof="1"/>
              <a:t>医療</a:t>
            </a:r>
            <a:r>
              <a:rPr lang="ja-JP" altLang="en-US" sz="1400" noProof="1"/>
              <a:t>／</a:t>
            </a:r>
            <a:r>
              <a:rPr lang="en-US" altLang="ja-JP" sz="1400" noProof="1"/>
              <a:t>医療</a:t>
            </a:r>
            <a:r>
              <a:rPr lang="ja-JP" altLang="en-US" sz="1400" noProof="1"/>
              <a:t>・</a:t>
            </a:r>
            <a:r>
              <a:rPr lang="en-US" altLang="ja-JP" sz="1400" noProof="1"/>
              <a:t>公衆衛生</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sp>
        <p:nvSpPr>
          <p:cNvPr id="4" name="Rectangle 6"/>
          <p:cNvSpPr>
            <a:spLocks noChangeArrowheads="1"/>
          </p:cNvSpPr>
          <p:nvPr/>
        </p:nvSpPr>
        <p:spPr bwMode="auto">
          <a:xfrm>
            <a:off x="805445" y="1959387"/>
            <a:ext cx="2554628" cy="180000"/>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en-US" altLang="ja-JP"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呼吸器感染症と結核</a:t>
            </a:r>
            <a:endParaRPr kumimoji="1" lang="ja-JP" altLang="en-US" sz="10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nvGrpSpPr>
          <p:cNvPr id="5" name="グループ化 7"/>
          <p:cNvGrpSpPr/>
          <p:nvPr/>
        </p:nvGrpSpPr>
        <p:grpSpPr>
          <a:xfrm>
            <a:off x="420275" y="1514702"/>
            <a:ext cx="9285251"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主な疾病別内訳 </a:t>
              </a: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a:t>
              </a: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2021</a:t>
              </a: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8" name="表 7"/>
          <p:cNvGraphicFramePr>
            <a:graphicFrameLocks noGrp="1"/>
          </p:cNvGraphicFramePr>
          <p:nvPr>
            <p:extLst>
              <p:ext uri="{D42A27DB-BD31-4B8C-83A1-F6EECF244321}">
                <p14:modId xmlns:p14="http://schemas.microsoft.com/office/powerpoint/2010/main" val="3402736387"/>
              </p:ext>
            </p:extLst>
          </p:nvPr>
        </p:nvGraphicFramePr>
        <p:xfrm>
          <a:off x="704528" y="2234783"/>
          <a:ext cx="2756463" cy="875520"/>
        </p:xfrm>
        <a:graphic>
          <a:graphicData uri="http://schemas.openxmlformats.org/drawingml/2006/table">
            <a:tbl>
              <a:tblPr firstRow="1" bandRow="1">
                <a:tableStyleId>{5C22544A-7EE6-4342-B048-85BDC9FD1C3A}</a:tableStyleId>
              </a:tblPr>
              <a:tblGrid>
                <a:gridCol w="346214">
                  <a:extLst>
                    <a:ext uri="{9D8B030D-6E8A-4147-A177-3AD203B41FA5}">
                      <a16:colId xmlns:a16="http://schemas.microsoft.com/office/drawing/2014/main" val="20000"/>
                    </a:ext>
                  </a:extLst>
                </a:gridCol>
                <a:gridCol w="1785232">
                  <a:extLst>
                    <a:ext uri="{9D8B030D-6E8A-4147-A177-3AD203B41FA5}">
                      <a16:colId xmlns:a16="http://schemas.microsoft.com/office/drawing/2014/main" val="20001"/>
                    </a:ext>
                  </a:extLst>
                </a:gridCol>
                <a:gridCol w="625017">
                  <a:extLst>
                    <a:ext uri="{9D8B030D-6E8A-4147-A177-3AD203B41FA5}">
                      <a16:colId xmlns:a16="http://schemas.microsoft.com/office/drawing/2014/main" val="20002"/>
                    </a:ext>
                  </a:extLst>
                </a:gridCol>
              </a:tblGrid>
              <a:tr h="146656">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marT="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baseline="3000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36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21939">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ja-JP" alt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新型コロナウイルス感染症</a:t>
                      </a:r>
                      <a:endPar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11.7%</a:t>
                      </a:r>
                    </a:p>
                  </a:txBody>
                  <a:tcPr marL="0" marR="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21939">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下気道感染症</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5.4%</a:t>
                      </a:r>
                    </a:p>
                  </a:txBody>
                  <a:tcPr marL="0" marR="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21939">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結核</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3.3%</a:t>
                      </a:r>
                    </a:p>
                  </a:txBody>
                  <a:tcPr marL="0" marR="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4051086" y="1966636"/>
            <a:ext cx="2098600" cy="180000"/>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en-US" altLang="ja-JP"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心血管疾患</a:t>
            </a:r>
            <a:endParaRPr kumimoji="1" lang="ja-JP" altLang="en-US" sz="10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aphicFrame>
        <p:nvGraphicFramePr>
          <p:cNvPr id="10" name="表 9"/>
          <p:cNvGraphicFramePr>
            <a:graphicFrameLocks noGrp="1"/>
          </p:cNvGraphicFramePr>
          <p:nvPr>
            <p:extLst>
              <p:ext uri="{D42A27DB-BD31-4B8C-83A1-F6EECF244321}">
                <p14:modId xmlns:p14="http://schemas.microsoft.com/office/powerpoint/2010/main" val="3910079780"/>
              </p:ext>
            </p:extLst>
          </p:nvPr>
        </p:nvGraphicFramePr>
        <p:xfrm>
          <a:off x="3696585" y="2234783"/>
          <a:ext cx="2807602" cy="2194560"/>
        </p:xfrm>
        <a:graphic>
          <a:graphicData uri="http://schemas.openxmlformats.org/drawingml/2006/table">
            <a:tbl>
              <a:tblPr firstRow="1" bandRow="1">
                <a:tableStyleId>{5C22544A-7EE6-4342-B048-85BDC9FD1C3A}</a:tableStyleId>
              </a:tblPr>
              <a:tblGrid>
                <a:gridCol w="394913">
                  <a:extLst>
                    <a:ext uri="{9D8B030D-6E8A-4147-A177-3AD203B41FA5}">
                      <a16:colId xmlns:a16="http://schemas.microsoft.com/office/drawing/2014/main" val="20000"/>
                    </a:ext>
                  </a:extLst>
                </a:gridCol>
                <a:gridCol w="1820189">
                  <a:extLst>
                    <a:ext uri="{9D8B030D-6E8A-4147-A177-3AD203B41FA5}">
                      <a16:colId xmlns:a16="http://schemas.microsoft.com/office/drawing/2014/main" val="20001"/>
                    </a:ext>
                  </a:extLst>
                </a:gridCol>
                <a:gridCol w="592500">
                  <a:extLst>
                    <a:ext uri="{9D8B030D-6E8A-4147-A177-3AD203B41FA5}">
                      <a16:colId xmlns:a16="http://schemas.microsoft.com/office/drawing/2014/main" val="20002"/>
                    </a:ext>
                  </a:extLst>
                </a:gridCol>
              </a:tblGrid>
              <a:tr h="0">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ja-JP" alt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脳卒中</a:t>
                      </a:r>
                      <a:endPar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虚血性心疾患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5.1%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高血圧性心疾患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心筋症および心筋炎</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74625">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その他の循環器疾患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大動脈瘤</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心房細動および心房粗動</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非リウマチ性心臓弁膜症</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リウマチ性心疾患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下肢末梢動脈疾患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心内膜炎</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842063"/>
              </p:ext>
            </p:extLst>
          </p:nvPr>
        </p:nvGraphicFramePr>
        <p:xfrm>
          <a:off x="6739781" y="2234783"/>
          <a:ext cx="2747647" cy="636270"/>
        </p:xfrm>
        <a:graphic>
          <a:graphicData uri="http://schemas.openxmlformats.org/drawingml/2006/table">
            <a:tbl>
              <a:tblPr firstRow="1" bandRow="1">
                <a:tableStyleId>{5C22544A-7EE6-4342-B048-85BDC9FD1C3A}</a:tableStyleId>
              </a:tblPr>
              <a:tblGrid>
                <a:gridCol w="445467">
                  <a:extLst>
                    <a:ext uri="{9D8B030D-6E8A-4147-A177-3AD203B41FA5}">
                      <a16:colId xmlns:a16="http://schemas.microsoft.com/office/drawing/2014/main" val="20000"/>
                    </a:ext>
                  </a:extLst>
                </a:gridCol>
                <a:gridCol w="1727528">
                  <a:extLst>
                    <a:ext uri="{9D8B030D-6E8A-4147-A177-3AD203B41FA5}">
                      <a16:colId xmlns:a16="http://schemas.microsoft.com/office/drawing/2014/main" val="20001"/>
                    </a:ext>
                  </a:extLst>
                </a:gridCol>
                <a:gridCol w="574652">
                  <a:extLst>
                    <a:ext uri="{9D8B030D-6E8A-4147-A177-3AD203B41FA5}">
                      <a16:colId xmlns:a16="http://schemas.microsoft.com/office/drawing/2014/main" val="20002"/>
                    </a:ext>
                  </a:extLst>
                </a:gridCol>
              </a:tblGrid>
              <a:tr h="204253">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新生児疾患</a:t>
                      </a:r>
                    </a:p>
                  </a:txBody>
                  <a:tcPr marL="0" marR="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200" b="0" i="0" u="none" strike="noStrike" noProof="1">
                          <a:solidFill>
                            <a:srgbClr val="000000"/>
                          </a:solidFill>
                          <a:effectLst/>
                          <a:latin typeface="+mn-lt"/>
                          <a:ea typeface="ＭＳ Ｐゴシック" panose="020B0600070205080204" pitchFamily="50" charset="-128"/>
                        </a:rPr>
                        <a:t>7.2%</a:t>
                      </a:r>
                    </a:p>
                  </a:txBody>
                  <a:tcPr marL="0" marR="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母体疾患</a:t>
                      </a:r>
                    </a:p>
                  </a:txBody>
                  <a:tcPr marL="0" marR="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200" b="0" i="0" u="none" strike="noStrike" noProof="1">
                          <a:solidFill>
                            <a:srgbClr val="000000"/>
                          </a:solidFill>
                          <a:effectLst/>
                          <a:latin typeface="+mn-lt"/>
                          <a:ea typeface="ＭＳ Ｐゴシック" panose="020B0600070205080204" pitchFamily="50" charset="-128"/>
                        </a:rPr>
                        <a:t>0.7%</a:t>
                      </a:r>
                    </a:p>
                  </a:txBody>
                  <a:tcPr marL="0" marR="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28464" y="6291820"/>
            <a:ext cx="4309646" cy="203133"/>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en-US" altLang="ja-JP"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*この割合は、各特定疾患内の割合ではなく、分母としての全体的な死因に基づく。</a:t>
            </a:r>
            <a:endParaRPr kumimoji="1" lang="ja-JP" altLang="en-US" sz="72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latin typeface="ＭＳ Ｐゴシック "/>
                <a:ea typeface="+mj-ea"/>
                <a:cs typeface="Arial" panose="020B0604020202020204" pitchFamily="34" charset="0"/>
              </a:rPr>
              <a:t>主要疾患別では新型コロナウイルス感染症の呼吸器感染症と結核が最も多く、全体の約</a:t>
            </a:r>
            <a:r>
              <a:rPr lang="ja-JP" altLang="en-US" sz="1400" noProof="1">
                <a:ea typeface="+mj-ea"/>
                <a:cs typeface="Arial" panose="020B0604020202020204" pitchFamily="34" charset="0"/>
              </a:rPr>
              <a:t>11.7%</a:t>
            </a:r>
            <a:r>
              <a:rPr lang="ja-JP" altLang="en-US" sz="1400" noProof="1">
                <a:latin typeface="ＭＳ Ｐゴシック "/>
                <a:ea typeface="+mj-ea"/>
                <a:cs typeface="Arial" panose="020B0604020202020204" pitchFamily="34" charset="0"/>
              </a:rPr>
              <a:t>を占めた。</a:t>
            </a:r>
            <a:endParaRPr lang="en-US" altLang="ja-JP" sz="1400" dirty="0">
              <a:latin typeface="ＭＳ Ｐゴシック "/>
              <a:ea typeface="+mj-ea"/>
              <a:cs typeface="Arial" panose="020B0604020202020204" pitchFamily="34" charset="0"/>
            </a:endParaRPr>
          </a:p>
        </p:txBody>
      </p:sp>
      <p:sp>
        <p:nvSpPr>
          <p:cNvPr id="16" name="Rectangle 6"/>
          <p:cNvSpPr>
            <a:spLocks noChangeArrowheads="1"/>
          </p:cNvSpPr>
          <p:nvPr/>
        </p:nvSpPr>
        <p:spPr bwMode="auto">
          <a:xfrm>
            <a:off x="6784672" y="1966636"/>
            <a:ext cx="2657865" cy="180000"/>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en-US" altLang="ja-JP"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母体および新生児疾患</a:t>
            </a:r>
            <a:endParaRPr kumimoji="1" lang="ja-JP" altLang="en-US"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sp>
        <p:nvSpPr>
          <p:cNvPr id="11" name="テキスト ボックス 74">
            <a:extLst>
              <a:ext uri="{FF2B5EF4-FFF2-40B4-BE49-F238E27FC236}">
                <a16:creationId xmlns:a16="http://schemas.microsoft.com/office/drawing/2014/main" id="{37D15ED6-FEE4-5EBB-61DA-4D47C3ADFAA2}"/>
              </a:ext>
            </a:extLst>
          </p:cNvPr>
          <p:cNvSpPr txBox="1"/>
          <p:nvPr/>
        </p:nvSpPr>
        <p:spPr>
          <a:xfrm>
            <a:off x="204161" y="6610205"/>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Institute of Health Metrics and Evaluation「Global Burden of Disease Study（2021）」</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8505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
        <p:nvSpPr>
          <p:cNvPr id="3" name="テキスト プレースホルダー 2"/>
          <p:cNvSpPr>
            <a:spLocks noGrp="1"/>
          </p:cNvSpPr>
          <p:nvPr>
            <p:ph type="body" sz="quarter" idx="15"/>
          </p:nvPr>
        </p:nvSpPr>
        <p:spPr>
          <a:xfrm>
            <a:off x="199576" y="510993"/>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a:t>
            </a:r>
            <a:r>
              <a:rPr lang="ja-JP" altLang="en-US" dirty="0"/>
              <a:t> </a:t>
            </a:r>
            <a:r>
              <a:rPr lang="ja-JP" altLang="en-US" sz="2000" noProof="1"/>
              <a:t>医療機関区分と施設・病床数の推移 （1</a:t>
            </a:r>
            <a:r>
              <a:rPr lang="en-US" altLang="ja-JP" sz="2000" noProof="1"/>
              <a:t>/</a:t>
            </a:r>
            <a:r>
              <a:rPr lang="ja-JP" altLang="en-US" sz="2000" noProof="1"/>
              <a:t>2）</a:t>
            </a:r>
          </a:p>
        </p:txBody>
      </p:sp>
      <p:sp>
        <p:nvSpPr>
          <p:cNvPr id="25" name="テキスト ボックス 24"/>
          <p:cNvSpPr txBox="1"/>
          <p:nvPr/>
        </p:nvSpPr>
        <p:spPr>
          <a:xfrm>
            <a:off x="200472" y="1052736"/>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ea typeface="+mj-ea"/>
                <a:cs typeface="Arial" panose="020B0604020202020204" pitchFamily="34" charset="0"/>
              </a:rPr>
              <a:t>ガーナの医療施設の</a:t>
            </a:r>
            <a:r>
              <a:rPr lang="ja-JP" altLang="en-US" sz="1400" noProof="1">
                <a:ea typeface="+mj-ea"/>
                <a:cs typeface="Arial" panose="020B0604020202020204" pitchFamily="34" charset="0"/>
              </a:rPr>
              <a:t>所有者</a:t>
            </a:r>
            <a:r>
              <a:rPr lang="en-US" altLang="ja-JP" sz="1400" noProof="1">
                <a:ea typeface="+mj-ea"/>
                <a:cs typeface="Arial" panose="020B0604020202020204" pitchFamily="34" charset="0"/>
              </a:rPr>
              <a:t>には、</a:t>
            </a:r>
            <a:r>
              <a:rPr lang="ja-JP" altLang="en-US" sz="1400" noProof="1">
                <a:ea typeface="+mj-ea"/>
                <a:cs typeface="Arial" panose="020B0604020202020204" pitchFamily="34" charset="0"/>
              </a:rPr>
              <a:t>公共、民間、</a:t>
            </a:r>
            <a:r>
              <a:rPr lang="en-US" altLang="ja-JP" sz="1400" noProof="1">
                <a:ea typeface="+mj-ea"/>
                <a:cs typeface="Arial" panose="020B0604020202020204" pitchFamily="34" charset="0"/>
              </a:rPr>
              <a:t>ガーナキリスト教保健協会 </a:t>
            </a:r>
            <a:r>
              <a:rPr lang="ja-JP" altLang="en-US" sz="1400" noProof="1">
                <a:ea typeface="+mj-ea"/>
                <a:cs typeface="Arial" panose="020B0604020202020204" pitchFamily="34" charset="0"/>
              </a:rPr>
              <a:t>（</a:t>
            </a:r>
            <a:r>
              <a:rPr lang="en-US" altLang="ja-JP" sz="1400" noProof="1">
                <a:ea typeface="+mj-ea"/>
                <a:cs typeface="Arial" panose="020B0604020202020204" pitchFamily="34" charset="0"/>
              </a:rPr>
              <a:t>CHAG</a:t>
            </a:r>
            <a:r>
              <a:rPr lang="ja-JP" altLang="en-US" sz="1400" noProof="1">
                <a:ea typeface="+mj-ea"/>
                <a:cs typeface="Arial" panose="020B0604020202020204" pitchFamily="34" charset="0"/>
              </a:rPr>
              <a:t>）</a:t>
            </a:r>
            <a:r>
              <a:rPr lang="en-US" altLang="ja-JP" sz="1400" noProof="1">
                <a:ea typeface="+mj-ea"/>
                <a:cs typeface="Arial" panose="020B0604020202020204" pitchFamily="34" charset="0"/>
              </a:rPr>
              <a:t> </a:t>
            </a:r>
            <a:r>
              <a:rPr lang="ja-JP" altLang="en-US" sz="1400" noProof="1">
                <a:ea typeface="+mj-ea"/>
                <a:cs typeface="Arial" panose="020B0604020202020204" pitchFamily="34" charset="0"/>
              </a:rPr>
              <a:t>の宗教系</a:t>
            </a:r>
            <a:r>
              <a:rPr lang="en-US" altLang="ja-JP" sz="1400" noProof="1">
                <a:ea typeface="+mj-ea"/>
                <a:cs typeface="Arial" panose="020B0604020202020204" pitchFamily="34" charset="0"/>
              </a:rPr>
              <a:t>医療施設の3種類がある</a:t>
            </a:r>
            <a:r>
              <a:rPr lang="ja-JP" altLang="en-US" sz="1400" noProof="1">
                <a:ea typeface="+mj-ea"/>
                <a:cs typeface="Arial" panose="020B0604020202020204" pitchFamily="34" charset="0"/>
              </a:rPr>
              <a:t>。</a:t>
            </a:r>
            <a:endParaRPr lang="en-US" altLang="ja-JP" sz="1400" noProof="1">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ea typeface="+mj-ea"/>
                <a:cs typeface="Arial" panose="020B0604020202020204" pitchFamily="34" charset="0"/>
              </a:rPr>
              <a:t>2022</a:t>
            </a:r>
            <a:r>
              <a:rPr lang="en-US" altLang="ja-JP" sz="1400" noProof="1">
                <a:latin typeface="ＭＳ Ｐゴシック "/>
                <a:ea typeface="+mj-ea"/>
                <a:cs typeface="Arial" panose="020B0604020202020204" pitchFamily="34" charset="0"/>
              </a:rPr>
              <a:t>年</a:t>
            </a:r>
            <a:r>
              <a:rPr lang="ja-JP" altLang="en-US" sz="1400" noProof="1">
                <a:latin typeface="ＭＳ Ｐゴシック "/>
                <a:ea typeface="+mj-ea"/>
                <a:cs typeface="Arial" panose="020B0604020202020204" pitchFamily="34" charset="0"/>
              </a:rPr>
              <a:t>時点では</a:t>
            </a:r>
            <a:r>
              <a:rPr lang="en-US" altLang="ja-JP" sz="1400" noProof="1">
                <a:latin typeface="ＭＳ Ｐゴシック "/>
                <a:ea typeface="+mj-ea"/>
                <a:cs typeface="Arial" panose="020B0604020202020204" pitchFamily="34" charset="0"/>
              </a:rPr>
              <a:t>、ガーナの医療施設は主に政府病院で、合計</a:t>
            </a:r>
            <a:r>
              <a:rPr lang="en-US" altLang="ja-JP" sz="1400" noProof="1">
                <a:ea typeface="+mj-ea"/>
                <a:cs typeface="Arial" panose="020B0604020202020204" pitchFamily="34" charset="0"/>
              </a:rPr>
              <a:t>7,745</a:t>
            </a:r>
            <a:r>
              <a:rPr lang="en-US" altLang="ja-JP" sz="1400" noProof="1">
                <a:latin typeface="ＭＳ Ｐゴシック "/>
                <a:ea typeface="+mj-ea"/>
                <a:cs typeface="Arial" panose="020B0604020202020204" pitchFamily="34" charset="0"/>
              </a:rPr>
              <a:t>施設である。</a:t>
            </a:r>
            <a:endParaRPr lang="en-US" altLang="ja-JP" sz="1400" dirty="0">
              <a:latin typeface="ＭＳ Ｐゴシック "/>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ea typeface="+mj-ea"/>
                <a:cs typeface="Arial" panose="020B0604020202020204" pitchFamily="34" charset="0"/>
              </a:rPr>
              <a:t>CHAG</a:t>
            </a:r>
            <a:r>
              <a:rPr lang="ja-JP" altLang="en-US" sz="1400" noProof="1">
                <a:latin typeface="ＭＳ Ｐゴシック "/>
                <a:ea typeface="+mj-ea"/>
                <a:cs typeface="Arial" panose="020B0604020202020204" pitchFamily="34" charset="0"/>
              </a:rPr>
              <a:t>は、</a:t>
            </a:r>
            <a:r>
              <a:rPr lang="ja-JP" altLang="en-US" sz="1400" noProof="1">
                <a:ea typeface="+mj-ea"/>
                <a:cs typeface="Arial" panose="020B0604020202020204" pitchFamily="34" charset="0"/>
              </a:rPr>
              <a:t>1,360</a:t>
            </a:r>
            <a:r>
              <a:rPr lang="ja-JP" altLang="en-US" sz="1400" noProof="1">
                <a:latin typeface="ＭＳ Ｐゴシック "/>
                <a:ea typeface="+mj-ea"/>
                <a:cs typeface="Arial" panose="020B0604020202020204" pitchFamily="34" charset="0"/>
              </a:rPr>
              <a:t>の民間病院と</a:t>
            </a:r>
            <a:r>
              <a:rPr lang="ja-JP" altLang="en-US" sz="1400" noProof="1">
                <a:ea typeface="+mj-ea"/>
                <a:cs typeface="Arial" panose="020B0604020202020204" pitchFamily="34" charset="0"/>
              </a:rPr>
              <a:t>295</a:t>
            </a:r>
            <a:r>
              <a:rPr lang="ja-JP" altLang="en-US" sz="1400" noProof="1">
                <a:latin typeface="ＭＳ Ｐゴシック "/>
                <a:ea typeface="+mj-ea"/>
                <a:cs typeface="Arial" panose="020B0604020202020204" pitchFamily="34" charset="0"/>
              </a:rPr>
              <a:t>の医療施設を運営している。</a:t>
            </a:r>
            <a:endParaRPr lang="ja-JP" altLang="en-US" sz="1400" dirty="0">
              <a:latin typeface="ＭＳ Ｐゴシック "/>
              <a:ea typeface="+mj-ea"/>
              <a:cs typeface="Arial" panose="020B0604020202020204" pitchFamily="34" charset="0"/>
            </a:endParaRP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mj-ea"/>
                <a:ea typeface="+mj-ea"/>
                <a:cs typeface="Arial" panose="020B0604020202020204" pitchFamily="34" charset="0"/>
              </a:rPr>
              <a:t>（出所） </a:t>
            </a:r>
            <a:r>
              <a:rPr lang="en-US" altLang="ja-JP" sz="800" noProof="1">
                <a:latin typeface="+mj-ea"/>
                <a:ea typeface="+mj-ea"/>
                <a:cs typeface="Arial" panose="020B0604020202020204" pitchFamily="34" charset="0"/>
              </a:rPr>
              <a:t>National Information Technology Agency </a:t>
            </a:r>
            <a:r>
              <a:rPr lang="ja-JP" altLang="en-US" sz="800" noProof="1">
                <a:latin typeface="+mj-ea"/>
                <a:ea typeface="+mj-ea"/>
                <a:cs typeface="Arial" panose="020B0604020202020204" pitchFamily="34" charset="0"/>
              </a:rPr>
              <a:t>（</a:t>
            </a:r>
            <a:r>
              <a:rPr lang="en-US" altLang="ja-JP" sz="800" noProof="1">
                <a:latin typeface="+mj-ea"/>
                <a:ea typeface="+mj-ea"/>
                <a:cs typeface="Arial" panose="020B0604020202020204" pitchFamily="34" charset="0"/>
              </a:rPr>
              <a:t>NITA</a:t>
            </a:r>
            <a:r>
              <a:rPr lang="ja-JP" altLang="en-US" sz="800" noProof="1">
                <a:latin typeface="+mj-ea"/>
                <a:ea typeface="+mj-ea"/>
                <a:cs typeface="Arial" panose="020B0604020202020204" pitchFamily="34" charset="0"/>
              </a:rPr>
              <a:t>）</a:t>
            </a:r>
            <a:r>
              <a:rPr lang="en-US" altLang="ja-JP" sz="800" noProof="1">
                <a:latin typeface="+mj-ea"/>
                <a:ea typeface="+mj-ea"/>
                <a:cs typeface="Arial" panose="020B0604020202020204" pitchFamily="34" charset="0"/>
              </a:rPr>
              <a:t> </a:t>
            </a:r>
            <a:r>
              <a:rPr lang="ja-JP" altLang="en-US" sz="800" noProof="1">
                <a:latin typeface="+mj-ea"/>
                <a:ea typeface="+mj-ea"/>
                <a:cs typeface="Arial" panose="020B0604020202020204" pitchFamily="34" charset="0"/>
              </a:rPr>
              <a:t>データベース、</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Ghana Harmonised Health Facility Assessment 2022-2023</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j-ea"/>
              <a:ea typeface="+mj-ea"/>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438525" y="1967661"/>
            <a:ext cx="4752528" cy="3231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500" noProof="1">
                <a:ea typeface="HGP創英角ｺﾞｼｯｸUB" pitchFamily="50" charset="-128"/>
                <a:cs typeface="+mj-cs"/>
              </a:rPr>
              <a:t>ガーナの病院数</a:t>
            </a:r>
          </a:p>
        </p:txBody>
      </p:sp>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91510"/>
            <a:ext cx="184731" cy="98489"/>
          </a:xfrm>
          <a:prstGeom prst="rect">
            <a:avLst/>
          </a:prstGeom>
          <a:noFill/>
        </p:spPr>
        <p:txBody>
          <a:bodyPr vert="horz" wrap="square" lIns="0" tIns="0" rIns="0" bIns="0" rtlCol="0" anchor="b" anchorCtr="0">
            <a:spAutoFit/>
          </a:bodyPr>
          <a:lstStyle/>
          <a:p>
            <a:endParaRPr kumimoji="1" lang="en-US" sz="640" dirty="0">
              <a:ea typeface="ＭＳ Ｐゴシック" panose="020B0600070205080204" pitchFamily="50" charset="-128"/>
              <a:cs typeface="Arial" panose="020B0604020202020204" pitchFamily="34" charset="0"/>
            </a:endParaRPr>
          </a:p>
        </p:txBody>
      </p:sp>
      <p:graphicFrame>
        <p:nvGraphicFramePr>
          <p:cNvPr id="13" name="表 4">
            <a:extLst>
              <a:ext uri="{FF2B5EF4-FFF2-40B4-BE49-F238E27FC236}">
                <a16:creationId xmlns:a16="http://schemas.microsoft.com/office/drawing/2014/main" id="{8779936E-608E-499B-8A5D-5B9BCA7A0911}"/>
              </a:ext>
            </a:extLst>
          </p:cNvPr>
          <p:cNvGraphicFramePr>
            <a:graphicFrameLocks noGrp="1"/>
          </p:cNvGraphicFramePr>
          <p:nvPr>
            <p:extLst>
              <p:ext uri="{D42A27DB-BD31-4B8C-83A1-F6EECF244321}">
                <p14:modId xmlns:p14="http://schemas.microsoft.com/office/powerpoint/2010/main" val="3040789231"/>
              </p:ext>
            </p:extLst>
          </p:nvPr>
        </p:nvGraphicFramePr>
        <p:xfrm>
          <a:off x="503844" y="2398180"/>
          <a:ext cx="8553612" cy="3556801"/>
        </p:xfrm>
        <a:graphic>
          <a:graphicData uri="http://schemas.openxmlformats.org/drawingml/2006/table">
            <a:tbl>
              <a:tblPr firstRow="1" bandRow="1">
                <a:tableStyleId>{5C22544A-7EE6-4342-B048-85BDC9FD1C3A}</a:tableStyleId>
              </a:tblPr>
              <a:tblGrid>
                <a:gridCol w="2954257">
                  <a:extLst>
                    <a:ext uri="{9D8B030D-6E8A-4147-A177-3AD203B41FA5}">
                      <a16:colId xmlns:a16="http://schemas.microsoft.com/office/drawing/2014/main" val="20001"/>
                    </a:ext>
                  </a:extLst>
                </a:gridCol>
                <a:gridCol w="2575019">
                  <a:extLst>
                    <a:ext uri="{9D8B030D-6E8A-4147-A177-3AD203B41FA5}">
                      <a16:colId xmlns:a16="http://schemas.microsoft.com/office/drawing/2014/main" val="2304702846"/>
                    </a:ext>
                  </a:extLst>
                </a:gridCol>
                <a:gridCol w="756084">
                  <a:extLst>
                    <a:ext uri="{9D8B030D-6E8A-4147-A177-3AD203B41FA5}">
                      <a16:colId xmlns:a16="http://schemas.microsoft.com/office/drawing/2014/main" val="20003"/>
                    </a:ext>
                  </a:extLst>
                </a:gridCol>
                <a:gridCol w="756084">
                  <a:extLst>
                    <a:ext uri="{9D8B030D-6E8A-4147-A177-3AD203B41FA5}">
                      <a16:colId xmlns:a16="http://schemas.microsoft.com/office/drawing/2014/main" val="2138570819"/>
                    </a:ext>
                  </a:extLst>
                </a:gridCol>
                <a:gridCol w="756084">
                  <a:extLst>
                    <a:ext uri="{9D8B030D-6E8A-4147-A177-3AD203B41FA5}">
                      <a16:colId xmlns:a16="http://schemas.microsoft.com/office/drawing/2014/main" val="611654606"/>
                    </a:ext>
                  </a:extLst>
                </a:gridCol>
                <a:gridCol w="756084">
                  <a:extLst>
                    <a:ext uri="{9D8B030D-6E8A-4147-A177-3AD203B41FA5}">
                      <a16:colId xmlns:a16="http://schemas.microsoft.com/office/drawing/2014/main" val="3858400509"/>
                    </a:ext>
                  </a:extLst>
                </a:gridCol>
              </a:tblGrid>
              <a:tr h="595549">
                <a:tc gridSpan="2">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種類</a:t>
                      </a:r>
                    </a:p>
                  </a:txBody>
                  <a:tcPr anchor="ct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hMerge="1">
                  <a:txBody>
                    <a:bodyPr/>
                    <a:lstStyle/>
                    <a:p>
                      <a:pPr marL="0" algn="ctr" defTabSz="914400" rtl="0" eaLnBrk="1" fontAlgn="ctr" latinLnBrk="0" hangingPunct="0"/>
                      <a:endParaRPr kumimoji="1" lang="ja-JP" altLang="en-US" sz="1200" b="1" kern="1200" noProof="1">
                        <a:solidFill>
                          <a:schemeClr val="lt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1" kern="1200" noProof="1">
                          <a:solidFill>
                            <a:schemeClr val="lt1"/>
                          </a:solidFill>
                          <a:latin typeface="+mn-lt"/>
                          <a:ea typeface="MS PGothic" panose="020B0600070205080204" pitchFamily="34" charset="-128"/>
                          <a:cs typeface="+mn-cs"/>
                        </a:rPr>
                        <a:t>2016</a:t>
                      </a:r>
                      <a:r>
                        <a:rPr kumimoji="1" lang="ja-JP" altLang="en-US" sz="1200" b="1" kern="1200" noProof="1">
                          <a:solidFill>
                            <a:schemeClr val="lt1"/>
                          </a:solidFill>
                          <a:latin typeface="+mn-lt"/>
                          <a:ea typeface="MS PGothic" panose="020B0600070205080204" pitchFamily="34" charset="-128"/>
                          <a:cs typeface="+mn-cs"/>
                        </a:rPr>
                        <a:t>年</a:t>
                      </a:r>
                      <a:endParaRPr kumimoji="1" lang="en-US" altLang="ja-JP" sz="1200" b="1" kern="1200" noProof="1">
                        <a:solidFill>
                          <a:schemeClr val="lt1"/>
                        </a:solidFill>
                        <a:latin typeface="+mn-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2019</a:t>
                      </a:r>
                      <a:r>
                        <a:rPr kumimoji="1" lang="ja-JP" altLang="en-US"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年</a:t>
                      </a:r>
                      <a:endParaRPr kumimoji="1" lang="ja-JP" altLang="en-US" sz="12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2020</a:t>
                      </a:r>
                      <a:r>
                        <a:rPr kumimoji="1" lang="ja-JP" altLang="en-US"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年</a:t>
                      </a:r>
                      <a:endParaRPr kumimoji="1" lang="ja-JP" altLang="en-US" sz="12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j-lt"/>
                          <a:ea typeface="MS PGothic" panose="020B0600070205080204" pitchFamily="34" charset="-128"/>
                          <a:cs typeface="+mn-cs"/>
                        </a:rPr>
                        <a:t>2022</a:t>
                      </a:r>
                      <a:r>
                        <a:rPr kumimoji="1" lang="ja-JP" altLang="en-US" sz="1200" b="1" i="0" u="none" strike="noStrike" kern="1200" cap="none" spc="0" normalizeH="0" baseline="0" noProof="1">
                          <a:ln>
                            <a:noFill/>
                          </a:ln>
                          <a:solidFill>
                            <a:srgbClr val="FFFFFF"/>
                          </a:solidFill>
                          <a:effectLst/>
                          <a:uLnTx/>
                          <a:uFillTx/>
                          <a:latin typeface="+mj-lt"/>
                          <a:ea typeface="MS PGothic" panose="020B0600070205080204" pitchFamily="34" charset="-128"/>
                          <a:cs typeface="+mn-cs"/>
                        </a:rPr>
                        <a:t>年</a:t>
                      </a:r>
                      <a:endParaRPr kumimoji="1" lang="ja-JP" altLang="en-US" sz="1200" b="1"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政府</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2,191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1,622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1,625</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j-lt"/>
                          <a:ea typeface="MS PGothic" panose="020B0600070205080204" pitchFamily="34" charset="-128"/>
                          <a:cs typeface="+mn-cs"/>
                        </a:rPr>
                        <a:t>7,745</a:t>
                      </a:r>
                      <a:endParaRPr lang="ja-JP" altLang="en-US" sz="1200" dirty="0">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準政府</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91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78</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79</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j-lt"/>
                          <a:ea typeface="MS PGothic" panose="020B0600070205080204" pitchFamily="34" charset="-128"/>
                        </a:rPr>
                        <a:t>83</a:t>
                      </a:r>
                      <a:endParaRPr lang="ja-JP" altLang="en-US" sz="1200" dirty="0">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23036">
                <a:tc gridSpan="2">
                  <a:txBody>
                    <a:bodyPr/>
                    <a:lstStyle/>
                    <a:p>
                      <a:pPr algn="l" fontAlgn="t"/>
                      <a:r>
                        <a:rPr lang="ja-JP" altLang="en-US" sz="1200" b="1" noProof="1">
                          <a:effectLst/>
                          <a:latin typeface="MS PGothic" panose="020B0600070205080204" pitchFamily="34" charset="-128"/>
                          <a:ea typeface="MS PGothic" panose="020B0600070205080204" pitchFamily="34" charset="-128"/>
                        </a:rPr>
                        <a:t>私立</a:t>
                      </a: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1,177</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928</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928</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1,360</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3036">
                <a:tc rowSpan="2">
                  <a:txBody>
                    <a:bodyPr/>
                    <a:lstStyle/>
                    <a:p>
                      <a:pPr algn="l" fontAlgn="t"/>
                      <a:r>
                        <a:rPr lang="ja-JP" altLang="en-US" sz="1200" b="1" noProof="1">
                          <a:effectLst/>
                          <a:latin typeface="MS PGothic" panose="020B0600070205080204" pitchFamily="34" charset="-128"/>
                          <a:ea typeface="MS PGothic" panose="020B0600070205080204" pitchFamily="34" charset="-128"/>
                        </a:rPr>
                        <a:t>宗教系</a:t>
                      </a: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b="1" noProof="1">
                          <a:effectLst/>
                          <a:latin typeface="MS PGothic" panose="020B0600070205080204" pitchFamily="34" charset="-128"/>
                          <a:ea typeface="MS PGothic" panose="020B0600070205080204" pitchFamily="34" charset="-128"/>
                        </a:rPr>
                        <a:t>ガーナキリスト教保健協会 </a:t>
                      </a:r>
                      <a:r>
                        <a:rPr lang="ja-JP" altLang="en-US" sz="1200" b="1" noProof="1">
                          <a:effectLst/>
                          <a:latin typeface="MS PGothic" panose="020B0600070205080204" pitchFamily="34" charset="-128"/>
                          <a:ea typeface="MS PGothic" panose="020B0600070205080204" pitchFamily="34" charset="-128"/>
                        </a:rPr>
                        <a:t>（</a:t>
                      </a:r>
                      <a:r>
                        <a:rPr lang="en-US" altLang="ja-JP" sz="1200" b="1" noProof="1">
                          <a:effectLst/>
                          <a:latin typeface="MS PGothic" panose="020B0600070205080204" pitchFamily="34" charset="-128"/>
                          <a:ea typeface="MS PGothic" panose="020B0600070205080204" pitchFamily="34" charset="-128"/>
                        </a:rPr>
                        <a:t>CHAG</a:t>
                      </a:r>
                      <a:r>
                        <a:rPr lang="ja-JP" altLang="en-US" sz="1200" b="1" noProof="1">
                          <a:effectLst/>
                          <a:latin typeface="MS PGothic" panose="020B0600070205080204" pitchFamily="34" charset="-128"/>
                          <a:ea typeface="MS PGothic" panose="020B0600070205080204" pitchFamily="34" charset="-128"/>
                        </a:rPr>
                        <a:t>）</a:t>
                      </a: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257</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220</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220</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295</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1905031"/>
                  </a:ext>
                </a:extLst>
              </a:tr>
              <a:tr h="423036">
                <a:tc vMerge="1">
                  <a:txBody>
                    <a:bodyPr/>
                    <a:lstStyle/>
                    <a:p>
                      <a:pPr algn="l" fontAlgn="t"/>
                      <a:endParaRPr lang="ja-JP" altLang="en-US" sz="880" noProof="1">
                        <a:effectLst/>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b="1" noProof="1">
                          <a:effectLst/>
                          <a:latin typeface="MS PGothic" panose="020B0600070205080204" pitchFamily="34" charset="-128"/>
                          <a:ea typeface="MS PGothic" panose="020B0600070205080204" pitchFamily="34" charset="-128"/>
                        </a:rPr>
                        <a:t>イスラム</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dirty="0">
                          <a:effectLst/>
                          <a:latin typeface="+mn-lt"/>
                          <a:ea typeface="MS PGothic" panose="020B0600070205080204" pitchFamily="34" charset="-128"/>
                        </a:rPr>
                        <a:t>5</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6336882"/>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ミッション</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12</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52492327"/>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非政府組織 </a:t>
                      </a:r>
                      <a:r>
                        <a:rPr lang="ja-JP" altLang="en-US" sz="1200" b="1" noProof="1">
                          <a:effectLst/>
                          <a:latin typeface="MS PGothic" panose="020B0600070205080204" pitchFamily="34" charset="-128"/>
                          <a:ea typeface="MS PGothic" panose="020B0600070205080204" pitchFamily="34" charset="-128"/>
                        </a:rPr>
                        <a:t>（</a:t>
                      </a:r>
                      <a:r>
                        <a:rPr lang="en-US" altLang="ja-JP" sz="1200" b="1" noProof="1">
                          <a:effectLst/>
                          <a:latin typeface="MS PGothic" panose="020B0600070205080204" pitchFamily="34" charset="-128"/>
                          <a:ea typeface="MS PGothic" panose="020B0600070205080204" pitchFamily="34" charset="-128"/>
                        </a:rPr>
                        <a:t>NGO</a:t>
                      </a:r>
                      <a:r>
                        <a:rPr lang="ja-JP" altLang="en-US" sz="1200" b="1" noProof="1">
                          <a:effectLst/>
                          <a:latin typeface="MS PGothic" panose="020B0600070205080204" pitchFamily="34" charset="-128"/>
                          <a:ea typeface="MS PGothic" panose="020B0600070205080204" pitchFamily="34" charset="-128"/>
                        </a:rPr>
                        <a:t>）</a:t>
                      </a: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2</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5722071"/>
                  </a:ext>
                </a:extLst>
              </a:tr>
            </a:tbl>
          </a:graphicData>
        </a:graphic>
      </p:graphicFrame>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sz="2000" noProof="1"/>
              <a:t>医療機関区分と施設・病床数の推移 （2</a:t>
            </a:r>
            <a:r>
              <a:rPr lang="en-US" altLang="ja-JP" sz="2000" noProof="1"/>
              <a:t>/</a:t>
            </a:r>
            <a:r>
              <a:rPr lang="ja-JP" altLang="en-US" sz="2000" noProof="1"/>
              <a:t>2）</a:t>
            </a:r>
          </a:p>
        </p:txBody>
      </p:sp>
      <p:sp>
        <p:nvSpPr>
          <p:cNvPr id="25" name="テキスト ボックス 24"/>
          <p:cNvSpPr txBox="1"/>
          <p:nvPr/>
        </p:nvSpPr>
        <p:spPr>
          <a:xfrm>
            <a:off x="200470" y="109057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ガーナの病床数は、2013</a:t>
            </a:r>
            <a:r>
              <a:rPr lang="ja-JP" altLang="en-US" sz="1400" noProof="1">
                <a:cs typeface="Arial" panose="020B0604020202020204" pitchFamily="34" charset="0"/>
              </a:rPr>
              <a:t>年から</a:t>
            </a:r>
            <a:r>
              <a:rPr lang="en-US" altLang="ja-JP" sz="1400" noProof="1">
                <a:cs typeface="Arial" panose="020B0604020202020204" pitchFamily="34" charset="0"/>
              </a:rPr>
              <a:t>2022</a:t>
            </a:r>
            <a:r>
              <a:rPr lang="ja-JP" altLang="en-US" sz="1400" noProof="1">
                <a:cs typeface="Arial" panose="020B0604020202020204" pitchFamily="34" charset="0"/>
              </a:rPr>
              <a:t>年まで上昇傾向にあるが、</a:t>
            </a:r>
            <a:r>
              <a:rPr lang="en-US" altLang="ja-JP" sz="1400" noProof="1">
                <a:cs typeface="Arial" panose="020B0604020202020204" pitchFamily="34" charset="0"/>
              </a:rPr>
              <a:t>2023年から2028年の間</a:t>
            </a:r>
            <a:r>
              <a:rPr lang="ja-JP" altLang="en-US" sz="1400" noProof="1">
                <a:cs typeface="Arial" panose="020B0604020202020204" pitchFamily="34" charset="0"/>
              </a:rPr>
              <a:t>にも</a:t>
            </a:r>
            <a:r>
              <a:rPr lang="en-US" altLang="ja-JP" sz="1400" noProof="1">
                <a:cs typeface="Arial" panose="020B0604020202020204" pitchFamily="34" charset="0"/>
              </a:rPr>
              <a:t>合計3,000床 </a:t>
            </a:r>
            <a:r>
              <a:rPr lang="ja-JP" altLang="en-US" sz="1400" noProof="1">
                <a:cs typeface="Arial" panose="020B0604020202020204" pitchFamily="34" charset="0"/>
              </a:rPr>
              <a:t>（</a:t>
            </a:r>
            <a:r>
              <a:rPr lang="en-US" altLang="ja-JP" sz="1400" noProof="1">
                <a:cs typeface="Arial" panose="020B0604020202020204" pitchFamily="34" charset="0"/>
              </a:rPr>
              <a:t>9.77%</a:t>
            </a:r>
            <a:r>
              <a:rPr lang="ja-JP" altLang="en-US" sz="1400" noProof="1">
                <a:cs typeface="Arial" panose="020B0604020202020204" pitchFamily="34" charset="0"/>
              </a:rPr>
              <a:t>）</a:t>
            </a:r>
            <a:r>
              <a:rPr lang="en-US" altLang="ja-JP" sz="1400" noProof="1">
                <a:cs typeface="Arial" panose="020B0604020202020204" pitchFamily="34" charset="0"/>
              </a:rPr>
              <a:t> </a:t>
            </a:r>
            <a:r>
              <a:rPr lang="ja-JP" altLang="en-US" sz="1400" noProof="1">
                <a:cs typeface="Arial" panose="020B0604020202020204" pitchFamily="34" charset="0"/>
              </a:rPr>
              <a:t>程度</a:t>
            </a:r>
            <a:r>
              <a:rPr lang="en-US" altLang="ja-JP" sz="1400" noProof="1">
                <a:cs typeface="Arial" panose="020B0604020202020204" pitchFamily="34" charset="0"/>
              </a:rPr>
              <a:t>増加</a:t>
            </a:r>
            <a:r>
              <a:rPr lang="ja-JP" altLang="en-US" sz="1400" noProof="1">
                <a:cs typeface="Arial" panose="020B0604020202020204" pitchFamily="34" charset="0"/>
              </a:rPr>
              <a:t>を</a:t>
            </a:r>
            <a:r>
              <a:rPr lang="en-US" altLang="ja-JP" sz="1400" noProof="1">
                <a:cs typeface="Arial" panose="020B0604020202020204" pitchFamily="34" charset="0"/>
              </a:rPr>
              <a:t>続けると予測されている</a:t>
            </a:r>
            <a:r>
              <a:rPr lang="ja-JP" altLang="en-US" sz="1400" noProof="1">
                <a:cs typeface="Arial" panose="020B0604020202020204" pitchFamily="34" charset="0"/>
              </a:rPr>
              <a:t>。</a:t>
            </a:r>
            <a:endParaRPr lang="en-US" altLang="ja-JP" sz="1400" noProof="1">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1,000人当たりの利用可能病床数は、2023年から2028年までの予測期間中、0.9床とほぼ</a:t>
            </a:r>
            <a:r>
              <a:rPr lang="ja-JP" altLang="en-US" sz="1400" noProof="1">
                <a:cs typeface="Arial" panose="020B0604020202020204" pitchFamily="34" charset="0"/>
              </a:rPr>
              <a:t>変動がない。</a:t>
            </a:r>
          </a:p>
        </p:txBody>
      </p:sp>
      <p:sp>
        <p:nvSpPr>
          <p:cNvPr id="30" name="TextBox 29">
            <a:extLst>
              <a:ext uri="{FF2B5EF4-FFF2-40B4-BE49-F238E27FC236}">
                <a16:creationId xmlns:a16="http://schemas.microsoft.com/office/drawing/2014/main" id="{2F5BF967-15FB-40D5-9E83-2E8C50F8796E}"/>
              </a:ext>
            </a:extLst>
          </p:cNvPr>
          <p:cNvSpPr txBox="1"/>
          <p:nvPr/>
        </p:nvSpPr>
        <p:spPr>
          <a:xfrm>
            <a:off x="560512" y="1997979"/>
            <a:ext cx="4752528" cy="230832"/>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500" noProof="1">
                <a:ea typeface="HGP創英角ｺﾞｼｯｸUB" pitchFamily="50" charset="-128"/>
                <a:cs typeface="+mj-cs"/>
              </a:rPr>
              <a:t>ガーナの病床数の推移</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Statista</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Chart 7">
            <a:extLst>
              <a:ext uri="{FF2B5EF4-FFF2-40B4-BE49-F238E27FC236}">
                <a16:creationId xmlns:a16="http://schemas.microsoft.com/office/drawing/2014/main" id="{D2EEC839-E6FC-1255-2E59-0176B4B8CB0B}"/>
              </a:ext>
            </a:extLst>
          </p:cNvPr>
          <p:cNvGraphicFramePr/>
          <p:nvPr>
            <p:extLst>
              <p:ext uri="{D42A27DB-BD31-4B8C-83A1-F6EECF244321}">
                <p14:modId xmlns:p14="http://schemas.microsoft.com/office/powerpoint/2010/main" val="2513410983"/>
              </p:ext>
            </p:extLst>
          </p:nvPr>
        </p:nvGraphicFramePr>
        <p:xfrm>
          <a:off x="380492" y="2113395"/>
          <a:ext cx="9145016" cy="4402667"/>
        </p:xfrm>
        <a:graphic>
          <a:graphicData uri="http://schemas.openxmlformats.org/drawingml/2006/chart">
            <c:chart xmlns:c="http://schemas.openxmlformats.org/drawingml/2006/chart" xmlns:r="http://schemas.openxmlformats.org/officeDocument/2006/relationships" r:id="rId6"/>
          </a:graphicData>
        </a:graphic>
      </p:graphicFrame>
      <p:sp>
        <p:nvSpPr>
          <p:cNvPr id="6" name="正方形/長方形 5">
            <a:extLst>
              <a:ext uri="{FF2B5EF4-FFF2-40B4-BE49-F238E27FC236}">
                <a16:creationId xmlns:a16="http://schemas.microsoft.com/office/drawing/2014/main" id="{33950814-B588-4D96-B6BA-A8366A1C0E6A}"/>
              </a:ext>
            </a:extLst>
          </p:cNvPr>
          <p:cNvSpPr/>
          <p:nvPr/>
        </p:nvSpPr>
        <p:spPr>
          <a:xfrm>
            <a:off x="6033120" y="2708920"/>
            <a:ext cx="3024336" cy="3312369"/>
          </a:xfrm>
          <a:prstGeom prst="rect">
            <a:avLst/>
          </a:prstGeom>
          <a:noFill/>
          <a:ln w="28575">
            <a:solidFill>
              <a:srgbClr val="FFC000"/>
            </a:solidFill>
            <a:prstDash val="sysDash"/>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吹き出し: 線 8">
            <a:extLst>
              <a:ext uri="{FF2B5EF4-FFF2-40B4-BE49-F238E27FC236}">
                <a16:creationId xmlns:a16="http://schemas.microsoft.com/office/drawing/2014/main" id="{75467E30-F76F-3993-CBE8-E6E1B7FA461C}"/>
              </a:ext>
            </a:extLst>
          </p:cNvPr>
          <p:cNvSpPr/>
          <p:nvPr/>
        </p:nvSpPr>
        <p:spPr>
          <a:xfrm>
            <a:off x="8007716" y="2245356"/>
            <a:ext cx="1082570" cy="298957"/>
          </a:xfrm>
          <a:prstGeom prst="borderCallout1">
            <a:avLst>
              <a:gd name="adj1" fmla="val 46550"/>
              <a:gd name="adj2" fmla="val -806"/>
              <a:gd name="adj3" fmla="val 148840"/>
              <a:gd name="adj4" fmla="val -37497"/>
            </a:avLst>
          </a:prstGeom>
          <a:noFill/>
          <a:ln>
            <a:no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正方形/長方形 9">
            <a:extLst>
              <a:ext uri="{FF2B5EF4-FFF2-40B4-BE49-F238E27FC236}">
                <a16:creationId xmlns:a16="http://schemas.microsoft.com/office/drawing/2014/main" id="{35597991-B46E-BA55-8851-D60678B317A7}"/>
              </a:ext>
            </a:extLst>
          </p:cNvPr>
          <p:cNvSpPr/>
          <p:nvPr/>
        </p:nvSpPr>
        <p:spPr>
          <a:xfrm>
            <a:off x="7905328" y="2228811"/>
            <a:ext cx="1008112" cy="291398"/>
          </a:xfrm>
          <a:prstGeom prst="rect">
            <a:avLst/>
          </a:prstGeom>
          <a:noFill/>
          <a:ln>
            <a:noFill/>
          </a:ln>
        </p:spPr>
        <p:txBody>
          <a:bodyPr wrap="square" rtlCol="0" anchor="ctr">
            <a:noAutofit/>
          </a:bodyPr>
          <a:lstStyle/>
          <a:p>
            <a:pPr marL="0" algn="ctr" fontAlgn="ctr">
              <a:lnSpc>
                <a:spcPct val="114000"/>
              </a:lnSpc>
              <a:spcAft>
                <a:spcPts val="400"/>
              </a:spcAft>
            </a:pPr>
            <a:r>
              <a:rPr lang="ja-JP" altLang="en-US" sz="1000" dirty="0"/>
              <a:t>予測値</a:t>
            </a:r>
            <a:endParaRPr kumimoji="1" lang="ja-JP" altLang="en-US" sz="1000" dirty="0"/>
          </a:p>
        </p:txBody>
      </p:sp>
      <p:cxnSp>
        <p:nvCxnSpPr>
          <p:cNvPr id="12" name="直線コネクタ 11">
            <a:extLst>
              <a:ext uri="{FF2B5EF4-FFF2-40B4-BE49-F238E27FC236}">
                <a16:creationId xmlns:a16="http://schemas.microsoft.com/office/drawing/2014/main" id="{3D76550C-681B-E66A-8CC3-5CFCB4D8089F}"/>
              </a:ext>
            </a:extLst>
          </p:cNvPr>
          <p:cNvCxnSpPr>
            <a:cxnSpLocks/>
          </p:cNvCxnSpPr>
          <p:nvPr/>
        </p:nvCxnSpPr>
        <p:spPr>
          <a:xfrm flipV="1">
            <a:off x="7833320" y="2457522"/>
            <a:ext cx="360040" cy="251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タイトル 1">
            <a:extLst>
              <a:ext uri="{FF2B5EF4-FFF2-40B4-BE49-F238E27FC236}">
                <a16:creationId xmlns:a16="http://schemas.microsoft.com/office/drawing/2014/main" id="{1C8B6FC1-EDBA-4718-AA23-1A003D97BDC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
        <p:nvSpPr>
          <p:cNvPr id="2" name="テキスト ボックス 1">
            <a:extLst>
              <a:ext uri="{FF2B5EF4-FFF2-40B4-BE49-F238E27FC236}">
                <a16:creationId xmlns:a16="http://schemas.microsoft.com/office/drawing/2014/main" id="{1E25E017-0654-C164-5729-F7A01ABF350A}"/>
              </a:ext>
            </a:extLst>
          </p:cNvPr>
          <p:cNvSpPr txBox="1"/>
          <p:nvPr/>
        </p:nvSpPr>
        <p:spPr>
          <a:xfrm>
            <a:off x="254478" y="2414521"/>
            <a:ext cx="612068" cy="246221"/>
          </a:xfrm>
          <a:prstGeom prst="rect">
            <a:avLst/>
          </a:prstGeom>
          <a:noFill/>
        </p:spPr>
        <p:txBody>
          <a:bodyPr wrap="square" rtlCol="0">
            <a:spAutoFit/>
          </a:bodyPr>
          <a:lstStyle/>
          <a:p>
            <a:r>
              <a:rPr kumimoji="1" lang="ja-JP" altLang="en-US" sz="1000" dirty="0">
                <a:ea typeface="+mj-ea"/>
                <a:cs typeface="Arial" panose="020B0604020202020204" pitchFamily="34" charset="0"/>
              </a:rPr>
              <a:t>（千床）</a:t>
            </a:r>
          </a:p>
        </p:txBody>
      </p:sp>
    </p:spTree>
    <p:extLst>
      <p:ext uri="{BB962C8B-B14F-4D97-AF65-F5344CB8AC3E}">
        <p14:creationId xmlns:p14="http://schemas.microsoft.com/office/powerpoint/2010/main" val="233097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ガーナは政府の医療施設によって支配されており、主要な政府の医療センターのほとんどはグレーター・アクラ地域に位置してい</a:t>
            </a:r>
            <a:r>
              <a:rPr lang="ja-JP" altLang="en-US" sz="1400" noProof="1">
                <a:latin typeface="+mn-ea"/>
                <a:cs typeface="Arial" panose="020B0604020202020204" pitchFamily="34" charset="0"/>
              </a:rPr>
              <a:t>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15444"/>
          </a:xfrm>
          <a:prstGeom prst="rect">
            <a:avLst/>
          </a:prstGeom>
          <a:noFill/>
        </p:spPr>
        <p:txBody>
          <a:bodyPr wrap="square">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t>厚生省、デスクトップ調査、病院ホームページ</a:t>
            </a:r>
            <a:endParaRPr lang="en-US" sz="800" dirty="0"/>
          </a:p>
        </p:txBody>
      </p:sp>
      <p:graphicFrame>
        <p:nvGraphicFramePr>
          <p:cNvPr id="6" name="表 4">
            <a:extLst>
              <a:ext uri="{FF2B5EF4-FFF2-40B4-BE49-F238E27FC236}">
                <a16:creationId xmlns:a16="http://schemas.microsoft.com/office/drawing/2014/main" id="{5D60AFD2-1364-53DD-A1A6-2D320305354A}"/>
              </a:ext>
            </a:extLst>
          </p:cNvPr>
          <p:cNvGraphicFramePr>
            <a:graphicFrameLocks noGrp="1"/>
          </p:cNvGraphicFramePr>
          <p:nvPr>
            <p:extLst>
              <p:ext uri="{D42A27DB-BD31-4B8C-83A1-F6EECF244321}">
                <p14:modId xmlns:p14="http://schemas.microsoft.com/office/powerpoint/2010/main" val="1234741579"/>
              </p:ext>
            </p:extLst>
          </p:nvPr>
        </p:nvGraphicFramePr>
        <p:xfrm>
          <a:off x="397994" y="1678518"/>
          <a:ext cx="9019502" cy="4686790"/>
        </p:xfrm>
        <a:graphic>
          <a:graphicData uri="http://schemas.openxmlformats.org/drawingml/2006/table">
            <a:tbl>
              <a:tblPr firstRow="1" bandRow="1">
                <a:tableStyleId>{5C22544A-7EE6-4342-B048-85BDC9FD1C3A}</a:tableStyleId>
              </a:tblPr>
              <a:tblGrid>
                <a:gridCol w="217874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gridCol w="936104">
                  <a:extLst>
                    <a:ext uri="{9D8B030D-6E8A-4147-A177-3AD203B41FA5}">
                      <a16:colId xmlns:a16="http://schemas.microsoft.com/office/drawing/2014/main" val="99111270"/>
                    </a:ext>
                  </a:extLst>
                </a:gridCol>
                <a:gridCol w="1152128">
                  <a:extLst>
                    <a:ext uri="{9D8B030D-6E8A-4147-A177-3AD203B41FA5}">
                      <a16:colId xmlns:a16="http://schemas.microsoft.com/office/drawing/2014/main" val="2138570819"/>
                    </a:ext>
                  </a:extLst>
                </a:gridCol>
                <a:gridCol w="3672408">
                  <a:extLst>
                    <a:ext uri="{9D8B030D-6E8A-4147-A177-3AD203B41FA5}">
                      <a16:colId xmlns:a16="http://schemas.microsoft.com/office/drawing/2014/main" val="611654606"/>
                    </a:ext>
                  </a:extLst>
                </a:gridCol>
              </a:tblGrid>
              <a:tr h="483924">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名前</a:t>
                      </a:r>
                      <a:endParaRPr kumimoji="1" lang="ja-JP" altLang="en-US" sz="1200" b="1" kern="1200" noProof="1">
                        <a:solidFill>
                          <a:schemeClr val="lt1"/>
                        </a:solidFill>
                        <a:latin typeface="MS PGothic" panose="020B0600070205080204" pitchFamily="34" charset="-128"/>
                        <a:ea typeface="MS PGothic" panose="020B0600070205080204" pitchFamily="34" charset="-128"/>
                        <a:cs typeface="+mn-cs"/>
                      </a:endParaRPr>
                    </a:p>
                  </a:txBody>
                  <a:tcPr anchor="ct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設立</a:t>
                      </a:r>
                      <a:endParaRPr kumimoji="1" lang="ja-JP" altLang="en-US" sz="1200" b="1" kern="1200" dirty="0">
                        <a:solidFill>
                          <a:schemeClr val="lt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所在地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ベッド数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特徴</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876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Korle Bu Teaching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1923</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2,000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noProof="1">
                          <a:effectLst/>
                          <a:latin typeface="+mn-lt"/>
                          <a:ea typeface="MS PGothic" panose="020B0600070205080204" pitchFamily="34" charset="-128"/>
                        </a:rPr>
                        <a:t>現在、アフリカで3番目に大きな病院であり、ガーナでは主要な国立</a:t>
                      </a:r>
                      <a:r>
                        <a:rPr lang="ja-JP" altLang="en-US" sz="1200" noProof="1">
                          <a:effectLst/>
                          <a:latin typeface="+mn-lt"/>
                          <a:ea typeface="MS PGothic" panose="020B0600070205080204" pitchFamily="34" charset="-128"/>
                        </a:rPr>
                        <a:t>リファラル</a:t>
                      </a:r>
                      <a:r>
                        <a:rPr lang="en-US" altLang="ja-JP" sz="1200" noProof="1">
                          <a:effectLst/>
                          <a:latin typeface="+mn-lt"/>
                          <a:ea typeface="MS PGothic" panose="020B0600070205080204" pitchFamily="34" charset="-128"/>
                        </a:rPr>
                        <a:t>センターで</a:t>
                      </a:r>
                      <a:r>
                        <a:rPr lang="ja-JP" altLang="en-US" sz="1200" noProof="1">
                          <a:effectLst/>
                          <a:latin typeface="+mn-lt"/>
                          <a:ea typeface="MS PGothic" panose="020B0600070205080204" pitchFamily="34" charset="-128"/>
                        </a:rPr>
                        <a:t>ある</a:t>
                      </a:r>
                      <a:endParaRPr lang="ja-JP" altLang="en-US" sz="120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640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120" b="0" i="0" kern="1200" dirty="0" err="1">
                          <a:solidFill>
                            <a:schemeClr val="dk1"/>
                          </a:solidFill>
                          <a:effectLst/>
                          <a:latin typeface="+mn-lt"/>
                          <a:ea typeface="+mn-ea"/>
                          <a:cs typeface="+mn-cs"/>
                        </a:rPr>
                        <a:t>Komfo</a:t>
                      </a:r>
                      <a:r>
                        <a:rPr kumimoji="1" lang="en-US" altLang="ja-JP" sz="1120" b="0" i="0" kern="1200" dirty="0">
                          <a:solidFill>
                            <a:schemeClr val="dk1"/>
                          </a:solidFill>
                          <a:effectLst/>
                          <a:latin typeface="+mn-lt"/>
                          <a:ea typeface="+mn-ea"/>
                          <a:cs typeface="+mn-cs"/>
                        </a:rPr>
                        <a:t> </a:t>
                      </a:r>
                      <a:r>
                        <a:rPr kumimoji="1" lang="en-US" altLang="ja-JP" sz="1120" b="0" i="0" kern="1200" dirty="0" err="1">
                          <a:solidFill>
                            <a:schemeClr val="dk1"/>
                          </a:solidFill>
                          <a:effectLst/>
                          <a:latin typeface="+mn-lt"/>
                          <a:ea typeface="+mn-ea"/>
                          <a:cs typeface="+mn-cs"/>
                        </a:rPr>
                        <a:t>Anokye</a:t>
                      </a:r>
                      <a:r>
                        <a:rPr kumimoji="1" lang="en-US" altLang="ja-JP" sz="1120" b="0" i="0" kern="1200" dirty="0">
                          <a:solidFill>
                            <a:schemeClr val="dk1"/>
                          </a:solidFill>
                          <a:effectLst/>
                          <a:latin typeface="+mn-lt"/>
                          <a:ea typeface="+mn-ea"/>
                          <a:cs typeface="+mn-cs"/>
                        </a:rPr>
                        <a:t> Teaching Hospital</a:t>
                      </a: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1954</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クマシ</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1,200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kumimoji="1" lang="en-US" altLang="ja-JP" sz="1200" b="0" i="0" kern="1200" dirty="0" err="1">
                          <a:solidFill>
                            <a:schemeClr val="dk1"/>
                          </a:solidFill>
                          <a:effectLst/>
                          <a:latin typeface="+mn-lt"/>
                          <a:ea typeface="+mn-ea"/>
                          <a:cs typeface="+mn-cs"/>
                        </a:rPr>
                        <a:t>Komfo</a:t>
                      </a: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Anokye</a:t>
                      </a:r>
                      <a:r>
                        <a:rPr kumimoji="1" lang="en-US" altLang="ja-JP" sz="1200" b="0" i="0" kern="1200" dirty="0">
                          <a:solidFill>
                            <a:schemeClr val="dk1"/>
                          </a:solidFill>
                          <a:effectLst/>
                          <a:latin typeface="+mn-lt"/>
                          <a:ea typeface="+mn-ea"/>
                          <a:cs typeface="+mn-cs"/>
                        </a:rPr>
                        <a:t> Teaching Hospital</a:t>
                      </a:r>
                      <a:r>
                        <a:rPr lang="en-US" altLang="ja-JP" sz="1200" noProof="1">
                          <a:effectLst/>
                          <a:latin typeface="+mn-lt"/>
                          <a:ea typeface="MS PGothic" panose="020B0600070205080204" pitchFamily="34" charset="-128"/>
                        </a:rPr>
                        <a:t>は現在、様々な専門分野の</a:t>
                      </a:r>
                      <a:r>
                        <a:rPr lang="ja-JP" altLang="en-US" sz="1200" noProof="1">
                          <a:effectLst/>
                          <a:latin typeface="+mn-lt"/>
                          <a:ea typeface="MS PGothic" panose="020B0600070205080204" pitchFamily="34" charset="-128"/>
                        </a:rPr>
                        <a:t>医学部院生</a:t>
                      </a:r>
                      <a:r>
                        <a:rPr lang="en-US" altLang="ja-JP" sz="1200" noProof="1">
                          <a:effectLst/>
                          <a:latin typeface="+mn-lt"/>
                          <a:ea typeface="MS PGothic" panose="020B0600070205080204" pitchFamily="34" charset="-128"/>
                        </a:rPr>
                        <a:t>と歯科医の訓練と、薬学、看護学</a:t>
                      </a:r>
                      <a:r>
                        <a:rPr lang="ja-JP" altLang="en-US" sz="1200" noProof="1">
                          <a:effectLst/>
                          <a:latin typeface="+mn-lt"/>
                          <a:ea typeface="MS PGothic" panose="020B0600070205080204" pitchFamily="34" charset="-128"/>
                        </a:rPr>
                        <a:t>など</a:t>
                      </a:r>
                      <a:r>
                        <a:rPr lang="en-US" altLang="ja-JP" sz="1200" noProof="1">
                          <a:effectLst/>
                          <a:latin typeface="+mn-lt"/>
                          <a:ea typeface="MS PGothic" panose="020B0600070205080204" pitchFamily="34" charset="-128"/>
                        </a:rPr>
                        <a:t>多くの医療専門職の学部</a:t>
                      </a:r>
                      <a:r>
                        <a:rPr lang="ja-JP" altLang="en-US" sz="1200" noProof="1">
                          <a:effectLst/>
                          <a:latin typeface="+mn-lt"/>
                          <a:ea typeface="MS PGothic" panose="020B0600070205080204" pitchFamily="34" charset="-128"/>
                        </a:rPr>
                        <a:t>生</a:t>
                      </a:r>
                      <a:r>
                        <a:rPr lang="en-US" altLang="ja-JP" sz="1200" noProof="1">
                          <a:effectLst/>
                          <a:latin typeface="+mn-lt"/>
                          <a:ea typeface="MS PGothic" panose="020B0600070205080204" pitchFamily="34" charset="-128"/>
                        </a:rPr>
                        <a:t>の訓練のための主要なセンターである。</a:t>
                      </a:r>
                      <a:r>
                        <a:rPr lang="en-US" altLang="ja-JP" sz="1200" dirty="0">
                          <a:effectLst/>
                          <a:latin typeface="+mn-lt"/>
                          <a:ea typeface="MS PGothic" panose="020B0600070205080204" pitchFamily="34" charset="-128"/>
                        </a:rPr>
                        <a:t> </a:t>
                      </a:r>
                      <a:r>
                        <a:rPr lang="en-US" altLang="ja-JP" sz="1200" noProof="1">
                          <a:effectLst/>
                          <a:latin typeface="+mn-lt"/>
                          <a:ea typeface="MS PGothic" panose="020B0600070205080204" pitchFamily="34" charset="-128"/>
                        </a:rPr>
                        <a:t>病院は保健省の広範な政策枠組みの中で運営されている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144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37 Military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1941</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400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noProof="1">
                          <a:effectLst/>
                          <a:latin typeface="+mn-lt"/>
                          <a:ea typeface="MS PGothic" panose="020B0600070205080204" pitchFamily="34" charset="-128"/>
                        </a:rPr>
                        <a:t>37 Military Hospitalは、Korle Bu Teaching Hospitalに次ぐガーナ共和国最大の軍事病院で</a:t>
                      </a:r>
                      <a:r>
                        <a:rPr lang="ja-JP" altLang="en-US" sz="1200" noProof="1">
                          <a:effectLst/>
                          <a:latin typeface="+mn-lt"/>
                          <a:ea typeface="MS PGothic" panose="020B0600070205080204" pitchFamily="34" charset="-128"/>
                        </a:rPr>
                        <a:t>ある</a:t>
                      </a:r>
                      <a:endParaRPr lang="ja-JP" altLang="en-US" sz="120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876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The Accra Psychiatric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1904</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600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200" noProof="1">
                          <a:effectLst/>
                          <a:latin typeface="+mn-lt"/>
                          <a:ea typeface="MS PGothic" panose="020B0600070205080204" pitchFamily="34" charset="-128"/>
                        </a:rPr>
                        <a:t>ガーナにある</a:t>
                      </a:r>
                      <a:r>
                        <a:rPr lang="en-US" altLang="ja-JP" sz="1200" noProof="1">
                          <a:effectLst/>
                          <a:latin typeface="+mn-lt"/>
                          <a:ea typeface="MS PGothic" panose="020B0600070205080204" pitchFamily="34" charset="-128"/>
                        </a:rPr>
                        <a:t>3つの精神科病院の中で最初</a:t>
                      </a:r>
                      <a:r>
                        <a:rPr lang="ja-JP" altLang="en-US" sz="1200" noProof="1">
                          <a:effectLst/>
                          <a:latin typeface="+mn-lt"/>
                          <a:ea typeface="MS PGothic" panose="020B0600070205080204" pitchFamily="34" charset="-128"/>
                        </a:rPr>
                        <a:t>に設立かつ</a:t>
                      </a:r>
                      <a:r>
                        <a:rPr lang="en-US" altLang="ja-JP" sz="1200" noProof="1">
                          <a:effectLst/>
                          <a:latin typeface="+mn-lt"/>
                          <a:ea typeface="MS PGothic" panose="020B0600070205080204" pitchFamily="34" charset="-128"/>
                        </a:rPr>
                        <a:t>最大の病院で</a:t>
                      </a:r>
                      <a:r>
                        <a:rPr lang="ja-JP" altLang="en-US" sz="1200" noProof="1">
                          <a:effectLst/>
                          <a:latin typeface="+mn-lt"/>
                          <a:ea typeface="MS PGothic" panose="020B0600070205080204" pitchFamily="34" charset="-128"/>
                        </a:rPr>
                        <a:t>ある</a:t>
                      </a:r>
                      <a:endParaRPr lang="ja-JP" altLang="en-US" sz="120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89751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Brong Ahafo Regional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1927</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スンヤニ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250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200" noProof="1">
                          <a:effectLst/>
                          <a:latin typeface="+mn-lt"/>
                          <a:ea typeface="MS PGothic" panose="020B0600070205080204" pitchFamily="34" charset="-128"/>
                        </a:rPr>
                        <a:t>この地域病院は2023年に教育病院に格上げされ、</a:t>
                      </a:r>
                      <a:r>
                        <a:rPr kumimoji="1" lang="en-US" altLang="ja-JP" sz="1200" b="0" i="0" kern="1200" dirty="0" err="1">
                          <a:solidFill>
                            <a:schemeClr val="dk1"/>
                          </a:solidFill>
                          <a:effectLst/>
                          <a:latin typeface="+mn-lt"/>
                          <a:ea typeface="+mn-ea"/>
                          <a:cs typeface="+mn-cs"/>
                        </a:rPr>
                        <a:t>Komfo</a:t>
                      </a: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Anokye</a:t>
                      </a:r>
                      <a:r>
                        <a:rPr kumimoji="1" lang="en-US" altLang="ja-JP" sz="1200" b="0" i="0" kern="1200" dirty="0">
                          <a:solidFill>
                            <a:schemeClr val="dk1"/>
                          </a:solidFill>
                          <a:effectLst/>
                          <a:latin typeface="+mn-lt"/>
                          <a:ea typeface="+mn-ea"/>
                          <a:cs typeface="+mn-cs"/>
                        </a:rPr>
                        <a:t> Teaching Hospital</a:t>
                      </a:r>
                      <a:r>
                        <a:rPr lang="ja-JP" altLang="en-US" sz="1200" noProof="1">
                          <a:effectLst/>
                          <a:latin typeface="+mn-lt"/>
                          <a:ea typeface="MS PGothic" panose="020B0600070205080204" pitchFamily="34" charset="-128"/>
                        </a:rPr>
                        <a:t>のリファラルで</a:t>
                      </a:r>
                      <a:r>
                        <a:rPr lang="en-US" altLang="ja-JP" sz="1200" noProof="1">
                          <a:effectLst/>
                          <a:latin typeface="+mn-lt"/>
                          <a:ea typeface="MS PGothic" panose="020B0600070205080204" pitchFamily="34" charset="-128"/>
                        </a:rPr>
                        <a:t>ドルマア・アエンクロから</a:t>
                      </a:r>
                      <a:r>
                        <a:rPr lang="ja-JP" altLang="en-US" sz="1200" noProof="1">
                          <a:effectLst/>
                          <a:latin typeface="+mn-lt"/>
                          <a:ea typeface="MS PGothic" panose="020B0600070205080204" pitchFamily="34" charset="-128"/>
                        </a:rPr>
                        <a:t>長時間かけてきた患者のための病院である</a:t>
                      </a:r>
                      <a:endParaRPr lang="en-US" altLang="ja-JP" sz="1200" noProof="1">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7412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Greater Accra Regional Hsopital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1923</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620</a:t>
                      </a:r>
                    </a:p>
                    <a:p>
                      <a:pPr algn="ctr" fontAlgn="t"/>
                      <a:r>
                        <a:rPr lang="en-US" altLang="ja-JP" sz="1120" noProof="1">
                          <a:effectLst/>
                          <a:latin typeface="+mn-lt"/>
                          <a:ea typeface="MS PGothic" panose="020B0600070205080204" pitchFamily="34" charset="-128"/>
                        </a:rPr>
                        <a:t> </a:t>
                      </a:r>
                      <a:r>
                        <a:rPr lang="ja-JP" altLang="en-US" sz="1120" noProof="1">
                          <a:effectLst/>
                          <a:latin typeface="+mn-lt"/>
                          <a:ea typeface="MS PGothic" panose="020B0600070205080204" pitchFamily="34" charset="-128"/>
                        </a:rPr>
                        <a:t>（そのうち</a:t>
                      </a:r>
                      <a:r>
                        <a:rPr lang="en-US" altLang="ja-JP" sz="1120" noProof="1">
                          <a:effectLst/>
                          <a:latin typeface="+mn-lt"/>
                          <a:ea typeface="MS PGothic" panose="020B0600070205080204" pitchFamily="34" charset="-128"/>
                        </a:rPr>
                        <a:t>200</a:t>
                      </a:r>
                      <a:r>
                        <a:rPr lang="ja-JP" altLang="en-US" sz="1120" noProof="1">
                          <a:effectLst/>
                          <a:latin typeface="+mn-lt"/>
                          <a:ea typeface="MS PGothic" panose="020B0600070205080204" pitchFamily="34" charset="-128"/>
                        </a:rPr>
                        <a:t>は</a:t>
                      </a:r>
                      <a:r>
                        <a:rPr lang="en-US" altLang="ja-JP" sz="1120" noProof="1">
                          <a:effectLst/>
                          <a:latin typeface="+mn-lt"/>
                          <a:ea typeface="MS PGothic" panose="020B0600070205080204" pitchFamily="34" charset="-128"/>
                        </a:rPr>
                        <a:t>建設中</a:t>
                      </a:r>
                      <a:r>
                        <a:rPr lang="ja-JP" altLang="en-US" sz="1120" noProof="1">
                          <a:effectLst/>
                          <a:latin typeface="+mn-lt"/>
                          <a:ea typeface="MS PGothic" panose="020B0600070205080204" pitchFamily="34" charset="-128"/>
                        </a:rPr>
                        <a:t>）</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noProof="1">
                          <a:effectLst/>
                          <a:latin typeface="+mn-lt"/>
                          <a:ea typeface="MS PGothic" panose="020B0600070205080204" pitchFamily="34" charset="-128"/>
                        </a:rPr>
                        <a:t>ガーナ政府は、ユニバーサル・ヘルス・カバレッジへのコミットメントとして、医療インフラを改善するために高度な設備を備えた病院を改修してい</a:t>
                      </a:r>
                      <a:r>
                        <a:rPr lang="ja-JP" altLang="en-US" sz="1200" noProof="1">
                          <a:effectLst/>
                          <a:latin typeface="+mn-lt"/>
                          <a:ea typeface="MS PGothic" panose="020B0600070205080204" pitchFamily="34" charset="-128"/>
                        </a:rPr>
                        <a:t>る</a:t>
                      </a:r>
                      <a:endParaRPr lang="en-US" altLang="ja-JP" sz="1200" noProof="1">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3693353"/>
                  </a:ext>
                </a:extLst>
              </a:tr>
            </a:tbl>
          </a:graphicData>
        </a:graphic>
      </p:graphicFrame>
      <p:sp>
        <p:nvSpPr>
          <p:cNvPr id="14" name="テキスト プレースホルダー 2">
            <a:extLst>
              <a:ext uri="{FF2B5EF4-FFF2-40B4-BE49-F238E27FC236}">
                <a16:creationId xmlns:a16="http://schemas.microsoft.com/office/drawing/2014/main" id="{3826B746-6806-422C-90C9-660FE9196EC6}"/>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sz="2000" dirty="0"/>
              <a:t>医療機関 </a:t>
            </a:r>
            <a:r>
              <a:rPr lang="en-US" altLang="ja-JP" sz="2000" dirty="0"/>
              <a:t>- </a:t>
            </a:r>
            <a:r>
              <a:rPr lang="ja-JP" altLang="en-US" sz="2000" noProof="1"/>
              <a:t>主な公的医療機関</a:t>
            </a:r>
            <a:endParaRPr lang="en-US" altLang="ja-JP" sz="2000" dirty="0"/>
          </a:p>
        </p:txBody>
      </p:sp>
      <p:sp>
        <p:nvSpPr>
          <p:cNvPr id="9" name="タイトル 1">
            <a:extLst>
              <a:ext uri="{FF2B5EF4-FFF2-40B4-BE49-F238E27FC236}">
                <a16:creationId xmlns:a16="http://schemas.microsoft.com/office/drawing/2014/main" id="{A20F63A4-ACFD-4D8E-95CE-ED6F332461C1}"/>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E5660186-4CE9-4671-A5E7-59423840180F}"/>
              </a:ext>
            </a:extLst>
          </p:cNvPr>
          <p:cNvSpPr txBox="1"/>
          <p:nvPr/>
        </p:nvSpPr>
        <p:spPr>
          <a:xfrm>
            <a:off x="196419" y="6613701"/>
            <a:ext cx="9342071" cy="215444"/>
          </a:xfrm>
          <a:prstGeom prst="rect">
            <a:avLst/>
          </a:prstGeom>
          <a:noFill/>
        </p:spPr>
        <p:txBody>
          <a:bodyPr wrap="square">
            <a:spAutoFit/>
          </a:bodyPr>
          <a:lstStyle/>
          <a:p>
            <a:r>
              <a:rPr lang="ja-JP" altLang="en-US" sz="800" noProof="1">
                <a:ea typeface="ＭＳ Ｐゴシック" panose="020B0600070205080204" pitchFamily="50" charset="-128"/>
                <a:cs typeface="Arial" panose="020B0604020202020204" pitchFamily="34" charset="0"/>
              </a:rPr>
              <a:t>（出所）　</a:t>
            </a:r>
            <a:r>
              <a:rPr lang="ja-JP" altLang="en-US" sz="800" noProof="1"/>
              <a:t>厚生省、デスクトップ調査、病院ホームページ</a:t>
            </a:r>
            <a:endParaRPr lang="en-US" sz="800" dirty="0"/>
          </a:p>
        </p:txBody>
      </p:sp>
      <p:sp>
        <p:nvSpPr>
          <p:cNvPr id="5" name="Rectangle: Rounded Corners 4">
            <a:extLst>
              <a:ext uri="{FF2B5EF4-FFF2-40B4-BE49-F238E27FC236}">
                <a16:creationId xmlns:a16="http://schemas.microsoft.com/office/drawing/2014/main" id="{B2D89D2C-8AEC-9431-AFDA-CE5623F2A348}"/>
              </a:ext>
            </a:extLst>
          </p:cNvPr>
          <p:cNvSpPr/>
          <p:nvPr/>
        </p:nvSpPr>
        <p:spPr>
          <a:xfrm>
            <a:off x="200025" y="1333216"/>
            <a:ext cx="9540040" cy="101566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r>
              <a:rPr lang="ja-JP" altLang="en-US" sz="1200" noProof="1"/>
              <a:t>リファラル</a:t>
            </a:r>
            <a:r>
              <a:rPr lang="en-US" sz="1200" noProof="1"/>
              <a:t>には、患者の調査、診察、ケアまたは治療などの特定の目的のために、患者ケアの一部またはすべての責任を一時的または永続的に移転することが含まれる</a:t>
            </a:r>
            <a:r>
              <a:rPr lang="ja-JP" altLang="en-US" sz="1200" noProof="1"/>
              <a:t>。</a:t>
            </a:r>
            <a:endParaRPr lang="en-US" sz="1200" noProof="1"/>
          </a:p>
          <a:p>
            <a:pPr marL="171450" indent="-171450" fontAlgn="ctr">
              <a:lnSpc>
                <a:spcPct val="114000"/>
              </a:lnSpc>
              <a:spcAft>
                <a:spcPts val="400"/>
              </a:spcAft>
              <a:buClr>
                <a:srgbClr val="649FC6"/>
              </a:buClr>
              <a:buFont typeface="Wingdings" panose="05000000000000000000" pitchFamily="2" charset="2"/>
              <a:buChar char="§"/>
            </a:pPr>
            <a:r>
              <a:rPr kumimoji="1" lang="en-US" sz="1200" noProof="1"/>
              <a:t>これにより、患者は一次 （下位） レベルのケアにアクセスでき、必要に応じて二次または三次ケアに紹介され</a:t>
            </a:r>
            <a:r>
              <a:rPr kumimoji="1" lang="ja-JP" altLang="en-US" sz="1200" noProof="1"/>
              <a:t>る</a:t>
            </a:r>
            <a:r>
              <a:rPr kumimoji="1" lang="en-US" sz="1200" noProof="1"/>
              <a:t>。</a:t>
            </a:r>
            <a:r>
              <a:rPr kumimoji="1" lang="en-US" sz="1200" dirty="0"/>
              <a:t> </a:t>
            </a:r>
            <a:r>
              <a:rPr kumimoji="1" lang="en-US" sz="1200" noProof="1"/>
              <a:t>同様に、紹介の理由が明らかになった場合は、下部施設への再</a:t>
            </a:r>
            <a:r>
              <a:rPr lang="ja-JP" altLang="en-US" sz="1200" noProof="1"/>
              <a:t>リファラル</a:t>
            </a:r>
            <a:r>
              <a:rPr kumimoji="1" lang="en-US" sz="1200" noProof="1"/>
              <a:t>が推奨される</a:t>
            </a:r>
            <a:r>
              <a:rPr kumimoji="1" lang="ja-JP" altLang="en-US" sz="1200" noProof="1"/>
              <a:t>。</a:t>
            </a:r>
            <a:endParaRPr kumimoji="1" lang="en-US" sz="1200" dirty="0"/>
          </a:p>
        </p:txBody>
      </p:sp>
      <p:sp>
        <p:nvSpPr>
          <p:cNvPr id="10" name="Rectangle: Rounded Corners 9">
            <a:extLst>
              <a:ext uri="{FF2B5EF4-FFF2-40B4-BE49-F238E27FC236}">
                <a16:creationId xmlns:a16="http://schemas.microsoft.com/office/drawing/2014/main" id="{DF3C8D0F-861A-4EBB-97EB-913D3B614038}"/>
              </a:ext>
            </a:extLst>
          </p:cNvPr>
          <p:cNvSpPr/>
          <p:nvPr/>
        </p:nvSpPr>
        <p:spPr>
          <a:xfrm>
            <a:off x="699641" y="2780928"/>
            <a:ext cx="1872208" cy="57606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200" b="1" noProof="1"/>
              <a:t>外部</a:t>
            </a:r>
          </a:p>
        </p:txBody>
      </p:sp>
      <p:cxnSp>
        <p:nvCxnSpPr>
          <p:cNvPr id="12" name="Connector: Elbow 11">
            <a:extLst>
              <a:ext uri="{FF2B5EF4-FFF2-40B4-BE49-F238E27FC236}">
                <a16:creationId xmlns:a16="http://schemas.microsoft.com/office/drawing/2014/main" id="{A685AB1E-3510-DF9F-4CCD-3EFCA4CEEAF5}"/>
              </a:ext>
            </a:extLst>
          </p:cNvPr>
          <p:cNvCxnSpPr>
            <a:cxnSpLocks/>
            <a:stCxn id="5" idx="2"/>
            <a:endCxn id="10" idx="0"/>
          </p:cNvCxnSpPr>
          <p:nvPr/>
        </p:nvCxnSpPr>
        <p:spPr>
          <a:xfrm rot="5400000">
            <a:off x="3086871" y="897753"/>
            <a:ext cx="432049" cy="3334300"/>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E842B1D-3DDA-4931-1E2B-329622C8BB46}"/>
              </a:ext>
            </a:extLst>
          </p:cNvPr>
          <p:cNvSpPr/>
          <p:nvPr/>
        </p:nvSpPr>
        <p:spPr>
          <a:xfrm>
            <a:off x="4033940" y="2780928"/>
            <a:ext cx="1872208" cy="57606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200" b="1" noProof="1"/>
              <a:t>内部</a:t>
            </a:r>
          </a:p>
        </p:txBody>
      </p:sp>
      <p:sp>
        <p:nvSpPr>
          <p:cNvPr id="15" name="Rectangle: Rounded Corners 14">
            <a:extLst>
              <a:ext uri="{FF2B5EF4-FFF2-40B4-BE49-F238E27FC236}">
                <a16:creationId xmlns:a16="http://schemas.microsoft.com/office/drawing/2014/main" id="{D33EFB55-35AD-87FE-6D74-819ECE8D4D7F}"/>
              </a:ext>
            </a:extLst>
          </p:cNvPr>
          <p:cNvSpPr/>
          <p:nvPr/>
        </p:nvSpPr>
        <p:spPr>
          <a:xfrm>
            <a:off x="7334151" y="2782052"/>
            <a:ext cx="1872208" cy="57606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200" b="1" noProof="1"/>
              <a:t>国際</a:t>
            </a:r>
            <a:endParaRPr kumimoji="1" lang="en-US" sz="1200" b="1" dirty="0"/>
          </a:p>
        </p:txBody>
      </p:sp>
      <p:cxnSp>
        <p:nvCxnSpPr>
          <p:cNvPr id="17" name="Connector: Elbow 16">
            <a:extLst>
              <a:ext uri="{FF2B5EF4-FFF2-40B4-BE49-F238E27FC236}">
                <a16:creationId xmlns:a16="http://schemas.microsoft.com/office/drawing/2014/main" id="{FDF67839-5368-E305-CA1A-DE16F0DF692F}"/>
              </a:ext>
            </a:extLst>
          </p:cNvPr>
          <p:cNvCxnSpPr>
            <a:cxnSpLocks/>
            <a:stCxn id="5" idx="2"/>
            <a:endCxn id="14" idx="0"/>
          </p:cNvCxnSpPr>
          <p:nvPr/>
        </p:nvCxnSpPr>
        <p:spPr>
          <a:xfrm rot="5400000">
            <a:off x="4754021" y="2564903"/>
            <a:ext cx="432049" cy="1"/>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A7331E2-DDA2-5A99-DD39-AB960F6FF028}"/>
              </a:ext>
            </a:extLst>
          </p:cNvPr>
          <p:cNvCxnSpPr>
            <a:cxnSpLocks/>
            <a:stCxn id="5" idx="2"/>
            <a:endCxn id="15" idx="0"/>
          </p:cNvCxnSpPr>
          <p:nvPr/>
        </p:nvCxnSpPr>
        <p:spPr>
          <a:xfrm rot="16200000" flipH="1">
            <a:off x="6403564" y="915360"/>
            <a:ext cx="433173" cy="3300210"/>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A75DC7-3E7A-ACDF-6F2E-83AF95D296CD}"/>
              </a:ext>
            </a:extLst>
          </p:cNvPr>
          <p:cNvSpPr txBox="1"/>
          <p:nvPr/>
        </p:nvSpPr>
        <p:spPr>
          <a:xfrm>
            <a:off x="299492" y="3546977"/>
            <a:ext cx="2779194" cy="3231654"/>
          </a:xfrm>
          <a:prstGeom prst="rect">
            <a:avLst/>
          </a:prstGeom>
          <a:noFill/>
        </p:spPr>
        <p:txBody>
          <a:bodyPr wrap="square" rtlCol="0">
            <a:spAutoFit/>
          </a:bodyPr>
          <a:lstStyle/>
          <a:p>
            <a:r>
              <a:rPr kumimoji="1" lang="en-US" sz="1200" noProof="1">
                <a:cs typeface="Arial" panose="020B0604020202020204" pitchFamily="34" charset="0"/>
              </a:rPr>
              <a:t>病院前緊急</a:t>
            </a:r>
            <a:r>
              <a:rPr lang="ja-JP" altLang="en-US" sz="1200" noProof="1"/>
              <a:t>リファラル</a:t>
            </a:r>
            <a:r>
              <a:rPr kumimoji="1" lang="en-US" sz="1200" noProof="1">
                <a:cs typeface="Arial" panose="020B0604020202020204" pitchFamily="34" charset="0"/>
              </a:rPr>
              <a:t>:これには、国家救急サービス、他の救急サービス、および地域ボランティアなどのからの</a:t>
            </a:r>
            <a:r>
              <a:rPr lang="ja-JP" altLang="en-US" sz="1200" noProof="1"/>
              <a:t>リファラル</a:t>
            </a:r>
            <a:r>
              <a:rPr kumimoji="1" lang="en-US" sz="1200" noProof="1">
                <a:cs typeface="Arial" panose="020B0604020202020204" pitchFamily="34" charset="0"/>
              </a:rPr>
              <a:t>が含まれる</a:t>
            </a:r>
          </a:p>
          <a:p>
            <a:endParaRPr lang="en-US" sz="1200" dirty="0">
              <a:cs typeface="Arial" panose="020B0604020202020204" pitchFamily="34" charset="0"/>
            </a:endParaRPr>
          </a:p>
          <a:p>
            <a:r>
              <a:rPr kumimoji="1" lang="en-US" sz="1200" noProof="1">
                <a:cs typeface="Arial" panose="020B0604020202020204" pitchFamily="34" charset="0"/>
              </a:rPr>
              <a:t>施設間紹介:次のいずれかの機関から</a:t>
            </a:r>
            <a:r>
              <a:rPr lang="ja-JP" altLang="en-US" sz="1200" noProof="1"/>
              <a:t>リファラル</a:t>
            </a:r>
            <a:r>
              <a:rPr kumimoji="1" lang="en-US" sz="1200" noProof="1">
                <a:cs typeface="Arial" panose="020B0604020202020204" pitchFamily="34" charset="0"/>
              </a:rPr>
              <a:t>を受けることができる</a:t>
            </a:r>
          </a:p>
          <a:p>
            <a:pPr marL="365760" lvl="1" indent="-171450">
              <a:buFont typeface="Arial" panose="020B0604020202020204" pitchFamily="34" charset="0"/>
              <a:buChar char="•"/>
            </a:pPr>
            <a:r>
              <a:rPr lang="en-US" sz="1200" noProof="1">
                <a:cs typeface="Arial" panose="020B0604020202020204" pitchFamily="34" charset="0"/>
              </a:rPr>
              <a:t>教育病院</a:t>
            </a:r>
          </a:p>
          <a:p>
            <a:pPr marL="365760" lvl="1" indent="-171450">
              <a:buFont typeface="Arial" panose="020B0604020202020204" pitchFamily="34" charset="0"/>
              <a:buChar char="•"/>
            </a:pPr>
            <a:r>
              <a:rPr lang="en-US" sz="1200" noProof="1">
                <a:cs typeface="Arial" panose="020B0604020202020204" pitchFamily="34" charset="0"/>
              </a:rPr>
              <a:t>ガーナ保健サービス （GHS）</a:t>
            </a:r>
          </a:p>
          <a:p>
            <a:pPr marL="365760" lvl="1" indent="-171450">
              <a:buFont typeface="Arial" panose="020B0604020202020204" pitchFamily="34" charset="0"/>
              <a:buChar char="•"/>
            </a:pPr>
            <a:r>
              <a:rPr lang="en-US" sz="1200" noProof="1">
                <a:cs typeface="Arial" panose="020B0604020202020204" pitchFamily="34" charset="0"/>
              </a:rPr>
              <a:t>助産師を含む開業医</a:t>
            </a:r>
          </a:p>
          <a:p>
            <a:pPr marL="365760" lvl="1" indent="-171450">
              <a:buFont typeface="Arial" panose="020B0604020202020204" pitchFamily="34" charset="0"/>
              <a:buChar char="•"/>
            </a:pPr>
            <a:r>
              <a:rPr lang="en-US" sz="1200" noProof="1">
                <a:cs typeface="Arial" panose="020B0604020202020204" pitchFamily="34" charset="0"/>
              </a:rPr>
              <a:t>ガーナキリスト教保健協会 （CHAG） およびその他のミッション病院</a:t>
            </a:r>
          </a:p>
          <a:p>
            <a:pPr marL="365760" lvl="1" indent="-171450">
              <a:buFont typeface="Arial" panose="020B0604020202020204" pitchFamily="34" charset="0"/>
              <a:buChar char="•"/>
            </a:pPr>
            <a:r>
              <a:rPr lang="en-US" sz="1200" noProof="1">
                <a:cs typeface="Arial" panose="020B0604020202020204" pitchFamily="34" charset="0"/>
              </a:rPr>
              <a:t>準政府病院</a:t>
            </a:r>
          </a:p>
          <a:p>
            <a:pPr marL="365760" lvl="1" indent="-171450">
              <a:buFont typeface="Arial" panose="020B0604020202020204" pitchFamily="34" charset="0"/>
              <a:buChar char="•"/>
            </a:pPr>
            <a:r>
              <a:rPr lang="en-US" sz="1200" noProof="1">
                <a:cs typeface="Arial" panose="020B0604020202020204" pitchFamily="34" charset="0"/>
              </a:rPr>
              <a:t>国家救急サービス</a:t>
            </a:r>
          </a:p>
          <a:p>
            <a:pPr marL="365760" lvl="1" indent="-171450">
              <a:buFont typeface="Arial" panose="020B0604020202020204" pitchFamily="34" charset="0"/>
              <a:buChar char="•"/>
            </a:pPr>
            <a:r>
              <a:rPr lang="en-US" sz="1200" noProof="1">
                <a:cs typeface="Arial" panose="020B0604020202020204" pitchFamily="34" charset="0"/>
              </a:rPr>
              <a:t>その他</a:t>
            </a:r>
          </a:p>
          <a:p>
            <a:pPr marL="628650" lvl="1" indent="-171450">
              <a:buFont typeface="Arial" panose="020B0604020202020204" pitchFamily="34" charset="0"/>
              <a:buChar char="•"/>
            </a:pPr>
            <a:endParaRPr kumimoji="1" lang="en-US" sz="1200" dirty="0">
              <a:cs typeface="Arial" panose="020B0604020202020204" pitchFamily="34" charset="0"/>
            </a:endParaRPr>
          </a:p>
        </p:txBody>
      </p:sp>
      <p:sp>
        <p:nvSpPr>
          <p:cNvPr id="27" name="TextBox 26">
            <a:extLst>
              <a:ext uri="{FF2B5EF4-FFF2-40B4-BE49-F238E27FC236}">
                <a16:creationId xmlns:a16="http://schemas.microsoft.com/office/drawing/2014/main" id="{C4A4E579-1FF7-80C5-426E-25FA84591864}"/>
              </a:ext>
            </a:extLst>
          </p:cNvPr>
          <p:cNvSpPr txBox="1"/>
          <p:nvPr/>
        </p:nvSpPr>
        <p:spPr>
          <a:xfrm>
            <a:off x="3801577" y="4410547"/>
            <a:ext cx="2484783" cy="1015663"/>
          </a:xfrm>
          <a:prstGeom prst="rect">
            <a:avLst/>
          </a:prstGeom>
          <a:noFill/>
        </p:spPr>
        <p:txBody>
          <a:bodyPr wrap="square" rtlCol="0">
            <a:spAutoFit/>
          </a:bodyPr>
          <a:lstStyle/>
          <a:p>
            <a:r>
              <a:rPr kumimoji="1" lang="en-US" sz="1200" noProof="1">
                <a:cs typeface="Arial" panose="020B0604020202020204" pitchFamily="34" charset="0"/>
              </a:rPr>
              <a:t>医療施設内の紹介</a:t>
            </a:r>
            <a:r>
              <a:rPr kumimoji="1" lang="ja-JP" altLang="en-US" sz="1200" noProof="1">
                <a:cs typeface="Arial" panose="020B0604020202020204" pitchFamily="34" charset="0"/>
              </a:rPr>
              <a:t>が含まれる</a:t>
            </a:r>
            <a:endParaRPr lang="en-US" altLang="ja-JP" sz="1200" noProof="1">
              <a:cs typeface="Arial" panose="020B0604020202020204" pitchFamily="34" charset="0"/>
            </a:endParaRPr>
          </a:p>
          <a:p>
            <a:r>
              <a:rPr kumimoji="1" lang="en-US" sz="1200" noProof="1">
                <a:cs typeface="Arial" panose="020B0604020202020204" pitchFamily="34" charset="0"/>
              </a:rPr>
              <a:t>例</a:t>
            </a:r>
            <a:r>
              <a:rPr kumimoji="1" lang="ja-JP" altLang="en-US" sz="1200" noProof="1">
                <a:cs typeface="Arial" panose="020B0604020202020204" pitchFamily="34" charset="0"/>
              </a:rPr>
              <a:t>：</a:t>
            </a:r>
            <a:endParaRPr kumimoji="1" lang="en-US" sz="1200" noProof="1">
              <a:cs typeface="Arial" panose="020B0604020202020204" pitchFamily="34" charset="0"/>
            </a:endParaRPr>
          </a:p>
          <a:p>
            <a:pPr marL="365760" lvl="1" indent="-171450">
              <a:buFont typeface="Arial" panose="020B0604020202020204" pitchFamily="34" charset="0"/>
              <a:buChar char="•"/>
            </a:pPr>
            <a:r>
              <a:rPr lang="ja-JP" altLang="en-US" sz="1200" noProof="1">
                <a:cs typeface="Arial" panose="020B0604020202020204" pitchFamily="34" charset="0"/>
              </a:rPr>
              <a:t>部門間</a:t>
            </a:r>
            <a:endParaRPr lang="en-US" altLang="ja-JP" sz="1200" noProof="1">
              <a:cs typeface="Arial" panose="020B0604020202020204" pitchFamily="34" charset="0"/>
            </a:endParaRPr>
          </a:p>
          <a:p>
            <a:pPr marL="365760" lvl="1" indent="-171450">
              <a:buFont typeface="Arial" panose="020B0604020202020204" pitchFamily="34" charset="0"/>
              <a:buChar char="•"/>
            </a:pPr>
            <a:r>
              <a:rPr kumimoji="1" lang="en-US" sz="1200" noProof="1">
                <a:cs typeface="Arial" panose="020B0604020202020204" pitchFamily="34" charset="0"/>
              </a:rPr>
              <a:t>部門内</a:t>
            </a:r>
          </a:p>
          <a:p>
            <a:pPr marL="365760" lvl="1" indent="-171450">
              <a:buFont typeface="Arial" panose="020B0604020202020204" pitchFamily="34" charset="0"/>
              <a:buChar char="•"/>
            </a:pPr>
            <a:r>
              <a:rPr lang="en-US" sz="1200" noProof="1">
                <a:cs typeface="Arial" panose="020B0604020202020204" pitchFamily="34" charset="0"/>
              </a:rPr>
              <a:t>ユニット</a:t>
            </a:r>
            <a:r>
              <a:rPr lang="ja-JP" altLang="en-US" sz="1200" noProof="1">
                <a:cs typeface="Arial" panose="020B0604020202020204" pitchFamily="34" charset="0"/>
              </a:rPr>
              <a:t>間・ユニットと部門間</a:t>
            </a:r>
            <a:endParaRPr kumimoji="1" lang="en-US" sz="1200" dirty="0">
              <a:cs typeface="Arial" panose="020B0604020202020204" pitchFamily="34" charset="0"/>
            </a:endParaRPr>
          </a:p>
        </p:txBody>
      </p:sp>
      <p:sp>
        <p:nvSpPr>
          <p:cNvPr id="28" name="TextBox 27">
            <a:extLst>
              <a:ext uri="{FF2B5EF4-FFF2-40B4-BE49-F238E27FC236}">
                <a16:creationId xmlns:a16="http://schemas.microsoft.com/office/drawing/2014/main" id="{2325EAA1-D401-7BBE-E6F5-885ADBFEA16D}"/>
              </a:ext>
            </a:extLst>
          </p:cNvPr>
          <p:cNvSpPr txBox="1"/>
          <p:nvPr/>
        </p:nvSpPr>
        <p:spPr>
          <a:xfrm>
            <a:off x="7035618" y="4410546"/>
            <a:ext cx="2469273" cy="1015663"/>
          </a:xfrm>
          <a:prstGeom prst="rect">
            <a:avLst/>
          </a:prstGeom>
          <a:noFill/>
        </p:spPr>
        <p:txBody>
          <a:bodyPr wrap="square" rtlCol="0">
            <a:spAutoFit/>
          </a:bodyPr>
          <a:lstStyle/>
          <a:p>
            <a:r>
              <a:rPr kumimoji="1" lang="en-US" sz="1200" noProof="1">
                <a:cs typeface="Arial" panose="020B0604020202020204" pitchFamily="34" charset="0"/>
              </a:rPr>
              <a:t>国際</a:t>
            </a:r>
            <a:r>
              <a:rPr kumimoji="1" lang="ja-JP" altLang="en-US" sz="1200" noProof="1">
                <a:cs typeface="Arial" panose="020B0604020202020204" pitchFamily="34" charset="0"/>
              </a:rPr>
              <a:t>紹介</a:t>
            </a:r>
            <a:r>
              <a:rPr kumimoji="1" lang="en-US" sz="1200" noProof="1">
                <a:cs typeface="Arial" panose="020B0604020202020204" pitchFamily="34" charset="0"/>
              </a:rPr>
              <a:t>は、適切な医療機関</a:t>
            </a:r>
            <a:r>
              <a:rPr kumimoji="1" lang="ja-JP" altLang="en-US" sz="1200" noProof="1">
                <a:cs typeface="Arial" panose="020B0604020202020204" pitchFamily="34" charset="0"/>
              </a:rPr>
              <a:t>を紹介す</a:t>
            </a:r>
            <a:r>
              <a:rPr kumimoji="1" lang="en-US" sz="1200" noProof="1">
                <a:cs typeface="Arial" panose="020B0604020202020204" pitchFamily="34" charset="0"/>
              </a:rPr>
              <a:t>るべきであり、これらの</a:t>
            </a:r>
            <a:r>
              <a:rPr kumimoji="1" lang="ja-JP" altLang="en-US" sz="1200" noProof="1">
                <a:cs typeface="Arial" panose="020B0604020202020204" pitchFamily="34" charset="0"/>
              </a:rPr>
              <a:t>紹介</a:t>
            </a:r>
            <a:r>
              <a:rPr kumimoji="1" lang="en-US" sz="1200" noProof="1">
                <a:cs typeface="Arial" panose="020B0604020202020204" pitchFamily="34" charset="0"/>
              </a:rPr>
              <a:t>は、国際保健規則2010に準拠した当該</a:t>
            </a:r>
            <a:r>
              <a:rPr kumimoji="1" lang="ja-JP" altLang="en-US" sz="1200" noProof="1">
                <a:cs typeface="Arial" panose="020B0604020202020204" pitchFamily="34" charset="0"/>
              </a:rPr>
              <a:t>紹介</a:t>
            </a:r>
            <a:r>
              <a:rPr kumimoji="1" lang="en-US" sz="1200" noProof="1">
                <a:cs typeface="Arial" panose="020B0604020202020204" pitchFamily="34" charset="0"/>
              </a:rPr>
              <a:t>に関する医療機関の管理ガイドラインに従わなければならない</a:t>
            </a:r>
          </a:p>
        </p:txBody>
      </p:sp>
      <p:sp>
        <p:nvSpPr>
          <p:cNvPr id="20" name="テキスト プレースホルダー 2">
            <a:extLst>
              <a:ext uri="{FF2B5EF4-FFF2-40B4-BE49-F238E27FC236}">
                <a16:creationId xmlns:a16="http://schemas.microsoft.com/office/drawing/2014/main" id="{52D3FBE7-08DF-4A7F-B1A0-C49CA6BCA32C}"/>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sz="2000" dirty="0"/>
              <a:t>医療機関 </a:t>
            </a:r>
            <a:r>
              <a:rPr lang="en-US" altLang="ja-JP" sz="2000" dirty="0"/>
              <a:t>- </a:t>
            </a:r>
            <a:r>
              <a:rPr lang="ja-JP" altLang="en-US" sz="2000" noProof="1"/>
              <a:t>リファラルシステム</a:t>
            </a:r>
            <a:endParaRPr lang="en-US" altLang="ja-JP" sz="2000" dirty="0"/>
          </a:p>
        </p:txBody>
      </p:sp>
      <p:sp>
        <p:nvSpPr>
          <p:cNvPr id="29" name="テキスト ボックス 28">
            <a:extLst>
              <a:ext uri="{FF2B5EF4-FFF2-40B4-BE49-F238E27FC236}">
                <a16:creationId xmlns:a16="http://schemas.microsoft.com/office/drawing/2014/main" id="{520B4CBA-B17C-4C82-899F-4DCCD07F3E49}"/>
              </a:ext>
            </a:extLst>
          </p:cNvPr>
          <p:cNvSpPr txBox="1"/>
          <p:nvPr/>
        </p:nvSpPr>
        <p:spPr>
          <a:xfrm>
            <a:off x="2476500" y="958104"/>
            <a:ext cx="4953000" cy="373051"/>
          </a:xfrm>
          <a:prstGeom prst="rect">
            <a:avLst/>
          </a:prstGeom>
          <a:noFill/>
        </p:spPr>
        <p:txBody>
          <a:bodyPr wrap="square">
            <a:spAutoFit/>
          </a:bodyPr>
          <a:lstStyle/>
          <a:p>
            <a:pPr marL="0" algn="ctr" fontAlgn="ctr">
              <a:lnSpc>
                <a:spcPct val="114000"/>
              </a:lnSpc>
              <a:spcAft>
                <a:spcPts val="400"/>
              </a:spcAft>
            </a:pPr>
            <a:r>
              <a:rPr kumimoji="1" lang="en-US" altLang="ja-JP" sz="1600" u="sng" noProof="1">
                <a:latin typeface="HGP創英角ｺﾞｼｯｸUB" panose="020B0900000000000000" pitchFamily="50" charset="-128"/>
                <a:ea typeface="HGP創英角ｺﾞｼｯｸUB" panose="020B0900000000000000" pitchFamily="50" charset="-128"/>
              </a:rPr>
              <a:t>概要</a:t>
            </a:r>
          </a:p>
        </p:txBody>
      </p:sp>
      <p:sp>
        <p:nvSpPr>
          <p:cNvPr id="30" name="Rectangle: Rounded Corners 4">
            <a:extLst>
              <a:ext uri="{FF2B5EF4-FFF2-40B4-BE49-F238E27FC236}">
                <a16:creationId xmlns:a16="http://schemas.microsoft.com/office/drawing/2014/main" id="{AAFA1780-415D-4B16-A595-4C2DF56D62A8}"/>
              </a:ext>
            </a:extLst>
          </p:cNvPr>
          <p:cNvSpPr/>
          <p:nvPr/>
        </p:nvSpPr>
        <p:spPr>
          <a:xfrm>
            <a:off x="176698" y="3483995"/>
            <a:ext cx="3024783" cy="3067497"/>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endParaRPr kumimoji="1" lang="en-US" sz="1200" dirty="0">
              <a:ea typeface="MS PGothic" panose="020B0600070205080204" pitchFamily="34" charset="-128"/>
            </a:endParaRPr>
          </a:p>
        </p:txBody>
      </p:sp>
      <p:sp>
        <p:nvSpPr>
          <p:cNvPr id="33" name="Rectangle: Rounded Corners 4">
            <a:extLst>
              <a:ext uri="{FF2B5EF4-FFF2-40B4-BE49-F238E27FC236}">
                <a16:creationId xmlns:a16="http://schemas.microsoft.com/office/drawing/2014/main" id="{A085BBAC-293F-4F6C-8BC4-38A2DB5A67C4}"/>
              </a:ext>
            </a:extLst>
          </p:cNvPr>
          <p:cNvSpPr/>
          <p:nvPr/>
        </p:nvSpPr>
        <p:spPr>
          <a:xfrm>
            <a:off x="3440608" y="3483995"/>
            <a:ext cx="3024783" cy="3067497"/>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endParaRPr kumimoji="1" lang="en-US" sz="1200" dirty="0">
              <a:ea typeface="MS PGothic" panose="020B0600070205080204" pitchFamily="34" charset="-128"/>
            </a:endParaRPr>
          </a:p>
        </p:txBody>
      </p:sp>
      <p:sp>
        <p:nvSpPr>
          <p:cNvPr id="34" name="Rectangle: Rounded Corners 4">
            <a:extLst>
              <a:ext uri="{FF2B5EF4-FFF2-40B4-BE49-F238E27FC236}">
                <a16:creationId xmlns:a16="http://schemas.microsoft.com/office/drawing/2014/main" id="{DF851138-DD09-48DC-BC17-FA837ACB84D0}"/>
              </a:ext>
            </a:extLst>
          </p:cNvPr>
          <p:cNvSpPr/>
          <p:nvPr/>
        </p:nvSpPr>
        <p:spPr>
          <a:xfrm>
            <a:off x="6681192" y="3483995"/>
            <a:ext cx="3024783" cy="3067497"/>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endParaRPr kumimoji="1" lang="en-US" sz="1200" dirty="0">
              <a:ea typeface="MS PGothic" panose="020B0600070205080204" pitchFamily="34" charset="-128"/>
            </a:endParaRPr>
          </a:p>
        </p:txBody>
      </p:sp>
      <p:sp>
        <p:nvSpPr>
          <p:cNvPr id="21" name="タイトル 1">
            <a:extLst>
              <a:ext uri="{FF2B5EF4-FFF2-40B4-BE49-F238E27FC236}">
                <a16:creationId xmlns:a16="http://schemas.microsoft.com/office/drawing/2014/main" id="{4369B304-01F6-44D4-A083-AB6743F9B1C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Tree>
    <p:extLst>
      <p:ext uri="{BB962C8B-B14F-4D97-AF65-F5344CB8AC3E}">
        <p14:creationId xmlns:p14="http://schemas.microsoft.com/office/powerpoint/2010/main" val="342685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テキスト ボックス 24"/>
          <p:cNvSpPr txBox="1"/>
          <p:nvPr/>
        </p:nvSpPr>
        <p:spPr>
          <a:xfrm>
            <a:off x="200472" y="103113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cs typeface="Arial" panose="020B0604020202020204" pitchFamily="34" charset="0"/>
              </a:rPr>
              <a:t>ガーナの民間保健セクターの発展は、2013年に保健省</a:t>
            </a:r>
            <a:r>
              <a:rPr lang="ja-JP" altLang="en-US" sz="1400" noProof="1">
                <a:latin typeface="Arial" panose="020B0604020202020204" pitchFamily="34" charset="0"/>
                <a:cs typeface="Arial" panose="020B0604020202020204" pitchFamily="34" charset="0"/>
              </a:rPr>
              <a:t>（</a:t>
            </a:r>
            <a:r>
              <a:rPr lang="en-US" altLang="ja-JP" sz="1400" noProof="1">
                <a:latin typeface="Arial" panose="020B0604020202020204" pitchFamily="34" charset="0"/>
                <a:cs typeface="Arial" panose="020B0604020202020204" pitchFamily="34" charset="0"/>
              </a:rPr>
              <a:t>MoH</a:t>
            </a:r>
            <a:r>
              <a:rPr lang="ja-JP" altLang="en-US" sz="1400" noProof="1">
                <a:latin typeface="Arial" panose="020B0604020202020204" pitchFamily="34" charset="0"/>
                <a:cs typeface="Arial" panose="020B0604020202020204" pitchFamily="34" charset="0"/>
              </a:rPr>
              <a:t>）に</a:t>
            </a:r>
            <a:r>
              <a:rPr lang="en-US" altLang="ja-JP" sz="1400" noProof="1">
                <a:latin typeface="Arial" panose="020B0604020202020204" pitchFamily="34" charset="0"/>
                <a:cs typeface="Arial" panose="020B0604020202020204" pitchFamily="34" charset="0"/>
              </a:rPr>
              <a:t>よって発表された民間保健セクター開発政策によって導かれている</a:t>
            </a:r>
            <a:r>
              <a:rPr lang="ja-JP" altLang="en-US" sz="1400" noProof="1">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15444"/>
          </a:xfrm>
          <a:prstGeom prst="rect">
            <a:avLst/>
          </a:prstGeom>
          <a:noFill/>
        </p:spPr>
        <p:txBody>
          <a:bodyPr wrap="square">
            <a:spAutoFit/>
          </a:bodyPr>
          <a:lstStyle/>
          <a:p>
            <a:r>
              <a:rPr lang="ja-JP" altLang="en-US" sz="800" noProof="1">
                <a:ea typeface="ＭＳ Ｐゴシック" panose="020B0600070205080204" pitchFamily="50" charset="-128"/>
                <a:cs typeface="Arial" panose="020B0604020202020204" pitchFamily="34" charset="0"/>
              </a:rPr>
              <a:t>（出所）　</a:t>
            </a:r>
            <a:r>
              <a:rPr lang="ja-JP" altLang="en-US" sz="800" noProof="1"/>
              <a:t>デスクトップ調査、病院ウェブサイト</a:t>
            </a:r>
            <a:endParaRPr lang="en-US" sz="800" dirty="0"/>
          </a:p>
        </p:txBody>
      </p:sp>
      <p:graphicFrame>
        <p:nvGraphicFramePr>
          <p:cNvPr id="6" name="表 4">
            <a:extLst>
              <a:ext uri="{FF2B5EF4-FFF2-40B4-BE49-F238E27FC236}">
                <a16:creationId xmlns:a16="http://schemas.microsoft.com/office/drawing/2014/main" id="{5D60AFD2-1364-53DD-A1A6-2D320305354A}"/>
              </a:ext>
            </a:extLst>
          </p:cNvPr>
          <p:cNvGraphicFramePr>
            <a:graphicFrameLocks noGrp="1"/>
          </p:cNvGraphicFramePr>
          <p:nvPr>
            <p:extLst>
              <p:ext uri="{D42A27DB-BD31-4B8C-83A1-F6EECF244321}">
                <p14:modId xmlns:p14="http://schemas.microsoft.com/office/powerpoint/2010/main" val="3527896581"/>
              </p:ext>
            </p:extLst>
          </p:nvPr>
        </p:nvGraphicFramePr>
        <p:xfrm>
          <a:off x="397994" y="1772816"/>
          <a:ext cx="9019502" cy="4412444"/>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504056">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名前</a:t>
                      </a:r>
                      <a:endParaRPr kumimoji="1" lang="ja-JP" altLang="en-US" sz="1200" b="1" kern="1200" noProof="1">
                        <a:solidFill>
                          <a:schemeClr val="lt1"/>
                        </a:solidFill>
                        <a:latin typeface="MS PGothic" panose="020B0600070205080204" pitchFamily="34" charset="-128"/>
                        <a:ea typeface="MS PGothic" panose="020B0600070205080204" pitchFamily="34" charset="-128"/>
                        <a:cs typeface="+mn-cs"/>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設立</a:t>
                      </a:r>
                      <a:endParaRPr kumimoji="1" lang="ja-JP" altLang="en-US" sz="1200" b="1" kern="1200" dirty="0">
                        <a:solidFill>
                          <a:schemeClr val="lt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所在地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ベッド数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特徴</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8454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noProof="1">
                          <a:effectLst/>
                          <a:latin typeface="Arial" panose="020B0604020202020204" pitchFamily="34" charset="0"/>
                          <a:ea typeface="MS PGothic" panose="020B0600070205080204" pitchFamily="34" charset="-128"/>
                        </a:rPr>
                        <a:t>Asafo Agyei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1980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クマシ</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N</a:t>
                      </a:r>
                      <a:r>
                        <a:rPr lang="ja-JP" altLang="en-US" sz="1120" baseline="0" noProof="1">
                          <a:effectLst/>
                          <a:latin typeface="Arial" panose="020B0604020202020204" pitchFamily="34" charset="0"/>
                          <a:ea typeface="MS PGothic" panose="020B0600070205080204" pitchFamily="34" charset="-128"/>
                        </a:rPr>
                        <a:t>／</a:t>
                      </a:r>
                      <a:r>
                        <a:rPr lang="en-US" altLang="ja-JP" sz="1120" baseline="0" noProof="1">
                          <a:effectLst/>
                          <a:latin typeface="Arial" panose="020B0604020202020204" pitchFamily="34" charset="0"/>
                          <a:ea typeface="MS PGothic" panose="020B0600070205080204" pitchFamily="34" charset="-128"/>
                        </a:rPr>
                        <a:t>A</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開院当初から痔の非外科的治療に定評がある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4541">
                <a:tc>
                  <a:txBody>
                    <a:bodyPr/>
                    <a:lstStyle/>
                    <a:p>
                      <a:pPr algn="l" fontAlgn="t"/>
                      <a:r>
                        <a:rPr lang="en-US" altLang="ja-JP" sz="1120" baseline="0" noProof="1">
                          <a:effectLst/>
                          <a:latin typeface="Arial" panose="020B0604020202020204" pitchFamily="34" charset="0"/>
                          <a:ea typeface="MS PGothic" panose="020B0600070205080204" pitchFamily="34" charset="-128"/>
                        </a:rPr>
                        <a:t>Family Health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1993</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アクラ</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70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教育病院でもある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14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dirty="0" err="1">
                          <a:effectLst/>
                          <a:latin typeface="Arial" panose="020B0604020202020204" pitchFamily="34" charset="0"/>
                          <a:ea typeface="MS PGothic" panose="020B0600070205080204" pitchFamily="34" charset="-128"/>
                        </a:rPr>
                        <a:t>Nyaho</a:t>
                      </a:r>
                      <a:r>
                        <a:rPr lang="en-US" altLang="ja-JP" sz="1120" baseline="0" dirty="0">
                          <a:effectLst/>
                          <a:latin typeface="Arial" panose="020B0604020202020204" pitchFamily="34" charset="0"/>
                          <a:ea typeface="MS PGothic" panose="020B0600070205080204" pitchFamily="34" charset="-128"/>
                        </a:rPr>
                        <a:t> Medical Centre</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1970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アクラ</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45</a:t>
                      </a:r>
                    </a:p>
                    <a:p>
                      <a:pPr algn="ctr" fontAlgn="t"/>
                      <a:r>
                        <a:rPr lang="ja-JP" altLang="en-US" sz="1120" baseline="0" noProof="1">
                          <a:effectLst/>
                          <a:latin typeface="Arial" panose="020B0604020202020204" pitchFamily="34" charset="0"/>
                          <a:ea typeface="MS PGothic" panose="020B0600070205080204" pitchFamily="34" charset="-128"/>
                        </a:rPr>
                        <a:t>（本部）</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dirty="0" err="1">
                          <a:effectLst/>
                          <a:latin typeface="Arial" panose="020B0604020202020204" pitchFamily="34" charset="0"/>
                          <a:ea typeface="MS PGothic" panose="020B0600070205080204" pitchFamily="34" charset="-128"/>
                        </a:rPr>
                        <a:t>Nyaho</a:t>
                      </a:r>
                      <a:r>
                        <a:rPr lang="en-US" altLang="ja-JP" sz="1120" baseline="0" dirty="0">
                          <a:effectLst/>
                          <a:latin typeface="Arial" panose="020B0604020202020204" pitchFamily="34" charset="0"/>
                          <a:ea typeface="MS PGothic" panose="020B0600070205080204" pitchFamily="34" charset="-128"/>
                        </a:rPr>
                        <a:t> Medical Centre</a:t>
                      </a:r>
                      <a:r>
                        <a:rPr lang="en-US" altLang="ja-JP" sz="1120" baseline="0" noProof="1">
                          <a:effectLst/>
                          <a:latin typeface="Arial" panose="020B0604020202020204" pitchFamily="34" charset="0"/>
                          <a:ea typeface="MS PGothic" panose="020B0600070205080204" pitchFamily="34" charset="-128"/>
                        </a:rPr>
                        <a:t>はガーナ最古のグループ医療施設</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725186">
                <a:tc>
                  <a:txBody>
                    <a:bodyPr/>
                    <a:lstStyle/>
                    <a:p>
                      <a:pPr algn="l" fontAlgn="t"/>
                      <a:r>
                        <a:rPr lang="en-US" altLang="ja-JP" sz="1120" baseline="0" noProof="1">
                          <a:effectLst/>
                          <a:latin typeface="Arial" panose="020B0604020202020204" pitchFamily="34" charset="0"/>
                          <a:ea typeface="MS PGothic" panose="020B0600070205080204" pitchFamily="34" charset="-128"/>
                        </a:rPr>
                        <a:t>Lapaz Community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2003</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アクラ</a:t>
                      </a:r>
                    </a:p>
                    <a:p>
                      <a:pPr algn="ctr" fontAlgn="t"/>
                      <a:r>
                        <a:rPr lang="en-US" altLang="ja-JP" sz="1120" baseline="0" noProof="1">
                          <a:effectLst/>
                          <a:latin typeface="Arial" panose="020B0604020202020204" pitchFamily="34" charset="0"/>
                          <a:ea typeface="MS PGothic" panose="020B0600070205080204" pitchFamily="34" charset="-128"/>
                        </a:rPr>
                        <a:t>アチモタ</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85</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どちらの支店にも、最新の検査室、コンピューター化された薬局、最新のX線検査、出産施設、劇場施設が</a:t>
                      </a:r>
                      <a:r>
                        <a:rPr lang="ja-JP" altLang="en-US" sz="1120" baseline="0" noProof="1">
                          <a:effectLst/>
                          <a:latin typeface="Arial" panose="020B0604020202020204" pitchFamily="34" charset="0"/>
                          <a:ea typeface="MS PGothic" panose="020B0600070205080204" pitchFamily="34" charset="-128"/>
                        </a:rPr>
                        <a:t>備えられている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91887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noProof="1">
                          <a:effectLst/>
                          <a:latin typeface="Arial" panose="020B0604020202020204" pitchFamily="34" charset="0"/>
                          <a:ea typeface="MS PGothic" panose="020B0600070205080204" pitchFamily="34" charset="-128"/>
                        </a:rPr>
                        <a:t>The Trust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1992</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baseline="0" noProof="1">
                          <a:effectLst/>
                          <a:latin typeface="Arial" panose="020B0604020202020204" pitchFamily="34" charset="0"/>
                          <a:ea typeface="MS PGothic" panose="020B0600070205080204" pitchFamily="34" charset="-128"/>
                        </a:rPr>
                        <a:t>オス</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50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The Trust Hospitalは、</a:t>
                      </a:r>
                      <a:r>
                        <a:rPr lang="ja-JP" altLang="en-US" sz="1120" baseline="0" noProof="1">
                          <a:effectLst/>
                          <a:latin typeface="Arial" panose="020B0604020202020204" pitchFamily="34" charset="0"/>
                          <a:ea typeface="MS PGothic" panose="020B0600070205080204" pitchFamily="34" charset="-128"/>
                        </a:rPr>
                        <a:t>公的年金制度の管理運営を行う社会保障および国民保険信託（</a:t>
                      </a:r>
                      <a:r>
                        <a:rPr lang="en-US" altLang="ja-JP" sz="1120" baseline="0" noProof="1">
                          <a:effectLst/>
                          <a:latin typeface="Arial" panose="020B0604020202020204" pitchFamily="34" charset="0"/>
                          <a:ea typeface="MS PGothic" panose="020B0600070205080204" pitchFamily="34" charset="-128"/>
                        </a:rPr>
                        <a:t>SSNIT</a:t>
                      </a:r>
                      <a:r>
                        <a:rPr lang="ja-JP" altLang="en-US" sz="1120" baseline="0" noProof="1">
                          <a:effectLst/>
                          <a:latin typeface="Arial" panose="020B0604020202020204" pitchFamily="34" charset="0"/>
                          <a:ea typeface="MS PGothic" panose="020B0600070205080204" pitchFamily="34" charset="-128"/>
                        </a:rPr>
                        <a:t>）</a:t>
                      </a:r>
                      <a:r>
                        <a:rPr lang="en-US" altLang="ja-JP" sz="1120" baseline="0" noProof="1">
                          <a:effectLst/>
                          <a:latin typeface="Arial" panose="020B0604020202020204" pitchFamily="34" charset="0"/>
                          <a:ea typeface="MS PGothic" panose="020B0600070205080204" pitchFamily="34" charset="-128"/>
                        </a:rPr>
                        <a:t>の職員とその扶養家族に医療を提供するための非営利の医療施設として設立され</a:t>
                      </a:r>
                      <a:r>
                        <a:rPr lang="ja-JP" altLang="en-US" sz="1120" baseline="0" noProof="1">
                          <a:effectLst/>
                          <a:latin typeface="Arial" panose="020B0604020202020204" pitchFamily="34" charset="0"/>
                          <a:ea typeface="MS PGothic" panose="020B0600070205080204" pitchFamily="34" charset="-128"/>
                        </a:rPr>
                        <a:t>た</a:t>
                      </a:r>
                      <a:r>
                        <a:rPr lang="en-US" altLang="ja-JP" sz="1120" baseline="0" noProof="1">
                          <a:effectLst/>
                          <a:latin typeface="Arial" panose="020B0604020202020204" pitchFamily="34" charset="0"/>
                          <a:ea typeface="MS PGothic" panose="020B0600070205080204" pitchFamily="34" charset="-128"/>
                        </a:rPr>
                        <a:t>。</a:t>
                      </a:r>
                      <a:r>
                        <a:rPr lang="en-US" altLang="ja-JP" sz="1120" baseline="0" dirty="0">
                          <a:effectLst/>
                          <a:latin typeface="Arial" panose="020B0604020202020204" pitchFamily="34" charset="0"/>
                          <a:ea typeface="MS PGothic" panose="020B0600070205080204" pitchFamily="34" charset="-128"/>
                        </a:rPr>
                        <a:t> </a:t>
                      </a:r>
                      <a:r>
                        <a:rPr lang="en-US" altLang="ja-JP" sz="1120" baseline="0" noProof="1">
                          <a:effectLst/>
                          <a:latin typeface="Arial" panose="020B0604020202020204" pitchFamily="34" charset="0"/>
                          <a:ea typeface="MS PGothic" panose="020B0600070205080204" pitchFamily="34" charset="-128"/>
                        </a:rPr>
                        <a:t>その後、この施設は一般市民にサービスを提供するために、本格的な病院にアップグレードされた</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7171955"/>
                  </a:ext>
                </a:extLst>
              </a:tr>
              <a:tr h="5314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noProof="1">
                          <a:effectLst/>
                          <a:latin typeface="Arial" panose="020B0604020202020204" pitchFamily="34" charset="0"/>
                          <a:ea typeface="MS PGothic" panose="020B0600070205080204" pitchFamily="34" charset="-128"/>
                        </a:rPr>
                        <a:t>Asokwa Children’s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2007</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クマシ</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63</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クマシの子どもたちに高度な医療と福祉を提供してい</a:t>
                      </a:r>
                      <a:r>
                        <a:rPr lang="ja-JP" altLang="en-US" sz="1120" baseline="0" noProof="1">
                          <a:effectLst/>
                          <a:latin typeface="Arial" panose="020B0604020202020204" pitchFamily="34" charset="0"/>
                          <a:ea typeface="MS PGothic" panose="020B0600070205080204" pitchFamily="34" charset="-128"/>
                        </a:rPr>
                        <a:t>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0322503"/>
                  </a:ext>
                </a:extLst>
              </a:tr>
            </a:tbl>
          </a:graphicData>
        </a:graphic>
      </p:graphicFrame>
      <p:sp>
        <p:nvSpPr>
          <p:cNvPr id="12" name="テキスト プレースホルダー 2">
            <a:extLst>
              <a:ext uri="{FF2B5EF4-FFF2-40B4-BE49-F238E27FC236}">
                <a16:creationId xmlns:a16="http://schemas.microsoft.com/office/drawing/2014/main" id="{B44CD17F-4D68-4B1B-965C-00077E373630}"/>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sz="2000" dirty="0"/>
              <a:t>医療機関 </a:t>
            </a:r>
            <a:r>
              <a:rPr lang="en-US" altLang="ja-JP" sz="2000" dirty="0"/>
              <a:t>- </a:t>
            </a:r>
            <a:r>
              <a:rPr lang="ja-JP" altLang="en-US" sz="2000" noProof="1"/>
              <a:t>主な民間医療機関</a:t>
            </a:r>
            <a:endParaRPr lang="en-US" altLang="ja-JP" sz="2000" dirty="0"/>
          </a:p>
        </p:txBody>
      </p:sp>
      <p:sp>
        <p:nvSpPr>
          <p:cNvPr id="8" name="タイトル 1">
            <a:extLst>
              <a:ext uri="{FF2B5EF4-FFF2-40B4-BE49-F238E27FC236}">
                <a16:creationId xmlns:a16="http://schemas.microsoft.com/office/drawing/2014/main" id="{E5E1F8A1-419D-47C1-BB90-398F51AD843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Tree>
    <p:extLst>
      <p:ext uri="{BB962C8B-B14F-4D97-AF65-F5344CB8AC3E}">
        <p14:creationId xmlns:p14="http://schemas.microsoft.com/office/powerpoint/2010/main" val="200018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関連／医療・</a:t>
            </a:r>
            <a:r>
              <a:rPr lang="en-US" altLang="ja-JP" sz="1400" noProof="1"/>
              <a:t>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医療機関 </a:t>
            </a:r>
            <a:r>
              <a:rPr lang="en-US" altLang="ja-JP" sz="2000" dirty="0"/>
              <a:t>- </a:t>
            </a:r>
            <a:r>
              <a:rPr lang="ja-JP" altLang="en-US" sz="2000" dirty="0"/>
              <a:t>民間医療機関と公的医療機関の選択に影響する要因 </a:t>
            </a:r>
            <a:r>
              <a:rPr lang="ja-JP" altLang="en-US" sz="2000" noProof="1"/>
              <a:t>（1</a:t>
            </a:r>
            <a:r>
              <a:rPr lang="en-US" altLang="ja-JP" sz="2000" noProof="1"/>
              <a:t>/</a:t>
            </a:r>
            <a:r>
              <a:rPr lang="ja-JP" altLang="en-US" sz="2000" noProof="1"/>
              <a:t>2）</a:t>
            </a:r>
            <a:endParaRPr lang="en-US" altLang="ja-JP" sz="2000" dirty="0"/>
          </a:p>
        </p:txBody>
      </p:sp>
      <p:graphicFrame>
        <p:nvGraphicFramePr>
          <p:cNvPr id="9" name="Chart 8">
            <a:extLst>
              <a:ext uri="{FF2B5EF4-FFF2-40B4-BE49-F238E27FC236}">
                <a16:creationId xmlns:a16="http://schemas.microsoft.com/office/drawing/2014/main" id="{03034911-6133-4800-710D-2BBB28DAF56D}"/>
              </a:ext>
            </a:extLst>
          </p:cNvPr>
          <p:cNvGraphicFramePr/>
          <p:nvPr>
            <p:extLst>
              <p:ext uri="{D42A27DB-BD31-4B8C-83A1-F6EECF244321}">
                <p14:modId xmlns:p14="http://schemas.microsoft.com/office/powerpoint/2010/main" val="3317355222"/>
              </p:ext>
            </p:extLst>
          </p:nvPr>
        </p:nvGraphicFramePr>
        <p:xfrm>
          <a:off x="52281" y="1072729"/>
          <a:ext cx="2448272" cy="23629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2921A024-16E2-72FB-BB40-9F62CCEF4CEA}"/>
              </a:ext>
            </a:extLst>
          </p:cNvPr>
          <p:cNvGraphicFramePr/>
          <p:nvPr>
            <p:extLst>
              <p:ext uri="{D42A27DB-BD31-4B8C-83A1-F6EECF244321}">
                <p14:modId xmlns:p14="http://schemas.microsoft.com/office/powerpoint/2010/main" val="918343132"/>
              </p:ext>
            </p:extLst>
          </p:nvPr>
        </p:nvGraphicFramePr>
        <p:xfrm>
          <a:off x="920552" y="978487"/>
          <a:ext cx="4805737" cy="28494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914D564B-8EF8-42AC-2E95-261B303EDA2C}"/>
              </a:ext>
            </a:extLst>
          </p:cNvPr>
          <p:cNvGraphicFramePr/>
          <p:nvPr>
            <p:extLst>
              <p:ext uri="{D42A27DB-BD31-4B8C-83A1-F6EECF244321}">
                <p14:modId xmlns:p14="http://schemas.microsoft.com/office/powerpoint/2010/main" val="1443753932"/>
              </p:ext>
            </p:extLst>
          </p:nvPr>
        </p:nvGraphicFramePr>
        <p:xfrm>
          <a:off x="74511" y="3744407"/>
          <a:ext cx="2448272" cy="236299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id="{031F6BEF-FF17-1E11-D4F3-103658D9B5BE}"/>
              </a:ext>
            </a:extLst>
          </p:cNvPr>
          <p:cNvGraphicFramePr/>
          <p:nvPr>
            <p:extLst>
              <p:ext uri="{D42A27DB-BD31-4B8C-83A1-F6EECF244321}">
                <p14:modId xmlns:p14="http://schemas.microsoft.com/office/powerpoint/2010/main" val="786233023"/>
              </p:ext>
            </p:extLst>
          </p:nvPr>
        </p:nvGraphicFramePr>
        <p:xfrm>
          <a:off x="200025" y="3641805"/>
          <a:ext cx="5113015" cy="2849406"/>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a:extLst>
              <a:ext uri="{FF2B5EF4-FFF2-40B4-BE49-F238E27FC236}">
                <a16:creationId xmlns:a16="http://schemas.microsoft.com/office/drawing/2014/main" id="{DC11BB94-E86D-0334-401B-76C9C6FC4FDB}"/>
              </a:ext>
            </a:extLst>
          </p:cNvPr>
          <p:cNvSpPr txBox="1"/>
          <p:nvPr/>
        </p:nvSpPr>
        <p:spPr>
          <a:xfrm>
            <a:off x="5931945" y="1227305"/>
            <a:ext cx="3773581" cy="4957063"/>
          </a:xfrm>
          <a:prstGeom prst="rect">
            <a:avLst/>
          </a:prstGeom>
          <a:noFill/>
        </p:spPr>
        <p:txBody>
          <a:bodyPr wrap="square">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公的医療機関を選択する利用者は微減し、民間医療機関を選択する利用者は微増したことから、政府が提供する医療の魅力が低下したことを示している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algn="just">
              <a:lnSpc>
                <a:spcPct val="110000"/>
              </a:lnSpc>
              <a:spcAft>
                <a:spcPts val="200"/>
              </a:spcAft>
              <a:buClr>
                <a:srgbClr val="5F8AC3"/>
              </a:buClr>
            </a:pP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民間</a:t>
            </a:r>
            <a:r>
              <a:rPr lang="ja-JP" altLang="en-US" sz="1400" noProof="1">
                <a:latin typeface="+mn-ea"/>
                <a:cs typeface="Arial" panose="020B0604020202020204" pitchFamily="34" charset="0"/>
              </a:rPr>
              <a:t>医療機関</a:t>
            </a:r>
            <a:r>
              <a:rPr lang="en-US" altLang="ja-JP" sz="1400" noProof="1">
                <a:latin typeface="+mn-ea"/>
                <a:cs typeface="Arial" panose="020B0604020202020204" pitchFamily="34" charset="0"/>
              </a:rPr>
              <a:t>の選好度の上昇はすべての所得層で増加したが、これらのサービスの利用は富裕層で引き続き高かった</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a:p>
            <a:pPr algn="just">
              <a:lnSpc>
                <a:spcPct val="110000"/>
              </a:lnSpc>
              <a:spcAft>
                <a:spcPts val="200"/>
              </a:spcAft>
              <a:buClr>
                <a:srgbClr val="5F8AC3"/>
              </a:buClr>
            </a:pP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国民健康保険の適用範囲 </a:t>
            </a:r>
            <a:r>
              <a:rPr lang="ja-JP" altLang="en-US" sz="1400" b="1" noProof="1">
                <a:latin typeface="+mn-ea"/>
                <a:cs typeface="Arial" panose="020B0604020202020204" pitchFamily="34" charset="0"/>
              </a:rPr>
              <a:t>（</a:t>
            </a:r>
            <a:r>
              <a:rPr lang="en-US" altLang="ja-JP" sz="1400" b="1" noProof="1">
                <a:cs typeface="Arial" panose="020B0604020202020204" pitchFamily="34" charset="0"/>
              </a:rPr>
              <a:t>NHIS</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ja-JP" altLang="en-US" sz="1400" b="1" noProof="1">
                <a:latin typeface="+mn-ea"/>
                <a:cs typeface="Arial" panose="020B0604020202020204" pitchFamily="34" charset="0"/>
              </a:rPr>
              <a:t>：</a:t>
            </a:r>
            <a:r>
              <a:rPr lang="en-US" altLang="ja-JP" sz="1400" noProof="1">
                <a:ea typeface="+mj-ea"/>
                <a:cs typeface="Arial" panose="020B0604020202020204" pitchFamily="34" charset="0"/>
              </a:rPr>
              <a:t>NHIS</a:t>
            </a:r>
            <a:r>
              <a:rPr lang="en-US" altLang="ja-JP" sz="1400" noProof="1">
                <a:latin typeface="+mn-ea"/>
                <a:cs typeface="Arial" panose="020B0604020202020204" pitchFamily="34" charset="0"/>
              </a:rPr>
              <a:t>認定の医療施設のほとんどは公的であ</a:t>
            </a:r>
            <a:r>
              <a:rPr lang="ja-JP" altLang="en-US" sz="1400" noProof="1">
                <a:latin typeface="+mn-ea"/>
                <a:cs typeface="Arial" panose="020B0604020202020204" pitchFamily="34" charset="0"/>
              </a:rPr>
              <a:t>るた</a:t>
            </a:r>
            <a:r>
              <a:rPr lang="en-US" altLang="ja-JP" sz="1400" noProof="1">
                <a:latin typeface="+mn-ea"/>
                <a:cs typeface="Arial" panose="020B0604020202020204" pitchFamily="34" charset="0"/>
              </a:rPr>
              <a:t>め、NHISに登録してい</a:t>
            </a:r>
            <a:r>
              <a:rPr lang="ja-JP" altLang="en-US" sz="1400" noProof="1">
                <a:latin typeface="+mn-ea"/>
                <a:cs typeface="Arial" panose="020B0604020202020204" pitchFamily="34" charset="0"/>
              </a:rPr>
              <a:t>た</a:t>
            </a:r>
            <a:r>
              <a:rPr lang="en-US" altLang="ja-JP" sz="1400" noProof="1">
                <a:latin typeface="+mn-ea"/>
                <a:cs typeface="Arial" panose="020B0604020202020204" pitchFamily="34" charset="0"/>
              </a:rPr>
              <a:t>、</a:t>
            </a:r>
            <a:r>
              <a:rPr lang="ja-JP" altLang="en-US" sz="1400" noProof="1">
                <a:latin typeface="+mn-ea"/>
                <a:cs typeface="Arial" panose="020B0604020202020204" pitchFamily="34" charset="0"/>
              </a:rPr>
              <a:t>もしくは</a:t>
            </a:r>
            <a:r>
              <a:rPr lang="en-US" altLang="ja-JP" sz="1400" noProof="1">
                <a:latin typeface="+mn-ea"/>
                <a:cs typeface="Arial" panose="020B0604020202020204" pitchFamily="34" charset="0"/>
              </a:rPr>
              <a:t>NHISに加入していた人々は、医療を受けるために公的施設を選択した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自己負担支出</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en-US" altLang="ja-JP" sz="1400" noProof="1">
                <a:latin typeface="+mn-ea"/>
                <a:cs typeface="Arial" panose="020B0604020202020204" pitchFamily="34" charset="0"/>
              </a:rPr>
              <a:t>ガーナキリスト教健康協会 </a:t>
            </a:r>
            <a:r>
              <a:rPr lang="ja-JP" altLang="en-US" sz="1400" noProof="1">
                <a:latin typeface="+mn-ea"/>
                <a:cs typeface="Arial" panose="020B0604020202020204" pitchFamily="34" charset="0"/>
              </a:rPr>
              <a:t>（</a:t>
            </a:r>
            <a:r>
              <a:rPr lang="en-US" altLang="ja-JP" sz="1400" noProof="1">
                <a:cs typeface="Arial" panose="020B0604020202020204" pitchFamily="34" charset="0"/>
              </a:rPr>
              <a:t>CHAG</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a:t>
            </a:r>
            <a:r>
              <a:rPr lang="ja-JP" altLang="en-US" sz="1400" noProof="1">
                <a:latin typeface="+mn-ea"/>
                <a:cs typeface="Arial" panose="020B0604020202020204" pitchFamily="34" charset="0"/>
              </a:rPr>
              <a:t>に加入している</a:t>
            </a:r>
            <a:r>
              <a:rPr lang="en-US" altLang="ja-JP" sz="1400" noProof="1">
                <a:latin typeface="+mn-ea"/>
                <a:cs typeface="Arial" panose="020B0604020202020204" pitchFamily="34" charset="0"/>
              </a:rPr>
              <a:t>医療</a:t>
            </a:r>
            <a:r>
              <a:rPr lang="ja-JP" altLang="en-US" sz="1400" noProof="1">
                <a:latin typeface="+mn-ea"/>
                <a:cs typeface="Arial" panose="020B0604020202020204" pitchFamily="34" charset="0"/>
              </a:rPr>
              <a:t>施設</a:t>
            </a:r>
            <a:r>
              <a:rPr lang="en-US" altLang="ja-JP" sz="1400" noProof="1">
                <a:latin typeface="+mn-ea"/>
                <a:cs typeface="Arial" panose="020B0604020202020204" pitchFamily="34" charset="0"/>
              </a:rPr>
              <a:t>における患者の支出は、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民間および公的医療</a:t>
            </a:r>
            <a:r>
              <a:rPr lang="ja-JP" altLang="en-US" sz="1400" noProof="1">
                <a:latin typeface="+mn-ea"/>
                <a:cs typeface="Arial" panose="020B0604020202020204" pitchFamily="34" charset="0"/>
              </a:rPr>
              <a:t>施設</a:t>
            </a:r>
            <a:r>
              <a:rPr lang="en-US" altLang="ja-JP" sz="1400" noProof="1">
                <a:latin typeface="+mn-ea"/>
                <a:cs typeface="Arial" panose="020B0604020202020204" pitchFamily="34" charset="0"/>
              </a:rPr>
              <a:t>よりも高い。</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平均</a:t>
            </a:r>
            <a:r>
              <a:rPr lang="ja-JP" altLang="en-US" sz="1400" noProof="1">
                <a:latin typeface="+mn-ea"/>
                <a:cs typeface="Arial" panose="020B0604020202020204" pitchFamily="34" charset="0"/>
              </a:rPr>
              <a:t>自己負担支出において</a:t>
            </a:r>
            <a:r>
              <a:rPr lang="en-US" altLang="ja-JP" sz="1400" noProof="1">
                <a:latin typeface="+mn-ea"/>
                <a:cs typeface="Arial" panose="020B0604020202020204" pitchFamily="34" charset="0"/>
              </a:rPr>
              <a:t>は、</a:t>
            </a:r>
            <a:r>
              <a:rPr lang="ja-JP" altLang="en-US" sz="1400" noProof="1">
                <a:latin typeface="+mn-ea"/>
                <a:cs typeface="Arial" panose="020B0604020202020204" pitchFamily="34" charset="0"/>
              </a:rPr>
              <a:t>民間医療施設</a:t>
            </a:r>
            <a:r>
              <a:rPr lang="en-US" altLang="ja-JP" sz="1400" noProof="1">
                <a:latin typeface="+mn-ea"/>
                <a:cs typeface="Arial" panose="020B0604020202020204" pitchFamily="34" charset="0"/>
              </a:rPr>
              <a:t>と</a:t>
            </a:r>
            <a:r>
              <a:rPr lang="ja-JP" altLang="en-US" sz="1400" noProof="1">
                <a:latin typeface="+mn-ea"/>
                <a:cs typeface="Arial" panose="020B0604020202020204" pitchFamily="34" charset="0"/>
              </a:rPr>
              <a:t>公的医療施設は類似している。</a:t>
            </a:r>
            <a:endParaRPr lang="en-US" altLang="ja-JP" sz="1400" noProof="1">
              <a:latin typeface="+mn-ea"/>
              <a:cs typeface="Arial" panose="020B0604020202020204" pitchFamily="34" charset="0"/>
            </a:endParaRPr>
          </a:p>
        </p:txBody>
      </p:sp>
      <p:sp>
        <p:nvSpPr>
          <p:cNvPr id="29" name="Isosceles Triangle 28">
            <a:extLst>
              <a:ext uri="{FF2B5EF4-FFF2-40B4-BE49-F238E27FC236}">
                <a16:creationId xmlns:a16="http://schemas.microsoft.com/office/drawing/2014/main" id="{D8402AD2-DEF7-2D30-6A35-37C3515152C2}"/>
              </a:ext>
            </a:extLst>
          </p:cNvPr>
          <p:cNvSpPr/>
          <p:nvPr/>
        </p:nvSpPr>
        <p:spPr>
          <a:xfrm rot="5400000">
            <a:off x="3030825" y="3712504"/>
            <a:ext cx="5473300" cy="301583"/>
          </a:xfrm>
          <a:prstGeom prst="triangle">
            <a:avLst/>
          </a:prstGeom>
          <a:solidFill>
            <a:schemeClr val="bg2">
              <a:lumMod val="40000"/>
              <a:lumOff val="60000"/>
            </a:schemeClr>
          </a:solidFill>
          <a:effectLst>
            <a:outerShdw blurRad="50800" dist="38100" dir="10800000" algn="r" rotWithShape="0">
              <a:prstClr val="black">
                <a:alpha val="40000"/>
              </a:prstClr>
            </a:outerShdw>
          </a:effectLst>
        </p:spPr>
        <p:txBody>
          <a:bodyPr wrap="square" rtlCol="0" anchor="ctr">
            <a:noAutofit/>
          </a:bodyPr>
          <a:lstStyle/>
          <a:p>
            <a:pPr marL="0" algn="ctr" fontAlgn="ctr">
              <a:lnSpc>
                <a:spcPct val="114000"/>
              </a:lnSpc>
              <a:spcAft>
                <a:spcPts val="400"/>
              </a:spcAft>
            </a:pPr>
            <a:endParaRPr kumimoji="1" lang="en-US" sz="1200" dirty="0"/>
          </a:p>
        </p:txBody>
      </p:sp>
      <p:sp>
        <p:nvSpPr>
          <p:cNvPr id="15" name="TextBox 23">
            <a:extLst>
              <a:ext uri="{FF2B5EF4-FFF2-40B4-BE49-F238E27FC236}">
                <a16:creationId xmlns:a16="http://schemas.microsoft.com/office/drawing/2014/main" id="{B7173D43-68A9-4066-92CC-6C147F64F415}"/>
              </a:ext>
            </a:extLst>
          </p:cNvPr>
          <p:cNvSpPr txBox="1"/>
          <p:nvPr/>
        </p:nvSpPr>
        <p:spPr>
          <a:xfrm>
            <a:off x="397994" y="6491211"/>
            <a:ext cx="9342071" cy="215444"/>
          </a:xfrm>
          <a:prstGeom prst="rect">
            <a:avLst/>
          </a:prstGeom>
          <a:noFill/>
        </p:spPr>
        <p:txBody>
          <a:bodyPr wrap="square">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t>デスクトップ調査、病院ウェブサイト</a:t>
            </a:r>
            <a:endParaRPr lang="en-US" sz="800" dirty="0"/>
          </a:p>
        </p:txBody>
      </p:sp>
      <p:sp>
        <p:nvSpPr>
          <p:cNvPr id="6" name="正方形/長方形 5">
            <a:extLst>
              <a:ext uri="{FF2B5EF4-FFF2-40B4-BE49-F238E27FC236}">
                <a16:creationId xmlns:a16="http://schemas.microsoft.com/office/drawing/2014/main" id="{68CFEA59-DE2D-3CC4-4F31-3590A0A45A45}"/>
              </a:ext>
            </a:extLst>
          </p:cNvPr>
          <p:cNvSpPr/>
          <p:nvPr/>
        </p:nvSpPr>
        <p:spPr>
          <a:xfrm>
            <a:off x="199576" y="1126645"/>
            <a:ext cx="5113464" cy="2515160"/>
          </a:xfrm>
          <a:prstGeom prst="rect">
            <a:avLst/>
          </a:prstGeom>
          <a:noFill/>
          <a:ln>
            <a:solidFill>
              <a:schemeClr val="bg1">
                <a:lumMod val="65000"/>
              </a:schemeClr>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正方形/長方形 6">
            <a:extLst>
              <a:ext uri="{FF2B5EF4-FFF2-40B4-BE49-F238E27FC236}">
                <a16:creationId xmlns:a16="http://schemas.microsoft.com/office/drawing/2014/main" id="{E4F397DF-2DAE-807E-A45F-835D0D65F964}"/>
              </a:ext>
            </a:extLst>
          </p:cNvPr>
          <p:cNvSpPr/>
          <p:nvPr/>
        </p:nvSpPr>
        <p:spPr>
          <a:xfrm>
            <a:off x="199576" y="3789963"/>
            <a:ext cx="5113464" cy="2515160"/>
          </a:xfrm>
          <a:prstGeom prst="rect">
            <a:avLst/>
          </a:prstGeom>
          <a:noFill/>
          <a:ln>
            <a:solidFill>
              <a:schemeClr val="bg1">
                <a:lumMod val="65000"/>
              </a:schemeClr>
            </a:solidFill>
          </a:ln>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81340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noProof="1"/>
              <a:t>関連</a:t>
            </a:r>
            <a:r>
              <a:rPr lang="ja-JP" altLang="en-US" sz="1400" noProof="1"/>
              <a:t>／医療・</a:t>
            </a:r>
            <a:r>
              <a:rPr lang="en-US" altLang="ja-JP" sz="1400" noProof="1"/>
              <a:t>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医療機関 </a:t>
            </a:r>
            <a:r>
              <a:rPr lang="en-US" altLang="ja-JP" sz="2000" dirty="0"/>
              <a:t>- </a:t>
            </a:r>
            <a:r>
              <a:rPr lang="ja-JP" altLang="en-US" sz="2000" dirty="0"/>
              <a:t>民間医療機関と公的医療機関の選択</a:t>
            </a:r>
            <a:r>
              <a:rPr lang="ja-JP" altLang="en-US" dirty="0"/>
              <a:t>に</a:t>
            </a:r>
            <a:r>
              <a:rPr lang="ja-JP" altLang="en-US" sz="2000" dirty="0"/>
              <a:t>影響する要因 </a:t>
            </a:r>
            <a:r>
              <a:rPr lang="ja-JP" altLang="en-US" sz="2000" noProof="1"/>
              <a:t>（</a:t>
            </a:r>
            <a:r>
              <a:rPr lang="en-US" altLang="ja-JP" sz="2000" noProof="1"/>
              <a:t>2/</a:t>
            </a:r>
            <a:r>
              <a:rPr lang="ja-JP" altLang="en-US" sz="2000" noProof="1"/>
              <a:t>2）</a:t>
            </a:r>
            <a:endParaRPr lang="en-US" altLang="ja-JP" sz="2000" dirty="0"/>
          </a:p>
        </p:txBody>
      </p:sp>
      <p:sp>
        <p:nvSpPr>
          <p:cNvPr id="7" name="TextBox 6">
            <a:extLst>
              <a:ext uri="{FF2B5EF4-FFF2-40B4-BE49-F238E27FC236}">
                <a16:creationId xmlns:a16="http://schemas.microsoft.com/office/drawing/2014/main" id="{527F7DA0-4D54-F5FA-1E11-1F8F8270F8C1}"/>
              </a:ext>
            </a:extLst>
          </p:cNvPr>
          <p:cNvSpPr txBox="1"/>
          <p:nvPr/>
        </p:nvSpPr>
        <p:spPr>
          <a:xfrm>
            <a:off x="5653978" y="1326933"/>
            <a:ext cx="4252022" cy="5431039"/>
          </a:xfrm>
          <a:prstGeom prst="rect">
            <a:avLst/>
          </a:prstGeom>
          <a:noFill/>
        </p:spPr>
        <p:txBody>
          <a:bodyPr wrap="square">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サービスの質: </a:t>
            </a:r>
            <a:r>
              <a:rPr lang="en-US" altLang="ja-JP" sz="1400" noProof="1">
                <a:latin typeface="+mn-ea"/>
                <a:cs typeface="Arial" panose="020B0604020202020204" pitchFamily="34" charset="0"/>
              </a:rPr>
              <a:t>私立病院を希望する回答者のサービスの質の平均スコアは公立病院 </a:t>
            </a:r>
            <a:r>
              <a:rPr lang="ja-JP" altLang="en-US" sz="1400" noProof="1">
                <a:latin typeface="+mn-ea"/>
                <a:cs typeface="Arial" panose="020B0604020202020204" pitchFamily="34" charset="0"/>
              </a:rPr>
              <a:t>（</a:t>
            </a:r>
            <a:r>
              <a:rPr lang="en-US" altLang="ja-JP" sz="1400" noProof="1">
                <a:cs typeface="Arial" panose="020B0604020202020204" pitchFamily="34" charset="0"/>
              </a:rPr>
              <a:t>3.7818</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よりも高かった </a:t>
            </a:r>
            <a:r>
              <a:rPr lang="ja-JP" altLang="en-US" sz="1400" noProof="1">
                <a:latin typeface="+mn-ea"/>
                <a:cs typeface="Arial" panose="020B0604020202020204" pitchFamily="34" charset="0"/>
              </a:rPr>
              <a:t>（</a:t>
            </a:r>
            <a:r>
              <a:rPr lang="en-US" altLang="ja-JP" sz="1400" noProof="1">
                <a:cs typeface="Arial" panose="020B0604020202020204" pitchFamily="34" charset="0"/>
              </a:rPr>
              <a:t>4.118</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ü"/>
              <a:tabLst>
                <a:tab pos="2687638" algn="l"/>
              </a:tabLst>
            </a:pPr>
            <a:r>
              <a:rPr lang="en-US" altLang="ja-JP" sz="1400" noProof="1">
                <a:latin typeface="+mn-ea"/>
                <a:cs typeface="Arial" panose="020B0604020202020204" pitchFamily="34" charset="0"/>
              </a:rPr>
              <a:t>さらに、ガーナの民間病院の一般的なサービスの質は、公立病院よりも優れてい</a:t>
            </a:r>
            <a:r>
              <a:rPr lang="ja-JP" altLang="en-US" sz="1400" noProof="1">
                <a:latin typeface="+mn-ea"/>
                <a:cs typeface="Arial" panose="020B0604020202020204" pitchFamily="34" charset="0"/>
              </a:rPr>
              <a:t>た。</a:t>
            </a: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満足度: </a:t>
            </a:r>
            <a:r>
              <a:rPr lang="en-US" altLang="ja-JP" sz="1400" noProof="1">
                <a:latin typeface="+mn-ea"/>
                <a:cs typeface="Arial" panose="020B0604020202020204" pitchFamily="34" charset="0"/>
              </a:rPr>
              <a:t>公立病院と私立病院の満足度に</a:t>
            </a:r>
            <a:r>
              <a:rPr lang="ja-JP" altLang="en-US" sz="1400" noProof="1">
                <a:latin typeface="+mn-ea"/>
                <a:cs typeface="Arial" panose="020B0604020202020204" pitchFamily="34" charset="0"/>
              </a:rPr>
              <a:t>大きな</a:t>
            </a:r>
            <a:r>
              <a:rPr lang="en-US" altLang="ja-JP" sz="1400" noProof="1">
                <a:latin typeface="+mn-ea"/>
                <a:cs typeface="Arial" panose="020B0604020202020204" pitchFamily="34" charset="0"/>
              </a:rPr>
              <a:t>差はなかった</a:t>
            </a:r>
            <a:r>
              <a:rPr lang="ja-JP" altLang="en-US" sz="1400" noProof="1">
                <a:latin typeface="+mn-ea"/>
                <a:cs typeface="Arial" panose="020B0604020202020204" pitchFamily="34" charset="0"/>
              </a:rPr>
              <a:t>が、</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民間病院の医師や看護師は、患者のニーズに迅速に対応していることが観察された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ü"/>
              <a:tabLst>
                <a:tab pos="2687638" algn="l"/>
              </a:tabLst>
            </a:pPr>
            <a:r>
              <a:rPr lang="en-US" altLang="ja-JP" sz="1400" noProof="1">
                <a:latin typeface="+mn-ea"/>
                <a:cs typeface="Arial" panose="020B0604020202020204" pitchFamily="34" charset="0"/>
              </a:rPr>
              <a:t>民間病院は待ち時間が少なく、薬局に薬があり、入退院の手続きが煩雑でな</a:t>
            </a:r>
            <a:r>
              <a:rPr lang="ja-JP" altLang="en-US" sz="1400" noProof="1">
                <a:latin typeface="+mn-ea"/>
                <a:cs typeface="Arial" panose="020B0604020202020204" pitchFamily="34" charset="0"/>
              </a:rPr>
              <a:t>いた</a:t>
            </a:r>
            <a:r>
              <a:rPr lang="en-US" altLang="ja-JP" sz="1400" noProof="1">
                <a:latin typeface="+mn-ea"/>
                <a:cs typeface="Arial" panose="020B0604020202020204" pitchFamily="34" charset="0"/>
              </a:rPr>
              <a:t>め、顧客の満足度が高かった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疾患: </a:t>
            </a:r>
            <a:r>
              <a:rPr lang="ja-JP" altLang="en-US" sz="1400" noProof="1">
                <a:latin typeface="+mn-ea"/>
                <a:cs typeface="Arial" panose="020B0604020202020204" pitchFamily="34" charset="0"/>
              </a:rPr>
              <a:t>病院の種類のグループごとに、複雑な疾患（脊椎疾患、心臓疾患、</a:t>
            </a:r>
            <a:r>
              <a:rPr lang="en-US" altLang="ja-JP" sz="1400" noProof="1">
                <a:cs typeface="Arial" panose="020B0604020202020204" pitchFamily="34" charset="0"/>
              </a:rPr>
              <a:t>HIV</a:t>
            </a:r>
            <a:r>
              <a:rPr lang="ja-JP" altLang="en-US" sz="1400" noProof="1">
                <a:latin typeface="+mn-ea"/>
                <a:cs typeface="Arial" panose="020B0604020202020204" pitchFamily="34" charset="0"/>
              </a:rPr>
              <a:t>エイズ、が等）とあまり複雑でない疾患（マラリア、腸チフス、軽症負傷等）のどちらが病院に通う主な要因となるか調査した結果、</a:t>
            </a:r>
            <a:r>
              <a:rPr lang="en-US" altLang="ja-JP" sz="1400" noProof="1">
                <a:latin typeface="+mn-ea"/>
                <a:cs typeface="Arial" panose="020B0604020202020204" pitchFamily="34" charset="0"/>
              </a:rPr>
              <a:t>心血管系疾患、 </a:t>
            </a:r>
            <a:r>
              <a:rPr lang="en-US" altLang="ja-JP" sz="1400" noProof="1">
                <a:cs typeface="Arial" panose="020B0604020202020204" pitchFamily="34" charset="0"/>
              </a:rPr>
              <a:t>HIV</a:t>
            </a:r>
            <a:r>
              <a:rPr lang="en-US" altLang="ja-JP" sz="1400" noProof="1">
                <a:latin typeface="+mn-ea"/>
                <a:cs typeface="Arial" panose="020B0604020202020204" pitchFamily="34" charset="0"/>
              </a:rPr>
              <a:t>エイズ、癌などのより複雑な疾患を有する患者は公立病院</a:t>
            </a:r>
            <a:r>
              <a:rPr lang="ja-JP" altLang="en-US" sz="1400" noProof="1">
                <a:latin typeface="+mn-ea"/>
                <a:cs typeface="Arial" panose="020B0604020202020204" pitchFamily="34" charset="0"/>
              </a:rPr>
              <a:t>に行く傾向があった。</a:t>
            </a:r>
            <a:endParaRPr lang="en-US" altLang="ja-JP" sz="1400" noProof="1">
              <a:latin typeface="+mn-ea"/>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ü"/>
            </a:pPr>
            <a:r>
              <a:rPr lang="en-US" altLang="ja-JP" sz="1400" noProof="1">
                <a:latin typeface="+mn-ea"/>
                <a:cs typeface="Arial" panose="020B0604020202020204" pitchFamily="34" charset="0"/>
              </a:rPr>
              <a:t>複雑な疾患を治療するために必要な機器や設備が政府の病院では限られていることに起因する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国民健康保険制度 </a:t>
            </a:r>
            <a:r>
              <a:rPr lang="ja-JP" altLang="en-US" sz="1400" b="1" noProof="1">
                <a:latin typeface="+mn-ea"/>
                <a:cs typeface="Arial" panose="020B0604020202020204" pitchFamily="34" charset="0"/>
              </a:rPr>
              <a:t>（</a:t>
            </a:r>
            <a:r>
              <a:rPr lang="en-US" altLang="ja-JP" sz="1400" b="1" noProof="1">
                <a:cs typeface="Arial" panose="020B0604020202020204" pitchFamily="34" charset="0"/>
              </a:rPr>
              <a:t>NHIS</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en-US" altLang="ja-JP" sz="1400" noProof="1">
                <a:latin typeface="+mn-ea"/>
                <a:cs typeface="Arial" panose="020B0604020202020204" pitchFamily="34" charset="0"/>
              </a:rPr>
              <a:t>公立病院を選択したほとんどの調査参加者は</a:t>
            </a:r>
            <a:r>
              <a:rPr lang="en-US" altLang="ja-JP" sz="1400" noProof="1">
                <a:cs typeface="Arial" panose="020B0604020202020204" pitchFamily="34" charset="0"/>
              </a:rPr>
              <a:t>NHIS</a:t>
            </a:r>
            <a:r>
              <a:rPr lang="en-US" altLang="ja-JP" sz="1400" noProof="1">
                <a:latin typeface="+mn-ea"/>
                <a:cs typeface="Arial" panose="020B0604020202020204" pitchFamily="34" charset="0"/>
              </a:rPr>
              <a:t>に登録して</a:t>
            </a:r>
            <a:r>
              <a:rPr lang="ja-JP" altLang="en-US" sz="1400" noProof="1">
                <a:latin typeface="+mn-ea"/>
                <a:cs typeface="Arial" panose="020B0604020202020204" pitchFamily="34" charset="0"/>
              </a:rPr>
              <a:t>いる。</a:t>
            </a:r>
            <a:endParaRPr lang="en-US" altLang="ja-JP" sz="1400" noProof="1">
              <a:latin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65B029D-CF1D-C6E6-F34B-B585C4F92D32}"/>
              </a:ext>
            </a:extLst>
          </p:cNvPr>
          <p:cNvSpPr/>
          <p:nvPr/>
        </p:nvSpPr>
        <p:spPr>
          <a:xfrm>
            <a:off x="220938" y="1027439"/>
            <a:ext cx="5473055" cy="24136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100" noProof="1"/>
              <a:t>International Journal of Pharmaceutical and Healthcare marketing</a:t>
            </a:r>
            <a:r>
              <a:rPr kumimoji="1" lang="en-US" sz="1100" noProof="1">
                <a:latin typeface="MS P Gothic"/>
              </a:rPr>
              <a:t>の調査 （</a:t>
            </a:r>
            <a:r>
              <a:rPr kumimoji="1" lang="en-US" sz="1100" noProof="1"/>
              <a:t>2017</a:t>
            </a:r>
            <a:r>
              <a:rPr kumimoji="1" lang="en-US" sz="1100" noProof="1">
                <a:latin typeface="MS P Gothic"/>
              </a:rPr>
              <a:t>年）</a:t>
            </a:r>
          </a:p>
        </p:txBody>
      </p:sp>
      <p:sp>
        <p:nvSpPr>
          <p:cNvPr id="11" name="TextBox 23">
            <a:extLst>
              <a:ext uri="{FF2B5EF4-FFF2-40B4-BE49-F238E27FC236}">
                <a16:creationId xmlns:a16="http://schemas.microsoft.com/office/drawing/2014/main" id="{22FE4870-4903-4A0E-ADDE-1857455AD0EC}"/>
              </a:ext>
            </a:extLst>
          </p:cNvPr>
          <p:cNvSpPr txBox="1"/>
          <p:nvPr/>
        </p:nvSpPr>
        <p:spPr>
          <a:xfrm>
            <a:off x="220938" y="6657945"/>
            <a:ext cx="9342071" cy="215444"/>
          </a:xfrm>
          <a:prstGeom prst="rect">
            <a:avLst/>
          </a:prstGeom>
          <a:noFill/>
        </p:spPr>
        <p:txBody>
          <a:bodyPr wrap="square">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t>デスクトップ調査、病院ウェブサイト</a:t>
            </a:r>
            <a:endParaRPr lang="en-US" sz="800" dirty="0"/>
          </a:p>
        </p:txBody>
      </p:sp>
      <p:graphicFrame>
        <p:nvGraphicFramePr>
          <p:cNvPr id="5" name="表 8">
            <a:extLst>
              <a:ext uri="{FF2B5EF4-FFF2-40B4-BE49-F238E27FC236}">
                <a16:creationId xmlns:a16="http://schemas.microsoft.com/office/drawing/2014/main" id="{8BA1D13D-6F07-429D-B4D4-B5AC19373ADD}"/>
              </a:ext>
            </a:extLst>
          </p:cNvPr>
          <p:cNvGraphicFramePr>
            <a:graphicFrameLocks noGrp="1"/>
          </p:cNvGraphicFramePr>
          <p:nvPr>
            <p:extLst>
              <p:ext uri="{D42A27DB-BD31-4B8C-83A1-F6EECF244321}">
                <p14:modId xmlns:p14="http://schemas.microsoft.com/office/powerpoint/2010/main" val="2815438676"/>
              </p:ext>
            </p:extLst>
          </p:nvPr>
        </p:nvGraphicFramePr>
        <p:xfrm>
          <a:off x="299853" y="1304827"/>
          <a:ext cx="5337130" cy="5368944"/>
        </p:xfrm>
        <a:graphic>
          <a:graphicData uri="http://schemas.openxmlformats.org/drawingml/2006/table">
            <a:tbl>
              <a:tblPr firstRow="1" bandRow="1">
                <a:tableStyleId>{5C22544A-7EE6-4342-B048-85BDC9FD1C3A}</a:tableStyleId>
              </a:tblPr>
              <a:tblGrid>
                <a:gridCol w="2536819">
                  <a:extLst>
                    <a:ext uri="{9D8B030D-6E8A-4147-A177-3AD203B41FA5}">
                      <a16:colId xmlns:a16="http://schemas.microsoft.com/office/drawing/2014/main" val="3344734540"/>
                    </a:ext>
                  </a:extLst>
                </a:gridCol>
                <a:gridCol w="1264002">
                  <a:extLst>
                    <a:ext uri="{9D8B030D-6E8A-4147-A177-3AD203B41FA5}">
                      <a16:colId xmlns:a16="http://schemas.microsoft.com/office/drawing/2014/main" val="2070952408"/>
                    </a:ext>
                  </a:extLst>
                </a:gridCol>
                <a:gridCol w="1536309">
                  <a:extLst>
                    <a:ext uri="{9D8B030D-6E8A-4147-A177-3AD203B41FA5}">
                      <a16:colId xmlns:a16="http://schemas.microsoft.com/office/drawing/2014/main" val="642317941"/>
                    </a:ext>
                  </a:extLst>
                </a:gridCol>
              </a:tblGrid>
              <a:tr h="245218">
                <a:tc>
                  <a:txBody>
                    <a:bodyPr/>
                    <a:lstStyle/>
                    <a:p>
                      <a:r>
                        <a:rPr kumimoji="1" lang="ja-JP" altLang="en-US" sz="1200" b="1" dirty="0"/>
                        <a:t>変数</a:t>
                      </a:r>
                    </a:p>
                  </a:txBody>
                  <a:tcPr marL="74385" marR="74385" marT="37192" marB="37192"/>
                </a:tc>
                <a:tc>
                  <a:txBody>
                    <a:bodyPr/>
                    <a:lstStyle/>
                    <a:p>
                      <a:pPr algn="ctr"/>
                      <a:r>
                        <a:rPr kumimoji="1" lang="ja-JP" altLang="en-US" sz="1200" b="1" dirty="0"/>
                        <a:t>病院の種類</a:t>
                      </a:r>
                    </a:p>
                  </a:txBody>
                  <a:tcPr marL="74385" marR="74385" marT="37192" marB="37192"/>
                </a:tc>
                <a:tc>
                  <a:txBody>
                    <a:bodyPr/>
                    <a:lstStyle/>
                    <a:p>
                      <a:pPr algn="ctr"/>
                      <a:r>
                        <a:rPr kumimoji="1" lang="ja-JP" altLang="en-US" sz="1200" b="1" dirty="0"/>
                        <a:t>平均値</a:t>
                      </a:r>
                    </a:p>
                  </a:txBody>
                  <a:tcPr marL="74385" marR="74385" marT="37192" marB="37192"/>
                </a:tc>
                <a:extLst>
                  <a:ext uri="{0D108BD9-81ED-4DB2-BD59-A6C34878D82A}">
                    <a16:rowId xmlns:a16="http://schemas.microsoft.com/office/drawing/2014/main" val="272554808"/>
                  </a:ext>
                </a:extLst>
              </a:tr>
              <a:tr h="245218">
                <a:tc rowSpan="2">
                  <a:txBody>
                    <a:bodyPr/>
                    <a:lstStyle/>
                    <a:p>
                      <a:r>
                        <a:rPr kumimoji="1" lang="ja-JP" altLang="en-US" sz="1100" b="1" dirty="0"/>
                        <a:t>サービスの質</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全くそう思わない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そう思わない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そう思う</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強くそう思う</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3.7818</a:t>
                      </a:r>
                      <a:endParaRPr kumimoji="1" lang="ja-JP" altLang="en-US" sz="1200" dirty="0">
                        <a:latin typeface="+mn-lt"/>
                      </a:endParaRPr>
                    </a:p>
                  </a:txBody>
                  <a:tcPr marL="74385" marR="74385" marT="37192" marB="37192"/>
                </a:tc>
                <a:extLst>
                  <a:ext uri="{0D108BD9-81ED-4DB2-BD59-A6C34878D82A}">
                    <a16:rowId xmlns:a16="http://schemas.microsoft.com/office/drawing/2014/main" val="186474427"/>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4.1180</a:t>
                      </a:r>
                      <a:endParaRPr kumimoji="1" lang="ja-JP" altLang="en-US" sz="1200" dirty="0">
                        <a:latin typeface="+mn-lt"/>
                      </a:endParaRPr>
                    </a:p>
                  </a:txBody>
                  <a:tcPr marL="74385" marR="74385" marT="37192" marB="37192"/>
                </a:tc>
                <a:extLst>
                  <a:ext uri="{0D108BD9-81ED-4DB2-BD59-A6C34878D82A}">
                    <a16:rowId xmlns:a16="http://schemas.microsoft.com/office/drawing/2014/main" val="2935207740"/>
                  </a:ext>
                </a:extLst>
              </a:tr>
              <a:tr h="245218">
                <a:tc rowSpan="2">
                  <a:txBody>
                    <a:bodyPr/>
                    <a:lstStyle/>
                    <a:p>
                      <a:r>
                        <a:rPr kumimoji="1" lang="ja-JP" altLang="en-US" sz="1100" b="1" dirty="0"/>
                        <a:t>満足度</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「全く満足していない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あまり満足していない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満足している</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非常に満足している</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3.2480</a:t>
                      </a:r>
                      <a:endParaRPr kumimoji="1" lang="ja-JP" altLang="en-US" sz="1200" dirty="0">
                        <a:latin typeface="+mn-lt"/>
                      </a:endParaRPr>
                    </a:p>
                  </a:txBody>
                  <a:tcPr marL="74385" marR="74385" marT="37192" marB="37192"/>
                </a:tc>
                <a:extLst>
                  <a:ext uri="{0D108BD9-81ED-4DB2-BD59-A6C34878D82A}">
                    <a16:rowId xmlns:a16="http://schemas.microsoft.com/office/drawing/2014/main" val="743067147"/>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3.3401</a:t>
                      </a:r>
                      <a:endParaRPr kumimoji="1" lang="ja-JP" altLang="en-US" sz="1200" dirty="0">
                        <a:latin typeface="+mn-lt"/>
                      </a:endParaRPr>
                    </a:p>
                  </a:txBody>
                  <a:tcPr marL="74385" marR="74385" marT="37192" marB="37192"/>
                </a:tc>
                <a:extLst>
                  <a:ext uri="{0D108BD9-81ED-4DB2-BD59-A6C34878D82A}">
                    <a16:rowId xmlns:a16="http://schemas.microsoft.com/office/drawing/2014/main" val="4009358903"/>
                  </a:ext>
                </a:extLst>
              </a:tr>
              <a:tr h="245218">
                <a:tc rowSpan="2">
                  <a:txBody>
                    <a:bodyPr/>
                    <a:lstStyle/>
                    <a:p>
                      <a:r>
                        <a:rPr kumimoji="1" lang="ja-JP" altLang="en-US" sz="1100" b="1" dirty="0"/>
                        <a:t>口コミ</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「口コミに全く影響を受けていない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口コミにあまり影響を受けていない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口コミに影響を受けた</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口コミに非常に影響を受けた</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3.3165</a:t>
                      </a:r>
                      <a:endParaRPr kumimoji="1" lang="ja-JP" altLang="en-US" sz="1200" dirty="0">
                        <a:latin typeface="+mn-lt"/>
                      </a:endParaRPr>
                    </a:p>
                  </a:txBody>
                  <a:tcPr marL="74385" marR="74385" marT="37192" marB="37192"/>
                </a:tc>
                <a:extLst>
                  <a:ext uri="{0D108BD9-81ED-4DB2-BD59-A6C34878D82A}">
                    <a16:rowId xmlns:a16="http://schemas.microsoft.com/office/drawing/2014/main" val="4233076327"/>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2.9245</a:t>
                      </a:r>
                      <a:endParaRPr kumimoji="1" lang="ja-JP" altLang="en-US" sz="1200" dirty="0">
                        <a:latin typeface="+mn-lt"/>
                      </a:endParaRPr>
                    </a:p>
                  </a:txBody>
                  <a:tcPr marL="74385" marR="74385" marT="37192" marB="37192"/>
                </a:tc>
                <a:extLst>
                  <a:ext uri="{0D108BD9-81ED-4DB2-BD59-A6C34878D82A}">
                    <a16:rowId xmlns:a16="http://schemas.microsoft.com/office/drawing/2014/main" val="1503579738"/>
                  </a:ext>
                </a:extLst>
              </a:tr>
              <a:tr h="245218">
                <a:tc rowSpan="2">
                  <a:txBody>
                    <a:bodyPr/>
                    <a:lstStyle/>
                    <a:p>
                      <a:r>
                        <a:rPr kumimoji="1" lang="ja-JP" altLang="en-US" sz="1100" b="1" dirty="0"/>
                        <a:t>疾患</a:t>
                      </a:r>
                      <a:endParaRPr kumimoji="1" lang="en-US" altLang="ja-JP" sz="1100" b="1" dirty="0"/>
                    </a:p>
                    <a:p>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複雑な疾患</a:t>
                      </a:r>
                      <a:r>
                        <a:rPr kumimoji="1" lang="en-US" altLang="ja-JP" sz="1000" kern="1200" noProof="1">
                          <a:solidFill>
                            <a:schemeClr val="dk1"/>
                          </a:solidFill>
                          <a:latin typeface="+mj-ea"/>
                          <a:ea typeface="+mn-ea"/>
                          <a:cs typeface="Arial" panose="020B0604020202020204" pitchFamily="34" charset="0"/>
                        </a:rPr>
                        <a:t>」 </a:t>
                      </a:r>
                    </a:p>
                    <a:p>
                      <a:r>
                        <a:rPr kumimoji="1" lang="en-US" altLang="ja-JP" sz="1000" kern="1200" noProof="1">
                          <a:solidFill>
                            <a:schemeClr val="dk1"/>
                          </a:solidFill>
                          <a:latin typeface="+mn-lt"/>
                          <a:ea typeface="+mn-ea"/>
                          <a:cs typeface="Arial" panose="020B0604020202020204" pitchFamily="34" charset="0"/>
                        </a:rPr>
                        <a:t>0</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あまり複雑でない疾患</a:t>
                      </a:r>
                      <a:r>
                        <a:rPr kumimoji="1" lang="en-US" altLang="ja-JP" sz="1000" kern="1200" noProof="1">
                          <a:solidFill>
                            <a:schemeClr val="dk1"/>
                          </a:solidFill>
                          <a:latin typeface="+mj-ea"/>
                          <a:ea typeface="+mn-ea"/>
                          <a:cs typeface="Arial" panose="020B0604020202020204" pitchFamily="34" charset="0"/>
                        </a:rPr>
                        <a:t>」</a:t>
                      </a:r>
                      <a:endParaRPr kumimoji="1" lang="ja-JP" altLang="en-US" sz="1000" b="1" dirty="0"/>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0.6999</a:t>
                      </a:r>
                      <a:endParaRPr kumimoji="1" lang="ja-JP" altLang="en-US" sz="1200" dirty="0">
                        <a:latin typeface="+mn-lt"/>
                      </a:endParaRPr>
                    </a:p>
                  </a:txBody>
                  <a:tcPr marL="74385" marR="74385" marT="37192" marB="37192"/>
                </a:tc>
                <a:extLst>
                  <a:ext uri="{0D108BD9-81ED-4DB2-BD59-A6C34878D82A}">
                    <a16:rowId xmlns:a16="http://schemas.microsoft.com/office/drawing/2014/main" val="1089913001"/>
                  </a:ext>
                </a:extLst>
              </a:tr>
              <a:tr h="290528">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0.3800</a:t>
                      </a:r>
                      <a:endParaRPr kumimoji="1" lang="ja-JP" altLang="en-US" sz="1200" dirty="0">
                        <a:latin typeface="+mn-lt"/>
                      </a:endParaRPr>
                    </a:p>
                  </a:txBody>
                  <a:tcPr marL="74385" marR="74385" marT="37192" marB="37192"/>
                </a:tc>
                <a:extLst>
                  <a:ext uri="{0D108BD9-81ED-4DB2-BD59-A6C34878D82A}">
                    <a16:rowId xmlns:a16="http://schemas.microsoft.com/office/drawing/2014/main" val="1905935344"/>
                  </a:ext>
                </a:extLst>
              </a:tr>
              <a:tr h="245218">
                <a:tc rowSpan="2">
                  <a:txBody>
                    <a:bodyPr/>
                    <a:lstStyle/>
                    <a:p>
                      <a:r>
                        <a:rPr kumimoji="1" lang="en-US" altLang="ja-JP" sz="1100" b="1" kern="1200" noProof="1">
                          <a:solidFill>
                            <a:schemeClr val="dk1"/>
                          </a:solidFill>
                          <a:latin typeface="+mj-ea"/>
                          <a:ea typeface="+mn-ea"/>
                          <a:cs typeface="Arial" panose="020B0604020202020204" pitchFamily="34" charset="0"/>
                        </a:rPr>
                        <a:t>国民健康保険制度 </a:t>
                      </a:r>
                      <a:r>
                        <a:rPr kumimoji="1" lang="ja-JP" altLang="en-US" sz="1100" b="1" kern="1200" noProof="1">
                          <a:solidFill>
                            <a:schemeClr val="dk1"/>
                          </a:solidFill>
                          <a:latin typeface="+mj-ea"/>
                          <a:ea typeface="+mn-ea"/>
                          <a:cs typeface="Arial" panose="020B0604020202020204" pitchFamily="34" charset="0"/>
                        </a:rPr>
                        <a:t>（</a:t>
                      </a:r>
                      <a:r>
                        <a:rPr kumimoji="1" lang="en-US" altLang="ja-JP" sz="1100" b="1" kern="1200" noProof="1">
                          <a:solidFill>
                            <a:schemeClr val="dk1"/>
                          </a:solidFill>
                          <a:latin typeface="+mj-ea"/>
                          <a:ea typeface="+mn-ea"/>
                          <a:cs typeface="Arial" panose="020B0604020202020204" pitchFamily="34" charset="0"/>
                        </a:rPr>
                        <a:t>NHIS</a:t>
                      </a:r>
                      <a:r>
                        <a:rPr kumimoji="1" lang="ja-JP" altLang="en-US" sz="1100" b="1" kern="1200" noProof="1">
                          <a:solidFill>
                            <a:schemeClr val="dk1"/>
                          </a:solidFill>
                          <a:latin typeface="+mj-ea"/>
                          <a:ea typeface="+mn-ea"/>
                          <a:cs typeface="Arial" panose="020B0604020202020204" pitchFamily="34" charset="0"/>
                        </a:rPr>
                        <a:t>）</a:t>
                      </a:r>
                      <a:r>
                        <a:rPr kumimoji="1" lang="en-US" altLang="ja-JP" sz="1100" b="1" kern="1200" noProof="1">
                          <a:solidFill>
                            <a:schemeClr val="dk1"/>
                          </a:solidFill>
                          <a:latin typeface="+mj-ea"/>
                          <a:ea typeface="+mn-ea"/>
                          <a:cs typeface="Arial" panose="020B0604020202020204" pitchFamily="34" charset="0"/>
                        </a:rPr>
                        <a:t> </a:t>
                      </a:r>
                    </a:p>
                    <a:p>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「はい」 </a:t>
                      </a:r>
                    </a:p>
                    <a:p>
                      <a:r>
                        <a:rPr kumimoji="1" lang="en-US" altLang="ja-JP" sz="1000" kern="1200" noProof="1">
                          <a:solidFill>
                            <a:schemeClr val="dk1"/>
                          </a:solidFill>
                          <a:latin typeface="+mn-lt"/>
                          <a:ea typeface="+mn-ea"/>
                          <a:cs typeface="Arial" panose="020B0604020202020204" pitchFamily="34" charset="0"/>
                        </a:rPr>
                        <a:t>0</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「いいえ」</a:t>
                      </a:r>
                      <a:endParaRPr kumimoji="1" lang="ja-JP" altLang="en-US" sz="1000" b="1" dirty="0"/>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0.7906</a:t>
                      </a:r>
                      <a:endParaRPr kumimoji="1" lang="ja-JP" altLang="en-US" sz="1200" dirty="0">
                        <a:latin typeface="+mn-lt"/>
                      </a:endParaRPr>
                    </a:p>
                  </a:txBody>
                  <a:tcPr marL="74385" marR="74385" marT="37192" marB="37192"/>
                </a:tc>
                <a:extLst>
                  <a:ext uri="{0D108BD9-81ED-4DB2-BD59-A6C34878D82A}">
                    <a16:rowId xmlns:a16="http://schemas.microsoft.com/office/drawing/2014/main" val="1790611566"/>
                  </a:ext>
                </a:extLst>
              </a:tr>
              <a:tr h="290528">
                <a:tc vMerge="1">
                  <a:txBody>
                    <a:bodyPr/>
                    <a:lstStyle/>
                    <a:p>
                      <a:endParaRPr kumimoji="1" lang="ja-JP" altLang="en-US" b="0"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0.3980</a:t>
                      </a:r>
                      <a:endParaRPr kumimoji="1" lang="ja-JP" altLang="en-US" sz="1200" dirty="0">
                        <a:latin typeface="+mn-lt"/>
                      </a:endParaRPr>
                    </a:p>
                  </a:txBody>
                  <a:tcPr marL="74385" marR="74385" marT="37192" marB="37192"/>
                </a:tc>
                <a:extLst>
                  <a:ext uri="{0D108BD9-81ED-4DB2-BD59-A6C34878D82A}">
                    <a16:rowId xmlns:a16="http://schemas.microsoft.com/office/drawing/2014/main" val="1910547571"/>
                  </a:ext>
                </a:extLst>
              </a:tr>
              <a:tr h="245218">
                <a:tc rowSpan="2">
                  <a:txBody>
                    <a:bodyPr/>
                    <a:lstStyle/>
                    <a:p>
                      <a:r>
                        <a:rPr kumimoji="1" lang="ja-JP" altLang="en-US" sz="1100" b="1" dirty="0"/>
                        <a:t>コスト</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「高くない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あまり高くない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高い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非常に高い</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3.5039</a:t>
                      </a:r>
                      <a:endParaRPr kumimoji="1" lang="ja-JP" altLang="en-US" sz="1200" dirty="0">
                        <a:latin typeface="+mn-lt"/>
                      </a:endParaRPr>
                    </a:p>
                  </a:txBody>
                  <a:tcPr marL="74385" marR="74385" marT="37192" marB="37192"/>
                </a:tc>
                <a:extLst>
                  <a:ext uri="{0D108BD9-81ED-4DB2-BD59-A6C34878D82A}">
                    <a16:rowId xmlns:a16="http://schemas.microsoft.com/office/drawing/2014/main" val="3469171984"/>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4.1735</a:t>
                      </a:r>
                      <a:endParaRPr kumimoji="1" lang="ja-JP" altLang="en-US" sz="1200" dirty="0">
                        <a:latin typeface="+mn-lt"/>
                      </a:endParaRPr>
                    </a:p>
                  </a:txBody>
                  <a:tcPr marL="74385" marR="74385" marT="37192" marB="37192"/>
                </a:tc>
                <a:extLst>
                  <a:ext uri="{0D108BD9-81ED-4DB2-BD59-A6C34878D82A}">
                    <a16:rowId xmlns:a16="http://schemas.microsoft.com/office/drawing/2014/main" val="94159087"/>
                  </a:ext>
                </a:extLst>
              </a:tr>
            </a:tbl>
          </a:graphicData>
        </a:graphic>
      </p:graphicFrame>
      <p:sp>
        <p:nvSpPr>
          <p:cNvPr id="15" name="TextBox 14">
            <a:extLst>
              <a:ext uri="{FF2B5EF4-FFF2-40B4-BE49-F238E27FC236}">
                <a16:creationId xmlns:a16="http://schemas.microsoft.com/office/drawing/2014/main" id="{1227B407-2526-3BCB-F79D-D73F6EF62FF7}"/>
              </a:ext>
            </a:extLst>
          </p:cNvPr>
          <p:cNvSpPr txBox="1"/>
          <p:nvPr/>
        </p:nvSpPr>
        <p:spPr>
          <a:xfrm>
            <a:off x="2792760" y="6638970"/>
            <a:ext cx="4915046" cy="246221"/>
          </a:xfrm>
          <a:prstGeom prst="rect">
            <a:avLst/>
          </a:prstGeom>
          <a:noFill/>
        </p:spPr>
        <p:txBody>
          <a:bodyPr wrap="square" rtlCol="0">
            <a:spAutoFit/>
          </a:bodyPr>
          <a:lstStyle/>
          <a:p>
            <a:r>
              <a:rPr kumimoji="1" lang="en-US" sz="1000" noProof="1">
                <a:latin typeface="+mj-ea"/>
                <a:ea typeface="+mj-ea"/>
                <a:cs typeface="Arial" panose="020B0604020202020204" pitchFamily="34" charset="0"/>
              </a:rPr>
              <a:t>回答者総数:225名</a:t>
            </a:r>
            <a:r>
              <a:rPr kumimoji="1" lang="ja-JP" altLang="en-US" sz="1000" noProof="1">
                <a:latin typeface="+mj-ea"/>
                <a:ea typeface="+mj-ea"/>
                <a:cs typeface="Arial" panose="020B0604020202020204" pitchFamily="34" charset="0"/>
              </a:rPr>
              <a:t>　</a:t>
            </a:r>
            <a:r>
              <a:rPr lang="ja-JP" altLang="en-US" sz="1000" noProof="1">
                <a:latin typeface="+mj-ea"/>
                <a:ea typeface="+mj-ea"/>
                <a:cs typeface="Arial" panose="020B0604020202020204" pitchFamily="34" charset="0"/>
              </a:rPr>
              <a:t>検定手法</a:t>
            </a:r>
            <a:r>
              <a:rPr lang="en-US" sz="1000" noProof="1">
                <a:latin typeface="+mj-ea"/>
                <a:ea typeface="+mj-ea"/>
                <a:cs typeface="Arial" panose="020B0604020202020204" pitchFamily="34" charset="0"/>
              </a:rPr>
              <a:t>: 独立サンプル検定</a:t>
            </a:r>
            <a:endParaRPr kumimoji="1" lang="en-US" sz="1000" dirty="0">
              <a:latin typeface="+mj-ea"/>
              <a:ea typeface="+mj-ea"/>
              <a:cs typeface="Arial" panose="020B0604020202020204" pitchFamily="34" charset="0"/>
            </a:endParaRPr>
          </a:p>
        </p:txBody>
      </p:sp>
    </p:spTree>
    <p:extLst>
      <p:ext uri="{BB962C8B-B14F-4D97-AF65-F5344CB8AC3E}">
        <p14:creationId xmlns:p14="http://schemas.microsoft.com/office/powerpoint/2010/main" val="224329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068839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8" name="Object 7"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200471" y="24090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noProof="1"/>
              <a:t>関連</a:t>
            </a:r>
            <a:r>
              <a:rPr lang="ja-JP" altLang="en-US" sz="1400" noProof="1"/>
              <a:t>／医療・</a:t>
            </a:r>
            <a:r>
              <a:rPr lang="en-US" altLang="ja-JP" sz="1400" noProof="1"/>
              <a:t>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医療従事者</a:t>
            </a:r>
          </a:p>
        </p:txBody>
      </p:sp>
      <p:sp>
        <p:nvSpPr>
          <p:cNvPr id="28" name="テキスト ボックス 27"/>
          <p:cNvSpPr txBox="1"/>
          <p:nvPr/>
        </p:nvSpPr>
        <p:spPr>
          <a:xfrm>
            <a:off x="200470" y="107997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看護師の数は</a:t>
            </a:r>
            <a:r>
              <a:rPr lang="ja-JP" altLang="en-US" sz="1400" noProof="1">
                <a:cs typeface="Arial" panose="020B0604020202020204" pitchFamily="34" charset="0"/>
              </a:rPr>
              <a:t>2018</a:t>
            </a:r>
            <a:r>
              <a:rPr lang="ja-JP" altLang="en-US" sz="1400" noProof="1">
                <a:latin typeface="+mn-ea"/>
                <a:cs typeface="Arial" panose="020B0604020202020204" pitchFamily="34" charset="0"/>
              </a:rPr>
              <a:t>年に大幅に増加し、その後、</a:t>
            </a:r>
            <a:r>
              <a:rPr lang="ja-JP" altLang="en-US" sz="1400" noProof="1">
                <a:cs typeface="Arial" panose="020B0604020202020204" pitchFamily="34" charset="0"/>
              </a:rPr>
              <a:t>2019</a:t>
            </a:r>
            <a:r>
              <a:rPr lang="ja-JP" altLang="en-US" sz="1400" noProof="1">
                <a:latin typeface="+mn-ea"/>
                <a:cs typeface="Arial" panose="020B0604020202020204" pitchFamily="34" charset="0"/>
              </a:rPr>
              <a:t>年には</a:t>
            </a:r>
            <a:r>
              <a:rPr lang="ja-JP" altLang="en-US" sz="1400" noProof="1">
                <a:cs typeface="Arial" panose="020B0604020202020204" pitchFamily="34" charset="0"/>
              </a:rPr>
              <a:t>5</a:t>
            </a:r>
            <a:r>
              <a:rPr lang="en-US" altLang="ja-JP" sz="1400" noProof="1">
                <a:cs typeface="Arial" panose="020B0604020202020204" pitchFamily="34" charset="0"/>
              </a:rPr>
              <a:t>3</a:t>
            </a:r>
            <a:r>
              <a:rPr lang="ja-JP" altLang="en-US" sz="1400" noProof="1">
                <a:cs typeface="Arial" panose="020B0604020202020204" pitchFamily="34" charset="0"/>
              </a:rPr>
              <a:t>,</a:t>
            </a:r>
            <a:r>
              <a:rPr lang="en-US" altLang="ja-JP" sz="1400" noProof="1">
                <a:cs typeface="Arial" panose="020B0604020202020204" pitchFamily="34" charset="0"/>
              </a:rPr>
              <a:t>051</a:t>
            </a:r>
            <a:r>
              <a:rPr lang="ja-JP" altLang="en-US" sz="1400" noProof="1">
                <a:latin typeface="+mn-ea"/>
                <a:cs typeface="Arial" panose="020B0604020202020204" pitchFamily="34" charset="0"/>
              </a:rPr>
              <a:t>人の看護師が減少した。</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ガーナの人口</a:t>
            </a:r>
            <a:r>
              <a:rPr lang="ja-JP" altLang="en-US" sz="1400" noProof="1">
                <a:cs typeface="Arial" panose="020B0604020202020204" pitchFamily="34" charset="0"/>
              </a:rPr>
              <a:t>1</a:t>
            </a:r>
            <a:r>
              <a:rPr lang="ja-JP" altLang="en-US" sz="1400" noProof="1">
                <a:latin typeface="+mn-ea"/>
                <a:cs typeface="Arial" panose="020B0604020202020204" pitchFamily="34" charset="0"/>
              </a:rPr>
              <a:t>万人あたりの医師数は2人未満。</a:t>
            </a:r>
            <a:endParaRPr lang="en-US" altLang="ja-JP" sz="1400" dirty="0">
              <a:latin typeface="+mn-ea"/>
              <a:cs typeface="Arial" panose="020B0604020202020204" pitchFamily="34" charset="0"/>
            </a:endParaRPr>
          </a:p>
        </p:txBody>
      </p:sp>
      <p:grpSp>
        <p:nvGrpSpPr>
          <p:cNvPr id="39" name="グループ化 7"/>
          <p:cNvGrpSpPr/>
          <p:nvPr/>
        </p:nvGrpSpPr>
        <p:grpSpPr>
          <a:xfrm>
            <a:off x="390313" y="1772816"/>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solidFill>
                    <a:srgbClr val="000000"/>
                  </a:solidFill>
                  <a:latin typeface="HGP創英角ｺﾞｼｯｸUB" panose="020B0900000000000000" pitchFamily="50" charset="-128"/>
                  <a:ea typeface="HGP創英角ｺﾞｼｯｸUB" panose="020B0900000000000000" pitchFamily="50" charset="-128"/>
                </a:rPr>
                <a:t>医療従事者数</a:t>
              </a:r>
              <a:endParaRPr lang="en-US" altLang="ko-KR" sz="15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3" name="グループ化 42"/>
          <p:cNvGrpSpPr/>
          <p:nvPr/>
        </p:nvGrpSpPr>
        <p:grpSpPr>
          <a:xfrm>
            <a:off x="5284514" y="1772816"/>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solidFill>
                    <a:srgbClr val="000000"/>
                  </a:solidFill>
                  <a:latin typeface="HGP創英角ｺﾞｼｯｸUB" panose="020B0900000000000000" pitchFamily="50" charset="-128"/>
                  <a:ea typeface="HGP創英角ｺﾞｼｯｸUB" panose="020B0900000000000000" pitchFamily="50" charset="-128"/>
                </a:rPr>
                <a:t>1万人当たりの医療従事者数</a:t>
              </a:r>
              <a:endParaRPr lang="en-US" altLang="ko-KR" sz="15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7" name="テキスト ボックス 46"/>
          <p:cNvSpPr txBox="1"/>
          <p:nvPr/>
        </p:nvSpPr>
        <p:spPr>
          <a:xfrm>
            <a:off x="398732" y="2060847"/>
            <a:ext cx="387626" cy="157411"/>
          </a:xfrm>
          <a:prstGeom prst="rect">
            <a:avLst/>
          </a:prstGeom>
          <a:noFill/>
        </p:spPr>
        <p:txBody>
          <a:bodyPr wrap="square" lIns="0" tIns="0" rIns="0" bIns="0" rtlCol="0" anchor="ctr" anchorCtr="0">
            <a:noAutofit/>
          </a:bodyPr>
          <a:lstStyle/>
          <a:p>
            <a:r>
              <a:rPr kumimoji="1" lang="ja-JP"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48" name="テキスト ボックス 47"/>
          <p:cNvSpPr txBox="1"/>
          <p:nvPr/>
        </p:nvSpPr>
        <p:spPr>
          <a:xfrm>
            <a:off x="5356522" y="2060847"/>
            <a:ext cx="576064" cy="157411"/>
          </a:xfrm>
          <a:prstGeom prst="rect">
            <a:avLst/>
          </a:prstGeom>
          <a:noFill/>
        </p:spPr>
        <p:txBody>
          <a:bodyPr wrap="square" lIns="0" tIns="0" rIns="0" bIns="0" rtlCol="0" anchor="ctr" anchorCtr="0">
            <a:noAutofit/>
          </a:bodyPr>
          <a:lstStyle/>
          <a:p>
            <a:r>
              <a:rPr lang="ja-JP"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graphicFrame>
        <p:nvGraphicFramePr>
          <p:cNvPr id="533" name="Chart 532">
            <a:extLst>
              <a:ext uri="{FF2B5EF4-FFF2-40B4-BE49-F238E27FC236}">
                <a16:creationId xmlns:a16="http://schemas.microsoft.com/office/drawing/2014/main" id="{F6B2C47A-C3CB-48EE-B6D8-5842A5AC537F}"/>
              </a:ext>
            </a:extLst>
          </p:cNvPr>
          <p:cNvGraphicFramePr/>
          <p:nvPr>
            <p:custDataLst>
              <p:tags r:id="rId3"/>
            </p:custDataLst>
            <p:extLst>
              <p:ext uri="{D42A27DB-BD31-4B8C-83A1-F6EECF244321}">
                <p14:modId xmlns:p14="http://schemas.microsoft.com/office/powerpoint/2010/main" val="541794927"/>
              </p:ext>
            </p:extLst>
          </p:nvPr>
        </p:nvGraphicFramePr>
        <p:xfrm>
          <a:off x="100013" y="2212975"/>
          <a:ext cx="5181600" cy="4237038"/>
        </p:xfrm>
        <a:graphic>
          <a:graphicData uri="http://schemas.openxmlformats.org/drawingml/2006/chart">
            <c:chart xmlns:c="http://schemas.openxmlformats.org/drawingml/2006/chart" xmlns:r="http://schemas.openxmlformats.org/officeDocument/2006/relationships" r:id="rId99"/>
          </a:graphicData>
        </a:graphic>
      </p:graphicFrame>
      <p:cxnSp>
        <p:nvCxnSpPr>
          <p:cNvPr id="468" name="Straight Connector 467">
            <a:extLst>
              <a:ext uri="{FF2B5EF4-FFF2-40B4-BE49-F238E27FC236}">
                <a16:creationId xmlns:a16="http://schemas.microsoft.com/office/drawing/2014/main" id="{F7AA4506-63D6-3DB7-F5E2-73C9B28FB513}"/>
              </a:ext>
            </a:extLst>
          </p:cNvPr>
          <p:cNvCxnSpPr/>
          <p:nvPr>
            <p:custDataLst>
              <p:tags r:id="rId4"/>
            </p:custDataLst>
          </p:nvPr>
        </p:nvCxnSpPr>
        <p:spPr bwMode="auto">
          <a:xfrm flipH="1">
            <a:off x="844550" y="4667250"/>
            <a:ext cx="7461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D6EB7E82-3F4C-0DE9-2952-CD9E7C5B6049}"/>
              </a:ext>
            </a:extLst>
          </p:cNvPr>
          <p:cNvCxnSpPr/>
          <p:nvPr>
            <p:custDataLst>
              <p:tags r:id="rId5"/>
            </p:custDataLst>
          </p:nvPr>
        </p:nvCxnSpPr>
        <p:spPr bwMode="auto">
          <a:xfrm flipH="1">
            <a:off x="841375" y="5889625"/>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0DBDF4B1-8295-31BF-7495-241E37CC8C64}"/>
              </a:ext>
            </a:extLst>
          </p:cNvPr>
          <p:cNvCxnSpPr>
            <a:cxnSpLocks/>
          </p:cNvCxnSpPr>
          <p:nvPr>
            <p:custDataLst>
              <p:tags r:id="rId6"/>
            </p:custDataLst>
          </p:nvPr>
        </p:nvCxnSpPr>
        <p:spPr bwMode="auto">
          <a:xfrm flipV="1">
            <a:off x="1679575" y="6118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85C8E3E2-C3A2-6E53-E0D6-15B90109A401}"/>
              </a:ext>
            </a:extLst>
          </p:cNvPr>
          <p:cNvCxnSpPr>
            <a:cxnSpLocks/>
          </p:cNvCxnSpPr>
          <p:nvPr>
            <p:custDataLst>
              <p:tags r:id="rId7"/>
            </p:custDataLst>
          </p:nvPr>
        </p:nvCxnSpPr>
        <p:spPr bwMode="auto">
          <a:xfrm flipV="1">
            <a:off x="2127250" y="6118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455EB855-924F-DAC7-6CE5-E3D9E953F071}"/>
              </a:ext>
            </a:extLst>
          </p:cNvPr>
          <p:cNvCxnSpPr/>
          <p:nvPr>
            <p:custDataLst>
              <p:tags r:id="rId8"/>
            </p:custDataLst>
          </p:nvPr>
        </p:nvCxnSpPr>
        <p:spPr bwMode="auto">
          <a:xfrm>
            <a:off x="1138238" y="60483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id="{83F9A62D-170D-348C-F1BE-241A6E5AD5A7}"/>
              </a:ext>
            </a:extLst>
          </p:cNvPr>
          <p:cNvCxnSpPr>
            <a:cxnSpLocks/>
          </p:cNvCxnSpPr>
          <p:nvPr>
            <p:custDataLst>
              <p:tags r:id="rId9"/>
            </p:custDataLst>
          </p:nvPr>
        </p:nvCxnSpPr>
        <p:spPr bwMode="auto">
          <a:xfrm flipV="1">
            <a:off x="1233488" y="6126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4178F2BD-D744-927D-E928-61A64A302ED6}"/>
              </a:ext>
            </a:extLst>
          </p:cNvPr>
          <p:cNvCxnSpPr>
            <a:cxnSpLocks/>
          </p:cNvCxnSpPr>
          <p:nvPr>
            <p:custDataLst>
              <p:tags r:id="rId10"/>
            </p:custDataLst>
          </p:nvPr>
        </p:nvCxnSpPr>
        <p:spPr bwMode="auto">
          <a:xfrm flipV="1">
            <a:off x="2573338" y="6108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1054CECA-7202-1AB8-677A-5A3BA6F6230D}"/>
              </a:ext>
            </a:extLst>
          </p:cNvPr>
          <p:cNvCxnSpPr/>
          <p:nvPr>
            <p:custDataLst>
              <p:tags r:id="rId11"/>
            </p:custDataLst>
          </p:nvPr>
        </p:nvCxnSpPr>
        <p:spPr bwMode="auto">
          <a:xfrm>
            <a:off x="2127250" y="5945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id="{29347A78-32A1-5F5B-A24E-3C39FF8BD60A}"/>
              </a:ext>
            </a:extLst>
          </p:cNvPr>
          <p:cNvCxnSpPr>
            <a:cxnSpLocks/>
          </p:cNvCxnSpPr>
          <p:nvPr>
            <p:custDataLst>
              <p:tags r:id="rId12"/>
            </p:custDataLst>
          </p:nvPr>
        </p:nvCxnSpPr>
        <p:spPr bwMode="auto">
          <a:xfrm flipV="1">
            <a:off x="3021013" y="6102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319014C1-0E2D-D44B-30B7-4AA79AC9C9DB}"/>
              </a:ext>
            </a:extLst>
          </p:cNvPr>
          <p:cNvCxnSpPr>
            <a:cxnSpLocks/>
          </p:cNvCxnSpPr>
          <p:nvPr>
            <p:custDataLst>
              <p:tags r:id="rId13"/>
            </p:custDataLst>
          </p:nvPr>
        </p:nvCxnSpPr>
        <p:spPr bwMode="auto">
          <a:xfrm flipV="1">
            <a:off x="3467100" y="6110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39D8FE70-60F9-EAA8-4171-A276EA89B646}"/>
              </a:ext>
            </a:extLst>
          </p:cNvPr>
          <p:cNvCxnSpPr>
            <a:cxnSpLocks/>
          </p:cNvCxnSpPr>
          <p:nvPr>
            <p:custDataLst>
              <p:tags r:id="rId14"/>
            </p:custDataLst>
          </p:nvPr>
        </p:nvCxnSpPr>
        <p:spPr bwMode="auto">
          <a:xfrm flipH="1">
            <a:off x="3987800" y="59515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112E5F18-D673-1951-F8ED-BB741697A4D7}"/>
              </a:ext>
            </a:extLst>
          </p:cNvPr>
          <p:cNvCxnSpPr/>
          <p:nvPr>
            <p:custDataLst>
              <p:tags r:id="rId15"/>
            </p:custDataLst>
          </p:nvPr>
        </p:nvCxnSpPr>
        <p:spPr bwMode="auto">
          <a:xfrm>
            <a:off x="3914775" y="5832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id="{3D49B46A-8E29-9D79-6811-D27245BBE121}"/>
              </a:ext>
            </a:extLst>
          </p:cNvPr>
          <p:cNvCxnSpPr>
            <a:cxnSpLocks/>
          </p:cNvCxnSpPr>
          <p:nvPr>
            <p:custDataLst>
              <p:tags r:id="rId16"/>
            </p:custDataLst>
          </p:nvPr>
        </p:nvCxnSpPr>
        <p:spPr bwMode="auto">
          <a:xfrm flipH="1">
            <a:off x="4881563" y="58959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B6A853F9-253B-9A06-CDC7-F5B5EA85F5A2}"/>
              </a:ext>
            </a:extLst>
          </p:cNvPr>
          <p:cNvCxnSpPr/>
          <p:nvPr>
            <p:custDataLst>
              <p:tags r:id="rId17"/>
            </p:custDataLst>
          </p:nvPr>
        </p:nvCxnSpPr>
        <p:spPr bwMode="auto">
          <a:xfrm flipH="1">
            <a:off x="1282700" y="5707063"/>
            <a:ext cx="193675" cy="215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10F360AD-AFF1-C3D0-56D3-414212D6BDE6}"/>
              </a:ext>
            </a:extLst>
          </p:cNvPr>
          <p:cNvCxnSpPr/>
          <p:nvPr>
            <p:custDataLst>
              <p:tags r:id="rId18"/>
            </p:custDataLst>
          </p:nvPr>
        </p:nvCxnSpPr>
        <p:spPr bwMode="auto">
          <a:xfrm flipH="1">
            <a:off x="2133600" y="5688013"/>
            <a:ext cx="15875" cy="1984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460" name="テキスト プレースホルダ 9">
            <a:extLst>
              <a:ext uri="{FF2B5EF4-FFF2-40B4-BE49-F238E27FC236}">
                <a16:creationId xmlns:a16="http://schemas.microsoft.com/office/drawing/2014/main" id="{1F6B785A-6266-C3FC-0F5D-434DE187CB01}"/>
              </a:ext>
            </a:extLst>
          </p:cNvPr>
          <p:cNvSpPr>
            <a:spLocks/>
          </p:cNvSpPr>
          <p:nvPr>
            <p:custDataLst>
              <p:tags r:id="rId19"/>
            </p:custDataLst>
          </p:nvPr>
        </p:nvSpPr>
        <p:spPr bwMode="gray">
          <a:xfrm>
            <a:off x="2363788" y="3890963"/>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1AA6544-DA70-4F05-B7AF-2070C89D82D4}" type="datetime'''8''''''''''''''''''2,''''4''''''6''''''''''''2'">
              <a:rPr lang="ja-JP" altLang="en-US" sz="1000" smtClean="0">
                <a:effectLst/>
                <a:latin typeface="+mn-lt"/>
                <a:ea typeface="+mn-ea"/>
                <a:sym typeface="+mn-lt"/>
              </a:rPr>
              <a:pPr marL="0" lvl="0" indent="0" algn="ctr">
                <a:spcBef>
                  <a:spcPct val="0"/>
                </a:spcBef>
                <a:buNone/>
              </a:pPr>
              <a:t>82,462</a:t>
            </a:fld>
            <a:endParaRPr kumimoji="1" lang="ja-JP" altLang="en-US" sz="1000" dirty="0">
              <a:latin typeface="+mn-lt"/>
              <a:ea typeface="+mn-ea"/>
              <a:sym typeface="+mn-lt"/>
            </a:endParaRPr>
          </a:p>
        </p:txBody>
      </p:sp>
      <p:sp useBgFill="1">
        <p:nvSpPr>
          <p:cNvPr id="121" name="テキスト プレースホルダ 9">
            <a:extLst>
              <a:ext uri="{FF2B5EF4-FFF2-40B4-BE49-F238E27FC236}">
                <a16:creationId xmlns:a16="http://schemas.microsoft.com/office/drawing/2014/main" id="{18FA3475-AE7C-CB58-1493-C31E8E5FFAC6}"/>
              </a:ext>
            </a:extLst>
          </p:cNvPr>
          <p:cNvSpPr>
            <a:spLocks/>
          </p:cNvSpPr>
          <p:nvPr>
            <p:custDataLst>
              <p:tags r:id="rId20"/>
            </p:custDataLst>
          </p:nvPr>
        </p:nvSpPr>
        <p:spPr bwMode="gray">
          <a:xfrm>
            <a:off x="817563" y="45148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975406-53EC-4EE8-8DE0-55BDACA29B65}" type="datetime'''5''''''5'''',''''7''''''''''''''''47'''''''''">
              <a:rPr lang="ja-JP" altLang="en-US" sz="1000" smtClean="0">
                <a:effectLst/>
                <a:latin typeface="+mn-lt"/>
                <a:ea typeface="+mn-ea"/>
                <a:sym typeface="+mn-lt"/>
              </a:rPr>
              <a:pPr marL="0" lvl="0" indent="0" algn="ctr">
                <a:spcBef>
                  <a:spcPct val="0"/>
                </a:spcBef>
                <a:buNone/>
              </a:pPr>
              <a:t>55,747</a:t>
            </a:fld>
            <a:endParaRPr kumimoji="1" lang="ja-JP" altLang="en-US" sz="1000" dirty="0">
              <a:latin typeface="+mn-lt"/>
              <a:ea typeface="+mn-ea"/>
              <a:sym typeface="+mn-lt"/>
            </a:endParaRPr>
          </a:p>
        </p:txBody>
      </p:sp>
      <p:sp useBgFill="1">
        <p:nvSpPr>
          <p:cNvPr id="105" name="テキスト プレースホルダ 9">
            <a:extLst>
              <a:ext uri="{FF2B5EF4-FFF2-40B4-BE49-F238E27FC236}">
                <a16:creationId xmlns:a16="http://schemas.microsoft.com/office/drawing/2014/main" id="{DD751B22-626F-2165-FDBE-A1263B32D438}"/>
              </a:ext>
            </a:extLst>
          </p:cNvPr>
          <p:cNvSpPr>
            <a:spLocks/>
          </p:cNvSpPr>
          <p:nvPr>
            <p:custDataLst>
              <p:tags r:id="rId21"/>
            </p:custDataLst>
          </p:nvPr>
        </p:nvSpPr>
        <p:spPr bwMode="gray">
          <a:xfrm>
            <a:off x="2811463" y="358140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019D253-828F-4DC1-824A-F6ACE3B26F8D}" type="datetime'9''5'''',''''''7''89'''''''''''''''''''''''''''''''''">
              <a:rPr lang="ja-JP" altLang="en-US" sz="1000" smtClean="0">
                <a:effectLst/>
                <a:latin typeface="+mn-lt"/>
                <a:ea typeface="+mn-ea"/>
                <a:sym typeface="+mn-lt"/>
              </a:rPr>
              <a:pPr marL="0" lvl="0" indent="0" algn="ctr">
                <a:spcBef>
                  <a:spcPct val="0"/>
                </a:spcBef>
                <a:buNone/>
              </a:pPr>
              <a:t>95,789</a:t>
            </a:fld>
            <a:endParaRPr kumimoji="1" lang="ja-JP" altLang="en-US" sz="1000" dirty="0">
              <a:latin typeface="+mn-lt"/>
              <a:ea typeface="+mn-ea"/>
              <a:sym typeface="+mn-lt"/>
            </a:endParaRPr>
          </a:p>
        </p:txBody>
      </p:sp>
      <p:sp>
        <p:nvSpPr>
          <p:cNvPr id="58" name="テキスト プレースホルダ 9">
            <a:extLst>
              <a:ext uri="{FF2B5EF4-FFF2-40B4-BE49-F238E27FC236}">
                <a16:creationId xmlns:a16="http://schemas.microsoft.com/office/drawing/2014/main" id="{68BD28FE-8363-E21F-BAE6-BBCAB0028DDE}"/>
              </a:ext>
            </a:extLst>
          </p:cNvPr>
          <p:cNvSpPr>
            <a:spLocks/>
          </p:cNvSpPr>
          <p:nvPr>
            <p:custDataLst>
              <p:tags r:id="rId22"/>
            </p:custDataLst>
          </p:nvPr>
        </p:nvSpPr>
        <p:spPr bwMode="auto">
          <a:xfrm>
            <a:off x="639763" y="6343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CF386E-681D-4E4F-AF45-4CCFB826CFA1}" type="datetime'''''''''''''''''''2''''''''''''0''1''''''''5'''''''">
              <a:rPr lang="ja-JP" altLang="en-US" sz="1000" smtClean="0">
                <a:effectLst/>
                <a:latin typeface="+mn-lt"/>
                <a:ea typeface="+mn-ea"/>
                <a:sym typeface="+mn-lt"/>
              </a:rPr>
              <a:pPr marL="0" lvl="0" indent="0" algn="ctr">
                <a:spcBef>
                  <a:spcPct val="0"/>
                </a:spcBef>
                <a:buNone/>
              </a:pPr>
              <a:t>2015</a:t>
            </a:fld>
            <a:endParaRPr kumimoji="1" lang="ja-JP" altLang="en-US" sz="1000" dirty="0">
              <a:latin typeface="+mn-lt"/>
              <a:ea typeface="+mn-ea"/>
              <a:sym typeface="+mn-lt"/>
            </a:endParaRPr>
          </a:p>
        </p:txBody>
      </p:sp>
      <p:sp>
        <p:nvSpPr>
          <p:cNvPr id="63" name="テキスト プレースホルダ 9">
            <a:extLst>
              <a:ext uri="{FF2B5EF4-FFF2-40B4-BE49-F238E27FC236}">
                <a16:creationId xmlns:a16="http://schemas.microsoft.com/office/drawing/2014/main" id="{BDF8E6BE-67E7-8A2C-95AF-5A3262EEA39C}"/>
              </a:ext>
            </a:extLst>
          </p:cNvPr>
          <p:cNvSpPr>
            <a:spLocks/>
          </p:cNvSpPr>
          <p:nvPr>
            <p:custDataLst>
              <p:tags r:id="rId23"/>
            </p:custDataLst>
          </p:nvPr>
        </p:nvSpPr>
        <p:spPr bwMode="auto">
          <a:xfrm>
            <a:off x="2944813"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6669B1-45D6-4655-B6BA-1E2C8DA8B42A}" type="datetime'''''''''''''''''''2''''''''''''''''''0'''''">
              <a:rPr lang="ja-JP" altLang="en-US" sz="1000" smtClean="0">
                <a:effectLst/>
                <a:latin typeface="+mn-lt"/>
                <a:ea typeface="+mn-ea"/>
                <a:sym typeface="+mn-lt"/>
              </a:rPr>
              <a:pPr marL="0" lvl="0" indent="0" algn="ctr">
                <a:spcBef>
                  <a:spcPct val="0"/>
                </a:spcBef>
                <a:buNone/>
              </a:pPr>
              <a:t>20</a:t>
            </a:fld>
            <a:endParaRPr kumimoji="1" lang="ja-JP" altLang="en-US" sz="1000" dirty="0">
              <a:latin typeface="+mn-lt"/>
              <a:ea typeface="+mn-ea"/>
              <a:sym typeface="+mn-lt"/>
            </a:endParaRPr>
          </a:p>
        </p:txBody>
      </p:sp>
      <p:sp useBgFill="1">
        <p:nvSpPr>
          <p:cNvPr id="464" name="テキスト プレースホルダ 9">
            <a:extLst>
              <a:ext uri="{FF2B5EF4-FFF2-40B4-BE49-F238E27FC236}">
                <a16:creationId xmlns:a16="http://schemas.microsoft.com/office/drawing/2014/main" id="{E2CA522B-9B90-A3DF-CB8D-4C22D158E4E4}"/>
              </a:ext>
            </a:extLst>
          </p:cNvPr>
          <p:cNvSpPr>
            <a:spLocks/>
          </p:cNvSpPr>
          <p:nvPr>
            <p:custDataLst>
              <p:tags r:id="rId24"/>
            </p:custDataLst>
          </p:nvPr>
        </p:nvSpPr>
        <p:spPr bwMode="gray">
          <a:xfrm>
            <a:off x="3222625" y="3197225"/>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3AB411F-5F0D-4F25-A57B-6EA7C2E58973}" type="datetime'''''''112'''''''''''''''',2''''''''8''5'''''''''''''">
              <a:rPr lang="ja-JP" altLang="en-US" sz="1000" smtClean="0">
                <a:effectLst/>
                <a:latin typeface="+mn-lt"/>
                <a:ea typeface="+mn-ea"/>
                <a:sym typeface="+mn-lt"/>
              </a:rPr>
              <a:pPr marL="0" lvl="0" indent="0" algn="ctr">
                <a:spcBef>
                  <a:spcPct val="0"/>
                </a:spcBef>
                <a:buNone/>
              </a:pPr>
              <a:t>112,285</a:t>
            </a:fld>
            <a:endParaRPr kumimoji="1" lang="ja-JP" altLang="en-US" sz="1000" dirty="0">
              <a:latin typeface="+mn-lt"/>
              <a:ea typeface="+mn-ea"/>
              <a:sym typeface="+mn-lt"/>
            </a:endParaRPr>
          </a:p>
        </p:txBody>
      </p:sp>
      <p:sp useBgFill="1">
        <p:nvSpPr>
          <p:cNvPr id="101" name="テキスト プレースホルダ 9">
            <a:extLst>
              <a:ext uri="{FF2B5EF4-FFF2-40B4-BE49-F238E27FC236}">
                <a16:creationId xmlns:a16="http://schemas.microsoft.com/office/drawing/2014/main" id="{7335BE8C-589F-8B2E-AF3A-9883E77C7F3F}"/>
              </a:ext>
            </a:extLst>
          </p:cNvPr>
          <p:cNvSpPr>
            <a:spLocks/>
          </p:cNvSpPr>
          <p:nvPr>
            <p:custDataLst>
              <p:tags r:id="rId25"/>
            </p:custDataLst>
          </p:nvPr>
        </p:nvSpPr>
        <p:spPr bwMode="gray">
          <a:xfrm>
            <a:off x="893763" y="5972175"/>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6DBC745-D072-4F1F-A387-90CA649B590A}" type="datetime'''''''57''''''''''''''''''''''''0'''''''''''''''''''">
              <a:rPr lang="ja-JP" altLang="en-US" sz="1000" smtClean="0">
                <a:effectLst/>
                <a:latin typeface="+mn-lt"/>
                <a:ea typeface="+mn-ea"/>
                <a:sym typeface="+mn-lt"/>
              </a:rPr>
              <a:pPr marL="0" lvl="0" indent="0" algn="r">
                <a:spcBef>
                  <a:spcPct val="0"/>
                </a:spcBef>
                <a:buNone/>
              </a:pPr>
              <a:t>570</a:t>
            </a:fld>
            <a:endParaRPr kumimoji="1" lang="ja-JP" altLang="en-US" sz="1000" dirty="0">
              <a:latin typeface="+mn-lt"/>
              <a:ea typeface="+mn-ea"/>
              <a:sym typeface="+mn-lt"/>
            </a:endParaRPr>
          </a:p>
        </p:txBody>
      </p:sp>
      <p:sp>
        <p:nvSpPr>
          <p:cNvPr id="448" name="テキスト プレースホルダ 9">
            <a:extLst>
              <a:ext uri="{FF2B5EF4-FFF2-40B4-BE49-F238E27FC236}">
                <a16:creationId xmlns:a16="http://schemas.microsoft.com/office/drawing/2014/main" id="{F7F60FC8-CA4E-A8B9-D7D7-DC250B6BB689}"/>
              </a:ext>
            </a:extLst>
          </p:cNvPr>
          <p:cNvSpPr>
            <a:spLocks/>
          </p:cNvSpPr>
          <p:nvPr>
            <p:custDataLst>
              <p:tags r:id="rId26"/>
            </p:custDataLst>
          </p:nvPr>
        </p:nvSpPr>
        <p:spPr bwMode="auto">
          <a:xfrm>
            <a:off x="3390900"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9DE7A9-6493-4CA1-A8A6-F8820029FD5A}" type="datetime'''''''''''''''''''''''''''''''2''''''''''1'''''''''">
              <a:rPr lang="ja-JP" altLang="en-US" sz="1000" smtClean="0">
                <a:effectLst/>
                <a:latin typeface="+mn-lt"/>
                <a:ea typeface="+mn-ea"/>
                <a:sym typeface="+mn-lt"/>
              </a:rPr>
              <a:pPr marL="0" lvl="0" indent="0" algn="ctr">
                <a:spcBef>
                  <a:spcPct val="0"/>
                </a:spcBef>
                <a:buNone/>
              </a:pPr>
              <a:t>21</a:t>
            </a:fld>
            <a:endParaRPr kumimoji="1" lang="ja-JP" altLang="en-US" sz="1000" dirty="0">
              <a:latin typeface="+mn-lt"/>
              <a:ea typeface="+mn-ea"/>
              <a:sym typeface="+mn-lt"/>
            </a:endParaRPr>
          </a:p>
        </p:txBody>
      </p:sp>
      <p:sp>
        <p:nvSpPr>
          <p:cNvPr id="59" name="テキスト プレースホルダ 9">
            <a:extLst>
              <a:ext uri="{FF2B5EF4-FFF2-40B4-BE49-F238E27FC236}">
                <a16:creationId xmlns:a16="http://schemas.microsoft.com/office/drawing/2014/main" id="{0516D01F-3498-DB3F-AAD2-208F6CF242DA}"/>
              </a:ext>
            </a:extLst>
          </p:cNvPr>
          <p:cNvSpPr>
            <a:spLocks/>
          </p:cNvSpPr>
          <p:nvPr>
            <p:custDataLst>
              <p:tags r:id="rId27"/>
            </p:custDataLst>
          </p:nvPr>
        </p:nvSpPr>
        <p:spPr bwMode="auto">
          <a:xfrm>
            <a:off x="1157288"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9489A12-CFD4-4805-BB90-E0D11503B3E3}" type="datetime'''''''''''''''''1''''''''''6'''''''''''''''''''">
              <a:rPr lang="ja-JP" altLang="en-US" sz="1000" smtClean="0">
                <a:effectLst/>
                <a:latin typeface="+mn-lt"/>
                <a:ea typeface="+mn-ea"/>
                <a:sym typeface="+mn-lt"/>
              </a:rPr>
              <a:pPr marL="0" lvl="0" indent="0" algn="ctr">
                <a:spcBef>
                  <a:spcPct val="0"/>
                </a:spcBef>
                <a:buNone/>
              </a:pPr>
              <a:t>16</a:t>
            </a:fld>
            <a:endParaRPr kumimoji="1" lang="ja-JP" altLang="en-US" sz="1000" dirty="0">
              <a:latin typeface="+mn-lt"/>
              <a:ea typeface="+mn-ea"/>
              <a:sym typeface="+mn-lt"/>
            </a:endParaRPr>
          </a:p>
        </p:txBody>
      </p:sp>
      <p:sp useBgFill="1">
        <p:nvSpPr>
          <p:cNvPr id="457" name="テキスト プレースホルダ 9">
            <a:extLst>
              <a:ext uri="{FF2B5EF4-FFF2-40B4-BE49-F238E27FC236}">
                <a16:creationId xmlns:a16="http://schemas.microsoft.com/office/drawing/2014/main" id="{FB93DD63-968D-A0F0-8A58-0DBA0A936076}"/>
              </a:ext>
            </a:extLst>
          </p:cNvPr>
          <p:cNvSpPr>
            <a:spLocks/>
          </p:cNvSpPr>
          <p:nvPr>
            <p:custDataLst>
              <p:tags r:id="rId28"/>
            </p:custDataLst>
          </p:nvPr>
        </p:nvSpPr>
        <p:spPr bwMode="gray">
          <a:xfrm>
            <a:off x="1470025" y="4224338"/>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996C3B-54E5-4303-8896-AFE8F4808B72}" type="datetime'''68'''''''''',''''''''''''''''''1''''''6''2'">
              <a:rPr lang="ja-JP" altLang="en-US" sz="1000" smtClean="0">
                <a:effectLst/>
                <a:latin typeface="+mn-lt"/>
                <a:ea typeface="+mn-ea"/>
                <a:sym typeface="+mn-lt"/>
              </a:rPr>
              <a:pPr marL="0" lvl="0" indent="0" algn="ctr">
                <a:spcBef>
                  <a:spcPct val="0"/>
                </a:spcBef>
                <a:buNone/>
              </a:pPr>
              <a:t>68,162</a:t>
            </a:fld>
            <a:endParaRPr kumimoji="1" lang="ja-JP" altLang="en-US" sz="1000" dirty="0">
              <a:latin typeface="+mn-lt"/>
              <a:ea typeface="+mn-ea"/>
              <a:sym typeface="+mn-lt"/>
            </a:endParaRPr>
          </a:p>
        </p:txBody>
      </p:sp>
      <p:sp>
        <p:nvSpPr>
          <p:cNvPr id="449" name="テキスト プレースホルダ 9">
            <a:extLst>
              <a:ext uri="{FF2B5EF4-FFF2-40B4-BE49-F238E27FC236}">
                <a16:creationId xmlns:a16="http://schemas.microsoft.com/office/drawing/2014/main" id="{21C8EB00-F66C-D3DA-0FBF-D03D0ACF2CF7}"/>
              </a:ext>
            </a:extLst>
          </p:cNvPr>
          <p:cNvSpPr>
            <a:spLocks/>
          </p:cNvSpPr>
          <p:nvPr>
            <p:custDataLst>
              <p:tags r:id="rId29"/>
            </p:custDataLst>
          </p:nvPr>
        </p:nvSpPr>
        <p:spPr bwMode="auto">
          <a:xfrm>
            <a:off x="3838575"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07A322-CAC4-4FA6-88ED-9B67DC4BC46E}" type="datetime'''''2''''''''''''''''''''''''''''''''''''''''''''''2'">
              <a:rPr lang="ja-JP" altLang="en-US" sz="1000" smtClean="0">
                <a:effectLst/>
                <a:latin typeface="+mn-lt"/>
                <a:ea typeface="+mn-ea"/>
                <a:sym typeface="+mn-lt"/>
              </a:rPr>
              <a:pPr marL="0" lvl="0" indent="0" algn="ctr">
                <a:spcBef>
                  <a:spcPct val="0"/>
                </a:spcBef>
                <a:buNone/>
              </a:pPr>
              <a:t>22</a:t>
            </a:fld>
            <a:endParaRPr kumimoji="1" lang="ja-JP" altLang="en-US" sz="1000" dirty="0">
              <a:latin typeface="+mn-lt"/>
              <a:ea typeface="+mn-ea"/>
              <a:sym typeface="+mn-lt"/>
            </a:endParaRPr>
          </a:p>
        </p:txBody>
      </p:sp>
      <p:sp>
        <p:nvSpPr>
          <p:cNvPr id="450" name="テキスト プレースホルダ 9">
            <a:extLst>
              <a:ext uri="{FF2B5EF4-FFF2-40B4-BE49-F238E27FC236}">
                <a16:creationId xmlns:a16="http://schemas.microsoft.com/office/drawing/2014/main" id="{82349D81-FF79-3E7C-B821-2C0ECA6348C0}"/>
              </a:ext>
            </a:extLst>
          </p:cNvPr>
          <p:cNvSpPr>
            <a:spLocks/>
          </p:cNvSpPr>
          <p:nvPr>
            <p:custDataLst>
              <p:tags r:id="rId30"/>
            </p:custDataLst>
          </p:nvPr>
        </p:nvSpPr>
        <p:spPr bwMode="auto">
          <a:xfrm>
            <a:off x="4284663"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832BCCC-A767-47DC-A22E-888F951E0103}" type="datetime'''''''2''''''''''3'''''''''''''''''''''''''''''''''''''''">
              <a:rPr lang="ja-JP" altLang="en-US" sz="1000" smtClean="0">
                <a:effectLst/>
                <a:latin typeface="+mn-lt"/>
                <a:ea typeface="+mn-ea"/>
                <a:sym typeface="+mn-lt"/>
              </a:rPr>
              <a:pPr marL="0" lvl="0" indent="0" algn="ctr">
                <a:spcBef>
                  <a:spcPct val="0"/>
                </a:spcBef>
                <a:buNone/>
              </a:pPr>
              <a:t>23</a:t>
            </a:fld>
            <a:endParaRPr kumimoji="1" lang="ja-JP" altLang="en-US" sz="1000" dirty="0">
              <a:latin typeface="+mn-lt"/>
              <a:ea typeface="+mn-ea"/>
              <a:sym typeface="+mn-lt"/>
            </a:endParaRPr>
          </a:p>
        </p:txBody>
      </p:sp>
      <p:sp>
        <p:nvSpPr>
          <p:cNvPr id="60" name="テキスト プレースホルダ 9">
            <a:extLst>
              <a:ext uri="{FF2B5EF4-FFF2-40B4-BE49-F238E27FC236}">
                <a16:creationId xmlns:a16="http://schemas.microsoft.com/office/drawing/2014/main" id="{0EDE0A02-C21A-EA85-B817-0A02C0891656}"/>
              </a:ext>
            </a:extLst>
          </p:cNvPr>
          <p:cNvSpPr>
            <a:spLocks/>
          </p:cNvSpPr>
          <p:nvPr>
            <p:custDataLst>
              <p:tags r:id="rId31"/>
            </p:custDataLst>
          </p:nvPr>
        </p:nvSpPr>
        <p:spPr bwMode="auto">
          <a:xfrm>
            <a:off x="1603375"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C7B7309-E909-445D-998C-3DA5C16782A8}" type="datetime'''''''1''''''''''''7'''">
              <a:rPr lang="ja-JP" altLang="en-US" sz="1000" smtClean="0">
                <a:effectLst/>
                <a:latin typeface="+mn-lt"/>
                <a:ea typeface="+mn-ea"/>
                <a:sym typeface="+mn-lt"/>
              </a:rPr>
              <a:pPr marL="0" lvl="0" indent="0" algn="ctr">
                <a:spcBef>
                  <a:spcPct val="0"/>
                </a:spcBef>
                <a:buNone/>
              </a:pPr>
              <a:t>17</a:t>
            </a:fld>
            <a:endParaRPr kumimoji="1" lang="ja-JP" altLang="en-US" sz="1000" dirty="0">
              <a:latin typeface="+mn-lt"/>
              <a:ea typeface="+mn-ea"/>
              <a:sym typeface="+mn-lt"/>
            </a:endParaRPr>
          </a:p>
        </p:txBody>
      </p:sp>
      <p:sp>
        <p:nvSpPr>
          <p:cNvPr id="451" name="テキスト プレースホルダ 9">
            <a:extLst>
              <a:ext uri="{FF2B5EF4-FFF2-40B4-BE49-F238E27FC236}">
                <a16:creationId xmlns:a16="http://schemas.microsoft.com/office/drawing/2014/main" id="{13729A36-6548-3E1A-99F3-07FD164981C7}"/>
              </a:ext>
            </a:extLst>
          </p:cNvPr>
          <p:cNvSpPr>
            <a:spLocks/>
          </p:cNvSpPr>
          <p:nvPr>
            <p:custDataLst>
              <p:tags r:id="rId32"/>
            </p:custDataLst>
          </p:nvPr>
        </p:nvSpPr>
        <p:spPr bwMode="auto">
          <a:xfrm>
            <a:off x="4732338"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A667658-635E-425E-BAEA-EFDEA98FFC28}" type="datetime'''''''''''''''''''''''24'''''''''''''''''''''''''''''''''''">
              <a:rPr lang="ja-JP" altLang="en-US" sz="1000" smtClean="0">
                <a:effectLst/>
                <a:latin typeface="+mn-lt"/>
                <a:ea typeface="+mn-ea"/>
                <a:sym typeface="+mn-lt"/>
              </a:rPr>
              <a:pPr marL="0" lvl="0" indent="0" algn="ctr">
                <a:spcBef>
                  <a:spcPct val="0"/>
                </a:spcBef>
                <a:buNone/>
              </a:pPr>
              <a:t>24</a:t>
            </a:fld>
            <a:endParaRPr kumimoji="1" lang="ja-JP" altLang="en-US" sz="1000" dirty="0">
              <a:latin typeface="+mn-lt"/>
              <a:ea typeface="+mn-ea"/>
              <a:sym typeface="+mn-lt"/>
            </a:endParaRPr>
          </a:p>
        </p:txBody>
      </p:sp>
      <p:sp useBgFill="1">
        <p:nvSpPr>
          <p:cNvPr id="512" name="テキスト プレースホルダ 9">
            <a:extLst>
              <a:ext uri="{FF2B5EF4-FFF2-40B4-BE49-F238E27FC236}">
                <a16:creationId xmlns:a16="http://schemas.microsoft.com/office/drawing/2014/main" id="{BE869A09-7A74-BC2F-7B2D-FA46ADBD870D}"/>
              </a:ext>
            </a:extLst>
          </p:cNvPr>
          <p:cNvSpPr>
            <a:spLocks/>
          </p:cNvSpPr>
          <p:nvPr>
            <p:custDataLst>
              <p:tags r:id="rId33"/>
            </p:custDataLst>
          </p:nvPr>
        </p:nvSpPr>
        <p:spPr bwMode="gray">
          <a:xfrm>
            <a:off x="4010025" y="5875338"/>
            <a:ext cx="3492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3BA0200-6669-4CED-904F-519E4680D833}" type="datetime'4,''''''''''''''''''''''''7''''''''2''''''6'''''''''''''''''">
              <a:rPr lang="ja-JP" altLang="en-US" sz="1000" smtClean="0">
                <a:effectLst/>
                <a:latin typeface="+mn-lt"/>
                <a:ea typeface="+mn-ea"/>
                <a:sym typeface="+mn-lt"/>
              </a:rPr>
              <a:pPr marL="0" lvl="0" indent="0">
                <a:spcBef>
                  <a:spcPct val="0"/>
                </a:spcBef>
                <a:buNone/>
              </a:pPr>
              <a:t>4,726</a:t>
            </a:fld>
            <a:endParaRPr kumimoji="1" lang="ja-JP" altLang="en-US" sz="1000" dirty="0">
              <a:latin typeface="+mn-lt"/>
              <a:ea typeface="+mn-ea"/>
              <a:sym typeface="+mn-lt"/>
            </a:endParaRPr>
          </a:p>
        </p:txBody>
      </p:sp>
      <p:sp useBgFill="1">
        <p:nvSpPr>
          <p:cNvPr id="103" name="テキスト プレースホルダ 9">
            <a:extLst>
              <a:ext uri="{FF2B5EF4-FFF2-40B4-BE49-F238E27FC236}">
                <a16:creationId xmlns:a16="http://schemas.microsoft.com/office/drawing/2014/main" id="{4983E341-F807-E8CD-7E0D-E31E79687121}"/>
              </a:ext>
            </a:extLst>
          </p:cNvPr>
          <p:cNvSpPr>
            <a:spLocks/>
          </p:cNvSpPr>
          <p:nvPr>
            <p:custDataLst>
              <p:tags r:id="rId34"/>
            </p:custDataLst>
          </p:nvPr>
        </p:nvSpPr>
        <p:spPr bwMode="gray">
          <a:xfrm>
            <a:off x="2005013" y="579278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2AC5DD-6D5F-44B8-9A7D-05F840785D13}" type="datetime'''''''''''''''''9''''''''''''''''1''''''''''''8'''''''''">
              <a:rPr lang="ja-JP" altLang="en-US" sz="1000" smtClean="0">
                <a:effectLst/>
                <a:latin typeface="+mn-lt"/>
                <a:ea typeface="+mn-ea"/>
                <a:sym typeface="+mn-lt"/>
              </a:rPr>
              <a:pPr marL="0" lvl="0" indent="0" algn="ctr">
                <a:spcBef>
                  <a:spcPct val="0"/>
                </a:spcBef>
                <a:buNone/>
              </a:pPr>
              <a:t>918</a:t>
            </a:fld>
            <a:endParaRPr kumimoji="1" lang="ja-JP" altLang="en-US" sz="1000" dirty="0">
              <a:latin typeface="+mn-lt"/>
              <a:ea typeface="+mn-ea"/>
              <a:sym typeface="+mn-lt"/>
            </a:endParaRPr>
          </a:p>
        </p:txBody>
      </p:sp>
      <p:sp>
        <p:nvSpPr>
          <p:cNvPr id="61" name="テキスト プレースホルダ 9">
            <a:extLst>
              <a:ext uri="{FF2B5EF4-FFF2-40B4-BE49-F238E27FC236}">
                <a16:creationId xmlns:a16="http://schemas.microsoft.com/office/drawing/2014/main" id="{7BAFB57A-410E-FC57-6469-A5FE1D12D827}"/>
              </a:ext>
            </a:extLst>
          </p:cNvPr>
          <p:cNvSpPr>
            <a:spLocks/>
          </p:cNvSpPr>
          <p:nvPr>
            <p:custDataLst>
              <p:tags r:id="rId35"/>
            </p:custDataLst>
          </p:nvPr>
        </p:nvSpPr>
        <p:spPr bwMode="auto">
          <a:xfrm>
            <a:off x="2051050"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0658D1-1C2C-45D5-A038-FC79BFBDFFAA}" type="datetime'''''''''18'''''''''''''''''''''''''''''''''''''''''''''''''''">
              <a:rPr lang="ja-JP" altLang="en-US" sz="1000" smtClean="0">
                <a:effectLst/>
                <a:latin typeface="+mn-lt"/>
                <a:ea typeface="+mn-ea"/>
                <a:sym typeface="+mn-lt"/>
              </a:rPr>
              <a:pPr marL="0" lvl="0" indent="0" algn="ctr">
                <a:spcBef>
                  <a:spcPct val="0"/>
                </a:spcBef>
                <a:buNone/>
              </a:pPr>
              <a:t>18</a:t>
            </a:fld>
            <a:endParaRPr kumimoji="1" lang="ja-JP" altLang="en-US" sz="1000" dirty="0">
              <a:latin typeface="+mn-lt"/>
              <a:ea typeface="+mn-ea"/>
              <a:sym typeface="+mn-lt"/>
            </a:endParaRPr>
          </a:p>
        </p:txBody>
      </p:sp>
      <p:sp>
        <p:nvSpPr>
          <p:cNvPr id="62" name="テキスト プレースホルダ 9">
            <a:extLst>
              <a:ext uri="{FF2B5EF4-FFF2-40B4-BE49-F238E27FC236}">
                <a16:creationId xmlns:a16="http://schemas.microsoft.com/office/drawing/2014/main" id="{9FE5BEAC-0E90-05F4-EBC3-8BD0DDD1F142}"/>
              </a:ext>
            </a:extLst>
          </p:cNvPr>
          <p:cNvSpPr>
            <a:spLocks/>
          </p:cNvSpPr>
          <p:nvPr>
            <p:custDataLst>
              <p:tags r:id="rId36"/>
            </p:custDataLst>
          </p:nvPr>
        </p:nvSpPr>
        <p:spPr bwMode="auto">
          <a:xfrm>
            <a:off x="2497138"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4102828-1612-4E7A-96F3-3B6EB0F80BED}" type="datetime'''1''''''''''''''''''''''''''''''9'''''''''''''''''''''''">
              <a:rPr lang="ja-JP" altLang="en-US" sz="1000" smtClean="0">
                <a:effectLst/>
                <a:latin typeface="+mn-lt"/>
                <a:ea typeface="+mn-ea"/>
                <a:sym typeface="+mn-lt"/>
              </a:rPr>
              <a:pPr marL="0" lvl="0" indent="0" algn="ctr">
                <a:spcBef>
                  <a:spcPct val="0"/>
                </a:spcBef>
                <a:buNone/>
              </a:pPr>
              <a:t>19</a:t>
            </a:fld>
            <a:endParaRPr kumimoji="1" lang="ja-JP" altLang="en-US" sz="1000" dirty="0">
              <a:latin typeface="+mn-lt"/>
              <a:ea typeface="+mn-ea"/>
              <a:sym typeface="+mn-lt"/>
            </a:endParaRP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Global Health Workforce  「Statistics Database （2023年）」</a:t>
            </a:r>
            <a:r>
              <a:rPr lang="en-US" altLang="ja-JP" sz="800" dirty="0">
                <a:latin typeface="+mn-lt"/>
                <a:ea typeface="+mn-ea"/>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8" name="Straight Connector 177">
            <a:extLst>
              <a:ext uri="{FF2B5EF4-FFF2-40B4-BE49-F238E27FC236}">
                <a16:creationId xmlns:a16="http://schemas.microsoft.com/office/drawing/2014/main" id="{1BED5ACC-DCA0-A1D6-A9C7-4E6052BEF4CA}"/>
              </a:ext>
            </a:extLst>
          </p:cNvPr>
          <p:cNvCxnSpPr/>
          <p:nvPr>
            <p:custDataLst>
              <p:tags r:id="rId37"/>
            </p:custDataLst>
          </p:nvPr>
        </p:nvCxnSpPr>
        <p:spPr bwMode="gray">
          <a:xfrm>
            <a:off x="3560762" y="40560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4024514D-ED7F-E30E-A77D-A18FF3B85E21}"/>
              </a:ext>
            </a:extLst>
          </p:cNvPr>
          <p:cNvCxnSpPr/>
          <p:nvPr>
            <p:custDataLst>
              <p:tags r:id="rId38"/>
            </p:custDataLst>
          </p:nvPr>
        </p:nvCxnSpPr>
        <p:spPr bwMode="gray">
          <a:xfrm>
            <a:off x="3560762" y="4259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3B1B69A0-6FA3-70F0-2E62-62CB3383C380}"/>
              </a:ext>
            </a:extLst>
          </p:cNvPr>
          <p:cNvCxnSpPr/>
          <p:nvPr>
            <p:custDataLst>
              <p:tags r:id="rId39"/>
            </p:custDataLst>
          </p:nvPr>
        </p:nvCxnSpPr>
        <p:spPr bwMode="gray">
          <a:xfrm>
            <a:off x="3560762" y="44624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9B2402DA-45E4-06A8-A570-965FE2C809F0}"/>
              </a:ext>
            </a:extLst>
          </p:cNvPr>
          <p:cNvCxnSpPr/>
          <p:nvPr>
            <p:custDataLst>
              <p:tags r:id="rId40"/>
            </p:custDataLst>
          </p:nvPr>
        </p:nvCxnSpPr>
        <p:spPr bwMode="gray">
          <a:xfrm>
            <a:off x="3560762" y="46656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9" name="Oval 178">
            <a:extLst>
              <a:ext uri="{FF2B5EF4-FFF2-40B4-BE49-F238E27FC236}">
                <a16:creationId xmlns:a16="http://schemas.microsoft.com/office/drawing/2014/main" id="{04BFD6D1-2BF2-FC21-2A5A-40D87291FA9B}"/>
              </a:ext>
            </a:extLst>
          </p:cNvPr>
          <p:cNvSpPr/>
          <p:nvPr>
            <p:custDataLst>
              <p:tags r:id="rId41"/>
            </p:custDataLst>
          </p:nvPr>
        </p:nvSpPr>
        <p:spPr bwMode="auto">
          <a:xfrm>
            <a:off x="3649663" y="4017963"/>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1" name="Rectangle 180">
            <a:extLst>
              <a:ext uri="{FF2B5EF4-FFF2-40B4-BE49-F238E27FC236}">
                <a16:creationId xmlns:a16="http://schemas.microsoft.com/office/drawing/2014/main" id="{AD9C32AE-8683-569D-67AE-D0EC469C8F48}"/>
              </a:ext>
            </a:extLst>
          </p:cNvPr>
          <p:cNvSpPr/>
          <p:nvPr>
            <p:custDataLst>
              <p:tags r:id="rId42"/>
            </p:custDataLst>
          </p:nvPr>
        </p:nvSpPr>
        <p:spPr bwMode="auto">
          <a:xfrm>
            <a:off x="3649663" y="4221163"/>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3" name="Isosceles Triangle 182">
            <a:extLst>
              <a:ext uri="{FF2B5EF4-FFF2-40B4-BE49-F238E27FC236}">
                <a16:creationId xmlns:a16="http://schemas.microsoft.com/office/drawing/2014/main" id="{C9A478D1-94C6-E06C-17C4-5B25161CEA65}"/>
              </a:ext>
            </a:extLst>
          </p:cNvPr>
          <p:cNvSpPr/>
          <p:nvPr>
            <p:custDataLst>
              <p:tags r:id="rId43"/>
            </p:custDataLst>
          </p:nvPr>
        </p:nvSpPr>
        <p:spPr bwMode="auto">
          <a:xfrm>
            <a:off x="3649663" y="442436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5" name="Diamond 184">
            <a:extLst>
              <a:ext uri="{FF2B5EF4-FFF2-40B4-BE49-F238E27FC236}">
                <a16:creationId xmlns:a16="http://schemas.microsoft.com/office/drawing/2014/main" id="{5C415146-A6A1-2EAD-8228-8D51498AD479}"/>
              </a:ext>
            </a:extLst>
          </p:cNvPr>
          <p:cNvSpPr/>
          <p:nvPr>
            <p:custDataLst>
              <p:tags r:id="rId44"/>
            </p:custDataLst>
          </p:nvPr>
        </p:nvSpPr>
        <p:spPr bwMode="auto">
          <a:xfrm>
            <a:off x="3649663" y="46275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2" name="テキスト プレースホルダ 9">
            <a:extLst>
              <a:ext uri="{FF2B5EF4-FFF2-40B4-BE49-F238E27FC236}">
                <a16:creationId xmlns:a16="http://schemas.microsoft.com/office/drawing/2014/main" id="{4E307C68-CFA3-A372-FCCE-09DC26614EC4}"/>
              </a:ext>
            </a:extLst>
          </p:cNvPr>
          <p:cNvSpPr>
            <a:spLocks/>
          </p:cNvSpPr>
          <p:nvPr>
            <p:custDataLst>
              <p:tags r:id="rId45"/>
            </p:custDataLst>
          </p:nvPr>
        </p:nvSpPr>
        <p:spPr bwMode="auto">
          <a:xfrm>
            <a:off x="3871913" y="3984625"/>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EC059D0B-BD76-4556-9C60-D5432646FD3A}" type="datetime'看''''護''''''''''''''''''''''''''師''''・''''''助''産''''''''師'''''">
              <a:rPr lang="ja-JP" altLang="en-US" sz="1000" smtClean="0">
                <a:effectLst/>
                <a:latin typeface="+mn-lt"/>
                <a:ea typeface="+mn-ea"/>
                <a:sym typeface="+mn-lt"/>
              </a:rPr>
              <a:pPr marL="0" lvl="0" indent="0">
                <a:spcBef>
                  <a:spcPct val="0"/>
                </a:spcBef>
                <a:buNone/>
              </a:pPr>
              <a:t>看護師・助産師</a:t>
            </a:fld>
            <a:endParaRPr kumimoji="1" lang="ja-JP" altLang="en-US" sz="1000" dirty="0">
              <a:latin typeface="+mn-lt"/>
              <a:ea typeface="+mn-ea"/>
              <a:sym typeface="+mn-lt"/>
            </a:endParaRPr>
          </a:p>
        </p:txBody>
      </p:sp>
      <p:sp>
        <p:nvSpPr>
          <p:cNvPr id="175" name="テキスト プレースホルダ 9">
            <a:extLst>
              <a:ext uri="{FF2B5EF4-FFF2-40B4-BE49-F238E27FC236}">
                <a16:creationId xmlns:a16="http://schemas.microsoft.com/office/drawing/2014/main" id="{76366958-CB4D-E508-A622-7A1EDD38DE82}"/>
              </a:ext>
            </a:extLst>
          </p:cNvPr>
          <p:cNvSpPr>
            <a:spLocks/>
          </p:cNvSpPr>
          <p:nvPr>
            <p:custDataLst>
              <p:tags r:id="rId46"/>
            </p:custDataLst>
          </p:nvPr>
        </p:nvSpPr>
        <p:spPr bwMode="auto">
          <a:xfrm>
            <a:off x="3871913" y="41878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265C441-3F28-46C4-BF03-A449ECD8B215}" type="datetime'''''''''''''''''''''''''''''''''''''''医''''''''''''''師'''''''">
              <a:rPr lang="ja-JP" altLang="en-US" sz="1000" smtClean="0">
                <a:effectLst/>
                <a:latin typeface="+mn-lt"/>
                <a:ea typeface="+mn-ea"/>
                <a:sym typeface="+mn-lt"/>
              </a:rPr>
              <a:pPr marL="0" lvl="0" indent="0">
                <a:spcBef>
                  <a:spcPct val="0"/>
                </a:spcBef>
                <a:buNone/>
              </a:pPr>
              <a:t>医師</a:t>
            </a:fld>
            <a:endParaRPr kumimoji="1" lang="ja-JP" altLang="en-US" sz="1000" dirty="0">
              <a:latin typeface="+mn-lt"/>
              <a:ea typeface="+mn-ea"/>
              <a:sym typeface="+mn-lt"/>
            </a:endParaRPr>
          </a:p>
        </p:txBody>
      </p:sp>
      <p:sp>
        <p:nvSpPr>
          <p:cNvPr id="176" name="テキスト プレースホルダ 9">
            <a:extLst>
              <a:ext uri="{FF2B5EF4-FFF2-40B4-BE49-F238E27FC236}">
                <a16:creationId xmlns:a16="http://schemas.microsoft.com/office/drawing/2014/main" id="{A8FB9A88-A080-B28D-66EB-D5B56247B0FD}"/>
              </a:ext>
            </a:extLst>
          </p:cNvPr>
          <p:cNvSpPr>
            <a:spLocks/>
          </p:cNvSpPr>
          <p:nvPr>
            <p:custDataLst>
              <p:tags r:id="rId47"/>
            </p:custDataLst>
          </p:nvPr>
        </p:nvSpPr>
        <p:spPr bwMode="auto">
          <a:xfrm>
            <a:off x="3871913" y="43910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079721E-C2EB-4C01-80AF-34257D0C477B}" type="datetime'''薬''''''''''''''''''''''''''''''''''''剤''''''師'''''''''''''''">
              <a:rPr lang="ja-JP" altLang="en-US" sz="1000" smtClean="0">
                <a:effectLst/>
                <a:latin typeface="+mn-lt"/>
                <a:ea typeface="+mn-ea"/>
                <a:sym typeface="+mn-lt"/>
              </a:rPr>
              <a:pPr marL="0" lvl="0" indent="0">
                <a:spcBef>
                  <a:spcPct val="0"/>
                </a:spcBef>
                <a:buNone/>
              </a:pPr>
              <a:t>薬剤師</a:t>
            </a:fld>
            <a:endParaRPr kumimoji="1" lang="ja-JP" altLang="en-US" sz="1000" dirty="0">
              <a:latin typeface="+mn-lt"/>
              <a:ea typeface="+mn-ea"/>
              <a:sym typeface="+mn-lt"/>
            </a:endParaRPr>
          </a:p>
        </p:txBody>
      </p:sp>
      <p:sp>
        <p:nvSpPr>
          <p:cNvPr id="174" name="テキスト プレースホルダ 9">
            <a:extLst>
              <a:ext uri="{FF2B5EF4-FFF2-40B4-BE49-F238E27FC236}">
                <a16:creationId xmlns:a16="http://schemas.microsoft.com/office/drawing/2014/main" id="{9D8E9F2B-54F9-702D-33C9-71CE80F403A4}"/>
              </a:ext>
            </a:extLst>
          </p:cNvPr>
          <p:cNvSpPr>
            <a:spLocks/>
          </p:cNvSpPr>
          <p:nvPr>
            <p:custDataLst>
              <p:tags r:id="rId48"/>
            </p:custDataLst>
          </p:nvPr>
        </p:nvSpPr>
        <p:spPr bwMode="auto">
          <a:xfrm>
            <a:off x="3871913" y="45942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8730876-93D2-48F8-BD0D-F08AE50EEA40}" type="datetime'''''''''''''''''歯''''''''''''''''''科''''''''''''''''''''''''医'">
              <a:rPr lang="ja-JP" altLang="en-US" sz="1000" smtClean="0">
                <a:effectLst/>
                <a:latin typeface="+mn-lt"/>
                <a:ea typeface="+mn-ea"/>
                <a:sym typeface="+mn-lt"/>
              </a:rPr>
              <a:pPr marL="0" lvl="0" indent="0">
                <a:spcBef>
                  <a:spcPct val="0"/>
                </a:spcBef>
                <a:buNone/>
              </a:pPr>
              <a:t>歯科医</a:t>
            </a:fld>
            <a:endParaRPr kumimoji="1" lang="ja-JP" altLang="en-US" sz="1000" dirty="0">
              <a:latin typeface="+mn-lt"/>
              <a:ea typeface="+mn-ea"/>
              <a:sym typeface="+mn-lt"/>
            </a:endParaRPr>
          </a:p>
        </p:txBody>
      </p:sp>
      <p:graphicFrame>
        <p:nvGraphicFramePr>
          <p:cNvPr id="705" name="Chart 704">
            <a:extLst>
              <a:ext uri="{FF2B5EF4-FFF2-40B4-BE49-F238E27FC236}">
                <a16:creationId xmlns:a16="http://schemas.microsoft.com/office/drawing/2014/main" id="{A443A3A7-4D6E-07D4-B956-4D2744CBB99B}"/>
              </a:ext>
            </a:extLst>
          </p:cNvPr>
          <p:cNvGraphicFramePr/>
          <p:nvPr>
            <p:custDataLst>
              <p:tags r:id="rId49"/>
            </p:custDataLst>
            <p:extLst>
              <p:ext uri="{D42A27DB-BD31-4B8C-83A1-F6EECF244321}">
                <p14:modId xmlns:p14="http://schemas.microsoft.com/office/powerpoint/2010/main" val="2026495093"/>
              </p:ext>
            </p:extLst>
          </p:nvPr>
        </p:nvGraphicFramePr>
        <p:xfrm>
          <a:off x="5407025" y="2193925"/>
          <a:ext cx="4467225" cy="4092575"/>
        </p:xfrm>
        <a:graphic>
          <a:graphicData uri="http://schemas.openxmlformats.org/drawingml/2006/chart">
            <c:chart xmlns:c="http://schemas.openxmlformats.org/drawingml/2006/chart" xmlns:r="http://schemas.openxmlformats.org/officeDocument/2006/relationships" r:id="rId100"/>
          </a:graphicData>
        </a:graphic>
      </p:graphicFrame>
      <p:cxnSp>
        <p:nvCxnSpPr>
          <p:cNvPr id="647" name="Straight Connector 646">
            <a:extLst>
              <a:ext uri="{FF2B5EF4-FFF2-40B4-BE49-F238E27FC236}">
                <a16:creationId xmlns:a16="http://schemas.microsoft.com/office/drawing/2014/main" id="{3D4B112E-E345-77D7-5F88-7E510A6BF553}"/>
              </a:ext>
            </a:extLst>
          </p:cNvPr>
          <p:cNvCxnSpPr/>
          <p:nvPr>
            <p:custDataLst>
              <p:tags r:id="rId50"/>
            </p:custDataLst>
          </p:nvPr>
        </p:nvCxnSpPr>
        <p:spPr bwMode="auto">
          <a:xfrm>
            <a:off x="7088188" y="5943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0" name="Straight Connector 649">
            <a:extLst>
              <a:ext uri="{FF2B5EF4-FFF2-40B4-BE49-F238E27FC236}">
                <a16:creationId xmlns:a16="http://schemas.microsoft.com/office/drawing/2014/main" id="{55C89256-F8AA-EE6E-7D70-4D619FE2109E}"/>
              </a:ext>
            </a:extLst>
          </p:cNvPr>
          <p:cNvCxnSpPr/>
          <p:nvPr>
            <p:custDataLst>
              <p:tags r:id="rId51"/>
            </p:custDataLst>
          </p:nvPr>
        </p:nvCxnSpPr>
        <p:spPr bwMode="auto">
          <a:xfrm>
            <a:off x="7524750" y="5938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3" name="Straight Connector 652">
            <a:extLst>
              <a:ext uri="{FF2B5EF4-FFF2-40B4-BE49-F238E27FC236}">
                <a16:creationId xmlns:a16="http://schemas.microsoft.com/office/drawing/2014/main" id="{AC0936B6-4BA0-2E95-095E-312FC48E8468}"/>
              </a:ext>
            </a:extLst>
          </p:cNvPr>
          <p:cNvCxnSpPr/>
          <p:nvPr>
            <p:custDataLst>
              <p:tags r:id="rId52"/>
            </p:custDataLst>
          </p:nvPr>
        </p:nvCxnSpPr>
        <p:spPr bwMode="auto">
          <a:xfrm>
            <a:off x="7959725" y="5932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8" name="Straight Connector 657">
            <a:extLst>
              <a:ext uri="{FF2B5EF4-FFF2-40B4-BE49-F238E27FC236}">
                <a16:creationId xmlns:a16="http://schemas.microsoft.com/office/drawing/2014/main" id="{1201F2F0-6360-9795-1C6A-457D4FF69150}"/>
              </a:ext>
            </a:extLst>
          </p:cNvPr>
          <p:cNvCxnSpPr/>
          <p:nvPr>
            <p:custDataLst>
              <p:tags r:id="rId53"/>
            </p:custDataLst>
          </p:nvPr>
        </p:nvCxnSpPr>
        <p:spPr bwMode="auto">
          <a:xfrm>
            <a:off x="8396288" y="5942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3" name="Straight Connector 662">
            <a:extLst>
              <a:ext uri="{FF2B5EF4-FFF2-40B4-BE49-F238E27FC236}">
                <a16:creationId xmlns:a16="http://schemas.microsoft.com/office/drawing/2014/main" id="{E289D00E-BE53-BB06-641B-EA3F736EF1E9}"/>
              </a:ext>
            </a:extLst>
          </p:cNvPr>
          <p:cNvCxnSpPr/>
          <p:nvPr>
            <p:custDataLst>
              <p:tags r:id="rId54"/>
            </p:custDataLst>
          </p:nvPr>
        </p:nvCxnSpPr>
        <p:spPr bwMode="auto">
          <a:xfrm>
            <a:off x="8832850" y="5832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0" name="Straight Connector 679">
            <a:extLst>
              <a:ext uri="{FF2B5EF4-FFF2-40B4-BE49-F238E27FC236}">
                <a16:creationId xmlns:a16="http://schemas.microsoft.com/office/drawing/2014/main" id="{EA6577F5-8DB0-8B5D-A0EB-95AAD8B4E488}"/>
              </a:ext>
            </a:extLst>
          </p:cNvPr>
          <p:cNvCxnSpPr/>
          <p:nvPr>
            <p:custDataLst>
              <p:tags r:id="rId55"/>
            </p:custDataLst>
          </p:nvPr>
        </p:nvCxnSpPr>
        <p:spPr bwMode="auto">
          <a:xfrm>
            <a:off x="9705975" y="5805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57B3ECC0-0D3C-33A6-5167-D6CF9AE3D0CF}"/>
              </a:ext>
            </a:extLst>
          </p:cNvPr>
          <p:cNvCxnSpPr>
            <a:cxnSpLocks/>
          </p:cNvCxnSpPr>
          <p:nvPr>
            <p:custDataLst>
              <p:tags r:id="rId56"/>
            </p:custDataLst>
          </p:nvPr>
        </p:nvCxnSpPr>
        <p:spPr bwMode="auto">
          <a:xfrm>
            <a:off x="8832850" y="5854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4" name="Straight Connector 683">
            <a:extLst>
              <a:ext uri="{FF2B5EF4-FFF2-40B4-BE49-F238E27FC236}">
                <a16:creationId xmlns:a16="http://schemas.microsoft.com/office/drawing/2014/main" id="{A6E2B293-EB79-78DD-1641-5701C09D59B9}"/>
              </a:ext>
            </a:extLst>
          </p:cNvPr>
          <p:cNvCxnSpPr/>
          <p:nvPr>
            <p:custDataLst>
              <p:tags r:id="rId57"/>
            </p:custDataLst>
          </p:nvPr>
        </p:nvCxnSpPr>
        <p:spPr bwMode="auto">
          <a:xfrm>
            <a:off x="6215063" y="5956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8" name="Straight Connector 687">
            <a:extLst>
              <a:ext uri="{FF2B5EF4-FFF2-40B4-BE49-F238E27FC236}">
                <a16:creationId xmlns:a16="http://schemas.microsoft.com/office/drawing/2014/main" id="{1D1AF05A-1541-04B9-93E5-51203FA58E02}"/>
              </a:ext>
            </a:extLst>
          </p:cNvPr>
          <p:cNvCxnSpPr/>
          <p:nvPr>
            <p:custDataLst>
              <p:tags r:id="rId58"/>
            </p:custDataLst>
          </p:nvPr>
        </p:nvCxnSpPr>
        <p:spPr bwMode="auto">
          <a:xfrm>
            <a:off x="7088188" y="5948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5" name="Straight Connector 694">
            <a:extLst>
              <a:ext uri="{FF2B5EF4-FFF2-40B4-BE49-F238E27FC236}">
                <a16:creationId xmlns:a16="http://schemas.microsoft.com/office/drawing/2014/main" id="{F9FDFB70-A3AC-48E7-7721-C49BA6EFE59F}"/>
              </a:ext>
            </a:extLst>
          </p:cNvPr>
          <p:cNvCxnSpPr/>
          <p:nvPr>
            <p:custDataLst>
              <p:tags r:id="rId59"/>
            </p:custDataLst>
          </p:nvPr>
        </p:nvCxnSpPr>
        <p:spPr bwMode="auto">
          <a:xfrm>
            <a:off x="9705975" y="5951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4" name="Straight Connector 703">
            <a:extLst>
              <a:ext uri="{FF2B5EF4-FFF2-40B4-BE49-F238E27FC236}">
                <a16:creationId xmlns:a16="http://schemas.microsoft.com/office/drawing/2014/main" id="{B7B94F54-03A4-39D1-5C3A-E4D7DDF8DD0B}"/>
              </a:ext>
            </a:extLst>
          </p:cNvPr>
          <p:cNvCxnSpPr/>
          <p:nvPr>
            <p:custDataLst>
              <p:tags r:id="rId60"/>
            </p:custDataLst>
          </p:nvPr>
        </p:nvCxnSpPr>
        <p:spPr bwMode="auto">
          <a:xfrm flipH="1">
            <a:off x="5830888" y="4456113"/>
            <a:ext cx="42862"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1" name="Straight Connector 640">
            <a:extLst>
              <a:ext uri="{FF2B5EF4-FFF2-40B4-BE49-F238E27FC236}">
                <a16:creationId xmlns:a16="http://schemas.microsoft.com/office/drawing/2014/main" id="{3A5DDE59-31B3-D85B-61D5-9BC2F1BD2179}"/>
              </a:ext>
            </a:extLst>
          </p:cNvPr>
          <p:cNvCxnSpPr/>
          <p:nvPr>
            <p:custDataLst>
              <p:tags r:id="rId61"/>
            </p:custDataLst>
          </p:nvPr>
        </p:nvCxnSpPr>
        <p:spPr bwMode="auto">
          <a:xfrm>
            <a:off x="6215063" y="5951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4" name="Straight Connector 643">
            <a:extLst>
              <a:ext uri="{FF2B5EF4-FFF2-40B4-BE49-F238E27FC236}">
                <a16:creationId xmlns:a16="http://schemas.microsoft.com/office/drawing/2014/main" id="{424BD98C-64AC-E559-3309-CE17062288DA}"/>
              </a:ext>
            </a:extLst>
          </p:cNvPr>
          <p:cNvCxnSpPr/>
          <p:nvPr>
            <p:custDataLst>
              <p:tags r:id="rId62"/>
            </p:custDataLst>
          </p:nvPr>
        </p:nvCxnSpPr>
        <p:spPr bwMode="auto">
          <a:xfrm>
            <a:off x="6651625" y="5948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5" name="テキスト プレースホルダ 9">
            <a:extLst>
              <a:ext uri="{FF2B5EF4-FFF2-40B4-BE49-F238E27FC236}">
                <a16:creationId xmlns:a16="http://schemas.microsoft.com/office/drawing/2014/main" id="{618BB44A-EF15-1B57-9D65-E7D635E50AC0}"/>
              </a:ext>
            </a:extLst>
          </p:cNvPr>
          <p:cNvSpPr>
            <a:spLocks/>
          </p:cNvSpPr>
          <p:nvPr>
            <p:custDataLst>
              <p:tags r:id="rId63"/>
            </p:custDataLst>
          </p:nvPr>
        </p:nvSpPr>
        <p:spPr bwMode="auto">
          <a:xfrm>
            <a:off x="6138863"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9A5FE4-AB86-4BAA-9A98-68166A5DB607}" type="datetime'''''''''''''''''''''''''''''''''''''''''''''''16'''''''''''''">
              <a:rPr lang="ja-JP" altLang="en-US" sz="1000" smtClean="0">
                <a:latin typeface="+mn-lt"/>
                <a:ea typeface="+mn-ea"/>
              </a:rPr>
              <a:pPr/>
              <a:t>16</a:t>
            </a:fld>
            <a:endParaRPr kumimoji="1" lang="ja-JP" altLang="en-US" sz="1000" dirty="0">
              <a:latin typeface="+mn-lt"/>
              <a:ea typeface="+mn-ea"/>
              <a:sym typeface="+mn-lt"/>
            </a:endParaRPr>
          </a:p>
        </p:txBody>
      </p:sp>
      <p:sp>
        <p:nvSpPr>
          <p:cNvPr id="207" name="テキスト プレースホルダ 9">
            <a:extLst>
              <a:ext uri="{FF2B5EF4-FFF2-40B4-BE49-F238E27FC236}">
                <a16:creationId xmlns:a16="http://schemas.microsoft.com/office/drawing/2014/main" id="{D014981E-D3FA-E49F-AEBA-3FE2636363C8}"/>
              </a:ext>
            </a:extLst>
          </p:cNvPr>
          <p:cNvSpPr>
            <a:spLocks/>
          </p:cNvSpPr>
          <p:nvPr>
            <p:custDataLst>
              <p:tags r:id="rId64"/>
            </p:custDataLst>
          </p:nvPr>
        </p:nvSpPr>
        <p:spPr bwMode="auto">
          <a:xfrm>
            <a:off x="6575425"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FDE86A-677C-4A59-8395-035BB05E8910}" type="datetime'''''''''''''1''''''''''''7'''''''''''''''''''''''''">
              <a:rPr lang="ja-JP" altLang="en-US" sz="1000" smtClean="0">
                <a:latin typeface="+mn-lt"/>
                <a:ea typeface="+mn-ea"/>
              </a:rPr>
              <a:pPr/>
              <a:t>17</a:t>
            </a:fld>
            <a:endParaRPr kumimoji="1" lang="ja-JP" altLang="en-US" sz="1000" dirty="0">
              <a:latin typeface="+mn-lt"/>
              <a:ea typeface="+mn-ea"/>
              <a:sym typeface="+mn-lt"/>
            </a:endParaRPr>
          </a:p>
        </p:txBody>
      </p:sp>
      <p:sp>
        <p:nvSpPr>
          <p:cNvPr id="210" name="テキスト プレースホルダ 9">
            <a:extLst>
              <a:ext uri="{FF2B5EF4-FFF2-40B4-BE49-F238E27FC236}">
                <a16:creationId xmlns:a16="http://schemas.microsoft.com/office/drawing/2014/main" id="{B3661E63-7C6D-E541-EA8D-5B38D23CB513}"/>
              </a:ext>
            </a:extLst>
          </p:cNvPr>
          <p:cNvSpPr>
            <a:spLocks/>
          </p:cNvSpPr>
          <p:nvPr>
            <p:custDataLst>
              <p:tags r:id="rId65"/>
            </p:custDataLst>
          </p:nvPr>
        </p:nvSpPr>
        <p:spPr bwMode="auto">
          <a:xfrm>
            <a:off x="7011988"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4054BB-DF8D-40B4-ACF9-D660AC355091}" type="datetime'''''''''''''''''''''''''''''''''1''''''''''''''''8'''''''''''">
              <a:rPr lang="ja-JP" altLang="en-US" sz="1000" smtClean="0">
                <a:latin typeface="+mn-lt"/>
                <a:ea typeface="+mn-ea"/>
              </a:rPr>
              <a:pPr/>
              <a:t>18</a:t>
            </a:fld>
            <a:endParaRPr kumimoji="1" lang="ja-JP" altLang="en-US" sz="1000" dirty="0">
              <a:latin typeface="+mn-lt"/>
              <a:ea typeface="+mn-ea"/>
              <a:sym typeface="+mn-lt"/>
            </a:endParaRPr>
          </a:p>
        </p:txBody>
      </p:sp>
      <p:sp>
        <p:nvSpPr>
          <p:cNvPr id="216" name="テキスト プレースホルダ 9">
            <a:extLst>
              <a:ext uri="{FF2B5EF4-FFF2-40B4-BE49-F238E27FC236}">
                <a16:creationId xmlns:a16="http://schemas.microsoft.com/office/drawing/2014/main" id="{67E16F23-B207-4D87-0373-8DC54B1B4C12}"/>
              </a:ext>
            </a:extLst>
          </p:cNvPr>
          <p:cNvSpPr>
            <a:spLocks/>
          </p:cNvSpPr>
          <p:nvPr>
            <p:custDataLst>
              <p:tags r:id="rId66"/>
            </p:custDataLst>
          </p:nvPr>
        </p:nvSpPr>
        <p:spPr bwMode="auto">
          <a:xfrm>
            <a:off x="7448550"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FBBD4F-175D-497D-ACD7-2D2F28056C30}" type="datetime'''''''''''''''''''''''''''''''''''''''1''''''9'''''''''">
              <a:rPr lang="ja-JP" altLang="en-US" sz="1000" smtClean="0">
                <a:latin typeface="+mn-lt"/>
                <a:ea typeface="+mn-ea"/>
              </a:rPr>
              <a:pPr/>
              <a:t>19</a:t>
            </a:fld>
            <a:endParaRPr kumimoji="1" lang="ja-JP" altLang="en-US" sz="1000" dirty="0">
              <a:latin typeface="+mn-lt"/>
              <a:ea typeface="+mn-ea"/>
              <a:sym typeface="+mn-lt"/>
            </a:endParaRPr>
          </a:p>
        </p:txBody>
      </p:sp>
      <p:sp>
        <p:nvSpPr>
          <p:cNvPr id="219" name="テキスト プレースホルダ 9">
            <a:extLst>
              <a:ext uri="{FF2B5EF4-FFF2-40B4-BE49-F238E27FC236}">
                <a16:creationId xmlns:a16="http://schemas.microsoft.com/office/drawing/2014/main" id="{452B266C-AED3-5E46-2016-5381553DF22C}"/>
              </a:ext>
            </a:extLst>
          </p:cNvPr>
          <p:cNvSpPr>
            <a:spLocks/>
          </p:cNvSpPr>
          <p:nvPr>
            <p:custDataLst>
              <p:tags r:id="rId67"/>
            </p:custDataLst>
          </p:nvPr>
        </p:nvSpPr>
        <p:spPr bwMode="auto">
          <a:xfrm>
            <a:off x="7883525"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E5A485-A2D3-4D46-9410-002843D0560E}" type="datetime'''''''''''''''''''''''''''''''2''''''''''''''''''''0'''">
              <a:rPr lang="ja-JP" altLang="en-US" sz="1000" smtClean="0">
                <a:latin typeface="+mn-lt"/>
                <a:ea typeface="+mn-ea"/>
              </a:rPr>
              <a:pPr/>
              <a:t>20</a:t>
            </a:fld>
            <a:endParaRPr kumimoji="1" lang="ja-JP" altLang="en-US" sz="1000" dirty="0">
              <a:latin typeface="+mn-lt"/>
              <a:ea typeface="+mn-ea"/>
              <a:sym typeface="+mn-lt"/>
            </a:endParaRPr>
          </a:p>
        </p:txBody>
      </p:sp>
      <p:sp>
        <p:nvSpPr>
          <p:cNvPr id="214" name="テキスト プレースホルダ 9">
            <a:extLst>
              <a:ext uri="{FF2B5EF4-FFF2-40B4-BE49-F238E27FC236}">
                <a16:creationId xmlns:a16="http://schemas.microsoft.com/office/drawing/2014/main" id="{8411F6B7-4DE8-EC32-1D4E-80E82AE40948}"/>
              </a:ext>
            </a:extLst>
          </p:cNvPr>
          <p:cNvSpPr>
            <a:spLocks/>
          </p:cNvSpPr>
          <p:nvPr>
            <p:custDataLst>
              <p:tags r:id="rId68"/>
            </p:custDataLst>
          </p:nvPr>
        </p:nvSpPr>
        <p:spPr bwMode="auto">
          <a:xfrm>
            <a:off x="8320088"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0AA2C8C-EB96-4DF4-917E-0E115610692F}" type="datetime'''''''''''''''''''''''''2''1'''''''''''''''''''''''''''''">
              <a:rPr lang="ja-JP" altLang="en-US" sz="1000" smtClean="0">
                <a:latin typeface="+mn-lt"/>
                <a:ea typeface="+mn-ea"/>
              </a:rPr>
              <a:pPr/>
              <a:t>21</a:t>
            </a:fld>
            <a:endParaRPr kumimoji="1" lang="ja-JP" altLang="en-US" sz="1000" dirty="0">
              <a:latin typeface="+mn-lt"/>
              <a:ea typeface="+mn-ea"/>
              <a:sym typeface="+mn-lt"/>
            </a:endParaRPr>
          </a:p>
        </p:txBody>
      </p:sp>
      <p:sp>
        <p:nvSpPr>
          <p:cNvPr id="217" name="テキスト プレースホルダ 9">
            <a:extLst>
              <a:ext uri="{FF2B5EF4-FFF2-40B4-BE49-F238E27FC236}">
                <a16:creationId xmlns:a16="http://schemas.microsoft.com/office/drawing/2014/main" id="{43B362D2-BB5F-026A-C0BA-2D9640ECB715}"/>
              </a:ext>
            </a:extLst>
          </p:cNvPr>
          <p:cNvSpPr>
            <a:spLocks/>
          </p:cNvSpPr>
          <p:nvPr>
            <p:custDataLst>
              <p:tags r:id="rId69"/>
            </p:custDataLst>
          </p:nvPr>
        </p:nvSpPr>
        <p:spPr bwMode="auto">
          <a:xfrm>
            <a:off x="8756650"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1E169F-D592-4479-A517-F2CCEFC5B1EB}" type="datetime'''''''''''''''''''''''''''2''''2'''">
              <a:rPr lang="ja-JP" altLang="en-US" sz="1000" smtClean="0">
                <a:latin typeface="+mn-lt"/>
                <a:ea typeface="+mn-ea"/>
              </a:rPr>
              <a:pPr/>
              <a:t>22</a:t>
            </a:fld>
            <a:endParaRPr kumimoji="1" lang="ja-JP" altLang="en-US" sz="1000" dirty="0">
              <a:latin typeface="+mn-lt"/>
              <a:ea typeface="+mn-ea"/>
              <a:sym typeface="+mn-lt"/>
            </a:endParaRPr>
          </a:p>
        </p:txBody>
      </p:sp>
      <p:sp>
        <p:nvSpPr>
          <p:cNvPr id="218" name="テキスト プレースホルダ 9">
            <a:extLst>
              <a:ext uri="{FF2B5EF4-FFF2-40B4-BE49-F238E27FC236}">
                <a16:creationId xmlns:a16="http://schemas.microsoft.com/office/drawing/2014/main" id="{2870AA2C-B2C9-9414-64B2-7B92DB23FF96}"/>
              </a:ext>
            </a:extLst>
          </p:cNvPr>
          <p:cNvSpPr>
            <a:spLocks/>
          </p:cNvSpPr>
          <p:nvPr>
            <p:custDataLst>
              <p:tags r:id="rId70"/>
            </p:custDataLst>
          </p:nvPr>
        </p:nvSpPr>
        <p:spPr bwMode="auto">
          <a:xfrm>
            <a:off x="9193213"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EECF666-0E97-4CAB-B620-F50C364144BA}" type="datetime'23'''''''''''''''''''''''''''''''''''''''''">
              <a:rPr lang="ja-JP" altLang="en-US" sz="1000" smtClean="0">
                <a:latin typeface="+mn-lt"/>
                <a:ea typeface="+mn-ea"/>
              </a:rPr>
              <a:pPr/>
              <a:t>23</a:t>
            </a:fld>
            <a:endParaRPr kumimoji="1" lang="ja-JP" altLang="en-US" sz="1000" dirty="0">
              <a:latin typeface="+mn-lt"/>
              <a:ea typeface="+mn-ea"/>
              <a:sym typeface="+mn-lt"/>
            </a:endParaRPr>
          </a:p>
        </p:txBody>
      </p:sp>
      <p:sp>
        <p:nvSpPr>
          <p:cNvPr id="222" name="テキスト プレースホルダ 9">
            <a:extLst>
              <a:ext uri="{FF2B5EF4-FFF2-40B4-BE49-F238E27FC236}">
                <a16:creationId xmlns:a16="http://schemas.microsoft.com/office/drawing/2014/main" id="{2A7857F5-C308-3CBA-922D-326297E2002B}"/>
              </a:ext>
            </a:extLst>
          </p:cNvPr>
          <p:cNvSpPr>
            <a:spLocks/>
          </p:cNvSpPr>
          <p:nvPr>
            <p:custDataLst>
              <p:tags r:id="rId71"/>
            </p:custDataLst>
          </p:nvPr>
        </p:nvSpPr>
        <p:spPr bwMode="auto">
          <a:xfrm>
            <a:off x="9629775"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1CB5743-CA8E-4C16-BFD4-4BA498FE515B}" type="datetime'''''''2''''''''''''''4'''''''''''''''''''''''''''''''''">
              <a:rPr lang="ja-JP" altLang="en-US" sz="1000" smtClean="0">
                <a:latin typeface="+mn-lt"/>
                <a:ea typeface="+mn-ea"/>
              </a:rPr>
              <a:pPr/>
              <a:t>24</a:t>
            </a:fld>
            <a:endParaRPr kumimoji="1" lang="ja-JP" altLang="en-US" sz="1000" dirty="0">
              <a:latin typeface="+mn-lt"/>
              <a:ea typeface="+mn-ea"/>
              <a:sym typeface="+mn-lt"/>
            </a:endParaRPr>
          </a:p>
        </p:txBody>
      </p:sp>
      <p:sp useBgFill="1">
        <p:nvSpPr>
          <p:cNvPr id="640" name="テキスト プレースホルダ 9">
            <a:extLst>
              <a:ext uri="{FF2B5EF4-FFF2-40B4-BE49-F238E27FC236}">
                <a16:creationId xmlns:a16="http://schemas.microsoft.com/office/drawing/2014/main" id="{9AC90096-0608-996E-84C6-9153EAD9F04B}"/>
              </a:ext>
            </a:extLst>
          </p:cNvPr>
          <p:cNvSpPr>
            <a:spLocks/>
          </p:cNvSpPr>
          <p:nvPr>
            <p:custDataLst>
              <p:tags r:id="rId72"/>
            </p:custDataLst>
          </p:nvPr>
        </p:nvSpPr>
        <p:spPr bwMode="gray">
          <a:xfrm>
            <a:off x="6110288" y="5799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A16D32-E9AD-4705-9B10-BF44D168A2FE}" type="datetime'''''''''''''''''''''''''''''0''''.''''''''''2'''''''''''">
              <a:rPr lang="ja-JP" altLang="en-US" sz="1000" smtClean="0">
                <a:effectLst/>
                <a:latin typeface="+mn-lt"/>
                <a:ea typeface="+mn-ea"/>
              </a:rPr>
              <a:pPr/>
              <a:t>0.2</a:t>
            </a:fld>
            <a:endParaRPr kumimoji="1" lang="ja-JP" altLang="en-US" sz="1000" dirty="0">
              <a:latin typeface="+mn-lt"/>
              <a:ea typeface="+mn-ea"/>
              <a:sym typeface="+mn-lt"/>
            </a:endParaRPr>
          </a:p>
        </p:txBody>
      </p:sp>
      <p:sp useBgFill="1">
        <p:nvSpPr>
          <p:cNvPr id="670" name="テキスト プレースホルダ 9">
            <a:extLst>
              <a:ext uri="{FF2B5EF4-FFF2-40B4-BE49-F238E27FC236}">
                <a16:creationId xmlns:a16="http://schemas.microsoft.com/office/drawing/2014/main" id="{1E7DC89A-765A-3348-1200-176575FF3D5F}"/>
              </a:ext>
            </a:extLst>
          </p:cNvPr>
          <p:cNvSpPr>
            <a:spLocks/>
          </p:cNvSpPr>
          <p:nvPr>
            <p:custDataLst>
              <p:tags r:id="rId73"/>
            </p:custDataLst>
          </p:nvPr>
        </p:nvSpPr>
        <p:spPr bwMode="gray">
          <a:xfrm>
            <a:off x="6983413" y="57912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F26B706-A237-428B-9C2E-2CE8463148CD}" type="datetime'''''0''.''''''''''''''''''3'''''''''''''''''''''''">
              <a:rPr lang="ja-JP" altLang="en-US" sz="1000" smtClean="0">
                <a:effectLst/>
                <a:latin typeface="+mn-lt"/>
                <a:ea typeface="+mn-ea"/>
              </a:rPr>
              <a:pPr/>
              <a:t>0.3</a:t>
            </a:fld>
            <a:endParaRPr kumimoji="1" lang="ja-JP" altLang="en-US" sz="1000" dirty="0">
              <a:latin typeface="+mn-lt"/>
              <a:ea typeface="+mn-ea"/>
              <a:sym typeface="+mn-lt"/>
            </a:endParaRPr>
          </a:p>
        </p:txBody>
      </p:sp>
      <p:sp useBgFill="1">
        <p:nvSpPr>
          <p:cNvPr id="687" name="テキスト プレースホルダ 9">
            <a:extLst>
              <a:ext uri="{FF2B5EF4-FFF2-40B4-BE49-F238E27FC236}">
                <a16:creationId xmlns:a16="http://schemas.microsoft.com/office/drawing/2014/main" id="{9988221B-DC6C-E776-0086-B953CFFD54C5}"/>
              </a:ext>
            </a:extLst>
          </p:cNvPr>
          <p:cNvSpPr>
            <a:spLocks/>
          </p:cNvSpPr>
          <p:nvPr>
            <p:custDataLst>
              <p:tags r:id="rId74"/>
            </p:custDataLst>
          </p:nvPr>
        </p:nvSpPr>
        <p:spPr bwMode="gray">
          <a:xfrm>
            <a:off x="6983413" y="57959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3509C8D-D108-4E96-89A4-362E5A5987E8}" type="datetime'''''''''''''''''''''''''''''''''0''''.''''''''''''''2'''">
              <a:rPr lang="ja-JP" altLang="en-US" sz="1000" smtClean="0">
                <a:effectLst/>
                <a:latin typeface="+mn-lt"/>
                <a:ea typeface="+mn-ea"/>
              </a:rPr>
              <a:pPr/>
              <a:t>0.2</a:t>
            </a:fld>
            <a:endParaRPr kumimoji="1" lang="ja-JP" altLang="en-US" sz="1000" dirty="0">
              <a:latin typeface="+mn-lt"/>
              <a:ea typeface="+mn-ea"/>
              <a:sym typeface="+mn-lt"/>
            </a:endParaRPr>
          </a:p>
        </p:txBody>
      </p:sp>
      <p:sp useBgFill="1">
        <p:nvSpPr>
          <p:cNvPr id="674" name="テキスト プレースホルダ 9">
            <a:extLst>
              <a:ext uri="{FF2B5EF4-FFF2-40B4-BE49-F238E27FC236}">
                <a16:creationId xmlns:a16="http://schemas.microsoft.com/office/drawing/2014/main" id="{D93F0DFA-9BFD-B7B3-087D-7165A5803B20}"/>
              </a:ext>
            </a:extLst>
          </p:cNvPr>
          <p:cNvSpPr>
            <a:spLocks/>
          </p:cNvSpPr>
          <p:nvPr>
            <p:custDataLst>
              <p:tags r:id="rId75"/>
            </p:custDataLst>
          </p:nvPr>
        </p:nvSpPr>
        <p:spPr bwMode="gray">
          <a:xfrm>
            <a:off x="7854950" y="57800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8FA727-6149-4CE0-A8EF-57174CBCDD80}" type="datetime'0''''''.''''''''''4'''''">
              <a:rPr lang="ja-JP" altLang="en-US" sz="1000" smtClean="0">
                <a:effectLst/>
                <a:latin typeface="+mn-lt"/>
                <a:ea typeface="+mn-ea"/>
              </a:rPr>
              <a:pPr/>
              <a:t>0.4</a:t>
            </a:fld>
            <a:endParaRPr kumimoji="1" lang="ja-JP" altLang="en-US" sz="1000" dirty="0">
              <a:latin typeface="+mn-lt"/>
              <a:ea typeface="+mn-ea"/>
              <a:sym typeface="+mn-lt"/>
            </a:endParaRPr>
          </a:p>
        </p:txBody>
      </p:sp>
      <p:sp useBgFill="1">
        <p:nvSpPr>
          <p:cNvPr id="691" name="テキスト プレースホルダ 9">
            <a:extLst>
              <a:ext uri="{FF2B5EF4-FFF2-40B4-BE49-F238E27FC236}">
                <a16:creationId xmlns:a16="http://schemas.microsoft.com/office/drawing/2014/main" id="{25F072F9-D304-877F-A4B2-7D67C2299502}"/>
              </a:ext>
            </a:extLst>
          </p:cNvPr>
          <p:cNvSpPr>
            <a:spLocks/>
          </p:cNvSpPr>
          <p:nvPr>
            <p:custDataLst>
              <p:tags r:id="rId76"/>
            </p:custDataLst>
          </p:nvPr>
        </p:nvSpPr>
        <p:spPr bwMode="gray">
          <a:xfrm>
            <a:off x="6511925" y="40497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E404B4-04AA-42E3-B5B6-E3F1829C3020}" type="datetime'''''''''''''''2''2.''''''7'''''''''''''''''''''">
              <a:rPr lang="ja-JP" altLang="en-US" sz="1000" smtClean="0">
                <a:effectLst/>
                <a:latin typeface="+mn-lt"/>
                <a:ea typeface="+mn-ea"/>
              </a:rPr>
              <a:pPr/>
              <a:t>22.7</a:t>
            </a:fld>
            <a:endParaRPr kumimoji="1" lang="ja-JP" altLang="en-US" sz="1000" dirty="0">
              <a:latin typeface="+mn-lt"/>
              <a:ea typeface="+mn-ea"/>
              <a:sym typeface="+mn-lt"/>
            </a:endParaRPr>
          </a:p>
        </p:txBody>
      </p:sp>
      <p:sp useBgFill="1">
        <p:nvSpPr>
          <p:cNvPr id="692" name="テキスト プレースホルダ 9">
            <a:extLst>
              <a:ext uri="{FF2B5EF4-FFF2-40B4-BE49-F238E27FC236}">
                <a16:creationId xmlns:a16="http://schemas.microsoft.com/office/drawing/2014/main" id="{28B35B82-1EC1-02AA-8A1F-B8BE623E5666}"/>
              </a:ext>
            </a:extLst>
          </p:cNvPr>
          <p:cNvSpPr>
            <a:spLocks/>
          </p:cNvSpPr>
          <p:nvPr>
            <p:custDataLst>
              <p:tags r:id="rId77"/>
            </p:custDataLst>
          </p:nvPr>
        </p:nvSpPr>
        <p:spPr bwMode="gray">
          <a:xfrm>
            <a:off x="7385050" y="37639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7EE991-7528-4DF3-8B62-DB0E6BC359CB}" type="datetime'''''2''''''''''''6.''''''''''''''4'''''''''">
              <a:rPr lang="ja-JP" altLang="en-US" sz="1000" smtClean="0">
                <a:effectLst/>
                <a:latin typeface="+mn-lt"/>
                <a:ea typeface="+mn-ea"/>
              </a:rPr>
              <a:pPr/>
              <a:t>26.4</a:t>
            </a:fld>
            <a:endParaRPr kumimoji="1" lang="ja-JP" altLang="en-US" sz="1000" dirty="0">
              <a:latin typeface="+mn-lt"/>
              <a:ea typeface="+mn-ea"/>
              <a:sym typeface="+mn-lt"/>
            </a:endParaRPr>
          </a:p>
        </p:txBody>
      </p:sp>
      <p:sp useBgFill="1">
        <p:nvSpPr>
          <p:cNvPr id="693" name="テキスト プレースホルダ 9">
            <a:extLst>
              <a:ext uri="{FF2B5EF4-FFF2-40B4-BE49-F238E27FC236}">
                <a16:creationId xmlns:a16="http://schemas.microsoft.com/office/drawing/2014/main" id="{B7F87D10-6A69-310A-7885-A8C759309D79}"/>
              </a:ext>
            </a:extLst>
          </p:cNvPr>
          <p:cNvSpPr>
            <a:spLocks/>
          </p:cNvSpPr>
          <p:nvPr>
            <p:custDataLst>
              <p:tags r:id="rId78"/>
            </p:custDataLst>
          </p:nvPr>
        </p:nvSpPr>
        <p:spPr bwMode="gray">
          <a:xfrm>
            <a:off x="8256588" y="3130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1090843-245D-4ECC-947C-68D0C1CDC13C}" type="datetime'''''3''''''''4''.''''''''''5'''''''''">
              <a:rPr lang="ja-JP" altLang="en-US" sz="1000" smtClean="0">
                <a:effectLst/>
                <a:latin typeface="+mn-lt"/>
                <a:ea typeface="+mn-ea"/>
              </a:rPr>
              <a:pPr/>
              <a:t>34.5</a:t>
            </a:fld>
            <a:endParaRPr kumimoji="1" lang="ja-JP" altLang="en-US" sz="1000" dirty="0">
              <a:latin typeface="+mn-lt"/>
              <a:ea typeface="+mn-ea"/>
              <a:sym typeface="+mn-lt"/>
            </a:endParaRPr>
          </a:p>
        </p:txBody>
      </p:sp>
      <p:sp useBgFill="1">
        <p:nvSpPr>
          <p:cNvPr id="694" name="テキスト プレースホルダ 9">
            <a:extLst>
              <a:ext uri="{FF2B5EF4-FFF2-40B4-BE49-F238E27FC236}">
                <a16:creationId xmlns:a16="http://schemas.microsoft.com/office/drawing/2014/main" id="{8B306B11-3356-735C-1909-60798E5D245F}"/>
              </a:ext>
            </a:extLst>
          </p:cNvPr>
          <p:cNvSpPr>
            <a:spLocks/>
          </p:cNvSpPr>
          <p:nvPr>
            <p:custDataLst>
              <p:tags r:id="rId79"/>
            </p:custDataLst>
          </p:nvPr>
        </p:nvSpPr>
        <p:spPr bwMode="gray">
          <a:xfrm>
            <a:off x="9601200" y="5799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A044CD-3137-45F9-8215-0FB084C3C3AB}" type="datetime'''''''0''''''''''.''''''''''''''''2'''''''''">
              <a:rPr lang="ja-JP" altLang="en-US" sz="1000" smtClean="0">
                <a:effectLst/>
                <a:latin typeface="+mn-lt"/>
                <a:ea typeface="+mn-ea"/>
              </a:rPr>
              <a:pPr/>
              <a:t>0.2</a:t>
            </a:fld>
            <a:endParaRPr kumimoji="1" lang="ja-JP" altLang="en-US" sz="1000" dirty="0">
              <a:latin typeface="+mn-lt"/>
              <a:ea typeface="+mn-ea"/>
              <a:sym typeface="+mn-lt"/>
            </a:endParaRPr>
          </a:p>
        </p:txBody>
      </p:sp>
      <p:sp useBgFill="1">
        <p:nvSpPr>
          <p:cNvPr id="676" name="テキスト プレースホルダ 9">
            <a:extLst>
              <a:ext uri="{FF2B5EF4-FFF2-40B4-BE49-F238E27FC236}">
                <a16:creationId xmlns:a16="http://schemas.microsoft.com/office/drawing/2014/main" id="{FE73C06E-9CE1-CD2D-9206-833F47A2058D}"/>
              </a:ext>
            </a:extLst>
          </p:cNvPr>
          <p:cNvSpPr>
            <a:spLocks/>
          </p:cNvSpPr>
          <p:nvPr>
            <p:custDataLst>
              <p:tags r:id="rId80"/>
            </p:custDataLst>
          </p:nvPr>
        </p:nvSpPr>
        <p:spPr bwMode="gray">
          <a:xfrm>
            <a:off x="8291513" y="5789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478C0E2-7A40-4EEB-BF52-D36BC66FFB5A}" type="datetime'''''''0''.''''''''''''''''''''''''''''''''''''''''''''3'''">
              <a:rPr lang="ja-JP" altLang="en-US" sz="1000" smtClean="0">
                <a:effectLst/>
                <a:latin typeface="+mn-lt"/>
                <a:ea typeface="+mn-ea"/>
              </a:rPr>
              <a:pPr/>
              <a:t>0.3</a:t>
            </a:fld>
            <a:endParaRPr kumimoji="1" lang="ja-JP" altLang="en-US" sz="1000" dirty="0">
              <a:latin typeface="+mn-lt"/>
              <a:ea typeface="+mn-ea"/>
              <a:sym typeface="+mn-lt"/>
            </a:endParaRPr>
          </a:p>
        </p:txBody>
      </p:sp>
      <p:sp useBgFill="1">
        <p:nvSpPr>
          <p:cNvPr id="666" name="テキスト プレースホルダ 9">
            <a:extLst>
              <a:ext uri="{FF2B5EF4-FFF2-40B4-BE49-F238E27FC236}">
                <a16:creationId xmlns:a16="http://schemas.microsoft.com/office/drawing/2014/main" id="{0167DEDF-6149-FAF6-F7C6-6AB6A51AB554}"/>
              </a:ext>
            </a:extLst>
          </p:cNvPr>
          <p:cNvSpPr>
            <a:spLocks/>
          </p:cNvSpPr>
          <p:nvPr>
            <p:custDataLst>
              <p:tags r:id="rId81"/>
            </p:custDataLst>
          </p:nvPr>
        </p:nvSpPr>
        <p:spPr bwMode="gray">
          <a:xfrm>
            <a:off x="6110288" y="58039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611EA6-E857-426B-9296-090455047042}" type="datetime'''''''''''''''0''''''''''''''''''''.''1'''''''''">
              <a:rPr lang="ja-JP" altLang="en-US" sz="1000" smtClean="0">
                <a:effectLst/>
                <a:latin typeface="+mn-lt"/>
                <a:ea typeface="+mn-ea"/>
              </a:rPr>
              <a:pPr/>
              <a:t>0.1</a:t>
            </a:fld>
            <a:endParaRPr kumimoji="1" lang="ja-JP" altLang="en-US" sz="1000" dirty="0">
              <a:latin typeface="+mn-lt"/>
              <a:ea typeface="+mn-ea"/>
              <a:sym typeface="+mn-lt"/>
            </a:endParaRPr>
          </a:p>
        </p:txBody>
      </p:sp>
      <p:sp>
        <p:nvSpPr>
          <p:cNvPr id="202" name="テキスト プレースホルダ 9">
            <a:extLst>
              <a:ext uri="{FF2B5EF4-FFF2-40B4-BE49-F238E27FC236}">
                <a16:creationId xmlns:a16="http://schemas.microsoft.com/office/drawing/2014/main" id="{61D1F0C6-74E3-FAA0-5AD9-0D3BFEB30C4E}"/>
              </a:ext>
            </a:extLst>
          </p:cNvPr>
          <p:cNvSpPr>
            <a:spLocks/>
          </p:cNvSpPr>
          <p:nvPr>
            <p:custDataLst>
              <p:tags r:id="rId82"/>
            </p:custDataLst>
          </p:nvPr>
        </p:nvSpPr>
        <p:spPr bwMode="auto">
          <a:xfrm>
            <a:off x="5632450" y="6103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1B3BDD2-3641-4DD0-9421-5D95C758898E}" type="datetime'''''''''''''''''''2''''''0''''''''''1''''''''''''''''''''''5'">
              <a:rPr lang="ja-JP" altLang="en-US" sz="1000" smtClean="0">
                <a:latin typeface="+mn-lt"/>
                <a:ea typeface="+mn-ea"/>
              </a:rPr>
              <a:pPr/>
              <a:t>2015</a:t>
            </a:fld>
            <a:endParaRPr kumimoji="1" lang="ja-JP" altLang="en-US" sz="1000" dirty="0">
              <a:latin typeface="+mn-lt"/>
              <a:ea typeface="+mn-ea"/>
              <a:sym typeface="+mn-lt"/>
            </a:endParaRPr>
          </a:p>
        </p:txBody>
      </p:sp>
      <p:cxnSp>
        <p:nvCxnSpPr>
          <p:cNvPr id="224" name="Straight Connector 223">
            <a:extLst>
              <a:ext uri="{FF2B5EF4-FFF2-40B4-BE49-F238E27FC236}">
                <a16:creationId xmlns:a16="http://schemas.microsoft.com/office/drawing/2014/main" id="{DA3414AC-4DF8-E27C-BCA0-34D9DC80AA68}"/>
              </a:ext>
            </a:extLst>
          </p:cNvPr>
          <p:cNvCxnSpPr/>
          <p:nvPr>
            <p:custDataLst>
              <p:tags r:id="rId83"/>
            </p:custDataLst>
          </p:nvPr>
        </p:nvCxnSpPr>
        <p:spPr bwMode="gray">
          <a:xfrm>
            <a:off x="8248650"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761E1C3E-097E-47BF-ABED-33E6A95AE11E}"/>
              </a:ext>
            </a:extLst>
          </p:cNvPr>
          <p:cNvCxnSpPr/>
          <p:nvPr>
            <p:custDataLst>
              <p:tags r:id="rId84"/>
            </p:custDataLst>
          </p:nvPr>
        </p:nvCxnSpPr>
        <p:spPr bwMode="gray">
          <a:xfrm>
            <a:off x="8248650"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A42C77E3-3D04-F1B2-E1A7-02072693006C}"/>
              </a:ext>
            </a:extLst>
          </p:cNvPr>
          <p:cNvCxnSpPr/>
          <p:nvPr>
            <p:custDataLst>
              <p:tags r:id="rId85"/>
            </p:custDataLst>
          </p:nvPr>
        </p:nvCxnSpPr>
        <p:spPr bwMode="gray">
          <a:xfrm>
            <a:off x="8248650"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67C09FF5-B6B6-4970-00A1-0AD0A3B225AC}"/>
              </a:ext>
            </a:extLst>
          </p:cNvPr>
          <p:cNvCxnSpPr/>
          <p:nvPr>
            <p:custDataLst>
              <p:tags r:id="rId86"/>
            </p:custDataLst>
          </p:nvPr>
        </p:nvCxnSpPr>
        <p:spPr bwMode="gray">
          <a:xfrm>
            <a:off x="8248650"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8" name="Oval 227">
            <a:extLst>
              <a:ext uri="{FF2B5EF4-FFF2-40B4-BE49-F238E27FC236}">
                <a16:creationId xmlns:a16="http://schemas.microsoft.com/office/drawing/2014/main" id="{7EACF824-7686-2500-6C3E-85E2F1E96DBF}"/>
              </a:ext>
            </a:extLst>
          </p:cNvPr>
          <p:cNvSpPr/>
          <p:nvPr>
            <p:custDataLst>
              <p:tags r:id="rId87"/>
            </p:custDataLst>
          </p:nvPr>
        </p:nvSpPr>
        <p:spPr bwMode="auto">
          <a:xfrm>
            <a:off x="8337550" y="38735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29" name="Rectangle 228">
            <a:extLst>
              <a:ext uri="{FF2B5EF4-FFF2-40B4-BE49-F238E27FC236}">
                <a16:creationId xmlns:a16="http://schemas.microsoft.com/office/drawing/2014/main" id="{EC9CDFE0-A42E-674F-A372-94EE7A29CF5D}"/>
              </a:ext>
            </a:extLst>
          </p:cNvPr>
          <p:cNvSpPr/>
          <p:nvPr>
            <p:custDataLst>
              <p:tags r:id="rId88"/>
            </p:custDataLst>
          </p:nvPr>
        </p:nvSpPr>
        <p:spPr bwMode="auto">
          <a:xfrm>
            <a:off x="8337550" y="40767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0" name="Isosceles Triangle 229">
            <a:extLst>
              <a:ext uri="{FF2B5EF4-FFF2-40B4-BE49-F238E27FC236}">
                <a16:creationId xmlns:a16="http://schemas.microsoft.com/office/drawing/2014/main" id="{3A230A44-04C7-6A44-7013-1E284883ECCC}"/>
              </a:ext>
            </a:extLst>
          </p:cNvPr>
          <p:cNvSpPr/>
          <p:nvPr>
            <p:custDataLst>
              <p:tags r:id="rId89"/>
            </p:custDataLst>
          </p:nvPr>
        </p:nvSpPr>
        <p:spPr bwMode="auto">
          <a:xfrm>
            <a:off x="8337550" y="42799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1" name="Diamond 230">
            <a:extLst>
              <a:ext uri="{FF2B5EF4-FFF2-40B4-BE49-F238E27FC236}">
                <a16:creationId xmlns:a16="http://schemas.microsoft.com/office/drawing/2014/main" id="{0ADE96C4-C04F-EA14-B7F4-D5479001BEF9}"/>
              </a:ext>
            </a:extLst>
          </p:cNvPr>
          <p:cNvSpPr/>
          <p:nvPr>
            <p:custDataLst>
              <p:tags r:id="rId90"/>
            </p:custDataLst>
          </p:nvPr>
        </p:nvSpPr>
        <p:spPr bwMode="auto">
          <a:xfrm>
            <a:off x="8337550" y="44831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2" name="テキスト プレースホルダ 9">
            <a:extLst>
              <a:ext uri="{FF2B5EF4-FFF2-40B4-BE49-F238E27FC236}">
                <a16:creationId xmlns:a16="http://schemas.microsoft.com/office/drawing/2014/main" id="{80EF4127-18D6-8C47-0326-BA78BDDBA493}"/>
              </a:ext>
            </a:extLst>
          </p:cNvPr>
          <p:cNvSpPr>
            <a:spLocks/>
          </p:cNvSpPr>
          <p:nvPr>
            <p:custDataLst>
              <p:tags r:id="rId91"/>
            </p:custDataLst>
          </p:nvPr>
        </p:nvSpPr>
        <p:spPr bwMode="auto">
          <a:xfrm>
            <a:off x="8559800" y="3840163"/>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C0B81F0B-6FC4-4DF1-841B-9753734DC85C}" type="datetime'看護師''''''''・''''''''''''助''''''''産''師'''''''''''''''''''''">
              <a:rPr lang="ja-JP" altLang="en-US" sz="1000" smtClean="0">
                <a:latin typeface="+mn-lt"/>
                <a:ea typeface="+mn-ea"/>
              </a:rPr>
              <a:pPr/>
              <a:t>看護師・助産師</a:t>
            </a:fld>
            <a:endParaRPr kumimoji="1" lang="ja-JP" altLang="en-US" sz="1000" dirty="0">
              <a:latin typeface="+mn-lt"/>
              <a:ea typeface="+mn-ea"/>
              <a:sym typeface="+mn-lt"/>
            </a:endParaRPr>
          </a:p>
        </p:txBody>
      </p:sp>
      <p:sp>
        <p:nvSpPr>
          <p:cNvPr id="234" name="テキスト プレースホルダ 9">
            <a:extLst>
              <a:ext uri="{FF2B5EF4-FFF2-40B4-BE49-F238E27FC236}">
                <a16:creationId xmlns:a16="http://schemas.microsoft.com/office/drawing/2014/main" id="{5F61D2E3-40D7-820D-7738-E0DC5AFE0284}"/>
              </a:ext>
            </a:extLst>
          </p:cNvPr>
          <p:cNvSpPr>
            <a:spLocks/>
          </p:cNvSpPr>
          <p:nvPr>
            <p:custDataLst>
              <p:tags r:id="rId92"/>
            </p:custDataLst>
          </p:nvPr>
        </p:nvSpPr>
        <p:spPr bwMode="auto">
          <a:xfrm>
            <a:off x="8559800" y="40433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4647DDC-35EB-4B6B-99AA-2A02F56B1186}" type="datetime'''''''''''''''''医''''''''''''''''''''''''師'">
              <a:rPr lang="ja-JP" altLang="en-US" sz="1000" smtClean="0">
                <a:latin typeface="+mn-lt"/>
                <a:ea typeface="+mn-ea"/>
              </a:rPr>
              <a:pPr/>
              <a:t>医師</a:t>
            </a:fld>
            <a:endParaRPr kumimoji="1" lang="ja-JP" altLang="en-US" sz="1000" dirty="0">
              <a:latin typeface="+mn-lt"/>
              <a:ea typeface="+mn-ea"/>
              <a:sym typeface="+mn-lt"/>
            </a:endParaRPr>
          </a:p>
        </p:txBody>
      </p:sp>
      <p:sp>
        <p:nvSpPr>
          <p:cNvPr id="235" name="テキスト プレースホルダ 9">
            <a:extLst>
              <a:ext uri="{FF2B5EF4-FFF2-40B4-BE49-F238E27FC236}">
                <a16:creationId xmlns:a16="http://schemas.microsoft.com/office/drawing/2014/main" id="{2733891B-D17D-7967-981C-223B4E26D615}"/>
              </a:ext>
            </a:extLst>
          </p:cNvPr>
          <p:cNvSpPr>
            <a:spLocks/>
          </p:cNvSpPr>
          <p:nvPr>
            <p:custDataLst>
              <p:tags r:id="rId93"/>
            </p:custDataLst>
          </p:nvPr>
        </p:nvSpPr>
        <p:spPr bwMode="auto">
          <a:xfrm>
            <a:off x="8559800"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81BB80C-E7E2-4EF4-ADFA-324ABFF77358}" type="datetime'''''''''''''''''''''''''''''薬剤師'''''''''''''">
              <a:rPr lang="ja-JP" altLang="en-US" sz="1000" smtClean="0">
                <a:latin typeface="+mn-lt"/>
                <a:ea typeface="+mn-ea"/>
              </a:rPr>
              <a:pPr/>
              <a:t>薬剤師</a:t>
            </a:fld>
            <a:endParaRPr kumimoji="1" lang="ja-JP" altLang="en-US" sz="1000" dirty="0">
              <a:latin typeface="+mn-lt"/>
              <a:ea typeface="+mn-ea"/>
              <a:sym typeface="+mn-lt"/>
            </a:endParaRPr>
          </a:p>
        </p:txBody>
      </p:sp>
      <p:sp>
        <p:nvSpPr>
          <p:cNvPr id="233" name="テキスト プレースホルダ 9">
            <a:extLst>
              <a:ext uri="{FF2B5EF4-FFF2-40B4-BE49-F238E27FC236}">
                <a16:creationId xmlns:a16="http://schemas.microsoft.com/office/drawing/2014/main" id="{C1032092-1ADA-EC52-6165-76DB666ADEC7}"/>
              </a:ext>
            </a:extLst>
          </p:cNvPr>
          <p:cNvSpPr>
            <a:spLocks/>
          </p:cNvSpPr>
          <p:nvPr>
            <p:custDataLst>
              <p:tags r:id="rId94"/>
            </p:custDataLst>
          </p:nvPr>
        </p:nvSpPr>
        <p:spPr bwMode="auto">
          <a:xfrm>
            <a:off x="8559800"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AED58EF-1602-4F45-BFB7-7CA9C9A30918}" type="datetime'歯''''''''''''''科''''''''''''''''''''''''''医'''''''''''''''''">
              <a:rPr lang="ja-JP" altLang="en-US" sz="1000" smtClean="0">
                <a:latin typeface="+mn-lt"/>
                <a:ea typeface="+mn-ea"/>
              </a:rPr>
              <a:pPr/>
              <a:t>歯科医</a:t>
            </a:fld>
            <a:endParaRPr kumimoji="1" lang="ja-JP" altLang="en-US" sz="1000" dirty="0">
              <a:latin typeface="+mn-lt"/>
              <a:ea typeface="+mn-ea"/>
              <a:sym typeface="+mn-lt"/>
            </a:endParaRPr>
          </a:p>
        </p:txBody>
      </p:sp>
    </p:spTree>
    <p:extLst>
      <p:ext uri="{BB962C8B-B14F-4D97-AF65-F5344CB8AC3E}">
        <p14:creationId xmlns:p14="http://schemas.microsoft.com/office/powerpoint/2010/main" val="248302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noProof="1"/>
              <a:t>関連</a:t>
            </a:r>
            <a:r>
              <a:rPr lang="ja-JP" altLang="en-US" sz="1400" noProof="1"/>
              <a:t>／医療・</a:t>
            </a:r>
            <a:r>
              <a:rPr lang="en-US" altLang="ja-JP" sz="1400" noProof="1"/>
              <a:t>公衆衛生</a:t>
            </a:r>
            <a:endParaRPr kumimoji="1" lang="ja-JP" altLang="en-US" sz="1400"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現地の臨床工学技士や理学療法士などの資格者数</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39154" y="1077494"/>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ガーナでは、栄養士、理学療法士、臨床検査技師などになるための研修と登録が義務付けられている。</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資格登録には、所定の講習・研修を修了し、国家試験に合格することが必要である。</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051152" y="2204864"/>
            <a:ext cx="4549919" cy="294336"/>
            <a:chOff x="4808984" y="2107502"/>
            <a:chExt cx="2962867" cy="294336"/>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17718" y="210750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noProof="1">
                  <a:solidFill>
                    <a:srgbClr val="000000"/>
                  </a:solidFill>
                  <a:latin typeface="+mn-lt"/>
                  <a:ea typeface="HGP創英角ｺﾞｼｯｸUB" pitchFamily="50" charset="-128"/>
                </a:rPr>
                <a:t>医療従事者数</a:t>
              </a:r>
              <a:endParaRPr lang="en-US" altLang="ko-KR" sz="1600" dirty="0">
                <a:solidFill>
                  <a:srgbClr val="000000"/>
                </a:solidFill>
                <a:latin typeface="+mn-lt"/>
                <a:ea typeface="HGP創英角ｺﾞｼｯｸUB" pitchFamily="50" charset="-128"/>
              </a:endParaRPr>
            </a:p>
          </p:txBody>
        </p:sp>
      </p:gr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世界保健機関 （WHO）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Global Health Workforce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データベース</a:t>
            </a:r>
          </a:p>
        </p:txBody>
      </p:sp>
      <p:grpSp>
        <p:nvGrpSpPr>
          <p:cNvPr id="4" name="Group 3">
            <a:extLst>
              <a:ext uri="{FF2B5EF4-FFF2-40B4-BE49-F238E27FC236}">
                <a16:creationId xmlns:a16="http://schemas.microsoft.com/office/drawing/2014/main" id="{F8138A59-731B-EF1A-968A-C94079596E50}"/>
              </a:ext>
            </a:extLst>
          </p:cNvPr>
          <p:cNvGrpSpPr/>
          <p:nvPr/>
        </p:nvGrpSpPr>
        <p:grpSpPr>
          <a:xfrm>
            <a:off x="3512840" y="4336572"/>
            <a:ext cx="2876110" cy="720069"/>
            <a:chOff x="568930" y="2852935"/>
            <a:chExt cx="2727886" cy="720069"/>
          </a:xfrm>
        </p:grpSpPr>
        <p:sp>
          <p:nvSpPr>
            <p:cNvPr id="3" name="Rectangle: Rounded Corners 2">
              <a:extLst>
                <a:ext uri="{FF2B5EF4-FFF2-40B4-BE49-F238E27FC236}">
                  <a16:creationId xmlns:a16="http://schemas.microsoft.com/office/drawing/2014/main" id="{151D832D-4082-2DA5-81E0-B09A83AA76F1}"/>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noProof="1"/>
                <a:t>理学療法士 （2017</a:t>
              </a:r>
              <a:r>
                <a:rPr kumimoji="1" lang="ja-JP" altLang="en-US" sz="1400" noProof="1"/>
                <a:t>年</a:t>
              </a:r>
              <a:r>
                <a:rPr kumimoji="1" lang="en-US" sz="1400" noProof="1"/>
                <a:t>）</a:t>
              </a:r>
            </a:p>
          </p:txBody>
        </p:sp>
        <p:sp>
          <p:nvSpPr>
            <p:cNvPr id="2" name="Hexagon 1">
              <a:extLst>
                <a:ext uri="{FF2B5EF4-FFF2-40B4-BE49-F238E27FC236}">
                  <a16:creationId xmlns:a16="http://schemas.microsoft.com/office/drawing/2014/main" id="{B2E11090-3CD1-33E8-E51A-E4961C94C916}"/>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kumimoji="1" lang="en-US" sz="1400" b="1" noProof="1"/>
                <a:t>324</a:t>
              </a:r>
            </a:p>
          </p:txBody>
        </p:sp>
      </p:grpSp>
      <p:grpSp>
        <p:nvGrpSpPr>
          <p:cNvPr id="5" name="Group 4">
            <a:extLst>
              <a:ext uri="{FF2B5EF4-FFF2-40B4-BE49-F238E27FC236}">
                <a16:creationId xmlns:a16="http://schemas.microsoft.com/office/drawing/2014/main" id="{CB3BA7E7-3C1D-33A7-032C-422B09737BF4}"/>
              </a:ext>
            </a:extLst>
          </p:cNvPr>
          <p:cNvGrpSpPr/>
          <p:nvPr/>
        </p:nvGrpSpPr>
        <p:grpSpPr>
          <a:xfrm>
            <a:off x="4669177" y="2924954"/>
            <a:ext cx="4168046" cy="720069"/>
            <a:chOff x="568930" y="2852935"/>
            <a:chExt cx="3663990" cy="720069"/>
          </a:xfrm>
        </p:grpSpPr>
        <p:sp>
          <p:nvSpPr>
            <p:cNvPr id="6" name="Rectangle: Rounded Corners 5">
              <a:extLst>
                <a:ext uri="{FF2B5EF4-FFF2-40B4-BE49-F238E27FC236}">
                  <a16:creationId xmlns:a16="http://schemas.microsoft.com/office/drawing/2014/main" id="{838AAB3F-30CB-04A7-EFC0-1367F6AE0343}"/>
                </a:ext>
              </a:extLst>
            </p:cNvPr>
            <p:cNvSpPr/>
            <p:nvPr/>
          </p:nvSpPr>
          <p:spPr>
            <a:xfrm>
              <a:off x="1280592" y="2996952"/>
              <a:ext cx="2952328"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lang="en-US" sz="1400" dirty="0"/>
                <a:t> </a:t>
              </a:r>
              <a:r>
                <a:rPr lang="en-US" sz="1400" noProof="1"/>
                <a:t>医学および病理学の科学者 （2018</a:t>
              </a:r>
              <a:r>
                <a:rPr lang="ja-JP" altLang="en-US" sz="1400" noProof="1"/>
                <a:t>年</a:t>
              </a:r>
              <a:r>
                <a:rPr lang="en-US" sz="1400" noProof="1"/>
                <a:t>）</a:t>
              </a:r>
            </a:p>
          </p:txBody>
        </p:sp>
        <p:sp>
          <p:nvSpPr>
            <p:cNvPr id="7" name="Hexagon 6">
              <a:extLst>
                <a:ext uri="{FF2B5EF4-FFF2-40B4-BE49-F238E27FC236}">
                  <a16:creationId xmlns:a16="http://schemas.microsoft.com/office/drawing/2014/main" id="{BC1D65D1-2167-7AB3-D68F-446BBE90E5E8}"/>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lang="en-US" sz="1400" b="1" noProof="1"/>
                <a:t>1,563</a:t>
              </a:r>
              <a:endParaRPr kumimoji="1" lang="en-US" sz="1400" b="1" dirty="0"/>
            </a:p>
          </p:txBody>
        </p:sp>
      </p:grpSp>
      <p:grpSp>
        <p:nvGrpSpPr>
          <p:cNvPr id="8" name="Group 7">
            <a:extLst>
              <a:ext uri="{FF2B5EF4-FFF2-40B4-BE49-F238E27FC236}">
                <a16:creationId xmlns:a16="http://schemas.microsoft.com/office/drawing/2014/main" id="{B5F92A9B-385F-B865-5E80-CF2BAC2F9A7D}"/>
              </a:ext>
            </a:extLst>
          </p:cNvPr>
          <p:cNvGrpSpPr/>
          <p:nvPr/>
        </p:nvGrpSpPr>
        <p:grpSpPr>
          <a:xfrm>
            <a:off x="6682906" y="4305539"/>
            <a:ext cx="3023069" cy="720069"/>
            <a:chOff x="568930" y="2852935"/>
            <a:chExt cx="2727886" cy="720069"/>
          </a:xfrm>
        </p:grpSpPr>
        <p:sp>
          <p:nvSpPr>
            <p:cNvPr id="9" name="Rectangle: Rounded Corners 8">
              <a:extLst>
                <a:ext uri="{FF2B5EF4-FFF2-40B4-BE49-F238E27FC236}">
                  <a16:creationId xmlns:a16="http://schemas.microsoft.com/office/drawing/2014/main" id="{388A6FD4-BB05-F0DF-E716-162936CEE6B2}"/>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dirty="0"/>
                <a:t> </a:t>
              </a:r>
              <a:r>
                <a:rPr kumimoji="1" lang="en-US" sz="1400" noProof="1"/>
                <a:t>栄養士・栄養士 （2023</a:t>
              </a:r>
              <a:r>
                <a:rPr kumimoji="1" lang="ja-JP" altLang="en-US" sz="1400" noProof="1"/>
                <a:t>年</a:t>
              </a:r>
              <a:r>
                <a:rPr kumimoji="1" lang="en-US" sz="1400" noProof="1"/>
                <a:t>）</a:t>
              </a:r>
            </a:p>
          </p:txBody>
        </p:sp>
        <p:sp>
          <p:nvSpPr>
            <p:cNvPr id="11" name="Hexagon 10">
              <a:extLst>
                <a:ext uri="{FF2B5EF4-FFF2-40B4-BE49-F238E27FC236}">
                  <a16:creationId xmlns:a16="http://schemas.microsoft.com/office/drawing/2014/main" id="{5AEDBB63-9855-9C2A-1C90-6BE7A35F3237}"/>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kumimoji="1" lang="en-US" sz="1400" b="1" noProof="1"/>
                <a:t>~400</a:t>
              </a:r>
            </a:p>
          </p:txBody>
        </p:sp>
      </p:grpSp>
      <p:grpSp>
        <p:nvGrpSpPr>
          <p:cNvPr id="12" name="Group 11">
            <a:extLst>
              <a:ext uri="{FF2B5EF4-FFF2-40B4-BE49-F238E27FC236}">
                <a16:creationId xmlns:a16="http://schemas.microsoft.com/office/drawing/2014/main" id="{38F42965-DCAD-6FEC-4D0C-C8F19F12559C}"/>
              </a:ext>
            </a:extLst>
          </p:cNvPr>
          <p:cNvGrpSpPr/>
          <p:nvPr/>
        </p:nvGrpSpPr>
        <p:grpSpPr>
          <a:xfrm>
            <a:off x="270319" y="4377712"/>
            <a:ext cx="2960747" cy="720069"/>
            <a:chOff x="568930" y="2852935"/>
            <a:chExt cx="2727886" cy="720069"/>
          </a:xfrm>
        </p:grpSpPr>
        <p:sp>
          <p:nvSpPr>
            <p:cNvPr id="15" name="Rectangle: Rounded Corners 14">
              <a:extLst>
                <a:ext uri="{FF2B5EF4-FFF2-40B4-BE49-F238E27FC236}">
                  <a16:creationId xmlns:a16="http://schemas.microsoft.com/office/drawing/2014/main" id="{5950763E-5629-BD63-CCA4-6AEFC36D8554}"/>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noProof="1"/>
                <a:t>薬局技術者 （2023</a:t>
              </a:r>
              <a:r>
                <a:rPr kumimoji="1" lang="ja-JP" altLang="en-US" sz="1400" noProof="1"/>
                <a:t>年</a:t>
              </a:r>
              <a:r>
                <a:rPr kumimoji="1" lang="en-US" sz="1400" noProof="1"/>
                <a:t>）</a:t>
              </a:r>
            </a:p>
          </p:txBody>
        </p:sp>
        <p:sp>
          <p:nvSpPr>
            <p:cNvPr id="16" name="Hexagon 15">
              <a:extLst>
                <a:ext uri="{FF2B5EF4-FFF2-40B4-BE49-F238E27FC236}">
                  <a16:creationId xmlns:a16="http://schemas.microsoft.com/office/drawing/2014/main" id="{4BC5ABA7-B481-3537-6AAA-F0AC7335C989}"/>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lang="en-US" sz="1400" b="1" noProof="1"/>
                <a:t>1,497</a:t>
              </a:r>
              <a:endParaRPr kumimoji="1" lang="en-US" sz="1400" b="1" dirty="0"/>
            </a:p>
          </p:txBody>
        </p:sp>
      </p:grpSp>
      <p:grpSp>
        <p:nvGrpSpPr>
          <p:cNvPr id="17" name="Group 16">
            <a:extLst>
              <a:ext uri="{FF2B5EF4-FFF2-40B4-BE49-F238E27FC236}">
                <a16:creationId xmlns:a16="http://schemas.microsoft.com/office/drawing/2014/main" id="{27F320FE-FFC1-570A-2990-7D62742C15C9}"/>
              </a:ext>
            </a:extLst>
          </p:cNvPr>
          <p:cNvGrpSpPr/>
          <p:nvPr/>
        </p:nvGrpSpPr>
        <p:grpSpPr>
          <a:xfrm>
            <a:off x="776536" y="2933424"/>
            <a:ext cx="3358480" cy="720069"/>
            <a:chOff x="568930" y="2852935"/>
            <a:chExt cx="2727886" cy="720069"/>
          </a:xfrm>
        </p:grpSpPr>
        <p:sp>
          <p:nvSpPr>
            <p:cNvPr id="19" name="Rectangle: Rounded Corners 18">
              <a:extLst>
                <a:ext uri="{FF2B5EF4-FFF2-40B4-BE49-F238E27FC236}">
                  <a16:creationId xmlns:a16="http://schemas.microsoft.com/office/drawing/2014/main" id="{DE5BEFB4-3216-91A3-617E-B7AFAE203C77}"/>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noProof="1"/>
                <a:t>地域保健担当官 （2020</a:t>
              </a:r>
              <a:r>
                <a:rPr kumimoji="1" lang="ja-JP" altLang="en-US" sz="1400" noProof="1"/>
                <a:t>年</a:t>
              </a:r>
              <a:r>
                <a:rPr kumimoji="1" lang="en-US" sz="1400" noProof="1"/>
                <a:t>）</a:t>
              </a:r>
            </a:p>
          </p:txBody>
        </p:sp>
        <p:sp>
          <p:nvSpPr>
            <p:cNvPr id="21" name="Hexagon 20">
              <a:extLst>
                <a:ext uri="{FF2B5EF4-FFF2-40B4-BE49-F238E27FC236}">
                  <a16:creationId xmlns:a16="http://schemas.microsoft.com/office/drawing/2014/main" id="{28044EFC-6CE5-0D19-933B-D75DEC022535}"/>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lang="en-US" sz="1400" b="1" noProof="1"/>
                <a:t>2,523</a:t>
              </a:r>
              <a:endParaRPr kumimoji="1" lang="en-US" sz="1400" b="1" dirty="0"/>
            </a:p>
          </p:txBody>
        </p:sp>
      </p:grpSp>
    </p:spTree>
    <p:extLst>
      <p:ext uri="{BB962C8B-B14F-4D97-AF65-F5344CB8AC3E}">
        <p14:creationId xmlns:p14="http://schemas.microsoft.com/office/powerpoint/2010/main" val="254398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263221856"/>
              </p:ext>
            </p:extLst>
          </p:nvPr>
        </p:nvGraphicFramePr>
        <p:xfrm>
          <a:off x="200025" y="1012291"/>
          <a:ext cx="4500000" cy="55853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49848">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812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0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0060265"/>
                  </a:ext>
                </a:extLst>
              </a:tr>
              <a:tr h="22812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00" dirty="0"/>
                        <a:t>外国人医師のライセンス</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7487831"/>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7829"/>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354287"/>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462571"/>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117143"/>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19806"/>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市場環境</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5205974" y="1125538"/>
          <a:ext cx="4500000" cy="569021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CN" altLang="en-US" sz="1050" dirty="0"/>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73899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326903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552219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520">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7857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a:t>
                      </a:r>
                      <a:r>
                        <a:rPr lang="en-US" altLang="zh-CN" sz="1050" dirty="0"/>
                        <a:t>/</a:t>
                      </a:r>
                      <a:r>
                        <a:rPr lang="zh-CN" altLang="en-US" sz="1050" dirty="0"/>
                        <a:t>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政府の保健予算配分</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161773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内閣官房健康医療戦略室及び厚生労働省とケニア保健省の協力覚書（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6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656431"/>
            <a:ext cx="9001000" cy="156945"/>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Oxfam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「ユニバーサル・ヘルス・カバレッジ　健康保険制度から貧困層が排除される理由」</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a:spLocks/>
          </p:cNvSpPr>
          <p:nvPr/>
        </p:nvSpPr>
        <p:spPr>
          <a:xfrm>
            <a:off x="200025" y="1513160"/>
            <a:ext cx="9505056" cy="1290529"/>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b="1" noProof="1">
                <a:latin typeface="+mn-ea"/>
                <a:cs typeface="Arial" panose="020B0604020202020204" pitchFamily="34" charset="0"/>
              </a:rPr>
              <a:t>概要</a:t>
            </a: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ガーナ政府は</a:t>
            </a:r>
            <a:r>
              <a:rPr lang="en-US" altLang="ja-JP" sz="1200" noProof="1">
                <a:cs typeface="Arial" panose="020B0604020202020204" pitchFamily="34" charset="0"/>
              </a:rPr>
              <a:t>2004</a:t>
            </a:r>
            <a:r>
              <a:rPr lang="en-US" altLang="ja-JP" sz="1200" noProof="1">
                <a:latin typeface="+mn-ea"/>
                <a:cs typeface="Arial" panose="020B0604020202020204" pitchFamily="34" charset="0"/>
              </a:rPr>
              <a:t>年に国民健康保険制度 </a:t>
            </a:r>
            <a:r>
              <a:rPr lang="ja-JP" altLang="en-US" sz="1200" noProof="1">
                <a:latin typeface="+mn-ea"/>
                <a:cs typeface="Arial" panose="020B0604020202020204" pitchFamily="34" charset="0"/>
              </a:rPr>
              <a:t>（</a:t>
            </a:r>
            <a:r>
              <a:rPr lang="en-US" altLang="ja-JP" sz="1200" noProof="1">
                <a:cs typeface="Arial" panose="020B0604020202020204" pitchFamily="34" charset="0"/>
              </a:rPr>
              <a:t>NHIS</a:t>
            </a:r>
            <a:r>
              <a:rPr lang="ja-JP" altLang="en-US" sz="1200" noProof="1">
                <a:cs typeface="Arial" panose="020B0604020202020204" pitchFamily="34" charset="0"/>
              </a:rPr>
              <a:t>：</a:t>
            </a:r>
            <a:r>
              <a:rPr lang="en-US" altLang="ja-JP" sz="1200" noProof="1">
                <a:cs typeface="Arial" panose="020B0604020202020204" pitchFamily="34" charset="0"/>
              </a:rPr>
              <a:t>National Health Insurance Scheme</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を開始した。</a:t>
            </a:r>
            <a:r>
              <a:rPr lang="en-US" altLang="ja-JP" sz="1200" dirty="0">
                <a:latin typeface="+mn-ea"/>
                <a:cs typeface="Arial" panose="020B0604020202020204" pitchFamily="34" charset="0"/>
              </a:rPr>
              <a:t> </a:t>
            </a:r>
            <a:r>
              <a:rPr lang="en-US" altLang="ja-JP" sz="1200" noProof="1">
                <a:cs typeface="Arial" panose="020B0604020202020204" pitchFamily="34" charset="0"/>
              </a:rPr>
              <a:t>NHIS</a:t>
            </a:r>
            <a:r>
              <a:rPr lang="en-US" altLang="ja-JP" sz="1200" noProof="1">
                <a:latin typeface="+mn-ea"/>
                <a:cs typeface="Arial" panose="020B0604020202020204" pitchFamily="34" charset="0"/>
              </a:rPr>
              <a:t>は、民間の健康保険スキーム、</a:t>
            </a:r>
            <a:r>
              <a:rPr lang="ja-JP" altLang="en-US" sz="1200" noProof="1">
                <a:latin typeface="+mn-ea"/>
                <a:cs typeface="Arial" panose="020B0604020202020204" pitchFamily="34" charset="0"/>
              </a:rPr>
              <a:t>郡保健医療情報管理システム（</a:t>
            </a:r>
            <a:r>
              <a:rPr lang="en-US" altLang="ja-JP" sz="1200" noProof="1">
                <a:cs typeface="Arial" panose="020B0604020202020204" pitchFamily="34" charset="0"/>
              </a:rPr>
              <a:t>DMHIS</a:t>
            </a:r>
            <a:r>
              <a:rPr lang="ja-JP" altLang="en-US" sz="1200" noProof="1">
                <a:cs typeface="Arial" panose="020B0604020202020204" pitchFamily="34" charset="0"/>
              </a:rPr>
              <a:t>：</a:t>
            </a:r>
            <a:r>
              <a:rPr lang="en-US" altLang="ja-JP" sz="1200" noProof="1">
                <a:cs typeface="Arial" panose="020B0604020202020204" pitchFamily="34" charset="0"/>
              </a:rPr>
              <a:t>District Mutual Health Insurance Scheme</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、および非営利のコミュニティベースのスキームで構成される分散型保険スキーム</a:t>
            </a:r>
            <a:r>
              <a:rPr lang="ja-JP" altLang="en-US" sz="1200" noProof="1">
                <a:latin typeface="+mn-ea"/>
                <a:cs typeface="Arial" panose="020B0604020202020204" pitchFamily="34" charset="0"/>
              </a:rPr>
              <a:t>である。</a:t>
            </a:r>
            <a:endParaRPr lang="en-US" altLang="ja-JP" sz="1200" b="1"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ガーナのすべての</a:t>
            </a:r>
            <a:r>
              <a:rPr lang="ja-JP" altLang="en-US" sz="1200" noProof="1">
                <a:latin typeface="+mn-ea"/>
                <a:cs typeface="Arial" panose="020B0604020202020204" pitchFamily="34" charset="0"/>
              </a:rPr>
              <a:t>国民</a:t>
            </a:r>
            <a:r>
              <a:rPr lang="en-US" altLang="ja-JP" sz="1200" noProof="1">
                <a:latin typeface="+mn-ea"/>
                <a:cs typeface="Arial" panose="020B0604020202020204" pitchFamily="34" charset="0"/>
              </a:rPr>
              <a:t>が無料</a:t>
            </a:r>
            <a:r>
              <a:rPr lang="ja-JP" altLang="en-US" sz="1200" noProof="1">
                <a:latin typeface="+mn-ea"/>
                <a:cs typeface="Arial" panose="020B0604020202020204" pitchFamily="34" charset="0"/>
              </a:rPr>
              <a:t>で</a:t>
            </a:r>
            <a:r>
              <a:rPr lang="en-US" altLang="ja-JP" sz="1200" noProof="1">
                <a:latin typeface="+mn-ea"/>
                <a:cs typeface="Arial" panose="020B0604020202020204" pitchFamily="34" charset="0"/>
              </a:rPr>
              <a:t>医療を利用できる</a:t>
            </a:r>
            <a:r>
              <a:rPr lang="ja-JP" altLang="en-US" sz="1200" noProof="1">
                <a:latin typeface="+mn-ea"/>
                <a:cs typeface="Arial" panose="020B0604020202020204" pitchFamily="34" charset="0"/>
              </a:rPr>
              <a:t>保険</a:t>
            </a:r>
            <a:r>
              <a:rPr lang="en-US" altLang="ja-JP" sz="1200" noProof="1">
                <a:latin typeface="+mn-ea"/>
                <a:cs typeface="Arial" panose="020B0604020202020204" pitchFamily="34" charset="0"/>
              </a:rPr>
              <a:t>制度のいずれかに加入することを義務付けている</a:t>
            </a:r>
            <a:r>
              <a:rPr lang="ja-JP" altLang="en-US" sz="1200" noProof="1">
                <a:latin typeface="+mn-ea"/>
                <a:cs typeface="Arial" panose="020B0604020202020204" pitchFamily="34" charset="0"/>
              </a:rPr>
              <a:t>。</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2021</a:t>
            </a:r>
            <a:r>
              <a:rPr lang="en-US" altLang="ja-JP" sz="1200" noProof="1">
                <a:latin typeface="+mn-ea"/>
                <a:cs typeface="Arial" panose="020B0604020202020204" pitchFamily="34" charset="0"/>
              </a:rPr>
              <a:t>年</a:t>
            </a:r>
            <a:r>
              <a:rPr lang="en-US" altLang="ja-JP" sz="1200" noProof="1">
                <a:cs typeface="Arial" panose="020B0604020202020204" pitchFamily="34" charset="0"/>
              </a:rPr>
              <a:t>11</a:t>
            </a:r>
            <a:r>
              <a:rPr lang="en-US" altLang="ja-JP" sz="1200" noProof="1">
                <a:latin typeface="+mn-ea"/>
                <a:cs typeface="Arial" panose="020B0604020202020204" pitchFamily="34" charset="0"/>
              </a:rPr>
              <a:t>月の国民健康保険週間</a:t>
            </a:r>
            <a:r>
              <a:rPr lang="ja-JP" altLang="en-US" sz="1200" noProof="1">
                <a:latin typeface="+mn-ea"/>
                <a:cs typeface="Arial" panose="020B0604020202020204" pitchFamily="34" charset="0"/>
              </a:rPr>
              <a:t>（</a:t>
            </a:r>
            <a:r>
              <a:rPr lang="en-US" altLang="ja-JP" sz="1200" noProof="1">
                <a:cs typeface="Arial" panose="020B0604020202020204" pitchFamily="34" charset="0"/>
              </a:rPr>
              <a:t>National Health Insurance Week</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の一環として、ガーナ保健省は</a:t>
            </a:r>
            <a:r>
              <a:rPr lang="ja-JP" altLang="en-US" sz="1200" noProof="1">
                <a:latin typeface="+mn-ea"/>
                <a:cs typeface="Arial" panose="020B0604020202020204" pitchFamily="34" charset="0"/>
              </a:rPr>
              <a:t>ベネフィット・パッケージ</a:t>
            </a:r>
            <a:r>
              <a:rPr lang="en-US" altLang="ja-JP" sz="1200" noProof="1">
                <a:latin typeface="+mn-ea"/>
                <a:cs typeface="Arial" panose="020B0604020202020204" pitchFamily="34" charset="0"/>
              </a:rPr>
              <a:t>を拡大し、小児がんの白血病、腎芽腫、網膜芽細胞腫、神経芽腫だけでなく、家族計画</a:t>
            </a:r>
            <a:r>
              <a:rPr lang="ja-JP" altLang="en-US" sz="1200" noProof="1">
                <a:latin typeface="+mn-ea"/>
                <a:cs typeface="Arial" panose="020B0604020202020204" pitchFamily="34" charset="0"/>
              </a:rPr>
              <a:t>へ</a:t>
            </a:r>
            <a:r>
              <a:rPr lang="en-US" altLang="ja-JP" sz="1200" noProof="1">
                <a:latin typeface="+mn-ea"/>
                <a:cs typeface="Arial" panose="020B0604020202020204" pitchFamily="34" charset="0"/>
              </a:rPr>
              <a:t>の適用範囲を拡大した</a:t>
            </a:r>
            <a:r>
              <a:rPr lang="ja-JP" altLang="en-US" sz="1200" noProof="1">
                <a:latin typeface="+mn-ea"/>
                <a:cs typeface="Arial" panose="020B0604020202020204" pitchFamily="34" charset="0"/>
              </a:rPr>
              <a:t>。</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NHIS</a:t>
            </a:r>
            <a:r>
              <a:rPr lang="ja-JP" altLang="en-US" sz="1200" noProof="1">
                <a:latin typeface="+mn-ea"/>
                <a:cs typeface="Arial" panose="020B0604020202020204" pitchFamily="34" charset="0"/>
              </a:rPr>
              <a:t>は、</a:t>
            </a:r>
            <a:r>
              <a:rPr lang="en-US" altLang="ja-JP" sz="1200" noProof="1">
                <a:cs typeface="Arial" panose="020B0604020202020204" pitchFamily="34" charset="0"/>
              </a:rPr>
              <a:t>2023</a:t>
            </a:r>
            <a:r>
              <a:rPr lang="ja-JP" altLang="en-US" sz="1200" noProof="1">
                <a:latin typeface="+mn-ea"/>
                <a:cs typeface="Arial" panose="020B0604020202020204" pitchFamily="34" charset="0"/>
              </a:rPr>
              <a:t>年の目標である加入者数</a:t>
            </a:r>
            <a:r>
              <a:rPr lang="en-US" altLang="ja-JP" sz="1200" noProof="1">
                <a:cs typeface="Arial" panose="020B0604020202020204" pitchFamily="34" charset="0"/>
              </a:rPr>
              <a:t>85.4%</a:t>
            </a:r>
            <a:r>
              <a:rPr lang="ja-JP" altLang="en-US" sz="1200" noProof="1">
                <a:latin typeface="+mn-ea"/>
                <a:cs typeface="Arial" panose="020B0604020202020204" pitchFamily="34" charset="0"/>
              </a:rPr>
              <a:t>以上を達成し、</a:t>
            </a:r>
            <a:r>
              <a:rPr lang="en-US" altLang="ja-JP" sz="1200" noProof="1">
                <a:cs typeface="Arial" panose="020B0604020202020204" pitchFamily="34" charset="0"/>
              </a:rPr>
              <a:t>110</a:t>
            </a:r>
            <a:r>
              <a:rPr lang="ja-JP" altLang="en-US" sz="1200" noProof="1">
                <a:latin typeface="+mn-ea"/>
                <a:cs typeface="Arial" panose="020B0604020202020204" pitchFamily="34" charset="0"/>
              </a:rPr>
              <a:t>万人以上の加入者を獲得した。具体的には、</a:t>
            </a:r>
            <a:r>
              <a:rPr lang="en-US" altLang="ja-JP" sz="1200" noProof="1">
                <a:cs typeface="Arial" panose="020B0604020202020204" pitchFamily="34" charset="0"/>
              </a:rPr>
              <a:t>2023</a:t>
            </a:r>
            <a:r>
              <a:rPr lang="ja-JP" altLang="en-US" sz="1200" noProof="1">
                <a:latin typeface="+mn-ea"/>
                <a:cs typeface="Arial" panose="020B0604020202020204" pitchFamily="34" charset="0"/>
              </a:rPr>
              <a:t>年の目標数</a:t>
            </a:r>
            <a:r>
              <a:rPr lang="en-US" altLang="ja-JP" sz="1200" noProof="1">
                <a:cs typeface="Arial" panose="020B0604020202020204" pitchFamily="34" charset="0"/>
              </a:rPr>
              <a:t>1,342,289</a:t>
            </a:r>
            <a:r>
              <a:rPr lang="ja-JP" altLang="en-US" sz="1200" noProof="1">
                <a:latin typeface="+mn-ea"/>
                <a:cs typeface="Arial" panose="020B0604020202020204" pitchFamily="34" charset="0"/>
              </a:rPr>
              <a:t>人のうち、合計</a:t>
            </a:r>
            <a:r>
              <a:rPr lang="en-US" altLang="ja-JP" sz="1200" noProof="1">
                <a:cs typeface="Arial" panose="020B0604020202020204" pitchFamily="34" charset="0"/>
              </a:rPr>
              <a:t>1,146,839</a:t>
            </a:r>
            <a:r>
              <a:rPr lang="ja-JP" altLang="en-US" sz="1200" noProof="1">
                <a:latin typeface="+mn-ea"/>
                <a:cs typeface="Arial" panose="020B0604020202020204" pitchFamily="34" charset="0"/>
              </a:rPr>
              <a:t>人を獲得した。この成果は、国民の教育と意識向上のためのキャンペーンの強化、簡単なアクセスかつ更新を容易にするデジタルプラットフォームの導入など、様々な戦略によるものである。</a:t>
            </a:r>
            <a:r>
              <a:rPr lang="en-US" altLang="ja-JP" sz="1200" noProof="1">
                <a:cs typeface="Arial" panose="020B0604020202020204" pitchFamily="34" charset="0"/>
              </a:rPr>
              <a:t>NHIS</a:t>
            </a:r>
            <a:r>
              <a:rPr lang="ja-JP" altLang="en-US" sz="1200" noProof="1">
                <a:latin typeface="+mn-ea"/>
                <a:cs typeface="Arial" panose="020B0604020202020204" pitchFamily="34" charset="0"/>
              </a:rPr>
              <a:t>は今後数年間で目標の</a:t>
            </a:r>
            <a:r>
              <a:rPr lang="en-US" altLang="ja-JP" sz="1200" noProof="1">
                <a:cs typeface="Arial" panose="020B0604020202020204" pitchFamily="34" charset="0"/>
              </a:rPr>
              <a:t>100%</a:t>
            </a:r>
            <a:r>
              <a:rPr lang="ja-JP" altLang="en-US" sz="1200" noProof="1">
                <a:latin typeface="+mn-ea"/>
                <a:cs typeface="Arial" panose="020B0604020202020204" pitchFamily="34" charset="0"/>
              </a:rPr>
              <a:t>を達成することを目指しており、計画には、国民の意識をさらに高め、インフラを改善し、制度の運営を支える資源を確保することが含まれている。</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endParaRPr lang="ja-JP" altLang="en-US" sz="1200" noProof="1">
              <a:latin typeface="+mn-ea"/>
              <a:cs typeface="Arial" panose="020B0604020202020204" pitchFamily="34" charset="0"/>
            </a:endParaRPr>
          </a:p>
        </p:txBody>
      </p:sp>
      <p:sp>
        <p:nvSpPr>
          <p:cNvPr id="2" name="テキスト ボックス 45">
            <a:extLst>
              <a:ext uri="{FF2B5EF4-FFF2-40B4-BE49-F238E27FC236}">
                <a16:creationId xmlns:a16="http://schemas.microsoft.com/office/drawing/2014/main" id="{9538CEE6-9E65-6AFB-6557-80C635A85A6B}"/>
              </a:ext>
            </a:extLst>
          </p:cNvPr>
          <p:cNvSpPr txBox="1">
            <a:spLocks/>
          </p:cNvSpPr>
          <p:nvPr/>
        </p:nvSpPr>
        <p:spPr>
          <a:xfrm>
            <a:off x="200025" y="3899138"/>
            <a:ext cx="3579637"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b="1" noProof="1">
                <a:latin typeface="+mn-ea"/>
                <a:cs typeface="Arial" panose="020B0604020202020204" pitchFamily="34" charset="0"/>
              </a:rPr>
              <a:t>登録</a:t>
            </a:r>
            <a:r>
              <a:rPr lang="ja-JP" altLang="en-US" sz="1200" b="1" noProof="1">
                <a:latin typeface="+mn-ea"/>
                <a:cs typeface="Arial" panose="020B0604020202020204" pitchFamily="34" charset="0"/>
              </a:rPr>
              <a:t>と保険料</a:t>
            </a:r>
            <a:endParaRPr lang="en-US" altLang="ja-JP" sz="1200" b="1"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DMHIS</a:t>
            </a:r>
            <a:r>
              <a:rPr lang="en-US" altLang="ja-JP" sz="1200" noProof="1">
                <a:latin typeface="+mn-ea"/>
                <a:cs typeface="Arial" panose="020B0604020202020204" pitchFamily="34" charset="0"/>
              </a:rPr>
              <a:t>はすべての地区で利用できる公</a:t>
            </a:r>
            <a:r>
              <a:rPr lang="ja-JP" altLang="en-US" sz="1200" noProof="1">
                <a:latin typeface="+mn-ea"/>
                <a:cs typeface="Arial" panose="020B0604020202020204" pitchFamily="34" charset="0"/>
              </a:rPr>
              <a:t>的な</a:t>
            </a:r>
            <a:r>
              <a:rPr lang="en-US" altLang="ja-JP" sz="1200" noProof="1">
                <a:latin typeface="+mn-ea"/>
                <a:cs typeface="Arial" panose="020B0604020202020204" pitchFamily="34" charset="0"/>
              </a:rPr>
              <a:t>非営利の制度で</a:t>
            </a:r>
            <a:r>
              <a:rPr lang="ja-JP" altLang="en-US" sz="1200" noProof="1">
                <a:latin typeface="+mn-ea"/>
                <a:cs typeface="Arial" panose="020B0604020202020204" pitchFamily="34" charset="0"/>
              </a:rPr>
              <a:t>ある。</a:t>
            </a:r>
            <a:r>
              <a:rPr lang="en-US" altLang="ja-JP" sz="1200" noProof="1">
                <a:latin typeface="+mn-ea"/>
                <a:cs typeface="Arial" panose="020B0604020202020204" pitchFamily="34" charset="0"/>
              </a:rPr>
              <a:t>登録者は、収入</a:t>
            </a:r>
            <a:r>
              <a:rPr lang="ja-JP" altLang="en-US" sz="1200" noProof="1">
                <a:latin typeface="+mn-ea"/>
                <a:cs typeface="Arial" panose="020B0604020202020204" pitchFamily="34" charset="0"/>
              </a:rPr>
              <a:t>の</a:t>
            </a:r>
            <a:r>
              <a:rPr lang="en-US" altLang="ja-JP" sz="1200" noProof="1">
                <a:latin typeface="+mn-ea"/>
                <a:cs typeface="Arial" panose="020B0604020202020204" pitchFamily="34" charset="0"/>
              </a:rPr>
              <a:t>状況に応じて、</a:t>
            </a:r>
            <a:r>
              <a:rPr lang="en-US" altLang="ja-JP" sz="1200" noProof="1">
                <a:cs typeface="Arial" panose="020B0604020202020204" pitchFamily="34" charset="0"/>
              </a:rPr>
              <a:t>1</a:t>
            </a:r>
            <a:r>
              <a:rPr lang="en-US" altLang="ja-JP" sz="1200" noProof="1">
                <a:latin typeface="+mn-ea"/>
                <a:cs typeface="Arial" panose="020B0604020202020204" pitchFamily="34" charset="0"/>
              </a:rPr>
              <a:t>回限りの登録料</a:t>
            </a:r>
            <a:r>
              <a:rPr lang="en-US" altLang="ja-JP" sz="1200" noProof="1">
                <a:cs typeface="Arial" panose="020B0604020202020204" pitchFamily="34" charset="0"/>
              </a:rPr>
              <a:t>2US$</a:t>
            </a:r>
            <a:r>
              <a:rPr lang="en-US" altLang="ja-JP" sz="1200" noProof="1">
                <a:latin typeface="+mn-ea"/>
                <a:cs typeface="Arial" panose="020B0604020202020204" pitchFamily="34" charset="0"/>
              </a:rPr>
              <a:t>と年間</a:t>
            </a:r>
            <a:r>
              <a:rPr lang="en-US" altLang="ja-JP" sz="1200" noProof="1">
                <a:cs typeface="Arial" panose="020B0604020202020204" pitchFamily="34" charset="0"/>
              </a:rPr>
              <a:t>4US$</a:t>
            </a:r>
            <a:r>
              <a:rPr lang="ja-JP" altLang="en-US" sz="1200" noProof="1">
                <a:latin typeface="+mn-ea"/>
                <a:cs typeface="Arial" panose="020B0604020202020204" pitchFamily="34" charset="0"/>
              </a:rPr>
              <a:t>～</a:t>
            </a:r>
            <a:r>
              <a:rPr lang="en-US" altLang="ja-JP" sz="1200" noProof="1">
                <a:cs typeface="Arial" panose="020B0604020202020204" pitchFamily="34" charset="0"/>
              </a:rPr>
              <a:t>24US$</a:t>
            </a:r>
            <a:r>
              <a:rPr lang="en-US" altLang="ja-JP" sz="1200" noProof="1">
                <a:latin typeface="+mn-ea"/>
                <a:cs typeface="Arial" panose="020B0604020202020204" pitchFamily="34" charset="0"/>
              </a:rPr>
              <a:t>の保険料を支払う必要があ</a:t>
            </a:r>
            <a:r>
              <a:rPr lang="ja-JP" altLang="en-US" sz="1200" noProof="1">
                <a:latin typeface="+mn-ea"/>
                <a:cs typeface="Arial" panose="020B0604020202020204" pitchFamily="34" charset="0"/>
              </a:rPr>
              <a:t>る。</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18</a:t>
            </a:r>
            <a:r>
              <a:rPr lang="en-US" altLang="ja-JP" sz="1200" noProof="1">
                <a:latin typeface="+mn-ea"/>
                <a:cs typeface="Arial" panose="020B0604020202020204" pitchFamily="34" charset="0"/>
              </a:rPr>
              <a:t>歳未満の子ども、</a:t>
            </a:r>
            <a:r>
              <a:rPr lang="en-US" altLang="ja-JP" sz="1200" noProof="1">
                <a:cs typeface="Arial" panose="020B0604020202020204" pitchFamily="34" charset="0"/>
              </a:rPr>
              <a:t>70</a:t>
            </a:r>
            <a:r>
              <a:rPr lang="en-US" altLang="ja-JP" sz="1200" noProof="1">
                <a:latin typeface="+mn-ea"/>
                <a:cs typeface="Arial" panose="020B0604020202020204" pitchFamily="34" charset="0"/>
              </a:rPr>
              <a:t>歳以上の成人、妊婦、無職または一定の居住地のない人は保険料の納付が免除される</a:t>
            </a:r>
            <a:r>
              <a:rPr lang="ja-JP" altLang="en-US" sz="1200" noProof="1">
                <a:latin typeface="+mn-ea"/>
                <a:cs typeface="Arial" panose="020B0604020202020204" pitchFamily="34" charset="0"/>
              </a:rPr>
              <a:t>。</a:t>
            </a:r>
          </a:p>
        </p:txBody>
      </p:sp>
      <p:sp>
        <p:nvSpPr>
          <p:cNvPr id="3" name="Rectangle: Rounded Corners 2">
            <a:extLst>
              <a:ext uri="{FF2B5EF4-FFF2-40B4-BE49-F238E27FC236}">
                <a16:creationId xmlns:a16="http://schemas.microsoft.com/office/drawing/2014/main" id="{2EB4E035-EDF1-BAE2-A960-3B86C5E18D5D}"/>
              </a:ext>
            </a:extLst>
          </p:cNvPr>
          <p:cNvSpPr/>
          <p:nvPr/>
        </p:nvSpPr>
        <p:spPr>
          <a:xfrm>
            <a:off x="221234" y="1133418"/>
            <a:ext cx="9505055" cy="282265"/>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algn="ctr" fontAlgn="ctr">
              <a:lnSpc>
                <a:spcPct val="114000"/>
              </a:lnSpc>
              <a:spcAft>
                <a:spcPts val="400"/>
              </a:spcAft>
            </a:pPr>
            <a:r>
              <a:rPr kumimoji="1" lang="en-US" sz="1300" b="1" noProof="1">
                <a:latin typeface="+mj-ea"/>
                <a:ea typeface="+mj-ea"/>
              </a:rPr>
              <a:t>国民健康保険制度 （</a:t>
            </a:r>
            <a:r>
              <a:rPr kumimoji="1" lang="en-US" sz="1300" b="1" noProof="1">
                <a:ea typeface="+mj-ea"/>
              </a:rPr>
              <a:t>NHIS</a:t>
            </a:r>
            <a:r>
              <a:rPr kumimoji="1" lang="en-US" sz="1300" b="1" noProof="1">
                <a:latin typeface="+mj-ea"/>
                <a:ea typeface="+mj-ea"/>
              </a:rPr>
              <a:t>）</a:t>
            </a:r>
            <a:endParaRPr kumimoji="1" lang="en-US" sz="1300" b="1" dirty="0">
              <a:latin typeface="+mj-ea"/>
              <a:ea typeface="+mj-ea"/>
            </a:endParaRPr>
          </a:p>
        </p:txBody>
      </p:sp>
      <p:graphicFrame>
        <p:nvGraphicFramePr>
          <p:cNvPr id="13" name="Chart 12">
            <a:extLst>
              <a:ext uri="{FF2B5EF4-FFF2-40B4-BE49-F238E27FC236}">
                <a16:creationId xmlns:a16="http://schemas.microsoft.com/office/drawing/2014/main" id="{29B931CC-0F01-9089-21A6-D6673D56852F}"/>
              </a:ext>
            </a:extLst>
          </p:cNvPr>
          <p:cNvGraphicFramePr/>
          <p:nvPr>
            <p:extLst>
              <p:ext uri="{D42A27DB-BD31-4B8C-83A1-F6EECF244321}">
                <p14:modId xmlns:p14="http://schemas.microsoft.com/office/powerpoint/2010/main" val="1734577396"/>
              </p:ext>
            </p:extLst>
          </p:nvPr>
        </p:nvGraphicFramePr>
        <p:xfrm>
          <a:off x="4232920" y="4257281"/>
          <a:ext cx="5904656" cy="2412079"/>
        </p:xfrm>
        <a:graphic>
          <a:graphicData uri="http://schemas.openxmlformats.org/drawingml/2006/chart">
            <c:chart xmlns:c="http://schemas.openxmlformats.org/drawingml/2006/chart" xmlns:r="http://schemas.openxmlformats.org/officeDocument/2006/relationships" r:id="rId6"/>
          </a:graphicData>
        </a:graphic>
      </p:graphicFrame>
      <p:sp>
        <p:nvSpPr>
          <p:cNvPr id="14" name="テキスト ボックス 46">
            <a:extLst>
              <a:ext uri="{FF2B5EF4-FFF2-40B4-BE49-F238E27FC236}">
                <a16:creationId xmlns:a16="http://schemas.microsoft.com/office/drawing/2014/main" id="{76063833-6050-D221-DC9A-46719203B39D}"/>
              </a:ext>
            </a:extLst>
          </p:cNvPr>
          <p:cNvSpPr txBox="1"/>
          <p:nvPr/>
        </p:nvSpPr>
        <p:spPr>
          <a:xfrm>
            <a:off x="4049506" y="6459801"/>
            <a:ext cx="617658" cy="144016"/>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（単位:百万人）</a:t>
            </a:r>
          </a:p>
        </p:txBody>
      </p:sp>
      <p:sp>
        <p:nvSpPr>
          <p:cNvPr id="5" name="テキスト ボックス 45">
            <a:extLst>
              <a:ext uri="{FF2B5EF4-FFF2-40B4-BE49-F238E27FC236}">
                <a16:creationId xmlns:a16="http://schemas.microsoft.com/office/drawing/2014/main" id="{E16F23B9-6EC9-ED1B-1312-DEC2D61E03EB}"/>
              </a:ext>
            </a:extLst>
          </p:cNvPr>
          <p:cNvSpPr txBox="1">
            <a:spLocks/>
          </p:cNvSpPr>
          <p:nvPr/>
        </p:nvSpPr>
        <p:spPr>
          <a:xfrm>
            <a:off x="221234" y="5527064"/>
            <a:ext cx="3579637" cy="937285"/>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財源</a:t>
            </a:r>
            <a:endParaRPr lang="en-US" altLang="ja-JP" sz="1200" b="1"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主に付加価値税 </a:t>
            </a:r>
            <a:r>
              <a:rPr lang="ja-JP" altLang="en-US" sz="1200" noProof="1">
                <a:latin typeface="+mn-ea"/>
                <a:cs typeface="Arial" panose="020B0604020202020204" pitchFamily="34" charset="0"/>
              </a:rPr>
              <a:t>（</a:t>
            </a:r>
            <a:r>
              <a:rPr lang="en-US" altLang="ja-JP" sz="1200" noProof="1">
                <a:cs typeface="Arial" panose="020B0604020202020204" pitchFamily="34" charset="0"/>
              </a:rPr>
              <a:t>VAT</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収入によって健康保険制度を賄ってい</a:t>
            </a:r>
            <a:r>
              <a:rPr lang="ja-JP" altLang="en-US" sz="1200" noProof="1">
                <a:latin typeface="+mn-ea"/>
                <a:cs typeface="Arial" panose="020B0604020202020204" pitchFamily="34" charset="0"/>
              </a:rPr>
              <a:t>る。</a:t>
            </a:r>
            <a:endParaRPr lang="en-US" altLang="ja-JP" sz="12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これにより、政府支出全体に占める</a:t>
            </a:r>
            <a:r>
              <a:rPr lang="en-US" altLang="ja-JP" sz="1200" noProof="1">
                <a:cs typeface="Arial" panose="020B0604020202020204" pitchFamily="34" charset="0"/>
              </a:rPr>
              <a:t>NHIS</a:t>
            </a:r>
            <a:r>
              <a:rPr lang="en-US" altLang="ja-JP" sz="1200" noProof="1">
                <a:latin typeface="+mn-ea"/>
                <a:cs typeface="Arial" panose="020B0604020202020204" pitchFamily="34" charset="0"/>
              </a:rPr>
              <a:t>収入の安定性が</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確保</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されるように</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なっている。</a:t>
            </a:r>
            <a:endParaRPr lang="en-US" altLang="ja-JP" sz="12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307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民間保険制度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610949"/>
            <a:ext cx="9001000"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National Health Insurance Authority ‘Guidelines for Private Health Insurance Industry in Ghana, The International Trade Administration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Healthcare Insurance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45">
            <a:extLst>
              <a:ext uri="{FF2B5EF4-FFF2-40B4-BE49-F238E27FC236}">
                <a16:creationId xmlns:a16="http://schemas.microsoft.com/office/drawing/2014/main" id="{3BD2A568-A1EA-F121-FBC2-08CBE13EEE9F}"/>
              </a:ext>
            </a:extLst>
          </p:cNvPr>
          <p:cNvSpPr txBox="1">
            <a:spLocks/>
          </p:cNvSpPr>
          <p:nvPr/>
        </p:nvSpPr>
        <p:spPr>
          <a:xfrm>
            <a:off x="344264" y="1834637"/>
            <a:ext cx="9216577" cy="2121124"/>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b="1" noProof="1">
                <a:latin typeface="+mn-ea"/>
                <a:cs typeface="Arial" panose="020B0604020202020204" pitchFamily="34" charset="0"/>
              </a:rPr>
              <a:t>制度</a:t>
            </a:r>
            <a:endParaRPr lang="en-US" altLang="ja-JP" sz="1200" b="1"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ü"/>
            </a:pPr>
            <a:r>
              <a:rPr lang="ja-JP" altLang="en-US" sz="1100" noProof="1">
                <a:latin typeface="+mn-ea"/>
                <a:cs typeface="Arial" panose="020B0604020202020204" pitchFamily="34" charset="0"/>
              </a:rPr>
              <a:t>国家健康保険機構（</a:t>
            </a:r>
            <a:r>
              <a:rPr lang="en-US" altLang="ja-JP" sz="1100" noProof="1">
                <a:cs typeface="Arial" panose="020B0604020202020204" pitchFamily="34" charset="0"/>
              </a:rPr>
              <a:t>NHIA: The National Health Insurance Authority</a:t>
            </a:r>
            <a:r>
              <a:rPr lang="ja-JP" altLang="en-US" sz="1100" noProof="1">
                <a:latin typeface="+mn-ea"/>
                <a:cs typeface="Arial" panose="020B0604020202020204" pitchFamily="34" charset="0"/>
              </a:rPr>
              <a:t>）が</a:t>
            </a:r>
            <a:r>
              <a:rPr lang="en-US" altLang="ja-JP" sz="1100" noProof="1">
                <a:cs typeface="Arial" panose="020B0604020202020204" pitchFamily="34" charset="0"/>
              </a:rPr>
              <a:t>2012</a:t>
            </a:r>
            <a:r>
              <a:rPr lang="en-US" altLang="ja-JP" sz="1100" noProof="1">
                <a:latin typeface="+mn-ea"/>
                <a:cs typeface="Arial" panose="020B0604020202020204" pitchFamily="34" charset="0"/>
              </a:rPr>
              <a:t>年国民健康保険法 </a:t>
            </a:r>
            <a:r>
              <a:rPr lang="ja-JP" altLang="en-US" sz="1100" noProof="1">
                <a:cs typeface="Arial" panose="020B0604020202020204" pitchFamily="34" charset="0"/>
              </a:rPr>
              <a:t>（</a:t>
            </a:r>
            <a:r>
              <a:rPr lang="en-US" altLang="ja-JP" sz="1100" noProof="1">
                <a:cs typeface="Arial" panose="020B0604020202020204" pitchFamily="34" charset="0"/>
              </a:rPr>
              <a:t>ACT 852</a:t>
            </a:r>
            <a:r>
              <a:rPr lang="ja-JP" altLang="en-US" sz="1100" noProof="1">
                <a:latin typeface="+mn-ea"/>
                <a:cs typeface="Arial" panose="020B0604020202020204" pitchFamily="34" charset="0"/>
              </a:rPr>
              <a:t>）</a:t>
            </a:r>
            <a:r>
              <a:rPr lang="en-US" altLang="ja-JP" sz="1100" noProof="1">
                <a:latin typeface="+mn-ea"/>
                <a:cs typeface="Arial" panose="020B0604020202020204" pitchFamily="34" charset="0"/>
              </a:rPr>
              <a:t> により、ガーナのすべての民間健康保険制度を登録し、ライセンス</a:t>
            </a:r>
            <a:r>
              <a:rPr lang="ja-JP" altLang="en-US" sz="1100" noProof="1">
                <a:latin typeface="+mn-ea"/>
                <a:cs typeface="Arial" panose="020B0604020202020204" pitchFamily="34" charset="0"/>
              </a:rPr>
              <a:t>を付与</a:t>
            </a:r>
            <a:r>
              <a:rPr lang="en-US" altLang="ja-JP" sz="1100" noProof="1">
                <a:latin typeface="+mn-ea"/>
                <a:cs typeface="Arial" panose="020B0604020202020204" pitchFamily="34" charset="0"/>
              </a:rPr>
              <a:t>することを義務付けている</a:t>
            </a:r>
            <a:r>
              <a:rPr lang="ja-JP" altLang="en-US" sz="1100" noProof="1">
                <a:latin typeface="+mn-ea"/>
                <a:cs typeface="Arial" panose="020B0604020202020204" pitchFamily="34" charset="0"/>
              </a:rPr>
              <a:t>。</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健康保険の適用範囲</a:t>
            </a:r>
            <a:endParaRPr lang="en-US" altLang="ja-JP" sz="1100" b="1" noProof="1">
              <a:latin typeface="+mn-ea"/>
              <a:cs typeface="Arial" panose="020B0604020202020204" pitchFamily="34" charset="0"/>
            </a:endParaRPr>
          </a:p>
          <a:p>
            <a:pPr marL="628650" lvl="1" indent="-176213" algn="just">
              <a:lnSpc>
                <a:spcPct val="110000"/>
              </a:lnSpc>
              <a:spcAft>
                <a:spcPts val="200"/>
              </a:spcAft>
              <a:buClr>
                <a:srgbClr val="5F8AC3"/>
              </a:buClr>
              <a:buFont typeface="Wingdings" panose="05000000000000000000" pitchFamily="2" charset="2"/>
              <a:buChar char="ü"/>
            </a:pPr>
            <a:r>
              <a:rPr lang="en-US" altLang="ja-JP" sz="1100" noProof="1">
                <a:cs typeface="Arial" panose="020B0604020202020204" pitchFamily="34" charset="0"/>
              </a:rPr>
              <a:t>2021</a:t>
            </a:r>
            <a:r>
              <a:rPr lang="ja-JP" altLang="en-US" sz="1100" noProof="1">
                <a:latin typeface="+mn-ea"/>
                <a:cs typeface="Arial" panose="020B0604020202020204" pitchFamily="34" charset="0"/>
              </a:rPr>
              <a:t>年現在、ガーナの人口の</a:t>
            </a:r>
            <a:r>
              <a:rPr lang="en-US" altLang="ja-JP" sz="1100" noProof="1">
                <a:cs typeface="Arial" panose="020B0604020202020204" pitchFamily="34" charset="0"/>
              </a:rPr>
              <a:t>68.6%</a:t>
            </a:r>
            <a:r>
              <a:rPr lang="ja-JP" altLang="en-US" sz="1100" noProof="1">
                <a:latin typeface="+mn-ea"/>
                <a:cs typeface="Arial" panose="020B0604020202020204" pitchFamily="34" charset="0"/>
              </a:rPr>
              <a:t>が</a:t>
            </a:r>
            <a:r>
              <a:rPr lang="en-US" altLang="ja-JP" sz="1100" noProof="1">
                <a:cs typeface="Arial" panose="020B0604020202020204" pitchFamily="34" charset="0"/>
              </a:rPr>
              <a:t>NHIS</a:t>
            </a:r>
            <a:r>
              <a:rPr lang="ja-JP" altLang="en-US" sz="1100" noProof="1">
                <a:latin typeface="+mn-ea"/>
                <a:cs typeface="Arial" panose="020B0604020202020204" pitchFamily="34" charset="0"/>
              </a:rPr>
              <a:t>または民間健康保険に加入しており、男性 （</a:t>
            </a:r>
            <a:r>
              <a:rPr lang="en-US" altLang="ja-JP" sz="1100" noProof="1">
                <a:cs typeface="Arial" panose="020B0604020202020204" pitchFamily="34" charset="0"/>
              </a:rPr>
              <a:t>64.5%</a:t>
            </a:r>
            <a:r>
              <a:rPr lang="ja-JP" altLang="en-US" sz="1100" noProof="1">
                <a:latin typeface="+mn-ea"/>
                <a:cs typeface="Arial" panose="020B0604020202020204" pitchFamily="34" charset="0"/>
              </a:rPr>
              <a:t>）</a:t>
            </a:r>
            <a:r>
              <a:rPr lang="en-US" altLang="ja-JP" sz="1100" noProof="1">
                <a:latin typeface="+mn-ea"/>
                <a:cs typeface="Arial" panose="020B0604020202020204" pitchFamily="34" charset="0"/>
              </a:rPr>
              <a:t> </a:t>
            </a:r>
            <a:r>
              <a:rPr lang="ja-JP" altLang="en-US" sz="1100" noProof="1">
                <a:latin typeface="+mn-ea"/>
                <a:cs typeface="Arial" panose="020B0604020202020204" pitchFamily="34" charset="0"/>
              </a:rPr>
              <a:t>に比べて女性 （</a:t>
            </a:r>
            <a:r>
              <a:rPr lang="en-US" altLang="ja-JP" sz="1100" noProof="1">
                <a:cs typeface="Arial" panose="020B0604020202020204" pitchFamily="34" charset="0"/>
              </a:rPr>
              <a:t>72.6%</a:t>
            </a:r>
            <a:r>
              <a:rPr lang="ja-JP" altLang="en-US" sz="1100" noProof="1">
                <a:latin typeface="+mn-ea"/>
                <a:cs typeface="Arial" panose="020B0604020202020204" pitchFamily="34" charset="0"/>
              </a:rPr>
              <a:t>）</a:t>
            </a:r>
            <a:r>
              <a:rPr lang="en-US" altLang="ja-JP" sz="1100" noProof="1">
                <a:latin typeface="+mn-ea"/>
                <a:cs typeface="Arial" panose="020B0604020202020204" pitchFamily="34" charset="0"/>
              </a:rPr>
              <a:t> </a:t>
            </a:r>
            <a:r>
              <a:rPr lang="ja-JP" altLang="en-US" sz="1100" noProof="1">
                <a:latin typeface="+mn-ea"/>
                <a:cs typeface="Arial" panose="020B0604020202020204" pitchFamily="34" charset="0"/>
              </a:rPr>
              <a:t>の適用範囲が広い。カバー率は地域によって異なり、オティでは</a:t>
            </a:r>
            <a:r>
              <a:rPr lang="en-US" altLang="ja-JP" sz="1100" noProof="1">
                <a:cs typeface="Arial" panose="020B0604020202020204" pitchFamily="34" charset="0"/>
              </a:rPr>
              <a:t>51.9%</a:t>
            </a:r>
            <a:r>
              <a:rPr lang="ja-JP" altLang="en-US" sz="1100" noProof="1">
                <a:latin typeface="+mn-ea"/>
                <a:cs typeface="Arial" panose="020B0604020202020204" pitchFamily="34" charset="0"/>
              </a:rPr>
              <a:t>、アッパーイーストでは</a:t>
            </a:r>
            <a:r>
              <a:rPr lang="en-US" altLang="ja-JP" sz="1100" noProof="1">
                <a:cs typeface="Arial" panose="020B0604020202020204" pitchFamily="34" charset="0"/>
              </a:rPr>
              <a:t>86.2%</a:t>
            </a:r>
            <a:r>
              <a:rPr lang="ja-JP" altLang="en-US" sz="1100" noProof="1">
                <a:latin typeface="+mn-ea"/>
                <a:cs typeface="Arial" panose="020B0604020202020204" pitchFamily="34" charset="0"/>
              </a:rPr>
              <a:t>である。</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ユニバーサル・ヘルス・カバレッジ目標</a:t>
            </a:r>
            <a:endParaRPr lang="en-US" altLang="ja-JP" sz="1100" b="1" noProof="1">
              <a:latin typeface="+mn-ea"/>
              <a:cs typeface="Arial" panose="020B0604020202020204" pitchFamily="34" charset="0"/>
            </a:endParaRPr>
          </a:p>
          <a:p>
            <a:pPr marL="617538" lvl="1" indent="-171450" algn="just">
              <a:lnSpc>
                <a:spcPct val="110000"/>
              </a:lnSpc>
              <a:spcAft>
                <a:spcPts val="200"/>
              </a:spcAft>
              <a:buClr>
                <a:srgbClr val="5F8AC3"/>
              </a:buClr>
              <a:buFont typeface="Wingdings" panose="05000000000000000000" pitchFamily="2" charset="2"/>
              <a:buChar char="ü"/>
            </a:pPr>
            <a:r>
              <a:rPr lang="ja-JP" altLang="en-US" sz="1100" noProof="1">
                <a:latin typeface="+mn-ea"/>
                <a:cs typeface="Arial" panose="020B0604020202020204" pitchFamily="34" charset="0"/>
              </a:rPr>
              <a:t>保健省は、</a:t>
            </a:r>
            <a:r>
              <a:rPr lang="en-US" altLang="ja-JP" sz="1100" noProof="1">
                <a:cs typeface="Arial" panose="020B0604020202020204" pitchFamily="34" charset="0"/>
              </a:rPr>
              <a:t>2030</a:t>
            </a:r>
            <a:r>
              <a:rPr lang="ja-JP" altLang="en-US" sz="1100" noProof="1">
                <a:latin typeface="+mn-ea"/>
                <a:cs typeface="Arial" panose="020B0604020202020204" pitchFamily="34" charset="0"/>
              </a:rPr>
              <a:t>年までにユニバーサル・ヘルス・カバレッジを達成するために、地域社会への広範な働きかけに取り組んでいる。</a:t>
            </a:r>
          </a:p>
          <a:p>
            <a:pPr marL="171450" lvl="1" indent="-171450" algn="just">
              <a:lnSpc>
                <a:spcPct val="110000"/>
              </a:lnSpc>
              <a:spcAft>
                <a:spcPts val="200"/>
              </a:spcAft>
              <a:buClr>
                <a:srgbClr val="5F8AC3"/>
              </a:buClr>
              <a:buFont typeface="Wingdings" panose="05000000000000000000" pitchFamily="2" charset="2"/>
              <a:buChar char="n"/>
            </a:pPr>
            <a:r>
              <a:rPr lang="en-US" altLang="ja-JP" sz="1100" b="1" noProof="1">
                <a:cs typeface="Arial" panose="020B0604020202020204" pitchFamily="34" charset="0"/>
              </a:rPr>
              <a:t>NHIS</a:t>
            </a:r>
            <a:r>
              <a:rPr lang="ja-JP" altLang="en-US" sz="1100" b="1" noProof="1">
                <a:latin typeface="+mn-ea"/>
                <a:cs typeface="Arial" panose="020B0604020202020204" pitchFamily="34" charset="0"/>
              </a:rPr>
              <a:t>給付パッケージの拡大</a:t>
            </a:r>
            <a:endParaRPr lang="en-US" altLang="ja-JP" sz="1100" b="1" noProof="1">
              <a:latin typeface="+mn-ea"/>
              <a:cs typeface="Arial" panose="020B0604020202020204" pitchFamily="34" charset="0"/>
            </a:endParaRPr>
          </a:p>
          <a:p>
            <a:pPr marL="446088" lvl="1" algn="just">
              <a:lnSpc>
                <a:spcPct val="110000"/>
              </a:lnSpc>
              <a:spcAft>
                <a:spcPts val="200"/>
              </a:spcAft>
              <a:buClr>
                <a:srgbClr val="5F8AC3"/>
              </a:buClr>
              <a:buFont typeface="Wingdings" panose="05000000000000000000" pitchFamily="2" charset="2"/>
              <a:buChar char="ü"/>
            </a:pPr>
            <a:r>
              <a:rPr lang="ja-JP" altLang="en-US" sz="1100" b="1" noProof="1">
                <a:latin typeface="+mn-ea"/>
                <a:cs typeface="Arial" panose="020B0604020202020204" pitchFamily="34" charset="0"/>
              </a:rPr>
              <a:t>　</a:t>
            </a:r>
            <a:r>
              <a:rPr lang="en-US" altLang="ja-JP" sz="1100" noProof="1">
                <a:cs typeface="Arial" panose="020B0604020202020204" pitchFamily="34" charset="0"/>
              </a:rPr>
              <a:t>2021</a:t>
            </a:r>
            <a:r>
              <a:rPr lang="ja-JP" altLang="en-US" sz="1100" noProof="1">
                <a:latin typeface="+mn-ea"/>
                <a:cs typeface="Arial" panose="020B0604020202020204" pitchFamily="34" charset="0"/>
              </a:rPr>
              <a:t>年</a:t>
            </a:r>
            <a:r>
              <a:rPr lang="en-US" altLang="ja-JP" sz="1100" noProof="1">
                <a:cs typeface="Arial" panose="020B0604020202020204" pitchFamily="34" charset="0"/>
              </a:rPr>
              <a:t>11</a:t>
            </a:r>
            <a:r>
              <a:rPr lang="ja-JP" altLang="en-US" sz="1100" noProof="1">
                <a:latin typeface="+mn-ea"/>
                <a:cs typeface="Arial" panose="020B0604020202020204" pitchFamily="34" charset="0"/>
              </a:rPr>
              <a:t>月、</a:t>
            </a:r>
            <a:r>
              <a:rPr lang="en-US" altLang="ja-JP" sz="1100" noProof="1">
                <a:cs typeface="Arial" panose="020B0604020202020204" pitchFamily="34" charset="0"/>
              </a:rPr>
              <a:t>NHIS</a:t>
            </a:r>
            <a:r>
              <a:rPr lang="ja-JP" altLang="en-US" sz="1100" noProof="1">
                <a:latin typeface="+mn-ea"/>
                <a:cs typeface="Arial" panose="020B0604020202020204" pitchFamily="34" charset="0"/>
              </a:rPr>
              <a:t>給付パッケージが拡大され、家族計画と特定の小児がんの保険が含まれるようになった。</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イノベーションに関する発表</a:t>
            </a:r>
            <a:endParaRPr lang="en-US" altLang="ja-JP" sz="1100" b="1" noProof="1">
              <a:latin typeface="+mn-ea"/>
              <a:cs typeface="Arial" panose="020B0604020202020204" pitchFamily="34" charset="0"/>
            </a:endParaRPr>
          </a:p>
          <a:p>
            <a:pPr marL="446088" lvl="1" indent="88900" algn="just">
              <a:lnSpc>
                <a:spcPct val="110000"/>
              </a:lnSpc>
              <a:spcAft>
                <a:spcPts val="200"/>
              </a:spcAft>
              <a:buClr>
                <a:srgbClr val="5F8AC3"/>
              </a:buClr>
              <a:buFont typeface="Wingdings" panose="05000000000000000000" pitchFamily="2" charset="2"/>
              <a:buChar char="ü"/>
            </a:pPr>
            <a:r>
              <a:rPr lang="ja-JP" altLang="en-US" sz="1100" noProof="1">
                <a:latin typeface="+mn-ea"/>
                <a:cs typeface="Arial" panose="020B0604020202020204" pitchFamily="34" charset="0"/>
              </a:rPr>
              <a:t>医療分野の継続的なデジタル化、保健サービスの透明性の向上、政府歳入の強化を推進していくことを発表した。　</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ガーナ・カード（国民</a:t>
            </a:r>
            <a:r>
              <a:rPr lang="en-US" altLang="ja-JP" sz="1100" b="1" noProof="1">
                <a:latin typeface="+mn-ea"/>
                <a:cs typeface="Arial" panose="020B0604020202020204" pitchFamily="34" charset="0"/>
              </a:rPr>
              <a:t>ID</a:t>
            </a:r>
            <a:r>
              <a:rPr lang="ja-JP" altLang="en-US" sz="1100" b="1" noProof="1">
                <a:latin typeface="+mn-ea"/>
                <a:cs typeface="Arial" panose="020B0604020202020204" pitchFamily="34" charset="0"/>
              </a:rPr>
              <a:t>カード）との統合</a:t>
            </a:r>
            <a:endParaRPr lang="en-US" altLang="ja-JP" sz="1100" b="1" noProof="1">
              <a:latin typeface="+mn-ea"/>
              <a:cs typeface="Arial" panose="020B0604020202020204" pitchFamily="34" charset="0"/>
            </a:endParaRPr>
          </a:p>
          <a:p>
            <a:pPr marL="617538" lvl="1" indent="-171450" algn="just">
              <a:lnSpc>
                <a:spcPct val="110000"/>
              </a:lnSpc>
              <a:spcAft>
                <a:spcPts val="200"/>
              </a:spcAft>
              <a:buClr>
                <a:srgbClr val="5F8AC3"/>
              </a:buClr>
              <a:buFont typeface="Wingdings" panose="05000000000000000000" pitchFamily="2" charset="2"/>
              <a:buChar char="ü"/>
            </a:pPr>
            <a:r>
              <a:rPr lang="en-US" altLang="ja-JP" sz="1100" noProof="1">
                <a:cs typeface="Arial" panose="020B0604020202020204" pitchFamily="34" charset="0"/>
              </a:rPr>
              <a:t>NHIS</a:t>
            </a:r>
            <a:r>
              <a:rPr lang="ja-JP" altLang="en-US" sz="1100" noProof="1">
                <a:latin typeface="+mn-ea"/>
                <a:cs typeface="Arial" panose="020B0604020202020204" pitchFamily="34" charset="0"/>
              </a:rPr>
              <a:t>カードはガーナ・カードとリンクされ、オンライン上でカードの更新手続きを可能にするモバイル更新サービスおよびリアルタイムで顧客情報の更新を可能にするデジタルカウンターにより、国民がアクセスしやすい健康保険制度へと変化した。</a:t>
            </a:r>
            <a:endParaRPr lang="en-US" altLang="ja-JP" sz="1100" noProof="1">
              <a:latin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C1BC5009-41F1-6F78-9FE5-4012EDFAFCC2}"/>
              </a:ext>
            </a:extLst>
          </p:cNvPr>
          <p:cNvSpPr/>
          <p:nvPr/>
        </p:nvSpPr>
        <p:spPr>
          <a:xfrm>
            <a:off x="488504" y="5482094"/>
            <a:ext cx="1409710" cy="6046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100" noProof="1">
                <a:latin typeface="+mn-ea"/>
              </a:rPr>
              <a:t>民間医療保険制度の種類</a:t>
            </a:r>
          </a:p>
        </p:txBody>
      </p:sp>
      <p:sp>
        <p:nvSpPr>
          <p:cNvPr id="17" name="Rectangle: Rounded Corners 16">
            <a:extLst>
              <a:ext uri="{FF2B5EF4-FFF2-40B4-BE49-F238E27FC236}">
                <a16:creationId xmlns:a16="http://schemas.microsoft.com/office/drawing/2014/main" id="{30277A3C-F5D1-1BBB-5022-90B9B1BC8333}"/>
              </a:ext>
            </a:extLst>
          </p:cNvPr>
          <p:cNvSpPr/>
          <p:nvPr/>
        </p:nvSpPr>
        <p:spPr>
          <a:xfrm>
            <a:off x="2360712" y="5029879"/>
            <a:ext cx="2190243" cy="72008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00" dirty="0">
                <a:latin typeface="+mn-ea"/>
                <a:cs typeface="Arial" panose="020B0604020202020204" pitchFamily="34" charset="0"/>
              </a:rPr>
              <a:t>民間相互健康保険制度</a:t>
            </a:r>
            <a:r>
              <a:rPr lang="en-US" sz="1100" noProof="1">
                <a:latin typeface="+mn-ea"/>
                <a:cs typeface="Arial" panose="020B0604020202020204" pitchFamily="34" charset="0"/>
              </a:rPr>
              <a:t>（</a:t>
            </a:r>
            <a:r>
              <a:rPr lang="en-US" sz="1100" noProof="1">
                <a:cs typeface="Arial" panose="020B0604020202020204" pitchFamily="34" charset="0"/>
              </a:rPr>
              <a:t>PMHIS</a:t>
            </a:r>
            <a:r>
              <a:rPr lang="ja-JP" altLang="en-US" sz="1100" noProof="1">
                <a:cs typeface="Arial" panose="020B0604020202020204" pitchFamily="34" charset="0"/>
              </a:rPr>
              <a:t>：</a:t>
            </a:r>
            <a:r>
              <a:rPr lang="en-US" altLang="ja-JP" sz="1100" dirty="0">
                <a:cs typeface="Arial" panose="020B0604020202020204" pitchFamily="34" charset="0"/>
              </a:rPr>
              <a:t> Private Mutual Health Insurance Scheme</a:t>
            </a:r>
            <a:r>
              <a:rPr kumimoji="1" lang="en-US" sz="1100" noProof="1">
                <a:latin typeface="+mn-ea"/>
              </a:rPr>
              <a:t>）</a:t>
            </a:r>
          </a:p>
        </p:txBody>
      </p:sp>
      <p:sp>
        <p:nvSpPr>
          <p:cNvPr id="18" name="Rectangle: Rounded Corners 17">
            <a:extLst>
              <a:ext uri="{FF2B5EF4-FFF2-40B4-BE49-F238E27FC236}">
                <a16:creationId xmlns:a16="http://schemas.microsoft.com/office/drawing/2014/main" id="{B0177327-D188-30C5-74A5-E10AFA949895}"/>
              </a:ext>
            </a:extLst>
          </p:cNvPr>
          <p:cNvSpPr/>
          <p:nvPr/>
        </p:nvSpPr>
        <p:spPr>
          <a:xfrm>
            <a:off x="2360713" y="5820631"/>
            <a:ext cx="2190242" cy="720083"/>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00" dirty="0">
                <a:latin typeface="+mn-ea"/>
                <a:cs typeface="Arial" panose="020B0604020202020204" pitchFamily="34" charset="0"/>
              </a:rPr>
              <a:t>民間医療保険制度</a:t>
            </a:r>
            <a:r>
              <a:rPr kumimoji="1" lang="en-US" sz="1100" noProof="1">
                <a:latin typeface="+mn-ea"/>
              </a:rPr>
              <a:t>（</a:t>
            </a:r>
            <a:r>
              <a:rPr kumimoji="1" lang="en-US" sz="1100" noProof="1"/>
              <a:t>PCHIS</a:t>
            </a:r>
            <a:r>
              <a:rPr kumimoji="1" lang="ja-JP" altLang="en-US" sz="1100" noProof="1"/>
              <a:t>：</a:t>
            </a:r>
            <a:r>
              <a:rPr lang="en-US" altLang="ja-JP" sz="1100" dirty="0">
                <a:cs typeface="Arial" panose="020B0604020202020204" pitchFamily="34" charset="0"/>
              </a:rPr>
              <a:t> Private Commercial Health Insurance Scheme</a:t>
            </a:r>
            <a:r>
              <a:rPr kumimoji="1" lang="en-US" sz="1100" noProof="1">
                <a:latin typeface="+mn-ea"/>
              </a:rPr>
              <a:t>）</a:t>
            </a:r>
          </a:p>
        </p:txBody>
      </p:sp>
      <p:sp>
        <p:nvSpPr>
          <p:cNvPr id="19" name="TextBox 18">
            <a:extLst>
              <a:ext uri="{FF2B5EF4-FFF2-40B4-BE49-F238E27FC236}">
                <a16:creationId xmlns:a16="http://schemas.microsoft.com/office/drawing/2014/main" id="{FE5A968A-09BA-0C42-BA89-3CA2DACFFE45}"/>
              </a:ext>
            </a:extLst>
          </p:cNvPr>
          <p:cNvSpPr txBox="1"/>
          <p:nvPr/>
        </p:nvSpPr>
        <p:spPr>
          <a:xfrm>
            <a:off x="4634965" y="5029879"/>
            <a:ext cx="5070116" cy="60016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b="1" u="sng" noProof="1">
                <a:latin typeface="+mn-ea"/>
                <a:cs typeface="Arial" panose="020B0604020202020204" pitchFamily="34" charset="0"/>
              </a:rPr>
              <a:t>非営利で</a:t>
            </a:r>
            <a:r>
              <a:rPr kumimoji="1" lang="en-US" sz="1100" noProof="1">
                <a:latin typeface="+mn-ea"/>
                <a:cs typeface="Arial" panose="020B0604020202020204" pitchFamily="34" charset="0"/>
              </a:rPr>
              <a:t>運営される健康保険制度</a:t>
            </a:r>
          </a:p>
          <a:p>
            <a:pPr marL="171450" indent="-171450">
              <a:buFont typeface="Arial" panose="020B0604020202020204" pitchFamily="34" charset="0"/>
              <a:buChar char="•"/>
            </a:pPr>
            <a:r>
              <a:rPr kumimoji="1" lang="en-US" sz="1100" noProof="1">
                <a:latin typeface="+mn-ea"/>
                <a:cs typeface="Arial" panose="020B0604020202020204" pitchFamily="34" charset="0"/>
              </a:rPr>
              <a:t>会員は、地域社会に基づく</a:t>
            </a:r>
            <a:r>
              <a:rPr lang="ja-JP" altLang="en-US" sz="1100" noProof="1">
                <a:latin typeface="+mn-ea"/>
                <a:cs typeface="Arial" panose="020B0604020202020204" pitchFamily="34" charset="0"/>
              </a:rPr>
              <a:t>者または団体</a:t>
            </a:r>
            <a:r>
              <a:rPr kumimoji="1" lang="en-US" sz="1100" noProof="1">
                <a:latin typeface="+mn-ea"/>
                <a:cs typeface="Arial" panose="020B0604020202020204" pitchFamily="34" charset="0"/>
              </a:rPr>
              <a:t>、職業に基づく</a:t>
            </a:r>
            <a:r>
              <a:rPr lang="ja-JP" altLang="en-US" sz="1100" noProof="1">
                <a:latin typeface="+mn-ea"/>
                <a:cs typeface="Arial" panose="020B0604020202020204" pitchFamily="34" charset="0"/>
              </a:rPr>
              <a:t>者または団体</a:t>
            </a:r>
            <a:r>
              <a:rPr kumimoji="1" lang="en-US" sz="1100" noProof="1">
                <a:latin typeface="+mn-ea"/>
                <a:cs typeface="Arial" panose="020B0604020202020204" pitchFamily="34" charset="0"/>
              </a:rPr>
              <a:t>、信仰に基づく</a:t>
            </a:r>
            <a:r>
              <a:rPr lang="ja-JP" altLang="en-US" sz="1100" noProof="1">
                <a:latin typeface="+mn-ea"/>
                <a:cs typeface="Arial" panose="020B0604020202020204" pitchFamily="34" charset="0"/>
              </a:rPr>
              <a:t>者または団体</a:t>
            </a:r>
            <a:r>
              <a:rPr kumimoji="1" lang="en-US" sz="1100" noProof="1">
                <a:latin typeface="+mn-ea"/>
                <a:cs typeface="Arial" panose="020B0604020202020204" pitchFamily="34" charset="0"/>
              </a:rPr>
              <a:t>である。</a:t>
            </a:r>
            <a:r>
              <a:rPr kumimoji="1" lang="en-US" sz="1100" dirty="0">
                <a:latin typeface="+mn-ea"/>
                <a:cs typeface="Arial" panose="020B0604020202020204" pitchFamily="34" charset="0"/>
              </a:rPr>
              <a:t> </a:t>
            </a:r>
            <a:r>
              <a:rPr lang="ja-JP" altLang="en-US" sz="1100" dirty="0">
                <a:latin typeface="+mn-ea"/>
                <a:cs typeface="Arial" panose="020B0604020202020204" pitchFamily="34" charset="0"/>
              </a:rPr>
              <a:t>（</a:t>
            </a:r>
            <a:r>
              <a:rPr lang="en-US" altLang="ja-JP" sz="1100" dirty="0">
                <a:latin typeface="+mn-ea"/>
                <a:cs typeface="Arial" panose="020B0604020202020204" pitchFamily="34" charset="0"/>
              </a:rPr>
              <a:t>※</a:t>
            </a:r>
            <a:r>
              <a:rPr kumimoji="1" lang="en-US" sz="1100" noProof="1">
                <a:latin typeface="+mn-ea"/>
                <a:cs typeface="Arial" panose="020B0604020202020204" pitchFamily="34" charset="0"/>
              </a:rPr>
              <a:t>法人組織は会員になれ</a:t>
            </a:r>
            <a:r>
              <a:rPr kumimoji="1" lang="ja-JP" altLang="en-US" sz="1100" noProof="1">
                <a:latin typeface="+mn-ea"/>
                <a:cs typeface="Arial" panose="020B0604020202020204" pitchFamily="34" charset="0"/>
              </a:rPr>
              <a:t>ない）。</a:t>
            </a:r>
            <a:endParaRPr kumimoji="1" lang="en-US" sz="1100" noProof="1">
              <a:latin typeface="+mn-ea"/>
              <a:cs typeface="Arial" panose="020B0604020202020204" pitchFamily="34" charset="0"/>
            </a:endParaRPr>
          </a:p>
        </p:txBody>
      </p:sp>
      <p:sp>
        <p:nvSpPr>
          <p:cNvPr id="20" name="TextBox 19">
            <a:extLst>
              <a:ext uri="{FF2B5EF4-FFF2-40B4-BE49-F238E27FC236}">
                <a16:creationId xmlns:a16="http://schemas.microsoft.com/office/drawing/2014/main" id="{81664FB4-A078-E991-F090-45A13E1E8C7F}"/>
              </a:ext>
            </a:extLst>
          </p:cNvPr>
          <p:cNvSpPr txBox="1"/>
          <p:nvPr/>
        </p:nvSpPr>
        <p:spPr>
          <a:xfrm>
            <a:off x="4634965" y="5812669"/>
            <a:ext cx="5409403" cy="600164"/>
          </a:xfrm>
          <a:prstGeom prst="rect">
            <a:avLst/>
          </a:prstGeom>
          <a:noFill/>
        </p:spPr>
        <p:txBody>
          <a:bodyPr wrap="square" rtlCol="0">
            <a:spAutoFit/>
          </a:bodyPr>
          <a:lstStyle/>
          <a:p>
            <a:pPr marL="171450" indent="-171450">
              <a:buFont typeface="Arial" panose="020B0604020202020204" pitchFamily="34" charset="0"/>
              <a:buChar char="•"/>
            </a:pPr>
            <a:r>
              <a:rPr kumimoji="1" lang="en-US" sz="1100" noProof="1">
                <a:latin typeface="+mn-ea"/>
                <a:cs typeface="Arial" panose="020B0604020202020204" pitchFamily="34" charset="0"/>
              </a:rPr>
              <a:t>市場原理に基づ</a:t>
            </a:r>
            <a:r>
              <a:rPr kumimoji="1" lang="ja-JP" altLang="en-US" sz="1100" noProof="1">
                <a:latin typeface="+mn-ea"/>
                <a:cs typeface="Arial" panose="020B0604020202020204" pitchFamily="34" charset="0"/>
              </a:rPr>
              <a:t>き、</a:t>
            </a:r>
            <a:r>
              <a:rPr kumimoji="1" lang="en-US" sz="1100" b="1" u="sng" noProof="1">
                <a:latin typeface="+mn-ea"/>
                <a:cs typeface="Arial" panose="020B0604020202020204" pitchFamily="34" charset="0"/>
              </a:rPr>
              <a:t>営利目的</a:t>
            </a:r>
            <a:r>
              <a:rPr kumimoji="1" lang="en-US" sz="1100" noProof="1">
                <a:latin typeface="+mn-ea"/>
                <a:cs typeface="Arial" panose="020B0604020202020204" pitchFamily="34" charset="0"/>
              </a:rPr>
              <a:t>で運営されている健康保険会社</a:t>
            </a:r>
            <a:r>
              <a:rPr lang="ja-JP" altLang="en-US" sz="1100" noProof="1">
                <a:latin typeface="+mn-ea"/>
                <a:cs typeface="Arial" panose="020B0604020202020204" pitchFamily="34" charset="0"/>
              </a:rPr>
              <a:t>が対象</a:t>
            </a:r>
            <a:endParaRPr lang="en-US" altLang="ja-JP" sz="1100" noProof="1">
              <a:latin typeface="+mn-ea"/>
              <a:cs typeface="Arial" panose="020B0604020202020204" pitchFamily="34" charset="0"/>
            </a:endParaRPr>
          </a:p>
          <a:p>
            <a:pPr marL="171450" indent="-171450">
              <a:buFont typeface="Arial" panose="020B0604020202020204" pitchFamily="34" charset="0"/>
              <a:buChar char="•"/>
            </a:pPr>
            <a:r>
              <a:rPr kumimoji="1" lang="en-US" sz="1100" noProof="1">
                <a:latin typeface="+mn-ea"/>
                <a:cs typeface="Arial" panose="020B0604020202020204" pitchFamily="34" charset="0"/>
              </a:rPr>
              <a:t>民間の商業健康保険制度の所有権は会社と株主にある</a:t>
            </a:r>
            <a:r>
              <a:rPr kumimoji="1" lang="ja-JP" altLang="en-US" sz="1100" noProof="1">
                <a:latin typeface="+mn-ea"/>
                <a:cs typeface="Arial" panose="020B0604020202020204" pitchFamily="34" charset="0"/>
              </a:rPr>
              <a:t>。</a:t>
            </a:r>
            <a:endParaRPr kumimoji="1" lang="en-US" sz="1100" noProof="1">
              <a:latin typeface="+mn-ea"/>
              <a:cs typeface="Arial" panose="020B0604020202020204" pitchFamily="34" charset="0"/>
            </a:endParaRPr>
          </a:p>
          <a:p>
            <a:pPr marL="171450" indent="-171450">
              <a:buFont typeface="Arial" panose="020B0604020202020204" pitchFamily="34" charset="0"/>
              <a:buChar char="•"/>
            </a:pPr>
            <a:r>
              <a:rPr kumimoji="1" lang="en-US" sz="1100" noProof="1">
                <a:latin typeface="+mn-ea"/>
                <a:cs typeface="Arial" panose="020B0604020202020204" pitchFamily="34" charset="0"/>
              </a:rPr>
              <a:t>保険料は、加入する団体や個人のリスクを計算し</a:t>
            </a:r>
            <a:r>
              <a:rPr kumimoji="1" lang="ja-JP" altLang="en-US" sz="1100" noProof="1">
                <a:latin typeface="+mn-ea"/>
                <a:cs typeface="Arial" panose="020B0604020202020204" pitchFamily="34" charset="0"/>
              </a:rPr>
              <a:t>算出する。</a:t>
            </a:r>
            <a:endParaRPr kumimoji="1" lang="en-US" sz="1100" noProof="1">
              <a:latin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90ED2C42-5026-2FF6-077E-D9B424837023}"/>
              </a:ext>
            </a:extLst>
          </p:cNvPr>
          <p:cNvSpPr/>
          <p:nvPr/>
        </p:nvSpPr>
        <p:spPr>
          <a:xfrm>
            <a:off x="200025" y="1268758"/>
            <a:ext cx="9505056" cy="473705"/>
          </a:xfrm>
          <a:prstGeom prst="roundRect">
            <a:avLst>
              <a:gd name="adj" fmla="val 50000"/>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200" noProof="1">
                <a:latin typeface="+mn-ea"/>
              </a:rPr>
              <a:t>ガーナの</a:t>
            </a:r>
            <a:r>
              <a:rPr kumimoji="1" lang="en-US" sz="1200" noProof="1"/>
              <a:t>2021</a:t>
            </a:r>
            <a:r>
              <a:rPr kumimoji="1" lang="en-US" sz="1200" noProof="1">
                <a:latin typeface="+mn-ea"/>
              </a:rPr>
              <a:t>年国勢調査の結果によると、人口の</a:t>
            </a:r>
            <a:r>
              <a:rPr kumimoji="1" lang="en-US" sz="1200" noProof="1"/>
              <a:t>68.6%</a:t>
            </a:r>
            <a:r>
              <a:rPr kumimoji="1" lang="en-US" sz="1200" noProof="1">
                <a:latin typeface="+mn-ea"/>
              </a:rPr>
              <a:t>が国民健康保険制度 （</a:t>
            </a:r>
            <a:r>
              <a:rPr kumimoji="1" lang="en-US" sz="1200" noProof="1"/>
              <a:t>NHIS</a:t>
            </a:r>
            <a:r>
              <a:rPr kumimoji="1" lang="en-US" sz="1200" noProof="1">
                <a:latin typeface="+mn-ea"/>
              </a:rPr>
              <a:t>） または民間の健康保険制度のいずれかに加入している</a:t>
            </a:r>
            <a:r>
              <a:rPr kumimoji="1" lang="ja-JP" altLang="en-US" sz="1200" noProof="1">
                <a:latin typeface="+mn-ea"/>
              </a:rPr>
              <a:t>。</a:t>
            </a:r>
            <a:r>
              <a:rPr kumimoji="1" lang="en-US" sz="1200" dirty="0">
                <a:latin typeface="+mn-ea"/>
              </a:rPr>
              <a:t> </a:t>
            </a:r>
          </a:p>
        </p:txBody>
      </p:sp>
      <p:cxnSp>
        <p:nvCxnSpPr>
          <p:cNvPr id="4" name="コネクタ: カギ線 3">
            <a:extLst>
              <a:ext uri="{FF2B5EF4-FFF2-40B4-BE49-F238E27FC236}">
                <a16:creationId xmlns:a16="http://schemas.microsoft.com/office/drawing/2014/main" id="{FC3863F3-A161-A62C-0BCC-35634DAD8922}"/>
              </a:ext>
            </a:extLst>
          </p:cNvPr>
          <p:cNvCxnSpPr>
            <a:cxnSpLocks/>
            <a:stCxn id="3" idx="3"/>
            <a:endCxn id="17" idx="1"/>
          </p:cNvCxnSpPr>
          <p:nvPr/>
        </p:nvCxnSpPr>
        <p:spPr>
          <a:xfrm flipV="1">
            <a:off x="1898214" y="5389920"/>
            <a:ext cx="462498" cy="394474"/>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3CAACAB5-7287-1BEC-F765-EB6D8FC6BA55}"/>
              </a:ext>
            </a:extLst>
          </p:cNvPr>
          <p:cNvCxnSpPr>
            <a:cxnSpLocks/>
            <a:stCxn id="3" idx="3"/>
            <a:endCxn id="18" idx="1"/>
          </p:cNvCxnSpPr>
          <p:nvPr/>
        </p:nvCxnSpPr>
        <p:spPr>
          <a:xfrm>
            <a:off x="1898214" y="5784394"/>
            <a:ext cx="462499" cy="396279"/>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13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4" y="6621339"/>
            <a:ext cx="8929440" cy="333500"/>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ガーナ厚生労働省、</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Developmen aid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Health</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PublicSans"/>
                <a:ea typeface="ＭＳ Ｐゴシック" panose="020B0600070205080204" pitchFamily="50" charset="-128"/>
                <a:cs typeface="Arial" panose="020B0604020202020204" pitchFamily="34" charset="0"/>
              </a:rPr>
              <a:t>T</a:t>
            </a:r>
            <a:r>
              <a:rPr lang="en-US" altLang="ja-JP" sz="900" b="0" i="0" dirty="0">
                <a:solidFill>
                  <a:srgbClr val="000000"/>
                </a:solidFill>
                <a:effectLst/>
                <a:latin typeface="PublicSans"/>
              </a:rPr>
              <a:t>he International Trade Administration </a:t>
            </a:r>
            <a:r>
              <a:rPr lang="ja-JP" altLang="en-US" sz="900" dirty="0">
                <a:solidFill>
                  <a:srgbClr val="000000"/>
                </a:solidFill>
                <a:latin typeface="PublicSans"/>
              </a:rPr>
              <a:t>「</a:t>
            </a:r>
            <a:r>
              <a:rPr lang="en-US" altLang="ja-JP" sz="900" dirty="0">
                <a:solidFill>
                  <a:srgbClr val="000000"/>
                </a:solidFill>
                <a:latin typeface="PublicSans"/>
              </a:rPr>
              <a:t>Ghana - Country Commercial Guide</a:t>
            </a:r>
            <a:r>
              <a:rPr lang="ja-JP" altLang="en-US" sz="900" dirty="0">
                <a:solidFill>
                  <a:srgbClr val="000000"/>
                </a:solidFill>
                <a:latin typeface="PublicSans"/>
              </a:rPr>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Rounded Corners 3">
            <a:extLst>
              <a:ext uri="{FF2B5EF4-FFF2-40B4-BE49-F238E27FC236}">
                <a16:creationId xmlns:a16="http://schemas.microsoft.com/office/drawing/2014/main" id="{8CC3D561-E054-CFF1-BC86-208668115E31}"/>
              </a:ext>
            </a:extLst>
          </p:cNvPr>
          <p:cNvSpPr/>
          <p:nvPr/>
        </p:nvSpPr>
        <p:spPr>
          <a:xfrm>
            <a:off x="200025" y="1052736"/>
            <a:ext cx="2520727"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fontAlgn="ctr">
              <a:lnSpc>
                <a:spcPct val="114000"/>
              </a:lnSpc>
              <a:spcAft>
                <a:spcPts val="400"/>
              </a:spcAft>
            </a:pPr>
            <a:r>
              <a:rPr kumimoji="1" lang="en-US" sz="1200" b="1" noProof="1">
                <a:latin typeface="+mn-ea"/>
              </a:rPr>
              <a:t>保健省 （MoH）</a:t>
            </a:r>
            <a:endParaRPr kumimoji="1" lang="en-US" sz="1200" b="1" dirty="0">
              <a:latin typeface="+mn-ea"/>
            </a:endParaRPr>
          </a:p>
        </p:txBody>
      </p:sp>
      <p:sp>
        <p:nvSpPr>
          <p:cNvPr id="13" name="テキスト ボックス 45">
            <a:extLst>
              <a:ext uri="{FF2B5EF4-FFF2-40B4-BE49-F238E27FC236}">
                <a16:creationId xmlns:a16="http://schemas.microsoft.com/office/drawing/2014/main" id="{F2647330-C0BF-9A13-0F28-A875BBECEE6C}"/>
              </a:ext>
            </a:extLst>
          </p:cNvPr>
          <p:cNvSpPr txBox="1">
            <a:spLocks/>
          </p:cNvSpPr>
          <p:nvPr/>
        </p:nvSpPr>
        <p:spPr>
          <a:xfrm>
            <a:off x="200024" y="1515277"/>
            <a:ext cx="2520727" cy="1120974"/>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noProof="1">
                <a:latin typeface="+mn-ea"/>
                <a:cs typeface="Arial" panose="020B0604020202020204" pitchFamily="34" charset="0"/>
              </a:rPr>
              <a:t>保健省 </a:t>
            </a:r>
            <a:r>
              <a:rPr lang="ja-JP" altLang="en-US" sz="1200" noProof="1">
                <a:latin typeface="+mn-ea"/>
                <a:cs typeface="Arial" panose="020B0604020202020204" pitchFamily="34" charset="0"/>
              </a:rPr>
              <a:t>（</a:t>
            </a:r>
            <a:r>
              <a:rPr lang="en-US" altLang="ja-JP" sz="1200" noProof="1">
                <a:cs typeface="Arial" panose="020B0604020202020204" pitchFamily="34" charset="0"/>
              </a:rPr>
              <a:t>MoH</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a:t>
            </a:r>
            <a:r>
              <a:rPr lang="ja-JP" altLang="en-US" sz="1200" noProof="1">
                <a:latin typeface="+mn-ea"/>
                <a:cs typeface="Arial" panose="020B0604020202020204" pitchFamily="34" charset="0"/>
              </a:rPr>
              <a:t>が</a:t>
            </a:r>
            <a:r>
              <a:rPr lang="en-US" altLang="ja-JP" sz="1200" noProof="1">
                <a:latin typeface="+mn-ea"/>
                <a:cs typeface="Arial" panose="020B0604020202020204" pitchFamily="34" charset="0"/>
              </a:rPr>
              <a:t>ガーナの保健</a:t>
            </a:r>
            <a:r>
              <a:rPr lang="ja-JP" altLang="en-US" sz="1200" noProof="1">
                <a:latin typeface="+mn-ea"/>
                <a:cs typeface="Arial" panose="020B0604020202020204" pitchFamily="34" charset="0"/>
              </a:rPr>
              <a:t>分野を管轄する</a:t>
            </a:r>
            <a:r>
              <a:rPr lang="en-US" altLang="ja-JP" sz="1200" noProof="1">
                <a:latin typeface="+mn-ea"/>
                <a:cs typeface="Arial" panose="020B0604020202020204" pitchFamily="34" charset="0"/>
              </a:rPr>
              <a:t>ガーナの政府省庁で</a:t>
            </a:r>
            <a:r>
              <a:rPr lang="ja-JP" altLang="en-US" sz="1200" noProof="1">
                <a:latin typeface="+mn-ea"/>
                <a:cs typeface="Arial" panose="020B0604020202020204" pitchFamily="34" charset="0"/>
              </a:rPr>
              <a:t>あり、</a:t>
            </a:r>
            <a:r>
              <a:rPr lang="en-US" altLang="ja-JP" sz="1200" noProof="1">
                <a:latin typeface="+mn-ea"/>
                <a:cs typeface="Arial" panose="020B0604020202020204" pitchFamily="34" charset="0"/>
              </a:rPr>
              <a:t>公衆衛生サービスの提供、ガーナの医療産業の管理、ガーナの病院と医療教育システムの構築に関与してい</a:t>
            </a:r>
            <a:r>
              <a:rPr lang="ja-JP" altLang="en-US" sz="1200" noProof="1">
                <a:latin typeface="+mn-ea"/>
                <a:cs typeface="Arial" panose="020B0604020202020204" pitchFamily="34" charset="0"/>
              </a:rPr>
              <a:t>る。</a:t>
            </a: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noProof="1">
              <a:highlight>
                <a:srgbClr val="FFFF00"/>
              </a:highligh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noProof="1">
              <a:highlight>
                <a:srgbClr val="FFFF00"/>
              </a:highligh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noProof="1">
              <a:highlight>
                <a:srgbClr val="FFFF00"/>
              </a:highligh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noProof="1">
                <a:latin typeface="+mn-ea"/>
                <a:cs typeface="Arial" panose="020B0604020202020204" pitchFamily="34" charset="0"/>
              </a:rPr>
              <a:t>医療制度は、以下の</a:t>
            </a:r>
            <a:r>
              <a:rPr lang="en-US" altLang="ja-JP" sz="1200" noProof="1">
                <a:cs typeface="Arial" panose="020B0604020202020204" pitchFamily="34" charset="0"/>
              </a:rPr>
              <a:t>5</a:t>
            </a:r>
            <a:r>
              <a:rPr lang="ja-JP" altLang="en-US" sz="1200" noProof="1">
                <a:latin typeface="+mn-ea"/>
                <a:cs typeface="Arial" panose="020B0604020202020204" pitchFamily="34" charset="0"/>
              </a:rPr>
              <a:t>段階の医療提供者で構成されている。地方におけるプライマリケアの第</a:t>
            </a:r>
            <a:r>
              <a:rPr lang="en-US" altLang="ja-JP" sz="1200" noProof="1">
                <a:cs typeface="Arial" panose="020B0604020202020204" pitchFamily="34" charset="0"/>
              </a:rPr>
              <a:t>1</a:t>
            </a:r>
            <a:r>
              <a:rPr lang="ja-JP" altLang="en-US" sz="1200" noProof="1">
                <a:latin typeface="+mn-ea"/>
                <a:cs typeface="Arial" panose="020B0604020202020204" pitchFamily="34" charset="0"/>
              </a:rPr>
              <a:t>段階であるヘルスポスト、保健所・診療所、地区病院、地域病院、第三次病院。</a:t>
            </a:r>
            <a:r>
              <a:rPr lang="ja-JP" altLang="en-US" sz="1200" noProof="1">
                <a:highlight>
                  <a:srgbClr val="FFFF00"/>
                </a:highlight>
                <a:latin typeface="+mn-ea"/>
                <a:cs typeface="Arial" panose="020B0604020202020204" pitchFamily="34" charset="0"/>
              </a:rPr>
              <a:t> </a:t>
            </a:r>
            <a:endParaRPr lang="en-US" altLang="ja-JP" sz="1200" noProof="1">
              <a:highlight>
                <a:srgbClr val="FFFF00"/>
              </a:highlight>
              <a:latin typeface="+mn-ea"/>
              <a:cs typeface="Arial" panose="020B0604020202020204" pitchFamily="34" charset="0"/>
            </a:endParaRPr>
          </a:p>
        </p:txBody>
      </p:sp>
      <p:sp>
        <p:nvSpPr>
          <p:cNvPr id="14" name="Rectangle 13">
            <a:extLst>
              <a:ext uri="{FF2B5EF4-FFF2-40B4-BE49-F238E27FC236}">
                <a16:creationId xmlns:a16="http://schemas.microsoft.com/office/drawing/2014/main" id="{8A410D6B-7ADC-7D88-0CCC-07DF74CA89E6}"/>
              </a:ext>
            </a:extLst>
          </p:cNvPr>
          <p:cNvSpPr/>
          <p:nvPr/>
        </p:nvSpPr>
        <p:spPr>
          <a:xfrm>
            <a:off x="200472" y="2732271"/>
            <a:ext cx="2630860" cy="2064879"/>
          </a:xfrm>
          <a:prstGeom prst="rect">
            <a:avLst/>
          </a:prstGeom>
          <a:solidFill>
            <a:schemeClr val="accent2">
              <a:lumMod val="20000"/>
              <a:lumOff val="80000"/>
            </a:schemeClr>
          </a:solidFill>
        </p:spPr>
        <p:txBody>
          <a:bodyPr wrap="square" rtlCol="0" anchor="ctr">
            <a:noAutofit/>
          </a:bodyPr>
          <a:lstStyle/>
          <a:p>
            <a:pPr fontAlgn="ctr">
              <a:lnSpc>
                <a:spcPct val="114000"/>
              </a:lnSpc>
              <a:spcAft>
                <a:spcPts val="400"/>
              </a:spcAft>
            </a:pPr>
            <a:r>
              <a:rPr kumimoji="1" lang="en-US" altLang="ja-JP" sz="1200" noProof="1">
                <a:latin typeface="+mn-ea"/>
              </a:rPr>
              <a:t>【</a:t>
            </a:r>
            <a:r>
              <a:rPr kumimoji="1" lang="ja-JP" altLang="en-US" sz="1200" b="1" noProof="1">
                <a:latin typeface="+mn-ea"/>
              </a:rPr>
              <a:t>具体的な役割</a:t>
            </a:r>
            <a:r>
              <a:rPr kumimoji="1" lang="en-US" altLang="ja-JP" sz="1200" noProof="1">
                <a:latin typeface="+mn-ea"/>
              </a:rPr>
              <a:t>】</a:t>
            </a:r>
            <a:endParaRPr kumimoji="1" lang="en-US" sz="1200" noProof="1">
              <a:latin typeface="+mn-ea"/>
            </a:endParaRPr>
          </a:p>
          <a:p>
            <a:pPr marL="171450" indent="-171450" fontAlgn="ctr">
              <a:lnSpc>
                <a:spcPct val="114000"/>
              </a:lnSpc>
              <a:spcAft>
                <a:spcPts val="400"/>
              </a:spcAft>
              <a:buFont typeface="Arial" panose="020B0604020202020204" pitchFamily="34" charset="0"/>
              <a:buChar char="•"/>
            </a:pPr>
            <a:r>
              <a:rPr kumimoji="1" lang="en-US" sz="1200" noProof="1">
                <a:latin typeface="+mn-ea"/>
              </a:rPr>
              <a:t>ポリシー、プランニング、予算編成、</a:t>
            </a:r>
            <a:r>
              <a:rPr kumimoji="1" lang="en-US" sz="1200" noProof="1"/>
              <a:t>M&amp;E</a:t>
            </a:r>
          </a:p>
          <a:p>
            <a:pPr marL="171450" indent="-171450" fontAlgn="ctr">
              <a:lnSpc>
                <a:spcPct val="114000"/>
              </a:lnSpc>
              <a:spcAft>
                <a:spcPts val="400"/>
              </a:spcAft>
              <a:buFont typeface="Arial" panose="020B0604020202020204" pitchFamily="34" charset="0"/>
              <a:buChar char="•"/>
            </a:pPr>
            <a:r>
              <a:rPr lang="en-US" sz="1200" noProof="1">
                <a:latin typeface="+mn-ea"/>
              </a:rPr>
              <a:t>技術的な調整</a:t>
            </a:r>
          </a:p>
          <a:p>
            <a:pPr marL="171450" indent="-171450" fontAlgn="ctr">
              <a:lnSpc>
                <a:spcPct val="114000"/>
              </a:lnSpc>
              <a:spcAft>
                <a:spcPts val="400"/>
              </a:spcAft>
              <a:buFont typeface="Arial" panose="020B0604020202020204" pitchFamily="34" charset="0"/>
              <a:buChar char="•"/>
            </a:pPr>
            <a:r>
              <a:rPr kumimoji="1" lang="en-US" sz="1200" noProof="1">
                <a:latin typeface="+mn-ea"/>
              </a:rPr>
              <a:t>伝統医学と代替医学</a:t>
            </a:r>
          </a:p>
          <a:p>
            <a:pPr marL="171450" indent="-171450" fontAlgn="ctr">
              <a:lnSpc>
                <a:spcPct val="114000"/>
              </a:lnSpc>
              <a:spcAft>
                <a:spcPts val="400"/>
              </a:spcAft>
              <a:buFont typeface="Arial" panose="020B0604020202020204" pitchFamily="34" charset="0"/>
              <a:buChar char="•"/>
            </a:pPr>
            <a:r>
              <a:rPr lang="en-US" sz="1200" noProof="1">
                <a:latin typeface="+mn-ea"/>
              </a:rPr>
              <a:t>インフラ局</a:t>
            </a:r>
          </a:p>
          <a:p>
            <a:pPr marL="171450" indent="-171450" fontAlgn="ctr">
              <a:lnSpc>
                <a:spcPct val="114000"/>
              </a:lnSpc>
              <a:spcAft>
                <a:spcPts val="400"/>
              </a:spcAft>
              <a:buFont typeface="Arial" panose="020B0604020202020204" pitchFamily="34" charset="0"/>
              <a:buChar char="•"/>
            </a:pPr>
            <a:r>
              <a:rPr kumimoji="1" lang="en-US" sz="1200" noProof="1">
                <a:latin typeface="+mn-ea"/>
              </a:rPr>
              <a:t>研究統計、情報管理</a:t>
            </a:r>
          </a:p>
          <a:p>
            <a:pPr marL="171450" indent="-171450" fontAlgn="ctr">
              <a:lnSpc>
                <a:spcPct val="114000"/>
              </a:lnSpc>
              <a:spcAft>
                <a:spcPts val="400"/>
              </a:spcAft>
              <a:buFont typeface="Arial" panose="020B0604020202020204" pitchFamily="34" charset="0"/>
              <a:buChar char="•"/>
            </a:pPr>
            <a:r>
              <a:rPr kumimoji="1" lang="en-US" sz="1200" noProof="1">
                <a:latin typeface="+mn-ea"/>
              </a:rPr>
              <a:t>調達・供給</a:t>
            </a:r>
          </a:p>
        </p:txBody>
      </p:sp>
      <p:cxnSp>
        <p:nvCxnSpPr>
          <p:cNvPr id="16" name="Straight Connector 15">
            <a:extLst>
              <a:ext uri="{FF2B5EF4-FFF2-40B4-BE49-F238E27FC236}">
                <a16:creationId xmlns:a16="http://schemas.microsoft.com/office/drawing/2014/main" id="{A803B29A-2C6F-593B-57ED-3928616B5D44}"/>
              </a:ext>
            </a:extLst>
          </p:cNvPr>
          <p:cNvCxnSpPr>
            <a:stCxn id="4" idx="3"/>
          </p:cNvCxnSpPr>
          <p:nvPr/>
        </p:nvCxnSpPr>
        <p:spPr>
          <a:xfrm>
            <a:off x="2720752" y="1222013"/>
            <a:ext cx="360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1611058-0385-3565-B2A1-52327F26FD3D}"/>
              </a:ext>
            </a:extLst>
          </p:cNvPr>
          <p:cNvSpPr/>
          <p:nvPr/>
        </p:nvSpPr>
        <p:spPr>
          <a:xfrm>
            <a:off x="3087048" y="1052736"/>
            <a:ext cx="6618384" cy="33855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en-US" sz="1200" b="1" noProof="1">
                <a:latin typeface="+mn-ea"/>
              </a:rPr>
              <a:t>関連する保健機関</a:t>
            </a:r>
            <a:endParaRPr kumimoji="1" lang="en-US" sz="1200" b="1" dirty="0">
              <a:latin typeface="+mn-ea"/>
            </a:endParaRPr>
          </a:p>
        </p:txBody>
      </p:sp>
      <p:sp>
        <p:nvSpPr>
          <p:cNvPr id="24" name="Rectangle 23">
            <a:extLst>
              <a:ext uri="{FF2B5EF4-FFF2-40B4-BE49-F238E27FC236}">
                <a16:creationId xmlns:a16="http://schemas.microsoft.com/office/drawing/2014/main" id="{7E8AD05A-E07B-AD42-4B97-5B551FBFD7C6}"/>
              </a:ext>
            </a:extLst>
          </p:cNvPr>
          <p:cNvSpPr/>
          <p:nvPr/>
        </p:nvSpPr>
        <p:spPr>
          <a:xfrm>
            <a:off x="2936776" y="1484784"/>
            <a:ext cx="3345396" cy="5040535"/>
          </a:xfrm>
          <a:prstGeom prst="rect">
            <a:avLst/>
          </a:prstGeom>
          <a:solidFill>
            <a:schemeClr val="accent1">
              <a:lumMod val="40000"/>
              <a:lumOff val="60000"/>
            </a:schemeClr>
          </a:solidFill>
          <a:ln>
            <a:noFill/>
          </a:ln>
        </p:spPr>
        <p:txBody>
          <a:bodyPr wrap="square" rtlCol="0" anchor="ctr">
            <a:noAutofit/>
          </a:bodyPr>
          <a:lstStyle/>
          <a:p>
            <a:pPr fontAlgn="ctr">
              <a:lnSpc>
                <a:spcPct val="114000"/>
              </a:lnSpc>
              <a:spcAft>
                <a:spcPts val="400"/>
              </a:spcAft>
            </a:pPr>
            <a:r>
              <a:rPr lang="ja-JP" altLang="en-US" sz="1120" b="1" noProof="1">
                <a:latin typeface="+mn-ea"/>
                <a:cs typeface="Arial" panose="020B0604020202020204" pitchFamily="34" charset="0"/>
              </a:rPr>
              <a:t>省庁等</a:t>
            </a:r>
            <a:endParaRPr lang="en-US" altLang="ja-JP" sz="1120" b="1"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ガーナ保健局（</a:t>
            </a:r>
            <a:r>
              <a:rPr lang="en-US" altLang="ja-JP" sz="1120" dirty="0">
                <a:cs typeface="Arial" panose="020B0604020202020204" pitchFamily="34" charset="0"/>
              </a:rPr>
              <a:t>GHS: Ghana Health Service </a:t>
            </a:r>
            <a:r>
              <a:rPr lang="ja-JP" altLang="en-US" sz="1120" dirty="0">
                <a:latin typeface="+mn-ea"/>
                <a:cs typeface="Arial" panose="020B0604020202020204" pitchFamily="34" charset="0"/>
              </a:rPr>
              <a:t>）</a:t>
            </a:r>
            <a:endParaRPr lang="en-US" altLang="ja-JP"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rPr>
              <a:t>精神保健局（</a:t>
            </a:r>
            <a:r>
              <a:rPr lang="en-US" altLang="ja-JP" sz="1120" dirty="0"/>
              <a:t>Mental Health Authority</a:t>
            </a:r>
            <a:r>
              <a:rPr lang="ja-JP" altLang="en-US" sz="1120" dirty="0">
                <a:latin typeface="+mn-ea"/>
              </a:rPr>
              <a:t>）</a:t>
            </a:r>
            <a:endParaRPr lang="en-US" altLang="ja-JP" sz="1120" dirty="0">
              <a:latin typeface="+mn-ea"/>
            </a:endParaRPr>
          </a:p>
          <a:p>
            <a:pPr marL="171450" indent="-171450" fontAlgn="ctr">
              <a:lnSpc>
                <a:spcPct val="114000"/>
              </a:lnSpc>
              <a:spcAft>
                <a:spcPts val="400"/>
              </a:spcAft>
              <a:buFont typeface="Arial" panose="020B0604020202020204" pitchFamily="34" charset="0"/>
              <a:buChar char="•"/>
            </a:pPr>
            <a:r>
              <a:rPr lang="ja-JP" altLang="en-US" sz="1120" noProof="1">
                <a:latin typeface="+mn-ea"/>
              </a:rPr>
              <a:t>ガーナ</a:t>
            </a:r>
            <a:r>
              <a:rPr lang="en-US" altLang="ja-JP" sz="1120" noProof="1">
                <a:latin typeface="+mn-ea"/>
              </a:rPr>
              <a:t>食品医薬品局</a:t>
            </a:r>
            <a:r>
              <a:rPr lang="ja-JP" altLang="en-US" sz="1120" noProof="1"/>
              <a:t>（</a:t>
            </a:r>
            <a:r>
              <a:rPr lang="en-US" altLang="ja-JP" sz="1120" noProof="1"/>
              <a:t>FDA:</a:t>
            </a:r>
            <a:r>
              <a:rPr lang="en-US" altLang="ja-JP" sz="1120" i="0" dirty="0">
                <a:solidFill>
                  <a:srgbClr val="000000"/>
                </a:solidFill>
                <a:effectLst/>
              </a:rPr>
              <a:t> Food and Drugs Authority Ghana</a:t>
            </a:r>
            <a:r>
              <a:rPr lang="ja-JP" altLang="en-US" sz="1120" noProof="1">
                <a:latin typeface="+mn-ea"/>
              </a:rPr>
              <a:t>）</a:t>
            </a:r>
            <a:endParaRPr lang="en-US" altLang="ja-JP"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保健施設規制庁</a:t>
            </a:r>
            <a:r>
              <a:rPr lang="ja-JP" altLang="en-US" sz="1120" dirty="0">
                <a:latin typeface="+mn-ea"/>
                <a:cs typeface="Arial" panose="020B0604020202020204" pitchFamily="34" charset="0"/>
              </a:rPr>
              <a:t> </a:t>
            </a:r>
            <a:r>
              <a:rPr lang="zh-TW" altLang="en-US" sz="1120" dirty="0">
                <a:latin typeface="+mn-ea"/>
                <a:cs typeface="Arial" panose="020B0604020202020204" pitchFamily="34" charset="0"/>
              </a:rPr>
              <a:t>（</a:t>
            </a:r>
            <a:r>
              <a:rPr lang="en-US" altLang="zh-TW" sz="1120" dirty="0" err="1">
                <a:cs typeface="Arial" panose="020B0604020202020204" pitchFamily="34" charset="0"/>
              </a:rPr>
              <a:t>HeFRA</a:t>
            </a:r>
            <a:r>
              <a:rPr lang="en-US" altLang="zh-TW" sz="1120" dirty="0">
                <a:cs typeface="Arial" panose="020B0604020202020204" pitchFamily="34" charset="0"/>
              </a:rPr>
              <a:t>:</a:t>
            </a:r>
            <a:r>
              <a:rPr lang="en-US" altLang="ja-JP" sz="1120" dirty="0">
                <a:cs typeface="Arial" panose="020B0604020202020204" pitchFamily="34" charset="0"/>
              </a:rPr>
              <a:t> Health Facilities Regulatory Agency</a:t>
            </a:r>
            <a:r>
              <a:rPr lang="zh-TW" altLang="en-US" sz="1120" dirty="0">
                <a:latin typeface="+mn-ea"/>
                <a:cs typeface="Arial" panose="020B0604020202020204" pitchFamily="34" charset="0"/>
              </a:rPr>
              <a:t>）</a:t>
            </a:r>
            <a:endParaRPr lang="en-US" altLang="zh-TW"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国家健康保険機構</a:t>
            </a:r>
            <a:r>
              <a:rPr lang="ja-JP" altLang="en-US" sz="1120" noProof="1">
                <a:latin typeface="+mn-ea"/>
                <a:cs typeface="Arial" panose="020B0604020202020204" pitchFamily="34" charset="0"/>
              </a:rPr>
              <a:t>（</a:t>
            </a:r>
            <a:r>
              <a:rPr lang="en-US" altLang="ja-JP" sz="1120" noProof="1">
                <a:cs typeface="Arial" panose="020B0604020202020204" pitchFamily="34" charset="0"/>
              </a:rPr>
              <a:t>NHIA:</a:t>
            </a:r>
            <a:r>
              <a:rPr lang="en-US" altLang="ja-JP" sz="1120" dirty="0">
                <a:cs typeface="Arial" panose="020B0604020202020204" pitchFamily="34" charset="0"/>
              </a:rPr>
              <a:t>National Health Insurance Authority</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rPr>
              <a:t>霊安庁</a:t>
            </a:r>
            <a:r>
              <a:rPr lang="ja-JP" altLang="en-US" sz="1120" noProof="1">
                <a:latin typeface="+mn-ea"/>
              </a:rPr>
              <a:t>（</a:t>
            </a:r>
            <a:r>
              <a:rPr lang="en-US" altLang="ja-JP" sz="1120" noProof="1"/>
              <a:t>Mortuary Services Agency</a:t>
            </a:r>
            <a:r>
              <a:rPr lang="ja-JP" altLang="en-US" sz="1120" noProof="1">
                <a:latin typeface="+mn-ea"/>
              </a:rPr>
              <a:t>）</a:t>
            </a:r>
            <a:endParaRPr lang="en-US" altLang="ja-JP" sz="1120" noProof="1">
              <a:latin typeface="+mn-ea"/>
              <a:cs typeface="Arial" panose="020B0604020202020204" pitchFamily="34" charset="0"/>
            </a:endParaRPr>
          </a:p>
          <a:p>
            <a:pPr fontAlgn="ctr">
              <a:lnSpc>
                <a:spcPct val="114000"/>
              </a:lnSpc>
              <a:spcAft>
                <a:spcPts val="400"/>
              </a:spcAft>
            </a:pPr>
            <a:r>
              <a:rPr lang="ja-JP" altLang="en-US" sz="1120" b="1" noProof="1">
                <a:latin typeface="+mn-ea"/>
                <a:cs typeface="Arial" panose="020B0604020202020204" pitchFamily="34" charset="0"/>
              </a:rPr>
              <a:t>評議会等</a:t>
            </a:r>
            <a:endParaRPr lang="en-US" altLang="ja-JP" sz="1120" b="1"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薬局評議会</a:t>
            </a:r>
            <a:r>
              <a:rPr lang="ja-JP" altLang="en-US" sz="1120" noProof="1">
                <a:latin typeface="+mn-ea"/>
                <a:cs typeface="Arial" panose="020B0604020202020204" pitchFamily="34" charset="0"/>
              </a:rPr>
              <a:t>（</a:t>
            </a:r>
            <a:r>
              <a:rPr lang="en-US" altLang="ja-JP" sz="1120" dirty="0">
                <a:cs typeface="Arial" panose="020B0604020202020204" pitchFamily="34" charset="0"/>
              </a:rPr>
              <a:t>Pharmacy Council</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cs typeface="Arial" panose="020B0604020202020204" pitchFamily="34" charset="0"/>
              </a:rPr>
              <a:t>心理審議会</a:t>
            </a:r>
            <a:r>
              <a:rPr lang="ja-JP" altLang="en-US" sz="1120" noProof="1">
                <a:latin typeface="+mn-ea"/>
                <a:cs typeface="Arial" panose="020B0604020202020204" pitchFamily="34" charset="0"/>
              </a:rPr>
              <a:t>（</a:t>
            </a:r>
            <a:r>
              <a:rPr lang="en-US" altLang="ja-JP" sz="1120" dirty="0">
                <a:cs typeface="Arial" panose="020B0604020202020204" pitchFamily="34" charset="0"/>
              </a:rPr>
              <a:t>Psychology Council</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CN" altLang="en-US" sz="1120" dirty="0">
                <a:latin typeface="+mn-ea"/>
                <a:cs typeface="Arial" panose="020B0604020202020204" pitchFamily="34" charset="0"/>
              </a:rPr>
              <a:t>医･歯学評議会（</a:t>
            </a:r>
            <a:r>
              <a:rPr lang="en-US" altLang="ja-JP" sz="1120" dirty="0">
                <a:cs typeface="Arial" panose="020B0604020202020204" pitchFamily="34" charset="0"/>
              </a:rPr>
              <a:t>Medical and Dental Council</a:t>
            </a:r>
            <a:r>
              <a:rPr lang="zh-CN" altLang="en-US" sz="1120" dirty="0">
                <a:latin typeface="+mn-ea"/>
                <a:cs typeface="Arial" panose="020B0604020202020204" pitchFamily="34" charset="0"/>
              </a:rPr>
              <a:t>）</a:t>
            </a:r>
            <a:endParaRPr lang="en-US" altLang="zh-CN"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伝統医療実施評議会（</a:t>
            </a:r>
            <a:r>
              <a:rPr lang="en-US" altLang="ja-JP" sz="1120" dirty="0">
                <a:cs typeface="Arial" panose="020B0604020202020204" pitchFamily="34" charset="0"/>
              </a:rPr>
              <a:t>Traditional Medicine Practice Council</a:t>
            </a:r>
            <a:r>
              <a:rPr lang="zh-TW" altLang="en-US" sz="1120" dirty="0">
                <a:latin typeface="+mn-ea"/>
                <a:cs typeface="Arial" panose="020B0604020202020204" pitchFamily="34" charset="0"/>
              </a:rPr>
              <a:t>）</a:t>
            </a:r>
            <a:endParaRPr lang="en-US" altLang="zh-TW"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rPr>
              <a:t>アライド・ヘルス・プロフェッショナル・カウンシル</a:t>
            </a:r>
            <a:r>
              <a:rPr lang="ja-JP" altLang="en-US" sz="1120" noProof="1">
                <a:latin typeface="+mn-ea"/>
              </a:rPr>
              <a:t>（</a:t>
            </a:r>
            <a:r>
              <a:rPr lang="en-US" altLang="ja-JP" sz="1120" dirty="0"/>
              <a:t>Allied Health Professional Council</a:t>
            </a:r>
            <a:r>
              <a:rPr lang="ja-JP" altLang="en-US" sz="1120" noProof="1">
                <a:latin typeface="+mn-ea"/>
              </a:rPr>
              <a:t>）</a:t>
            </a:r>
            <a:endParaRPr lang="en-US" altLang="ja-JP" sz="1120" noProof="1">
              <a:latin typeface="+mn-ea"/>
              <a:cs typeface="Arial" panose="020B0604020202020204" pitchFamily="34" charset="0"/>
            </a:endParaRPr>
          </a:p>
          <a:p>
            <a:pPr fontAlgn="ctr">
              <a:lnSpc>
                <a:spcPct val="114000"/>
              </a:lnSpc>
              <a:spcAft>
                <a:spcPts val="400"/>
              </a:spcAft>
            </a:pPr>
            <a:r>
              <a:rPr lang="ja-JP" altLang="en-US" sz="1120" b="1" noProof="1">
                <a:latin typeface="+mn-ea"/>
                <a:cs typeface="Arial" panose="020B0604020202020204" pitchFamily="34" charset="0"/>
              </a:rPr>
              <a:t>協会等</a:t>
            </a:r>
            <a:endParaRPr lang="en-US" altLang="ja-JP" sz="1120" b="1"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ガーナ看護師助産師協会</a:t>
            </a:r>
            <a:r>
              <a:rPr lang="ja-JP" altLang="en-US" sz="1120" noProof="1">
                <a:latin typeface="+mn-ea"/>
                <a:cs typeface="Arial" panose="020B0604020202020204" pitchFamily="34" charset="0"/>
              </a:rPr>
              <a:t>（</a:t>
            </a:r>
            <a:r>
              <a:rPr lang="en-US" altLang="ja-JP" sz="1120" noProof="1">
                <a:cs typeface="Arial" panose="020B0604020202020204" pitchFamily="34" charset="0"/>
              </a:rPr>
              <a:t>NMCG:</a:t>
            </a:r>
            <a:r>
              <a:rPr lang="en-US" altLang="ja-JP" sz="1120" dirty="0">
                <a:cs typeface="Arial" panose="020B0604020202020204" pitchFamily="34" charset="0"/>
              </a:rPr>
              <a:t>Nursing and Midwifery Council</a:t>
            </a:r>
            <a:r>
              <a:rPr lang="ja-JP" altLang="en-US" sz="1120" noProof="1">
                <a:latin typeface="+mn-ea"/>
                <a:cs typeface="Arial" panose="020B0604020202020204" pitchFamily="34" charset="0"/>
              </a:rPr>
              <a:t>）</a:t>
            </a:r>
            <a:endParaRPr lang="en-US" altLang="ja-JP" sz="1120" dirty="0">
              <a:latin typeface="+mn-ea"/>
              <a:cs typeface="Arial" panose="020B0604020202020204" pitchFamily="34" charset="0"/>
            </a:endParaRPr>
          </a:p>
        </p:txBody>
      </p:sp>
      <p:sp>
        <p:nvSpPr>
          <p:cNvPr id="25" name="Rectangle 24">
            <a:extLst>
              <a:ext uri="{FF2B5EF4-FFF2-40B4-BE49-F238E27FC236}">
                <a16:creationId xmlns:a16="http://schemas.microsoft.com/office/drawing/2014/main" id="{29D2E71C-F40A-7F25-02AD-8C9741E25B98}"/>
              </a:ext>
            </a:extLst>
          </p:cNvPr>
          <p:cNvSpPr/>
          <p:nvPr/>
        </p:nvSpPr>
        <p:spPr>
          <a:xfrm>
            <a:off x="6395756" y="1485479"/>
            <a:ext cx="3345396" cy="5039865"/>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lang="ja-JP" altLang="en-US" sz="1120" noProof="1">
                <a:latin typeface="+mn-ea"/>
                <a:cs typeface="Arial" panose="020B0604020202020204" pitchFamily="34" charset="0"/>
              </a:rPr>
              <a:t>ガーナキリスト教保健協会（</a:t>
            </a:r>
            <a:r>
              <a:rPr lang="en-US" altLang="ja-JP" sz="1120" noProof="1">
                <a:cs typeface="Arial" panose="020B0604020202020204" pitchFamily="34" charset="0"/>
              </a:rPr>
              <a:t>CHAG: Christian Health Association of Ghana</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noProof="1">
                <a:latin typeface="+mn-ea"/>
              </a:rPr>
              <a:t>特殊法人保健施設協会</a:t>
            </a:r>
            <a:r>
              <a:rPr lang="ja-JP" altLang="en-US" sz="1120" noProof="1">
                <a:latin typeface="+mn-ea"/>
              </a:rPr>
              <a:t>（</a:t>
            </a:r>
            <a:r>
              <a:rPr lang="en-US" altLang="ja-JP" sz="1120" noProof="1"/>
              <a:t>GAQHI</a:t>
            </a:r>
            <a:r>
              <a:rPr lang="ja-JP" altLang="en-US" sz="1120" noProof="1"/>
              <a:t>：</a:t>
            </a:r>
            <a:r>
              <a:rPr lang="en-US" altLang="ja-JP" sz="1120" noProof="1"/>
              <a:t>Ghana Association of Quasi Government Health Institutions</a:t>
            </a:r>
            <a:r>
              <a:rPr lang="ja-JP" altLang="en-US" sz="1120" noProof="1">
                <a:latin typeface="+mn-ea"/>
              </a:rPr>
              <a:t>）</a:t>
            </a:r>
            <a:endParaRPr lang="en-US" altLang="ja-JP" sz="1120" dirty="0">
              <a:latin typeface="+mn-ea"/>
              <a:cs typeface="Arial" panose="020B0604020202020204" pitchFamily="34" charset="0"/>
            </a:endParaRPr>
          </a:p>
          <a:p>
            <a:pPr fontAlgn="ctr">
              <a:lnSpc>
                <a:spcPct val="114000"/>
              </a:lnSpc>
              <a:spcAft>
                <a:spcPts val="400"/>
              </a:spcAft>
            </a:pPr>
            <a:r>
              <a:rPr lang="ja-JP" altLang="en-US" sz="1120" b="1" dirty="0">
                <a:latin typeface="+mn-ea"/>
                <a:cs typeface="Arial" panose="020B0604020202020204" pitchFamily="34" charset="0"/>
              </a:rPr>
              <a:t>大学関連機関等</a:t>
            </a:r>
            <a:endParaRPr lang="en-US" altLang="ja-JP" sz="1120" b="1"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大学付属病院（</a:t>
            </a:r>
            <a:r>
              <a:rPr lang="en-US" altLang="zh-TW" sz="1120" dirty="0">
                <a:cs typeface="Arial" panose="020B0604020202020204" pitchFamily="34" charset="0"/>
              </a:rPr>
              <a:t>Teaching Hospitals</a:t>
            </a:r>
            <a:r>
              <a:rPr lang="zh-TW" altLang="en-US" sz="1120" dirty="0">
                <a:latin typeface="+mn-ea"/>
                <a:cs typeface="Arial" panose="020B0604020202020204" pitchFamily="34" charset="0"/>
              </a:rPr>
              <a:t>）</a:t>
            </a:r>
            <a:endParaRPr lang="en-US" altLang="zh-TW"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専門医養成校（</a:t>
            </a:r>
            <a:r>
              <a:rPr lang="en-US" altLang="ja-JP" sz="1120" dirty="0">
                <a:cs typeface="Arial" panose="020B0604020202020204" pitchFamily="34" charset="0"/>
              </a:rPr>
              <a:t>Ghana College of Physicians and Surgeons</a:t>
            </a:r>
            <a:r>
              <a:rPr lang="zh-TW" altLang="en-US" sz="1120" dirty="0">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kumimoji="1" lang="en-US" altLang="ja-JP" sz="1120" noProof="1">
                <a:latin typeface="+mn-ea"/>
              </a:rPr>
              <a:t>ガーナ</a:t>
            </a:r>
            <a:r>
              <a:rPr kumimoji="1" lang="ja-JP" altLang="en-US" sz="1120" noProof="1">
                <a:latin typeface="+mn-ea"/>
              </a:rPr>
              <a:t>薬剤師大学（</a:t>
            </a:r>
            <a:r>
              <a:rPr kumimoji="1" lang="en-US" altLang="ja-JP" sz="1120" noProof="1"/>
              <a:t>Ghana College of Pharmacists</a:t>
            </a:r>
            <a:r>
              <a:rPr kumimoji="1" lang="ja-JP" altLang="en-US" sz="1120" noProof="1">
                <a:latin typeface="+mn-ea"/>
              </a:rPr>
              <a:t>）</a:t>
            </a:r>
            <a:endParaRPr kumimoji="1" lang="en-US" altLang="ja-JP" sz="1120" noProof="1">
              <a:latin typeface="+mn-ea"/>
            </a:endParaRPr>
          </a:p>
          <a:p>
            <a:pPr marL="171450" indent="-171450" fontAlgn="ctr">
              <a:lnSpc>
                <a:spcPct val="114000"/>
              </a:lnSpc>
              <a:spcAft>
                <a:spcPts val="400"/>
              </a:spcAft>
              <a:buFont typeface="Arial" panose="020B0604020202020204" pitchFamily="34" charset="0"/>
              <a:buChar char="•"/>
            </a:pPr>
            <a:r>
              <a:rPr lang="en-US" altLang="ja-JP" sz="1100" noProof="1">
                <a:latin typeface="+mn-ea"/>
              </a:rPr>
              <a:t>ガーナ看護助産師大学</a:t>
            </a:r>
            <a:r>
              <a:rPr lang="ja-JP" altLang="en-US" sz="1100" noProof="1">
                <a:latin typeface="+mn-ea"/>
              </a:rPr>
              <a:t>（</a:t>
            </a:r>
            <a:r>
              <a:rPr lang="en-US" altLang="ja-JP" sz="1100" noProof="1"/>
              <a:t>Ghana College of Nurses and Midwives</a:t>
            </a:r>
            <a:r>
              <a:rPr lang="ja-JP" altLang="en-US" sz="1100" noProof="1">
                <a:latin typeface="+mn-ea"/>
              </a:rPr>
              <a:t>）</a:t>
            </a:r>
            <a:endParaRPr lang="en-US" altLang="ja-JP" sz="1100" noProof="1">
              <a:latin typeface="+mn-ea"/>
            </a:endParaRPr>
          </a:p>
          <a:p>
            <a:pPr marL="171450" indent="-171450" fontAlgn="ctr">
              <a:lnSpc>
                <a:spcPct val="114000"/>
              </a:lnSpc>
              <a:spcAft>
                <a:spcPts val="400"/>
              </a:spcAft>
              <a:buFont typeface="Arial" panose="020B0604020202020204" pitchFamily="34" charset="0"/>
              <a:buChar char="•"/>
            </a:pPr>
            <a:r>
              <a:rPr lang="en-US" altLang="ja-JP" sz="1100" noProof="1">
                <a:latin typeface="+mn-ea"/>
              </a:rPr>
              <a:t>アフマディヤ・ムスリ</a:t>
            </a:r>
            <a:r>
              <a:rPr lang="ja-JP" altLang="en-US" sz="1100" noProof="1">
                <a:latin typeface="+mn-ea"/>
              </a:rPr>
              <a:t>ム・ミッション（</a:t>
            </a:r>
            <a:r>
              <a:rPr lang="en-US" altLang="ja-JP" sz="1100" noProof="1"/>
              <a:t>Ahmadiya Muslim Mission</a:t>
            </a:r>
            <a:r>
              <a:rPr lang="ja-JP" altLang="en-US" sz="1100" noProof="1">
                <a:latin typeface="+mn-ea"/>
              </a:rPr>
              <a:t>）</a:t>
            </a:r>
            <a:endParaRPr lang="en-US" altLang="ja-JP" sz="1100" noProof="1">
              <a:latin typeface="+mn-ea"/>
            </a:endParaRPr>
          </a:p>
          <a:p>
            <a:pPr fontAlgn="ctr">
              <a:lnSpc>
                <a:spcPct val="114000"/>
              </a:lnSpc>
              <a:spcAft>
                <a:spcPts val="400"/>
              </a:spcAft>
            </a:pPr>
            <a:r>
              <a:rPr lang="ja-JP" altLang="en-US" sz="1100" b="1" noProof="1">
                <a:latin typeface="+mn-ea"/>
              </a:rPr>
              <a:t>関連機関等</a:t>
            </a:r>
            <a:endParaRPr lang="en-US" altLang="ja-JP" sz="1100" b="1" noProof="1">
              <a:latin typeface="+mn-ea"/>
            </a:endParaRPr>
          </a:p>
          <a:p>
            <a:pPr marL="171450" indent="-171450" fontAlgn="ctr">
              <a:lnSpc>
                <a:spcPct val="114000"/>
              </a:lnSpc>
              <a:spcAft>
                <a:spcPts val="400"/>
              </a:spcAft>
              <a:buFont typeface="Arial" panose="020B0604020202020204" pitchFamily="34" charset="0"/>
              <a:buChar char="•"/>
            </a:pPr>
            <a:r>
              <a:rPr lang="en-US" altLang="ja-JP" sz="1120" noProof="1">
                <a:latin typeface="+mn-ea"/>
                <a:cs typeface="Arial" panose="020B0604020202020204" pitchFamily="34" charset="0"/>
              </a:rPr>
              <a:t>植物医学研究センター</a:t>
            </a:r>
            <a:r>
              <a:rPr lang="ja-JP" altLang="en-US" sz="1120" noProof="1">
                <a:latin typeface="+mn-ea"/>
                <a:cs typeface="Arial" panose="020B0604020202020204" pitchFamily="34" charset="0"/>
              </a:rPr>
              <a:t>（</a:t>
            </a:r>
            <a:r>
              <a:rPr lang="en-US" altLang="ja-JP" sz="1120" noProof="1">
                <a:cs typeface="Arial" panose="020B0604020202020204" pitchFamily="34" charset="0"/>
              </a:rPr>
              <a:t>CPMR:</a:t>
            </a:r>
            <a:r>
              <a:rPr lang="en-US" altLang="ja-JP" sz="1120" dirty="0">
                <a:cs typeface="Arial" panose="020B0604020202020204" pitchFamily="34" charset="0"/>
              </a:rPr>
              <a:t>Centre for Plant Medicine Research</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cs typeface="Arial" panose="020B0604020202020204" pitchFamily="34" charset="0"/>
              </a:rPr>
              <a:t>国家救急サービス</a:t>
            </a:r>
            <a:r>
              <a:rPr lang="ja-JP" altLang="en-US" sz="1120" noProof="1">
                <a:latin typeface="+mn-ea"/>
                <a:cs typeface="Arial" panose="020B0604020202020204" pitchFamily="34" charset="0"/>
              </a:rPr>
              <a:t>（</a:t>
            </a:r>
            <a:r>
              <a:rPr lang="en-US" altLang="ja-JP" sz="1120" noProof="1">
                <a:cs typeface="Arial" panose="020B0604020202020204" pitchFamily="34" charset="0"/>
              </a:rPr>
              <a:t>NAS:</a:t>
            </a:r>
            <a:r>
              <a:rPr lang="en-US" altLang="ja-JP" sz="1120" dirty="0">
                <a:cs typeface="Arial" panose="020B0604020202020204" pitchFamily="34" charset="0"/>
              </a:rPr>
              <a:t> National Ambulance Service</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noProof="1">
                <a:latin typeface="+mn-ea"/>
              </a:rPr>
              <a:t>ガーナ国立</a:t>
            </a:r>
            <a:r>
              <a:rPr lang="en-US" altLang="ja-JP" sz="1120" noProof="1">
                <a:latin typeface="+mn-ea"/>
              </a:rPr>
              <a:t>血液サービス</a:t>
            </a:r>
            <a:r>
              <a:rPr lang="ja-JP" altLang="en-US" sz="1120" noProof="1">
                <a:latin typeface="+mn-ea"/>
              </a:rPr>
              <a:t>（</a:t>
            </a:r>
            <a:r>
              <a:rPr lang="en-US" altLang="ja-JP" sz="1120" noProof="1"/>
              <a:t>NBSG </a:t>
            </a:r>
            <a:r>
              <a:rPr lang="ja-JP" altLang="en-US" sz="1120" noProof="1"/>
              <a:t>：</a:t>
            </a:r>
            <a:r>
              <a:rPr lang="en-US" altLang="ja-JP" sz="1120" noProof="1"/>
              <a:t>National Blood Service of Ghana</a:t>
            </a:r>
            <a:r>
              <a:rPr lang="ja-JP" altLang="en-US" sz="1120" noProof="1">
                <a:latin typeface="+mn-ea"/>
              </a:rPr>
              <a:t>）</a:t>
            </a:r>
            <a:endParaRPr lang="en-US" altLang="ja-JP" sz="1120" noProof="1">
              <a:latin typeface="+mn-ea"/>
              <a:cs typeface="Arial" panose="020B0604020202020204" pitchFamily="34" charset="0"/>
            </a:endParaRPr>
          </a:p>
        </p:txBody>
      </p:sp>
    </p:spTree>
    <p:extLst>
      <p:ext uri="{BB962C8B-B14F-4D97-AF65-F5344CB8AC3E}">
        <p14:creationId xmlns:p14="http://schemas.microsoft.com/office/powerpoint/2010/main" val="71603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医療機器に対する規制</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72480" y="6349390"/>
            <a:ext cx="9865096" cy="625451"/>
          </a:xfrm>
          <a:prstGeom prst="rect">
            <a:avLst/>
          </a:prstGeom>
          <a:noFill/>
        </p:spPr>
        <p:txBody>
          <a:bodyPr wrap="square" lIns="0" tIns="0" rIns="0" bIns="0" rtlCol="0">
            <a:noAutofit/>
          </a:bodyPr>
          <a:lstStyle/>
          <a:p>
            <a:r>
              <a:rPr lang="ja-JP" altLang="en-US" sz="700" noProof="1">
                <a:latin typeface="Arial" panose="020B0604020202020204" pitchFamily="34" charset="0"/>
                <a:ea typeface="ＭＳ Ｐゴシック" panose="020B0600070205080204" pitchFamily="50" charset="-128"/>
                <a:cs typeface="Arial" panose="020B0604020202020204" pitchFamily="34" charset="0"/>
              </a:rPr>
              <a:t>（出所）　Food and Drug Authority, Ghana website、ガーナ保険省ホームページ、</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Arazy Group Consultants</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pPr>
              <a:tabLst>
                <a:tab pos="265113" algn="l"/>
              </a:tabLst>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Food and Drug Authority‘</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GUIDELINE FOR REGISTRATION OF MEDICAL DEVICE2016</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summery ‘GUIDELINE FOR REGISTRATION OF MEDICAL    </a:t>
            </a:r>
          </a:p>
          <a:p>
            <a:pPr>
              <a:tabLst>
                <a:tab pos="265113" algn="l"/>
              </a:tabLst>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DEVICE2016’, ‘GUIDELINE FOR REGISTRATION OF MEDICAL DEVICE2020’</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‘GUIDELINES FOR ADVERTISEMENT OF DRUGS</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MEDICAL DEVICES, COSMETICS AND HOUSEHOLD CHEMICALS’</a:t>
            </a:r>
          </a:p>
          <a:p>
            <a:pPr>
              <a:tabLst>
                <a:tab pos="265113" algn="l"/>
              </a:tabLst>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JETRO</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ホームページ「ガーナ貿易管理制度」、「ガーナの知的財産制度およびその運用に関する調査 </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年３月」</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THEMA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Medical Device Registration in Ghana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Rounded Corners 1">
            <a:extLst>
              <a:ext uri="{FF2B5EF4-FFF2-40B4-BE49-F238E27FC236}">
                <a16:creationId xmlns:a16="http://schemas.microsoft.com/office/drawing/2014/main" id="{C10A558D-E39C-4986-BD4D-53A39F56D541}"/>
              </a:ext>
            </a:extLst>
          </p:cNvPr>
          <p:cNvSpPr/>
          <p:nvPr/>
        </p:nvSpPr>
        <p:spPr>
          <a:xfrm>
            <a:off x="159066" y="1059538"/>
            <a:ext cx="1309236" cy="44935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規制適格機関</a:t>
            </a:r>
            <a:endParaRPr lang="en-US" sz="1200" b="1" dirty="0">
              <a:latin typeface="+mn-ea"/>
              <a:cs typeface="Arial" panose="020B0604020202020204" pitchFamily="34" charset="0"/>
            </a:endParaRPr>
          </a:p>
        </p:txBody>
      </p:sp>
      <p:sp>
        <p:nvSpPr>
          <p:cNvPr id="3" name="TextBox 2">
            <a:extLst>
              <a:ext uri="{FF2B5EF4-FFF2-40B4-BE49-F238E27FC236}">
                <a16:creationId xmlns:a16="http://schemas.microsoft.com/office/drawing/2014/main" id="{65E351BA-8CDE-8D76-01D7-EA90BAAF2D7C}"/>
              </a:ext>
            </a:extLst>
          </p:cNvPr>
          <p:cNvSpPr txBox="1"/>
          <p:nvPr/>
        </p:nvSpPr>
        <p:spPr>
          <a:xfrm>
            <a:off x="1468302" y="1052736"/>
            <a:ext cx="8158506" cy="4154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latin typeface="+mn-ea"/>
                <a:cs typeface="Arial" panose="020B0604020202020204" pitchFamily="34" charset="0"/>
              </a:rPr>
              <a:t>保健省の</a:t>
            </a:r>
            <a:r>
              <a:rPr lang="ja-JP" altLang="en-US" sz="1050" noProof="1">
                <a:latin typeface="+mn-ea"/>
                <a:cs typeface="Arial" panose="020B0604020202020204" pitchFamily="34" charset="0"/>
              </a:rPr>
              <a:t>ガーナ</a:t>
            </a:r>
            <a:r>
              <a:rPr lang="en-US" altLang="ja-JP" sz="1050" noProof="1">
                <a:latin typeface="+mn-ea"/>
                <a:cs typeface="Arial" panose="020B0604020202020204" pitchFamily="34" charset="0"/>
              </a:rPr>
              <a:t>食品医薬品局</a:t>
            </a:r>
            <a:r>
              <a:rPr lang="ja-JP" altLang="en-US" sz="1050" noProof="1">
                <a:latin typeface="+mn-ea"/>
                <a:cs typeface="Arial" panose="020B0604020202020204" pitchFamily="34" charset="0"/>
              </a:rPr>
              <a:t>（</a:t>
            </a:r>
            <a:r>
              <a:rPr lang="en-US" altLang="ja-JP" sz="1050" noProof="1">
                <a:cs typeface="Arial" panose="020B0604020202020204" pitchFamily="34" charset="0"/>
              </a:rPr>
              <a:t>FDA</a:t>
            </a:r>
            <a:r>
              <a:rPr lang="ja-JP" altLang="en-US" sz="1050" noProof="1">
                <a:latin typeface="+mn-ea"/>
                <a:cs typeface="Arial" panose="020B0604020202020204" pitchFamily="34" charset="0"/>
              </a:rPr>
              <a:t>） であり</a:t>
            </a:r>
            <a:r>
              <a:rPr lang="en-US" altLang="ja-JP" sz="1050" noProof="1">
                <a:latin typeface="+mn-ea"/>
                <a:cs typeface="Arial" panose="020B0604020202020204" pitchFamily="34" charset="0"/>
              </a:rPr>
              <a:t>、</a:t>
            </a:r>
            <a:r>
              <a:rPr lang="en-US" altLang="ja-JP" sz="1050" noProof="1">
                <a:cs typeface="Arial" panose="020B0604020202020204" pitchFamily="34" charset="0"/>
              </a:rPr>
              <a:t>2012</a:t>
            </a:r>
            <a:r>
              <a:rPr lang="en-US" altLang="ja-JP" sz="1050" noProof="1">
                <a:latin typeface="+mn-ea"/>
                <a:cs typeface="Arial" panose="020B0604020202020204" pitchFamily="34" charset="0"/>
              </a:rPr>
              <a:t>年公衆衛生法</a:t>
            </a:r>
            <a:r>
              <a:rPr lang="ja-JP" altLang="en-US" sz="1050" noProof="1">
                <a:latin typeface="+mn-ea"/>
                <a:cs typeface="Arial" panose="020B0604020202020204" pitchFamily="34" charset="0"/>
              </a:rPr>
              <a:t>（</a:t>
            </a:r>
            <a:r>
              <a:rPr lang="en-US" altLang="ja-JP" sz="1050" noProof="1">
                <a:cs typeface="Arial" panose="020B0604020202020204" pitchFamily="34" charset="0"/>
              </a:rPr>
              <a:t>Public Health Act, 2012</a:t>
            </a:r>
            <a:r>
              <a:rPr lang="en-US" altLang="ja-JP" sz="1050" noProof="1">
                <a:latin typeface="+mn-ea"/>
                <a:cs typeface="Arial" panose="020B0604020202020204" pitchFamily="34" charset="0"/>
              </a:rPr>
              <a:t> </a:t>
            </a:r>
            <a:r>
              <a:rPr lang="ja-JP" altLang="en-US" sz="1050" noProof="1">
                <a:latin typeface="+mn-ea"/>
                <a:cs typeface="Arial" panose="020B0604020202020204" pitchFamily="34" charset="0"/>
              </a:rPr>
              <a:t>）</a:t>
            </a:r>
            <a:r>
              <a:rPr lang="en-US" altLang="ja-JP" sz="1050" noProof="1">
                <a:latin typeface="+mn-ea"/>
                <a:cs typeface="Arial" panose="020B0604020202020204" pitchFamily="34" charset="0"/>
              </a:rPr>
              <a:t> </a:t>
            </a:r>
            <a:r>
              <a:rPr lang="ja-JP" altLang="en-US" sz="1050" noProof="1">
                <a:latin typeface="+mn-ea"/>
                <a:cs typeface="Arial" panose="020B0604020202020204" pitchFamily="34" charset="0"/>
              </a:rPr>
              <a:t>（</a:t>
            </a:r>
            <a:r>
              <a:rPr lang="en-US" altLang="ja-JP" sz="1050" noProof="1">
                <a:latin typeface="+mn-ea"/>
                <a:cs typeface="Arial" panose="020B0604020202020204" pitchFamily="34" charset="0"/>
              </a:rPr>
              <a:t>法律</a:t>
            </a:r>
            <a:r>
              <a:rPr lang="en-US" altLang="ja-JP" sz="1050" noProof="1">
                <a:cs typeface="Arial" panose="020B0604020202020204" pitchFamily="34" charset="0"/>
              </a:rPr>
              <a:t>851</a:t>
            </a:r>
            <a:r>
              <a:rPr lang="ja-JP" altLang="en-US" sz="1050" noProof="1">
                <a:latin typeface="+mn-ea"/>
                <a:cs typeface="Arial" panose="020B0604020202020204" pitchFamily="34" charset="0"/>
              </a:rPr>
              <a:t>）</a:t>
            </a:r>
            <a:r>
              <a:rPr lang="en-US" altLang="ja-JP" sz="1050" noProof="1">
                <a:latin typeface="+mn-ea"/>
                <a:cs typeface="Arial" panose="020B0604020202020204" pitchFamily="34" charset="0"/>
              </a:rPr>
              <a:t> によって委任された国家規制当局である</a:t>
            </a:r>
            <a:r>
              <a:rPr lang="ja-JP" altLang="en-US" sz="1050" noProof="1">
                <a:latin typeface="+mn-ea"/>
                <a:cs typeface="Arial" panose="020B0604020202020204" pitchFamily="34" charset="0"/>
              </a:rPr>
              <a:t>。</a:t>
            </a:r>
            <a:endParaRPr lang="en-US" altLang="ja-JP" sz="1050" dirty="0">
              <a:latin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E72CA2D-CF45-FA14-90B1-863962E3F4FA}"/>
              </a:ext>
            </a:extLst>
          </p:cNvPr>
          <p:cNvSpPr/>
          <p:nvPr/>
        </p:nvSpPr>
        <p:spPr>
          <a:xfrm>
            <a:off x="159066" y="1940722"/>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医療機器の登録</a:t>
            </a:r>
            <a:endParaRPr lang="en-US" sz="12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id="{6B6CEE2A-AC1E-00CB-297D-E786D96BB6E8}"/>
              </a:ext>
            </a:extLst>
          </p:cNvPr>
          <p:cNvSpPr txBox="1"/>
          <p:nvPr/>
        </p:nvSpPr>
        <p:spPr>
          <a:xfrm>
            <a:off x="1468302" y="1569777"/>
            <a:ext cx="8158506" cy="201298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latin typeface="+mn-ea"/>
                <a:cs typeface="Arial" panose="020B0604020202020204" pitchFamily="34" charset="0"/>
              </a:rPr>
              <a:t>医療機器を輸入したり製造したりする前に、医療機器の登録が義務付けられています。</a:t>
            </a:r>
            <a:r>
              <a:rPr lang="en-US" altLang="ja-JP" sz="1050" dirty="0">
                <a:latin typeface="+mn-ea"/>
                <a:cs typeface="Arial" panose="020B0604020202020204" pitchFamily="34" charset="0"/>
              </a:rPr>
              <a:t> </a:t>
            </a:r>
            <a:r>
              <a:rPr lang="en-US" altLang="ja-JP" sz="1050" noProof="1">
                <a:latin typeface="+mn-ea"/>
                <a:cs typeface="Arial" panose="020B0604020202020204" pitchFamily="34" charset="0"/>
              </a:rPr>
              <a:t>申請者は、製品および製品に付随する情報を含む製品に関連するすべての問題について責任を負</a:t>
            </a:r>
            <a:r>
              <a:rPr lang="ja-JP" altLang="en-US" sz="1050" noProof="1">
                <a:latin typeface="+mn-ea"/>
                <a:cs typeface="Arial" panose="020B0604020202020204" pitchFamily="34" charset="0"/>
              </a:rPr>
              <a:t>う。</a:t>
            </a:r>
            <a:endParaRPr lang="en-US" altLang="ja-JP" sz="1050" noProof="1">
              <a:latin typeface="+mn-ea"/>
              <a:cs typeface="Arial" panose="020B0604020202020204" pitchFamily="34" charset="0"/>
            </a:endParaRPr>
          </a:p>
          <a:p>
            <a:pPr>
              <a:buFont typeface="Arial" panose="020B0604020202020204" pitchFamily="34" charset="0"/>
              <a:buChar char="•"/>
            </a:pPr>
            <a:r>
              <a:rPr lang="en-US" altLang="ja-JP" sz="1050" noProof="1">
                <a:latin typeface="+mn-ea"/>
                <a:cs typeface="Arial" panose="020B0604020202020204" pitchFamily="34" charset="0"/>
              </a:rPr>
              <a:t>外国出願人は、当該出願人を代理するために必要な権限を有する現地代理人を選任する必要がある。</a:t>
            </a:r>
            <a:r>
              <a:rPr lang="en-US" altLang="ja-JP" sz="1050" dirty="0">
                <a:latin typeface="+mn-ea"/>
                <a:cs typeface="Arial" panose="020B0604020202020204" pitchFamily="34" charset="0"/>
              </a:rPr>
              <a:t> </a:t>
            </a:r>
            <a:r>
              <a:rPr lang="en-US" altLang="ja-JP" sz="1050" noProof="1">
                <a:latin typeface="+mn-ea"/>
                <a:cs typeface="Arial" panose="020B0604020202020204" pitchFamily="34" charset="0"/>
              </a:rPr>
              <a:t>代理人は、関連する文書を作成する必要があ</a:t>
            </a:r>
            <a:r>
              <a:rPr lang="ja-JP" altLang="en-US" sz="1050" noProof="1">
                <a:latin typeface="+mn-ea"/>
                <a:cs typeface="Arial" panose="020B0604020202020204" pitchFamily="34" charset="0"/>
              </a:rPr>
              <a:t>る。</a:t>
            </a:r>
            <a:endParaRPr lang="en-US" altLang="ja-JP" sz="1050" noProof="1">
              <a:latin typeface="+mn-ea"/>
              <a:cs typeface="Arial" panose="020B0604020202020204" pitchFamily="34" charset="0"/>
            </a:endParaRPr>
          </a:p>
          <a:p>
            <a:pPr>
              <a:buFont typeface="Arial" panose="020B0604020202020204" pitchFamily="34" charset="0"/>
              <a:buChar char="•"/>
            </a:pPr>
            <a:r>
              <a:rPr lang="en-US" altLang="ja-JP" sz="1050" noProof="1">
                <a:latin typeface="+mn-ea"/>
                <a:cs typeface="Arial" panose="020B0604020202020204" pitchFamily="34" charset="0"/>
              </a:rPr>
              <a:t>すべての新規申請および更新申請は、最低</a:t>
            </a:r>
            <a:r>
              <a:rPr lang="en-US" altLang="ja-JP" sz="1050" noProof="1">
                <a:cs typeface="Arial" panose="020B0604020202020204" pitchFamily="34" charset="0"/>
              </a:rPr>
              <a:t>6か月以内に処理されます。</a:t>
            </a:r>
            <a:r>
              <a:rPr lang="en-US" altLang="ja-JP" sz="1050" dirty="0">
                <a:cs typeface="Arial" panose="020B0604020202020204" pitchFamily="34" charset="0"/>
              </a:rPr>
              <a:t> </a:t>
            </a:r>
            <a:r>
              <a:rPr lang="en-US" altLang="ja-JP" sz="1050" noProof="1">
                <a:cs typeface="Arial" panose="020B0604020202020204" pitchFamily="34" charset="0"/>
              </a:rPr>
              <a:t>製造ライセンスと製品ライセンスはともに1年間有効で、毎年更新されるものとする</a:t>
            </a:r>
            <a:r>
              <a:rPr lang="ja-JP" altLang="en-US" sz="1050" noProof="1">
                <a:cs typeface="Arial" panose="020B0604020202020204" pitchFamily="34" charset="0"/>
              </a:rPr>
              <a:t>。</a:t>
            </a:r>
            <a:endParaRPr lang="en-US" altLang="ja-JP" sz="1050" noProof="1">
              <a:cs typeface="Arial" panose="020B0604020202020204" pitchFamily="34" charset="0"/>
            </a:endParaRPr>
          </a:p>
          <a:p>
            <a:pPr>
              <a:buFont typeface="Arial" panose="020B0604020202020204" pitchFamily="34" charset="0"/>
              <a:buChar char="•"/>
            </a:pPr>
            <a:r>
              <a:rPr lang="ja-JP" altLang="en-US" sz="1050" noProof="1">
                <a:latin typeface="+mn-ea"/>
                <a:cs typeface="Arial" panose="020B0604020202020204" pitchFamily="34" charset="0"/>
              </a:rPr>
              <a:t>必要書類</a:t>
            </a:r>
            <a:r>
              <a:rPr lang="en-US" altLang="ja-JP" sz="1050" noProof="1">
                <a:latin typeface="+mn-ea"/>
                <a:cs typeface="Arial" panose="020B0604020202020204" pitchFamily="34" charset="0"/>
              </a:rPr>
              <a:t>:</a:t>
            </a:r>
            <a:r>
              <a:rPr lang="ja-JP" altLang="en-US" sz="1050" noProof="1">
                <a:latin typeface="+mn-ea"/>
                <a:cs typeface="Arial" panose="020B0604020202020204" pitchFamily="34" charset="0"/>
              </a:rPr>
              <a:t>申請者は、記入済みの申請書、自由販売証明書、適合宣言書、および製品ラベルを提出しなければならない。</a:t>
            </a:r>
          </a:p>
          <a:p>
            <a:pPr>
              <a:buFont typeface="Arial" panose="020B0604020202020204" pitchFamily="34" charset="0"/>
              <a:buChar char="•"/>
            </a:pPr>
            <a:r>
              <a:rPr lang="ja-JP" altLang="en-US" sz="1050" noProof="1">
                <a:latin typeface="+mn-ea"/>
                <a:cs typeface="Arial" panose="020B0604020202020204" pitchFamily="34" charset="0"/>
              </a:rPr>
              <a:t>費用</a:t>
            </a:r>
            <a:r>
              <a:rPr lang="en-US" altLang="ja-JP" sz="1050" noProof="1">
                <a:latin typeface="+mn-ea"/>
                <a:cs typeface="Arial" panose="020B0604020202020204" pitchFamily="34" charset="0"/>
              </a:rPr>
              <a:t>:</a:t>
            </a:r>
            <a:r>
              <a:rPr lang="ja-JP" altLang="en-US" sz="1050" noProof="1">
                <a:latin typeface="+mn-ea"/>
                <a:cs typeface="Arial" panose="020B0604020202020204" pitchFamily="34" charset="0"/>
              </a:rPr>
              <a:t>登録手数料は、医療機器の種別に応じて異なり、</a:t>
            </a:r>
            <a:r>
              <a:rPr lang="en-US" altLang="ja-JP" sz="1050" noProof="1">
                <a:cs typeface="Arial" panose="020B0604020202020204" pitchFamily="34" charset="0"/>
              </a:rPr>
              <a:t>900US$</a:t>
            </a:r>
            <a:r>
              <a:rPr lang="ja-JP" altLang="en-US" sz="1050" noProof="1">
                <a:latin typeface="+mn-ea"/>
                <a:cs typeface="Arial" panose="020B0604020202020204" pitchFamily="34" charset="0"/>
              </a:rPr>
              <a:t>から</a:t>
            </a:r>
            <a:r>
              <a:rPr lang="en-US" altLang="ja-JP" sz="1050" noProof="1">
                <a:cs typeface="Arial" panose="020B0604020202020204" pitchFamily="34" charset="0"/>
              </a:rPr>
              <a:t>2,400US$</a:t>
            </a:r>
            <a:r>
              <a:rPr lang="ja-JP" altLang="en-US" sz="1050" noProof="1">
                <a:latin typeface="+mn-ea"/>
                <a:cs typeface="Arial" panose="020B0604020202020204" pitchFamily="34" charset="0"/>
              </a:rPr>
              <a:t>の範囲で、平均登録期間は</a:t>
            </a:r>
            <a:r>
              <a:rPr lang="en-US" altLang="ja-JP" sz="1050" noProof="1">
                <a:cs typeface="Arial" panose="020B0604020202020204" pitchFamily="34" charset="0"/>
              </a:rPr>
              <a:t>3</a:t>
            </a:r>
            <a:r>
              <a:rPr lang="ja-JP" altLang="en-US" sz="1050" noProof="1">
                <a:latin typeface="+mn-ea"/>
                <a:cs typeface="Arial" panose="020B0604020202020204" pitchFamily="34" charset="0"/>
              </a:rPr>
              <a:t>ヶ月から</a:t>
            </a:r>
            <a:r>
              <a:rPr lang="en-US" altLang="ja-JP" sz="1050" noProof="1">
                <a:cs typeface="Arial" panose="020B0604020202020204" pitchFamily="34" charset="0"/>
              </a:rPr>
              <a:t>12</a:t>
            </a:r>
            <a:r>
              <a:rPr lang="ja-JP" altLang="en-US" sz="1050" noProof="1">
                <a:latin typeface="+mn-ea"/>
                <a:cs typeface="Arial" panose="020B0604020202020204" pitchFamily="34" charset="0"/>
              </a:rPr>
              <a:t>ヶ月である。</a:t>
            </a:r>
          </a:p>
          <a:p>
            <a:pPr>
              <a:buFont typeface="Arial" panose="020B0604020202020204" pitchFamily="34" charset="0"/>
              <a:buChar char="•"/>
            </a:pPr>
            <a:r>
              <a:rPr lang="ja-JP" altLang="en-US" sz="1050" noProof="1">
                <a:latin typeface="+mn-ea"/>
                <a:cs typeface="Arial" panose="020B0604020202020204" pitchFamily="34" charset="0"/>
              </a:rPr>
              <a:t>実地試験</a:t>
            </a:r>
            <a:r>
              <a:rPr lang="en-US" altLang="ja-JP" sz="1050" noProof="1">
                <a:latin typeface="+mn-ea"/>
                <a:cs typeface="Arial" panose="020B0604020202020204" pitchFamily="34" charset="0"/>
              </a:rPr>
              <a:t>:</a:t>
            </a:r>
            <a:r>
              <a:rPr lang="ja-JP" altLang="en-US" sz="1050" noProof="1">
                <a:latin typeface="+mn-ea"/>
                <a:cs typeface="Arial" panose="020B0604020202020204" pitchFamily="34" charset="0"/>
              </a:rPr>
              <a:t>医療機器に応じて、登録手続きの一環として実地試験が必要になる場合がある。</a:t>
            </a:r>
            <a:endParaRPr lang="en-US" altLang="ja-JP" sz="1050" noProof="1">
              <a:latin typeface="+mn-ea"/>
              <a:cs typeface="Arial" panose="020B0604020202020204" pitchFamily="34" charset="0"/>
            </a:endParaRPr>
          </a:p>
          <a:p>
            <a:pPr>
              <a:buFont typeface="Arial" panose="020B0604020202020204" pitchFamily="34" charset="0"/>
              <a:buChar char="•"/>
            </a:pPr>
            <a:endParaRPr lang="en-US" altLang="ja-JP" sz="1120" dirty="0">
              <a:latin typeface="+mn-ea"/>
              <a:cs typeface="Arial" panose="020B0604020202020204" pitchFamily="34" charset="0"/>
            </a:endParaRPr>
          </a:p>
        </p:txBody>
      </p:sp>
      <p:sp>
        <p:nvSpPr>
          <p:cNvPr id="15" name="Rectangle: Rounded Corners 14">
            <a:extLst>
              <a:ext uri="{FF2B5EF4-FFF2-40B4-BE49-F238E27FC236}">
                <a16:creationId xmlns:a16="http://schemas.microsoft.com/office/drawing/2014/main" id="{E85C33B7-D993-C2A6-48D8-C28098827CD2}"/>
              </a:ext>
            </a:extLst>
          </p:cNvPr>
          <p:cNvSpPr/>
          <p:nvPr/>
        </p:nvSpPr>
        <p:spPr>
          <a:xfrm>
            <a:off x="159066" y="3429543"/>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医療機器の分類</a:t>
            </a:r>
            <a:endParaRPr lang="en-US" sz="1200" b="1" dirty="0">
              <a:latin typeface="+mn-ea"/>
              <a:cs typeface="Arial" panose="020B0604020202020204" pitchFamily="34" charset="0"/>
            </a:endParaRPr>
          </a:p>
        </p:txBody>
      </p:sp>
      <p:sp>
        <p:nvSpPr>
          <p:cNvPr id="17" name="TextBox 16">
            <a:extLst>
              <a:ext uri="{FF2B5EF4-FFF2-40B4-BE49-F238E27FC236}">
                <a16:creationId xmlns:a16="http://schemas.microsoft.com/office/drawing/2014/main" id="{FB3A06E4-3BDE-FC6E-4063-5ADBA231D3D3}"/>
              </a:ext>
            </a:extLst>
          </p:cNvPr>
          <p:cNvSpPr txBox="1"/>
          <p:nvPr/>
        </p:nvSpPr>
        <p:spPr>
          <a:xfrm>
            <a:off x="1468302" y="3359203"/>
            <a:ext cx="8158506" cy="68800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latin typeface="+mn-ea"/>
                <a:cs typeface="Arial" panose="020B0604020202020204" pitchFamily="34" charset="0"/>
              </a:rPr>
              <a:t>医療機器はリスク評価に基づいて4つのグループに分類される。</a:t>
            </a:r>
            <a:r>
              <a:rPr lang="en-US" altLang="ja-JP" sz="1050" dirty="0">
                <a:latin typeface="+mn-ea"/>
                <a:cs typeface="Arial" panose="020B0604020202020204" pitchFamily="34" charset="0"/>
              </a:rPr>
              <a:t> </a:t>
            </a:r>
            <a:r>
              <a:rPr lang="en-US" altLang="ja-JP" sz="1050" noProof="1">
                <a:latin typeface="+mn-ea"/>
                <a:cs typeface="Arial" panose="020B0604020202020204" pitchFamily="34" charset="0"/>
              </a:rPr>
              <a:t>クラスIはリスクが最も低い群を表し、クラスIVはリスクが最も高い群を表す</a:t>
            </a:r>
            <a:r>
              <a:rPr lang="ja-JP" altLang="en-US" sz="1050" noProof="1">
                <a:latin typeface="+mn-ea"/>
                <a:cs typeface="Arial" panose="020B0604020202020204" pitchFamily="34" charset="0"/>
              </a:rPr>
              <a:t>。</a:t>
            </a:r>
            <a:endParaRPr lang="en-US" altLang="ja-JP" sz="1050" noProof="1">
              <a:latin typeface="+mn-ea"/>
              <a:cs typeface="Arial" panose="020B0604020202020204" pitchFamily="34" charset="0"/>
            </a:endParaRPr>
          </a:p>
          <a:p>
            <a:pPr>
              <a:buFont typeface="Arial" panose="020B0604020202020204" pitchFamily="34" charset="0"/>
              <a:buChar char="•"/>
            </a:pPr>
            <a:r>
              <a:rPr lang="ja-JP" altLang="en-US" sz="1050" noProof="1">
                <a:latin typeface="+mn-ea"/>
                <a:cs typeface="Arial" panose="020B0604020202020204" pitchFamily="34" charset="0"/>
              </a:rPr>
              <a:t>なお、</a:t>
            </a:r>
            <a:r>
              <a:rPr lang="en-US" altLang="ja-JP" sz="1050" noProof="1">
                <a:latin typeface="+mn-ea"/>
                <a:cs typeface="Arial" panose="020B0604020202020204" pitchFamily="34" charset="0"/>
              </a:rPr>
              <a:t>医療機器が複数のクラスに分類される場合は、リスクの高いクラスが適用される</a:t>
            </a:r>
            <a:r>
              <a:rPr lang="ja-JP" altLang="en-US" sz="1050" noProof="1">
                <a:latin typeface="+mn-ea"/>
                <a:cs typeface="Arial" panose="020B0604020202020204" pitchFamily="34" charset="0"/>
              </a:rPr>
              <a:t>。</a:t>
            </a:r>
            <a:endParaRPr lang="en-US" altLang="ja-JP" sz="1050" noProof="1">
              <a:latin typeface="+mn-ea"/>
              <a:cs typeface="Arial" panose="020B0604020202020204" pitchFamily="34" charset="0"/>
            </a:endParaRPr>
          </a:p>
          <a:p>
            <a:pPr>
              <a:buFont typeface="Arial" panose="020B0604020202020204" pitchFamily="34" charset="0"/>
              <a:buChar char="•"/>
            </a:pPr>
            <a:endParaRPr lang="en-US" altLang="ja-JP" sz="1120" dirty="0">
              <a:latin typeface="+mn-ea"/>
              <a:cs typeface="Arial" panose="020B0604020202020204" pitchFamily="34" charset="0"/>
            </a:endParaRPr>
          </a:p>
        </p:txBody>
      </p:sp>
      <p:graphicFrame>
        <p:nvGraphicFramePr>
          <p:cNvPr id="18" name="Table 18">
            <a:extLst>
              <a:ext uri="{FF2B5EF4-FFF2-40B4-BE49-F238E27FC236}">
                <a16:creationId xmlns:a16="http://schemas.microsoft.com/office/drawing/2014/main" id="{D4444C74-E46C-E37A-BF6C-66E8FE868688}"/>
              </a:ext>
            </a:extLst>
          </p:cNvPr>
          <p:cNvGraphicFramePr>
            <a:graphicFrameLocks noGrp="1"/>
          </p:cNvGraphicFramePr>
          <p:nvPr>
            <p:extLst>
              <p:ext uri="{D42A27DB-BD31-4B8C-83A1-F6EECF244321}">
                <p14:modId xmlns:p14="http://schemas.microsoft.com/office/powerpoint/2010/main" val="2470716038"/>
              </p:ext>
            </p:extLst>
          </p:nvPr>
        </p:nvGraphicFramePr>
        <p:xfrm>
          <a:off x="1791869" y="3823651"/>
          <a:ext cx="3734048" cy="1298448"/>
        </p:xfrm>
        <a:graphic>
          <a:graphicData uri="http://schemas.openxmlformats.org/drawingml/2006/table">
            <a:tbl>
              <a:tblPr firstRow="1" bandRow="1">
                <a:tableStyleId>{72833802-FEF1-4C79-8D5D-14CF1EAF98D9}</a:tableStyleId>
              </a:tblPr>
              <a:tblGrid>
                <a:gridCol w="1867024">
                  <a:extLst>
                    <a:ext uri="{9D8B030D-6E8A-4147-A177-3AD203B41FA5}">
                      <a16:colId xmlns:a16="http://schemas.microsoft.com/office/drawing/2014/main" val="3698943046"/>
                    </a:ext>
                  </a:extLst>
                </a:gridCol>
                <a:gridCol w="1867024">
                  <a:extLst>
                    <a:ext uri="{9D8B030D-6E8A-4147-A177-3AD203B41FA5}">
                      <a16:colId xmlns:a16="http://schemas.microsoft.com/office/drawing/2014/main" val="671205086"/>
                    </a:ext>
                  </a:extLst>
                </a:gridCol>
              </a:tblGrid>
              <a:tr h="201755">
                <a:tc>
                  <a:txBody>
                    <a:bodyPr/>
                    <a:lstStyle/>
                    <a:p>
                      <a:r>
                        <a:rPr lang="en-US" sz="1120" noProof="1"/>
                        <a:t>クラス</a:t>
                      </a:r>
                      <a:endParaRPr lang="en-US" sz="1120" dirty="0"/>
                    </a:p>
                  </a:txBody>
                  <a:tcPr/>
                </a:tc>
                <a:tc>
                  <a:txBody>
                    <a:bodyPr/>
                    <a:lstStyle/>
                    <a:p>
                      <a:pPr algn="ctr"/>
                      <a:r>
                        <a:rPr lang="en-US" sz="1120" noProof="1"/>
                        <a:t>リスクレベル</a:t>
                      </a:r>
                      <a:endParaRPr lang="en-US" sz="1120" dirty="0"/>
                    </a:p>
                  </a:txBody>
                  <a:tcPr/>
                </a:tc>
                <a:extLst>
                  <a:ext uri="{0D108BD9-81ED-4DB2-BD59-A6C34878D82A}">
                    <a16:rowId xmlns:a16="http://schemas.microsoft.com/office/drawing/2014/main" val="389317359"/>
                  </a:ext>
                </a:extLst>
              </a:tr>
              <a:tr h="201755">
                <a:tc>
                  <a:txBody>
                    <a:bodyPr/>
                    <a:lstStyle/>
                    <a:p>
                      <a:r>
                        <a:rPr lang="en-US" sz="1100" noProof="1"/>
                        <a:t>I</a:t>
                      </a:r>
                      <a:endParaRPr lang="en-US" sz="1100" dirty="0"/>
                    </a:p>
                  </a:txBody>
                  <a:tcPr/>
                </a:tc>
                <a:tc>
                  <a:txBody>
                    <a:bodyPr/>
                    <a:lstStyle/>
                    <a:p>
                      <a:pPr algn="ctr"/>
                      <a:r>
                        <a:rPr lang="ja-JP" altLang="en-US" sz="1100" noProof="1"/>
                        <a:t>低</a:t>
                      </a:r>
                      <a:endParaRPr lang="en-US" sz="1100" dirty="0"/>
                    </a:p>
                  </a:txBody>
                  <a:tcPr/>
                </a:tc>
                <a:extLst>
                  <a:ext uri="{0D108BD9-81ED-4DB2-BD59-A6C34878D82A}">
                    <a16:rowId xmlns:a16="http://schemas.microsoft.com/office/drawing/2014/main" val="1769466256"/>
                  </a:ext>
                </a:extLst>
              </a:tr>
              <a:tr h="201755">
                <a:tc>
                  <a:txBody>
                    <a:bodyPr/>
                    <a:lstStyle/>
                    <a:p>
                      <a:r>
                        <a:rPr lang="en-US" sz="1100" noProof="1"/>
                        <a:t>II</a:t>
                      </a:r>
                      <a:endParaRPr lang="en-US" sz="1100" dirty="0"/>
                    </a:p>
                  </a:txBody>
                  <a:tcPr/>
                </a:tc>
                <a:tc>
                  <a:txBody>
                    <a:bodyPr/>
                    <a:lstStyle/>
                    <a:p>
                      <a:pPr algn="ctr"/>
                      <a:r>
                        <a:rPr lang="en-US" sz="1100" noProof="1"/>
                        <a:t>低中等度</a:t>
                      </a:r>
                      <a:endParaRPr lang="en-US" sz="1100" dirty="0"/>
                    </a:p>
                  </a:txBody>
                  <a:tcPr/>
                </a:tc>
                <a:extLst>
                  <a:ext uri="{0D108BD9-81ED-4DB2-BD59-A6C34878D82A}">
                    <a16:rowId xmlns:a16="http://schemas.microsoft.com/office/drawing/2014/main" val="3754722724"/>
                  </a:ext>
                </a:extLst>
              </a:tr>
              <a:tr h="201755">
                <a:tc>
                  <a:txBody>
                    <a:bodyPr/>
                    <a:lstStyle/>
                    <a:p>
                      <a:r>
                        <a:rPr lang="en-US" sz="1100" noProof="1"/>
                        <a:t>III</a:t>
                      </a:r>
                      <a:endParaRPr lang="en-US" sz="1100" dirty="0"/>
                    </a:p>
                  </a:txBody>
                  <a:tcPr/>
                </a:tc>
                <a:tc>
                  <a:txBody>
                    <a:bodyPr/>
                    <a:lstStyle/>
                    <a:p>
                      <a:pPr algn="ctr"/>
                      <a:r>
                        <a:rPr lang="en-US" sz="1100" noProof="1"/>
                        <a:t>中</a:t>
                      </a:r>
                      <a:r>
                        <a:rPr lang="ja-JP" altLang="en-US" sz="1100" noProof="1"/>
                        <a:t>～</a:t>
                      </a:r>
                      <a:r>
                        <a:rPr lang="en-US" sz="1100" noProof="1"/>
                        <a:t>高</a:t>
                      </a:r>
                      <a:endParaRPr lang="en-US" sz="1100" dirty="0"/>
                    </a:p>
                  </a:txBody>
                  <a:tcPr/>
                </a:tc>
                <a:extLst>
                  <a:ext uri="{0D108BD9-81ED-4DB2-BD59-A6C34878D82A}">
                    <a16:rowId xmlns:a16="http://schemas.microsoft.com/office/drawing/2014/main" val="1651730933"/>
                  </a:ext>
                </a:extLst>
              </a:tr>
              <a:tr h="201755">
                <a:tc>
                  <a:txBody>
                    <a:bodyPr/>
                    <a:lstStyle/>
                    <a:p>
                      <a:r>
                        <a:rPr lang="en-US" sz="1100" noProof="1"/>
                        <a:t>IV</a:t>
                      </a:r>
                    </a:p>
                  </a:txBody>
                  <a:tcPr/>
                </a:tc>
                <a:tc>
                  <a:txBody>
                    <a:bodyPr/>
                    <a:lstStyle/>
                    <a:p>
                      <a:pPr algn="ctr"/>
                      <a:r>
                        <a:rPr lang="en-US" sz="1100" noProof="1"/>
                        <a:t>高</a:t>
                      </a:r>
                      <a:endParaRPr lang="en-US" sz="1100" dirty="0"/>
                    </a:p>
                  </a:txBody>
                  <a:tcPr/>
                </a:tc>
                <a:extLst>
                  <a:ext uri="{0D108BD9-81ED-4DB2-BD59-A6C34878D82A}">
                    <a16:rowId xmlns:a16="http://schemas.microsoft.com/office/drawing/2014/main" val="1209731596"/>
                  </a:ext>
                </a:extLst>
              </a:tr>
            </a:tbl>
          </a:graphicData>
        </a:graphic>
      </p:graphicFrame>
      <p:sp>
        <p:nvSpPr>
          <p:cNvPr id="7" name="Rectangle: Rounded Corners 6">
            <a:extLst>
              <a:ext uri="{FF2B5EF4-FFF2-40B4-BE49-F238E27FC236}">
                <a16:creationId xmlns:a16="http://schemas.microsoft.com/office/drawing/2014/main" id="{5B9FCCAB-6F0D-4FD4-ECC7-7A01ABDD2FFA}"/>
              </a:ext>
            </a:extLst>
          </p:cNvPr>
          <p:cNvSpPr/>
          <p:nvPr/>
        </p:nvSpPr>
        <p:spPr>
          <a:xfrm>
            <a:off x="159066" y="5345558"/>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cs typeface="Arial" panose="020B0604020202020204" pitchFamily="34" charset="0"/>
              </a:rPr>
              <a:t>具体的な</a:t>
            </a:r>
          </a:p>
          <a:p>
            <a:pPr marL="0" algn="ctr" fontAlgn="ctr">
              <a:lnSpc>
                <a:spcPct val="114000"/>
              </a:lnSpc>
              <a:spcAft>
                <a:spcPts val="400"/>
              </a:spcAft>
            </a:pPr>
            <a:r>
              <a:rPr lang="en-US" altLang="ja-JP" sz="1200" b="1" noProof="1">
                <a:cs typeface="Arial" panose="020B0604020202020204" pitchFamily="34" charset="0"/>
              </a:rPr>
              <a:t>ガイドライン</a:t>
            </a:r>
            <a:endParaRPr lang="en-US" sz="1200" b="1" dirty="0">
              <a:cs typeface="Arial" panose="020B0604020202020204" pitchFamily="34" charset="0"/>
            </a:endParaRPr>
          </a:p>
        </p:txBody>
      </p:sp>
      <p:sp>
        <p:nvSpPr>
          <p:cNvPr id="12" name="TextBox 11">
            <a:extLst>
              <a:ext uri="{FF2B5EF4-FFF2-40B4-BE49-F238E27FC236}">
                <a16:creationId xmlns:a16="http://schemas.microsoft.com/office/drawing/2014/main" id="{6A194FA4-4AF7-2525-2218-9C0F3F98552A}"/>
              </a:ext>
            </a:extLst>
          </p:cNvPr>
          <p:cNvSpPr txBox="1"/>
          <p:nvPr/>
        </p:nvSpPr>
        <p:spPr>
          <a:xfrm>
            <a:off x="1456612" y="5184364"/>
            <a:ext cx="8158506" cy="115877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cs typeface="Arial" panose="020B0604020202020204" pitchFamily="34" charset="0"/>
              </a:rPr>
              <a:t>登録総局により正当に登録され、当局により許可された会社のみが、製品の輸入を許可される。</a:t>
            </a:r>
            <a:r>
              <a:rPr lang="en-US" altLang="ja-JP" sz="1050" dirty="0">
                <a:cs typeface="Arial" panose="020B0604020202020204" pitchFamily="34" charset="0"/>
              </a:rPr>
              <a:t> </a:t>
            </a:r>
            <a:r>
              <a:rPr lang="en-US" altLang="ja-JP" sz="1050" noProof="1">
                <a:cs typeface="Arial" panose="020B0604020202020204" pitchFamily="34" charset="0"/>
              </a:rPr>
              <a:t>輸入されるすべての製品は、港に到着した時点で少なくとも60%の期限が残っていなければならない。</a:t>
            </a:r>
            <a:r>
              <a:rPr lang="en-US" altLang="ja-JP" sz="1050" dirty="0">
                <a:cs typeface="Arial" panose="020B0604020202020204" pitchFamily="34" charset="0"/>
              </a:rPr>
              <a:t> </a:t>
            </a:r>
            <a:r>
              <a:rPr lang="en-US" altLang="ja-JP" sz="1050" noProof="1">
                <a:cs typeface="Arial" panose="020B0604020202020204" pitchFamily="34" charset="0"/>
              </a:rPr>
              <a:t>有効期間が24</a:t>
            </a:r>
            <a:r>
              <a:rPr lang="ja-JP" altLang="en-US" sz="1050" noProof="1">
                <a:cs typeface="Arial" panose="020B0604020202020204" pitchFamily="34" charset="0"/>
              </a:rPr>
              <a:t>か</a:t>
            </a:r>
            <a:r>
              <a:rPr lang="en-US" altLang="ja-JP" sz="1050" noProof="1">
                <a:cs typeface="Arial" panose="020B0604020202020204" pitchFamily="34" charset="0"/>
              </a:rPr>
              <a:t>月未満の産品は、入港時にその有効期間の少なくとも80%が残存していなければならない</a:t>
            </a:r>
            <a:r>
              <a:rPr lang="ja-JP" altLang="en-US" sz="1050" noProof="1">
                <a:cs typeface="Arial" panose="020B0604020202020204" pitchFamily="34" charset="0"/>
              </a:rPr>
              <a:t>。</a:t>
            </a:r>
            <a:endParaRPr lang="en-US" altLang="ja-JP" sz="1050" noProof="1">
              <a:cs typeface="Arial" panose="020B0604020202020204" pitchFamily="34" charset="0"/>
            </a:endParaRPr>
          </a:p>
          <a:p>
            <a:pPr>
              <a:buFont typeface="Arial" panose="020B0604020202020204" pitchFamily="34" charset="0"/>
              <a:buChar char="•"/>
            </a:pPr>
            <a:r>
              <a:rPr lang="en-US" altLang="ja-JP" sz="1050" noProof="1">
                <a:cs typeface="Arial" panose="020B0604020202020204" pitchFamily="34" charset="0"/>
              </a:rPr>
              <a:t>申請者は、申請された名称がFDAガイドラインに示された基準に適合していることを確認した上で、名称の予約または製造販売承認を申請すべきである</a:t>
            </a:r>
            <a:r>
              <a:rPr lang="ja-JP" altLang="en-US" sz="1050" noProof="1">
                <a:cs typeface="Arial" panose="020B0604020202020204" pitchFamily="34" charset="0"/>
              </a:rPr>
              <a:t>。</a:t>
            </a:r>
            <a:endParaRPr lang="en-US" altLang="ja-JP" sz="1050" noProof="1">
              <a:cs typeface="Arial" panose="020B0604020202020204" pitchFamily="34" charset="0"/>
            </a:endParaRPr>
          </a:p>
          <a:p>
            <a:pPr>
              <a:buFont typeface="Arial" panose="020B0604020202020204" pitchFamily="34" charset="0"/>
              <a:buChar char="•"/>
            </a:pPr>
            <a:r>
              <a:rPr lang="en-US" altLang="ja-JP" sz="1050" noProof="1">
                <a:cs typeface="Arial" panose="020B0604020202020204" pitchFamily="34" charset="0"/>
              </a:rPr>
              <a:t>医療機器の広告には特定の制限があります。例えば、医療機器の広告には、価格比較やオファー、プレゼント、払い戻しなどの制限があ</a:t>
            </a:r>
            <a:r>
              <a:rPr lang="ja-JP" altLang="en-US" sz="1050" noProof="1">
                <a:cs typeface="Arial" panose="020B0604020202020204" pitchFamily="34" charset="0"/>
              </a:rPr>
              <a:t>る。</a:t>
            </a:r>
            <a:endParaRPr lang="en-US" altLang="ja-JP" sz="1050" noProof="1">
              <a:cs typeface="Arial" panose="020B0604020202020204" pitchFamily="34" charset="0"/>
            </a:endParaRPr>
          </a:p>
        </p:txBody>
      </p:sp>
      <p:cxnSp>
        <p:nvCxnSpPr>
          <p:cNvPr id="14" name="直線コネクタ 13">
            <a:extLst>
              <a:ext uri="{FF2B5EF4-FFF2-40B4-BE49-F238E27FC236}">
                <a16:creationId xmlns:a16="http://schemas.microsoft.com/office/drawing/2014/main" id="{24943086-596F-932A-C89C-CB3C18F28E1B}"/>
              </a:ext>
            </a:extLst>
          </p:cNvPr>
          <p:cNvCxnSpPr/>
          <p:nvPr/>
        </p:nvCxnSpPr>
        <p:spPr>
          <a:xfrm>
            <a:off x="117662" y="1577538"/>
            <a:ext cx="958786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41FD3CD-2C23-56D8-DC1A-F18319B6A5BF}"/>
              </a:ext>
            </a:extLst>
          </p:cNvPr>
          <p:cNvCxnSpPr/>
          <p:nvPr/>
        </p:nvCxnSpPr>
        <p:spPr>
          <a:xfrm>
            <a:off x="117662" y="3341009"/>
            <a:ext cx="958786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9A83C34-3F42-7CCA-02D2-9951235B235C}"/>
              </a:ext>
            </a:extLst>
          </p:cNvPr>
          <p:cNvCxnSpPr/>
          <p:nvPr/>
        </p:nvCxnSpPr>
        <p:spPr>
          <a:xfrm>
            <a:off x="159066" y="5184364"/>
            <a:ext cx="958786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30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noProof="1"/>
              <a:t>ガーナ</a:t>
            </a:r>
            <a:r>
              <a:rPr lang="ja-JP" altLang="en-US" noProof="1"/>
              <a:t>／医療関連／制度</a:t>
            </a:r>
            <a:endParaRPr lang="en-US" altLang="ja-JP" noProof="1"/>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noProof="1"/>
              <a:t>医薬品に対する規制</a:t>
            </a:r>
          </a:p>
        </p:txBody>
      </p:sp>
      <p:sp>
        <p:nvSpPr>
          <p:cNvPr id="11" name="Rectangle: Rounded Corners 10">
            <a:extLst>
              <a:ext uri="{FF2B5EF4-FFF2-40B4-BE49-F238E27FC236}">
                <a16:creationId xmlns:a16="http://schemas.microsoft.com/office/drawing/2014/main" id="{31B240E9-6466-459E-815E-A37F752D64D6}"/>
              </a:ext>
            </a:extLst>
          </p:cNvPr>
          <p:cNvSpPr>
            <a:spLocks/>
          </p:cNvSpPr>
          <p:nvPr/>
        </p:nvSpPr>
        <p:spPr>
          <a:xfrm>
            <a:off x="272480" y="1059428"/>
            <a:ext cx="1728192"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製造許可</a:t>
            </a:r>
            <a:endParaRPr lang="en-US" sz="1200" b="1" dirty="0">
              <a:latin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D082FCC-7B18-4D3B-9F3C-C31E6DEF3214}"/>
              </a:ext>
            </a:extLst>
          </p:cNvPr>
          <p:cNvSpPr>
            <a:spLocks/>
          </p:cNvSpPr>
          <p:nvPr/>
        </p:nvSpPr>
        <p:spPr>
          <a:xfrm>
            <a:off x="272480" y="2743091"/>
            <a:ext cx="1728192"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製品認証</a:t>
            </a:r>
            <a:endParaRPr lang="en-US" sz="1200" b="1" dirty="0">
              <a:latin typeface="+mn-ea"/>
              <a:cs typeface="Arial" panose="020B0604020202020204" pitchFamily="34" charset="0"/>
            </a:endParaRPr>
          </a:p>
        </p:txBody>
      </p:sp>
      <p:sp>
        <p:nvSpPr>
          <p:cNvPr id="13" name="TextBox 12">
            <a:extLst>
              <a:ext uri="{FF2B5EF4-FFF2-40B4-BE49-F238E27FC236}">
                <a16:creationId xmlns:a16="http://schemas.microsoft.com/office/drawing/2014/main" id="{5C2F87C9-973B-4BDB-AE5E-B9E6C105E0A4}"/>
              </a:ext>
            </a:extLst>
          </p:cNvPr>
          <p:cNvSpPr txBox="1">
            <a:spLocks/>
          </p:cNvSpPr>
          <p:nvPr/>
        </p:nvSpPr>
        <p:spPr>
          <a:xfrm>
            <a:off x="416496" y="3094854"/>
            <a:ext cx="5976664" cy="1285085"/>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医薬品、生薬、化粧品、医療機器又は家庭用化学物質の登録を受けようとする者は、所定の申請手続に従い、所定の手数料を納付しなければならない</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機構は、所定の基準に適合し、かつ、物品の製造業務が所定の現行の優良製造規範に適合する医薬品を登録しなければならない</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当局は、医薬品、生薬、化粧品、医療機器又は家庭用化学物質の登録前に、試験室調査のための良好な製造方法及び検査を実施するために要した費用を申請者に請求することができる</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出願人はいつでも出願を取り下げることができるが、出願手数料の返還を受けることはできない</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416496" y="1479096"/>
            <a:ext cx="9289030" cy="1229824"/>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lgn="just">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すべての医薬品製造業者はGMP （Good Manufacturing Practices） に従わなければならず、FDA （Food and Drugs Authority） のGMPガイドラインはWHOガイドラインに基づいている。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ガーナの医薬品規制環境は、</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ガーナ</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食品医薬品局 </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FDA</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 によって管理されています。</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ガーナのFDAは、市販後調査戦略の一環として医薬品を検査する独自の医薬品検査施設を有している</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当局は、汚染又は劣化のおそれがある場合には、規制物品の製造、貯蔵、調製又は販売に関与する施設の閉鎖を命ずることができる。</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必要に応じて追加注文を発行することがあ</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9">
            <a:extLst>
              <a:ext uri="{FF2B5EF4-FFF2-40B4-BE49-F238E27FC236}">
                <a16:creationId xmlns:a16="http://schemas.microsoft.com/office/drawing/2014/main" id="{6CEB3967-AEA4-4A0F-B548-152D74447833}"/>
              </a:ext>
            </a:extLst>
          </p:cNvPr>
          <p:cNvGrpSpPr/>
          <p:nvPr/>
        </p:nvGrpSpPr>
        <p:grpSpPr>
          <a:xfrm>
            <a:off x="5069236" y="4928907"/>
            <a:ext cx="4432560" cy="1688270"/>
            <a:chOff x="4281616" y="1737533"/>
            <a:chExt cx="5051942" cy="1688270"/>
          </a:xfrm>
          <a:solidFill>
            <a:schemeClr val="accent3">
              <a:lumMod val="60000"/>
              <a:lumOff val="40000"/>
            </a:schemeClr>
          </a:solidFill>
        </p:grpSpPr>
        <p:sp>
          <p:nvSpPr>
            <p:cNvPr id="17" name="角丸四角形 60">
              <a:extLst>
                <a:ext uri="{FF2B5EF4-FFF2-40B4-BE49-F238E27FC236}">
                  <a16:creationId xmlns:a16="http://schemas.microsoft.com/office/drawing/2014/main" id="{F90991D9-6B36-4704-9A03-C2AFB0D18B55}"/>
                </a:ext>
              </a:extLst>
            </p:cNvPr>
            <p:cNvSpPr/>
            <p:nvPr/>
          </p:nvSpPr>
          <p:spPr>
            <a:xfrm>
              <a:off x="4281616" y="1737533"/>
              <a:ext cx="5051942" cy="1688270"/>
            </a:xfrm>
            <a:prstGeom prst="roundRect">
              <a:avLst>
                <a:gd name="adj" fmla="val 126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mj-lt"/>
                <a:ea typeface="ＭＳ Ｐゴシック" panose="020B0600070205080204" pitchFamily="50" charset="-128"/>
                <a:cs typeface="Arial" panose="020B0604020202020204" pitchFamily="34" charset="0"/>
              </a:endParaRPr>
            </a:p>
          </p:txBody>
        </p:sp>
        <p:sp>
          <p:nvSpPr>
            <p:cNvPr id="18" name="テキスト プレースホルダ 1">
              <a:extLst>
                <a:ext uri="{FF2B5EF4-FFF2-40B4-BE49-F238E27FC236}">
                  <a16:creationId xmlns:a16="http://schemas.microsoft.com/office/drawing/2014/main" id="{A103814F-9290-4CB4-A1FE-3B316A8FF368}"/>
                </a:ext>
              </a:extLst>
            </p:cNvPr>
            <p:cNvSpPr txBox="1">
              <a:spLocks/>
            </p:cNvSpPr>
            <p:nvPr/>
          </p:nvSpPr>
          <p:spPr>
            <a:xfrm>
              <a:off x="4281618" y="1737533"/>
              <a:ext cx="5051940" cy="1686592"/>
            </a:xfrm>
            <a:prstGeom prst="rect">
              <a:avLst/>
            </a:prstGeom>
            <a:grpFill/>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カバーレター</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署名付き宣言</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完全に完成したアプリケーション</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薬剤マスターファイル/製品バリデーションプロトコル</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バッチレコードの完了</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分析証明書 </a:t>
              </a:r>
              <a:r>
                <a:rPr lang="ja-JP" altLang="en-US" sz="840" noProof="1">
                  <a:latin typeface="+mj-lt"/>
                  <a:ea typeface="MS PGothic" panose="020B0600070205080204" pitchFamily="34" charset="-128"/>
                  <a:cs typeface="Arial" panose="020B0604020202020204" pitchFamily="34" charset="0"/>
                </a:rPr>
                <a:t>（</a:t>
              </a:r>
              <a:r>
                <a:rPr lang="en-US" altLang="ja-JP" sz="840" noProof="1">
                  <a:latin typeface="+mj-lt"/>
                  <a:ea typeface="MS PGothic" panose="020B0600070205080204" pitchFamily="34" charset="-128"/>
                  <a:cs typeface="Arial" panose="020B0604020202020204" pitchFamily="34" charset="0"/>
                </a:rPr>
                <a:t>原料</a:t>
              </a:r>
              <a:r>
                <a:rPr lang="ja-JP" altLang="en-US" sz="840" noProof="1">
                  <a:latin typeface="+mj-lt"/>
                  <a:ea typeface="MS PGothic" panose="020B0600070205080204" pitchFamily="34" charset="-128"/>
                  <a:cs typeface="Arial" panose="020B0604020202020204" pitchFamily="34" charset="0"/>
                </a:rPr>
                <a:t>）</a:t>
              </a:r>
              <a:endParaRPr lang="en-US" altLang="ja-JP" sz="840" noProof="1">
                <a:latin typeface="+mj-lt"/>
                <a:ea typeface="MS PGothic" panose="020B0600070205080204" pitchFamily="34" charset="-128"/>
                <a:cs typeface="Arial" panose="020B0604020202020204" pitchFamily="34" charset="0"/>
              </a:endParaRP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医薬品証明書</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臨床試験/生物学的同等性証明書</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3バッチの安定性試験報告書</a:t>
              </a:r>
            </a:p>
          </p:txBody>
        </p:sp>
      </p:grpSp>
      <p:grpSp>
        <p:nvGrpSpPr>
          <p:cNvPr id="20" name="グループ化 7">
            <a:extLst>
              <a:ext uri="{FF2B5EF4-FFF2-40B4-BE49-F238E27FC236}">
                <a16:creationId xmlns:a16="http://schemas.microsoft.com/office/drawing/2014/main" id="{2DDE6257-1B5F-4D07-A34C-5F34BE8D2EB2}"/>
              </a:ext>
            </a:extLst>
          </p:cNvPr>
          <p:cNvGrpSpPr/>
          <p:nvPr/>
        </p:nvGrpSpPr>
        <p:grpSpPr>
          <a:xfrm>
            <a:off x="5076421" y="4676287"/>
            <a:ext cx="4053044" cy="288032"/>
            <a:chOff x="4803500" y="2113806"/>
            <a:chExt cx="3680168" cy="288032"/>
          </a:xfrm>
        </p:grpSpPr>
        <p:cxnSp>
          <p:nvCxnSpPr>
            <p:cNvPr id="21" name="直線コネクタ 16">
              <a:extLst>
                <a:ext uri="{FF2B5EF4-FFF2-40B4-BE49-F238E27FC236}">
                  <a16:creationId xmlns:a16="http://schemas.microsoft.com/office/drawing/2014/main" id="{06EA6455-DFFC-4296-A354-38E318BDF020}"/>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B6165123-019D-4C62-8C12-6F48F2BF0F9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r>
                <a:rPr lang="en-US" altLang="ja-JP" sz="1120" noProof="1">
                  <a:latin typeface="HGP創英角ｺﾞｼｯｸUB" pitchFamily="50" charset="-128"/>
                  <a:ea typeface="HGP創英角ｺﾞｼｯｸUB" pitchFamily="50" charset="-128"/>
                </a:rPr>
                <a:t>製品登録申請</a:t>
              </a:r>
              <a:endParaRPr lang="en-US" altLang="ja-JP" sz="112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36981" y="6654377"/>
            <a:ext cx="8640960" cy="315258"/>
          </a:xfrm>
          <a:prstGeom prst="rect">
            <a:avLst/>
          </a:prstGeom>
          <a:noFill/>
        </p:spPr>
        <p:txBody>
          <a:bodyPr wrap="square" lIns="0" tIns="0" rIns="0" bIns="0" rtlCol="0">
            <a:noAutofit/>
          </a:bodyPr>
          <a:lstStyle/>
          <a:p>
            <a:r>
              <a:rPr lang="ja-JP" altLang="en-US" sz="800" noProof="1">
                <a:latin typeface="+mn-ea"/>
                <a:cs typeface="Arial" panose="020B0604020202020204" pitchFamily="34" charset="0"/>
              </a:rPr>
              <a:t>（出所） </a:t>
            </a:r>
            <a:r>
              <a:rPr lang="en-US" altLang="ja-JP" sz="800" noProof="1">
                <a:latin typeface="+mn-ea"/>
                <a:cs typeface="Arial" panose="020B0604020202020204" pitchFamily="34" charset="0"/>
              </a:rPr>
              <a:t>Ghana Food and Drugs Board’ APPLICATION FORM FOR THE REGISTRATION OF A DRUG</a:t>
            </a:r>
          </a:p>
          <a:p>
            <a:endParaRPr lang="ja-JP" altLang="en-US" sz="640" noProof="1">
              <a:latin typeface="+mn-ea"/>
              <a:cs typeface="Arial" panose="020B0604020202020204" pitchFamily="34" charset="0"/>
            </a:endParaRPr>
          </a:p>
        </p:txBody>
      </p:sp>
      <p:grpSp>
        <p:nvGrpSpPr>
          <p:cNvPr id="2" name="グループ化 7">
            <a:extLst>
              <a:ext uri="{FF2B5EF4-FFF2-40B4-BE49-F238E27FC236}">
                <a16:creationId xmlns:a16="http://schemas.microsoft.com/office/drawing/2014/main" id="{11F45644-E6E2-8957-F7DD-FC0CF802867C}"/>
              </a:ext>
            </a:extLst>
          </p:cNvPr>
          <p:cNvGrpSpPr/>
          <p:nvPr/>
        </p:nvGrpSpPr>
        <p:grpSpPr>
          <a:xfrm>
            <a:off x="623016" y="4725144"/>
            <a:ext cx="4053044" cy="288032"/>
            <a:chOff x="4803500" y="2113806"/>
            <a:chExt cx="3680168" cy="288032"/>
          </a:xfrm>
        </p:grpSpPr>
        <p:cxnSp>
          <p:nvCxnSpPr>
            <p:cNvPr id="3" name="直線コネクタ 16">
              <a:extLst>
                <a:ext uri="{FF2B5EF4-FFF2-40B4-BE49-F238E27FC236}">
                  <a16:creationId xmlns:a16="http://schemas.microsoft.com/office/drawing/2014/main" id="{9A89365F-8130-2515-32F0-A5F4BDF03BA4}"/>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6">
              <a:extLst>
                <a:ext uri="{FF2B5EF4-FFF2-40B4-BE49-F238E27FC236}">
                  <a16:creationId xmlns:a16="http://schemas.microsoft.com/office/drawing/2014/main" id="{3DDF832F-F885-CBA4-82C9-88A69977BC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endParaRPr lang="en-US" altLang="ja-JP" sz="1120" dirty="0">
                <a:latin typeface="HGP創英角ｺﾞｼｯｸUB" pitchFamily="50" charset="-128"/>
                <a:ea typeface="HGP創英角ｺﾞｼｯｸUB" pitchFamily="50" charset="-128"/>
              </a:endParaRPr>
            </a:p>
          </p:txBody>
        </p:sp>
      </p:grpSp>
      <p:grpSp>
        <p:nvGrpSpPr>
          <p:cNvPr id="7" name="グループ化 7">
            <a:extLst>
              <a:ext uri="{FF2B5EF4-FFF2-40B4-BE49-F238E27FC236}">
                <a16:creationId xmlns:a16="http://schemas.microsoft.com/office/drawing/2014/main" id="{640CB627-74D9-3150-A1FC-34DBEBB36139}"/>
              </a:ext>
            </a:extLst>
          </p:cNvPr>
          <p:cNvGrpSpPr/>
          <p:nvPr/>
        </p:nvGrpSpPr>
        <p:grpSpPr>
          <a:xfrm>
            <a:off x="625325" y="4725144"/>
            <a:ext cx="4053044" cy="288032"/>
            <a:chOff x="4803500" y="2113806"/>
            <a:chExt cx="3680168" cy="288032"/>
          </a:xfrm>
        </p:grpSpPr>
        <p:cxnSp>
          <p:nvCxnSpPr>
            <p:cNvPr id="8" name="直線コネクタ 16">
              <a:extLst>
                <a:ext uri="{FF2B5EF4-FFF2-40B4-BE49-F238E27FC236}">
                  <a16:creationId xmlns:a16="http://schemas.microsoft.com/office/drawing/2014/main" id="{792208C0-F681-9F74-F813-4B47E7EE9DD7}"/>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F72D7915-D5FD-67FA-2943-F06B76558FE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r>
                <a:rPr lang="en-US" altLang="ja-JP" sz="1120" noProof="1">
                  <a:latin typeface="HGP創英角ｺﾞｼｯｸUB" pitchFamily="50" charset="-128"/>
                  <a:ea typeface="HGP創英角ｺﾞｼｯｸUB" pitchFamily="50" charset="-128"/>
                </a:rPr>
                <a:t>規制および登録要件</a:t>
              </a:r>
              <a:endParaRPr lang="en-US" altLang="ja-JP" sz="1120" dirty="0">
                <a:latin typeface="HGP創英角ｺﾞｼｯｸUB" pitchFamily="50" charset="-128"/>
                <a:ea typeface="HGP創英角ｺﾞｼｯｸUB" pitchFamily="50" charset="-128"/>
              </a:endParaRPr>
            </a:p>
          </p:txBody>
        </p:sp>
      </p:grpSp>
      <p:graphicFrame>
        <p:nvGraphicFramePr>
          <p:cNvPr id="16" name="Table 18">
            <a:extLst>
              <a:ext uri="{FF2B5EF4-FFF2-40B4-BE49-F238E27FC236}">
                <a16:creationId xmlns:a16="http://schemas.microsoft.com/office/drawing/2014/main" id="{E9317BA8-F888-ABBB-4525-AAB5FD083C36}"/>
              </a:ext>
            </a:extLst>
          </p:cNvPr>
          <p:cNvGraphicFramePr>
            <a:graphicFrameLocks noGrp="1"/>
          </p:cNvGraphicFramePr>
          <p:nvPr>
            <p:extLst>
              <p:ext uri="{D42A27DB-BD31-4B8C-83A1-F6EECF244321}">
                <p14:modId xmlns:p14="http://schemas.microsoft.com/office/powerpoint/2010/main" val="3117536739"/>
              </p:ext>
            </p:extLst>
          </p:nvPr>
        </p:nvGraphicFramePr>
        <p:xfrm>
          <a:off x="236981" y="4750066"/>
          <a:ext cx="4592600" cy="1839984"/>
        </p:xfrm>
        <a:graphic>
          <a:graphicData uri="http://schemas.openxmlformats.org/drawingml/2006/table">
            <a:tbl>
              <a:tblPr firstRow="1" bandRow="1">
                <a:tableStyleId>{5C22544A-7EE6-4342-B048-85BDC9FD1C3A}</a:tableStyleId>
              </a:tblPr>
              <a:tblGrid>
                <a:gridCol w="2296300">
                  <a:extLst>
                    <a:ext uri="{9D8B030D-6E8A-4147-A177-3AD203B41FA5}">
                      <a16:colId xmlns:a16="http://schemas.microsoft.com/office/drawing/2014/main" val="106686729"/>
                    </a:ext>
                  </a:extLst>
                </a:gridCol>
                <a:gridCol w="2296300">
                  <a:extLst>
                    <a:ext uri="{9D8B030D-6E8A-4147-A177-3AD203B41FA5}">
                      <a16:colId xmlns:a16="http://schemas.microsoft.com/office/drawing/2014/main" val="1736963811"/>
                    </a:ext>
                  </a:extLst>
                </a:gridCol>
              </a:tblGrid>
              <a:tr h="119094">
                <a:tc gridSpan="2">
                  <a:txBody>
                    <a:bodyPr/>
                    <a:lstStyle/>
                    <a:p>
                      <a:r>
                        <a:rPr kumimoji="1" lang="en-US" sz="1120" b="0" kern="1200" noProof="1">
                          <a:solidFill>
                            <a:schemeClr val="bg1"/>
                          </a:solidFill>
                          <a:latin typeface="HGP創英角ｺﾞｼｯｸUB" pitchFamily="50" charset="-128"/>
                          <a:ea typeface="HGP創英角ｺﾞｼｯｸUB" pitchFamily="50" charset="-128"/>
                          <a:cs typeface="+mn-cs"/>
                        </a:rPr>
                        <a:t>規制および登録要件</a:t>
                      </a:r>
                    </a:p>
                  </a:txBody>
                  <a:tcPr/>
                </a:tc>
                <a:tc hMerge="1">
                  <a:txBody>
                    <a:bodyPr/>
                    <a:lstStyle/>
                    <a:p>
                      <a:endParaRPr lang="en-US" sz="1120" dirty="0"/>
                    </a:p>
                  </a:txBody>
                  <a:tcPr/>
                </a:tc>
                <a:extLst>
                  <a:ext uri="{0D108BD9-81ED-4DB2-BD59-A6C34878D82A}">
                    <a16:rowId xmlns:a16="http://schemas.microsoft.com/office/drawing/2014/main" val="3144854240"/>
                  </a:ext>
                </a:extLst>
              </a:tr>
              <a:tr h="262976">
                <a:tc>
                  <a:txBody>
                    <a:bodyPr/>
                    <a:lstStyle/>
                    <a:p>
                      <a:r>
                        <a:rPr lang="en-US" sz="1050" noProof="1">
                          <a:latin typeface="MS PGothic" panose="020B0600070205080204" pitchFamily="34" charset="-128"/>
                          <a:ea typeface="MS PGothic" panose="020B0600070205080204" pitchFamily="34" charset="-128"/>
                        </a:rPr>
                        <a:t>規制当局</a:t>
                      </a:r>
                    </a:p>
                  </a:txBody>
                  <a:tcPr/>
                </a:tc>
                <a:tc>
                  <a:txBody>
                    <a:bodyPr/>
                    <a:lstStyle/>
                    <a:p>
                      <a:r>
                        <a:rPr lang="en-US" altLang="ja-JP" sz="1050" noProof="1">
                          <a:latin typeface="+mn-lt"/>
                          <a:ea typeface="ＭＳ Ｐゴシック" panose="020B0600070205080204" pitchFamily="50" charset="-128"/>
                          <a:cs typeface="Arial" panose="020B0604020202020204" pitchFamily="34" charset="0"/>
                        </a:rPr>
                        <a:t>FDA</a:t>
                      </a:r>
                      <a:endParaRPr lang="en-US" sz="1050" noProof="1">
                        <a:latin typeface="+mn-lt"/>
                        <a:ea typeface="MS PGothic" panose="020B0600070205080204" pitchFamily="34" charset="-128"/>
                      </a:endParaRPr>
                    </a:p>
                  </a:txBody>
                  <a:tcPr/>
                </a:tc>
                <a:extLst>
                  <a:ext uri="{0D108BD9-81ED-4DB2-BD59-A6C34878D82A}">
                    <a16:rowId xmlns:a16="http://schemas.microsoft.com/office/drawing/2014/main" val="2415348591"/>
                  </a:ext>
                </a:extLst>
              </a:tr>
              <a:tr h="262976">
                <a:tc>
                  <a:txBody>
                    <a:bodyPr/>
                    <a:lstStyle/>
                    <a:p>
                      <a:r>
                        <a:rPr lang="en-US" sz="1050" noProof="1">
                          <a:latin typeface="MS PGothic" panose="020B0600070205080204" pitchFamily="34" charset="-128"/>
                          <a:ea typeface="MS PGothic" panose="020B0600070205080204" pitchFamily="34" charset="-128"/>
                        </a:rPr>
                        <a:t>医薬品登録料</a:t>
                      </a:r>
                    </a:p>
                  </a:txBody>
                  <a:tcPr/>
                </a:tc>
                <a:tc>
                  <a:txBody>
                    <a:bodyPr/>
                    <a:lstStyle/>
                    <a:p>
                      <a:r>
                        <a:rPr lang="en-US" sz="1050" noProof="1">
                          <a:latin typeface="+mn-lt"/>
                          <a:ea typeface="MS PGothic" panose="020B0600070205080204" pitchFamily="34" charset="-128"/>
                        </a:rPr>
                        <a:t>年間240–360US$</a:t>
                      </a:r>
                    </a:p>
                  </a:txBody>
                  <a:tcPr/>
                </a:tc>
                <a:extLst>
                  <a:ext uri="{0D108BD9-81ED-4DB2-BD59-A6C34878D82A}">
                    <a16:rowId xmlns:a16="http://schemas.microsoft.com/office/drawing/2014/main" val="629383880"/>
                  </a:ext>
                </a:extLst>
              </a:tr>
              <a:tr h="262976">
                <a:tc>
                  <a:txBody>
                    <a:bodyPr/>
                    <a:lstStyle/>
                    <a:p>
                      <a:r>
                        <a:rPr lang="en-US" sz="1050" noProof="1">
                          <a:latin typeface="MS PGothic" panose="020B0600070205080204" pitchFamily="34" charset="-128"/>
                          <a:ea typeface="MS PGothic" panose="020B0600070205080204" pitchFamily="34" charset="-128"/>
                        </a:rPr>
                        <a:t>登録にかかる通常の時間</a:t>
                      </a:r>
                    </a:p>
                  </a:txBody>
                  <a:tcPr/>
                </a:tc>
                <a:tc>
                  <a:txBody>
                    <a:bodyPr/>
                    <a:lstStyle/>
                    <a:p>
                      <a:r>
                        <a:rPr lang="en-US" sz="1050" noProof="1">
                          <a:latin typeface="+mn-lt"/>
                          <a:ea typeface="MS PGothic" panose="020B0600070205080204" pitchFamily="34" charset="-128"/>
                        </a:rPr>
                        <a:t>06~18か月</a:t>
                      </a:r>
                    </a:p>
                  </a:txBody>
                  <a:tcPr/>
                </a:tc>
                <a:extLst>
                  <a:ext uri="{0D108BD9-81ED-4DB2-BD59-A6C34878D82A}">
                    <a16:rowId xmlns:a16="http://schemas.microsoft.com/office/drawing/2014/main" val="2122769126"/>
                  </a:ext>
                </a:extLst>
              </a:tr>
              <a:tr h="262976">
                <a:tc>
                  <a:txBody>
                    <a:bodyPr/>
                    <a:lstStyle/>
                    <a:p>
                      <a:r>
                        <a:rPr lang="en-US" sz="1050" noProof="1">
                          <a:latin typeface="MS PGothic" panose="020B0600070205080204" pitchFamily="34" charset="-128"/>
                          <a:ea typeface="MS PGothic" panose="020B0600070205080204" pitchFamily="34" charset="-128"/>
                        </a:rPr>
                        <a:t>規制当局のウェブサイト</a:t>
                      </a:r>
                    </a:p>
                  </a:txBody>
                  <a:tcPr/>
                </a:tc>
                <a:tc>
                  <a:txBody>
                    <a:bodyPr/>
                    <a:lstStyle/>
                    <a:p>
                      <a:r>
                        <a:rPr lang="en-US" sz="1050" noProof="1">
                          <a:latin typeface="+mn-lt"/>
                          <a:ea typeface="MS PGothic" panose="020B0600070205080204" pitchFamily="34" charset="-128"/>
                        </a:rPr>
                        <a:t>https://fdaghana.gov.gh/</a:t>
                      </a:r>
                    </a:p>
                  </a:txBody>
                  <a:tcPr/>
                </a:tc>
                <a:extLst>
                  <a:ext uri="{0D108BD9-81ED-4DB2-BD59-A6C34878D82A}">
                    <a16:rowId xmlns:a16="http://schemas.microsoft.com/office/drawing/2014/main" val="2912926947"/>
                  </a:ext>
                </a:extLst>
              </a:tr>
              <a:tr h="262976">
                <a:tc>
                  <a:txBody>
                    <a:bodyPr/>
                    <a:lstStyle/>
                    <a:p>
                      <a:r>
                        <a:rPr lang="en-US" sz="1050" noProof="1">
                          <a:latin typeface="MS PGothic" panose="020B0600070205080204" pitchFamily="34" charset="-128"/>
                          <a:ea typeface="MS PGothic" panose="020B0600070205080204" pitchFamily="34" charset="-128"/>
                        </a:rPr>
                        <a:t>工場検査の義務付け</a:t>
                      </a:r>
                    </a:p>
                  </a:txBody>
                  <a:tcPr/>
                </a:tc>
                <a:tc>
                  <a:txBody>
                    <a:bodyPr/>
                    <a:lstStyle/>
                    <a:p>
                      <a:r>
                        <a:rPr lang="en-US" sz="1050" noProof="1">
                          <a:latin typeface="+mn-lt"/>
                          <a:ea typeface="MS PGothic" panose="020B0600070205080204" pitchFamily="34" charset="-128"/>
                        </a:rPr>
                        <a:t>はい</a:t>
                      </a:r>
                    </a:p>
                  </a:txBody>
                  <a:tcPr/>
                </a:tc>
                <a:extLst>
                  <a:ext uri="{0D108BD9-81ED-4DB2-BD59-A6C34878D82A}">
                    <a16:rowId xmlns:a16="http://schemas.microsoft.com/office/drawing/2014/main" val="9433646"/>
                  </a:ext>
                </a:extLst>
              </a:tr>
              <a:tr h="262976">
                <a:tc>
                  <a:txBody>
                    <a:bodyPr/>
                    <a:lstStyle/>
                    <a:p>
                      <a:r>
                        <a:rPr lang="en-US" sz="1050" noProof="1">
                          <a:latin typeface="MS PGothic" panose="020B0600070205080204" pitchFamily="34" charset="-128"/>
                          <a:ea typeface="MS PGothic" panose="020B0600070205080204" pitchFamily="34" charset="-128"/>
                        </a:rPr>
                        <a:t>登録の効力</a:t>
                      </a:r>
                    </a:p>
                  </a:txBody>
                  <a:tcPr/>
                </a:tc>
                <a:tc>
                  <a:txBody>
                    <a:bodyPr/>
                    <a:lstStyle/>
                    <a:p>
                      <a:r>
                        <a:rPr lang="en-US" sz="1050" noProof="1">
                          <a:latin typeface="+mn-lt"/>
                          <a:ea typeface="MS PGothic" panose="020B0600070205080204" pitchFamily="34" charset="-128"/>
                        </a:rPr>
                        <a:t>05年</a:t>
                      </a:r>
                    </a:p>
                  </a:txBody>
                  <a:tcPr/>
                </a:tc>
                <a:extLst>
                  <a:ext uri="{0D108BD9-81ED-4DB2-BD59-A6C34878D82A}">
                    <a16:rowId xmlns:a16="http://schemas.microsoft.com/office/drawing/2014/main" val="1489993129"/>
                  </a:ext>
                </a:extLst>
              </a:tr>
            </a:tbl>
          </a:graphicData>
        </a:graphic>
      </p:graphicFrame>
      <p:sp>
        <p:nvSpPr>
          <p:cNvPr id="23" name="TextBox 22">
            <a:extLst>
              <a:ext uri="{FF2B5EF4-FFF2-40B4-BE49-F238E27FC236}">
                <a16:creationId xmlns:a16="http://schemas.microsoft.com/office/drawing/2014/main" id="{E1F55A04-179B-3B13-396F-78A3F51FA606}"/>
              </a:ext>
            </a:extLst>
          </p:cNvPr>
          <p:cNvSpPr txBox="1"/>
          <p:nvPr/>
        </p:nvSpPr>
        <p:spPr>
          <a:xfrm>
            <a:off x="7727240" y="4913784"/>
            <a:ext cx="1896503" cy="1318694"/>
          </a:xfrm>
          <a:prstGeom prst="rect">
            <a:avLst/>
          </a:prstGeom>
          <a:noFill/>
        </p:spPr>
        <p:txBody>
          <a:bodyPr wrap="square">
            <a:spAutoFit/>
          </a:bodyPr>
          <a:lstStyle/>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分析証明書 </a:t>
            </a:r>
            <a:r>
              <a:rPr lang="ja-JP" altLang="en-US" sz="840" noProof="1">
                <a:latin typeface="+mj-lt"/>
                <a:ea typeface="MS PGothic" panose="020B0600070205080204" pitchFamily="34" charset="-128"/>
                <a:cs typeface="Arial" panose="020B0604020202020204" pitchFamily="34" charset="0"/>
              </a:rPr>
              <a:t>（</a:t>
            </a:r>
            <a:r>
              <a:rPr lang="en-US" altLang="ja-JP" sz="840" noProof="1">
                <a:latin typeface="+mj-lt"/>
                <a:ea typeface="MS PGothic" panose="020B0600070205080204" pitchFamily="34" charset="-128"/>
                <a:cs typeface="Arial" panose="020B0604020202020204" pitchFamily="34" charset="0"/>
              </a:rPr>
              <a:t>完成品</a:t>
            </a:r>
            <a:r>
              <a:rPr lang="ja-JP" altLang="en-US" sz="840" noProof="1">
                <a:latin typeface="+mj-lt"/>
                <a:ea typeface="MS PGothic" panose="020B0600070205080204" pitchFamily="34" charset="-128"/>
                <a:cs typeface="Arial" panose="020B0604020202020204" pitchFamily="34" charset="0"/>
              </a:rPr>
              <a:t>）</a:t>
            </a:r>
            <a:endParaRPr lang="en-US" altLang="ja-JP" sz="840" noProof="1">
              <a:latin typeface="+mj-lt"/>
              <a:ea typeface="MS PGothic" panose="020B0600070205080204" pitchFamily="34" charset="-128"/>
              <a:cs typeface="Arial" panose="020B0604020202020204" pitchFamily="34" charset="0"/>
            </a:endParaRP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3ロットの安定性試験報告書</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資格者の氏名及び住所</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製品のサンプル</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基準規格</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ラベル・包装資材部</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添付文書部</a:t>
            </a:r>
          </a:p>
        </p:txBody>
      </p:sp>
      <p:sp>
        <p:nvSpPr>
          <p:cNvPr id="30" name="テキスト プレースホルダ 1">
            <a:extLst>
              <a:ext uri="{FF2B5EF4-FFF2-40B4-BE49-F238E27FC236}">
                <a16:creationId xmlns:a16="http://schemas.microsoft.com/office/drawing/2014/main" id="{E2758977-6E1F-9934-0950-42BD093E49D9}"/>
              </a:ext>
            </a:extLst>
          </p:cNvPr>
          <p:cNvSpPr txBox="1">
            <a:spLocks/>
          </p:cNvSpPr>
          <p:nvPr/>
        </p:nvSpPr>
        <p:spPr>
          <a:xfrm>
            <a:off x="6537176" y="3108866"/>
            <a:ext cx="2823852" cy="1420219"/>
          </a:xfrm>
          <a:prstGeom prst="rect">
            <a:avLst/>
          </a:prstGeom>
          <a:solidFill>
            <a:schemeClr val="accent3">
              <a:lumMod val="60000"/>
              <a:lumOff val="40000"/>
            </a:schemeClr>
          </a:solidFill>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just" fontAlgn="ctr" hangingPunct="0">
              <a:lnSpc>
                <a:spcPct val="110000"/>
              </a:lnSpc>
              <a:spcBef>
                <a:spcPts val="0"/>
              </a:spcBef>
              <a:spcAft>
                <a:spcPts val="300"/>
              </a:spcAft>
              <a:buClr>
                <a:schemeClr val="tx1"/>
              </a:buClr>
              <a:buSzPct val="100000"/>
              <a:buNone/>
            </a:pPr>
            <a:r>
              <a:rPr lang="en-US" altLang="ja-JP" sz="1050" noProof="1">
                <a:latin typeface="+mj-lt"/>
                <a:ea typeface="MS PGothic" panose="020B0600070205080204" pitchFamily="34" charset="-128"/>
                <a:cs typeface="Arial" panose="020B0604020202020204" pitchFamily="34" charset="0"/>
              </a:rPr>
              <a:t>【</a:t>
            </a:r>
            <a:r>
              <a:rPr lang="ja-JP" altLang="en-US" sz="1050" b="1" noProof="1">
                <a:latin typeface="+mj-lt"/>
                <a:ea typeface="MS PGothic" panose="020B0600070205080204" pitchFamily="34" charset="-128"/>
                <a:cs typeface="Arial" panose="020B0604020202020204" pitchFamily="34" charset="0"/>
              </a:rPr>
              <a:t>国内製造医薬品の登録料</a:t>
            </a:r>
            <a:r>
              <a:rPr lang="en-US" altLang="ja-JP" sz="1050" noProof="1">
                <a:latin typeface="+mj-lt"/>
                <a:ea typeface="MS PGothic" panose="020B0600070205080204" pitchFamily="34" charset="-128"/>
                <a:cs typeface="Arial" panose="020B0604020202020204" pitchFamily="34" charset="0"/>
              </a:rPr>
              <a:t>】</a:t>
            </a:r>
            <a:endParaRPr lang="ja-JP" altLang="en-US" sz="1050" noProof="1">
              <a:latin typeface="+mj-lt"/>
              <a:ea typeface="MS PGothic" panose="020B0600070205080204" pitchFamily="34" charset="-128"/>
              <a:cs typeface="Arial" panose="020B0604020202020204" pitchFamily="34" charset="0"/>
            </a:endParaRP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アロパシー医薬品：</a:t>
            </a:r>
            <a:r>
              <a:rPr lang="en-US" altLang="ja-JP" sz="1050" noProof="1">
                <a:ea typeface="MS PGothic" panose="020B0600070205080204" pitchFamily="34" charset="-128"/>
                <a:cs typeface="Arial" panose="020B0604020202020204" pitchFamily="34" charset="0"/>
              </a:rPr>
              <a:t>25.20</a:t>
            </a:r>
            <a:r>
              <a:rPr lang="en-US" altLang="ja-JP" sz="1050" noProof="1">
                <a:latin typeface="+mj-lt"/>
                <a:ea typeface="MS PGothic" panose="020B0600070205080204" pitchFamily="34" charset="-128"/>
                <a:cs typeface="Arial" panose="020B0604020202020204" pitchFamily="34" charset="0"/>
              </a:rPr>
              <a:t>US$</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動物用医薬品：</a:t>
            </a:r>
            <a:r>
              <a:rPr lang="en-US" altLang="ja-JP" sz="1050" noProof="1">
                <a:ea typeface="MS PGothic" panose="020B0600070205080204" pitchFamily="34" charset="-128"/>
                <a:cs typeface="Arial" panose="020B0604020202020204" pitchFamily="34" charset="0"/>
              </a:rPr>
              <a:t>7.55</a:t>
            </a:r>
            <a:r>
              <a:rPr lang="en-US" altLang="ja-JP" sz="1050" noProof="1">
                <a:latin typeface="+mj-lt"/>
                <a:ea typeface="MS PGothic" panose="020B0600070205080204" pitchFamily="34" charset="-128"/>
                <a:cs typeface="Arial" panose="020B0604020202020204" pitchFamily="34" charset="0"/>
              </a:rPr>
              <a:t>US$</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ハーブ製品：</a:t>
            </a:r>
            <a:r>
              <a:rPr lang="en-US" altLang="ja-JP" sz="1050" noProof="1">
                <a:latin typeface="+mj-lt"/>
                <a:ea typeface="MS PGothic" panose="020B0600070205080204" pitchFamily="34" charset="-128"/>
                <a:cs typeface="Arial" panose="020B0604020202020204" pitchFamily="34" charset="0"/>
              </a:rPr>
              <a:t>22.67US$</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希少疾病用医薬品：</a:t>
            </a:r>
            <a:r>
              <a:rPr lang="en-US" altLang="ja-JP" sz="1050" noProof="1">
                <a:latin typeface="+mj-lt"/>
                <a:ea typeface="MS PGothic" panose="020B0600070205080204" pitchFamily="34" charset="-128"/>
                <a:cs typeface="Arial" panose="020B0604020202020204" pitchFamily="34" charset="0"/>
              </a:rPr>
              <a:t>6.29US$</a:t>
            </a:r>
          </a:p>
        </p:txBody>
      </p:sp>
    </p:spTree>
    <p:extLst>
      <p:ext uri="{BB962C8B-B14F-4D97-AF65-F5344CB8AC3E}">
        <p14:creationId xmlns:p14="http://schemas.microsoft.com/office/powerpoint/2010/main" val="403311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noProof="1"/>
              <a:t>ガーナ</a:t>
            </a:r>
            <a:r>
              <a:rPr lang="ja-JP" altLang="en-US" noProof="1"/>
              <a:t>／医療関連／制度</a:t>
            </a:r>
            <a:endParaRPr lang="en-US" altLang="ja-JP" noProof="1"/>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noProof="1"/>
              <a:t>臨床試験に対する規制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052736"/>
            <a:ext cx="9505056" cy="123296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臨床試験は以下の場合にのみガーナで実施することができる。</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最終的な臨床試験承認証明書は</a:t>
            </a:r>
            <a:r>
              <a:rPr lang="ja-JP" altLang="en-US" sz="1400" noProof="1">
                <a:latin typeface="+mn-ea"/>
                <a:cs typeface="Arial" panose="020B0604020202020204" pitchFamily="34" charset="0"/>
              </a:rPr>
              <a:t>ガーナ</a:t>
            </a:r>
            <a:r>
              <a:rPr lang="en-US" altLang="ja-JP" sz="1400" noProof="1">
                <a:latin typeface="+mn-ea"/>
                <a:cs typeface="Arial" panose="020B0604020202020204" pitchFamily="34" charset="0"/>
              </a:rPr>
              <a:t>食品医薬品局</a:t>
            </a:r>
            <a:r>
              <a:rPr lang="ja-JP" altLang="en-US" sz="1400" noProof="1">
                <a:latin typeface="+mn-ea"/>
                <a:cs typeface="Arial" panose="020B0604020202020204" pitchFamily="34" charset="0"/>
              </a:rPr>
              <a:t>（</a:t>
            </a:r>
            <a:r>
              <a:rPr lang="en-US" altLang="ja-JP" sz="1400" noProof="1">
                <a:cs typeface="Arial" panose="020B0604020202020204" pitchFamily="34" charset="0"/>
              </a:rPr>
              <a:t>FDA</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によって発行される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q"/>
            </a:pPr>
            <a:r>
              <a:rPr lang="en-US" altLang="ja-JP" sz="1400" noProof="1">
                <a:latin typeface="+mn-ea"/>
                <a:cs typeface="Arial" panose="020B0604020202020204" pitchFamily="34" charset="0"/>
              </a:rPr>
              <a:t>申請者は、試験が実施される直感を担当する倫理委員会の承認を受け</a:t>
            </a:r>
            <a:r>
              <a:rPr lang="ja-JP" altLang="en-US" sz="1400" noProof="1">
                <a:latin typeface="+mn-ea"/>
                <a:cs typeface="Arial" panose="020B0604020202020204" pitchFamily="34" charset="0"/>
              </a:rPr>
              <a:t>てい</a:t>
            </a:r>
            <a:r>
              <a:rPr lang="en-US" altLang="ja-JP" sz="1400" noProof="1">
                <a:latin typeface="+mn-ea"/>
                <a:cs typeface="Arial" panose="020B0604020202020204" pitchFamily="34" charset="0"/>
              </a:rPr>
              <a:t>る</a:t>
            </a:r>
            <a:r>
              <a:rPr lang="ja-JP" altLang="en-US" sz="1400" noProof="1">
                <a:latin typeface="+mn-ea"/>
                <a:cs typeface="Arial" panose="020B0604020202020204" pitchFamily="34" charset="0"/>
              </a:rPr>
              <a:t>こと。</a:t>
            </a:r>
            <a:endParaRPr lang="en-US" altLang="ja-JP" sz="14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q"/>
            </a:pPr>
            <a:r>
              <a:rPr lang="en-US" altLang="ja-JP" sz="1400" noProof="1">
                <a:latin typeface="+mn-ea"/>
                <a:cs typeface="Arial" panose="020B0604020202020204" pitchFamily="34" charset="0"/>
              </a:rPr>
              <a:t>最終的な臨床試験承認証明書を発行</a:t>
            </a:r>
            <a:r>
              <a:rPr lang="ja-JP" altLang="en-US" sz="1400" noProof="1">
                <a:latin typeface="+mn-ea"/>
                <a:cs typeface="Arial" panose="020B0604020202020204" pitchFamily="34" charset="0"/>
              </a:rPr>
              <a:t>していること。</a:t>
            </a:r>
            <a:endParaRPr lang="en-US" altLang="ja-JP" sz="14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q"/>
            </a:pPr>
            <a:r>
              <a:rPr lang="en-US" altLang="ja-JP" sz="1400" noProof="1">
                <a:latin typeface="+mn-ea"/>
                <a:cs typeface="Arial" panose="020B0604020202020204" pitchFamily="34" charset="0"/>
              </a:rPr>
              <a:t>主任研究員</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ガーナに居住している</a:t>
            </a:r>
            <a:r>
              <a:rPr lang="ja-JP" altLang="en-US" sz="1400" noProof="1">
                <a:latin typeface="+mn-ea"/>
                <a:cs typeface="Arial" panose="020B0604020202020204" pitchFamily="34" charset="0"/>
              </a:rPr>
              <a:t>こと。</a:t>
            </a:r>
            <a:endParaRPr lang="en-US" altLang="ja-JP" sz="1400" noProof="1">
              <a:latin typeface="+mn-ea"/>
              <a:cs typeface="Arial" panose="020B0604020202020204" pitchFamily="34" charset="0"/>
            </a:endParaRPr>
          </a:p>
        </p:txBody>
      </p:sp>
      <p:grpSp>
        <p:nvGrpSpPr>
          <p:cNvPr id="25" name="グループ化 7">
            <a:extLst>
              <a:ext uri="{FF2B5EF4-FFF2-40B4-BE49-F238E27FC236}">
                <a16:creationId xmlns:a16="http://schemas.microsoft.com/office/drawing/2014/main" id="{CCCDB698-EB64-4465-AC5F-F4045B00CA34}"/>
              </a:ext>
            </a:extLst>
          </p:cNvPr>
          <p:cNvGrpSpPr/>
          <p:nvPr/>
        </p:nvGrpSpPr>
        <p:grpSpPr>
          <a:xfrm>
            <a:off x="277372" y="2408572"/>
            <a:ext cx="9329356" cy="288032"/>
            <a:chOff x="4803500" y="2130144"/>
            <a:chExt cx="3680168" cy="288032"/>
          </a:xfrm>
        </p:grpSpPr>
        <p:cxnSp>
          <p:nvCxnSpPr>
            <p:cNvPr id="26" name="直線コネクタ 16">
              <a:extLst>
                <a:ext uri="{FF2B5EF4-FFF2-40B4-BE49-F238E27FC236}">
                  <a16:creationId xmlns:a16="http://schemas.microsoft.com/office/drawing/2014/main" id="{24B8FA38-0EBE-40C1-B6A7-B920F3316B02}"/>
                </a:ext>
              </a:extLst>
            </p:cNvPr>
            <p:cNvCxnSpPr/>
            <p:nvPr/>
          </p:nvCxnSpPr>
          <p:spPr>
            <a:xfrm>
              <a:off x="4807694" y="2369319"/>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09362A13-A867-47C1-8AF4-5E2E4667CD0B}"/>
                </a:ext>
              </a:extLst>
            </p:cNvPr>
            <p:cNvSpPr>
              <a:spLocks noChangeArrowheads="1"/>
            </p:cNvSpPr>
            <p:nvPr/>
          </p:nvSpPr>
          <p:spPr bwMode="auto">
            <a:xfrm>
              <a:off x="4803500" y="213014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r>
                <a:rPr lang="en-US" altLang="ja-JP" sz="1400" noProof="1">
                  <a:latin typeface="HGP創英角ｺﾞｼｯｸUB" panose="020B0900000000000000" pitchFamily="50" charset="-128"/>
                  <a:ea typeface="HGP創英角ｺﾞｼｯｸUB" panose="020B0900000000000000" pitchFamily="50" charset="-128"/>
                </a:rPr>
                <a:t>ガーナ臨床試験の段階</a:t>
              </a:r>
              <a:endParaRPr lang="en-US" altLang="ja-JP" sz="1400" dirty="0">
                <a:latin typeface="HGP創英角ｺﾞｼｯｸUB" panose="020B0900000000000000" pitchFamily="50" charset="-128"/>
                <a:ea typeface="HGP創英角ｺﾞｼｯｸUB" panose="020B0900000000000000" pitchFamily="50" charset="-128"/>
              </a:endParaRPr>
            </a:p>
          </p:txBody>
        </p:sp>
      </p:gr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263762" y="6187106"/>
            <a:ext cx="8640960" cy="508610"/>
          </a:xfrm>
          <a:prstGeom prst="rect">
            <a:avLst/>
          </a:prstGeom>
          <a:noFill/>
        </p:spPr>
        <p:txBody>
          <a:bodyPr wrap="square" lIns="0" tIns="0" rIns="0" bIns="0" rtlCol="0">
            <a:noAutofit/>
          </a:bodyPr>
          <a:lstStyle/>
          <a:p>
            <a:pPr marL="444500" lvl="0" indent="-444500">
              <a:tabLst>
                <a:tab pos="174625" algn="l"/>
              </a:tabLst>
            </a:pPr>
            <a:r>
              <a:rPr lang="ja-JP" altLang="en-US" sz="700" noProof="1">
                <a:latin typeface="+mn-ea"/>
                <a:cs typeface="Arial" panose="020B0604020202020204" pitchFamily="34" charset="0"/>
              </a:rPr>
              <a:t>（出所） </a:t>
            </a:r>
            <a:r>
              <a:rPr lang="en-US" altLang="ja-JP" sz="700" noProof="1">
                <a:latin typeface="+mn-ea"/>
                <a:cs typeface="Arial" panose="020B0604020202020204" pitchFamily="34" charset="0"/>
              </a:rPr>
              <a:t>GOVERNMENT PRINTER, ASSEMBLY xPRESS, ACCRA. GPC/A753/350/11/2012</a:t>
            </a: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a:t>
            </a:r>
            <a:r>
              <a:rPr lang="en-US" altLang="ja-JP" sz="700" noProof="1">
                <a:latin typeface="+mn-ea"/>
                <a:cs typeface="Arial" panose="020B0604020202020204" pitchFamily="34" charset="0"/>
              </a:rPr>
              <a:t>Pharmexci</a:t>
            </a:r>
            <a:r>
              <a:rPr lang="ja-JP" altLang="en-US" sz="700" noProof="1">
                <a:latin typeface="+mn-ea"/>
                <a:cs typeface="Arial" panose="020B0604020202020204" pitchFamily="34" charset="0"/>
              </a:rPr>
              <a:t>ホームページ</a:t>
            </a:r>
            <a:endParaRPr lang="en-US" altLang="ja-JP" sz="700" noProof="1">
              <a:latin typeface="+mn-ea"/>
              <a:cs typeface="Arial" panose="020B0604020202020204" pitchFamily="34" charset="0"/>
            </a:endParaRP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a:t>
            </a:r>
            <a:r>
              <a:rPr lang="en-US" altLang="ja-JP" sz="700" noProof="1">
                <a:latin typeface="+mn-ea"/>
                <a:cs typeface="Arial" panose="020B0604020202020204" pitchFamily="34" charset="0"/>
              </a:rPr>
              <a:t>JETRO</a:t>
            </a:r>
            <a:r>
              <a:rPr lang="ja-JP" altLang="en-US" sz="700" noProof="1">
                <a:latin typeface="+mn-ea"/>
                <a:cs typeface="Arial" panose="020B0604020202020204" pitchFamily="34" charset="0"/>
              </a:rPr>
              <a:t>ホームページ「ガーナ貿易管理制度」</a:t>
            </a:r>
            <a:endParaRPr lang="en-US" altLang="ja-JP" sz="700" noProof="1">
              <a:latin typeface="+mn-ea"/>
              <a:cs typeface="Arial" panose="020B0604020202020204" pitchFamily="34" charset="0"/>
            </a:endParaRP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ガーナ政府「</a:t>
            </a:r>
            <a:r>
              <a:rPr lang="en-US" altLang="ja-JP" sz="700" noProof="1">
                <a:latin typeface="+mn-ea"/>
                <a:cs typeface="Arial" panose="020B0604020202020204" pitchFamily="34" charset="0"/>
              </a:rPr>
              <a:t>REGULATION OF CLINICAL TRIALS IN GHANA</a:t>
            </a:r>
            <a:r>
              <a:rPr lang="ja-JP" altLang="en-US" sz="700" noProof="1">
                <a:latin typeface="+mn-ea"/>
                <a:cs typeface="Arial" panose="020B0604020202020204" pitchFamily="34" charset="0"/>
              </a:rPr>
              <a:t>」</a:t>
            </a:r>
            <a:endParaRPr lang="en-US" altLang="ja-JP" sz="700" noProof="1">
              <a:latin typeface="+mn-ea"/>
              <a:cs typeface="Arial" panose="020B0604020202020204" pitchFamily="34" charset="0"/>
            </a:endParaRP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a:t>
            </a:r>
            <a:r>
              <a:rPr lang="en-US" altLang="ja-JP" sz="700" noProof="1">
                <a:latin typeface="+mn-ea"/>
                <a:cs typeface="Arial" panose="020B0604020202020204" pitchFamily="34" charset="0"/>
              </a:rPr>
              <a:t>Food and Drugs Authority</a:t>
            </a:r>
            <a:r>
              <a:rPr lang="ja-JP" altLang="en-US" sz="700" noProof="1">
                <a:latin typeface="+mn-ea"/>
                <a:cs typeface="Arial" panose="020B0604020202020204" pitchFamily="34" charset="0"/>
              </a:rPr>
              <a:t>’</a:t>
            </a:r>
            <a:r>
              <a:rPr lang="en-US" altLang="ja-JP" sz="700" noProof="1">
                <a:latin typeface="+mn-ea"/>
                <a:cs typeface="Arial" panose="020B0604020202020204" pitchFamily="34" charset="0"/>
              </a:rPr>
              <a:t> GUIDELINES FOR CONDUCTING CLINICAL TRIALS OF MEDICINES, FOOD SUPPLEMENTS, VACCINES AND MEDICAL DEVICES IN GHANA</a:t>
            </a:r>
            <a:r>
              <a:rPr lang="ja-JP" altLang="en-US" sz="700" noProof="1">
                <a:latin typeface="+mn-ea"/>
                <a:cs typeface="Arial" panose="020B0604020202020204" pitchFamily="34" charset="0"/>
              </a:rPr>
              <a:t>’</a:t>
            </a:r>
            <a:endParaRPr lang="en-US" altLang="ja-JP" sz="700" noProof="1">
              <a:latin typeface="+mn-ea"/>
              <a:cs typeface="Arial" panose="020B0604020202020204" pitchFamily="34" charset="0"/>
            </a:endParaRPr>
          </a:p>
          <a:p>
            <a:pPr marL="444500" lvl="0" indent="-444500"/>
            <a:endParaRPr lang="ja-JP" altLang="en-US" sz="700" noProof="1">
              <a:latin typeface="+mn-ea"/>
              <a:cs typeface="Arial" panose="020B0604020202020204" pitchFamily="34" charset="0"/>
            </a:endParaRPr>
          </a:p>
        </p:txBody>
      </p:sp>
      <p:sp>
        <p:nvSpPr>
          <p:cNvPr id="4" name="TextBox 3">
            <a:extLst>
              <a:ext uri="{FF2B5EF4-FFF2-40B4-BE49-F238E27FC236}">
                <a16:creationId xmlns:a16="http://schemas.microsoft.com/office/drawing/2014/main" id="{A2F32034-312C-B4DA-7E71-831712EBB0F4}"/>
              </a:ext>
            </a:extLst>
          </p:cNvPr>
          <p:cNvSpPr txBox="1"/>
          <p:nvPr/>
        </p:nvSpPr>
        <p:spPr>
          <a:xfrm>
            <a:off x="643548" y="2821750"/>
            <a:ext cx="1107259" cy="313932"/>
          </a:xfrm>
          <a:prstGeom prst="rect">
            <a:avLst/>
          </a:prstGeom>
          <a:solidFill>
            <a:schemeClr val="accent2"/>
          </a:solidFill>
        </p:spPr>
        <p:txBody>
          <a:bodyPr wrap="square">
            <a:spAutoFit/>
          </a:bodyPr>
          <a:lstStyle/>
          <a:p>
            <a:pPr algn="ctr"/>
            <a:r>
              <a:rPr lang="en-US" b="1" noProof="1">
                <a:latin typeface="+mn-ea"/>
              </a:rPr>
              <a:t>フェーズI</a:t>
            </a:r>
          </a:p>
        </p:txBody>
      </p:sp>
      <p:sp>
        <p:nvSpPr>
          <p:cNvPr id="7" name="TextBox 6">
            <a:extLst>
              <a:ext uri="{FF2B5EF4-FFF2-40B4-BE49-F238E27FC236}">
                <a16:creationId xmlns:a16="http://schemas.microsoft.com/office/drawing/2014/main" id="{6947150C-7E19-57CF-CEF7-21381AC9F934}"/>
              </a:ext>
            </a:extLst>
          </p:cNvPr>
          <p:cNvSpPr txBox="1"/>
          <p:nvPr/>
        </p:nvSpPr>
        <p:spPr>
          <a:xfrm>
            <a:off x="3135543" y="2821750"/>
            <a:ext cx="1072942" cy="313932"/>
          </a:xfrm>
          <a:prstGeom prst="rect">
            <a:avLst/>
          </a:prstGeom>
          <a:solidFill>
            <a:schemeClr val="accent2"/>
          </a:solidFill>
        </p:spPr>
        <p:txBody>
          <a:bodyPr wrap="square">
            <a:spAutoFit/>
          </a:bodyPr>
          <a:lstStyle/>
          <a:p>
            <a:pPr algn="ctr"/>
            <a:r>
              <a:rPr lang="en-US" b="1" noProof="1">
                <a:latin typeface="+mn-ea"/>
              </a:rPr>
              <a:t>フェーズII</a:t>
            </a:r>
          </a:p>
        </p:txBody>
      </p:sp>
      <p:sp>
        <p:nvSpPr>
          <p:cNvPr id="8" name="TextBox 7">
            <a:extLst>
              <a:ext uri="{FF2B5EF4-FFF2-40B4-BE49-F238E27FC236}">
                <a16:creationId xmlns:a16="http://schemas.microsoft.com/office/drawing/2014/main" id="{03035AA1-E6B9-19F8-52DE-CD1E3BBA456C}"/>
              </a:ext>
            </a:extLst>
          </p:cNvPr>
          <p:cNvSpPr txBox="1"/>
          <p:nvPr/>
        </p:nvSpPr>
        <p:spPr>
          <a:xfrm>
            <a:off x="5635031" y="2821750"/>
            <a:ext cx="1107259" cy="313932"/>
          </a:xfrm>
          <a:prstGeom prst="rect">
            <a:avLst/>
          </a:prstGeom>
          <a:solidFill>
            <a:schemeClr val="accent2"/>
          </a:solidFill>
        </p:spPr>
        <p:txBody>
          <a:bodyPr wrap="square">
            <a:spAutoFit/>
          </a:bodyPr>
          <a:lstStyle/>
          <a:p>
            <a:pPr algn="ctr"/>
            <a:r>
              <a:rPr lang="en-US" b="1" noProof="1">
                <a:latin typeface="+mn-ea"/>
              </a:rPr>
              <a:t>フェーズIII</a:t>
            </a:r>
          </a:p>
        </p:txBody>
      </p:sp>
      <p:sp>
        <p:nvSpPr>
          <p:cNvPr id="10" name="TextBox 9">
            <a:extLst>
              <a:ext uri="{FF2B5EF4-FFF2-40B4-BE49-F238E27FC236}">
                <a16:creationId xmlns:a16="http://schemas.microsoft.com/office/drawing/2014/main" id="{296F6C5A-D272-A90E-116B-F854C5E27AE0}"/>
              </a:ext>
            </a:extLst>
          </p:cNvPr>
          <p:cNvSpPr txBox="1"/>
          <p:nvPr/>
        </p:nvSpPr>
        <p:spPr>
          <a:xfrm>
            <a:off x="263762" y="3335358"/>
            <a:ext cx="1952936" cy="781752"/>
          </a:xfrm>
          <a:prstGeom prst="rect">
            <a:avLst/>
          </a:prstGeom>
          <a:noFill/>
        </p:spPr>
        <p:txBody>
          <a:bodyPr wrap="square">
            <a:spAutoFit/>
          </a:bodyPr>
          <a:lstStyle/>
          <a:p>
            <a:pPr algn="just"/>
            <a:r>
              <a:rPr lang="en-US" sz="1120" noProof="1">
                <a:latin typeface="+mn-ea"/>
              </a:rPr>
              <a:t>安全性、耐性の予備的評価、およびヒトにおける薬物の代謝および排泄方法の最初の概要を確立する</a:t>
            </a:r>
          </a:p>
        </p:txBody>
      </p:sp>
      <p:sp>
        <p:nvSpPr>
          <p:cNvPr id="16" name="TextBox 15">
            <a:extLst>
              <a:ext uri="{FF2B5EF4-FFF2-40B4-BE49-F238E27FC236}">
                <a16:creationId xmlns:a16="http://schemas.microsoft.com/office/drawing/2014/main" id="{F0A8B3DF-18CB-CC46-FD90-EE8D8AF78E6E}"/>
              </a:ext>
            </a:extLst>
          </p:cNvPr>
          <p:cNvSpPr txBox="1"/>
          <p:nvPr/>
        </p:nvSpPr>
        <p:spPr>
          <a:xfrm>
            <a:off x="294886" y="4490846"/>
            <a:ext cx="1967744" cy="609398"/>
          </a:xfrm>
          <a:prstGeom prst="rect">
            <a:avLst/>
          </a:prstGeom>
          <a:noFill/>
        </p:spPr>
        <p:txBody>
          <a:bodyPr wrap="square">
            <a:spAutoFit/>
          </a:bodyPr>
          <a:lstStyle/>
          <a:p>
            <a:pPr algn="just"/>
            <a:r>
              <a:rPr lang="en-US" sz="1120" noProof="1">
                <a:latin typeface="+mn-ea"/>
              </a:rPr>
              <a:t>臨床試験のこの段階に参加するボランティアの数は</a:t>
            </a:r>
            <a:r>
              <a:rPr lang="en-US" sz="1120" noProof="1"/>
              <a:t>24</a:t>
            </a:r>
            <a:r>
              <a:rPr lang="en-US" sz="1120" noProof="1">
                <a:latin typeface="+mn-ea"/>
              </a:rPr>
              <a:t>人以上とする</a:t>
            </a:r>
          </a:p>
        </p:txBody>
      </p:sp>
      <p:sp>
        <p:nvSpPr>
          <p:cNvPr id="17" name="TextBox 16">
            <a:extLst>
              <a:ext uri="{FF2B5EF4-FFF2-40B4-BE49-F238E27FC236}">
                <a16:creationId xmlns:a16="http://schemas.microsoft.com/office/drawing/2014/main" id="{D952A2AA-6233-007D-61F3-F6651114B8DA}"/>
              </a:ext>
            </a:extLst>
          </p:cNvPr>
          <p:cNvSpPr txBox="1"/>
          <p:nvPr/>
        </p:nvSpPr>
        <p:spPr>
          <a:xfrm>
            <a:off x="284254" y="5454967"/>
            <a:ext cx="2065036" cy="437043"/>
          </a:xfrm>
          <a:prstGeom prst="rect">
            <a:avLst/>
          </a:prstGeom>
          <a:noFill/>
        </p:spPr>
        <p:txBody>
          <a:bodyPr wrap="square">
            <a:spAutoFit/>
          </a:bodyPr>
          <a:lstStyle/>
          <a:p>
            <a:pPr algn="just"/>
            <a:r>
              <a:rPr lang="en-US" sz="1120" noProof="1">
                <a:latin typeface="+mn-ea"/>
              </a:rPr>
              <a:t>ボランティアは</a:t>
            </a:r>
            <a:r>
              <a:rPr lang="en-US" sz="1120" noProof="1"/>
              <a:t>18</a:t>
            </a:r>
            <a:r>
              <a:rPr lang="en-US" sz="1120" noProof="1">
                <a:latin typeface="+mn-ea"/>
              </a:rPr>
              <a:t>歳から</a:t>
            </a:r>
            <a:r>
              <a:rPr lang="en-US" sz="1120" noProof="1"/>
              <a:t>65</a:t>
            </a:r>
            <a:r>
              <a:rPr lang="en-US" sz="1120" noProof="1">
                <a:latin typeface="+mn-ea"/>
              </a:rPr>
              <a:t>歳の健康な人でなければならない</a:t>
            </a:r>
          </a:p>
        </p:txBody>
      </p:sp>
      <p:sp>
        <p:nvSpPr>
          <p:cNvPr id="18" name="TextBox 17">
            <a:extLst>
              <a:ext uri="{FF2B5EF4-FFF2-40B4-BE49-F238E27FC236}">
                <a16:creationId xmlns:a16="http://schemas.microsoft.com/office/drawing/2014/main" id="{C2D92D18-F8B4-B2D6-31E1-D481EE874301}"/>
              </a:ext>
            </a:extLst>
          </p:cNvPr>
          <p:cNvSpPr txBox="1"/>
          <p:nvPr/>
        </p:nvSpPr>
        <p:spPr>
          <a:xfrm>
            <a:off x="2707397" y="3334921"/>
            <a:ext cx="2119237" cy="609398"/>
          </a:xfrm>
          <a:prstGeom prst="rect">
            <a:avLst/>
          </a:prstGeom>
          <a:noFill/>
        </p:spPr>
        <p:txBody>
          <a:bodyPr wrap="square">
            <a:spAutoFit/>
          </a:bodyPr>
          <a:lstStyle/>
          <a:p>
            <a:r>
              <a:rPr lang="en-US" sz="1120" noProof="1">
                <a:latin typeface="+mn-ea"/>
              </a:rPr>
              <a:t>さらなる安全性の証拠を得て、将来の治療試験のデザインに有効な用量範囲を決定すること</a:t>
            </a:r>
          </a:p>
        </p:txBody>
      </p:sp>
      <p:sp>
        <p:nvSpPr>
          <p:cNvPr id="19" name="TextBox 18">
            <a:extLst>
              <a:ext uri="{FF2B5EF4-FFF2-40B4-BE49-F238E27FC236}">
                <a16:creationId xmlns:a16="http://schemas.microsoft.com/office/drawing/2014/main" id="{30979317-E307-0E33-CC6A-E870DD06E226}"/>
              </a:ext>
            </a:extLst>
          </p:cNvPr>
          <p:cNvSpPr txBox="1"/>
          <p:nvPr/>
        </p:nvSpPr>
        <p:spPr>
          <a:xfrm>
            <a:off x="2715778" y="4490846"/>
            <a:ext cx="2066772" cy="609398"/>
          </a:xfrm>
          <a:prstGeom prst="rect">
            <a:avLst/>
          </a:prstGeom>
          <a:noFill/>
        </p:spPr>
        <p:txBody>
          <a:bodyPr wrap="square">
            <a:spAutoFit/>
          </a:bodyPr>
          <a:lstStyle/>
          <a:p>
            <a:r>
              <a:rPr lang="en-US" sz="1120" noProof="1">
                <a:latin typeface="+mn-ea"/>
              </a:rPr>
              <a:t>対象疾患に罹患している少数のインフォームド・コンセント患者を対象として実施</a:t>
            </a:r>
          </a:p>
        </p:txBody>
      </p:sp>
      <p:sp>
        <p:nvSpPr>
          <p:cNvPr id="22" name="TextBox 21">
            <a:extLst>
              <a:ext uri="{FF2B5EF4-FFF2-40B4-BE49-F238E27FC236}">
                <a16:creationId xmlns:a16="http://schemas.microsoft.com/office/drawing/2014/main" id="{ED72E2D0-F92B-38C6-E84B-BB0FF14CAC6A}"/>
              </a:ext>
            </a:extLst>
          </p:cNvPr>
          <p:cNvSpPr txBox="1"/>
          <p:nvPr/>
        </p:nvSpPr>
        <p:spPr>
          <a:xfrm>
            <a:off x="2770260" y="5395532"/>
            <a:ext cx="1871747" cy="609398"/>
          </a:xfrm>
          <a:prstGeom prst="rect">
            <a:avLst/>
          </a:prstGeom>
          <a:noFill/>
        </p:spPr>
        <p:txBody>
          <a:bodyPr wrap="square">
            <a:spAutoFit/>
          </a:bodyPr>
          <a:lstStyle/>
          <a:p>
            <a:r>
              <a:rPr lang="en-US" sz="1120" noProof="1">
                <a:latin typeface="+mn-ea"/>
              </a:rPr>
              <a:t>薬剤が有効でリスクが許容できる場合、試験は第III相試験に移行する</a:t>
            </a:r>
          </a:p>
        </p:txBody>
      </p:sp>
      <p:sp>
        <p:nvSpPr>
          <p:cNvPr id="23" name="TextBox 22">
            <a:extLst>
              <a:ext uri="{FF2B5EF4-FFF2-40B4-BE49-F238E27FC236}">
                <a16:creationId xmlns:a16="http://schemas.microsoft.com/office/drawing/2014/main" id="{D23E2558-5E95-8298-B765-FF4429D7C7C0}"/>
              </a:ext>
            </a:extLst>
          </p:cNvPr>
          <p:cNvSpPr txBox="1"/>
          <p:nvPr/>
        </p:nvSpPr>
        <p:spPr>
          <a:xfrm>
            <a:off x="5205733" y="3356527"/>
            <a:ext cx="1984490" cy="609398"/>
          </a:xfrm>
          <a:prstGeom prst="rect">
            <a:avLst/>
          </a:prstGeom>
          <a:noFill/>
        </p:spPr>
        <p:txBody>
          <a:bodyPr wrap="square">
            <a:spAutoFit/>
          </a:bodyPr>
          <a:lstStyle/>
          <a:p>
            <a:pPr algn="just"/>
            <a:r>
              <a:rPr lang="en-US" sz="1120" noProof="1">
                <a:latin typeface="+mn-ea"/>
              </a:rPr>
              <a:t>本剤の治療効果並びに短期及び長期の安全性及び有効性の更なる検討</a:t>
            </a:r>
          </a:p>
        </p:txBody>
      </p:sp>
      <p:sp>
        <p:nvSpPr>
          <p:cNvPr id="24" name="TextBox 23">
            <a:extLst>
              <a:ext uri="{FF2B5EF4-FFF2-40B4-BE49-F238E27FC236}">
                <a16:creationId xmlns:a16="http://schemas.microsoft.com/office/drawing/2014/main" id="{AAB2C94D-B871-03A5-F254-4BA5D6CBF3A1}"/>
              </a:ext>
            </a:extLst>
          </p:cNvPr>
          <p:cNvSpPr txBox="1"/>
          <p:nvPr/>
        </p:nvSpPr>
        <p:spPr>
          <a:xfrm>
            <a:off x="5137223" y="4487674"/>
            <a:ext cx="2066772" cy="609398"/>
          </a:xfrm>
          <a:prstGeom prst="rect">
            <a:avLst/>
          </a:prstGeom>
          <a:noFill/>
        </p:spPr>
        <p:txBody>
          <a:bodyPr wrap="square">
            <a:spAutoFit/>
          </a:bodyPr>
          <a:lstStyle/>
          <a:p>
            <a:pPr algn="just"/>
            <a:r>
              <a:rPr lang="en-US" sz="1120" noProof="1">
                <a:latin typeface="+mn-ea"/>
              </a:rPr>
              <a:t>一般に、治験の条件は、対象となる疾患が発生する通常の臨床状況と同様とする</a:t>
            </a:r>
          </a:p>
        </p:txBody>
      </p:sp>
      <p:sp>
        <p:nvSpPr>
          <p:cNvPr id="30" name="TextBox 29">
            <a:extLst>
              <a:ext uri="{FF2B5EF4-FFF2-40B4-BE49-F238E27FC236}">
                <a16:creationId xmlns:a16="http://schemas.microsoft.com/office/drawing/2014/main" id="{4A8B2BAC-2E23-9CFF-DC5C-8BA941990FE1}"/>
              </a:ext>
            </a:extLst>
          </p:cNvPr>
          <p:cNvSpPr txBox="1"/>
          <p:nvPr/>
        </p:nvSpPr>
        <p:spPr>
          <a:xfrm>
            <a:off x="7977336" y="2821750"/>
            <a:ext cx="1107259" cy="313932"/>
          </a:xfrm>
          <a:prstGeom prst="rect">
            <a:avLst/>
          </a:prstGeom>
          <a:solidFill>
            <a:schemeClr val="accent2"/>
          </a:solidFill>
        </p:spPr>
        <p:txBody>
          <a:bodyPr wrap="square">
            <a:spAutoFit/>
          </a:bodyPr>
          <a:lstStyle/>
          <a:p>
            <a:pPr algn="ctr"/>
            <a:r>
              <a:rPr lang="en-US" b="1" noProof="1">
                <a:latin typeface="+mn-ea"/>
              </a:rPr>
              <a:t>フェーズIV</a:t>
            </a:r>
          </a:p>
        </p:txBody>
      </p:sp>
      <p:sp>
        <p:nvSpPr>
          <p:cNvPr id="38" name="TextBox 37">
            <a:extLst>
              <a:ext uri="{FF2B5EF4-FFF2-40B4-BE49-F238E27FC236}">
                <a16:creationId xmlns:a16="http://schemas.microsoft.com/office/drawing/2014/main" id="{B30C1D1F-C788-CC8B-93E2-5D90F04DA779}"/>
              </a:ext>
            </a:extLst>
          </p:cNvPr>
          <p:cNvSpPr txBox="1"/>
          <p:nvPr/>
        </p:nvSpPr>
        <p:spPr>
          <a:xfrm>
            <a:off x="7654007" y="3297887"/>
            <a:ext cx="2051516" cy="1126462"/>
          </a:xfrm>
          <a:prstGeom prst="rect">
            <a:avLst/>
          </a:prstGeom>
          <a:noFill/>
        </p:spPr>
        <p:txBody>
          <a:bodyPr wrap="square">
            <a:spAutoFit/>
          </a:bodyPr>
          <a:lstStyle/>
          <a:p>
            <a:pPr algn="just"/>
            <a:r>
              <a:rPr lang="en-US" sz="1120" noProof="1">
                <a:latin typeface="+mn-ea"/>
              </a:rPr>
              <a:t>承認された製品を対象に第IV相試験が実施され、小児などのさまざまな集団における長期的なリスク、ベネフィット、最適な使用法および有効性が検討される</a:t>
            </a:r>
          </a:p>
        </p:txBody>
      </p:sp>
      <p:sp>
        <p:nvSpPr>
          <p:cNvPr id="39" name="TextBox 38">
            <a:extLst>
              <a:ext uri="{FF2B5EF4-FFF2-40B4-BE49-F238E27FC236}">
                <a16:creationId xmlns:a16="http://schemas.microsoft.com/office/drawing/2014/main" id="{DCAF6BBC-6894-4ABC-31E1-1F365CCAE012}"/>
              </a:ext>
            </a:extLst>
          </p:cNvPr>
          <p:cNvSpPr txBox="1"/>
          <p:nvPr/>
        </p:nvSpPr>
        <p:spPr>
          <a:xfrm>
            <a:off x="7643245" y="4496444"/>
            <a:ext cx="1835493" cy="437043"/>
          </a:xfrm>
          <a:prstGeom prst="rect">
            <a:avLst/>
          </a:prstGeom>
          <a:noFill/>
        </p:spPr>
        <p:txBody>
          <a:bodyPr wrap="square">
            <a:spAutoFit/>
          </a:bodyPr>
          <a:lstStyle/>
          <a:p>
            <a:pPr algn="just"/>
            <a:r>
              <a:rPr lang="en-US" sz="1120" noProof="1">
                <a:latin typeface="+mn-ea"/>
              </a:rPr>
              <a:t>試験には、市販後のサーベイランスを含めるものとする</a:t>
            </a:r>
          </a:p>
        </p:txBody>
      </p:sp>
      <p:cxnSp>
        <p:nvCxnSpPr>
          <p:cNvPr id="42" name="Straight Connector 41">
            <a:extLst>
              <a:ext uri="{FF2B5EF4-FFF2-40B4-BE49-F238E27FC236}">
                <a16:creationId xmlns:a16="http://schemas.microsoft.com/office/drawing/2014/main" id="{899D7449-41E4-F042-5BBA-D0E5CFFC6AB3}"/>
              </a:ext>
            </a:extLst>
          </p:cNvPr>
          <p:cNvCxnSpPr/>
          <p:nvPr/>
        </p:nvCxnSpPr>
        <p:spPr>
          <a:xfrm>
            <a:off x="2504730" y="2804013"/>
            <a:ext cx="0" cy="336413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E4C51B-E460-F3B1-A662-2320B4C1FF4A}"/>
              </a:ext>
            </a:extLst>
          </p:cNvPr>
          <p:cNvCxnSpPr/>
          <p:nvPr/>
        </p:nvCxnSpPr>
        <p:spPr>
          <a:xfrm>
            <a:off x="4953000" y="2804013"/>
            <a:ext cx="0" cy="336413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E197D0-0C4A-838A-B791-2A4D86B09ECF}"/>
              </a:ext>
            </a:extLst>
          </p:cNvPr>
          <p:cNvCxnSpPr/>
          <p:nvPr/>
        </p:nvCxnSpPr>
        <p:spPr>
          <a:xfrm>
            <a:off x="7401274" y="2804013"/>
            <a:ext cx="0" cy="336413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5" name="Arrow: Right 44">
            <a:extLst>
              <a:ext uri="{FF2B5EF4-FFF2-40B4-BE49-F238E27FC236}">
                <a16:creationId xmlns:a16="http://schemas.microsoft.com/office/drawing/2014/main" id="{A559013E-2F39-6DD5-DF19-B77ADCE4EE12}"/>
              </a:ext>
            </a:extLst>
          </p:cNvPr>
          <p:cNvSpPr/>
          <p:nvPr/>
        </p:nvSpPr>
        <p:spPr>
          <a:xfrm>
            <a:off x="2309593" y="2821750"/>
            <a:ext cx="445118" cy="313932"/>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6" name="Arrow: Right 45">
            <a:extLst>
              <a:ext uri="{FF2B5EF4-FFF2-40B4-BE49-F238E27FC236}">
                <a16:creationId xmlns:a16="http://schemas.microsoft.com/office/drawing/2014/main" id="{FDC9B248-66EF-0FAA-E834-58F0E71A9B44}"/>
              </a:ext>
            </a:extLst>
          </p:cNvPr>
          <p:cNvSpPr/>
          <p:nvPr/>
        </p:nvSpPr>
        <p:spPr>
          <a:xfrm>
            <a:off x="4757866" y="2821750"/>
            <a:ext cx="445118" cy="313932"/>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8" name="Arrow: Right 47">
            <a:extLst>
              <a:ext uri="{FF2B5EF4-FFF2-40B4-BE49-F238E27FC236}">
                <a16:creationId xmlns:a16="http://schemas.microsoft.com/office/drawing/2014/main" id="{61925035-225B-7CE7-7359-FDCDE9A4E0E8}"/>
              </a:ext>
            </a:extLst>
          </p:cNvPr>
          <p:cNvSpPr/>
          <p:nvPr/>
        </p:nvSpPr>
        <p:spPr>
          <a:xfrm>
            <a:off x="7179311" y="2821750"/>
            <a:ext cx="445118" cy="313932"/>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63310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en-US" altLang="ja-JP" noProof="1"/>
              <a:t>ガーナ</a:t>
            </a:r>
            <a:r>
              <a:rPr lang="ja-JP" altLang="en-US" noProof="1"/>
              <a:t>／医療関連／制度</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052736"/>
            <a:ext cx="9505056" cy="5170646"/>
          </a:xfrm>
          <a:prstGeom prst="rect">
            <a:avLst/>
          </a:prstGeom>
          <a:noFill/>
        </p:spPr>
        <p:txBody>
          <a:bodyPr wrap="square" lIns="0" tIns="0" rIns="0" bIns="0" rtlCol="0">
            <a:spAutoFit/>
          </a:bodyPr>
          <a:lstStyle/>
          <a:p>
            <a:pPr algn="just">
              <a:buClr>
                <a:srgbClr val="5F8AC3"/>
              </a:buClr>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医療情報と個人情報保護</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2012年データ保護法</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The Data Protection Act, 2012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は、2012年10月16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日に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施行され、現在ガーナの主要なデータ保護法となってい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i="0" noProof="1">
                <a:solidFill>
                  <a:srgbClr val="000000"/>
                </a:solidFill>
                <a:effectLst/>
                <a:latin typeface="+mj-lt"/>
              </a:rPr>
              <a:t>2012年</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データ保護法</a:t>
            </a:r>
            <a:r>
              <a:rPr lang="en-US" altLang="ja-JP" sz="1400" i="0" noProof="1">
                <a:solidFill>
                  <a:srgbClr val="000000"/>
                </a:solidFill>
                <a:effectLst/>
                <a:latin typeface="+mj-lt"/>
              </a:rPr>
              <a:t>第43条</a:t>
            </a:r>
            <a:r>
              <a:rPr lang="ja-JP" altLang="en-US" sz="1400" i="0" noProof="1">
                <a:solidFill>
                  <a:srgbClr val="000000"/>
                </a:solidFill>
                <a:effectLst/>
                <a:latin typeface="+mj-lt"/>
              </a:rPr>
              <a:t>（</a:t>
            </a:r>
            <a:r>
              <a:rPr lang="en-US" altLang="ja-JP" sz="1400" i="0" noProof="1">
                <a:solidFill>
                  <a:srgbClr val="000000"/>
                </a:solidFill>
                <a:effectLst/>
                <a:latin typeface="+mj-lt"/>
              </a:rPr>
              <a:t>法律843</a:t>
            </a:r>
            <a:r>
              <a:rPr lang="ja-JP" altLang="en-US" sz="1400" i="0" noProof="1">
                <a:solidFill>
                  <a:srgbClr val="000000"/>
                </a:solidFill>
                <a:effectLst/>
                <a:latin typeface="+mj-lt"/>
              </a:rPr>
              <a:t>）</a:t>
            </a:r>
            <a:r>
              <a:rPr lang="en-US" altLang="ja-JP" sz="1400" i="0" noProof="1">
                <a:solidFill>
                  <a:srgbClr val="000000"/>
                </a:solidFill>
                <a:effectLst/>
                <a:latin typeface="+mj-lt"/>
              </a:rPr>
              <a:t>は、データ管理者が同法の要件を遵守せず、その結果個人が損害または苦痛を被った場合、影響を受けた個人はデータ管理者から補償を受ける権利があると規定している。</a:t>
            </a:r>
            <a:r>
              <a:rPr lang="en-US" altLang="ja-JP" sz="1400" i="0" dirty="0">
                <a:solidFill>
                  <a:srgbClr val="000000"/>
                </a:solidFill>
                <a:effectLst/>
                <a:latin typeface="+mj-lt"/>
              </a:rPr>
              <a:t> </a:t>
            </a:r>
            <a:r>
              <a:rPr lang="en-US" altLang="ja-JP" sz="1400" i="0" noProof="1">
                <a:solidFill>
                  <a:srgbClr val="000000"/>
                </a:solidFill>
                <a:effectLst/>
                <a:latin typeface="+mj-lt"/>
              </a:rPr>
              <a:t>ただし、当該手続において、データ管理者は、法律の要件を遵守するためにあらゆる状況において合理的な注意を払ったことを証明する抗弁を提出することができる</a:t>
            </a:r>
            <a:r>
              <a:rPr lang="ja-JP" altLang="en-US" sz="1400" i="0" noProof="1">
                <a:solidFill>
                  <a:srgbClr val="000000"/>
                </a:solidFill>
                <a:effectLst/>
                <a:latin typeface="+mj-lt"/>
              </a:rPr>
              <a:t>。</a:t>
            </a:r>
            <a:endParaRPr lang="en-US" altLang="ja-JP" sz="1400" dirty="0">
              <a:latin typeface="+mj-lt"/>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データ・サーバーの場所について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データサーバーの場所に関する規制は既存の法律では特定されていないが、ガーナ国外への個人情報の移転は同法の下で制限されている。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国際協力第87条に基づき、 「委員会は、共和国の国際的義務を履行するために必要なデータ保護機能を遂行する」 と規定されている。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2697025719"/>
              </p:ext>
            </p:extLst>
          </p:nvPr>
        </p:nvGraphicFramePr>
        <p:xfrm>
          <a:off x="344488" y="2636913"/>
          <a:ext cx="9217025" cy="2304255"/>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7560841">
                  <a:extLst>
                    <a:ext uri="{9D8B030D-6E8A-4147-A177-3AD203B41FA5}">
                      <a16:colId xmlns:a16="http://schemas.microsoft.com/office/drawing/2014/main" val="20001"/>
                    </a:ext>
                  </a:extLst>
                </a:gridCol>
              </a:tblGrid>
              <a:tr h="199229">
                <a:tc>
                  <a:txBody>
                    <a:bodyPr/>
                    <a:lstStyle/>
                    <a:p>
                      <a:pPr algn="ctr" fontAlgn="ctr" hangingPunct="0"/>
                      <a:endParaRPr kumimoji="1" lang="ja-JP" altLang="en-US" sz="1200" b="1"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3905">
                <a:tc>
                  <a:txBody>
                    <a:bodyPr/>
                    <a:lstStyle/>
                    <a:p>
                      <a:pPr algn="ctr" fontAlgn="ctr" hangingPunct="0"/>
                      <a:r>
                        <a:rPr lang="ja-JP" altLang="en-US" sz="1200" b="1" u="none" baseline="0" noProof="1">
                          <a:solidFill>
                            <a:schemeClr val="bg1"/>
                          </a:solidFill>
                          <a:latin typeface="Arial" panose="020B0604020202020204" pitchFamily="34" charset="0"/>
                          <a:ea typeface="ＭＳ Ｐゴシック" panose="020B0600070205080204" pitchFamily="50" charset="-128"/>
                        </a:rPr>
                        <a:t>個人情報の定義</a:t>
                      </a:r>
                      <a:endParaRPr kumimoji="1" lang="ja-JP" altLang="en-US" sz="1200" b="1" u="non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200" baseline="0" noProof="1">
                          <a:solidFill>
                            <a:srgbClr val="000000"/>
                          </a:solidFill>
                          <a:latin typeface="Arial" panose="020B0604020202020204" pitchFamily="34" charset="0"/>
                          <a:ea typeface="ＭＳ Ｐゴシック" panose="020B0600070205080204" pitchFamily="50" charset="-128"/>
                        </a:rPr>
                        <a:t>データ保護法に基づき、管理者が保有し、又は保有するおそれのあるデータその他の情報から識別される個人に関するデータをいう</a:t>
                      </a:r>
                      <a:r>
                        <a:rPr lang="ja-JP" altLang="en-US" sz="1200" baseline="0" noProof="1">
                          <a:solidFill>
                            <a:srgbClr val="000000"/>
                          </a:solidFill>
                          <a:latin typeface="Arial" panose="020B0604020202020204" pitchFamily="34" charset="0"/>
                          <a:ea typeface="ＭＳ Ｐゴシック" panose="020B0600070205080204" pitchFamily="50" charset="-128"/>
                        </a:rPr>
                        <a:t>。</a:t>
                      </a:r>
                      <a:endParaRPr kumimoji="1" lang="ja-JP" altLang="en-US" sz="1200" baseline="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04978">
                <a:tc>
                  <a:txBody>
                    <a:bodyPr/>
                    <a:lstStyle/>
                    <a:p>
                      <a:pPr algn="ctr" fontAlgn="ctr" hangingPunct="0"/>
                      <a:r>
                        <a:rPr lang="en-US" altLang="ja-JP" sz="1200" b="1" i="0" u="none" baseline="0" noProof="1">
                          <a:solidFill>
                            <a:schemeClr val="bg1"/>
                          </a:solidFill>
                          <a:effectLst/>
                          <a:latin typeface="Arial" panose="020B0604020202020204" pitchFamily="34" charset="0"/>
                          <a:ea typeface="ＭＳ Ｐゴシック" panose="020B0600070205080204" pitchFamily="50" charset="-128"/>
                        </a:rPr>
                        <a:t>個人情報の取扱い</a:t>
                      </a:r>
                      <a:endParaRPr kumimoji="1" lang="ja-JP" altLang="en-US" sz="1200" b="1" u="non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en-US" altLang="ja-JP"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個人データを処理する者は、個人データが処理されることを保証しなければならない</a:t>
                      </a:r>
                      <a:r>
                        <a:rPr kumimoji="1" lang="ja-JP" altLang="en-US"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en-US" altLang="ja-JP"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企業が処理のために他の国から個人データを受け取る場合、データを取り扱う際には、その国のデータ保護法に従わなければな</a:t>
                      </a:r>
                      <a:r>
                        <a:rPr kumimoji="1" lang="ja-JP" altLang="en-US"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らない。</a:t>
                      </a:r>
                      <a:endParaRPr kumimoji="1" lang="en-US" altLang="ja-JP" sz="1200" baseline="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996143">
                <a:tc>
                  <a:txBody>
                    <a:bodyPr/>
                    <a:lstStyle/>
                    <a:p>
                      <a:pPr algn="ctr" fontAlgn="ctr" hangingPunct="0"/>
                      <a:r>
                        <a:rPr lang="ja-JP" altLang="en-US" sz="1200" b="1" u="none" baseline="0" noProof="1">
                          <a:solidFill>
                            <a:schemeClr val="bg1"/>
                          </a:solidFill>
                          <a:latin typeface="Arial" panose="020B0604020202020204" pitchFamily="34" charset="0"/>
                          <a:ea typeface="ＭＳ Ｐゴシック" panose="020B0600070205080204" pitchFamily="50" charset="-128"/>
                        </a:rPr>
                        <a:t>個人情報の取扱いに関する同意</a:t>
                      </a:r>
                      <a:endParaRPr kumimoji="1" lang="ja-JP" altLang="en-US" sz="1200" b="1" u="non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200" b="0" i="0" baseline="0" noProof="1">
                          <a:solidFill>
                            <a:srgbClr val="000000"/>
                          </a:solidFill>
                          <a:effectLst/>
                          <a:latin typeface="Arial" panose="020B0604020202020204" pitchFamily="34" charset="0"/>
                          <a:ea typeface="ＭＳ Ｐゴシック" panose="020B0600070205080204" pitchFamily="50" charset="-128"/>
                        </a:rPr>
                        <a:t>データ保護法は、</a:t>
                      </a:r>
                      <a:r>
                        <a:rPr lang="en-US" altLang="ja-JP" sz="1200" baseline="0" noProof="1">
                          <a:solidFill>
                            <a:srgbClr val="000000"/>
                          </a:solidFill>
                          <a:latin typeface="Arial" panose="020B0604020202020204" pitchFamily="34" charset="0"/>
                          <a:ea typeface="ＭＳ Ｐゴシック" panose="020B0600070205080204" pitchFamily="50" charset="-128"/>
                        </a:rPr>
                        <a:t>契約の目的のために必要な場合、法律によって要求される場合、法令上の義務を履行するために必要な場合、およびデータ管理者またはデータが提供される第三者の正当な利益を追求するために必要な場合を除き、事前の同意なしにデータを収集してはならない</a:t>
                      </a:r>
                      <a:r>
                        <a:rPr lang="ja-JP" altLang="en-US" sz="1200" b="0" i="0" baseline="0" noProof="1">
                          <a:solidFill>
                            <a:srgbClr val="000000"/>
                          </a:solidFill>
                          <a:effectLst/>
                          <a:latin typeface="Arial" panose="020B0604020202020204" pitchFamily="34" charset="0"/>
                          <a:ea typeface="ＭＳ Ｐゴシック" panose="020B0600070205080204" pitchFamily="50" charset="-128"/>
                        </a:rPr>
                        <a:t>としている。</a:t>
                      </a:r>
                      <a:endParaRPr lang="en-US" altLang="ja-JP" sz="1200" baseline="0" dirty="0">
                        <a:solidFill>
                          <a:srgbClr val="000000"/>
                        </a:solidFill>
                        <a:latin typeface="Arial" panose="020B0604020202020204" pitchFamily="34" charset="0"/>
                        <a:ea typeface="ＭＳ Ｐゴシック" panose="020B0600070205080204" pitchFamily="50" charset="-128"/>
                      </a:endParaRPr>
                    </a:p>
                    <a:p>
                      <a:pPr marL="171450" indent="-171450" algn="l" fontAlgn="ctr" hangingPunct="0">
                        <a:buFont typeface="Arial" panose="020B0604020202020204" pitchFamily="34" charset="0"/>
                        <a:buChar char="•"/>
                      </a:pPr>
                      <a:r>
                        <a:rPr lang="ja-JP" altLang="en-US" sz="1200" baseline="0" noProof="1">
                          <a:solidFill>
                            <a:srgbClr val="000000"/>
                          </a:solidFill>
                          <a:latin typeface="Arial" panose="020B0604020202020204" pitchFamily="34" charset="0"/>
                          <a:ea typeface="ＭＳ Ｐゴシック" panose="020B0600070205080204" pitchFamily="50" charset="-128"/>
                        </a:rPr>
                        <a:t>さらに、個人データは、データが公共の情報源を通じて利用可能であるか、またはデータ主体が他の情報源からの情報の収集に同意していない限り、直接収集されなければならない。</a:t>
                      </a:r>
                      <a:endParaRPr lang="en-US" altLang="ja-JP" sz="1200" baseline="0" dirty="0">
                        <a:solidFill>
                          <a:srgbClr val="000000"/>
                        </a:solidFill>
                        <a:latin typeface="Arial" panose="020B0604020202020204" pitchFamily="34" charset="0"/>
                        <a:ea typeface="ＭＳ Ｐゴシック" panose="020B0600070205080204" pitchFamily="50"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15372" y="6278162"/>
            <a:ext cx="9505054" cy="391288"/>
          </a:xfrm>
          <a:prstGeom prst="rect">
            <a:avLst/>
          </a:prstGeom>
          <a:noFill/>
        </p:spPr>
        <p:txBody>
          <a:bodyPr wrap="square" lIns="0" tIns="0" rIns="0" bIns="0" rtlCol="0">
            <a:noAutofit/>
          </a:bodyPr>
          <a:lstStyle/>
          <a:p>
            <a:r>
              <a:rPr lang="ja-JP" altLang="en-US" sz="800" noProof="1">
                <a:latin typeface="+mj-lt"/>
                <a:cs typeface="Arial" panose="020B0604020202020204" pitchFamily="34" charset="0"/>
              </a:rPr>
              <a:t>（出所）　</a:t>
            </a:r>
            <a:r>
              <a:rPr lang="en-US" altLang="ja-JP" sz="800" noProof="1">
                <a:latin typeface="+mj-lt"/>
                <a:cs typeface="Arial" panose="020B0604020202020204" pitchFamily="34" charset="0"/>
              </a:rPr>
              <a:t>One Trust Data Guidance</a:t>
            </a:r>
            <a:r>
              <a:rPr lang="ja-JP" altLang="en-US" sz="800" noProof="1">
                <a:latin typeface="+mj-lt"/>
                <a:cs typeface="Arial" panose="020B0604020202020204" pitchFamily="34" charset="0"/>
              </a:rPr>
              <a:t>ホームページ ’</a:t>
            </a:r>
            <a:r>
              <a:rPr lang="en-US" altLang="ja-JP" sz="800" noProof="1">
                <a:latin typeface="+mj-lt"/>
                <a:cs typeface="Arial" panose="020B0604020202020204" pitchFamily="34" charset="0"/>
              </a:rPr>
              <a:t>Ghana Data protection overview</a:t>
            </a:r>
          </a:p>
          <a:p>
            <a:pPr marL="266700" indent="-85725"/>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ACT</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OF THE PARLIAMENT OF</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THE REPUBLIC OF GHANA</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ENTITLED</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DATA PROTECTION ACT, 2012</a:t>
            </a:r>
            <a:r>
              <a:rPr lang="ja-JP" altLang="en-US" sz="800" noProof="1">
                <a:latin typeface="+mj-lt"/>
                <a:cs typeface="Arial" panose="020B0604020202020204" pitchFamily="34" charset="0"/>
              </a:rPr>
              <a:t>‘</a:t>
            </a:r>
            <a:endParaRPr lang="en-US" altLang="ja-JP" sz="800" noProof="1">
              <a:latin typeface="+mj-lt"/>
              <a:cs typeface="Arial" panose="020B0604020202020204" pitchFamily="34" charset="0"/>
            </a:endParaRPr>
          </a:p>
          <a:p>
            <a:pPr marL="266700" indent="-85725"/>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JICA</a:t>
            </a:r>
            <a:r>
              <a:rPr lang="ja-JP" altLang="en-US" sz="800" noProof="1">
                <a:latin typeface="+mj-lt"/>
                <a:cs typeface="Arial" panose="020B0604020202020204" pitchFamily="34" charset="0"/>
              </a:rPr>
              <a:t>「アフリカ地域ビジネス法支援にかかる情報収集・確認調査ファイナルレポート」</a:t>
            </a:r>
            <a:br>
              <a:rPr lang="en-US" altLang="ja-JP" sz="800" noProof="1">
                <a:latin typeface="+mj-lt"/>
                <a:cs typeface="Arial" panose="020B0604020202020204" pitchFamily="34" charset="0"/>
              </a:rPr>
            </a:br>
            <a:endParaRPr lang="en-US" altLang="ja-JP" sz="800" noProof="1">
              <a:latin typeface="+mj-lt"/>
              <a:cs typeface="Arial" panose="020B0604020202020204" pitchFamily="34" charset="0"/>
            </a:endParaRPr>
          </a:p>
          <a:p>
            <a:pPr algn="l"/>
            <a:endParaRPr lang="ja-JP" altLang="en-US" sz="800" dirty="0">
              <a:latin typeface="+mj-lt"/>
              <a:cs typeface="Arial" panose="020B0604020202020204" pitchFamily="34" charset="0"/>
            </a:endParaRPr>
          </a:p>
        </p:txBody>
      </p:sp>
      <p:sp>
        <p:nvSpPr>
          <p:cNvPr id="8" name="テキスト プレースホルダー 5">
            <a:extLst>
              <a:ext uri="{FF2B5EF4-FFF2-40B4-BE49-F238E27FC236}">
                <a16:creationId xmlns:a16="http://schemas.microsoft.com/office/drawing/2014/main" id="{CDD26508-69D4-4041-9138-62DD34C47B85}"/>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医療情報・個人情報保護、データサーバーの置き場に関する法規制、ガイドライン</a:t>
            </a:r>
            <a:endParaRPr kumimoji="1" lang="en-US" altLang="ja-JP" dirty="0"/>
          </a:p>
        </p:txBody>
      </p:sp>
    </p:spTree>
    <p:extLst>
      <p:ext uri="{BB962C8B-B14F-4D97-AF65-F5344CB8AC3E}">
        <p14:creationId xmlns:p14="http://schemas.microsoft.com/office/powerpoint/2010/main" val="1035461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2889650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en-US" altLang="ja-JP" noProof="1"/>
              <a:t>ガーナ</a:t>
            </a:r>
            <a:r>
              <a:rPr lang="ja-JP" altLang="en-US" noProof="1"/>
              <a:t>／医療関連／制度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lang="en-US" altLang="ja-JP"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1278363"/>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2025年データ保護法案は現在、草案／協議段階にあり、ガーナ議会での可決に向けて審議されてい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。この法案は、2012年データ保護法（法律第843号）を廃止し、新たな義務を導入し、個人の権利を拡大し、執行権限を強化することを目的としてい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。2026年初頭の時点では</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まだ法律として成立して</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いない。</a:t>
            </a:r>
            <a:endPar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2025年データ保護法案の目的は次</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の通りとなっている。</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69875" marR="0" lvl="0" indent="-92075"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人工知能、自動化された意思決定、国境を越えたデータの流れに対応するためにガーナの法的枠組みを強化する</a:t>
            </a:r>
          </a:p>
          <a:p>
            <a:pPr marL="269875" marR="0" lvl="0" indent="-92075"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個人の権利を強化し、データ管理者の義務を拡大する</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277793541"/>
              </p:ext>
            </p:extLst>
          </p:nvPr>
        </p:nvGraphicFramePr>
        <p:xfrm>
          <a:off x="200025" y="2606760"/>
          <a:ext cx="9504000" cy="384657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70719">
                <a:tc>
                  <a:txBody>
                    <a:bodyPr/>
                    <a:lstStyle/>
                    <a:p>
                      <a:pPr algn="l"/>
                      <a:r>
                        <a:rPr lang="ja" sz="1000" noProof="1">
                          <a:latin typeface="+mj-ea"/>
                          <a:ea typeface="+mj-ea"/>
                        </a:rPr>
                        <a:t>提供する</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421777">
                <a:tc>
                  <a:txBody>
                    <a:bodyPr/>
                    <a:lstStyle/>
                    <a:p>
                      <a:pPr algn="l"/>
                      <a:r>
                        <a:rPr lang="ja" sz="1000" noProof="1">
                          <a:latin typeface="+mj-ea"/>
                          <a:ea typeface="+mj-ea"/>
                        </a:rPr>
                        <a:t>データ保護機関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この法案は、データ保護委員会（法律第843号に基づく）をデータ保護局に置き換えることを提案してい</a:t>
                      </a:r>
                      <a:r>
                        <a:rPr lang="ja-JP" altLang="en-US" sz="1000" noProof="1">
                          <a:latin typeface="+mj-ea"/>
                          <a:ea typeface="+mj-ea"/>
                        </a:rPr>
                        <a:t>る</a:t>
                      </a:r>
                      <a:r>
                        <a:rPr lang="ja" sz="1000" noProof="1">
                          <a:latin typeface="+mj-ea"/>
                          <a:ea typeface="+mj-ea"/>
                        </a:rPr>
                        <a:t>。この法案は、新たな条項を通じてデータ保護局の独立性を提案し、その機能の遂行において、いかなる個人または政府機関からの指示、管理、影響、または圧力も受けないことを明確に規定してい</a:t>
                      </a:r>
                      <a:r>
                        <a:rPr lang="ja-JP" altLang="en-US" sz="1000" noProof="1">
                          <a:latin typeface="+mj-ea"/>
                          <a:ea typeface="+mj-ea"/>
                        </a:rPr>
                        <a:t>る。</a:t>
                      </a:r>
                      <a:endParaRPr lang="ja"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96248">
                <a:tc>
                  <a:txBody>
                    <a:bodyPr/>
                    <a:lstStyle/>
                    <a:p>
                      <a:pPr algn="l"/>
                      <a:r>
                        <a:rPr lang="ja" sz="1000" noProof="1">
                          <a:latin typeface="+mj-ea"/>
                          <a:ea typeface="+mj-ea"/>
                        </a:rPr>
                        <a:t>権限と義務の拡大</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提案された法案によれば、当局には市場行動規制を発行し、調停や仲裁を通じて紛争解決を促進し、行政罰金や是正措置を課す権限が与えられる。</a:t>
                      </a:r>
                    </a:p>
                    <a:p>
                      <a:pPr marL="171450" indent="-171450" algn="l">
                        <a:buFont typeface="Courier New" panose="02070309020205020404" pitchFamily="49" charset="0"/>
                        <a:buChar char="o"/>
                      </a:pPr>
                      <a:r>
                        <a:rPr lang="ja" sz="1000" noProof="1">
                          <a:latin typeface="+mj-ea"/>
                          <a:ea typeface="+mj-ea"/>
                        </a:rPr>
                        <a:t>この法案に基づく財政規定は、税免除や借入権限を認めることで当局の独立性を高め</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12809989"/>
                  </a:ext>
                </a:extLst>
              </a:tr>
              <a:tr h="296248">
                <a:tc>
                  <a:txBody>
                    <a:bodyPr/>
                    <a:lstStyle/>
                    <a:p>
                      <a:pPr algn="l"/>
                      <a:r>
                        <a:rPr lang="ja" sz="1000" noProof="1">
                          <a:latin typeface="+mj-ea"/>
                          <a:ea typeface="+mj-ea"/>
                        </a:rPr>
                        <a:t>データ保護責任者</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この法案は、データ保護監督官を、定義された認証要件、明確な義務、および不遵守に対する罰則を備えたデータ保護責任者に置き換えることを提案してい</a:t>
                      </a:r>
                      <a:r>
                        <a:rPr lang="ja-JP" altLang="en-US" sz="1000" noProof="1">
                          <a:latin typeface="+mj-ea"/>
                          <a:ea typeface="+mj-ea"/>
                        </a:rPr>
                        <a:t>る。</a:t>
                      </a:r>
                      <a:endParaRPr lang="ja"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96248">
                <a:tc>
                  <a:txBody>
                    <a:bodyPr/>
                    <a:lstStyle/>
                    <a:p>
                      <a:pPr algn="l"/>
                      <a:r>
                        <a:rPr lang="ja" sz="1000" noProof="1">
                          <a:latin typeface="+mj-ea"/>
                          <a:ea typeface="+mj-ea"/>
                        </a:rPr>
                        <a:t>個人データの定義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この法案は、個人データとみなされるものを、生体認証情報、位置データや音声録音などの間接識別子、IPアドレスやCookieなどのオンライン識別子、および仮名化されたデータにまで</a:t>
                      </a:r>
                      <a:r>
                        <a:rPr lang="ja-JP" altLang="en-US" sz="1000" noProof="1">
                          <a:latin typeface="+mj-ea"/>
                          <a:ea typeface="+mj-ea"/>
                        </a:rPr>
                        <a:t>拡大する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421777">
                <a:tc>
                  <a:txBody>
                    <a:bodyPr/>
                    <a:lstStyle/>
                    <a:p>
                      <a:pPr algn="l"/>
                      <a:r>
                        <a:rPr lang="ja" sz="1000" noProof="1">
                          <a:latin typeface="+mj-ea"/>
                          <a:ea typeface="+mj-ea"/>
                        </a:rPr>
                        <a:t>範囲の拡大</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その適用範囲は、ガーナで商品やサービスを提供したり、国内の個人を監視したりする外部データ管理者にまで拡大され</a:t>
                      </a:r>
                      <a:r>
                        <a:rPr lang="ja-JP" altLang="en-US" sz="1000" noProof="1">
                          <a:latin typeface="+mj-ea"/>
                          <a:ea typeface="+mj-ea"/>
                        </a:rPr>
                        <a:t>る</a:t>
                      </a:r>
                      <a:r>
                        <a:rPr lang="ja" sz="1000" noProof="1">
                          <a:latin typeface="+mj-ea"/>
                          <a:ea typeface="+mj-ea"/>
                        </a:rPr>
                        <a:t>。</a:t>
                      </a:r>
                    </a:p>
                    <a:p>
                      <a:pPr marL="180975" indent="-180975" algn="l">
                        <a:buFont typeface="Courier New" panose="02070309020205020404" pitchFamily="49" charset="0"/>
                        <a:buChar char="o"/>
                      </a:pPr>
                      <a:r>
                        <a:rPr lang="ja" sz="1000" noProof="1">
                          <a:latin typeface="+mj-ea"/>
                          <a:ea typeface="+mj-ea"/>
                        </a:rPr>
                        <a:t>また、大規模なデータ、機密の個人データ、または刑事犯罪に関連するデータを処理する外国の事業体は、現地の代表者を指名して、説明責任を確保し、直接的な執行を可能にすることを提案してい</a:t>
                      </a:r>
                      <a:r>
                        <a:rPr lang="ja-JP" altLang="en-US" sz="1000" noProof="1">
                          <a:latin typeface="+mj-ea"/>
                          <a:ea typeface="+mj-ea"/>
                        </a:rPr>
                        <a:t>る。</a:t>
                      </a:r>
                      <a:endParaRPr lang="ja"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547306">
                <a:tc>
                  <a:txBody>
                    <a:bodyPr/>
                    <a:lstStyle/>
                    <a:p>
                      <a:pPr algn="l"/>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この法案は個人の権利を強化</a:t>
                      </a:r>
                      <a:r>
                        <a:rPr lang="ja-JP" altLang="en-US" sz="1000" noProof="1">
                          <a:latin typeface="+mj-ea"/>
                          <a:ea typeface="+mj-ea"/>
                        </a:rPr>
                        <a:t>する。</a:t>
                      </a:r>
                      <a:r>
                        <a:rPr lang="ja" sz="1000" noProof="1">
                          <a:latin typeface="+mj-ea"/>
                          <a:ea typeface="+mj-ea"/>
                        </a:rPr>
                        <a:t>個人データはデータ主体の財産であり、処理のみを理由として他の個人または団体が権利を主張することはできないと規定してい</a:t>
                      </a:r>
                      <a:r>
                        <a:rPr lang="ja-JP" altLang="en-US" sz="1000" noProof="1">
                          <a:latin typeface="+mj-ea"/>
                          <a:ea typeface="+mj-ea"/>
                        </a:rPr>
                        <a:t>る。</a:t>
                      </a:r>
                      <a:endParaRPr lang="ja" sz="1000" noProof="1">
                        <a:latin typeface="+mj-ea"/>
                        <a:ea typeface="+mj-ea"/>
                      </a:endParaRPr>
                    </a:p>
                    <a:p>
                      <a:pPr marL="180975" indent="-180975" algn="l">
                        <a:buFont typeface="Courier New" panose="02070309020205020404" pitchFamily="49" charset="0"/>
                        <a:buChar char="o"/>
                      </a:pPr>
                      <a:r>
                        <a:rPr lang="ja" sz="1000" noProof="1">
                          <a:latin typeface="+mj-ea"/>
                          <a:ea typeface="+mj-ea"/>
                        </a:rPr>
                        <a:t>この法案は、同意の付与と撤回、データポータビリティの権利</a:t>
                      </a:r>
                      <a:r>
                        <a:rPr lang="ja-JP" altLang="en-US" sz="1000" noProof="1">
                          <a:latin typeface="+mj-ea"/>
                          <a:ea typeface="+mj-ea"/>
                        </a:rPr>
                        <a:t>など</a:t>
                      </a:r>
                      <a:r>
                        <a:rPr lang="ja" sz="1000" noProof="1">
                          <a:latin typeface="+mj-ea"/>
                          <a:ea typeface="+mj-ea"/>
                        </a:rPr>
                        <a:t>を拡大</a:t>
                      </a:r>
                      <a:r>
                        <a:rPr lang="ja-JP" altLang="en-US" sz="1000" noProof="1">
                          <a:latin typeface="+mj-ea"/>
                          <a:ea typeface="+mj-ea"/>
                        </a:rPr>
                        <a:t>する</a:t>
                      </a:r>
                      <a:r>
                        <a:rPr lang="ja" sz="1000" noProof="1">
                          <a:latin typeface="+mj-ea"/>
                          <a:ea typeface="+mj-ea"/>
                        </a:rPr>
                        <a:t>。選挙運動、自動化された意思決定、そして子供</a:t>
                      </a:r>
                      <a:r>
                        <a:rPr lang="ja-JP" altLang="en-US" sz="1000" noProof="1">
                          <a:latin typeface="+mj-ea"/>
                          <a:ea typeface="+mj-ea"/>
                        </a:rPr>
                        <a:t>に関する</a:t>
                      </a:r>
                      <a:r>
                        <a:rPr lang="ja" sz="1000" noProof="1">
                          <a:latin typeface="+mj-ea"/>
                          <a:ea typeface="+mj-ea"/>
                        </a:rPr>
                        <a:t>データに対処するため、保護者の同意と年齢確認の仕組みを確立</a:t>
                      </a:r>
                      <a:r>
                        <a:rPr lang="ja-JP" altLang="en-US" sz="1000" noProof="1">
                          <a:latin typeface="+mj-ea"/>
                          <a:ea typeface="+mj-ea"/>
                        </a:rPr>
                        <a:t>している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421777">
                <a:tc>
                  <a:txBody>
                    <a:bodyPr/>
                    <a:lstStyle/>
                    <a:p>
                      <a:pPr algn="l"/>
                      <a:r>
                        <a:rPr lang="ja" sz="1000" noProof="1">
                          <a:latin typeface="+mj-ea"/>
                          <a:ea typeface="+mj-ea"/>
                        </a:rPr>
                        <a:t>国境を越えたデータ転送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この法案は、生体認証情報、健康記録、国民IDシステムなどの重要なデータに対して特定の要件を定め、ビジネスに支障がない限りデータのローカライゼーションを奨励してい</a:t>
                      </a:r>
                      <a:r>
                        <a:rPr lang="ja-JP" altLang="en-US" sz="1000" noProof="1">
                          <a:latin typeface="+mj-ea"/>
                          <a:ea typeface="+mj-ea"/>
                        </a:rPr>
                        <a:t>る。</a:t>
                      </a:r>
                      <a:endParaRPr lang="ja" sz="1000" noProof="1">
                        <a:latin typeface="+mj-ea"/>
                        <a:ea typeface="+mj-ea"/>
                      </a:endParaRPr>
                    </a:p>
                    <a:p>
                      <a:pPr marL="171450" indent="-171450">
                        <a:buFont typeface="Courier New" panose="02070309020205020404" pitchFamily="49" charset="0"/>
                        <a:buChar char="o"/>
                      </a:pPr>
                      <a:r>
                        <a:rPr lang="ja" sz="1000" noProof="1">
                          <a:latin typeface="+mj-ea"/>
                          <a:ea typeface="+mj-ea"/>
                        </a:rPr>
                        <a:t>また、データ管理者は、権利にリスクをもたらす大規模なデータ転送について転送影響評価を実施する必要があることも規定してい</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96248">
                <a:tc>
                  <a:txBody>
                    <a:bodyPr/>
                    <a:lstStyle/>
                    <a:p>
                      <a:pPr algn="l"/>
                      <a:r>
                        <a:rPr lang="ja" sz="1000" noProof="1">
                          <a:latin typeface="+mj-ea"/>
                          <a:ea typeface="+mj-ea"/>
                        </a:rPr>
                        <a:t>執行</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この法案は、データ主体が苦情を申し立てられるよう詳細な苦情救済手続きを提案し、公正な調査手続きの概要を定め、当局に損害や苦痛に対する補償を命じる権限を与えている。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61263434"/>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通信省、ニュース記事 (B&amp;FT Online、ガーナ ウェバーズ)</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
        <p:nvSpPr>
          <p:cNvPr id="5" name="TextBox 4">
            <a:extLst>
              <a:ext uri="{FF2B5EF4-FFF2-40B4-BE49-F238E27FC236}">
                <a16:creationId xmlns:a16="http://schemas.microsoft.com/office/drawing/2014/main" id="{69A33AC5-E3C5-0B15-2996-C170D9B8E825}"/>
              </a:ext>
            </a:extLst>
          </p:cNvPr>
          <p:cNvSpPr txBox="1"/>
          <p:nvPr/>
        </p:nvSpPr>
        <p:spPr>
          <a:xfrm>
            <a:off x="168553" y="2312039"/>
            <a:ext cx="35283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法案で議論されている主な変更点</a:t>
            </a:r>
            <a:r>
              <a:rPr kumimoji="1" lang="en-US" altLang="ja" sz="1100" b="1"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60400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p:cNvGraphicFramePr>
          <p:nvPr>
            <p:custDataLst>
              <p:tags r:id="rId1"/>
            </p:custDataLst>
            <p:extLst>
              <p:ext uri="{D42A27DB-BD31-4B8C-83A1-F6EECF244321}">
                <p14:modId xmlns:p14="http://schemas.microsoft.com/office/powerpoint/2010/main" val="310763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 altLang="en-US" dirty="0"/>
              <a:t>主要政策とプログラムのリスト</a:t>
            </a:r>
            <a:r>
              <a:rPr lang="ja-JP" altLang="en-US" dirty="0"/>
              <a:t> </a:t>
            </a:r>
            <a:r>
              <a:rPr lang="ja" altLang="en-US" dirty="0"/>
              <a:t>（</a:t>
            </a:r>
            <a:r>
              <a:rPr lang="ja" altLang="ja-JP" dirty="0"/>
              <a:t>1/2</a:t>
            </a:r>
            <a:r>
              <a:rPr lang="ja" altLang="en-US" dirty="0"/>
              <a:t>）</a:t>
            </a:r>
            <a:endParaRPr lang="en-US" altLang="ja-JP"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ガーナは、ユニバーサルアクセスの拡大、医療の質の向上、サプライチェーンの強化に注力し、サービス提供を強化し、手頃な価格で必要な医療サービスと医薬品を確保し、2030年までにUHCを達成</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することを目指している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extLst>
              <p:ext uri="{D42A27DB-BD31-4B8C-83A1-F6EECF244321}">
                <p14:modId xmlns:p14="http://schemas.microsoft.com/office/powerpoint/2010/main" val="2188743143"/>
              </p:ext>
            </p:extLst>
          </p:nvPr>
        </p:nvGraphicFramePr>
        <p:xfrm>
          <a:off x="198008" y="1648294"/>
          <a:ext cx="9505054" cy="50227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必須医療サービスパッケージ</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これは、2030 年までにガーナに住むすべての人が普遍的に利用できるようにすることを目的とした、優先的で費用対効果の高い医療サービスと介入の統合コレクション</a:t>
                      </a:r>
                      <a:r>
                        <a:rPr kumimoji="1" lang="ja-JP" altLang="en-US" sz="1000" noProof="1">
                          <a:latin typeface="+mj-ea"/>
                          <a:ea typeface="+mj-ea"/>
                        </a:rPr>
                        <a:t>となっている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これは、PHC の促進、予防、治療、緩和、リハビリの側面を反映しながら、罹患率、死亡率、障害を引き起こす主要な疾患とそれに関連するリスク要因に対処することを目的としてい</a:t>
                      </a:r>
                      <a:r>
                        <a:rPr kumimoji="1" lang="ja-JP" altLang="en-US" sz="1000" noProof="1">
                          <a:latin typeface="+mj-ea"/>
                          <a:ea typeface="+mj-ea"/>
                        </a:rPr>
                        <a:t>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9875" indent="-87313">
                        <a:spcBef>
                          <a:spcPts val="100"/>
                        </a:spcBef>
                        <a:spcAft>
                          <a:spcPts val="100"/>
                        </a:spcAft>
                        <a:buFont typeface="Arial" panose="020B0604020202020204" pitchFamily="34" charset="0"/>
                        <a:buChar char="•"/>
                      </a:pPr>
                      <a:r>
                        <a:rPr kumimoji="1" lang="ja" altLang="ja-JP" sz="1000" noProof="1">
                          <a:latin typeface="+mj-ea"/>
                          <a:ea typeface="+mj-ea"/>
                        </a:rPr>
                        <a:t>すべての個人とコミュニティが経済的困難を経験することなく、質の高い基本的な医療サービスを受けられる枠組みを提供する。</a:t>
                      </a:r>
                    </a:p>
                    <a:p>
                      <a:pPr marL="269875" indent="-87313">
                        <a:spcBef>
                          <a:spcPts val="100"/>
                        </a:spcBef>
                        <a:spcAft>
                          <a:spcPts val="100"/>
                        </a:spcAft>
                        <a:buFont typeface="Arial" panose="020B0604020202020204" pitchFamily="34" charset="0"/>
                        <a:buChar char="•"/>
                      </a:pPr>
                      <a:r>
                        <a:rPr kumimoji="1" lang="ja" altLang="ja-JP" sz="1000" noProof="1">
                          <a:latin typeface="+mj-ea"/>
                          <a:ea typeface="+mj-ea"/>
                        </a:rPr>
                        <a:t>ガーナ政府とパートナーが、疾病負担と費用対効果に基づいて最も必要とされる場所にリソースを配分し、費用対効果を最大化できるように支援</a:t>
                      </a:r>
                      <a:r>
                        <a:rPr kumimoji="1" lang="ja-JP" altLang="en-US" sz="1000" noProof="1">
                          <a:latin typeface="+mj-ea"/>
                          <a:ea typeface="+mj-ea"/>
                        </a:rPr>
                        <a:t>する</a:t>
                      </a:r>
                      <a:r>
                        <a:rPr kumimoji="1" lang="ja" altLang="ja-JP" sz="1000" noProof="1">
                          <a:latin typeface="+mj-ea"/>
                          <a:ea typeface="+mj-ea"/>
                        </a:rPr>
                        <a:t>。</a:t>
                      </a:r>
                    </a:p>
                    <a:p>
                      <a:pPr marL="269875" indent="-87313">
                        <a:spcBef>
                          <a:spcPts val="100"/>
                        </a:spcBef>
                        <a:spcAft>
                          <a:spcPts val="100"/>
                        </a:spcAft>
                        <a:buFont typeface="Arial" panose="020B0604020202020204" pitchFamily="34" charset="0"/>
                        <a:buChar char="•"/>
                      </a:pPr>
                      <a:r>
                        <a:rPr kumimoji="1" lang="ja" altLang="ja-JP" sz="1000" noProof="1">
                          <a:latin typeface="+mj-ea"/>
                          <a:ea typeface="+mj-ea"/>
                        </a:rPr>
                        <a:t>2030年までにユニバーサル・ヘルス・カバレッジの達成に直接貢献し、社会経済的地位、地理、疾病負担によって引き起こされる不平等を軽減</a:t>
                      </a:r>
                      <a:r>
                        <a:rPr kumimoji="1" lang="ja-JP" altLang="en-US" sz="1000" noProof="1">
                          <a:latin typeface="+mj-ea"/>
                          <a:ea typeface="+mj-ea"/>
                        </a:rPr>
                        <a:t>する。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国家医療品質戦略（NHQS）</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2024～2030年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a:t>
                      </a:r>
                      <a:r>
                        <a:rPr kumimoji="1" lang="ja-JP" altLang="en-US" sz="1000" noProof="1">
                          <a:latin typeface="+mj-ea"/>
                          <a:ea typeface="+mj-ea"/>
                        </a:rPr>
                        <a:t>全て</a:t>
                      </a:r>
                      <a:r>
                        <a:rPr kumimoji="1" lang="ja" altLang="ja-JP" sz="1000" noProof="1">
                          <a:latin typeface="+mj-ea"/>
                          <a:ea typeface="+mj-ea"/>
                        </a:rPr>
                        <a:t>の公的機関および民間機関において、安全</a:t>
                      </a:r>
                      <a:r>
                        <a:rPr kumimoji="1" lang="ja-JP" altLang="en-US" sz="1000" noProof="1">
                          <a:latin typeface="+mj-ea"/>
                          <a:ea typeface="+mj-ea"/>
                        </a:rPr>
                        <a:t>で</a:t>
                      </a:r>
                      <a:r>
                        <a:rPr kumimoji="1" lang="ja" altLang="ja-JP" sz="1000" noProof="1">
                          <a:latin typeface="+mj-ea"/>
                          <a:ea typeface="+mj-ea"/>
                        </a:rPr>
                        <a:t>質の高い医療の提供を促進および指導するための国家戦略フレームワーク</a:t>
                      </a:r>
                      <a:r>
                        <a:rPr kumimoji="1" lang="ja-JP" altLang="en-US" sz="1000" noProof="1">
                          <a:latin typeface="+mj-ea"/>
                          <a:ea typeface="+mj-ea"/>
                        </a:rPr>
                        <a:t>である。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この戦略は、ガーナのユニバーサル・ヘルス・カバレッジ（UHC）ロードマップと国家保健政策に沿っており、質の高い医療提供を通じて健康成果を継続的に改善することを目指してい</a:t>
                      </a:r>
                      <a:r>
                        <a:rPr kumimoji="1" lang="ja-JP" altLang="en-US" sz="1000" noProof="1">
                          <a:latin typeface="+mj-ea"/>
                          <a:ea typeface="+mj-ea"/>
                        </a:rPr>
                        <a:t>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規制能力を強化し、品質の説明責任と制度化を促進する</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質の高い医療サービスを持続的に提供するために保健システムを強化する</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質の高い医療に対する需要を高め</a:t>
                      </a:r>
                      <a:r>
                        <a:rPr kumimoji="1" lang="ja-JP" altLang="en-US" sz="1000" noProof="1">
                          <a:latin typeface="+mj-ea"/>
                          <a:ea typeface="+mj-ea"/>
                        </a:rPr>
                        <a:t>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医療サプライチェーンマスタープラン</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2025～2029年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これは、全国の医療物資サプライチェーンシステムを強化するための国家戦略計画で</a:t>
                      </a:r>
                      <a:r>
                        <a:rPr kumimoji="1" lang="ja-JP" altLang="en-US" sz="1000" noProof="1">
                          <a:latin typeface="+mj-ea"/>
                          <a:ea typeface="+mj-ea"/>
                        </a:rPr>
                        <a:t>ある</a:t>
                      </a:r>
                      <a:r>
                        <a:rPr kumimoji="1" lang="ja" altLang="ja-JP" sz="1000" noProof="1">
                          <a:latin typeface="+mj-ea"/>
                          <a:ea typeface="+mj-ea"/>
                        </a:rPr>
                        <a:t>。サプライチェーンの重点分野には、予測、計画、調達、倉庫管理、配送、品質保証、廃棄物管理、財務・人的資源が含まれ</a:t>
                      </a:r>
                      <a:r>
                        <a:rPr kumimoji="1" lang="ja-JP" altLang="en-US" sz="1000" noProof="1">
                          <a:latin typeface="+mj-ea"/>
                          <a:ea typeface="+mj-ea"/>
                        </a:rPr>
                        <a:t>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JP" altLang="en-US" sz="1000" noProof="1">
                          <a:latin typeface="+mj-ea"/>
                          <a:ea typeface="+mj-ea"/>
                        </a:rPr>
                        <a:t>掲げる</a:t>
                      </a:r>
                      <a:r>
                        <a:rPr kumimoji="1" lang="ja" altLang="ja-JP" sz="1000" noProof="1">
                          <a:latin typeface="+mj-ea"/>
                          <a:ea typeface="+mj-ea"/>
                        </a:rPr>
                        <a:t>ビジョン</a:t>
                      </a:r>
                      <a:r>
                        <a:rPr kumimoji="1" lang="ja-JP" altLang="en-US" sz="1000" noProof="1">
                          <a:latin typeface="+mj-ea"/>
                          <a:ea typeface="+mj-ea"/>
                        </a:rPr>
                        <a:t>：「</a:t>
                      </a:r>
                      <a:r>
                        <a:rPr kumimoji="1" lang="ja" altLang="ja-JP" sz="1000" noProof="1">
                          <a:latin typeface="+mj-ea"/>
                          <a:ea typeface="+mj-ea"/>
                        </a:rPr>
                        <a:t>公共部門と民間部門全体で高品質の医療商品の入手可能性、タイムリーなアクセス、手頃な価格を確保し、UHC を成功裏に実現して、利用時点での支払い能力に関係なく、ガーナの</a:t>
                      </a:r>
                      <a:r>
                        <a:rPr kumimoji="1" lang="ja-JP" altLang="en-US" sz="1000" noProof="1">
                          <a:latin typeface="+mj-ea"/>
                          <a:ea typeface="+mj-ea"/>
                        </a:rPr>
                        <a:t>全て</a:t>
                      </a:r>
                      <a:r>
                        <a:rPr kumimoji="1" lang="ja" altLang="ja-JP" sz="1000" noProof="1">
                          <a:latin typeface="+mj-ea"/>
                          <a:ea typeface="+mj-ea"/>
                        </a:rPr>
                        <a:t>の人々が高品質の医療サービスにタイムリーにアクセスできるように</a:t>
                      </a:r>
                      <a:r>
                        <a:rPr kumimoji="1" lang="ja-JP" altLang="en-US" sz="1000" noProof="1">
                          <a:latin typeface="+mj-ea"/>
                          <a:ea typeface="+mj-ea"/>
                        </a:rPr>
                        <a:t>する」</a:t>
                      </a:r>
                      <a:r>
                        <a:rPr kumimoji="1" lang="ja" altLang="ja-JP" sz="1000" noProof="1">
                          <a:latin typeface="+mj-ea"/>
                          <a:ea typeface="+mj-ea"/>
                        </a:rPr>
                        <a:t> (ガーナ UHC ビジョン)</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ミッション：</a:t>
                      </a:r>
                      <a:r>
                        <a:rPr kumimoji="1" lang="ja-JP" altLang="en-US" sz="1000" noProof="1">
                          <a:latin typeface="+mj-ea"/>
                          <a:ea typeface="+mj-ea"/>
                        </a:rPr>
                        <a:t>「</a:t>
                      </a:r>
                      <a:r>
                        <a:rPr kumimoji="1" lang="ja" altLang="ja-JP" sz="1000" noProof="1">
                          <a:latin typeface="+mj-ea"/>
                          <a:ea typeface="+mj-ea"/>
                        </a:rPr>
                        <a:t>国主導の強固で持続可能なサプライチェーンのための主要な戦略的介入と優先活動を特定し、実施する</a:t>
                      </a:r>
                      <a:r>
                        <a:rPr kumimoji="1" lang="ja-JP" altLang="en-US" sz="1000" noProof="1">
                          <a:latin typeface="+mj-ea"/>
                          <a:ea typeface="+mj-ea"/>
                        </a:rPr>
                        <a:t>」</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9" name="テキスト ボックス 10">
            <a:extLst>
              <a:ext uri="{FF2B5EF4-FFF2-40B4-BE49-F238E27FC236}">
                <a16:creationId xmlns:a16="http://schemas.microsoft.com/office/drawing/2014/main" id="{14C138A0-5492-0C63-EA3E-FD02DEE86E93}"/>
              </a:ext>
            </a:extLst>
          </p:cNvPr>
          <p:cNvSpPr txBox="1"/>
          <p:nvPr/>
        </p:nvSpPr>
        <p:spPr>
          <a:xfrm>
            <a:off x="200472" y="6582494"/>
            <a:ext cx="9145016"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保健省</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p:cNvGraphicFramePr>
          <p:nvPr>
            <p:custDataLst>
              <p:tags r:id="rId1"/>
            </p:custDataLst>
            <p:extLst>
              <p:ext uri="{D42A27DB-BD31-4B8C-83A1-F6EECF244321}">
                <p14:modId xmlns:p14="http://schemas.microsoft.com/office/powerpoint/2010/main" val="3620034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en-US" altLang="ja-JP" noProof="1"/>
              <a:t>ガーナ</a:t>
            </a:r>
            <a:r>
              <a:rPr lang="ja-JP" altLang="en-US" noProof="1"/>
              <a:t>／医療関連／制度</a:t>
            </a:r>
            <a:endParaRPr kumimoji="1" lang="ja-JP" altLang="en-US"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 altLang="en-US" dirty="0"/>
              <a:t>主要政策とプログラムのリスト （</a:t>
            </a:r>
            <a:r>
              <a:rPr lang="ja" altLang="ja-JP" dirty="0"/>
              <a:t>2/2</a:t>
            </a:r>
            <a:r>
              <a:rPr lang="ja" altLang="en-US" dirty="0"/>
              <a:t>）</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994935011"/>
              </p:ext>
            </p:extLst>
          </p:nvPr>
        </p:nvGraphicFramePr>
        <p:xfrm>
          <a:off x="198008" y="1648294"/>
          <a:ext cx="9505054" cy="48809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医療財政戦略</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2023～2030</a:t>
                      </a:r>
                      <a:r>
                        <a:rPr kumimoji="1" lang="ja-JP" altLang="en-US" sz="10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ユニバーサル・ヘルス・カバレッジ（UHC）への取り組みの一環として、医療へのアクセスに対する経済的障壁が軽減され、質の高いサービスがガーナ国民全員に徐々に利用可能となるよう、医療資源の効果的な動員、配分、使用を支援する戦略的枠組みで</a:t>
                      </a:r>
                      <a:r>
                        <a:rPr kumimoji="1" lang="ja-JP" altLang="en-US" sz="1000" noProof="1">
                          <a:latin typeface="+mj-ea"/>
                          <a:ea typeface="+mj-ea"/>
                        </a:rPr>
                        <a:t>ある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9875" indent="-92075">
                        <a:spcBef>
                          <a:spcPts val="100"/>
                        </a:spcBef>
                        <a:spcAft>
                          <a:spcPts val="100"/>
                        </a:spcAft>
                        <a:buFont typeface="Arial" panose="020B0604020202020204" pitchFamily="34" charset="0"/>
                        <a:buChar char="•"/>
                      </a:pPr>
                      <a:r>
                        <a:rPr kumimoji="1" lang="ja" altLang="ja-JP" sz="1000" noProof="1">
                          <a:latin typeface="+mj-ea"/>
                          <a:ea typeface="+mj-ea"/>
                        </a:rPr>
                        <a:t>誰もが基本的な医療サービスを受けられるように、資源を賢く配分し、公平に分配</a:t>
                      </a:r>
                      <a:r>
                        <a:rPr kumimoji="1" lang="ja-JP" altLang="en-US" sz="1000" noProof="1">
                          <a:latin typeface="+mj-ea"/>
                          <a:ea typeface="+mj-ea"/>
                        </a:rPr>
                        <a:t>する</a:t>
                      </a:r>
                      <a:endParaRPr kumimoji="1" lang="ja" altLang="ja-JP" sz="1000" noProof="1">
                        <a:latin typeface="+mj-ea"/>
                        <a:ea typeface="+mj-ea"/>
                      </a:endParaRPr>
                    </a:p>
                    <a:p>
                      <a:pPr marL="269875" indent="-92075">
                        <a:spcBef>
                          <a:spcPts val="100"/>
                        </a:spcBef>
                        <a:spcAft>
                          <a:spcPts val="100"/>
                        </a:spcAft>
                        <a:buFont typeface="Arial" panose="020B0604020202020204" pitchFamily="34" charset="0"/>
                        <a:buChar char="•"/>
                      </a:pPr>
                      <a:r>
                        <a:rPr kumimoji="1" lang="ja" altLang="ja-JP" sz="1000" noProof="1">
                          <a:latin typeface="+mj-ea"/>
                          <a:ea typeface="+mj-ea"/>
                        </a:rPr>
                        <a:t>医療への経済的障壁を下げ、サービスの質を向上させて患者の満足度と参加を高める</a:t>
                      </a:r>
                    </a:p>
                    <a:p>
                      <a:pPr marL="269875" indent="-92075">
                        <a:spcBef>
                          <a:spcPts val="100"/>
                        </a:spcBef>
                        <a:spcAft>
                          <a:spcPts val="100"/>
                        </a:spcAft>
                        <a:buFont typeface="Arial" panose="020B0604020202020204" pitchFamily="34" charset="0"/>
                        <a:buChar char="•"/>
                      </a:pPr>
                      <a:r>
                        <a:rPr kumimoji="1" lang="ja" altLang="ja-JP" sz="1000" noProof="1">
                          <a:latin typeface="+mj-ea"/>
                          <a:ea typeface="+mj-ea"/>
                        </a:rPr>
                        <a:t>新たな健康上の脅威に対応するための強力な公衆衛生システムへの資金を確保しながら、医療基金の透明性、説明責任、管理を改善</a:t>
                      </a:r>
                      <a:r>
                        <a:rPr kumimoji="1" lang="ja-JP" altLang="en-US" sz="1000" noProof="1">
                          <a:latin typeface="+mj-ea"/>
                          <a:ea typeface="+mj-ea"/>
                        </a:rPr>
                        <a:t>する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健康情報システム</a:t>
                      </a:r>
                      <a:endParaRPr kumimoji="1" lang="en-US" altLang="ja" sz="1000" b="1" dirty="0">
                        <a:latin typeface="+mj-ea"/>
                        <a:ea typeface="+mj-ea"/>
                      </a:endParaRPr>
                    </a:p>
                    <a:p>
                      <a:pPr algn="ctr"/>
                      <a:r>
                        <a:rPr kumimoji="1" lang="ja" altLang="ja-JP" sz="1000" b="1" dirty="0">
                          <a:latin typeface="+mj-ea"/>
                          <a:ea typeface="+mj-ea"/>
                        </a:rPr>
                        <a:t>戦略計画</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a:t>
                      </a:r>
                      <a:r>
                        <a:rPr kumimoji="1" lang="ja-JP" altLang="en-US" sz="1000" dirty="0">
                          <a:latin typeface="+mj-ea"/>
                          <a:ea typeface="+mj-ea"/>
                        </a:rPr>
                        <a:t>～</a:t>
                      </a:r>
                      <a:r>
                        <a:rPr kumimoji="1" lang="ja" altLang="ja-JP" sz="1000" dirty="0">
                          <a:latin typeface="+mj-ea"/>
                          <a:ea typeface="+mj-ea"/>
                        </a:rPr>
                        <a:t>2025</a:t>
                      </a:r>
                      <a:r>
                        <a:rPr kumimoji="1" lang="ja-JP" altLang="en-US" sz="10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、あらゆるレベルでの意思決定に質の高い健康データが利用可能であることを保証する統合健康情報システムを制度化する</a:t>
                      </a:r>
                      <a:r>
                        <a:rPr kumimoji="1" lang="ja" altLang="ja-JP" sz="1000" kern="1200" noProof="1">
                          <a:solidFill>
                            <a:schemeClr val="dk1"/>
                          </a:solidFill>
                          <a:latin typeface="+mj-ea"/>
                          <a:ea typeface="+mn-ea"/>
                          <a:cs typeface="+mn-cs"/>
                        </a:rPr>
                        <a:t>ための戦略的枠組み</a:t>
                      </a:r>
                      <a:r>
                        <a:rPr kumimoji="1" lang="ja" altLang="ja-JP" sz="1000" noProof="1">
                          <a:latin typeface="+mj-ea"/>
                          <a:ea typeface="+mj-ea"/>
                        </a:rPr>
                        <a:t>で</a:t>
                      </a:r>
                      <a:r>
                        <a:rPr kumimoji="1" lang="ja-JP" altLang="en-US" sz="1000" noProof="1">
                          <a:latin typeface="+mj-ea"/>
                          <a:ea typeface="+mj-ea"/>
                        </a:rPr>
                        <a:t>ある。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その目的は、健康成果の向上に向けた効果的な意思決定をサポートするために、正確で関連性が高く、タイムリーで完全かつ包括的な健康データに</a:t>
                      </a:r>
                      <a:r>
                        <a:rPr kumimoji="1" lang="ja-JP" altLang="en-US" sz="1000" noProof="1">
                          <a:latin typeface="+mj-ea"/>
                          <a:ea typeface="+mj-ea"/>
                        </a:rPr>
                        <a:t>、全て</a:t>
                      </a:r>
                      <a:r>
                        <a:rPr kumimoji="1" lang="ja" altLang="ja-JP" sz="1000" noProof="1">
                          <a:latin typeface="+mj-ea"/>
                          <a:ea typeface="+mj-ea"/>
                        </a:rPr>
                        <a:t>の人がアクセスできるようにすることで</a:t>
                      </a:r>
                      <a:r>
                        <a:rPr kumimoji="1" lang="ja-JP" altLang="en-US" sz="1000" noProof="1">
                          <a:latin typeface="+mj-ea"/>
                          <a:ea typeface="+mj-ea"/>
                        </a:rPr>
                        <a:t>ある。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健康情報管理環境</a:t>
                      </a:r>
                      <a:r>
                        <a:rPr kumimoji="1" lang="ja-JP" altLang="en-US" sz="1000" noProof="1">
                          <a:latin typeface="+mj-ea"/>
                          <a:ea typeface="+mj-ea"/>
                        </a:rPr>
                        <a:t>を</a:t>
                      </a:r>
                      <a:r>
                        <a:rPr kumimoji="1" lang="ja" altLang="ja-JP" sz="1000" noProof="1">
                          <a:latin typeface="+mj-ea"/>
                          <a:ea typeface="+mj-ea"/>
                        </a:rPr>
                        <a:t>改善</a:t>
                      </a:r>
                      <a:r>
                        <a:rPr kumimoji="1" lang="ja-JP" altLang="en-US" sz="1000" noProof="1">
                          <a:latin typeface="+mj-ea"/>
                          <a:ea typeface="+mj-ea"/>
                        </a:rPr>
                        <a:t>する</a:t>
                      </a:r>
                      <a:endParaRPr kumimoji="1" lang="ja" altLang="ja-JP" sz="1000" noProof="1">
                        <a:latin typeface="+mj-ea"/>
                        <a:ea typeface="+mj-ea"/>
                      </a:endParaRP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データの共有、データ交換（相互運用性）、普及および利用</a:t>
                      </a:r>
                      <a:r>
                        <a:rPr kumimoji="1" lang="ja-JP" altLang="en-US" sz="1000" noProof="1">
                          <a:latin typeface="+mj-ea"/>
                          <a:ea typeface="+mj-ea"/>
                        </a:rPr>
                        <a:t>の</a:t>
                      </a:r>
                      <a:r>
                        <a:rPr kumimoji="1" lang="ja" altLang="ja-JP" sz="1000" noProof="1">
                          <a:latin typeface="+mj-ea"/>
                          <a:ea typeface="+mj-ea"/>
                        </a:rPr>
                        <a:t>改善</a:t>
                      </a:r>
                      <a:r>
                        <a:rPr kumimoji="1" lang="ja-JP" altLang="en-US" sz="1000" noProof="1">
                          <a:latin typeface="+mj-ea"/>
                          <a:ea typeface="+mj-ea"/>
                        </a:rPr>
                        <a:t>を図る</a:t>
                      </a:r>
                      <a:endParaRPr kumimoji="1" lang="ja" altLang="ja-JP" sz="1000" noProof="1">
                        <a:latin typeface="+mj-ea"/>
                        <a:ea typeface="+mj-ea"/>
                      </a:endParaRP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あらゆるレベルで健康情報を管理する能力を向上させる</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健康情報システム戦略計画（HISSP）の効果的な実施を確保する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非感染性疾患に</a:t>
                      </a:r>
                      <a:endParaRPr kumimoji="1" lang="en-US" altLang="ja" sz="1000" b="1" dirty="0">
                        <a:latin typeface="+mj-ea"/>
                        <a:ea typeface="+mj-ea"/>
                      </a:endParaRPr>
                    </a:p>
                    <a:p>
                      <a:pPr algn="ctr"/>
                      <a:r>
                        <a:rPr kumimoji="1" lang="ja" altLang="ja-JP" sz="1000" b="1" dirty="0">
                          <a:latin typeface="+mj-ea"/>
                          <a:ea typeface="+mj-ea"/>
                        </a:rPr>
                        <a:t>関する国家政策</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a:t>
                      </a:r>
                      <a:r>
                        <a:rPr kumimoji="1" lang="ja-JP" altLang="en-US" sz="10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保健省と財務省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2563" indent="-171450">
                        <a:spcBef>
                          <a:spcPts val="100"/>
                        </a:spcBef>
                        <a:spcAft>
                          <a:spcPts val="100"/>
                        </a:spcAft>
                        <a:buFont typeface="Courier New" panose="02070309020205020404" pitchFamily="49" charset="0"/>
                        <a:buChar char="o"/>
                      </a:pPr>
                      <a:r>
                        <a:rPr kumimoji="1" lang="ja" altLang="ja-JP" sz="1000" noProof="1">
                          <a:latin typeface="+mj-ea"/>
                          <a:ea typeface="+mj-ea"/>
                        </a:rPr>
                        <a:t>これは、健康増進、保健システムの強化、保健資源の提供、パートナーシップ、地域社会のエンパワーメントを通じて、回避可能な</a:t>
                      </a:r>
                      <a:r>
                        <a:rPr kumimoji="1" lang="en-US" altLang="ja" sz="1000" noProof="1">
                          <a:latin typeface="+mj-ea"/>
                          <a:ea typeface="+mj-ea"/>
                        </a:rPr>
                        <a:t>N</a:t>
                      </a:r>
                      <a:r>
                        <a:rPr kumimoji="1" lang="ja" altLang="ja-JP" sz="1000" noProof="1">
                          <a:latin typeface="+mj-ea"/>
                          <a:ea typeface="+mj-ea"/>
                        </a:rPr>
                        <a:t>CD関連の罹患率と死亡率の予防と管理に重点を置いた国家政策で</a:t>
                      </a:r>
                      <a:r>
                        <a:rPr kumimoji="1" lang="ja-JP" altLang="en-US" sz="1000" noProof="1">
                          <a:latin typeface="+mj-ea"/>
                          <a:ea typeface="+mj-ea"/>
                        </a:rPr>
                        <a:t>ある。</a:t>
                      </a:r>
                      <a:endParaRPr kumimoji="1" lang="ja" altLang="ja-JP" sz="1000" noProof="1">
                        <a:latin typeface="+mj-ea"/>
                        <a:ea typeface="+mj-ea"/>
                      </a:endParaRPr>
                    </a:p>
                    <a:p>
                      <a:pPr marL="182563" indent="-171450">
                        <a:spcBef>
                          <a:spcPts val="100"/>
                        </a:spcBef>
                        <a:spcAft>
                          <a:spcPts val="100"/>
                        </a:spcAft>
                        <a:buFont typeface="Courier New" panose="02070309020205020404" pitchFamily="49" charset="0"/>
                        <a:buChar char="o"/>
                      </a:pPr>
                      <a:r>
                        <a:rPr kumimoji="1" lang="ja" altLang="ja-JP" sz="1000" noProof="1">
                          <a:latin typeface="+mj-ea"/>
                          <a:ea typeface="+mj-ea"/>
                        </a:rPr>
                        <a:t>その目的は、NCDの負担を最小限まで軽減し、それが公衆衛生上の重要性をほとんどまたは全くなくし、社会経済の発展の障害にならないようにすること</a:t>
                      </a:r>
                      <a:r>
                        <a:rPr kumimoji="1" lang="ja-JP" altLang="en-US" sz="1000" noProof="1">
                          <a:latin typeface="+mj-ea"/>
                          <a:ea typeface="+mj-ea"/>
                        </a:rPr>
                        <a:t>である。</a:t>
                      </a:r>
                      <a:endParaRPr kumimoji="1" lang="ja" altLang="ja-JP" sz="1000" noProof="1">
                        <a:latin typeface="+mj-ea"/>
                        <a:ea typeface="+mj-ea"/>
                      </a:endParaRPr>
                    </a:p>
                    <a:p>
                      <a:pPr marL="182563"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リスク要因を減らし、早期発見と効果的な管理を強化して、NCDによる疾病と死亡を減</a:t>
                      </a:r>
                      <a:r>
                        <a:rPr kumimoji="1" lang="ja-JP" altLang="en-US" sz="1000" noProof="1">
                          <a:latin typeface="+mj-ea"/>
                          <a:ea typeface="+mj-ea"/>
                        </a:rPr>
                        <a:t>らす</a:t>
                      </a:r>
                      <a:endParaRPr kumimoji="1" lang="ja" altLang="ja-JP" sz="1000" noProof="1">
                        <a:latin typeface="+mj-ea"/>
                        <a:ea typeface="+mj-ea"/>
                      </a:endParaRP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保健システムを強化し、多部門間の連携を促進し、効果的なNCDの予防と管理のための持続可能な資金と</a:t>
                      </a:r>
                      <a:r>
                        <a:rPr kumimoji="1" lang="ja-JP" altLang="en-US" sz="1000" noProof="1">
                          <a:latin typeface="+mj-ea"/>
                          <a:ea typeface="+mj-ea"/>
                        </a:rPr>
                        <a:t>リソースを確保する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78674789"/>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保健省</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ガーナは、持続可能な医療財政、強力な医療情報システム、NCD予防にも重点的に取り組んでおり、財政的障壁を減らし、データに基づく意思決定を改善</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することで</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、予防と協調行動を通じ</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非感染性疾患の負担軽減</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を行っている。</a:t>
            </a:r>
            <a:endParaRPr kumimoji="1" lang="en-US" altLang="ja"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52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DAE0-DE16-BF92-8BEA-6E489BCC4C2F}"/>
              </a:ext>
            </a:extLst>
          </p:cNvPr>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906649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noProof="1"/>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72480" y="1154409"/>
            <a:ext cx="9505056" cy="32657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英語が公用語となっているため、医療現場では筆談や口頭でのコミュニケーションも英語で行われることが一般的である。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一方で、ガーナの主要な現地語であるチュイ（</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Twi</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）語等もコミュニケーションの際に使用される場合がある。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英語はガーナの公用語であり、政府、教育、医療を含む専門分野で広く使用されており、医療記録、処方箋、病院や診療所での公式なコミュニケーションは通常、英語で記載されている。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しかし、ガーナは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言語が話される多言語国家であり、医療従事者の中で、英語が堪能でない可能性のある患者とコミュニケーションをとるために現地の言語を使用することもある。一般的に話されている現地語には、以下のようなものが存在している。</a:t>
            </a: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アカン語 （チュイ語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ファンテ語）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南部から中部で広く話される。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エウェ語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主にヴォルタ地方で話されている言語である。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ガ語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ガーナの首都であるアクラ周辺地域で話される。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ダバニ語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北部地方で話される。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提供者は、これらの現地語を話す患者とのコミュニケーションを円滑にするために、しばしば通訳者またはバイリンガルのスタッフを活用する。このアプローチは、患者が正確な情報を受け取り、病状や治療計画への理解を円滑に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91952" y="6106036"/>
            <a:ext cx="9413574" cy="936104"/>
          </a:xfrm>
          <a:prstGeom prst="rect">
            <a:avLst/>
          </a:prstGeom>
          <a:noFill/>
        </p:spPr>
        <p:txBody>
          <a:bodyPr wrap="square" lIns="0" tIns="0" rIns="0" bIns="0" rtlCol="0">
            <a:noAutofit/>
          </a:bodyPr>
          <a:lstStyle/>
          <a:p>
            <a:pPr marL="328613" indent="-328613">
              <a:tabLst>
                <a:tab pos="265113" algn="l"/>
              </a:tabLst>
            </a:pP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International Health’ Integrating traditional medicine into the Ghanaian health system: perceptions and experiences of traditional medicine practitioners in the Ashanti region’</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Irene G Ampomah,   </a:t>
            </a:r>
          </a:p>
          <a:p>
            <a:pPr marL="328613" indent="-328613">
              <a:tabLst>
                <a:tab pos="265113" algn="l"/>
              </a:tabLst>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Bunmi S Malau-Aduli, Abdul-Aziz Seidu, Aduli E O Malau-Aduli, Theophilus I Emeto</a:t>
            </a:r>
          </a:p>
          <a:p>
            <a:pPr marL="328613" indent="-328613">
              <a:tabLst>
                <a:tab pos="265113" algn="l"/>
              </a:tabLst>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Study Link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Medicine Degrees in Ghana’</a:t>
            </a:r>
          </a:p>
          <a:p>
            <a:pPr marL="328613" indent="-328613">
              <a:tabLst>
                <a:tab pos="265113" algn="l"/>
              </a:tabLst>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Globalization Partners Internationa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Ghanaian Language and Culture’</a:t>
            </a:r>
          </a:p>
          <a:p>
            <a:pPr marL="328613" indent="-328613">
              <a:tabLst>
                <a:tab pos="357188" algn="l"/>
              </a:tabLst>
            </a:pP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International Trade Administration</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 Country Commercial Guide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14">
            <a:extLst>
              <a:ext uri="{FF2B5EF4-FFF2-40B4-BE49-F238E27FC236}">
                <a16:creationId xmlns:a16="http://schemas.microsoft.com/office/drawing/2014/main" id="{E7793E2A-CA97-9BE5-20F7-1AF44C55F485}"/>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endParaRPr lang="ja-JP" altLang="en-US" sz="64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0" y="1266459"/>
            <a:ext cx="9505056" cy="1293496"/>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医師免許を取得した後は、継続的な専門性の向上に努めなければならない。</a:t>
            </a:r>
          </a:p>
          <a:p>
            <a:pPr marL="190500" indent="-190500">
              <a:lnSpc>
                <a:spcPct val="15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継続的な医学教育（</a:t>
            </a:r>
            <a:r>
              <a:rPr lang="en-US" altLang="ja-JP" sz="1400" noProof="1">
                <a:cs typeface="Arial" panose="020B0604020202020204" pitchFamily="34" charset="0"/>
              </a:rPr>
              <a:t>CME</a:t>
            </a:r>
            <a:r>
              <a:rPr lang="ja-JP" altLang="en-US" sz="1400" noProof="1">
                <a:latin typeface="+mn-ea"/>
                <a:cs typeface="Arial" panose="020B0604020202020204" pitchFamily="34" charset="0"/>
              </a:rPr>
              <a:t>）への参加</a:t>
            </a:r>
            <a:r>
              <a:rPr lang="en-US" altLang="ja-JP" sz="1400" noProof="1">
                <a:latin typeface="+mn-ea"/>
                <a:cs typeface="Arial" panose="020B0604020202020204" pitchFamily="34" charset="0"/>
              </a:rPr>
              <a:t>:</a:t>
            </a:r>
            <a:r>
              <a:rPr lang="ja-JP" altLang="en-US" sz="1400" noProof="1">
                <a:latin typeface="+mn-ea"/>
                <a:cs typeface="Arial" panose="020B0604020202020204" pitchFamily="34" charset="0"/>
              </a:rPr>
              <a:t>医師免許を維持するには、継続的な教育とトレーニングに参加して、最新の医学的進歩と実践に関する最新情報を入手する必要がある。</a:t>
            </a:r>
            <a:endParaRPr lang="en-US" altLang="ja-JP" sz="1400" noProof="1">
              <a:latin typeface="+mn-ea"/>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また、</a:t>
            </a:r>
            <a:r>
              <a:rPr lang="en-US" altLang="ja-JP" sz="1400" noProof="1">
                <a:latin typeface="+mn-ea"/>
                <a:cs typeface="Arial" panose="020B0604020202020204" pitchFamily="34" charset="0"/>
              </a:rPr>
              <a:t>ガーナで医師になるには、以下のステップ</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必要</a:t>
            </a:r>
            <a:r>
              <a:rPr lang="ja-JP" altLang="en-US" sz="1400" noProof="1">
                <a:latin typeface="+mn-ea"/>
                <a:cs typeface="Arial" panose="020B0604020202020204" pitchFamily="34" charset="0"/>
              </a:rPr>
              <a:t>となる。</a:t>
            </a:r>
            <a:endParaRPr lang="en-US" altLang="ja-JP" sz="1400" noProof="1">
              <a:latin typeface="+mn-ea"/>
              <a:cs typeface="Arial" panose="020B0604020202020204" pitchFamily="34" charset="0"/>
            </a:endParaRPr>
          </a:p>
        </p:txBody>
      </p:sp>
      <p:sp>
        <p:nvSpPr>
          <p:cNvPr id="45" name="テキスト ボックス 44"/>
          <p:cNvSpPr txBox="1"/>
          <p:nvPr/>
        </p:nvSpPr>
        <p:spPr>
          <a:xfrm>
            <a:off x="200025" y="6617177"/>
            <a:ext cx="8784976" cy="144016"/>
          </a:xfrm>
          <a:prstGeom prst="rect">
            <a:avLst/>
          </a:prstGeom>
          <a:noFill/>
        </p:spPr>
        <p:txBody>
          <a:bodyPr wrap="square" lIns="0" tIns="0" rIns="0" bIns="0" rtlCol="0">
            <a:noAutofit/>
          </a:bodyPr>
          <a:lstStyle/>
          <a:p>
            <a:pPr marL="358775" indent="-3587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KNUST Notice Board</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2022/2023 Top 7 Accredited Medical Schools In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News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Beginners guide on how to become a Doctor in Ghana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 name="図表 5">
            <a:extLst>
              <a:ext uri="{FF2B5EF4-FFF2-40B4-BE49-F238E27FC236}">
                <a16:creationId xmlns:a16="http://schemas.microsoft.com/office/drawing/2014/main" id="{B8CB65F5-E361-0CDA-2FB6-AD19E046EEC2}"/>
              </a:ext>
            </a:extLst>
          </p:cNvPr>
          <p:cNvGraphicFramePr/>
          <p:nvPr>
            <p:extLst>
              <p:ext uri="{D42A27DB-BD31-4B8C-83A1-F6EECF244321}">
                <p14:modId xmlns:p14="http://schemas.microsoft.com/office/powerpoint/2010/main" val="164667343"/>
              </p:ext>
            </p:extLst>
          </p:nvPr>
        </p:nvGraphicFramePr>
        <p:xfrm>
          <a:off x="560512" y="804605"/>
          <a:ext cx="8784976" cy="57640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テキスト ボックス 6">
            <a:extLst>
              <a:ext uri="{FF2B5EF4-FFF2-40B4-BE49-F238E27FC236}">
                <a16:creationId xmlns:a16="http://schemas.microsoft.com/office/drawing/2014/main" id="{74F42830-255B-F5A2-D36E-B6EDC4339AC9}"/>
              </a:ext>
            </a:extLst>
          </p:cNvPr>
          <p:cNvSpPr txBox="1"/>
          <p:nvPr/>
        </p:nvSpPr>
        <p:spPr>
          <a:xfrm>
            <a:off x="416496" y="4787932"/>
            <a:ext cx="1440160" cy="646331"/>
          </a:xfrm>
          <a:prstGeom prst="rect">
            <a:avLst/>
          </a:prstGeom>
          <a:noFill/>
        </p:spPr>
        <p:txBody>
          <a:bodyPr wrap="square" rtlCol="0">
            <a:spAutoFit/>
          </a:bodyPr>
          <a:lstStyle/>
          <a:p>
            <a:pPr algn="just"/>
            <a:r>
              <a:rPr kumimoji="1" lang="en-US" altLang="ja-JP" sz="1200" dirty="0">
                <a:latin typeface="+mn-ea"/>
                <a:cs typeface="Arial" panose="020B0604020202020204" pitchFamily="34" charset="0"/>
              </a:rPr>
              <a:t>※</a:t>
            </a:r>
            <a:r>
              <a:rPr kumimoji="1" lang="ja-JP" altLang="en-US" sz="1200" dirty="0">
                <a:latin typeface="+mn-ea"/>
                <a:cs typeface="Arial" panose="020B0604020202020204" pitchFamily="34" charset="0"/>
              </a:rPr>
              <a:t>医学部に入学するために</a:t>
            </a:r>
            <a:r>
              <a:rPr kumimoji="1" lang="en-US" altLang="ja-JP" sz="1200" dirty="0">
                <a:cs typeface="Arial" panose="020B0604020202020204" pitchFamily="34" charset="0"/>
              </a:rPr>
              <a:t>4</a:t>
            </a:r>
            <a:r>
              <a:rPr kumimoji="1" lang="ja-JP" altLang="en-US" sz="1200" dirty="0">
                <a:latin typeface="+mn-ea"/>
                <a:cs typeface="Arial" panose="020B0604020202020204" pitchFamily="34" charset="0"/>
              </a:rPr>
              <a:t>年間の大学教育が必要。</a:t>
            </a:r>
          </a:p>
        </p:txBody>
      </p:sp>
    </p:spTree>
    <p:extLst>
      <p:ext uri="{BB962C8B-B14F-4D97-AF65-F5344CB8AC3E}">
        <p14:creationId xmlns:p14="http://schemas.microsoft.com/office/powerpoint/2010/main" val="386460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pPr>
              <a:tabLst>
                <a:tab pos="1973263" algn="l"/>
              </a:tabLst>
            </a:pPr>
            <a:r>
              <a:rPr lang="ja-JP" altLang="en-US" dirty="0"/>
              <a:t>医師の社会的地位</a:t>
            </a:r>
          </a:p>
        </p:txBody>
      </p:sp>
      <p:sp>
        <p:nvSpPr>
          <p:cNvPr id="4" name="テキスト ボックス 3"/>
          <p:cNvSpPr txBox="1"/>
          <p:nvPr/>
        </p:nvSpPr>
        <p:spPr>
          <a:xfrm>
            <a:off x="216746" y="1059016"/>
            <a:ext cx="9505949" cy="4739759"/>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ガーナの医療制度が直面している課題の一つに、医療従事者の不足がある。BMCに掲載された調査によると、ガーナでは最低人員配置要件を満たすために105,440人の医療従事者が必要だった。</a:t>
            </a:r>
            <a:r>
              <a:rPr lang="ja-JP" altLang="en-US" sz="1400" dirty="0">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しかし、2018年5月現在、同国の職員数はわずか61,756人であり、欠員率は40%以上である。</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毎月500人以上の看護師がガーナを離れ</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西側諸国で働いていると推定されている。</a:t>
            </a:r>
            <a:r>
              <a:rPr lang="en-US" altLang="ja-JP" sz="1400" dirty="0">
                <a:latin typeface="Arial" panose="020B0604020202020204" pitchFamily="34" charset="0"/>
                <a:ea typeface="ＭＳ Ｐゴシック" panose="020B0600070205080204" pitchFamily="50" charset="-128"/>
              </a:rPr>
              <a:t> </a:t>
            </a:r>
            <a:r>
              <a:rPr lang="en-US" altLang="ja-JP" sz="1400" noProof="1">
                <a:latin typeface="Arial" panose="020B0604020202020204" pitchFamily="34" charset="0"/>
                <a:ea typeface="ＭＳ Ｐゴシック" panose="020B0600070205080204" pitchFamily="50" charset="-128"/>
              </a:rPr>
              <a:t>その大きな理由の一つは、賃金格差の大きさである。</a:t>
            </a:r>
            <a:r>
              <a:rPr lang="en-US" altLang="ja-JP" sz="1400" dirty="0">
                <a:latin typeface="Arial" panose="020B0604020202020204" pitchFamily="34" charset="0"/>
                <a:ea typeface="ＭＳ Ｐゴシック" panose="020B0600070205080204" pitchFamily="50" charset="-128"/>
              </a:rPr>
              <a:t> </a:t>
            </a:r>
            <a:r>
              <a:rPr lang="en-US" altLang="ja-JP" sz="1400" noProof="1">
                <a:latin typeface="Arial" panose="020B0604020202020204" pitchFamily="34" charset="0"/>
                <a:ea typeface="ＭＳ Ｐゴシック" panose="020B0600070205080204" pitchFamily="50" charset="-128"/>
              </a:rPr>
              <a:t>例えば、ガーナの看護師の月給は、米国の月給6,000US$、サウジアラビアの月給2140US$~6,000US$と比較して、約150US$~300US$である</a:t>
            </a:r>
            <a:r>
              <a:rPr lang="ja-JP" altLang="en-US" sz="1400" noProof="1">
                <a:latin typeface="Arial" panose="020B0604020202020204" pitchFamily="34" charset="0"/>
                <a:ea typeface="ＭＳ Ｐゴシック" panose="020B0600070205080204" pitchFamily="50" charset="-128"/>
              </a:rPr>
              <a:t>。</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世界保健機関 </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WHO</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によると</a:t>
            </a:r>
            <a:r>
              <a:rPr lang="en-US" altLang="ja-JP" sz="1400" noProof="1">
                <a:latin typeface="Arial" panose="020B0604020202020204" pitchFamily="34" charset="0"/>
                <a:ea typeface="ＭＳ Ｐゴシック" panose="020B0600070205080204" pitchFamily="50" charset="-128"/>
              </a:rPr>
              <a:t>、ガーナにおける医師やその他の医療従事者の深刻な偏在</a:t>
            </a:r>
            <a:r>
              <a:rPr lang="ja-JP" altLang="en-US" sz="1400" noProof="1">
                <a:latin typeface="Arial" panose="020B0604020202020204" pitchFamily="34" charset="0"/>
                <a:ea typeface="ＭＳ Ｐゴシック" panose="020B0600070205080204" pitchFamily="50" charset="-128"/>
              </a:rPr>
              <a:t>が課題となっている。</a:t>
            </a:r>
            <a:endParaRPr lang="en-US" altLang="ja-JP" sz="1400" noProof="1">
              <a:latin typeface="Arial" panose="020B0604020202020204" pitchFamily="34" charset="0"/>
              <a:ea typeface="ＭＳ Ｐゴシック" panose="020B0600070205080204" pitchFamily="50" charset="-128"/>
            </a:endParaRPr>
          </a:p>
          <a:p>
            <a:pPr marL="628650" lvl="1" indent="-17145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rPr>
              <a:t>全医師の最大81.3%が国内の5つの地域</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グレーター・アクラ、アシャンティ、セントラル、ノーザン、ボルタ地域</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に集中して</a:t>
            </a:r>
            <a:r>
              <a:rPr lang="ja-JP" altLang="en-US" sz="1400" noProof="1">
                <a:latin typeface="Arial" panose="020B0604020202020204" pitchFamily="34" charset="0"/>
                <a:ea typeface="ＭＳ Ｐゴシック" panose="020B0600070205080204" pitchFamily="50" charset="-128"/>
              </a:rPr>
              <a:t>いる。</a:t>
            </a:r>
            <a:endParaRPr lang="en-US" altLang="ja-JP" sz="1400" noProof="1">
              <a:latin typeface="Arial" panose="020B0604020202020204" pitchFamily="34" charset="0"/>
              <a:ea typeface="ＭＳ Ｐゴシック" panose="020B0600070205080204" pitchFamily="50" charset="-128"/>
            </a:endParaRPr>
          </a:p>
          <a:p>
            <a:pPr marL="628650" lvl="1" indent="-171450" algn="just">
              <a:buClr>
                <a:srgbClr val="5F8AC3"/>
              </a:buClr>
              <a:buFont typeface="Wingdings" panose="05000000000000000000" pitchFamily="2" charset="2"/>
              <a:buChar char="ü"/>
            </a:pPr>
            <a:r>
              <a:rPr lang="ja-JP" altLang="en-US" sz="1400" noProof="1">
                <a:latin typeface="Arial" panose="020B0604020202020204" pitchFamily="34" charset="0"/>
                <a:ea typeface="ＭＳ Ｐゴシック" panose="020B0600070205080204" pitchFamily="50" charset="-128"/>
              </a:rPr>
              <a:t>上記</a:t>
            </a:r>
            <a:r>
              <a:rPr lang="en-US" altLang="ja-JP" sz="1400" noProof="1">
                <a:latin typeface="Arial" panose="020B0604020202020204" pitchFamily="34" charset="0"/>
                <a:ea typeface="ＭＳ Ｐゴシック" panose="020B0600070205080204" pitchFamily="50" charset="-128"/>
              </a:rPr>
              <a:t>5つの地域の教育病院は、ガーナの全医師の60%以上を有して</a:t>
            </a:r>
            <a:r>
              <a:rPr lang="ja-JP" altLang="en-US" sz="1400" noProof="1">
                <a:latin typeface="Arial" panose="020B0604020202020204" pitchFamily="34" charset="0"/>
                <a:ea typeface="ＭＳ Ｐゴシック" panose="020B0600070205080204" pitchFamily="50" charset="-128"/>
              </a:rPr>
              <a:t>おり、</a:t>
            </a:r>
            <a:r>
              <a:rPr lang="en-US" altLang="ja-JP" sz="1400" noProof="1">
                <a:latin typeface="Arial" panose="020B0604020202020204" pitchFamily="34" charset="0"/>
                <a:ea typeface="ＭＳ Ｐゴシック" panose="020B0600070205080204" pitchFamily="50" charset="-128"/>
              </a:rPr>
              <a:t>国全体の医師の42%がアクラ</a:t>
            </a:r>
            <a:r>
              <a:rPr lang="ja-JP" altLang="en-US" sz="1400" noProof="1">
                <a:latin typeface="Arial" panose="020B0604020202020204" pitchFamily="34" charset="0"/>
                <a:ea typeface="ＭＳ Ｐゴシック" panose="020B0600070205080204" pitchFamily="50" charset="-128"/>
              </a:rPr>
              <a:t>に存在している。</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ガーナでは、保健スタッフを</a:t>
            </a:r>
            <a:r>
              <a:rPr lang="ja-JP" altLang="en-US" sz="1400" noProof="1">
                <a:latin typeface="Arial" panose="020B0604020202020204" pitchFamily="34" charset="0"/>
                <a:ea typeface="ＭＳ Ｐゴシック" panose="020B0600070205080204" pitchFamily="50" charset="-128"/>
              </a:rPr>
              <a:t>効率的に</a:t>
            </a:r>
            <a:r>
              <a:rPr lang="en-US" altLang="ja-JP" sz="1400" noProof="1">
                <a:latin typeface="Arial" panose="020B0604020202020204" pitchFamily="34" charset="0"/>
                <a:ea typeface="ＭＳ Ｐゴシック" panose="020B0600070205080204" pitchFamily="50" charset="-128"/>
              </a:rPr>
              <a:t>再配分することにより、人員配置要件を満たすための純予算赤字を30%</a:t>
            </a:r>
            <a:r>
              <a:rPr lang="ja-JP" altLang="en-US" sz="1400" noProof="1">
                <a:latin typeface="Arial" panose="020B0604020202020204" pitchFamily="34" charset="0"/>
                <a:ea typeface="ＭＳ Ｐゴシック" panose="020B0600070205080204" pitchFamily="50" charset="-128"/>
              </a:rPr>
              <a:t>程度</a:t>
            </a:r>
            <a:r>
              <a:rPr lang="en-US" altLang="ja-JP" sz="1400" noProof="1">
                <a:latin typeface="Arial" panose="020B0604020202020204" pitchFamily="34" charset="0"/>
                <a:ea typeface="ＭＳ Ｐゴシック" panose="020B0600070205080204" pitchFamily="50" charset="-128"/>
              </a:rPr>
              <a:t>削減できると推定されている </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現在の赤字は57%</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看護師と助産師の深刻な不足に対応して、ガーナは研修プログラムを拡大し、自由化する措置をとった</a:t>
            </a:r>
            <a:r>
              <a:rPr lang="ja-JP" altLang="en-US" sz="1400" noProof="1">
                <a:latin typeface="Arial" panose="020B0604020202020204" pitchFamily="34" charset="0"/>
                <a:ea typeface="ＭＳ Ｐゴシック" panose="020B0600070205080204" pitchFamily="50" charset="-128"/>
              </a:rPr>
              <a:t>ものの</a:t>
            </a:r>
            <a:r>
              <a:rPr lang="en-US" altLang="ja-JP" sz="1400" noProof="1">
                <a:latin typeface="Arial" panose="020B0604020202020204" pitchFamily="34" charset="0"/>
                <a:ea typeface="ＭＳ Ｐゴシック" panose="020B0600070205080204" pitchFamily="50" charset="-128"/>
              </a:rPr>
              <a:t>、</a:t>
            </a:r>
            <a:r>
              <a:rPr lang="ja-JP" altLang="en-US" sz="1400" noProof="1">
                <a:latin typeface="Arial" panose="020B0604020202020204" pitchFamily="34" charset="0"/>
                <a:ea typeface="ＭＳ Ｐゴシック" panose="020B0600070205080204" pitchFamily="50" charset="-128"/>
              </a:rPr>
              <a:t>結果としてトレーニング</a:t>
            </a:r>
            <a:r>
              <a:rPr lang="en-US" altLang="ja-JP" sz="1400" noProof="1">
                <a:latin typeface="Arial" panose="020B0604020202020204" pitchFamily="34" charset="0"/>
                <a:ea typeface="ＭＳ Ｐゴシック" panose="020B0600070205080204" pitchFamily="50" charset="-128"/>
              </a:rPr>
              <a:t>を受けた</a:t>
            </a:r>
            <a:r>
              <a:rPr lang="ja-JP" altLang="en-US" sz="1400" noProof="1">
                <a:latin typeface="Arial" panose="020B0604020202020204" pitchFamily="34" charset="0"/>
                <a:ea typeface="ＭＳ Ｐゴシック" panose="020B0600070205080204" pitchFamily="50" charset="-128"/>
              </a:rPr>
              <a:t>人材</a:t>
            </a:r>
            <a:r>
              <a:rPr lang="en-US" altLang="ja-JP" sz="1400" noProof="1">
                <a:latin typeface="Arial" panose="020B0604020202020204" pitchFamily="34" charset="0"/>
                <a:ea typeface="ＭＳ Ｐゴシック" panose="020B0600070205080204" pitchFamily="50" charset="-128"/>
              </a:rPr>
              <a:t>の供給が過剰とな</a:t>
            </a:r>
            <a:r>
              <a:rPr lang="ja-JP" altLang="en-US" sz="1400" noProof="1">
                <a:latin typeface="Arial" panose="020B0604020202020204" pitchFamily="34" charset="0"/>
                <a:ea typeface="ＭＳ Ｐゴシック" panose="020B0600070205080204" pitchFamily="50" charset="-128"/>
              </a:rPr>
              <a:t>り受け入れ先がなかなか見つからないという状況を招いている。</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主要な指標から明らかなように、ガーナでは過去</a:t>
            </a:r>
            <a:r>
              <a:rPr lang="en-US" altLang="ja-JP" sz="1400" dirty="0">
                <a:latin typeface="Arial" panose="020B0604020202020204" pitchFamily="34" charset="0"/>
                <a:ea typeface="ＭＳ Ｐゴシック" panose="020B0600070205080204" pitchFamily="50" charset="-128"/>
              </a:rPr>
              <a:t>20</a:t>
            </a:r>
            <a:r>
              <a:rPr lang="ja-JP" altLang="en-US" sz="1400" dirty="0">
                <a:latin typeface="Arial" panose="020B0604020202020204" pitchFamily="34" charset="0"/>
                <a:ea typeface="ＭＳ Ｐゴシック" panose="020B0600070205080204" pitchFamily="50" charset="-128"/>
              </a:rPr>
              <a:t>年間で公衆衛生の顕著な改善が見られた。</a:t>
            </a:r>
            <a:r>
              <a:rPr lang="en-US" altLang="ja-JP" sz="1400" dirty="0">
                <a:latin typeface="Arial" panose="020B0604020202020204" pitchFamily="34" charset="0"/>
                <a:ea typeface="ＭＳ Ｐゴシック" panose="020B0600070205080204" pitchFamily="50" charset="-128"/>
              </a:rPr>
              <a:t>2008</a:t>
            </a:r>
            <a:r>
              <a:rPr lang="ja-JP" altLang="en-US" sz="1400" dirty="0">
                <a:latin typeface="Arial" panose="020B0604020202020204" pitchFamily="34" charset="0"/>
                <a:ea typeface="ＭＳ Ｐゴシック" panose="020B0600070205080204" pitchFamily="50" charset="-128"/>
              </a:rPr>
              <a:t>年から</a:t>
            </a:r>
            <a:r>
              <a:rPr lang="en-US" altLang="ja-JP" sz="1400" dirty="0">
                <a:latin typeface="Arial" panose="020B0604020202020204" pitchFamily="34" charset="0"/>
                <a:ea typeface="ＭＳ Ｐゴシック" panose="020B0600070205080204" pitchFamily="50" charset="-128"/>
              </a:rPr>
              <a:t>2022</a:t>
            </a:r>
            <a:r>
              <a:rPr lang="ja-JP" altLang="en-US" sz="1400" dirty="0">
                <a:latin typeface="Arial" panose="020B0604020202020204" pitchFamily="34" charset="0"/>
                <a:ea typeface="ＭＳ Ｐゴシック" panose="020B0600070205080204" pitchFamily="50" charset="-128"/>
              </a:rPr>
              <a:t>年にかけて、</a:t>
            </a:r>
            <a:r>
              <a:rPr lang="en-US" altLang="ja-JP" sz="1400" dirty="0">
                <a:latin typeface="Arial" panose="020B0604020202020204" pitchFamily="34" charset="0"/>
                <a:ea typeface="ＭＳ Ｐゴシック" panose="020B0600070205080204" pitchFamily="50" charset="-128"/>
              </a:rPr>
              <a:t>5</a:t>
            </a:r>
            <a:r>
              <a:rPr lang="ja-JP" altLang="en-US" sz="1400" dirty="0">
                <a:latin typeface="Arial" panose="020B0604020202020204" pitchFamily="34" charset="0"/>
                <a:ea typeface="ＭＳ Ｐゴシック" panose="020B0600070205080204" pitchFamily="50" charset="-128"/>
              </a:rPr>
              <a:t>歳未満児の死亡率は半減し、出生</a:t>
            </a:r>
            <a:r>
              <a:rPr lang="en-US" altLang="ja-JP" sz="1400" dirty="0">
                <a:latin typeface="Arial" panose="020B0604020202020204" pitchFamily="34" charset="0"/>
                <a:ea typeface="ＭＳ Ｐゴシック" panose="020B0600070205080204" pitchFamily="50" charset="-128"/>
              </a:rPr>
              <a:t>1,000</a:t>
            </a:r>
            <a:r>
              <a:rPr lang="ja-JP" altLang="en-US" sz="1400" dirty="0">
                <a:latin typeface="Arial" panose="020B0604020202020204" pitchFamily="34" charset="0"/>
                <a:ea typeface="ＭＳ Ｐゴシック" panose="020B0600070205080204" pitchFamily="50" charset="-128"/>
              </a:rPr>
              <a:t>人当たりの死亡数は</a:t>
            </a:r>
            <a:r>
              <a:rPr lang="en-US" altLang="ja-JP" sz="1400" dirty="0">
                <a:latin typeface="Arial" panose="020B0604020202020204" pitchFamily="34" charset="0"/>
                <a:ea typeface="ＭＳ Ｐゴシック" panose="020B0600070205080204" pitchFamily="50" charset="-128"/>
              </a:rPr>
              <a:t>80</a:t>
            </a:r>
            <a:r>
              <a:rPr lang="ja-JP" altLang="en-US" sz="1400" dirty="0">
                <a:latin typeface="Arial" panose="020B0604020202020204" pitchFamily="34" charset="0"/>
                <a:ea typeface="ＭＳ Ｐゴシック" panose="020B0600070205080204" pitchFamily="50" charset="-128"/>
              </a:rPr>
              <a:t>人から</a:t>
            </a:r>
            <a:r>
              <a:rPr lang="en-US" altLang="ja-JP" sz="1400" dirty="0">
                <a:latin typeface="Arial" panose="020B0604020202020204" pitchFamily="34" charset="0"/>
                <a:ea typeface="ＭＳ Ｐゴシック" panose="020B0600070205080204" pitchFamily="50" charset="-128"/>
              </a:rPr>
              <a:t>40</a:t>
            </a:r>
            <a:r>
              <a:rPr lang="ja-JP" altLang="en-US" sz="1400" dirty="0">
                <a:latin typeface="Arial" panose="020B0604020202020204" pitchFamily="34" charset="0"/>
                <a:ea typeface="ＭＳ Ｐゴシック" panose="020B0600070205080204" pitchFamily="50" charset="-128"/>
              </a:rPr>
              <a:t>人に減少した。</a:t>
            </a:r>
            <a:r>
              <a:rPr lang="en-US" altLang="ja-JP" sz="1400" dirty="0">
                <a:latin typeface="Arial" panose="020B0604020202020204" pitchFamily="34" charset="0"/>
                <a:ea typeface="ＭＳ Ｐゴシック" panose="020B0600070205080204" pitchFamily="50" charset="-128"/>
              </a:rPr>
              <a:t>2007</a:t>
            </a:r>
            <a:r>
              <a:rPr lang="ja-JP" altLang="en-US" sz="1400" dirty="0">
                <a:latin typeface="Arial" panose="020B0604020202020204" pitchFamily="34" charset="0"/>
                <a:ea typeface="ＭＳ Ｐゴシック" panose="020B0600070205080204" pitchFamily="50" charset="-128"/>
              </a:rPr>
              <a:t>年から</a:t>
            </a:r>
            <a:r>
              <a:rPr lang="en-US" altLang="ja-JP" sz="1400" dirty="0">
                <a:latin typeface="Arial" panose="020B0604020202020204" pitchFamily="34" charset="0"/>
                <a:ea typeface="ＭＳ Ｐゴシック" panose="020B0600070205080204" pitchFamily="50" charset="-128"/>
              </a:rPr>
              <a:t>2017</a:t>
            </a:r>
            <a:r>
              <a:rPr lang="ja-JP" altLang="en-US" sz="1400" dirty="0">
                <a:latin typeface="Arial" panose="020B0604020202020204" pitchFamily="34" charset="0"/>
                <a:ea typeface="ＭＳ Ｐゴシック" panose="020B0600070205080204" pitchFamily="50" charset="-128"/>
              </a:rPr>
              <a:t>年の間に、妊娠に関連した妊産婦死亡率は</a:t>
            </a:r>
            <a:r>
              <a:rPr lang="en-US" altLang="ja-JP" sz="1400" dirty="0">
                <a:latin typeface="Arial" panose="020B0604020202020204" pitchFamily="34" charset="0"/>
                <a:ea typeface="ＭＳ Ｐゴシック" panose="020B0600070205080204" pitchFamily="50" charset="-128"/>
              </a:rPr>
              <a:t>24%</a:t>
            </a:r>
            <a:r>
              <a:rPr lang="ja-JP" altLang="en-US" sz="1400" dirty="0">
                <a:latin typeface="Arial" panose="020B0604020202020204" pitchFamily="34" charset="0"/>
                <a:ea typeface="ＭＳ Ｐゴシック" panose="020B0600070205080204" pitchFamily="50" charset="-128"/>
              </a:rPr>
              <a:t>減少し、出生</a:t>
            </a:r>
            <a:r>
              <a:rPr lang="en-US" altLang="ja-JP" sz="1400" dirty="0">
                <a:latin typeface="Arial" panose="020B0604020202020204" pitchFamily="34" charset="0"/>
                <a:ea typeface="ＭＳ Ｐゴシック" panose="020B0600070205080204" pitchFamily="50" charset="-128"/>
              </a:rPr>
              <a:t>10</a:t>
            </a:r>
            <a:r>
              <a:rPr lang="ja-JP" altLang="en-US" sz="1400" dirty="0">
                <a:latin typeface="Arial" panose="020B0604020202020204" pitchFamily="34" charset="0"/>
                <a:ea typeface="ＭＳ Ｐゴシック" panose="020B0600070205080204" pitchFamily="50" charset="-128"/>
              </a:rPr>
              <a:t>万人当たりの死亡数は</a:t>
            </a:r>
            <a:r>
              <a:rPr lang="en-US" altLang="ja-JP" sz="1400" dirty="0">
                <a:latin typeface="Arial" panose="020B0604020202020204" pitchFamily="34" charset="0"/>
                <a:ea typeface="ＭＳ Ｐゴシック" panose="020B0600070205080204" pitchFamily="50" charset="-128"/>
              </a:rPr>
              <a:t>451</a:t>
            </a:r>
            <a:r>
              <a:rPr lang="ja-JP" altLang="en-US" sz="1400" dirty="0">
                <a:latin typeface="Arial" panose="020B0604020202020204" pitchFamily="34" charset="0"/>
                <a:ea typeface="ＭＳ Ｐゴシック" panose="020B0600070205080204" pitchFamily="50" charset="-128"/>
              </a:rPr>
              <a:t>人から</a:t>
            </a:r>
            <a:r>
              <a:rPr lang="en-US" altLang="ja-JP" sz="1400" dirty="0">
                <a:latin typeface="Arial" panose="020B0604020202020204" pitchFamily="34" charset="0"/>
                <a:ea typeface="ＭＳ Ｐゴシック" panose="020B0600070205080204" pitchFamily="50" charset="-128"/>
              </a:rPr>
              <a:t>343</a:t>
            </a:r>
            <a:r>
              <a:rPr lang="ja-JP" altLang="en-US" sz="1400" dirty="0">
                <a:latin typeface="Arial" panose="020B0604020202020204" pitchFamily="34" charset="0"/>
                <a:ea typeface="ＭＳ Ｐゴシック" panose="020B0600070205080204" pitchFamily="50" charset="-128"/>
              </a:rPr>
              <a:t>人になった。さらに、</a:t>
            </a:r>
            <a:r>
              <a:rPr lang="en-US" altLang="ja-JP" sz="1400" dirty="0">
                <a:latin typeface="Arial" panose="020B0604020202020204" pitchFamily="34" charset="0"/>
                <a:ea typeface="ＭＳ Ｐゴシック" panose="020B0600070205080204" pitchFamily="50" charset="-128"/>
              </a:rPr>
              <a:t>5</a:t>
            </a:r>
            <a:r>
              <a:rPr lang="ja-JP" altLang="en-US" sz="1400" dirty="0">
                <a:latin typeface="Arial" panose="020B0604020202020204" pitchFamily="34" charset="0"/>
                <a:ea typeface="ＭＳ Ｐゴシック" panose="020B0600070205080204" pitchFamily="50" charset="-128"/>
              </a:rPr>
              <a:t>歳未満の子どものマラリア罹患率は、</a:t>
            </a:r>
            <a:r>
              <a:rPr lang="en-US" altLang="ja-JP" sz="1400" dirty="0">
                <a:latin typeface="Arial" panose="020B0604020202020204" pitchFamily="34" charset="0"/>
                <a:ea typeface="ＭＳ Ｐゴシック" panose="020B0600070205080204" pitchFamily="50" charset="-128"/>
              </a:rPr>
              <a:t>2014</a:t>
            </a:r>
            <a:r>
              <a:rPr lang="ja-JP" altLang="en-US" sz="1400" dirty="0">
                <a:latin typeface="Arial" panose="020B0604020202020204" pitchFamily="34" charset="0"/>
                <a:ea typeface="ＭＳ Ｐゴシック" panose="020B0600070205080204" pitchFamily="50" charset="-128"/>
              </a:rPr>
              <a:t>年の</a:t>
            </a:r>
            <a:r>
              <a:rPr lang="en-US" altLang="ja-JP" sz="1400" dirty="0">
                <a:latin typeface="Arial" panose="020B0604020202020204" pitchFamily="34" charset="0"/>
                <a:ea typeface="ＭＳ Ｐゴシック" panose="020B0600070205080204" pitchFamily="50" charset="-128"/>
              </a:rPr>
              <a:t>26.7%</a:t>
            </a:r>
            <a:r>
              <a:rPr lang="ja-JP" altLang="en-US" sz="1400" dirty="0">
                <a:latin typeface="Arial" panose="020B0604020202020204" pitchFamily="34" charset="0"/>
                <a:ea typeface="ＭＳ Ｐゴシック" panose="020B0600070205080204" pitchFamily="50" charset="-128"/>
              </a:rPr>
              <a:t>から</a:t>
            </a:r>
            <a:r>
              <a:rPr lang="en-US" altLang="ja-JP" sz="1400" dirty="0">
                <a:latin typeface="Arial" panose="020B0604020202020204" pitchFamily="34" charset="0"/>
                <a:ea typeface="ＭＳ Ｐゴシック" panose="020B0600070205080204" pitchFamily="50" charset="-128"/>
              </a:rPr>
              <a:t>2022</a:t>
            </a:r>
            <a:r>
              <a:rPr lang="ja-JP" altLang="en-US" sz="1400" dirty="0">
                <a:latin typeface="Arial" panose="020B0604020202020204" pitchFamily="34" charset="0"/>
                <a:ea typeface="ＭＳ Ｐゴシック" panose="020B0600070205080204" pitchFamily="50" charset="-128"/>
              </a:rPr>
              <a:t>年には</a:t>
            </a:r>
            <a:r>
              <a:rPr lang="en-US" altLang="ja-JP" sz="1400" dirty="0">
                <a:latin typeface="Arial" panose="020B0604020202020204" pitchFamily="34" charset="0"/>
                <a:ea typeface="ＭＳ Ｐゴシック" panose="020B0600070205080204" pitchFamily="50" charset="-128"/>
              </a:rPr>
              <a:t>8.6%</a:t>
            </a:r>
            <a:r>
              <a:rPr lang="ja-JP" altLang="en-US" sz="1400" dirty="0">
                <a:latin typeface="Arial" panose="020B0604020202020204" pitchFamily="34" charset="0"/>
                <a:ea typeface="ＭＳ Ｐゴシック" panose="020B0600070205080204" pitchFamily="50" charset="-128"/>
              </a:rPr>
              <a:t>へと大幅に低下した</a:t>
            </a:r>
            <a:r>
              <a:rPr lang="ja-JP" altLang="en-US" sz="1400" noProof="1">
                <a:latin typeface="Arial" panose="020B0604020202020204" pitchFamily="34" charset="0"/>
                <a:ea typeface="ＭＳ Ｐゴシック" panose="020B0600070205080204" pitchFamily="50" charset="-128"/>
              </a:rPr>
              <a:t>。</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米国国際開発庁（</a:t>
            </a:r>
            <a:r>
              <a:rPr lang="en-US" altLang="ja-JP" sz="1400" noProof="1">
                <a:latin typeface="Arial" panose="020B0604020202020204" pitchFamily="34" charset="0"/>
                <a:ea typeface="ＭＳ Ｐゴシック" panose="020B0600070205080204" pitchFamily="50" charset="-128"/>
              </a:rPr>
              <a:t>USAID</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は、ガーナ政府によるガーナ統合物流管理情報システム （</a:t>
            </a:r>
            <a:r>
              <a:rPr lang="en-US" altLang="ja-JP" sz="1400" noProof="1">
                <a:latin typeface="Arial" panose="020B0604020202020204" pitchFamily="34" charset="0"/>
                <a:ea typeface="ＭＳ Ｐゴシック" panose="020B0600070205080204" pitchFamily="50" charset="-128"/>
              </a:rPr>
              <a:t>GhILMIS</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の実施を支援し、約</a:t>
            </a:r>
            <a:r>
              <a:rPr lang="en-US" altLang="ja-JP" sz="1400" noProof="1">
                <a:latin typeface="Arial" panose="020B0604020202020204" pitchFamily="34" charset="0"/>
                <a:ea typeface="ＭＳ Ｐゴシック" panose="020B0600070205080204" pitchFamily="50" charset="-128"/>
              </a:rPr>
              <a:t>700</a:t>
            </a:r>
            <a:r>
              <a:rPr lang="ja-JP" altLang="en-US" sz="1400" noProof="1">
                <a:latin typeface="Arial" panose="020B0604020202020204" pitchFamily="34" charset="0"/>
                <a:ea typeface="ＭＳ Ｐゴシック" panose="020B0600070205080204" pitchFamily="50" charset="-128"/>
              </a:rPr>
              <a:t>の医療施設を訓練し、搭載施設の総数を</a:t>
            </a:r>
            <a:r>
              <a:rPr lang="en-US" altLang="ja-JP" sz="1400" noProof="1">
                <a:latin typeface="Arial" panose="020B0604020202020204" pitchFamily="34" charset="0"/>
                <a:ea typeface="ＭＳ Ｐゴシック" panose="020B0600070205080204" pitchFamily="50" charset="-128"/>
              </a:rPr>
              <a:t>2,346</a:t>
            </a:r>
            <a:r>
              <a:rPr lang="ja-JP" altLang="en-US" sz="1400" noProof="1">
                <a:latin typeface="Arial" panose="020B0604020202020204" pitchFamily="34" charset="0"/>
                <a:ea typeface="ＭＳ Ｐゴシック" panose="020B0600070205080204" pitchFamily="50" charset="-128"/>
              </a:rPr>
              <a:t>とした。</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妊産婦、新生児、子どもの健康、家族計画、マラリア、</a:t>
            </a:r>
            <a:r>
              <a:rPr lang="en-US" altLang="ja-JP" sz="1400" noProof="1">
                <a:latin typeface="Arial" panose="020B0604020202020204" pitchFamily="34" charset="0"/>
                <a:ea typeface="ＭＳ Ｐゴシック" panose="020B0600070205080204" pitchFamily="50" charset="-128"/>
              </a:rPr>
              <a:t>HIV</a:t>
            </a:r>
            <a:r>
              <a:rPr lang="ja-JP" altLang="en-US" sz="1400" noProof="1">
                <a:latin typeface="Arial" panose="020B0604020202020204" pitchFamily="34" charset="0"/>
                <a:ea typeface="ＭＳ Ｐゴシック" panose="020B0600070205080204" pitchFamily="50" charset="-128"/>
              </a:rPr>
              <a:t>を含む基本的な保健サービスへのアクセスを改善することを目的とした物資の調達に</a:t>
            </a:r>
            <a:r>
              <a:rPr lang="en-US" altLang="ja-JP" sz="1400" noProof="1">
                <a:latin typeface="Arial" panose="020B0604020202020204" pitchFamily="34" charset="0"/>
                <a:ea typeface="ＭＳ Ｐゴシック" panose="020B0600070205080204" pitchFamily="50" charset="-128"/>
              </a:rPr>
              <a:t>1,600</a:t>
            </a:r>
            <a:r>
              <a:rPr lang="ja-JP" altLang="en-US" sz="1400" noProof="1">
                <a:latin typeface="Arial" panose="020B0604020202020204" pitchFamily="34" charset="0"/>
                <a:ea typeface="ＭＳ Ｐゴシック" panose="020B0600070205080204" pitchFamily="50" charset="-128"/>
              </a:rPr>
              <a:t>万</a:t>
            </a:r>
            <a:r>
              <a:rPr lang="en-US" altLang="ja-JP" sz="1400" noProof="1">
                <a:latin typeface="Arial" panose="020B0604020202020204" pitchFamily="34" charset="0"/>
                <a:ea typeface="ＭＳ Ｐゴシック" panose="020B0600070205080204" pitchFamily="50" charset="-128"/>
              </a:rPr>
              <a:t>US$</a:t>
            </a:r>
            <a:r>
              <a:rPr lang="ja-JP" altLang="en-US" sz="1400" noProof="1">
                <a:latin typeface="Arial" panose="020B0604020202020204" pitchFamily="34" charset="0"/>
                <a:ea typeface="ＭＳ Ｐゴシック" panose="020B0600070205080204" pitchFamily="50" charset="-128"/>
              </a:rPr>
              <a:t>以上が提供された。</a:t>
            </a:r>
            <a:endParaRPr lang="en-US" altLang="ja-JP" sz="1400" noProof="1">
              <a:latin typeface="Arial" panose="020B0604020202020204" pitchFamily="34" charset="0"/>
              <a:ea typeface="ＭＳ Ｐゴシック" panose="020B0600070205080204" pitchFamily="50" charset="-128"/>
            </a:endParaRP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22779" y="6019724"/>
            <a:ext cx="9338733" cy="400110"/>
          </a:xfrm>
          <a:prstGeom prst="rect">
            <a:avLst/>
          </a:prstGeom>
          <a:noFill/>
        </p:spPr>
        <p:txBody>
          <a:bodyPr wrap="square" lIns="0" tIns="0" rIns="0" bIns="0" rtlCol="0">
            <a:noAutofit/>
          </a:bodyPr>
          <a:lstStyle/>
          <a:p>
            <a:pPr marL="358775" indent="-2730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Human Resources for Health</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The cost of health workforce gaps and inequitable distribution in the Ghana Health Service: an analysis towards evidence-based health workforce planning and management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James Avoka Asamani, Hamza Ismaila, Anna Plange, Victor Francis Ekey, Abdul-Majeed Ahmed, Margaret Chebere, John Koku Awoonor-Williams &amp; Juliet Nabyonga-Orem</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Wilson Center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Africa‘s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Healthworker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Brain Drain’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Get GIS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Best Country for Nurses to Work and Live’</a:t>
            </a:r>
          </a:p>
          <a:p>
            <a:pPr marL="358775" indent="3175"/>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Health Organizations Ghana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Stakeholders urged to take action to improve the distribution of doctors in Ghana’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Human Resources for Health’ The imperative of evidence-based health workforce planning and implementation: lessons from nurses and midwives unemployment crisis in Ghana’ 18, Article number: 16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James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Avoka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Asamani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Ninon P.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Amertil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Hamza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Ismaila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Francis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Abande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Akugri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&amp; Juliet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Nabyonga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-Orem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USAID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GHANA HEALTH FACT SHEET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7037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025" y="1052736"/>
            <a:ext cx="9337098" cy="4739759"/>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医師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開業医</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とは、ガーナで医学または歯科学を開業するために医歯公令</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Medical and Dental Council Decree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1972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NRCD 91に基づいて登録された者と定義される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外国の訓練を受けた医師は、</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医･歯学評議会（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Council</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が実施する試験を受け、医師としての通常の技能、知識及び能力を有していることを同評議会に証明しなければならない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試験に合格する前に、候補者は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以下の条件を満たす必要がある。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268288" lvl="1" indent="17780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医科歯科大学を卒業したがまだインターンシップを</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修了</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していない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状態、または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医科・歯科技工士部門</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インターンシップ修了</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268288" lvl="1" indent="17780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スペシャリスト</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としての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資格</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を保持している。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ガーナの医科歯科評議会は、外国人医師が上記の検査を行うことができる回数を5回に制限する政策を実施することを計画している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ナ国籍を有しない者がガーナにおいて開業しようとする場合、居住許可証、労働許可証、または有給雇用に従事する許可の証明を提供しなければならない。情報が確認され、要件を満たしていれば、試験を予約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専門家は、その資格がガーナにおける専門家研修の最低要件を満たしているか否かを確認し、適切な審査レベル （会員資格またはフェローシップ）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を決定するために、理事会の資格審査委員会に参加が必要とされる場合もある。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これにより、公正な審査が行われ、専門医登録が適切に行われる。全ての書類は提出前に英語に翻訳されなければならず、詳細については、審議会の専門家登録に関する方針を参照する必要がある。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で訓練を受けた医師または歯科医師に専門免許を与える前に、理事会は、個人がガーナにおける安全な医療および歯科診療に必要な専門的知識、技能、能力および中核的能力を有していることを保証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tabLst>
                <a:tab pos="446088"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これらの能力を証明するために、外国で訓練を受けた開業医は、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年の医療専門職規制団体法 （法律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部第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　て義務付けられている理事会の登録試験に合格しなければならない。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tabLst>
                <a:tab pos="446088"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同試験は、外国人研修医・歯科医師・医師助手の登録要件となっている。同試験に合格することは、ガーナで開業するための法的許可を与えるだけであり、雇用を保証するものではないことに留意することが重要と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025" y="6026812"/>
            <a:ext cx="8784976" cy="714555"/>
          </a:xfrm>
          <a:prstGeom prst="rect">
            <a:avLst/>
          </a:prstGeom>
          <a:noFill/>
        </p:spPr>
        <p:txBody>
          <a:bodyPr wrap="square" lIns="0" tIns="0" rIns="0" bIns="0" rtlCol="0">
            <a:noAutofit/>
          </a:bodyPr>
          <a:lstStyle/>
          <a:p>
            <a:pPr marL="323850" indent="-3238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Medical and Dental Council ’Registration Examination for Foreign Trained Doctors’</a:t>
            </a:r>
          </a:p>
          <a:p>
            <a:pPr marL="323850" indent="-53975"/>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Health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‘Ghana Medical and Dental Council’</a:t>
            </a:r>
          </a:p>
          <a:p>
            <a:pPr marL="323850" indent="-53975"/>
            <a:r>
              <a:rPr lang="en-US" altLang="ja-JP" sz="800" noProof="1">
                <a:latin typeface="Arial" panose="020B0604020202020204" pitchFamily="34" charset="0"/>
                <a:ea typeface="ＭＳ Ｐゴシック" panose="020B0600070205080204" pitchFamily="50" charset="-128"/>
                <a:cs typeface="Arial" panose="020B0604020202020204" pitchFamily="34" charset="0"/>
              </a:rPr>
              <a:t>All Africa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Ghana: MDC Rolls Out Mandatory Examination Policy for Health Professional’</a:t>
            </a:r>
          </a:p>
          <a:p>
            <a:pPr marL="323850" indent="-53975"/>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「ガーナ共和国地域医療強化計画予備調査報告書」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3850" indent="-53975"/>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and Dental Council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GUIDELINES ON MEDICAL AND DENTAL COUNCIL’S REGISTRATION EXAMINATION FOR FOREIGN AND LOCALLY TRAINED DOCTORS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3850" indent="-323850"/>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1376531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2" imgW="360" imgH="360" progId="TCLayout.ActiveDocument.1">
                  <p:embed/>
                </p:oleObj>
              </mc:Choice>
              <mc:Fallback>
                <p:oleObj name="think-cellスライド" r:id="rId32" imgW="360" imgH="360" progId="TCLayout.ActiveDocument.1">
                  <p:embed/>
                  <p:pic>
                    <p:nvPicPr>
                      <p:cNvPr id="11" name="Object 10"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関連／医療</a:t>
            </a:r>
            <a:r>
              <a:rPr lang="en-US" altLang="ja-JP" sz="1400" noProof="1"/>
              <a:t>サービス</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5" name="グループ化 7"/>
          <p:cNvGrpSpPr/>
          <p:nvPr/>
        </p:nvGrpSpPr>
        <p:grpSpPr>
          <a:xfrm>
            <a:off x="632518" y="1930900"/>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医療サービスの市場規模*</a:t>
              </a:r>
            </a:p>
          </p:txBody>
        </p:sp>
      </p:grpSp>
      <p:sp>
        <p:nvSpPr>
          <p:cNvPr id="12" name="テキスト ボックス 11"/>
          <p:cNvSpPr txBox="1"/>
          <p:nvPr/>
        </p:nvSpPr>
        <p:spPr>
          <a:xfrm>
            <a:off x="632518" y="2218932"/>
            <a:ext cx="828032" cy="144016"/>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世界保健機関 （WHO） 世界保健支出データベース</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noProof="1" bmk="">
                <a:latin typeface="+mj-ea"/>
                <a:ea typeface="+mj-ea"/>
                <a:cs typeface="Arial" panose="020B0604020202020204" pitchFamily="34" charset="0"/>
              </a:rPr>
              <a:t>*</a:t>
            </a:r>
            <a:r>
              <a:rPr lang="en-US" altLang="ja-JP" sz="800" noProof="1">
                <a:latin typeface="+mj-ea"/>
                <a:ea typeface="+mj-ea"/>
                <a:cs typeface="Arial" panose="020B0604020202020204" pitchFamily="34" charset="0"/>
              </a:rPr>
              <a:t>現在の医療費</a:t>
            </a:r>
            <a:r>
              <a:rPr kumimoji="0" lang="en-US" altLang="ja-JP" sz="800" noProof="1" bmk="">
                <a:latin typeface="+mj-ea"/>
                <a:ea typeface="+mj-ea"/>
                <a:cs typeface="Arial" panose="020B0604020202020204" pitchFamily="34" charset="0"/>
              </a:rPr>
              <a:t>を医療サービス市場の規模と定義した。</a:t>
            </a:r>
          </a:p>
        </p:txBody>
      </p:sp>
      <p:graphicFrame>
        <p:nvGraphicFramePr>
          <p:cNvPr id="120" name="Chart 119">
            <a:extLst>
              <a:ext uri="{FF2B5EF4-FFF2-40B4-BE49-F238E27FC236}">
                <a16:creationId xmlns:a16="http://schemas.microsoft.com/office/drawing/2014/main" id="{4E5D715F-E5F0-FEB1-5E6B-E28C984A83C7}"/>
              </a:ext>
            </a:extLst>
          </p:cNvPr>
          <p:cNvGraphicFramePr/>
          <p:nvPr>
            <p:custDataLst>
              <p:tags r:id="rId3"/>
            </p:custDataLst>
            <p:extLst>
              <p:ext uri="{D42A27DB-BD31-4B8C-83A1-F6EECF244321}">
                <p14:modId xmlns:p14="http://schemas.microsoft.com/office/powerpoint/2010/main" val="2379543084"/>
              </p:ext>
            </p:extLst>
          </p:nvPr>
        </p:nvGraphicFramePr>
        <p:xfrm>
          <a:off x="608013" y="2627313"/>
          <a:ext cx="8748712" cy="3351212"/>
        </p:xfrm>
        <a:graphic>
          <a:graphicData uri="http://schemas.openxmlformats.org/drawingml/2006/chart">
            <c:chart xmlns:c="http://schemas.openxmlformats.org/drawingml/2006/chart" xmlns:r="http://schemas.openxmlformats.org/officeDocument/2006/relationships" r:id="rId34"/>
          </a:graphicData>
        </a:graphic>
      </p:graphicFrame>
      <p:cxnSp>
        <p:nvCxnSpPr>
          <p:cNvPr id="108" name="Straight Connector 107">
            <a:extLst>
              <a:ext uri="{FF2B5EF4-FFF2-40B4-BE49-F238E27FC236}">
                <a16:creationId xmlns:a16="http://schemas.microsoft.com/office/drawing/2014/main" id="{EA37AA83-8322-F227-989C-FB60B2909BF8}"/>
              </a:ext>
            </a:extLst>
          </p:cNvPr>
          <p:cNvCxnSpPr/>
          <p:nvPr>
            <p:custDataLst>
              <p:tags r:id="rId4"/>
            </p:custDataLst>
          </p:nvPr>
        </p:nvCxnSpPr>
        <p:spPr bwMode="auto">
          <a:xfrm flipV="1">
            <a:off x="1322388" y="2500313"/>
            <a:ext cx="7781925" cy="164782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5" name="テキスト プレースホルダ 9"/>
          <p:cNvSpPr>
            <a:spLocks/>
          </p:cNvSpPr>
          <p:nvPr>
            <p:custDataLst>
              <p:tags r:id="rId5"/>
            </p:custDataLst>
          </p:nvPr>
        </p:nvSpPr>
        <p:spPr bwMode="auto">
          <a:xfrm>
            <a:off x="1166813" y="5842000"/>
            <a:ext cx="311150"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50"/>
              <a:pPr marL="0" indent="0" algn="ctr">
                <a:spcBef>
                  <a:spcPct val="0"/>
                </a:spcBef>
                <a:buNone/>
              </a:pPr>
              <a:t>2000</a:t>
            </a:fld>
            <a:endParaRPr kumimoji="0" lang="ja-JP" altLang="en-US" sz="1050" dirty="0">
              <a:sym typeface="+mn-lt"/>
            </a:endParaRPr>
          </a:p>
        </p:txBody>
      </p:sp>
      <p:sp>
        <p:nvSpPr>
          <p:cNvPr id="53" name="テキスト プレースホルダ 9"/>
          <p:cNvSpPr>
            <a:spLocks/>
          </p:cNvSpPr>
          <p:nvPr>
            <p:custDataLst>
              <p:tags r:id="rId6"/>
            </p:custDataLst>
          </p:nvPr>
        </p:nvSpPr>
        <p:spPr bwMode="auto">
          <a:xfrm>
            <a:off x="157956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50"/>
              <a:pPr marL="0" indent="0" algn="ctr">
                <a:spcBef>
                  <a:spcPct val="0"/>
                </a:spcBef>
                <a:buNone/>
              </a:pPr>
              <a:t>01</a:t>
            </a:fld>
            <a:endParaRPr kumimoji="0" lang="ja-JP" altLang="en-US" sz="1050" dirty="0">
              <a:sym typeface="+mn-lt"/>
            </a:endParaRPr>
          </a:p>
        </p:txBody>
      </p:sp>
      <p:sp>
        <p:nvSpPr>
          <p:cNvPr id="50" name="テキスト プレースホルダ 9"/>
          <p:cNvSpPr>
            <a:spLocks/>
          </p:cNvSpPr>
          <p:nvPr>
            <p:custDataLst>
              <p:tags r:id="rId7"/>
            </p:custDataLst>
          </p:nvPr>
        </p:nvSpPr>
        <p:spPr bwMode="auto">
          <a:xfrm>
            <a:off x="19177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50"/>
              <a:pPr marL="0" indent="0" algn="ctr">
                <a:spcBef>
                  <a:spcPct val="0"/>
                </a:spcBef>
                <a:buNone/>
              </a:pPr>
              <a:t>02</a:t>
            </a:fld>
            <a:endParaRPr kumimoji="0" lang="ja-JP" altLang="en-US" sz="1050" dirty="0">
              <a:sym typeface="+mn-lt"/>
            </a:endParaRPr>
          </a:p>
        </p:txBody>
      </p:sp>
      <p:sp>
        <p:nvSpPr>
          <p:cNvPr id="48" name="テキスト プレースホルダ 9"/>
          <p:cNvSpPr>
            <a:spLocks/>
          </p:cNvSpPr>
          <p:nvPr>
            <p:custDataLst>
              <p:tags r:id="rId8"/>
            </p:custDataLst>
          </p:nvPr>
        </p:nvSpPr>
        <p:spPr bwMode="auto">
          <a:xfrm>
            <a:off x="225742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50"/>
              <a:pPr marL="0" indent="0" algn="ctr">
                <a:spcBef>
                  <a:spcPct val="0"/>
                </a:spcBef>
                <a:buNone/>
              </a:pPr>
              <a:t>03</a:t>
            </a:fld>
            <a:endParaRPr kumimoji="0" lang="ja-JP" altLang="en-US" sz="1050" dirty="0">
              <a:sym typeface="+mn-lt"/>
            </a:endParaRPr>
          </a:p>
        </p:txBody>
      </p:sp>
      <p:sp>
        <p:nvSpPr>
          <p:cNvPr id="46" name="テキスト プレースホルダ 9"/>
          <p:cNvSpPr>
            <a:spLocks/>
          </p:cNvSpPr>
          <p:nvPr>
            <p:custDataLst>
              <p:tags r:id="rId9"/>
            </p:custDataLst>
          </p:nvPr>
        </p:nvSpPr>
        <p:spPr bwMode="auto">
          <a:xfrm>
            <a:off x="259556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50"/>
              <a:pPr marL="0" indent="0" algn="ctr">
                <a:spcBef>
                  <a:spcPct val="0"/>
                </a:spcBef>
                <a:buNone/>
              </a:pPr>
              <a:t>04</a:t>
            </a:fld>
            <a:endParaRPr kumimoji="0" lang="ja-JP" altLang="en-US" sz="1050" dirty="0">
              <a:sym typeface="+mn-lt"/>
            </a:endParaRPr>
          </a:p>
        </p:txBody>
      </p:sp>
      <p:sp>
        <p:nvSpPr>
          <p:cNvPr id="44" name="テキスト プレースホルダ 9"/>
          <p:cNvSpPr>
            <a:spLocks/>
          </p:cNvSpPr>
          <p:nvPr>
            <p:custDataLst>
              <p:tags r:id="rId10"/>
            </p:custDataLst>
          </p:nvPr>
        </p:nvSpPr>
        <p:spPr bwMode="auto">
          <a:xfrm>
            <a:off x="29337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50"/>
              <a:pPr marL="0" indent="0" algn="ctr">
                <a:spcBef>
                  <a:spcPct val="0"/>
                </a:spcBef>
                <a:buNone/>
              </a:pPr>
              <a:t>05</a:t>
            </a:fld>
            <a:endParaRPr kumimoji="0" lang="ja-JP" altLang="en-US" sz="1050" dirty="0">
              <a:sym typeface="+mn-lt"/>
            </a:endParaRPr>
          </a:p>
        </p:txBody>
      </p:sp>
      <p:sp>
        <p:nvSpPr>
          <p:cNvPr id="42" name="テキスト プレースホルダ 9"/>
          <p:cNvSpPr>
            <a:spLocks/>
          </p:cNvSpPr>
          <p:nvPr>
            <p:custDataLst>
              <p:tags r:id="rId11"/>
            </p:custDataLst>
          </p:nvPr>
        </p:nvSpPr>
        <p:spPr bwMode="auto">
          <a:xfrm>
            <a:off x="327183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50"/>
              <a:pPr marL="0" indent="0" algn="ctr">
                <a:spcBef>
                  <a:spcPct val="0"/>
                </a:spcBef>
                <a:buNone/>
              </a:pPr>
              <a:t>06</a:t>
            </a:fld>
            <a:endParaRPr kumimoji="0" lang="ja-JP" altLang="en-US" sz="1050" dirty="0">
              <a:sym typeface="+mn-lt"/>
            </a:endParaRPr>
          </a:p>
        </p:txBody>
      </p:sp>
      <p:sp>
        <p:nvSpPr>
          <p:cNvPr id="40" name="テキスト プレースホルダ 9"/>
          <p:cNvSpPr>
            <a:spLocks/>
          </p:cNvSpPr>
          <p:nvPr>
            <p:custDataLst>
              <p:tags r:id="rId12"/>
            </p:custDataLst>
          </p:nvPr>
        </p:nvSpPr>
        <p:spPr bwMode="auto">
          <a:xfrm>
            <a:off x="360997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50"/>
              <a:pPr marL="0" indent="0" algn="ctr">
                <a:spcBef>
                  <a:spcPct val="0"/>
                </a:spcBef>
                <a:buNone/>
              </a:pPr>
              <a:t>07</a:t>
            </a:fld>
            <a:endParaRPr kumimoji="0" lang="ja-JP" altLang="en-US" sz="1050" dirty="0">
              <a:sym typeface="+mn-lt"/>
            </a:endParaRPr>
          </a:p>
        </p:txBody>
      </p:sp>
      <p:sp>
        <p:nvSpPr>
          <p:cNvPr id="38" name="テキスト プレースホルダ 9"/>
          <p:cNvSpPr>
            <a:spLocks/>
          </p:cNvSpPr>
          <p:nvPr>
            <p:custDataLst>
              <p:tags r:id="rId13"/>
            </p:custDataLst>
          </p:nvPr>
        </p:nvSpPr>
        <p:spPr bwMode="auto">
          <a:xfrm>
            <a:off x="394811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50"/>
              <a:pPr marL="0" indent="0" algn="ctr">
                <a:spcBef>
                  <a:spcPct val="0"/>
                </a:spcBef>
                <a:buNone/>
              </a:pPr>
              <a:t>08</a:t>
            </a:fld>
            <a:endParaRPr kumimoji="0" lang="ja-JP" altLang="en-US" sz="1050" dirty="0">
              <a:sym typeface="+mn-lt"/>
            </a:endParaRPr>
          </a:p>
        </p:txBody>
      </p:sp>
      <p:sp>
        <p:nvSpPr>
          <p:cNvPr id="36" name="テキスト プレースホルダ 9"/>
          <p:cNvSpPr>
            <a:spLocks/>
          </p:cNvSpPr>
          <p:nvPr>
            <p:custDataLst>
              <p:tags r:id="rId14"/>
            </p:custDataLst>
          </p:nvPr>
        </p:nvSpPr>
        <p:spPr bwMode="auto">
          <a:xfrm>
            <a:off x="428625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50"/>
              <a:pPr marL="0" indent="0" algn="ctr">
                <a:spcBef>
                  <a:spcPct val="0"/>
                </a:spcBef>
                <a:buNone/>
              </a:pPr>
              <a:t>09</a:t>
            </a:fld>
            <a:endParaRPr kumimoji="0" lang="ja-JP" altLang="en-US" sz="1050" dirty="0">
              <a:sym typeface="+mn-lt"/>
            </a:endParaRPr>
          </a:p>
        </p:txBody>
      </p:sp>
      <p:sp>
        <p:nvSpPr>
          <p:cNvPr id="34" name="テキスト プレースホルダ 9"/>
          <p:cNvSpPr>
            <a:spLocks/>
          </p:cNvSpPr>
          <p:nvPr>
            <p:custDataLst>
              <p:tags r:id="rId15"/>
            </p:custDataLst>
          </p:nvPr>
        </p:nvSpPr>
        <p:spPr bwMode="auto">
          <a:xfrm>
            <a:off x="462438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50"/>
              <a:pPr marL="0" indent="0" algn="ctr">
                <a:spcBef>
                  <a:spcPct val="0"/>
                </a:spcBef>
                <a:buNone/>
              </a:pPr>
              <a:t>10</a:t>
            </a:fld>
            <a:endParaRPr kumimoji="0" lang="ja-JP" altLang="en-US" sz="1050" dirty="0">
              <a:sym typeface="+mn-lt"/>
            </a:endParaRPr>
          </a:p>
        </p:txBody>
      </p:sp>
      <p:sp>
        <p:nvSpPr>
          <p:cNvPr id="32" name="テキスト プレースホルダ 9"/>
          <p:cNvSpPr>
            <a:spLocks/>
          </p:cNvSpPr>
          <p:nvPr>
            <p:custDataLst>
              <p:tags r:id="rId16"/>
            </p:custDataLst>
          </p:nvPr>
        </p:nvSpPr>
        <p:spPr bwMode="auto">
          <a:xfrm>
            <a:off x="496411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50"/>
              <a:pPr marL="0" indent="0" algn="ctr">
                <a:spcBef>
                  <a:spcPct val="0"/>
                </a:spcBef>
                <a:buNone/>
              </a:pPr>
              <a:t>11</a:t>
            </a:fld>
            <a:endParaRPr kumimoji="0" lang="ja-JP" altLang="en-US" sz="1050" dirty="0">
              <a:sym typeface="+mn-lt"/>
            </a:endParaRPr>
          </a:p>
        </p:txBody>
      </p:sp>
      <p:sp>
        <p:nvSpPr>
          <p:cNvPr id="30" name="テキスト プレースホルダ 9"/>
          <p:cNvSpPr>
            <a:spLocks/>
          </p:cNvSpPr>
          <p:nvPr>
            <p:custDataLst>
              <p:tags r:id="rId17"/>
            </p:custDataLst>
          </p:nvPr>
        </p:nvSpPr>
        <p:spPr bwMode="auto">
          <a:xfrm>
            <a:off x="530225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50"/>
              <a:pPr marL="0" indent="0" algn="ctr">
                <a:spcBef>
                  <a:spcPct val="0"/>
                </a:spcBef>
                <a:buNone/>
              </a:pPr>
              <a:t>12</a:t>
            </a:fld>
            <a:endParaRPr kumimoji="0" lang="ja-JP" altLang="en-US" sz="1050" dirty="0">
              <a:sym typeface="+mn-lt"/>
            </a:endParaRPr>
          </a:p>
        </p:txBody>
      </p:sp>
      <p:sp>
        <p:nvSpPr>
          <p:cNvPr id="28" name="テキスト プレースホルダ 9"/>
          <p:cNvSpPr>
            <a:spLocks/>
          </p:cNvSpPr>
          <p:nvPr>
            <p:custDataLst>
              <p:tags r:id="rId18"/>
            </p:custDataLst>
          </p:nvPr>
        </p:nvSpPr>
        <p:spPr bwMode="auto">
          <a:xfrm>
            <a:off x="564038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50"/>
              <a:pPr marL="0" indent="0" algn="ctr">
                <a:spcBef>
                  <a:spcPct val="0"/>
                </a:spcBef>
                <a:buNone/>
              </a:pPr>
              <a:t>13</a:t>
            </a:fld>
            <a:endParaRPr kumimoji="0" lang="ja-JP" altLang="en-US" sz="1050" dirty="0">
              <a:sym typeface="+mn-lt"/>
            </a:endParaRPr>
          </a:p>
        </p:txBody>
      </p:sp>
      <p:sp>
        <p:nvSpPr>
          <p:cNvPr id="26" name="テキスト プレースホルダ 9"/>
          <p:cNvSpPr>
            <a:spLocks/>
          </p:cNvSpPr>
          <p:nvPr>
            <p:custDataLst>
              <p:tags r:id="rId19"/>
            </p:custDataLst>
          </p:nvPr>
        </p:nvSpPr>
        <p:spPr bwMode="auto">
          <a:xfrm>
            <a:off x="597852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50"/>
              <a:pPr marL="0" indent="0" algn="ctr">
                <a:spcBef>
                  <a:spcPct val="0"/>
                </a:spcBef>
                <a:buNone/>
              </a:pPr>
              <a:t>14</a:t>
            </a:fld>
            <a:endParaRPr kumimoji="0" lang="ja-JP" altLang="en-US" sz="1050" dirty="0">
              <a:sym typeface="+mn-lt"/>
            </a:endParaRPr>
          </a:p>
        </p:txBody>
      </p:sp>
      <p:sp>
        <p:nvSpPr>
          <p:cNvPr id="24" name="テキスト プレースホルダ 9"/>
          <p:cNvSpPr>
            <a:spLocks/>
          </p:cNvSpPr>
          <p:nvPr>
            <p:custDataLst>
              <p:tags r:id="rId20"/>
            </p:custDataLst>
          </p:nvPr>
        </p:nvSpPr>
        <p:spPr bwMode="auto">
          <a:xfrm>
            <a:off x="631666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50"/>
              <a:pPr marL="0" indent="0" algn="ctr">
                <a:spcBef>
                  <a:spcPct val="0"/>
                </a:spcBef>
                <a:buNone/>
              </a:pPr>
              <a:t>15</a:t>
            </a:fld>
            <a:endParaRPr kumimoji="0" lang="ja-JP" altLang="en-US" sz="1050" dirty="0">
              <a:sym typeface="+mn-lt"/>
            </a:endParaRPr>
          </a:p>
        </p:txBody>
      </p:sp>
      <p:sp>
        <p:nvSpPr>
          <p:cNvPr id="37" name="テキスト プレースホルダ 9">
            <a:extLst>
              <a:ext uri="{FF2B5EF4-FFF2-40B4-BE49-F238E27FC236}">
                <a16:creationId xmlns:a16="http://schemas.microsoft.com/office/drawing/2014/main" id="{FBC23278-FB41-497C-BAF7-5076DEB3CE24}"/>
              </a:ext>
            </a:extLst>
          </p:cNvPr>
          <p:cNvSpPr>
            <a:spLocks/>
          </p:cNvSpPr>
          <p:nvPr>
            <p:custDataLst>
              <p:tags r:id="rId21"/>
            </p:custDataLst>
          </p:nvPr>
        </p:nvSpPr>
        <p:spPr bwMode="auto">
          <a:xfrm>
            <a:off x="66548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50" smtClean="0"/>
              <a:pPr/>
              <a:t>16</a:t>
            </a:fld>
            <a:endParaRPr kumimoji="0" lang="ja-JP" altLang="en-US" sz="1050" dirty="0">
              <a:sym typeface="+mn-lt"/>
            </a:endParaRPr>
          </a:p>
        </p:txBody>
      </p:sp>
      <p:sp>
        <p:nvSpPr>
          <p:cNvPr id="39" name="テキスト プレースホルダ 9">
            <a:extLst>
              <a:ext uri="{FF2B5EF4-FFF2-40B4-BE49-F238E27FC236}">
                <a16:creationId xmlns:a16="http://schemas.microsoft.com/office/drawing/2014/main" id="{BA0C7322-A7EB-4755-AA9C-422173E9DE41}"/>
              </a:ext>
            </a:extLst>
          </p:cNvPr>
          <p:cNvSpPr>
            <a:spLocks/>
          </p:cNvSpPr>
          <p:nvPr>
            <p:custDataLst>
              <p:tags r:id="rId22"/>
            </p:custDataLst>
          </p:nvPr>
        </p:nvSpPr>
        <p:spPr bwMode="auto">
          <a:xfrm>
            <a:off x="699293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50" smtClean="0"/>
              <a:pPr/>
              <a:t>17</a:t>
            </a:fld>
            <a:endParaRPr kumimoji="0" lang="ja-JP" altLang="en-US" sz="1050" dirty="0">
              <a:sym typeface="+mn-lt"/>
            </a:endParaRPr>
          </a:p>
        </p:txBody>
      </p:sp>
      <p:sp>
        <p:nvSpPr>
          <p:cNvPr id="41" name="テキスト プレースホルダ 9">
            <a:extLst>
              <a:ext uri="{FF2B5EF4-FFF2-40B4-BE49-F238E27FC236}">
                <a16:creationId xmlns:a16="http://schemas.microsoft.com/office/drawing/2014/main" id="{CF947818-7356-4C4B-8655-0F0DB6CDFF0C}"/>
              </a:ext>
            </a:extLst>
          </p:cNvPr>
          <p:cNvSpPr>
            <a:spLocks/>
          </p:cNvSpPr>
          <p:nvPr>
            <p:custDataLst>
              <p:tags r:id="rId23"/>
            </p:custDataLst>
          </p:nvPr>
        </p:nvSpPr>
        <p:spPr bwMode="auto">
          <a:xfrm>
            <a:off x="733107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50" smtClean="0"/>
              <a:pPr/>
              <a:t>18</a:t>
            </a:fld>
            <a:endParaRPr kumimoji="0" lang="ja-JP" altLang="en-US" sz="1050" dirty="0">
              <a:sym typeface="+mn-lt"/>
            </a:endParaRPr>
          </a:p>
        </p:txBody>
      </p:sp>
      <p:sp>
        <p:nvSpPr>
          <p:cNvPr id="45" name="テキスト プレースホルダ 9">
            <a:extLst>
              <a:ext uri="{FF2B5EF4-FFF2-40B4-BE49-F238E27FC236}">
                <a16:creationId xmlns:a16="http://schemas.microsoft.com/office/drawing/2014/main" id="{7255CC7C-9238-47FD-A963-CF87CD46214B}"/>
              </a:ext>
            </a:extLst>
          </p:cNvPr>
          <p:cNvSpPr>
            <a:spLocks/>
          </p:cNvSpPr>
          <p:nvPr>
            <p:custDataLst>
              <p:tags r:id="rId24"/>
            </p:custDataLst>
          </p:nvPr>
        </p:nvSpPr>
        <p:spPr bwMode="auto">
          <a:xfrm>
            <a:off x="76708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50" dirty="0">
                <a:sym typeface="+mn-lt"/>
              </a:rPr>
              <a:t>19</a:t>
            </a:r>
            <a:endParaRPr kumimoji="0" lang="ja-JP" altLang="en-US" sz="1050" dirty="0">
              <a:sym typeface="+mn-lt"/>
            </a:endParaRPr>
          </a:p>
        </p:txBody>
      </p:sp>
      <p:sp>
        <p:nvSpPr>
          <p:cNvPr id="16" name="テキスト プレースホルダ 9">
            <a:extLst>
              <a:ext uri="{FF2B5EF4-FFF2-40B4-BE49-F238E27FC236}">
                <a16:creationId xmlns:a16="http://schemas.microsoft.com/office/drawing/2014/main" id="{2C5A3F90-C992-8621-2850-D8CD8025CB0E}"/>
              </a:ext>
            </a:extLst>
          </p:cNvPr>
          <p:cNvSpPr>
            <a:spLocks/>
          </p:cNvSpPr>
          <p:nvPr>
            <p:custDataLst>
              <p:tags r:id="rId25"/>
            </p:custDataLst>
          </p:nvPr>
        </p:nvSpPr>
        <p:spPr bwMode="auto">
          <a:xfrm>
            <a:off x="800893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30E9E8B-DD8C-4DCF-8919-57AE45192556}" type="datetime'''''''2''''''''''0'''''">
              <a:rPr kumimoji="0" lang="ja-JP" altLang="en-US" sz="1050" smtClean="0"/>
              <a:pPr/>
              <a:t>20</a:t>
            </a:fld>
            <a:endParaRPr kumimoji="0" lang="ja-JP" altLang="en-US" sz="1050" dirty="0">
              <a:sym typeface="+mn-lt"/>
            </a:endParaRPr>
          </a:p>
        </p:txBody>
      </p:sp>
      <p:sp>
        <p:nvSpPr>
          <p:cNvPr id="17" name="テキスト プレースホルダ 9">
            <a:extLst>
              <a:ext uri="{FF2B5EF4-FFF2-40B4-BE49-F238E27FC236}">
                <a16:creationId xmlns:a16="http://schemas.microsoft.com/office/drawing/2014/main" id="{B4988BDF-2E6F-C2CE-9C7B-75ED0E24552D}"/>
              </a:ext>
            </a:extLst>
          </p:cNvPr>
          <p:cNvSpPr>
            <a:spLocks/>
          </p:cNvSpPr>
          <p:nvPr>
            <p:custDataLst>
              <p:tags r:id="rId26"/>
            </p:custDataLst>
          </p:nvPr>
        </p:nvSpPr>
        <p:spPr bwMode="auto">
          <a:xfrm>
            <a:off x="834707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C4AA387-4429-4769-996A-A691B75335A4}" type="datetime'''''''2''''''''''''''''1'''''''''''''''''''''">
              <a:rPr kumimoji="0" lang="ja-JP" altLang="en-US" sz="1050" smtClean="0"/>
              <a:pPr/>
              <a:t>21</a:t>
            </a:fld>
            <a:endParaRPr kumimoji="0" lang="ja-JP" altLang="en-US" sz="1050" dirty="0">
              <a:sym typeface="+mn-lt"/>
            </a:endParaRPr>
          </a:p>
        </p:txBody>
      </p:sp>
      <p:sp>
        <p:nvSpPr>
          <p:cNvPr id="18" name="テキスト プレースホルダ 9">
            <a:extLst>
              <a:ext uri="{FF2B5EF4-FFF2-40B4-BE49-F238E27FC236}">
                <a16:creationId xmlns:a16="http://schemas.microsoft.com/office/drawing/2014/main" id="{AB142967-884B-F7DD-0D14-38720F850D72}"/>
              </a:ext>
            </a:extLst>
          </p:cNvPr>
          <p:cNvSpPr>
            <a:spLocks/>
          </p:cNvSpPr>
          <p:nvPr>
            <p:custDataLst>
              <p:tags r:id="rId27"/>
            </p:custDataLst>
          </p:nvPr>
        </p:nvSpPr>
        <p:spPr bwMode="auto">
          <a:xfrm>
            <a:off x="868521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A4A2A-3C3C-4EB5-B1DF-5015403048C6}" type="datetime'2''2'''''''''''''''''''''''''''''''''''''''''''''''''''''''">
              <a:rPr kumimoji="0" lang="ja-JP" altLang="en-US" sz="1050" smtClean="0"/>
              <a:pPr/>
              <a:t>22</a:t>
            </a:fld>
            <a:endParaRPr kumimoji="0" lang="ja-JP" altLang="en-US" sz="1050" dirty="0">
              <a:sym typeface="+mn-lt"/>
            </a:endParaRPr>
          </a:p>
        </p:txBody>
      </p:sp>
      <p:sp>
        <p:nvSpPr>
          <p:cNvPr id="19" name="テキスト プレースホルダ 9">
            <a:extLst>
              <a:ext uri="{FF2B5EF4-FFF2-40B4-BE49-F238E27FC236}">
                <a16:creationId xmlns:a16="http://schemas.microsoft.com/office/drawing/2014/main" id="{195C761C-ECA1-5A84-85E3-AA378AF66DD7}"/>
              </a:ext>
            </a:extLst>
          </p:cNvPr>
          <p:cNvSpPr>
            <a:spLocks/>
          </p:cNvSpPr>
          <p:nvPr>
            <p:custDataLst>
              <p:tags r:id="rId28"/>
            </p:custDataLst>
          </p:nvPr>
        </p:nvSpPr>
        <p:spPr bwMode="auto">
          <a:xfrm>
            <a:off x="902335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18830C3-A175-4CF6-B8C3-B40AB829785E}" type="datetime'''''''''''''''''''''''2''''''''''''3'''''''''">
              <a:rPr kumimoji="0" lang="ja-JP" altLang="en-US" sz="1050" smtClean="0"/>
              <a:pPr/>
              <a:t>23</a:t>
            </a:fld>
            <a:endParaRPr kumimoji="0" lang="ja-JP" altLang="en-US" sz="1050" dirty="0">
              <a:sym typeface="+mn-lt"/>
            </a:endParaRPr>
          </a:p>
        </p:txBody>
      </p:sp>
      <p:sp>
        <p:nvSpPr>
          <p:cNvPr id="107" name="テキスト プレースホルダ 9">
            <a:extLst>
              <a:ext uri="{FF2B5EF4-FFF2-40B4-BE49-F238E27FC236}">
                <a16:creationId xmlns:a16="http://schemas.microsoft.com/office/drawing/2014/main" id="{147323C6-3F68-6C20-5C2F-63BB5014D2D2}"/>
              </a:ext>
            </a:extLst>
          </p:cNvPr>
          <p:cNvSpPr>
            <a:spLocks/>
          </p:cNvSpPr>
          <p:nvPr>
            <p:custDataLst>
              <p:tags r:id="rId29"/>
            </p:custDataLst>
          </p:nvPr>
        </p:nvSpPr>
        <p:spPr bwMode="auto">
          <a:xfrm>
            <a:off x="4637088" y="3216275"/>
            <a:ext cx="1152525"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r>
              <a:rPr lang="en-US" altLang="en-US" sz="1000" b="1" dirty="0">
                <a:effectLst/>
                <a:latin typeface="+mn-lt"/>
                <a:ea typeface="+mn-ea"/>
                <a:sym typeface="+mn-lt"/>
              </a:rPr>
              <a:t>CAGR: </a:t>
            </a:r>
            <a:fld id="{2D2BA979-3F85-4E12-82AD-04BC2A86F5D5}" type="datetime'''''''''''''''''''''+''8.2''''''''''''''%'''''''">
              <a:rPr lang="en-US" altLang="en-US" sz="1000" b="1" smtClean="0">
                <a:effectLst/>
                <a:latin typeface="+mn-lt"/>
                <a:ea typeface="+mn-ea"/>
                <a:sym typeface="+mn-lt"/>
              </a:rPr>
              <a:pPr marL="0" lvl="0" indent="0" algn="ctr">
                <a:spcBef>
                  <a:spcPct val="0"/>
                </a:spcBef>
                <a:buNone/>
              </a:pPr>
              <a:t>+8.2%</a:t>
            </a:fld>
            <a:endParaRPr kumimoji="1" lang="ja-JP" altLang="en-US" sz="1000" b="1" dirty="0">
              <a:latin typeface="+mn-lt"/>
              <a:ea typeface="+mn-ea"/>
              <a:sym typeface="+mn-lt"/>
            </a:endParaRPr>
          </a:p>
        </p:txBody>
      </p:sp>
      <p:sp>
        <p:nvSpPr>
          <p:cNvPr id="31" name="テキスト ボックス 17"/>
          <p:cNvSpPr txBox="1"/>
          <p:nvPr/>
        </p:nvSpPr>
        <p:spPr>
          <a:xfrm>
            <a:off x="200470" y="1063985"/>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lt"/>
                <a:ea typeface="MS PGothic" panose="020B0600070205080204" pitchFamily="34" charset="-128"/>
                <a:cs typeface="Arial" panose="020B0604020202020204" pitchFamily="34" charset="0"/>
              </a:rPr>
              <a:t>医療サービス市場の規模は201</a:t>
            </a:r>
            <a:r>
              <a:rPr lang="en-US" altLang="ja-JP" sz="1400" noProof="1">
                <a:latin typeface="+mj-lt"/>
                <a:ea typeface="MS PGothic" panose="020B0600070205080204" pitchFamily="34" charset="-128"/>
                <a:cs typeface="Arial" panose="020B0604020202020204" pitchFamily="34" charset="0"/>
              </a:rPr>
              <a:t>6</a:t>
            </a:r>
            <a:r>
              <a:rPr lang="ja-JP" altLang="en-US" sz="1400" noProof="1">
                <a:latin typeface="+mj-lt"/>
                <a:ea typeface="MS PGothic" panose="020B0600070205080204" pitchFamily="34" charset="-128"/>
                <a:cs typeface="Arial" panose="020B0604020202020204" pitchFamily="34" charset="0"/>
              </a:rPr>
              <a:t>年に縮小したが、2019年には再び拡大し、</a:t>
            </a:r>
            <a:r>
              <a:rPr lang="en-US" altLang="ja-JP" sz="1400" noProof="1">
                <a:latin typeface="+mj-lt"/>
                <a:ea typeface="MS PGothic" panose="020B0600070205080204" pitchFamily="34" charset="-128"/>
                <a:cs typeface="Arial" panose="020B0604020202020204" pitchFamily="34" charset="0"/>
              </a:rPr>
              <a:t>23</a:t>
            </a:r>
            <a:r>
              <a:rPr lang="ja-JP" altLang="en-US" sz="1400" noProof="1">
                <a:latin typeface="+mj-lt"/>
                <a:ea typeface="MS PGothic" panose="020B0600070205080204" pitchFamily="34" charset="-128"/>
                <a:cs typeface="Arial" panose="020B0604020202020204" pitchFamily="34" charset="0"/>
              </a:rPr>
              <a:t>億</a:t>
            </a:r>
            <a:r>
              <a:rPr lang="en-US" altLang="ja-JP" sz="1400" noProof="1">
                <a:latin typeface="+mj-lt"/>
                <a:ea typeface="MS PGothic" panose="020B0600070205080204" pitchFamily="34" charset="-128"/>
                <a:cs typeface="Arial" panose="020B0604020202020204" pitchFamily="34" charset="0"/>
              </a:rPr>
              <a:t>1</a:t>
            </a:r>
            <a:r>
              <a:rPr lang="ja-JP" altLang="en-US" sz="1400" noProof="1">
                <a:latin typeface="+mj-lt"/>
                <a:ea typeface="MS PGothic" panose="020B0600070205080204" pitchFamily="34" charset="-128"/>
                <a:cs typeface="Arial" panose="020B0604020202020204" pitchFamily="34" charset="0"/>
              </a:rPr>
              <a:t>000万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を超えた。</a:t>
            </a:r>
            <a:endParaRPr lang="en-US" altLang="ja-JP" sz="1400" noProof="1">
              <a:latin typeface="+mj-lt"/>
              <a:ea typeface="MS PGothic" panose="020B060007020508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lt"/>
                <a:ea typeface="MS PGothic" panose="020B0600070205080204" pitchFamily="34" charset="-128"/>
                <a:cs typeface="Arial" panose="020B0604020202020204" pitchFamily="34" charset="0"/>
              </a:rPr>
              <a:t>2018年、ガーナで最も保健支出が多かったのは感染症と寄生虫症で7億8600万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、次いで非感染性疾患が3億5100万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、リプロダクティブ・ヘルスが2億3000万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で、合計約</a:t>
            </a:r>
            <a:r>
              <a:rPr lang="en-US" altLang="ja-JP" sz="1400" noProof="1">
                <a:latin typeface="+mj-lt"/>
                <a:ea typeface="MS PGothic" panose="020B0600070205080204" pitchFamily="34" charset="-128"/>
                <a:cs typeface="Arial" panose="020B0604020202020204" pitchFamily="34" charset="0"/>
              </a:rPr>
              <a:t>16</a:t>
            </a:r>
            <a:r>
              <a:rPr lang="ja-JP" altLang="en-US" sz="1400" noProof="1">
                <a:latin typeface="+mj-lt"/>
                <a:ea typeface="MS PGothic" panose="020B0600070205080204" pitchFamily="34" charset="-128"/>
                <a:cs typeface="Arial" panose="020B0604020202020204" pitchFamily="34" charset="0"/>
              </a:rPr>
              <a:t>億</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が保健に費やされた。</a:t>
            </a:r>
          </a:p>
        </p:txBody>
      </p:sp>
    </p:spTree>
    <p:extLst>
      <p:ext uri="{BB962C8B-B14F-4D97-AF65-F5344CB8AC3E}">
        <p14:creationId xmlns:p14="http://schemas.microsoft.com/office/powerpoint/2010/main" val="2866013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 imgW="270" imgH="270" progId="TCLayout.ActiveDocument.1">
                  <p:embed/>
                </p:oleObj>
              </mc:Choice>
              <mc:Fallback>
                <p:oleObj name="think-cellスライド" r:id="rId12" imgW="270" imgH="270" progId="TCLayout.ActiveDocument.1">
                  <p:embed/>
                  <p:pic>
                    <p:nvPicPr>
                      <p:cNvPr id="3" name="オブジェクト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2" name="グループ化 7">
            <a:extLst>
              <a:ext uri="{FF2B5EF4-FFF2-40B4-BE49-F238E27FC236}">
                <a16:creationId xmlns:a16="http://schemas.microsoft.com/office/drawing/2014/main" id="{BCFA65D9-A7DA-DF28-BFD6-7F08E48A9104}"/>
              </a:ext>
            </a:extLst>
          </p:cNvPr>
          <p:cNvGrpSpPr/>
          <p:nvPr/>
        </p:nvGrpSpPr>
        <p:grpSpPr>
          <a:xfrm>
            <a:off x="632520" y="2144820"/>
            <a:ext cx="8640960" cy="288032"/>
            <a:chOff x="4803500" y="2113806"/>
            <a:chExt cx="5626916" cy="288032"/>
          </a:xfrm>
        </p:grpSpPr>
        <p:cxnSp>
          <p:nvCxnSpPr>
            <p:cNvPr id="4" name="直線コネクタ 18">
              <a:extLst>
                <a:ext uri="{FF2B5EF4-FFF2-40B4-BE49-F238E27FC236}">
                  <a16:creationId xmlns:a16="http://schemas.microsoft.com/office/drawing/2014/main" id="{853F9B2F-5708-7514-BAFF-C838313CB0EC}"/>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82FD9948-D0C7-310C-64E2-21559267D339}"/>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noProof="1">
                  <a:solidFill>
                    <a:srgbClr val="000000"/>
                  </a:solidFill>
                  <a:latin typeface="Arial Black" pitchFamily="34" charset="0"/>
                  <a:ea typeface="HGP創英角ｺﾞｼｯｸUB" pitchFamily="50" charset="-128"/>
                </a:rPr>
                <a:t>医療機器の市場規模</a:t>
              </a:r>
              <a:endParaRPr lang="en-US" altLang="ko-KR" sz="1200" dirty="0">
                <a:solidFill>
                  <a:srgbClr val="000000"/>
                </a:solidFill>
                <a:latin typeface="Arial Black" pitchFamily="34" charset="0"/>
                <a:ea typeface="HGP創英角ｺﾞｼｯｸUB" pitchFamily="50" charset="-128"/>
              </a:endParaRPr>
            </a:p>
          </p:txBody>
        </p:sp>
      </p:grpSp>
      <p:sp>
        <p:nvSpPr>
          <p:cNvPr id="10" name="テキスト ボックス 20">
            <a:extLst>
              <a:ext uri="{FF2B5EF4-FFF2-40B4-BE49-F238E27FC236}">
                <a16:creationId xmlns:a16="http://schemas.microsoft.com/office/drawing/2014/main" id="{CC65F34B-7150-6965-1450-3C508B7C0D39}"/>
              </a:ext>
            </a:extLst>
          </p:cNvPr>
          <p:cNvSpPr txBox="1"/>
          <p:nvPr/>
        </p:nvSpPr>
        <p:spPr>
          <a:xfrm>
            <a:off x="632520" y="2432852"/>
            <a:ext cx="828032"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26">
            <a:extLst>
              <a:ext uri="{FF2B5EF4-FFF2-40B4-BE49-F238E27FC236}">
                <a16:creationId xmlns:a16="http://schemas.microsoft.com/office/drawing/2014/main" id="{CEA71746-D0C0-71B2-DC43-23CA2593C463}"/>
              </a:ext>
            </a:extLst>
          </p:cNvPr>
          <p:cNvSpPr txBox="1"/>
          <p:nvPr/>
        </p:nvSpPr>
        <p:spPr>
          <a:xfrm>
            <a:off x="200472" y="6575149"/>
            <a:ext cx="9361040" cy="162537"/>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GCB</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MEDICAL DEVICES INDUSTRY REPORT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RESEARCH &amp; STRATEGY DEPATMENT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11">
            <a:extLst>
              <a:ext uri="{FF2B5EF4-FFF2-40B4-BE49-F238E27FC236}">
                <a16:creationId xmlns:a16="http://schemas.microsoft.com/office/drawing/2014/main" id="{5C215185-4C3B-3497-72E4-94C0D0833068}"/>
              </a:ext>
            </a:extLst>
          </p:cNvPr>
          <p:cNvGraphicFramePr/>
          <p:nvPr>
            <p:custDataLst>
              <p:tags r:id="rId3"/>
            </p:custDataLst>
            <p:extLst>
              <p:ext uri="{D42A27DB-BD31-4B8C-83A1-F6EECF244321}">
                <p14:modId xmlns:p14="http://schemas.microsoft.com/office/powerpoint/2010/main" val="620768369"/>
              </p:ext>
            </p:extLst>
          </p:nvPr>
        </p:nvGraphicFramePr>
        <p:xfrm>
          <a:off x="613568" y="2624650"/>
          <a:ext cx="8742362" cy="3549650"/>
        </p:xfrm>
        <a:graphic>
          <a:graphicData uri="http://schemas.openxmlformats.org/drawingml/2006/chart">
            <c:chart xmlns:c="http://schemas.openxmlformats.org/drawingml/2006/chart" xmlns:r="http://schemas.openxmlformats.org/officeDocument/2006/relationships" r:id="rId14"/>
          </a:graphicData>
        </a:graphic>
      </p:graphicFrame>
      <p:cxnSp>
        <p:nvCxnSpPr>
          <p:cNvPr id="61" name="直線コネクタ 7">
            <a:extLst>
              <a:ext uri="{FF2B5EF4-FFF2-40B4-BE49-F238E27FC236}">
                <a16:creationId xmlns:a16="http://schemas.microsoft.com/office/drawing/2014/main" id="{8D8B63FE-394D-30B9-5FA9-0610C6BB5E16}"/>
              </a:ext>
            </a:extLst>
          </p:cNvPr>
          <p:cNvCxnSpPr>
            <a:cxnSpLocks/>
          </p:cNvCxnSpPr>
          <p:nvPr>
            <p:custDataLst>
              <p:tags r:id="rId4"/>
            </p:custDataLst>
          </p:nvPr>
        </p:nvCxnSpPr>
        <p:spPr bwMode="gray">
          <a:xfrm flipV="1">
            <a:off x="1460052" y="2683551"/>
            <a:ext cx="7093348" cy="733946"/>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テキスト プレースホルダ 9">
            <a:extLst>
              <a:ext uri="{FF2B5EF4-FFF2-40B4-BE49-F238E27FC236}">
                <a16:creationId xmlns:a16="http://schemas.microsoft.com/office/drawing/2014/main" id="{AFF57E5C-5315-5BA2-5BA6-AA3D2720FD23}"/>
              </a:ext>
            </a:extLst>
          </p:cNvPr>
          <p:cNvSpPr>
            <a:spLocks/>
          </p:cNvSpPr>
          <p:nvPr>
            <p:custDataLst>
              <p:tags r:id="rId5"/>
            </p:custDataLst>
          </p:nvPr>
        </p:nvSpPr>
        <p:spPr bwMode="auto">
          <a:xfrm>
            <a:off x="1394987" y="610756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100"/>
              <a:pPr marL="0" indent="0" algn="ctr">
                <a:spcBef>
                  <a:spcPct val="0"/>
                </a:spcBef>
                <a:buNone/>
              </a:pPr>
              <a:t>19</a:t>
            </a:fld>
            <a:endParaRPr kumimoji="0" lang="ja-JP" altLang="en-US" sz="1100" dirty="0">
              <a:sym typeface="+mn-lt"/>
            </a:endParaRPr>
          </a:p>
        </p:txBody>
      </p:sp>
      <p:sp>
        <p:nvSpPr>
          <p:cNvPr id="63" name="テキスト プレースホルダ 9">
            <a:extLst>
              <a:ext uri="{FF2B5EF4-FFF2-40B4-BE49-F238E27FC236}">
                <a16:creationId xmlns:a16="http://schemas.microsoft.com/office/drawing/2014/main" id="{04043F7A-B707-042D-92C7-BFDC0C40A8D4}"/>
              </a:ext>
            </a:extLst>
          </p:cNvPr>
          <p:cNvSpPr>
            <a:spLocks/>
          </p:cNvSpPr>
          <p:nvPr>
            <p:custDataLst>
              <p:tags r:id="rId6"/>
            </p:custDataLst>
          </p:nvPr>
        </p:nvSpPr>
        <p:spPr bwMode="auto">
          <a:xfrm>
            <a:off x="2473751" y="610756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100"/>
              <a:pPr marL="0" indent="0" algn="ctr">
                <a:spcBef>
                  <a:spcPct val="0"/>
                </a:spcBef>
                <a:buNone/>
              </a:pPr>
              <a:t>20</a:t>
            </a:fld>
            <a:endParaRPr kumimoji="0" lang="ja-JP" altLang="en-US" sz="1100" dirty="0">
              <a:sym typeface="+mn-lt"/>
            </a:endParaRPr>
          </a:p>
        </p:txBody>
      </p:sp>
      <p:sp>
        <p:nvSpPr>
          <p:cNvPr id="64" name="テキスト プレースホルダ 9">
            <a:extLst>
              <a:ext uri="{FF2B5EF4-FFF2-40B4-BE49-F238E27FC236}">
                <a16:creationId xmlns:a16="http://schemas.microsoft.com/office/drawing/2014/main" id="{96BD555E-0E1F-7819-5CBB-F8656572F62B}"/>
              </a:ext>
            </a:extLst>
          </p:cNvPr>
          <p:cNvSpPr>
            <a:spLocks/>
          </p:cNvSpPr>
          <p:nvPr>
            <p:custDataLst>
              <p:tags r:id="rId7"/>
            </p:custDataLst>
          </p:nvPr>
        </p:nvSpPr>
        <p:spPr bwMode="auto">
          <a:xfrm>
            <a:off x="3511791" y="61182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100"/>
              <a:pPr marL="0" indent="0" algn="ctr">
                <a:spcBef>
                  <a:spcPct val="0"/>
                </a:spcBef>
                <a:buNone/>
              </a:pPr>
              <a:t>21</a:t>
            </a:fld>
            <a:endParaRPr kumimoji="0" lang="ja-JP" altLang="en-US" sz="1100" dirty="0">
              <a:sym typeface="+mn-lt"/>
            </a:endParaRPr>
          </a:p>
        </p:txBody>
      </p:sp>
      <p:sp>
        <p:nvSpPr>
          <p:cNvPr id="65" name="テキスト プレースホルダ 9">
            <a:extLst>
              <a:ext uri="{FF2B5EF4-FFF2-40B4-BE49-F238E27FC236}">
                <a16:creationId xmlns:a16="http://schemas.microsoft.com/office/drawing/2014/main" id="{3ED068DD-747E-2C60-D4F2-B68FABE5CB7B}"/>
              </a:ext>
            </a:extLst>
          </p:cNvPr>
          <p:cNvSpPr>
            <a:spLocks noGrp="1"/>
          </p:cNvSpPr>
          <p:nvPr/>
        </p:nvSpPr>
        <p:spPr bwMode="auto">
          <a:xfrm>
            <a:off x="4549831" y="610258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fld id="{D9C19CA3-66CB-48B7-9D5C-EF0FC7851DEF}" type="datetime'''''''''''''''''''''''''''''''2''''''''''''''2'''''''">
              <a:rPr lang="ja-JP" altLang="en-US" sz="1100" smtClean="0"/>
              <a:pPr algn="ctr" defTabSz="863600" fontAlgn="base">
                <a:spcBef>
                  <a:spcPct val="0"/>
                </a:spcBef>
                <a:spcAft>
                  <a:spcPct val="0"/>
                </a:spcAft>
                <a:buClr>
                  <a:schemeClr val="bg1">
                    <a:lumMod val="75000"/>
                  </a:schemeClr>
                </a:buClr>
                <a:buFont typeface="Wingdings" pitchFamily="2" charset="2"/>
                <a:buNone/>
              </a:pPr>
              <a:t>22</a:t>
            </a:fld>
            <a:endParaRPr lang="ja-JP" altLang="en-US" sz="1100" dirty="0">
              <a:sym typeface="+mn-lt"/>
            </a:endParaRPr>
          </a:p>
        </p:txBody>
      </p:sp>
      <p:sp>
        <p:nvSpPr>
          <p:cNvPr id="70" name="テキスト プレースホルダ 9">
            <a:extLst>
              <a:ext uri="{FF2B5EF4-FFF2-40B4-BE49-F238E27FC236}">
                <a16:creationId xmlns:a16="http://schemas.microsoft.com/office/drawing/2014/main" id="{DADD8E3E-6935-F288-1880-1AEA8786B5D2}"/>
              </a:ext>
            </a:extLst>
          </p:cNvPr>
          <p:cNvSpPr>
            <a:spLocks/>
          </p:cNvSpPr>
          <p:nvPr>
            <p:custDataLst>
              <p:tags r:id="rId8"/>
            </p:custDataLst>
          </p:nvPr>
        </p:nvSpPr>
        <p:spPr bwMode="auto">
          <a:xfrm>
            <a:off x="3984124" y="2711701"/>
            <a:ext cx="1436214" cy="464309"/>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960" b="1" noProof="1">
                <a:solidFill>
                  <a:schemeClr val="bg1"/>
                </a:solidFill>
              </a:rPr>
              <a:t>CAGR:</a:t>
            </a:r>
            <a:br>
              <a:rPr lang="en-US" altLang="ja-JP" sz="960" b="1" noProof="1">
                <a:solidFill>
                  <a:schemeClr val="bg1"/>
                </a:solidFill>
              </a:rPr>
            </a:br>
            <a:r>
              <a:rPr lang="en-US" altLang="ja-JP" sz="960" b="1" noProof="1">
                <a:solidFill>
                  <a:schemeClr val="bg1"/>
                </a:solidFill>
              </a:rPr>
              <a:t>8.76%</a:t>
            </a:r>
            <a:endParaRPr kumimoji="0" lang="ja-JP" altLang="en-US" sz="960" b="1" dirty="0">
              <a:solidFill>
                <a:schemeClr val="bg1"/>
              </a:solidFill>
              <a:sym typeface="+mn-lt"/>
            </a:endParaRPr>
          </a:p>
        </p:txBody>
      </p:sp>
      <p:grpSp>
        <p:nvGrpSpPr>
          <p:cNvPr id="71" name="グループ化 21">
            <a:extLst>
              <a:ext uri="{FF2B5EF4-FFF2-40B4-BE49-F238E27FC236}">
                <a16:creationId xmlns:a16="http://schemas.microsoft.com/office/drawing/2014/main" id="{3DD8524B-2D4D-21A4-DC0B-D63538D84F0C}"/>
              </a:ext>
            </a:extLst>
          </p:cNvPr>
          <p:cNvGrpSpPr/>
          <p:nvPr/>
        </p:nvGrpSpPr>
        <p:grpSpPr>
          <a:xfrm>
            <a:off x="4099676" y="2746376"/>
            <a:ext cx="4752528" cy="3731685"/>
            <a:chOff x="5987603" y="-41433"/>
            <a:chExt cx="4275923" cy="3731685"/>
          </a:xfrm>
        </p:grpSpPr>
        <p:sp>
          <p:nvSpPr>
            <p:cNvPr id="72" name="フリーフォーム 22">
              <a:extLst>
                <a:ext uri="{FF2B5EF4-FFF2-40B4-BE49-F238E27FC236}">
                  <a16:creationId xmlns:a16="http://schemas.microsoft.com/office/drawing/2014/main" id="{2BCD0EBE-30E6-AB7F-DADA-66CA450715F7}"/>
                </a:ext>
              </a:extLst>
            </p:cNvPr>
            <p:cNvSpPr/>
            <p:nvPr/>
          </p:nvSpPr>
          <p:spPr>
            <a:xfrm>
              <a:off x="5987603" y="-41433"/>
              <a:ext cx="4275923" cy="361972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角丸四角形 23">
              <a:extLst>
                <a:ext uri="{FF2B5EF4-FFF2-40B4-BE49-F238E27FC236}">
                  <a16:creationId xmlns:a16="http://schemas.microsoft.com/office/drawing/2014/main" id="{41BD622C-2234-6F1F-9CC7-1D3EF757B827}"/>
                </a:ext>
              </a:extLst>
            </p:cNvPr>
            <p:cNvSpPr/>
            <p:nvPr/>
          </p:nvSpPr>
          <p:spPr>
            <a:xfrm>
              <a:off x="6391327" y="3475267"/>
              <a:ext cx="3417197" cy="21498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2022-26年</a:t>
              </a:r>
              <a:r>
                <a:rPr lang="ja-JP" altLang="en-US"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推計</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7" name="テキスト ボックス 17">
            <a:extLst>
              <a:ext uri="{FF2B5EF4-FFF2-40B4-BE49-F238E27FC236}">
                <a16:creationId xmlns:a16="http://schemas.microsoft.com/office/drawing/2014/main" id="{F9C7A2C3-20F8-9824-CABB-823F457CA3E5}"/>
              </a:ext>
            </a:extLst>
          </p:cNvPr>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ea"/>
                <a:ea typeface="+mj-ea"/>
                <a:cs typeface="Arial" panose="020B0604020202020204" pitchFamily="34" charset="0"/>
              </a:rPr>
              <a:t>ガーナの医療機器市場は、人口増加、高い出生率、非感染性疾患の増加、およびヘルスケアインフラへの国際的な資金による投資による需要の増加により、予測期間中</a:t>
            </a:r>
            <a:r>
              <a:rPr lang="ja-JP" altLang="en-US" sz="1400" noProof="1">
                <a:latin typeface="+mj-ea"/>
                <a:ea typeface="+mj-ea"/>
                <a:cs typeface="Arial" panose="020B0604020202020204" pitchFamily="34" charset="0"/>
              </a:rPr>
              <a:t>（</a:t>
            </a:r>
            <a:r>
              <a:rPr lang="en-US" altLang="ja-JP" sz="1400" noProof="1">
                <a:ea typeface="+mj-ea"/>
                <a:cs typeface="Arial" panose="020B0604020202020204" pitchFamily="34" charset="0"/>
              </a:rPr>
              <a:t>2019-26</a:t>
            </a:r>
            <a:r>
              <a:rPr lang="en-US" altLang="ja-JP" sz="1400" noProof="1">
                <a:latin typeface="+mj-ea"/>
                <a:ea typeface="+mj-ea"/>
                <a:cs typeface="Arial" panose="020B0604020202020204" pitchFamily="34" charset="0"/>
              </a:rPr>
              <a:t>年</a:t>
            </a:r>
            <a:r>
              <a:rPr lang="ja-JP" altLang="en-US" sz="1400" noProof="1">
                <a:latin typeface="+mj-ea"/>
                <a:ea typeface="+mj-ea"/>
                <a:cs typeface="Arial" panose="020B0604020202020204" pitchFamily="34" charset="0"/>
              </a:rPr>
              <a:t>）</a:t>
            </a:r>
            <a:r>
              <a:rPr lang="en-US" altLang="ja-JP" sz="1400" noProof="1">
                <a:latin typeface="+mj-ea"/>
                <a:ea typeface="+mj-ea"/>
                <a:cs typeface="Arial" panose="020B0604020202020204" pitchFamily="34" charset="0"/>
              </a:rPr>
              <a:t>に年平均成長率</a:t>
            </a:r>
            <a:r>
              <a:rPr lang="en-US" altLang="ja-JP" sz="1400" noProof="1">
                <a:ea typeface="+mj-ea"/>
                <a:cs typeface="Arial" panose="020B0604020202020204" pitchFamily="34" charset="0"/>
              </a:rPr>
              <a:t>8.75%</a:t>
            </a:r>
            <a:r>
              <a:rPr lang="en-US" altLang="ja-JP" sz="1400" noProof="1">
                <a:latin typeface="+mj-ea"/>
                <a:ea typeface="+mj-ea"/>
                <a:cs typeface="Arial" panose="020B0604020202020204" pitchFamily="34" charset="0"/>
              </a:rPr>
              <a:t>で成長すると予測されてい</a:t>
            </a:r>
            <a:r>
              <a:rPr lang="ja-JP" altLang="en-US" sz="1400" noProof="1">
                <a:latin typeface="+mj-ea"/>
                <a:ea typeface="+mj-ea"/>
                <a:cs typeface="Arial" panose="020B0604020202020204" pitchFamily="34" charset="0"/>
              </a:rPr>
              <a:t>る</a:t>
            </a:r>
            <a:r>
              <a:rPr lang="en-US" altLang="ja-JP" sz="1400" noProof="1">
                <a:latin typeface="+mj-ea"/>
                <a:ea typeface="+mj-ea"/>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ea"/>
                <a:ea typeface="+mj-ea"/>
                <a:cs typeface="Arial" panose="020B0604020202020204" pitchFamily="34" charset="0"/>
              </a:rPr>
              <a:t>さらに、市場は</a:t>
            </a:r>
            <a:r>
              <a:rPr lang="en-US" altLang="ja-JP" sz="1400" noProof="1">
                <a:ea typeface="+mj-ea"/>
                <a:cs typeface="Arial" panose="020B0604020202020204" pitchFamily="34" charset="0"/>
              </a:rPr>
              <a:t>2021</a:t>
            </a:r>
            <a:r>
              <a:rPr lang="en-US" altLang="ja-JP" sz="1400" noProof="1">
                <a:latin typeface="+mj-ea"/>
                <a:ea typeface="+mj-ea"/>
                <a:cs typeface="Arial" panose="020B0604020202020204" pitchFamily="34" charset="0"/>
              </a:rPr>
              <a:t>年から</a:t>
            </a:r>
            <a:r>
              <a:rPr lang="en-US" altLang="ja-JP" sz="1400" noProof="1">
                <a:ea typeface="+mj-ea"/>
                <a:cs typeface="Arial" panose="020B0604020202020204" pitchFamily="34" charset="0"/>
              </a:rPr>
              <a:t>2026</a:t>
            </a:r>
            <a:r>
              <a:rPr lang="en-US" altLang="ja-JP" sz="1400" noProof="1">
                <a:latin typeface="+mj-ea"/>
                <a:ea typeface="+mj-ea"/>
                <a:cs typeface="Arial" panose="020B0604020202020204" pitchFamily="34" charset="0"/>
              </a:rPr>
              <a:t>年にかけて</a:t>
            </a:r>
            <a:r>
              <a:rPr lang="en-US" altLang="ja-JP" sz="1400" noProof="1">
                <a:ea typeface="+mj-ea"/>
                <a:cs typeface="Arial" panose="020B0604020202020204" pitchFamily="34" charset="0"/>
              </a:rPr>
              <a:t>US$</a:t>
            </a:r>
            <a:r>
              <a:rPr lang="en-US" altLang="ja-JP" sz="1400" noProof="1">
                <a:latin typeface="+mj-ea"/>
                <a:ea typeface="+mj-ea"/>
                <a:cs typeface="Arial" panose="020B0604020202020204" pitchFamily="34" charset="0"/>
              </a:rPr>
              <a:t>ベースで</a:t>
            </a:r>
            <a:r>
              <a:rPr lang="en-US" altLang="ja-JP" sz="1400" noProof="1">
                <a:ea typeface="+mj-ea"/>
                <a:cs typeface="Arial" panose="020B0604020202020204" pitchFamily="34" charset="0"/>
              </a:rPr>
              <a:t>9.2%</a:t>
            </a:r>
            <a:r>
              <a:rPr lang="en-US" altLang="ja-JP" sz="1400" noProof="1">
                <a:latin typeface="+mj-ea"/>
                <a:ea typeface="+mj-ea"/>
                <a:cs typeface="Arial" panose="020B0604020202020204" pitchFamily="34" charset="0"/>
              </a:rPr>
              <a:t>の</a:t>
            </a:r>
            <a:r>
              <a:rPr lang="en-US" altLang="ja-JP" sz="1400" noProof="1">
                <a:ea typeface="+mj-ea"/>
                <a:cs typeface="Arial" panose="020B0604020202020204" pitchFamily="34" charset="0"/>
              </a:rPr>
              <a:t>CAGR</a:t>
            </a:r>
            <a:r>
              <a:rPr lang="en-US" altLang="ja-JP" sz="1400" noProof="1">
                <a:latin typeface="+mj-ea"/>
                <a:ea typeface="+mj-ea"/>
                <a:cs typeface="Arial" panose="020B0604020202020204" pitchFamily="34" charset="0"/>
              </a:rPr>
              <a:t>で成長すると予測され</a:t>
            </a:r>
            <a:r>
              <a:rPr lang="en-US" altLang="ja-JP" sz="1400" noProof="1">
                <a:ea typeface="+mj-ea"/>
                <a:cs typeface="Arial" panose="020B0604020202020204" pitchFamily="34" charset="0"/>
              </a:rPr>
              <a:t>2026</a:t>
            </a:r>
            <a:r>
              <a:rPr lang="en-US" altLang="ja-JP" sz="1400" noProof="1">
                <a:latin typeface="+mj-ea"/>
                <a:ea typeface="+mj-ea"/>
                <a:cs typeface="Arial" panose="020B0604020202020204" pitchFamily="34" charset="0"/>
              </a:rPr>
              <a:t>年までに市場は</a:t>
            </a:r>
            <a:r>
              <a:rPr lang="en-US" altLang="ja-JP" sz="1400" noProof="1">
                <a:ea typeface="+mj-ea"/>
                <a:cs typeface="Arial" panose="020B0604020202020204" pitchFamily="34" charset="0"/>
              </a:rPr>
              <a:t>1億1070</a:t>
            </a:r>
            <a:r>
              <a:rPr lang="en-US" altLang="ja-JP" sz="1400" noProof="1">
                <a:latin typeface="+mj-ea"/>
                <a:ea typeface="+mj-ea"/>
                <a:cs typeface="Arial" panose="020B0604020202020204" pitchFamily="34" charset="0"/>
              </a:rPr>
              <a:t>万</a:t>
            </a:r>
            <a:r>
              <a:rPr lang="en-US" altLang="ja-JP" sz="1400" noProof="1">
                <a:ea typeface="+mj-ea"/>
                <a:cs typeface="Arial" panose="020B0604020202020204" pitchFamily="34" charset="0"/>
              </a:rPr>
              <a:t>US$</a:t>
            </a:r>
            <a:r>
              <a:rPr lang="en-US" altLang="ja-JP" sz="1400" noProof="1">
                <a:latin typeface="+mj-ea"/>
                <a:ea typeface="+mj-ea"/>
                <a:cs typeface="Arial" panose="020B0604020202020204" pitchFamily="34" charset="0"/>
              </a:rPr>
              <a:t>に達すると予想されている。</a:t>
            </a:r>
          </a:p>
        </p:txBody>
      </p:sp>
      <p:sp>
        <p:nvSpPr>
          <p:cNvPr id="13" name="テキスト プレースホルダ 9">
            <a:extLst>
              <a:ext uri="{FF2B5EF4-FFF2-40B4-BE49-F238E27FC236}">
                <a16:creationId xmlns:a16="http://schemas.microsoft.com/office/drawing/2014/main" id="{82F26295-19FD-95B7-CE5B-7DD557FF32B6}"/>
              </a:ext>
            </a:extLst>
          </p:cNvPr>
          <p:cNvSpPr>
            <a:spLocks noGrp="1"/>
          </p:cNvSpPr>
          <p:nvPr/>
        </p:nvSpPr>
        <p:spPr bwMode="auto">
          <a:xfrm>
            <a:off x="8770357" y="60973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t>26</a:t>
            </a:r>
            <a:endParaRPr lang="ja-JP" altLang="en-US" sz="1100" dirty="0">
              <a:sym typeface="+mn-lt"/>
            </a:endParaRPr>
          </a:p>
        </p:txBody>
      </p:sp>
      <p:sp>
        <p:nvSpPr>
          <p:cNvPr id="14" name="テキスト プレースホルダ 9">
            <a:extLst>
              <a:ext uri="{FF2B5EF4-FFF2-40B4-BE49-F238E27FC236}">
                <a16:creationId xmlns:a16="http://schemas.microsoft.com/office/drawing/2014/main" id="{B098E614-29EB-11F3-9A40-84895AFB7EA5}"/>
              </a:ext>
            </a:extLst>
          </p:cNvPr>
          <p:cNvSpPr>
            <a:spLocks noGrp="1"/>
          </p:cNvSpPr>
          <p:nvPr/>
        </p:nvSpPr>
        <p:spPr bwMode="auto">
          <a:xfrm>
            <a:off x="5628595" y="610057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sym typeface="+mn-lt"/>
              </a:rPr>
              <a:t>23</a:t>
            </a:r>
            <a:endParaRPr lang="ja-JP" altLang="en-US" sz="1100" dirty="0">
              <a:sym typeface="+mn-lt"/>
            </a:endParaRPr>
          </a:p>
        </p:txBody>
      </p:sp>
      <p:sp>
        <p:nvSpPr>
          <p:cNvPr id="15" name="テキスト プレースホルダ 9">
            <a:extLst>
              <a:ext uri="{FF2B5EF4-FFF2-40B4-BE49-F238E27FC236}">
                <a16:creationId xmlns:a16="http://schemas.microsoft.com/office/drawing/2014/main" id="{9A573D1A-AEF2-BBF0-402D-93DB7D426C85}"/>
              </a:ext>
            </a:extLst>
          </p:cNvPr>
          <p:cNvSpPr>
            <a:spLocks noGrp="1"/>
          </p:cNvSpPr>
          <p:nvPr/>
        </p:nvSpPr>
        <p:spPr bwMode="auto">
          <a:xfrm>
            <a:off x="6689326" y="6101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sym typeface="+mn-lt"/>
              </a:rPr>
              <a:t>24</a:t>
            </a:r>
            <a:endParaRPr lang="ja-JP" altLang="en-US" sz="1100" dirty="0">
              <a:sym typeface="+mn-lt"/>
            </a:endParaRPr>
          </a:p>
        </p:txBody>
      </p:sp>
      <p:sp>
        <p:nvSpPr>
          <p:cNvPr id="16" name="テキスト プレースホルダ 9">
            <a:extLst>
              <a:ext uri="{FF2B5EF4-FFF2-40B4-BE49-F238E27FC236}">
                <a16:creationId xmlns:a16="http://schemas.microsoft.com/office/drawing/2014/main" id="{D930599C-0907-E459-A376-8004C860A440}"/>
              </a:ext>
            </a:extLst>
          </p:cNvPr>
          <p:cNvSpPr>
            <a:spLocks/>
          </p:cNvSpPr>
          <p:nvPr>
            <p:custDataLst>
              <p:tags r:id="rId9"/>
            </p:custDataLst>
          </p:nvPr>
        </p:nvSpPr>
        <p:spPr bwMode="auto">
          <a:xfrm>
            <a:off x="7691890" y="61165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sym typeface="+mn-lt"/>
              </a:rPr>
              <a:t>25</a:t>
            </a:r>
            <a:endParaRPr lang="ja-JP" altLang="en-US" sz="1100" dirty="0">
              <a:sym typeface="+mn-lt"/>
            </a:endParaRPr>
          </a:p>
        </p:txBody>
      </p:sp>
    </p:spTree>
    <p:extLst>
      <p:ext uri="{BB962C8B-B14F-4D97-AF65-F5344CB8AC3E}">
        <p14:creationId xmlns:p14="http://schemas.microsoft.com/office/powerpoint/2010/main" val="362899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464403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5" imgW="360" imgH="360" progId="TCLayout.ActiveDocument.1">
                  <p:embed/>
                </p:oleObj>
              </mc:Choice>
              <mc:Fallback>
                <p:oleObj name="think-cellスライド" r:id="rId55" imgW="360" imgH="360" progId="TCLayout.ActiveDocument.1">
                  <p:embed/>
                  <p:pic>
                    <p:nvPicPr>
                      <p:cNvPr id="4" name="Object 3"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輸出入額</a:t>
            </a:r>
            <a:endParaRPr lang="en-US" altLang="ja-JP" sz="2000" noProof="1"/>
          </a:p>
        </p:txBody>
      </p:sp>
      <p:sp>
        <p:nvSpPr>
          <p:cNvPr id="10" name="テキスト ボックス 9"/>
          <p:cNvSpPr txBox="1"/>
          <p:nvPr/>
        </p:nvSpPr>
        <p:spPr>
          <a:xfrm>
            <a:off x="291528" y="2446573"/>
            <a:ext cx="684016"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2198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（202</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0" y="1165771"/>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医療機器部門は輸入に大きく依存しており、製造インフラと技術能力が限られており、原材料が入手できないため国内生産が限られている。</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2021</a:t>
            </a:r>
            <a:r>
              <a:rPr lang="en-US" altLang="ja-JP" sz="1400" noProof="1">
                <a:latin typeface="+mn-ea"/>
                <a:cs typeface="Arial" panose="020B0604020202020204" pitchFamily="34" charset="0"/>
              </a:rPr>
              <a:t>年は</a:t>
            </a:r>
            <a:r>
              <a:rPr lang="en-US" altLang="ja-JP" sz="1400" noProof="1">
                <a:cs typeface="Arial" panose="020B0604020202020204" pitchFamily="34" charset="0"/>
              </a:rPr>
              <a:t>COVID-19</a:t>
            </a:r>
            <a:r>
              <a:rPr lang="ja-JP" altLang="en-US" sz="1400" noProof="1">
                <a:latin typeface="+mn-ea"/>
                <a:cs typeface="Arial" panose="020B0604020202020204" pitchFamily="34" charset="0"/>
              </a:rPr>
              <a:t>の影響で</a:t>
            </a:r>
            <a:r>
              <a:rPr lang="en-US" altLang="ja-JP" sz="1400" noProof="1">
                <a:latin typeface="+mn-ea"/>
                <a:cs typeface="Arial" panose="020B0604020202020204" pitchFamily="34" charset="0"/>
              </a:rPr>
              <a:t>医療機器の輸入額が増加</a:t>
            </a:r>
            <a:r>
              <a:rPr lang="ja-JP" altLang="en-US" sz="1400" noProof="1">
                <a:latin typeface="+mn-ea"/>
                <a:cs typeface="Arial" panose="020B0604020202020204" pitchFamily="34" charset="0"/>
              </a:rPr>
              <a:t>している。</a:t>
            </a:r>
            <a:endParaRPr lang="en-US" altLang="ja-JP" sz="1400" dirty="0">
              <a:latin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FD2D4AC3-DE0A-10DA-65A8-B1FDB7DC8ADA}"/>
              </a:ext>
            </a:extLst>
          </p:cNvPr>
          <p:cNvGraphicFramePr/>
          <p:nvPr>
            <p:custDataLst>
              <p:tags r:id="rId3"/>
            </p:custDataLst>
            <p:extLst>
              <p:ext uri="{D42A27DB-BD31-4B8C-83A1-F6EECF244321}">
                <p14:modId xmlns:p14="http://schemas.microsoft.com/office/powerpoint/2010/main" val="571804054"/>
              </p:ext>
            </p:extLst>
          </p:nvPr>
        </p:nvGraphicFramePr>
        <p:xfrm>
          <a:off x="5355332" y="3287712"/>
          <a:ext cx="4550668" cy="2498725"/>
        </p:xfrm>
        <a:graphic>
          <a:graphicData uri="http://schemas.openxmlformats.org/drawingml/2006/chart">
            <c:chart xmlns:c="http://schemas.openxmlformats.org/drawingml/2006/chart" xmlns:r="http://schemas.openxmlformats.org/officeDocument/2006/relationships" r:id="rId57"/>
          </a:graphicData>
        </a:graphic>
      </p:graphicFrame>
      <p:graphicFrame>
        <p:nvGraphicFramePr>
          <p:cNvPr id="197" name="Chart 196">
            <a:extLst>
              <a:ext uri="{FF2B5EF4-FFF2-40B4-BE49-F238E27FC236}">
                <a16:creationId xmlns:a16="http://schemas.microsoft.com/office/drawing/2014/main" id="{38368F01-56A6-204F-77D6-4113ADD40A5D}"/>
              </a:ext>
            </a:extLst>
          </p:cNvPr>
          <p:cNvGraphicFramePr/>
          <p:nvPr>
            <p:custDataLst>
              <p:tags r:id="rId4"/>
            </p:custDataLst>
            <p:extLst>
              <p:ext uri="{D42A27DB-BD31-4B8C-83A1-F6EECF244321}">
                <p14:modId xmlns:p14="http://schemas.microsoft.com/office/powerpoint/2010/main" val="2287765650"/>
              </p:ext>
            </p:extLst>
          </p:nvPr>
        </p:nvGraphicFramePr>
        <p:xfrm>
          <a:off x="577850" y="2735263"/>
          <a:ext cx="5105400" cy="3260725"/>
        </p:xfrm>
        <a:graphic>
          <a:graphicData uri="http://schemas.openxmlformats.org/drawingml/2006/chart">
            <c:chart xmlns:c="http://schemas.openxmlformats.org/drawingml/2006/chart" xmlns:r="http://schemas.openxmlformats.org/officeDocument/2006/relationships" r:id="rId58"/>
          </a:graphicData>
        </a:graphic>
      </p:graphicFrame>
      <p:sp>
        <p:nvSpPr>
          <p:cNvPr id="173" name="テキスト プレースホルダ 9">
            <a:extLst>
              <a:ext uri="{FF2B5EF4-FFF2-40B4-BE49-F238E27FC236}">
                <a16:creationId xmlns:a16="http://schemas.microsoft.com/office/drawing/2014/main" id="{A4869DF1-C692-B004-31BB-A4B1FB167E1D}"/>
              </a:ext>
            </a:extLst>
          </p:cNvPr>
          <p:cNvSpPr>
            <a:spLocks/>
          </p:cNvSpPr>
          <p:nvPr>
            <p:custDataLst>
              <p:tags r:id="rId5"/>
            </p:custDataLst>
          </p:nvPr>
        </p:nvSpPr>
        <p:spPr bwMode="gray">
          <a:xfrm>
            <a:off x="287338" y="4116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2FC02304-EE96-4279-BD56-27D9E74F8F0E}" type="datetime'''''''''''''''''''''''''5''''''''''0.0'">
              <a:rPr lang="en-US" altLang="en-US" sz="1000" smtClean="0">
                <a:effectLst/>
                <a:latin typeface="+mn-lt"/>
                <a:ea typeface="+mn-ea"/>
                <a:sym typeface="+mn-lt"/>
              </a:rPr>
              <a:pPr marL="0" lvl="0" indent="0" algn="r">
                <a:spcBef>
                  <a:spcPct val="0"/>
                </a:spcBef>
                <a:buNone/>
              </a:pPr>
              <a:t>50.0</a:t>
            </a:fld>
            <a:endParaRPr kumimoji="1" lang="en-US" altLang="ja-JP" sz="1000" dirty="0">
              <a:latin typeface="+mn-lt"/>
              <a:ea typeface="+mn-ea"/>
              <a:sym typeface="+mn-lt"/>
            </a:endParaRPr>
          </a:p>
        </p:txBody>
      </p:sp>
      <p:sp>
        <p:nvSpPr>
          <p:cNvPr id="172" name="テキスト プレースホルダ 9">
            <a:extLst>
              <a:ext uri="{FF2B5EF4-FFF2-40B4-BE49-F238E27FC236}">
                <a16:creationId xmlns:a16="http://schemas.microsoft.com/office/drawing/2014/main" id="{D596412D-DC12-80B4-C00F-5EBEDF71E2C4}"/>
              </a:ext>
            </a:extLst>
          </p:cNvPr>
          <p:cNvSpPr>
            <a:spLocks/>
          </p:cNvSpPr>
          <p:nvPr>
            <p:custDataLst>
              <p:tags r:id="rId6"/>
            </p:custDataLst>
          </p:nvPr>
        </p:nvSpPr>
        <p:spPr bwMode="gray">
          <a:xfrm>
            <a:off x="287338" y="4460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CBB680CA-41D7-42D3-9490-3323086DB4C4}" type="datetime'''''''''''''4''0''''.''''''''''''''''''''''''''''''0'''''''">
              <a:rPr lang="en-US" altLang="en-US" sz="1000" smtClean="0">
                <a:effectLst/>
                <a:latin typeface="+mn-lt"/>
                <a:ea typeface="+mn-ea"/>
                <a:sym typeface="+mn-lt"/>
              </a:rPr>
              <a:pPr marL="0" lvl="0" indent="0" algn="r">
                <a:spcBef>
                  <a:spcPct val="0"/>
                </a:spcBef>
                <a:buNone/>
              </a:pPr>
              <a:t>40.0</a:t>
            </a:fld>
            <a:endParaRPr kumimoji="1" lang="en-US" altLang="ja-JP" sz="1000" dirty="0">
              <a:latin typeface="+mn-lt"/>
              <a:ea typeface="+mn-ea"/>
              <a:sym typeface="+mn-lt"/>
            </a:endParaRPr>
          </a:p>
        </p:txBody>
      </p:sp>
      <p:sp>
        <p:nvSpPr>
          <p:cNvPr id="171" name="テキスト プレースホルダ 9">
            <a:extLst>
              <a:ext uri="{FF2B5EF4-FFF2-40B4-BE49-F238E27FC236}">
                <a16:creationId xmlns:a16="http://schemas.microsoft.com/office/drawing/2014/main" id="{A45D08C5-29BF-F775-87F1-98227746FF2E}"/>
              </a:ext>
            </a:extLst>
          </p:cNvPr>
          <p:cNvSpPr>
            <a:spLocks/>
          </p:cNvSpPr>
          <p:nvPr>
            <p:custDataLst>
              <p:tags r:id="rId7"/>
            </p:custDataLst>
          </p:nvPr>
        </p:nvSpPr>
        <p:spPr bwMode="gray">
          <a:xfrm>
            <a:off x="287338" y="4805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55FDB649-AE4B-45AB-B646-CC55A4FE6D48}" type="datetime'3''''0''.''''0'''''''''">
              <a:rPr lang="en-US" altLang="en-US" sz="1000" smtClean="0">
                <a:effectLst/>
                <a:latin typeface="+mn-lt"/>
                <a:ea typeface="+mn-ea"/>
                <a:sym typeface="+mn-lt"/>
              </a:rPr>
              <a:pPr marL="0" lvl="0" indent="0" algn="r">
                <a:spcBef>
                  <a:spcPct val="0"/>
                </a:spcBef>
                <a:buNone/>
              </a:pPr>
              <a:t>30.0</a:t>
            </a:fld>
            <a:endParaRPr kumimoji="1" lang="en-US" altLang="ja-JP" sz="1000" dirty="0">
              <a:latin typeface="+mn-lt"/>
              <a:ea typeface="+mn-ea"/>
              <a:sym typeface="+mn-lt"/>
            </a:endParaRPr>
          </a:p>
        </p:txBody>
      </p:sp>
      <p:sp>
        <p:nvSpPr>
          <p:cNvPr id="169" name="テキスト プレースホルダ 9">
            <a:extLst>
              <a:ext uri="{FF2B5EF4-FFF2-40B4-BE49-F238E27FC236}">
                <a16:creationId xmlns:a16="http://schemas.microsoft.com/office/drawing/2014/main" id="{F24E9188-61B7-7D83-9B03-51EB9F487D2A}"/>
              </a:ext>
            </a:extLst>
          </p:cNvPr>
          <p:cNvSpPr>
            <a:spLocks/>
          </p:cNvSpPr>
          <p:nvPr>
            <p:custDataLst>
              <p:tags r:id="rId8"/>
            </p:custDataLst>
          </p:nvPr>
        </p:nvSpPr>
        <p:spPr bwMode="gray">
          <a:xfrm>
            <a:off x="287338" y="54927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1DC904F-3C65-4275-931C-49B2B381A3FB}" type="datetime'''''''''''''''''''''''1''''''''''0''''''''.''''''0'''">
              <a:rPr lang="en-US" altLang="en-US" sz="1000" smtClean="0">
                <a:effectLst/>
                <a:latin typeface="+mn-lt"/>
                <a:ea typeface="+mn-ea"/>
                <a:sym typeface="+mn-lt"/>
              </a:rPr>
              <a:pPr marL="0" lvl="0" indent="0" algn="r">
                <a:spcBef>
                  <a:spcPct val="0"/>
                </a:spcBef>
                <a:buNone/>
              </a:pPr>
              <a:t>10.0</a:t>
            </a:fld>
            <a:endParaRPr kumimoji="1" lang="en-US" altLang="ja-JP" sz="1000" dirty="0">
              <a:latin typeface="+mn-lt"/>
              <a:ea typeface="+mn-ea"/>
              <a:sym typeface="+mn-lt"/>
            </a:endParaRPr>
          </a:p>
        </p:txBody>
      </p:sp>
      <p:sp>
        <p:nvSpPr>
          <p:cNvPr id="168" name="テキスト プレースホルダ 9">
            <a:extLst>
              <a:ext uri="{FF2B5EF4-FFF2-40B4-BE49-F238E27FC236}">
                <a16:creationId xmlns:a16="http://schemas.microsoft.com/office/drawing/2014/main" id="{97E0E619-0449-A12C-D682-6A124C8CA84C}"/>
              </a:ext>
            </a:extLst>
          </p:cNvPr>
          <p:cNvSpPr>
            <a:spLocks/>
          </p:cNvSpPr>
          <p:nvPr>
            <p:custDataLst>
              <p:tags r:id="rId9"/>
            </p:custDataLst>
          </p:nvPr>
        </p:nvSpPr>
        <p:spPr bwMode="gray">
          <a:xfrm>
            <a:off x="357188" y="5837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0E52351E-946D-4579-9C11-52044B4F0981}" type="datetime'''0.''''''''''''''''''''''''''''0'''''">
              <a:rPr lang="en-US" altLang="en-US" sz="1000" smtClean="0">
                <a:effectLst/>
                <a:latin typeface="+mn-lt"/>
                <a:ea typeface="+mn-ea"/>
                <a:sym typeface="+mn-lt"/>
              </a:rPr>
              <a:pPr marL="0" lvl="0" indent="0" algn="r">
                <a:spcBef>
                  <a:spcPct val="0"/>
                </a:spcBef>
                <a:buNone/>
              </a:pPr>
              <a:t>0.0</a:t>
            </a:fld>
            <a:endParaRPr kumimoji="1" lang="en-US" altLang="ja-JP" sz="1000" dirty="0">
              <a:latin typeface="+mn-lt"/>
              <a:ea typeface="+mn-ea"/>
              <a:sym typeface="+mn-lt"/>
            </a:endParaRPr>
          </a:p>
        </p:txBody>
      </p:sp>
      <p:sp>
        <p:nvSpPr>
          <p:cNvPr id="175" name="テキスト プレースホルダ 9">
            <a:extLst>
              <a:ext uri="{FF2B5EF4-FFF2-40B4-BE49-F238E27FC236}">
                <a16:creationId xmlns:a16="http://schemas.microsoft.com/office/drawing/2014/main" id="{1AFAB954-8E8B-15E3-929F-0100C1504015}"/>
              </a:ext>
            </a:extLst>
          </p:cNvPr>
          <p:cNvSpPr>
            <a:spLocks/>
          </p:cNvSpPr>
          <p:nvPr>
            <p:custDataLst>
              <p:tags r:id="rId10"/>
            </p:custDataLst>
          </p:nvPr>
        </p:nvSpPr>
        <p:spPr bwMode="gray">
          <a:xfrm>
            <a:off x="287338" y="3429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0EDB3EB-BC3B-40F1-9584-4C1F78BB902C}" type="datetime'''''''''''''''''''''''''''''''''''''''7''''''0''''''.''0'">
              <a:rPr lang="en-US" altLang="en-US" sz="1000" smtClean="0">
                <a:effectLst/>
                <a:latin typeface="+mn-lt"/>
                <a:ea typeface="+mn-ea"/>
                <a:sym typeface="+mn-lt"/>
              </a:rPr>
              <a:pPr marL="0" lvl="0" indent="0" algn="r">
                <a:spcBef>
                  <a:spcPct val="0"/>
                </a:spcBef>
                <a:buNone/>
              </a:pPr>
              <a:t>70.0</a:t>
            </a:fld>
            <a:endParaRPr kumimoji="1" lang="en-US" altLang="ja-JP" sz="1000" dirty="0">
              <a:latin typeface="+mn-lt"/>
              <a:ea typeface="+mn-ea"/>
              <a:sym typeface="+mn-lt"/>
            </a:endParaRPr>
          </a:p>
        </p:txBody>
      </p:sp>
      <p:sp>
        <p:nvSpPr>
          <p:cNvPr id="170" name="テキスト プレースホルダ 9">
            <a:extLst>
              <a:ext uri="{FF2B5EF4-FFF2-40B4-BE49-F238E27FC236}">
                <a16:creationId xmlns:a16="http://schemas.microsoft.com/office/drawing/2014/main" id="{4E518A5E-89F9-8977-8464-35F8E6F330DA}"/>
              </a:ext>
            </a:extLst>
          </p:cNvPr>
          <p:cNvSpPr>
            <a:spLocks/>
          </p:cNvSpPr>
          <p:nvPr>
            <p:custDataLst>
              <p:tags r:id="rId11"/>
            </p:custDataLst>
          </p:nvPr>
        </p:nvSpPr>
        <p:spPr bwMode="gray">
          <a:xfrm>
            <a:off x="287338" y="51498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635C8DBB-A674-4D50-978F-C45E04CF75C6}" type="datetime'2''''0''''''''''''''''''''''''''''''''''.''0'''">
              <a:rPr lang="en-US" altLang="en-US" sz="1000" smtClean="0">
                <a:effectLst/>
                <a:latin typeface="+mn-lt"/>
                <a:ea typeface="+mn-ea"/>
                <a:sym typeface="+mn-lt"/>
              </a:rPr>
              <a:pPr marL="0" lvl="0" indent="0" algn="r">
                <a:spcBef>
                  <a:spcPct val="0"/>
                </a:spcBef>
                <a:buNone/>
              </a:pPr>
              <a:t>20.0</a:t>
            </a:fld>
            <a:endParaRPr kumimoji="1" lang="en-US" altLang="ja-JP" sz="1000" dirty="0">
              <a:latin typeface="+mn-lt"/>
              <a:ea typeface="+mn-ea"/>
              <a:sym typeface="+mn-lt"/>
            </a:endParaRPr>
          </a:p>
        </p:txBody>
      </p:sp>
      <p:sp>
        <p:nvSpPr>
          <p:cNvPr id="177" name="テキスト プレースホルダ 9">
            <a:extLst>
              <a:ext uri="{FF2B5EF4-FFF2-40B4-BE49-F238E27FC236}">
                <a16:creationId xmlns:a16="http://schemas.microsoft.com/office/drawing/2014/main" id="{B152F425-26B1-D0E0-5C52-25985523F64A}"/>
              </a:ext>
            </a:extLst>
          </p:cNvPr>
          <p:cNvSpPr>
            <a:spLocks/>
          </p:cNvSpPr>
          <p:nvPr>
            <p:custDataLst>
              <p:tags r:id="rId12"/>
            </p:custDataLst>
          </p:nvPr>
        </p:nvSpPr>
        <p:spPr bwMode="gray">
          <a:xfrm>
            <a:off x="287338" y="27416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ED722101-A740-46B6-9B9E-DD4D55CD8223}" type="datetime'''''''9''0''.0'''''''''''''''''''''''''''''''''''''">
              <a:rPr lang="en-US" altLang="en-US" sz="1000" smtClean="0">
                <a:effectLst/>
                <a:latin typeface="+mn-lt"/>
                <a:ea typeface="+mn-ea"/>
                <a:sym typeface="+mn-lt"/>
              </a:rPr>
              <a:pPr marL="0" lvl="0" indent="0" algn="r">
                <a:spcBef>
                  <a:spcPct val="0"/>
                </a:spcBef>
                <a:buNone/>
              </a:pPr>
              <a:t>90.0</a:t>
            </a:fld>
            <a:endParaRPr kumimoji="1" lang="en-US" altLang="ja-JP" sz="1000" dirty="0">
              <a:latin typeface="+mn-lt"/>
              <a:ea typeface="+mn-ea"/>
              <a:sym typeface="+mn-lt"/>
            </a:endParaRPr>
          </a:p>
        </p:txBody>
      </p:sp>
      <p:sp>
        <p:nvSpPr>
          <p:cNvPr id="176" name="テキスト プレースホルダ 9">
            <a:extLst>
              <a:ext uri="{FF2B5EF4-FFF2-40B4-BE49-F238E27FC236}">
                <a16:creationId xmlns:a16="http://schemas.microsoft.com/office/drawing/2014/main" id="{CA4B9DD7-950F-D194-18A9-33B7A4E379F2}"/>
              </a:ext>
            </a:extLst>
          </p:cNvPr>
          <p:cNvSpPr>
            <a:spLocks/>
          </p:cNvSpPr>
          <p:nvPr>
            <p:custDataLst>
              <p:tags r:id="rId13"/>
            </p:custDataLst>
          </p:nvPr>
        </p:nvSpPr>
        <p:spPr bwMode="gray">
          <a:xfrm>
            <a:off x="287338" y="3084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954739D4-B45F-4080-914A-A6E610A477BD}" type="datetime'''''''8''''''''''''''''''''''''''''''0''.0'''''''''''''">
              <a:rPr lang="en-US" altLang="en-US" sz="1000" smtClean="0">
                <a:effectLst/>
                <a:latin typeface="+mn-lt"/>
                <a:ea typeface="+mn-ea"/>
                <a:sym typeface="+mn-lt"/>
              </a:rPr>
              <a:pPr marL="0" lvl="0" indent="0" algn="r">
                <a:spcBef>
                  <a:spcPct val="0"/>
                </a:spcBef>
                <a:buNone/>
              </a:pPr>
              <a:t>80.0</a:t>
            </a:fld>
            <a:endParaRPr kumimoji="1" lang="en-US" altLang="ja-JP" sz="1000" dirty="0">
              <a:latin typeface="+mn-lt"/>
              <a:ea typeface="+mn-ea"/>
              <a:sym typeface="+mn-lt"/>
            </a:endParaRPr>
          </a:p>
        </p:txBody>
      </p:sp>
      <p:sp>
        <p:nvSpPr>
          <p:cNvPr id="174" name="テキスト プレースホルダ 9">
            <a:extLst>
              <a:ext uri="{FF2B5EF4-FFF2-40B4-BE49-F238E27FC236}">
                <a16:creationId xmlns:a16="http://schemas.microsoft.com/office/drawing/2014/main" id="{599D3571-447A-DEDC-1491-38428AF28228}"/>
              </a:ext>
            </a:extLst>
          </p:cNvPr>
          <p:cNvSpPr>
            <a:spLocks/>
          </p:cNvSpPr>
          <p:nvPr>
            <p:custDataLst>
              <p:tags r:id="rId14"/>
            </p:custDataLst>
          </p:nvPr>
        </p:nvSpPr>
        <p:spPr bwMode="gray">
          <a:xfrm>
            <a:off x="287338" y="3773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7456560B-AA4F-4063-984E-C95164617D07}" type="datetime'''''''''''''''''''6''''''''0''''''.0'''''''''''''''''''''">
              <a:rPr lang="en-US" altLang="en-US" sz="1000" smtClean="0">
                <a:effectLst/>
                <a:latin typeface="+mn-lt"/>
                <a:ea typeface="+mn-ea"/>
                <a:sym typeface="+mn-lt"/>
              </a:rPr>
              <a:pPr marL="0" lvl="0" indent="0" algn="r">
                <a:spcBef>
                  <a:spcPct val="0"/>
                </a:spcBef>
                <a:buNone/>
              </a:pPr>
              <a:t>60.0</a:t>
            </a:fld>
            <a:endParaRPr kumimoji="1" lang="en-US" altLang="ja-JP" sz="1000" dirty="0">
              <a:latin typeface="+mn-lt"/>
              <a:ea typeface="+mn-ea"/>
              <a:sym typeface="+mn-lt"/>
            </a:endParaRPr>
          </a:p>
        </p:txBody>
      </p:sp>
      <p:cxnSp>
        <p:nvCxnSpPr>
          <p:cNvPr id="189" name="Straight Connector 188">
            <a:extLst>
              <a:ext uri="{FF2B5EF4-FFF2-40B4-BE49-F238E27FC236}">
                <a16:creationId xmlns:a16="http://schemas.microsoft.com/office/drawing/2014/main" id="{C7BFEB65-4901-5009-020C-CEB31A1A8199}"/>
              </a:ext>
            </a:extLst>
          </p:cNvPr>
          <p:cNvCxnSpPr/>
          <p:nvPr>
            <p:custDataLst>
              <p:tags r:id="rId15"/>
            </p:custDataLst>
          </p:nvPr>
        </p:nvCxnSpPr>
        <p:spPr bwMode="auto">
          <a:xfrm>
            <a:off x="1582738" y="5880100"/>
            <a:ext cx="0"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123EDB4B-D52A-59CE-BA77-B91DD721DCF3}"/>
              </a:ext>
            </a:extLst>
          </p:cNvPr>
          <p:cNvCxnSpPr/>
          <p:nvPr>
            <p:custDataLst>
              <p:tags r:id="rId16"/>
            </p:custDataLst>
          </p:nvPr>
        </p:nvCxnSpPr>
        <p:spPr bwMode="auto">
          <a:xfrm>
            <a:off x="2994025" y="5886450"/>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79EA76B-D4CA-8EC3-9416-1BFFB489511D}"/>
              </a:ext>
            </a:extLst>
          </p:cNvPr>
          <p:cNvCxnSpPr/>
          <p:nvPr>
            <p:custDataLst>
              <p:tags r:id="rId17"/>
            </p:custDataLst>
          </p:nvPr>
        </p:nvCxnSpPr>
        <p:spPr bwMode="auto">
          <a:xfrm>
            <a:off x="3700463" y="58007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C64FAE55-C68A-A20C-79D6-CBD7540B020A}"/>
              </a:ext>
            </a:extLst>
          </p:cNvPr>
          <p:cNvCxnSpPr/>
          <p:nvPr>
            <p:custDataLst>
              <p:tags r:id="rId18"/>
            </p:custDataLst>
          </p:nvPr>
        </p:nvCxnSpPr>
        <p:spPr bwMode="auto">
          <a:xfrm>
            <a:off x="4405313" y="5878513"/>
            <a:ext cx="0" cy="301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970A692E-781E-8831-E299-63217666CED1}"/>
              </a:ext>
            </a:extLst>
          </p:cNvPr>
          <p:cNvCxnSpPr/>
          <p:nvPr>
            <p:custDataLst>
              <p:tags r:id="rId19"/>
            </p:custDataLst>
          </p:nvPr>
        </p:nvCxnSpPr>
        <p:spPr bwMode="auto">
          <a:xfrm>
            <a:off x="5111750" y="5886450"/>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73370821-B413-FD97-CA90-8FB8602ACBC8}"/>
              </a:ext>
            </a:extLst>
          </p:cNvPr>
          <p:cNvCxnSpPr/>
          <p:nvPr>
            <p:custDataLst>
              <p:tags r:id="rId20"/>
            </p:custDataLst>
          </p:nvPr>
        </p:nvCxnSpPr>
        <p:spPr bwMode="auto">
          <a:xfrm>
            <a:off x="2289175" y="5881688"/>
            <a:ext cx="0"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5B60AC01-D6C4-71C9-BEE1-C7F8DE4DB879}"/>
              </a:ext>
            </a:extLst>
          </p:cNvPr>
          <p:cNvCxnSpPr/>
          <p:nvPr>
            <p:custDataLst>
              <p:tags r:id="rId21"/>
            </p:custDataLst>
          </p:nvPr>
        </p:nvCxnSpPr>
        <p:spPr bwMode="auto">
          <a:xfrm>
            <a:off x="1149350" y="4875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9AE40552-FBE1-923B-9630-33B91F8194E3}"/>
              </a:ext>
            </a:extLst>
          </p:cNvPr>
          <p:cNvCxnSpPr/>
          <p:nvPr>
            <p:custDataLst>
              <p:tags r:id="rId22"/>
            </p:custDataLst>
          </p:nvPr>
        </p:nvCxnSpPr>
        <p:spPr bwMode="auto">
          <a:xfrm>
            <a:off x="1854200" y="4667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6712EFCF-F6F1-94A2-EDF1-3A1EE691D06B}"/>
              </a:ext>
            </a:extLst>
          </p:cNvPr>
          <p:cNvCxnSpPr/>
          <p:nvPr>
            <p:custDataLst>
              <p:tags r:id="rId23"/>
            </p:custDataLst>
          </p:nvPr>
        </p:nvCxnSpPr>
        <p:spPr bwMode="auto">
          <a:xfrm>
            <a:off x="2560638" y="4627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F45312EA-3B39-45ED-9CB4-F993CCFFF99C}"/>
              </a:ext>
            </a:extLst>
          </p:cNvPr>
          <p:cNvCxnSpPr/>
          <p:nvPr>
            <p:custDataLst>
              <p:tags r:id="rId24"/>
            </p:custDataLst>
          </p:nvPr>
        </p:nvCxnSpPr>
        <p:spPr bwMode="auto">
          <a:xfrm>
            <a:off x="3265488" y="2967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AAB498DE-CC84-C60D-B9AD-D1A2C69AC887}"/>
              </a:ext>
            </a:extLst>
          </p:cNvPr>
          <p:cNvCxnSpPr/>
          <p:nvPr>
            <p:custDataLst>
              <p:tags r:id="rId25"/>
            </p:custDataLst>
          </p:nvPr>
        </p:nvCxnSpPr>
        <p:spPr bwMode="auto">
          <a:xfrm>
            <a:off x="4676775" y="4992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A792A21B-77C1-8443-B3F1-7BAD143A70B2}"/>
              </a:ext>
            </a:extLst>
          </p:cNvPr>
          <p:cNvCxnSpPr/>
          <p:nvPr>
            <p:custDataLst>
              <p:tags r:id="rId26"/>
            </p:custDataLst>
          </p:nvPr>
        </p:nvCxnSpPr>
        <p:spPr bwMode="auto">
          <a:xfrm>
            <a:off x="5383213" y="5200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52F44CB3-710B-2771-18DB-08EFFB93AF8F}"/>
              </a:ext>
            </a:extLst>
          </p:cNvPr>
          <p:cNvCxnSpPr/>
          <p:nvPr>
            <p:custDataLst>
              <p:tags r:id="rId27"/>
            </p:custDataLst>
          </p:nvPr>
        </p:nvCxnSpPr>
        <p:spPr bwMode="auto">
          <a:xfrm>
            <a:off x="3971925" y="5118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B527A3C9-F28C-1EBD-96BB-BD9372FA87A5}"/>
              </a:ext>
            </a:extLst>
          </p:cNvPr>
          <p:cNvCxnSpPr/>
          <p:nvPr>
            <p:custDataLst>
              <p:tags r:id="rId28"/>
            </p:custDataLst>
          </p:nvPr>
        </p:nvCxnSpPr>
        <p:spPr bwMode="auto">
          <a:xfrm>
            <a:off x="877888" y="5888038"/>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58F6918D-992A-6417-2BD0-2951B51BDF81}"/>
              </a:ext>
            </a:extLst>
          </p:cNvPr>
          <p:cNvSpPr>
            <a:spLocks/>
          </p:cNvSpPr>
          <p:nvPr>
            <p:custDataLst>
              <p:tags r:id="rId29"/>
            </p:custDataLst>
          </p:nvPr>
        </p:nvSpPr>
        <p:spPr bwMode="gray">
          <a:xfrm>
            <a:off x="738188" y="57356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40233A-3E82-41CA-AF30-BC44ACA80E0A}" type="datetime'''''''''0''''''''''''''''.''''''''''''0''''''2'''''''''''''">
              <a:rPr lang="en-US" altLang="en-US" sz="1000" smtClean="0">
                <a:effectLst/>
                <a:latin typeface="+mn-lt"/>
                <a:ea typeface="+mn-ea"/>
              </a:rPr>
              <a:pPr/>
              <a:t>0.02</a:t>
            </a:fld>
            <a:endParaRPr kumimoji="1" lang="en-US" altLang="ja-JP" sz="1000" dirty="0">
              <a:latin typeface="+mn-lt"/>
              <a:ea typeface="+mn-ea"/>
              <a:sym typeface="+mn-lt"/>
            </a:endParaRPr>
          </a:p>
        </p:txBody>
      </p:sp>
      <p:sp>
        <p:nvSpPr>
          <p:cNvPr id="81" name="テキスト プレースホルダ 9">
            <a:extLst>
              <a:ext uri="{FF2B5EF4-FFF2-40B4-BE49-F238E27FC236}">
                <a16:creationId xmlns:a16="http://schemas.microsoft.com/office/drawing/2014/main" id="{6CB1C09E-2E82-1AA4-5C15-AA595E9E3B13}"/>
              </a:ext>
            </a:extLst>
          </p:cNvPr>
          <p:cNvSpPr>
            <a:spLocks/>
          </p:cNvSpPr>
          <p:nvPr>
            <p:custDataLst>
              <p:tags r:id="rId30"/>
            </p:custDataLst>
          </p:nvPr>
        </p:nvSpPr>
        <p:spPr bwMode="gray">
          <a:xfrm>
            <a:off x="974725" y="47228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A49A444-4EDD-44AC-9083-2F23714A8F6E}" type="datetime'''''''''''''''''2''9''''''''.''''''''''''''''4''''''''''''5'">
              <a:rPr lang="en-US" altLang="en-US" sz="1000" smtClean="0">
                <a:latin typeface="+mn-lt"/>
                <a:ea typeface="+mn-ea"/>
              </a:rPr>
              <a:pPr/>
              <a:t>29.45</a:t>
            </a:fld>
            <a:endParaRPr kumimoji="1" lang="en-US" altLang="ja-JP" sz="1000" dirty="0">
              <a:latin typeface="+mn-lt"/>
              <a:ea typeface="+mn-ea"/>
              <a:sym typeface="+mn-lt"/>
            </a:endParaRPr>
          </a:p>
        </p:txBody>
      </p:sp>
      <p:sp>
        <p:nvSpPr>
          <p:cNvPr id="83" name="テキスト プレースホルダ 9">
            <a:extLst>
              <a:ext uri="{FF2B5EF4-FFF2-40B4-BE49-F238E27FC236}">
                <a16:creationId xmlns:a16="http://schemas.microsoft.com/office/drawing/2014/main" id="{6485EEC6-67E0-C625-1533-1D11148A24C8}"/>
              </a:ext>
            </a:extLst>
          </p:cNvPr>
          <p:cNvSpPr>
            <a:spLocks/>
          </p:cNvSpPr>
          <p:nvPr>
            <p:custDataLst>
              <p:tags r:id="rId31"/>
            </p:custDataLst>
          </p:nvPr>
        </p:nvSpPr>
        <p:spPr bwMode="gray">
          <a:xfrm>
            <a:off x="1679575" y="451485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3FFC8A4-C921-4E7A-AC5A-3B87F891DF65}" type="datetime'''''''''''''35''.''''5''''''''''''1'''''''">
              <a:rPr lang="en-US" altLang="en-US" sz="1000" smtClean="0">
                <a:latin typeface="+mn-lt"/>
                <a:ea typeface="+mn-ea"/>
              </a:rPr>
              <a:pPr/>
              <a:t>35.51</a:t>
            </a:fld>
            <a:endParaRPr kumimoji="1" lang="en-US" altLang="ja-JP"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A318852C-ECB5-8190-C383-D007446F1002}"/>
              </a:ext>
            </a:extLst>
          </p:cNvPr>
          <p:cNvSpPr>
            <a:spLocks/>
          </p:cNvSpPr>
          <p:nvPr>
            <p:custDataLst>
              <p:tags r:id="rId32"/>
            </p:custDataLst>
          </p:nvPr>
        </p:nvSpPr>
        <p:spPr bwMode="gray">
          <a:xfrm>
            <a:off x="2386013" y="447516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435670A-0268-4049-8413-A4737D755CE7}" type="datetime'''3''''''''''6''''''''.''''6''4'''''''''''''''''''''''''''''">
              <a:rPr lang="en-US" altLang="en-US" sz="1000" smtClean="0">
                <a:latin typeface="+mn-lt"/>
                <a:ea typeface="+mn-ea"/>
              </a:rPr>
              <a:pPr/>
              <a:t>36.64</a:t>
            </a:fld>
            <a:endParaRPr kumimoji="1" lang="en-US" altLang="ja-JP" sz="1000" dirty="0">
              <a:latin typeface="+mn-lt"/>
              <a:ea typeface="+mn-ea"/>
              <a:sym typeface="+mn-lt"/>
            </a:endParaRPr>
          </a:p>
        </p:txBody>
      </p:sp>
      <p:sp>
        <p:nvSpPr>
          <p:cNvPr id="86" name="テキスト プレースホルダ 9">
            <a:extLst>
              <a:ext uri="{FF2B5EF4-FFF2-40B4-BE49-F238E27FC236}">
                <a16:creationId xmlns:a16="http://schemas.microsoft.com/office/drawing/2014/main" id="{18481168-42EC-3157-EAB3-98B7CF25A67A}"/>
              </a:ext>
            </a:extLst>
          </p:cNvPr>
          <p:cNvSpPr>
            <a:spLocks/>
          </p:cNvSpPr>
          <p:nvPr>
            <p:custDataLst>
              <p:tags r:id="rId33"/>
            </p:custDataLst>
          </p:nvPr>
        </p:nvSpPr>
        <p:spPr bwMode="gray">
          <a:xfrm>
            <a:off x="2854325" y="57340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767FB98-8DA4-49EA-BE8F-34B3B883C60B}" type="datetime'0''''''.''''''''''''''''''''''''''''''''''0''''''''''5'''''''">
              <a:rPr lang="en-US" altLang="en-US" sz="1000" smtClean="0">
                <a:effectLst/>
                <a:latin typeface="+mn-lt"/>
                <a:ea typeface="+mn-ea"/>
              </a:rPr>
              <a:pPr/>
              <a:t>0.05</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957F593F-2BE4-8EAC-12D3-BD89E2174963}"/>
              </a:ext>
            </a:extLst>
          </p:cNvPr>
          <p:cNvSpPr>
            <a:spLocks/>
          </p:cNvSpPr>
          <p:nvPr>
            <p:custDataLst>
              <p:tags r:id="rId34"/>
            </p:custDataLst>
          </p:nvPr>
        </p:nvSpPr>
        <p:spPr bwMode="gray">
          <a:xfrm>
            <a:off x="3797300" y="496570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8B0E104-564A-4552-92C6-5257799D102B}" type="datetime'''''''''''2''''''''''''2''''''''.''3''''''''7'''''''''''''''''">
              <a:rPr lang="en-US" altLang="en-US" sz="1000" smtClean="0">
                <a:latin typeface="+mn-lt"/>
                <a:ea typeface="+mn-ea"/>
              </a:rPr>
              <a:pPr/>
              <a:t>22.37</a:t>
            </a:fld>
            <a:endParaRPr kumimoji="1" lang="en-US" altLang="ja-JP" sz="1000" dirty="0">
              <a:latin typeface="+mn-lt"/>
              <a:ea typeface="+mn-ea"/>
              <a:sym typeface="+mn-lt"/>
            </a:endParaRPr>
          </a:p>
        </p:txBody>
      </p:sp>
      <p:sp>
        <p:nvSpPr>
          <p:cNvPr id="122" name="テキスト プレースホルダ 9">
            <a:extLst>
              <a:ext uri="{FF2B5EF4-FFF2-40B4-BE49-F238E27FC236}">
                <a16:creationId xmlns:a16="http://schemas.microsoft.com/office/drawing/2014/main" id="{C2FED35E-4556-1A62-8A32-AF5A05E1712B}"/>
              </a:ext>
            </a:extLst>
          </p:cNvPr>
          <p:cNvSpPr>
            <a:spLocks/>
          </p:cNvSpPr>
          <p:nvPr>
            <p:custDataLst>
              <p:tags r:id="rId35"/>
            </p:custDataLst>
          </p:nvPr>
        </p:nvSpPr>
        <p:spPr bwMode="gray">
          <a:xfrm>
            <a:off x="3560763" y="56483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8921C3-2224-4093-B797-C9B2A1CC326E}" type="datetime'''''2''''''''''''''''''.''''''5''4'''''''''''''''''''''">
              <a:rPr lang="en-US" altLang="en-US" sz="1000" smtClean="0">
                <a:effectLst/>
                <a:latin typeface="+mn-lt"/>
                <a:ea typeface="+mn-ea"/>
              </a:rPr>
              <a:pPr/>
              <a:t>2.54</a:t>
            </a:fld>
            <a:endParaRPr kumimoji="1" lang="en-US" altLang="ja-JP" sz="1000" dirty="0">
              <a:latin typeface="+mn-lt"/>
              <a:ea typeface="+mn-ea"/>
              <a:sym typeface="+mn-lt"/>
            </a:endParaRPr>
          </a:p>
        </p:txBody>
      </p:sp>
      <p:sp>
        <p:nvSpPr>
          <p:cNvPr id="119" name="テキスト プレースホルダ 9">
            <a:extLst>
              <a:ext uri="{FF2B5EF4-FFF2-40B4-BE49-F238E27FC236}">
                <a16:creationId xmlns:a16="http://schemas.microsoft.com/office/drawing/2014/main" id="{C927A163-421F-0A38-7399-819D3902F00A}"/>
              </a:ext>
            </a:extLst>
          </p:cNvPr>
          <p:cNvSpPr>
            <a:spLocks/>
          </p:cNvSpPr>
          <p:nvPr>
            <p:custDataLst>
              <p:tags r:id="rId36"/>
            </p:custDataLst>
          </p:nvPr>
        </p:nvSpPr>
        <p:spPr bwMode="gray">
          <a:xfrm>
            <a:off x="4265613" y="572611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FCE8E4-7598-4565-B047-6A188597B38E}" type="datetime'''''0''.''''''''''''''''''''''''2''6'''''''''''''''''''''">
              <a:rPr lang="en-US" altLang="en-US" sz="1000" smtClean="0">
                <a:effectLst/>
                <a:latin typeface="+mn-lt"/>
                <a:ea typeface="+mn-ea"/>
              </a:rPr>
              <a:pPr/>
              <a:t>0.26</a:t>
            </a:fld>
            <a:endParaRPr kumimoji="1" lang="en-US" altLang="ja-JP" sz="1000" dirty="0">
              <a:latin typeface="+mn-lt"/>
              <a:ea typeface="+mn-ea"/>
              <a:sym typeface="+mn-lt"/>
            </a:endParaRPr>
          </a:p>
        </p:txBody>
      </p:sp>
      <p:sp>
        <p:nvSpPr>
          <p:cNvPr id="118" name="テキスト プレースホルダ 9">
            <a:extLst>
              <a:ext uri="{FF2B5EF4-FFF2-40B4-BE49-F238E27FC236}">
                <a16:creationId xmlns:a16="http://schemas.microsoft.com/office/drawing/2014/main" id="{29B596D8-96BB-46B0-750A-CB60ED3C28FC}"/>
              </a:ext>
            </a:extLst>
          </p:cNvPr>
          <p:cNvSpPr>
            <a:spLocks/>
          </p:cNvSpPr>
          <p:nvPr>
            <p:custDataLst>
              <p:tags r:id="rId37"/>
            </p:custDataLst>
          </p:nvPr>
        </p:nvSpPr>
        <p:spPr bwMode="gray">
          <a:xfrm>
            <a:off x="2149475" y="57292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1E3511D-2EEF-42A5-9EE2-EBB331AB8B9A}" type="datetime'0''''''''''.''''''''''''''''''''''''''''''''''19'">
              <a:rPr lang="en-US" altLang="en-US" sz="1000" smtClean="0">
                <a:effectLst/>
                <a:latin typeface="+mn-lt"/>
                <a:ea typeface="+mn-ea"/>
              </a:rPr>
              <a:pPr/>
              <a:t>0.19</a:t>
            </a:fld>
            <a:endParaRPr kumimoji="1" lang="en-US" altLang="ja-JP" sz="1000" dirty="0">
              <a:latin typeface="+mn-lt"/>
              <a:ea typeface="+mn-ea"/>
              <a:sym typeface="+mn-lt"/>
            </a:endParaRPr>
          </a:p>
        </p:txBody>
      </p:sp>
      <p:sp>
        <p:nvSpPr>
          <p:cNvPr id="117" name="テキスト プレースホルダ 9">
            <a:extLst>
              <a:ext uri="{FF2B5EF4-FFF2-40B4-BE49-F238E27FC236}">
                <a16:creationId xmlns:a16="http://schemas.microsoft.com/office/drawing/2014/main" id="{7A59B7C8-FA6F-17E6-1F96-49EA884AA5D2}"/>
              </a:ext>
            </a:extLst>
          </p:cNvPr>
          <p:cNvSpPr>
            <a:spLocks/>
          </p:cNvSpPr>
          <p:nvPr>
            <p:custDataLst>
              <p:tags r:id="rId38"/>
            </p:custDataLst>
          </p:nvPr>
        </p:nvSpPr>
        <p:spPr bwMode="gray">
          <a:xfrm>
            <a:off x="1443038" y="57277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0752C9-0A0C-4CD0-9DFD-9FD4863E0CF1}" type="datetime'''''''0''''.''2''''''''''''4'''''''''''''''''''">
              <a:rPr lang="en-US" altLang="en-US" sz="1000" smtClean="0">
                <a:effectLst/>
                <a:latin typeface="+mn-lt"/>
                <a:ea typeface="+mn-ea"/>
              </a:rPr>
              <a:pPr/>
              <a:t>0.24</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F2CB2848-772B-B299-4A52-FB232531F84C}"/>
              </a:ext>
            </a:extLst>
          </p:cNvPr>
          <p:cNvSpPr>
            <a:spLocks/>
          </p:cNvSpPr>
          <p:nvPr>
            <p:custDataLst>
              <p:tags r:id="rId39"/>
            </p:custDataLst>
          </p:nvPr>
        </p:nvSpPr>
        <p:spPr bwMode="gray">
          <a:xfrm>
            <a:off x="5208588" y="504825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D5C571-0D4C-4770-BB56-ECF680259AA4}" type="datetime'''''''1''''''9''.9''''''''''''''''''''''''''7'''''''">
              <a:rPr lang="en-US" altLang="en-US" sz="1000" smtClean="0">
                <a:latin typeface="+mn-lt"/>
                <a:ea typeface="+mn-ea"/>
              </a:rPr>
              <a:pPr/>
              <a:t>19.97</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18EE9C8F-58EF-0ABD-3075-9EBF050A06B0}"/>
              </a:ext>
            </a:extLst>
          </p:cNvPr>
          <p:cNvSpPr>
            <a:spLocks/>
          </p:cNvSpPr>
          <p:nvPr>
            <p:custDataLst>
              <p:tags r:id="rId40"/>
            </p:custDataLst>
          </p:nvPr>
        </p:nvSpPr>
        <p:spPr bwMode="gray">
          <a:xfrm>
            <a:off x="4972050" y="57340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E76F5E-78C5-402D-92EA-EB6965E1BCA6}" type="datetime'''0''''''''''''''.''''''03'''''''''''''">
              <a:rPr lang="en-US" altLang="en-US" sz="1000" smtClean="0">
                <a:effectLst/>
                <a:latin typeface="+mn-lt"/>
                <a:ea typeface="+mn-ea"/>
              </a:rPr>
              <a:pPr/>
              <a:t>0.03</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D9FF7872-D98A-26A6-82F3-091389DBF175}"/>
              </a:ext>
            </a:extLst>
          </p:cNvPr>
          <p:cNvSpPr>
            <a:spLocks/>
          </p:cNvSpPr>
          <p:nvPr>
            <p:custDataLst>
              <p:tags r:id="rId41"/>
            </p:custDataLst>
          </p:nvPr>
        </p:nvSpPr>
        <p:spPr bwMode="gray">
          <a:xfrm>
            <a:off x="4502150" y="484028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37553F7-0670-4B8B-B2E0-341D7AC46850}" type="datetime'''''''''''2''''6.''0''''''''''''3'''''''''''''''''">
              <a:rPr lang="en-US" altLang="en-US" sz="1000" smtClean="0">
                <a:latin typeface="+mn-lt"/>
                <a:ea typeface="+mn-ea"/>
              </a:rPr>
              <a:pPr/>
              <a:t>26.03</a:t>
            </a:fld>
            <a:endParaRPr kumimoji="1" lang="en-US" altLang="ja-JP" sz="1000" dirty="0">
              <a:latin typeface="+mn-lt"/>
              <a:ea typeface="+mn-ea"/>
              <a:sym typeface="+mn-lt"/>
            </a:endParaRPr>
          </a:p>
        </p:txBody>
      </p:sp>
      <p:sp>
        <p:nvSpPr>
          <p:cNvPr id="162" name="テキスト プレースホルダ 9">
            <a:extLst>
              <a:ext uri="{FF2B5EF4-FFF2-40B4-BE49-F238E27FC236}">
                <a16:creationId xmlns:a16="http://schemas.microsoft.com/office/drawing/2014/main" id="{F3F5C855-4FCD-B39C-D4BF-775452F06707}"/>
              </a:ext>
            </a:extLst>
          </p:cNvPr>
          <p:cNvSpPr>
            <a:spLocks/>
          </p:cNvSpPr>
          <p:nvPr>
            <p:custDataLst>
              <p:tags r:id="rId42"/>
            </p:custDataLst>
          </p:nvPr>
        </p:nvSpPr>
        <p:spPr bwMode="auto">
          <a:xfrm>
            <a:off x="3054350"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A082EF6-62AC-4DE9-ACB0-4CA79B1D040B}"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163" name="テキスト プレースホルダ 9">
            <a:extLst>
              <a:ext uri="{FF2B5EF4-FFF2-40B4-BE49-F238E27FC236}">
                <a16:creationId xmlns:a16="http://schemas.microsoft.com/office/drawing/2014/main" id="{12847C46-8B35-CE44-147C-4A50D9108EDF}"/>
              </a:ext>
            </a:extLst>
          </p:cNvPr>
          <p:cNvSpPr>
            <a:spLocks/>
          </p:cNvSpPr>
          <p:nvPr>
            <p:custDataLst>
              <p:tags r:id="rId43"/>
            </p:custDataLst>
          </p:nvPr>
        </p:nvSpPr>
        <p:spPr bwMode="auto">
          <a:xfrm>
            <a:off x="3759200"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9A9AA7-F791-404B-99FA-CD716A17EA13}"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87" name="テキスト プレースホルダ 9">
            <a:extLst>
              <a:ext uri="{FF2B5EF4-FFF2-40B4-BE49-F238E27FC236}">
                <a16:creationId xmlns:a16="http://schemas.microsoft.com/office/drawing/2014/main" id="{34589A04-6FFD-D666-54DF-57D8A80AD280}"/>
              </a:ext>
            </a:extLst>
          </p:cNvPr>
          <p:cNvSpPr>
            <a:spLocks/>
          </p:cNvSpPr>
          <p:nvPr>
            <p:custDataLst>
              <p:tags r:id="rId44"/>
            </p:custDataLst>
          </p:nvPr>
        </p:nvSpPr>
        <p:spPr bwMode="gray">
          <a:xfrm>
            <a:off x="3090863" y="28146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1E6462-C6F3-47C9-B1A4-F884267473A6}" type="datetime'''''''8''4''''''''''''''''.9''''''''''2'''''''''''''''''''''">
              <a:rPr lang="en-US" altLang="en-US" sz="1000" smtClean="0">
                <a:latin typeface="+mn-lt"/>
                <a:ea typeface="+mn-ea"/>
              </a:rPr>
              <a:pPr/>
              <a:t>84.92</a:t>
            </a:fld>
            <a:endParaRPr kumimoji="1" lang="en-US" altLang="ja-JP" sz="1000" dirty="0">
              <a:latin typeface="+mn-lt"/>
              <a:ea typeface="+mn-ea"/>
              <a:sym typeface="+mn-lt"/>
            </a:endParaRPr>
          </a:p>
        </p:txBody>
      </p:sp>
      <p:sp>
        <p:nvSpPr>
          <p:cNvPr id="164" name="テキスト プレースホルダ 9">
            <a:extLst>
              <a:ext uri="{FF2B5EF4-FFF2-40B4-BE49-F238E27FC236}">
                <a16:creationId xmlns:a16="http://schemas.microsoft.com/office/drawing/2014/main" id="{92D21894-9BC8-4C69-6C0C-5658B93722AB}"/>
              </a:ext>
            </a:extLst>
          </p:cNvPr>
          <p:cNvSpPr>
            <a:spLocks/>
          </p:cNvSpPr>
          <p:nvPr>
            <p:custDataLst>
              <p:tags r:id="rId45"/>
            </p:custDataLst>
          </p:nvPr>
        </p:nvSpPr>
        <p:spPr bwMode="auto">
          <a:xfrm>
            <a:off x="4465638"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A582C1-CDAF-4493-A04D-EED76A43B1E5}"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165" name="テキスト プレースホルダ 9">
            <a:extLst>
              <a:ext uri="{FF2B5EF4-FFF2-40B4-BE49-F238E27FC236}">
                <a16:creationId xmlns:a16="http://schemas.microsoft.com/office/drawing/2014/main" id="{AA4A9637-19E7-FAB3-BAC3-5ACF0E886EAB}"/>
              </a:ext>
            </a:extLst>
          </p:cNvPr>
          <p:cNvSpPr>
            <a:spLocks/>
          </p:cNvSpPr>
          <p:nvPr>
            <p:custDataLst>
              <p:tags r:id="rId46"/>
            </p:custDataLst>
          </p:nvPr>
        </p:nvSpPr>
        <p:spPr bwMode="auto">
          <a:xfrm>
            <a:off x="5170488"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617DB0E-A57C-4835-9BF5-52DF70346D9B}"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161" name="テキスト プレースホルダ 9">
            <a:extLst>
              <a:ext uri="{FF2B5EF4-FFF2-40B4-BE49-F238E27FC236}">
                <a16:creationId xmlns:a16="http://schemas.microsoft.com/office/drawing/2014/main" id="{C2C6605B-645D-8FB1-6B21-4B9378483948}"/>
              </a:ext>
            </a:extLst>
          </p:cNvPr>
          <p:cNvSpPr>
            <a:spLocks/>
          </p:cNvSpPr>
          <p:nvPr>
            <p:custDataLst>
              <p:tags r:id="rId47"/>
            </p:custDataLst>
          </p:nvPr>
        </p:nvSpPr>
        <p:spPr bwMode="auto">
          <a:xfrm>
            <a:off x="2347913"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75D76BE-6DAF-47FA-9101-8198F5B6D4BC}"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160" name="テキスト プレースホルダ 9">
            <a:extLst>
              <a:ext uri="{FF2B5EF4-FFF2-40B4-BE49-F238E27FC236}">
                <a16:creationId xmlns:a16="http://schemas.microsoft.com/office/drawing/2014/main" id="{6C864DA3-4B1B-3385-2472-7A645B938CA5}"/>
              </a:ext>
            </a:extLst>
          </p:cNvPr>
          <p:cNvSpPr>
            <a:spLocks/>
          </p:cNvSpPr>
          <p:nvPr>
            <p:custDataLst>
              <p:tags r:id="rId48"/>
            </p:custDataLst>
          </p:nvPr>
        </p:nvSpPr>
        <p:spPr bwMode="auto">
          <a:xfrm>
            <a:off x="1643063"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39F288B-B056-453E-9CAA-C9FE7D321316}"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159" name="テキスト プレースホルダ 9">
            <a:extLst>
              <a:ext uri="{FF2B5EF4-FFF2-40B4-BE49-F238E27FC236}">
                <a16:creationId xmlns:a16="http://schemas.microsoft.com/office/drawing/2014/main" id="{A8A4FDAC-0D38-9948-CFC3-526C78B28F60}"/>
              </a:ext>
            </a:extLst>
          </p:cNvPr>
          <p:cNvSpPr>
            <a:spLocks/>
          </p:cNvSpPr>
          <p:nvPr>
            <p:custDataLst>
              <p:tags r:id="rId49"/>
            </p:custDataLst>
          </p:nvPr>
        </p:nvSpPr>
        <p:spPr bwMode="auto">
          <a:xfrm>
            <a:off x="866775" y="5999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E7DB51-DB0C-44E1-B1A3-6B33C071685B}" type="datetime'''20''''''1''''''''''''''''''''''''''7'''''''''">
              <a:rPr lang="en-US" altLang="en-US" sz="1000" smtClean="0">
                <a:effectLst/>
                <a:latin typeface="+mn-lt"/>
                <a:ea typeface="+mn-ea"/>
                <a:sym typeface="+mn-lt"/>
              </a:rPr>
              <a:pPr marL="0" lvl="0" indent="0" algn="ctr">
                <a:spcBef>
                  <a:spcPct val="0"/>
                </a:spcBef>
                <a:buNone/>
              </a:pPr>
              <a:t>2017</a:t>
            </a:fld>
            <a:endParaRPr kumimoji="1" lang="en-US" altLang="ja-JP" sz="1000" dirty="0">
              <a:latin typeface="+mn-lt"/>
              <a:ea typeface="+mn-ea"/>
              <a:sym typeface="+mn-lt"/>
            </a:endParaRPr>
          </a:p>
        </p:txBody>
      </p:sp>
      <p:sp>
        <p:nvSpPr>
          <p:cNvPr id="46" name="テキスト ボックス 74">
            <a:extLst>
              <a:ext uri="{FF2B5EF4-FFF2-40B4-BE49-F238E27FC236}">
                <a16:creationId xmlns:a16="http://schemas.microsoft.com/office/drawing/2014/main" id="{84A62D88-9C01-DFD3-492C-5780C285E851}"/>
              </a:ext>
            </a:extLst>
          </p:cNvPr>
          <p:cNvSpPr txBox="1"/>
          <p:nvPr/>
        </p:nvSpPr>
        <p:spPr>
          <a:xfrm>
            <a:off x="218521" y="6392241"/>
            <a:ext cx="6562422" cy="144016"/>
          </a:xfrm>
          <a:prstGeom prst="rect">
            <a:avLst/>
          </a:prstGeom>
          <a:noFill/>
        </p:spPr>
        <p:txBody>
          <a:bodyPr wrap="square" lIns="0" tIns="0" rIns="0" bIns="0" rtlCol="0">
            <a:noAutofit/>
          </a:bodyPr>
          <a:lstStyle/>
          <a:p>
            <a:pPr>
              <a:spcAft>
                <a:spcPts val="100"/>
              </a:spcAft>
              <a:defRPr/>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※2020年のデータ</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については記載なし</a:t>
            </a:r>
          </a:p>
        </p:txBody>
      </p:sp>
      <p:sp>
        <p:nvSpPr>
          <p:cNvPr id="50" name="テキスト ボックス 74">
            <a:extLst>
              <a:ext uri="{FF2B5EF4-FFF2-40B4-BE49-F238E27FC236}">
                <a16:creationId xmlns:a16="http://schemas.microsoft.com/office/drawing/2014/main" id="{3A545D34-FB9E-F5C5-B613-627F2E42FE52}"/>
              </a:ext>
            </a:extLst>
          </p:cNvPr>
          <p:cNvSpPr txBox="1"/>
          <p:nvPr/>
        </p:nvSpPr>
        <p:spPr>
          <a:xfrm>
            <a:off x="218521" y="6616650"/>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UN Comtrade Database</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Rectangle 98">
            <a:extLst>
              <a:ext uri="{FF2B5EF4-FFF2-40B4-BE49-F238E27FC236}">
                <a16:creationId xmlns:a16="http://schemas.microsoft.com/office/drawing/2014/main" id="{DA93757E-8779-2C5F-8DC0-BA364DCEE9D2}"/>
              </a:ext>
            </a:extLst>
          </p:cNvPr>
          <p:cNvSpPr/>
          <p:nvPr>
            <p:custDataLst>
              <p:tags r:id="rId50"/>
            </p:custDataLst>
          </p:nvPr>
        </p:nvSpPr>
        <p:spPr bwMode="auto">
          <a:xfrm>
            <a:off x="4229100" y="271780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0" name="Rectangle 99">
            <a:extLst>
              <a:ext uri="{FF2B5EF4-FFF2-40B4-BE49-F238E27FC236}">
                <a16:creationId xmlns:a16="http://schemas.microsoft.com/office/drawing/2014/main" id="{4FFBDB00-EE75-F5E6-1C2B-91C9C996C1C5}"/>
              </a:ext>
            </a:extLst>
          </p:cNvPr>
          <p:cNvSpPr/>
          <p:nvPr>
            <p:custDataLst>
              <p:tags r:id="rId51"/>
            </p:custDataLst>
          </p:nvPr>
        </p:nvSpPr>
        <p:spPr bwMode="auto">
          <a:xfrm>
            <a:off x="4814888" y="271780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5" name="テキスト プレースホルダ 9">
            <a:extLst>
              <a:ext uri="{FF2B5EF4-FFF2-40B4-BE49-F238E27FC236}">
                <a16:creationId xmlns:a16="http://schemas.microsoft.com/office/drawing/2014/main" id="{50A1527A-72E0-C2F6-1F17-CD4DDF1CA9A6}"/>
              </a:ext>
            </a:extLst>
          </p:cNvPr>
          <p:cNvSpPr>
            <a:spLocks/>
          </p:cNvSpPr>
          <p:nvPr>
            <p:custDataLst>
              <p:tags r:id="rId52"/>
            </p:custDataLst>
          </p:nvPr>
        </p:nvSpPr>
        <p:spPr bwMode="auto">
          <a:xfrm>
            <a:off x="4459288" y="27130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7A565E6-09C0-4230-B1CD-DF21A59B2796}" type="datetime'''''''''''''''''輸''''''''''''''''''''''''''''''''''出'''''''''">
              <a:rPr lang="ja-JP" altLang="en-US" sz="1000" smtClean="0">
                <a:latin typeface="+mn-lt"/>
                <a:ea typeface="+mn-ea"/>
              </a:rPr>
              <a:pPr/>
              <a:t>輸出</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DA0E69E9-C611-E3BE-1D44-E3574DBB93C6}"/>
              </a:ext>
            </a:extLst>
          </p:cNvPr>
          <p:cNvSpPr>
            <a:spLocks/>
          </p:cNvSpPr>
          <p:nvPr>
            <p:custDataLst>
              <p:tags r:id="rId53"/>
            </p:custDataLst>
          </p:nvPr>
        </p:nvSpPr>
        <p:spPr bwMode="auto">
          <a:xfrm>
            <a:off x="5045075" y="27130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FC9781A-6937-41A9-8866-B669B3E210A6}" type="datetime'''''''''''''''''''''''''''''''輸''''''''''入'''">
              <a:rPr lang="ja-JP" altLang="en-US" sz="1000" smtClean="0">
                <a:latin typeface="+mn-lt"/>
                <a:ea typeface="+mn-ea"/>
              </a:rPr>
              <a:pPr/>
              <a:t>輸入</a:t>
            </a:fld>
            <a:endParaRPr kumimoji="1" lang="en-US" altLang="ja-JP" sz="1000" dirty="0">
              <a:latin typeface="+mn-lt"/>
              <a:ea typeface="+mn-ea"/>
              <a:sym typeface="+mn-lt"/>
            </a:endParaRPr>
          </a:p>
        </p:txBody>
      </p:sp>
    </p:spTree>
    <p:extLst>
      <p:ext uri="{BB962C8B-B14F-4D97-AF65-F5344CB8AC3E}">
        <p14:creationId xmlns:p14="http://schemas.microsoft.com/office/powerpoint/2010/main" val="306388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4" name="オブジェクト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p:txBody>
          <a:bodyPr vert="horz">
            <a:normAutofit/>
          </a:bodyPr>
          <a:lstStyle/>
          <a:p>
            <a:r>
              <a:rPr lang="en-US" altLang="ja-JP" sz="1400" noProof="1"/>
              <a:t>ガーナ</a:t>
            </a:r>
            <a:r>
              <a:rPr lang="ja-JP" altLang="en-US" sz="1400" noProof="1"/>
              <a:t>／医療関連／</a:t>
            </a:r>
            <a:r>
              <a:rPr lang="en-US" altLang="ja-JP" sz="1400" noProof="1"/>
              <a:t>医療機器</a:t>
            </a:r>
            <a:endParaRPr kumimoji="1" lang="ja-JP" altLang="en-US" sz="1400" dirty="0"/>
          </a:p>
        </p:txBody>
      </p:sp>
      <p:sp>
        <p:nvSpPr>
          <p:cNvPr id="6" name="テキスト プレースホルダー 5"/>
          <p:cNvSpPr>
            <a:spLocks noGrp="1"/>
          </p:cNvSpPr>
          <p:nvPr>
            <p:ph type="body" sz="quarter" idx="15"/>
          </p:nvPr>
        </p:nvSpPr>
        <p:spPr>
          <a:xfrm>
            <a:off x="189867" y="548600"/>
            <a:ext cx="9505950" cy="359445"/>
          </a:xfrm>
        </p:spPr>
        <p:txBody>
          <a:bodyPr/>
          <a:lstStyle/>
          <a:p>
            <a:r>
              <a:rPr lang="ja-JP" altLang="en-US" dirty="0"/>
              <a:t>今後、高い需要が見込まれる医療機器</a:t>
            </a:r>
          </a:p>
        </p:txBody>
      </p:sp>
      <p:sp>
        <p:nvSpPr>
          <p:cNvPr id="37" name="テキスト ボックス 36"/>
          <p:cNvSpPr txBox="1"/>
          <p:nvPr/>
        </p:nvSpPr>
        <p:spPr>
          <a:xfrm>
            <a:off x="200024" y="6597441"/>
            <a:ext cx="9073455" cy="199045"/>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Statista </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「ガーナにおける種類別の医療機器輸入」</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 GHANA HEALTH SERVICE</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JICA Donates $150,000 in Medical Equipment to Boost Maternal Health Services in Ghana</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 EASE</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Healthcare equipment solutions launched by EASE Ghana</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211" name="テキスト ボックス 30"/>
          <p:cNvSpPr txBox="1"/>
          <p:nvPr/>
        </p:nvSpPr>
        <p:spPr>
          <a:xfrm>
            <a:off x="200472" y="980728"/>
            <a:ext cx="9567353" cy="4093428"/>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ガーナの医療機器市場は輸入に大きく依存しており、</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主に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EU</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ブルキナファソ、イタリア、ニジェールからのものである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2019年現在、</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内科</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、外科、歯科、獣医の診療で使用される器具および装置は、国内の医療機器輸入全体の65%を占めてい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輸入品の24%は、α、β、ガンマ線を利用したX線装置などで構成されて</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残りの輸入医療品は家具、呼吸器、整形外科用品であ</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このデータはガーナの必須医療機器に対する需要と投資の増加を示して</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機器やデバイスに焦点を当てているのは、医療インフラとサービスを改善するという国のコミットメントを反映している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年、国際協力機構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はガーナの妊産婦保健サービスを強化するため、</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相当の医療機材を寄付した。同寄付は、母親と新生児のケアの質を向上させ、医療システムにおける重要なニーズに対応することを目的としている。分娩台、超音波装置、乳児用カイロなどの必需品が含まれており、全国の医療施設に配布される。上記、取り組みは、ガーナの保健インフラを強化し、母子の健康状態を改善するため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が行っている支援である。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 Ghana Limited-EASE Healthcare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African</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Asset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Finance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Company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AAFC</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の支援を受け、アクラにおいて、</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Equipment-as-a-Service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）を導入し、医療機器へのアクセスに革命をもたらした。</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439738" indent="-17145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は、医療機器を利用した分だけ支払うモデルを提供することで、不十分で機能しない医療機器の改善に取り組むことを目的としている。</a:t>
            </a: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今後の拡張計画には、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ICT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や農業などの分野が含まれており、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AAFC</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CEO</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は、ガーナで</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7,500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相当の設備を持続可能な方法で設置するというコミットメントを強調した。</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268288" indent="96838" algn="just">
              <a:buClr>
                <a:srgbClr val="5F8AC3"/>
              </a:buClr>
              <a:buFont typeface="Wingdings" panose="05000000000000000000" pitchFamily="2" charset="2"/>
              <a:buChar char="ü"/>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ガーナ投資促進センター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GIPC</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CEO</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のソリューションを称賛し、その全国展開を支持している。さらに、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FOCOS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整形外科病院</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CEO</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は、旧式の機器の交換に伴う経済的負担を軽減するために、同プログラムが時宜を得た介入を行ったことを認めた。</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7">
            <a:extLst>
              <a:ext uri="{FF2B5EF4-FFF2-40B4-BE49-F238E27FC236}">
                <a16:creationId xmlns:a16="http://schemas.microsoft.com/office/drawing/2014/main" id="{B66C4769-6B41-80E5-2AA6-362B16DA3CAC}"/>
              </a:ext>
            </a:extLst>
          </p:cNvPr>
          <p:cNvGrpSpPr/>
          <p:nvPr/>
        </p:nvGrpSpPr>
        <p:grpSpPr>
          <a:xfrm>
            <a:off x="203154" y="5096996"/>
            <a:ext cx="9505056" cy="288032"/>
            <a:chOff x="4803500" y="2113806"/>
            <a:chExt cx="5626916" cy="288032"/>
          </a:xfrm>
        </p:grpSpPr>
        <p:cxnSp>
          <p:nvCxnSpPr>
            <p:cNvPr id="7" name="直線コネクタ 14">
              <a:extLst>
                <a:ext uri="{FF2B5EF4-FFF2-40B4-BE49-F238E27FC236}">
                  <a16:creationId xmlns:a16="http://schemas.microsoft.com/office/drawing/2014/main" id="{BA880BD8-8DEA-63EF-EB27-66E3E84E13CC}"/>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1260E146-CFB1-6941-DD27-9067F8D21E99}"/>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ko-KR" sz="1400" noProof="1">
                  <a:solidFill>
                    <a:srgbClr val="000000"/>
                  </a:solidFill>
                  <a:latin typeface="HGP創英角ｺﾞｼｯｸUB" panose="020B0900000000000000" pitchFamily="50" charset="-128"/>
                  <a:ea typeface="HGP創英角ｺﾞｼｯｸUB" panose="020B0900000000000000" pitchFamily="50" charset="-128"/>
                </a:rPr>
                <a:t>新製品発売</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9" name="表 4">
            <a:extLst>
              <a:ext uri="{FF2B5EF4-FFF2-40B4-BE49-F238E27FC236}">
                <a16:creationId xmlns:a16="http://schemas.microsoft.com/office/drawing/2014/main" id="{853AA667-579E-ABE3-E497-B4BD92D262E2}"/>
              </a:ext>
            </a:extLst>
          </p:cNvPr>
          <p:cNvGraphicFramePr>
            <a:graphicFrameLocks noGrp="1"/>
          </p:cNvGraphicFramePr>
          <p:nvPr>
            <p:extLst>
              <p:ext uri="{D42A27DB-BD31-4B8C-83A1-F6EECF244321}">
                <p14:modId xmlns:p14="http://schemas.microsoft.com/office/powerpoint/2010/main" val="3705789769"/>
              </p:ext>
            </p:extLst>
          </p:nvPr>
        </p:nvGraphicFramePr>
        <p:xfrm>
          <a:off x="200025" y="5375096"/>
          <a:ext cx="9495792" cy="1170431"/>
        </p:xfrm>
        <a:graphic>
          <a:graphicData uri="http://schemas.openxmlformats.org/drawingml/2006/table">
            <a:tbl>
              <a:tblPr firstRow="1" bandRow="1">
                <a:tableStyleId>{5C22544A-7EE6-4342-B048-85BDC9FD1C3A}</a:tableStyleId>
              </a:tblPr>
              <a:tblGrid>
                <a:gridCol w="1728639">
                  <a:extLst>
                    <a:ext uri="{9D8B030D-6E8A-4147-A177-3AD203B41FA5}">
                      <a16:colId xmlns:a16="http://schemas.microsoft.com/office/drawing/2014/main" val="20000"/>
                    </a:ext>
                  </a:extLst>
                </a:gridCol>
                <a:gridCol w="7767153">
                  <a:extLst>
                    <a:ext uri="{9D8B030D-6E8A-4147-A177-3AD203B41FA5}">
                      <a16:colId xmlns:a16="http://schemas.microsoft.com/office/drawing/2014/main" val="20003"/>
                    </a:ext>
                  </a:extLst>
                </a:gridCol>
              </a:tblGrid>
              <a:tr h="256031">
                <a:tc>
                  <a:txBody>
                    <a:bodyPr/>
                    <a:lstStyle/>
                    <a:p>
                      <a:pPr algn="ctr" fontAlgn="ctr" hangingPunct="0">
                        <a:lnSpc>
                          <a:spcPct val="100000"/>
                        </a:lnSpc>
                        <a:spcAft>
                          <a:spcPts val="0"/>
                        </a:spcAft>
                      </a:pPr>
                      <a:r>
                        <a:rPr kumimoji="1" lang="ja-JP" altLang="en-US" sz="1400" b="1" baseline="0" noProof="1">
                          <a:latin typeface="Arial" panose="020B0604020202020204" pitchFamily="34" charset="0"/>
                          <a:ea typeface="MS PGothic" panose="020B0600070205080204" pitchFamily="34" charset="-128"/>
                        </a:rPr>
                        <a:t>メーカー名</a:t>
                      </a:r>
                    </a:p>
                  </a:txBody>
                  <a:tcPr marL="72000" marR="72000" marT="0"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lnSpc>
                          <a:spcPct val="100000"/>
                        </a:lnSpc>
                        <a:spcAft>
                          <a:spcPts val="0"/>
                        </a:spcAft>
                      </a:pPr>
                      <a:r>
                        <a:rPr kumimoji="1" lang="ja-JP" altLang="en-US" sz="1400" b="1" kern="1200" baseline="0" noProof="1">
                          <a:solidFill>
                            <a:schemeClr val="lt1"/>
                          </a:solidFill>
                          <a:latin typeface="Arial" panose="020B0604020202020204" pitchFamily="34" charset="0"/>
                          <a:ea typeface="MS PGothic" panose="020B0600070205080204" pitchFamily="34" charset="-128"/>
                          <a:cs typeface="+mn-cs"/>
                        </a:rPr>
                        <a:t>特徴と最近の動向</a:t>
                      </a:r>
                    </a:p>
                  </a:txBody>
                  <a:tcPr marL="72000" marR="72000" marT="0" marB="0" anchor="ctr">
                    <a:lnL w="635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853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baseline="0" noProof="1">
                          <a:solidFill>
                            <a:schemeClr val="tx1"/>
                          </a:solidFill>
                          <a:latin typeface="Arial" panose="020B0604020202020204" pitchFamily="34" charset="0"/>
                          <a:ea typeface="MS PGothic" panose="020B0600070205080204" pitchFamily="34" charset="-128"/>
                          <a:cs typeface="Arial" panose="020B0604020202020204" pitchFamily="34" charset="0"/>
                        </a:rPr>
                        <a:t>LGエレクトロニクス</a:t>
                      </a:r>
                      <a:endParaRPr kumimoji="1" lang="ja-JP" altLang="en-US" sz="1200" b="1" baseline="0" dirty="0">
                        <a:solidFill>
                          <a:schemeClr val="tx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9525" cap="flat" cmpd="sng" algn="ctr">
                      <a:solidFill>
                        <a:schemeClr val="tx1">
                          <a:lumMod val="50000"/>
                          <a:lumOff val="50000"/>
                        </a:schemeClr>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LG</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エレクトロニクス</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は最近、痛みを和らげる家庭用デバイス 「MediPain」 を発表した。</a:t>
                      </a:r>
                      <a:r>
                        <a:rPr kumimoji="1" lang="en-US" altLang="ja-JP" sz="1200" kern="1200" baseline="0" dirty="0">
                          <a:solidFill>
                            <a:schemeClr val="dk1"/>
                          </a:solidFill>
                          <a:latin typeface="Arial" panose="020B0604020202020204" pitchFamily="34" charset="0"/>
                          <a:ea typeface="MS PGothic" panose="020B0600070205080204" pitchFamily="34" charset="-128"/>
                          <a:cs typeface="Arial" panose="020B0604020202020204" pitchFamily="34" charset="0"/>
                        </a:rPr>
                        <a:t> </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この革新的な機械は、脳内の痛みの信号を遮断するように設計されており、痛みを効果的に管理するための新しいアプローチを</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提供している。</a:t>
                      </a:r>
                      <a:endPar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endParaRPr>
                    </a:p>
                    <a:p>
                      <a:pPr marL="90488" marR="0" lvl="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また、</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人工知能 </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AI</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 技術を搭載した新型X線検出器を発売</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endPar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12700" cmpd="sng">
                      <a:noFill/>
                    </a:lnL>
                    <a:lnR w="9525" cap="flat" cmpd="sng" algn="ctr">
                      <a:solidFill>
                        <a:schemeClr val="tx1">
                          <a:lumMod val="50000"/>
                          <a:lumOff val="5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ctr" fontAlgn="ctr">
                        <a:lnSpc>
                          <a:spcPct val="100000"/>
                        </a:lnSpc>
                        <a:spcAft>
                          <a:spcPts val="0"/>
                        </a:spcAft>
                      </a:pPr>
                      <a:r>
                        <a:rPr kumimoji="1" lang="en-US" altLang="ja-JP" sz="1200" b="1" baseline="0" noProof="1">
                          <a:solidFill>
                            <a:schemeClr val="tx1"/>
                          </a:solidFill>
                          <a:latin typeface="Arial" panose="020B0604020202020204" pitchFamily="34" charset="0"/>
                          <a:ea typeface="MS PGothic" panose="020B0600070205080204" pitchFamily="34" charset="-128"/>
                          <a:cs typeface="Arial" panose="020B0604020202020204" pitchFamily="34" charset="0"/>
                        </a:rPr>
                        <a:t>EASE Ghana Limited</a:t>
                      </a:r>
                      <a:endParaRPr kumimoji="1" lang="ja-JP" altLang="en-US" sz="1200" b="1" baseline="0" dirty="0">
                        <a:solidFill>
                          <a:schemeClr val="tx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9525" cap="flat" cmpd="sng" algn="ctr">
                      <a:solidFill>
                        <a:schemeClr val="tx1">
                          <a:lumMod val="50000"/>
                          <a:lumOff val="50000"/>
                        </a:schemeClr>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EASE Ghana Limitedは、FOCOS整形外科病院のアクラ施設にEaas </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Equipment as a Service</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 モデルでシーメンスCTスキャナーを提供する予定</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endParaRPr kumimoji="1" lang="en-US" altLang="ja-JP" sz="1200" kern="1200" baseline="0" dirty="0">
                        <a:solidFill>
                          <a:schemeClr val="dk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12700" cmpd="sng">
                      <a:noFill/>
                    </a:lnL>
                    <a:lnR w="9525" cap="flat" cmpd="sng" algn="ctr">
                      <a:solidFill>
                        <a:schemeClr val="tx1">
                          <a:lumMod val="50000"/>
                          <a:lumOff val="5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7726953"/>
                  </a:ext>
                </a:extLst>
              </a:tr>
            </a:tbl>
          </a:graphicData>
        </a:graphic>
      </p:graphicFrame>
    </p:spTree>
    <p:extLst>
      <p:ext uri="{BB962C8B-B14F-4D97-AF65-F5344CB8AC3E}">
        <p14:creationId xmlns:p14="http://schemas.microsoft.com/office/powerpoint/2010/main" val="244219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spc="-150" noProof="1"/>
              <a:t>業界構造 </a:t>
            </a:r>
            <a:r>
              <a:rPr lang="en-US" altLang="ja-JP" sz="2000" spc="-150" noProof="1"/>
              <a:t>-</a:t>
            </a:r>
            <a:r>
              <a:rPr lang="ja-JP" altLang="en-US" sz="2000" spc="-150" noProof="1"/>
              <a:t> 主要メーカー （日本企業以外</a:t>
            </a:r>
            <a:r>
              <a:rPr lang="ja-JP" altLang="en-US" spc="-150" noProof="1"/>
              <a:t>）</a:t>
            </a:r>
            <a:endParaRPr lang="ja-JP" altLang="en-US" sz="2000" spc="-150" noProof="1"/>
          </a:p>
        </p:txBody>
      </p:sp>
      <p:graphicFrame>
        <p:nvGraphicFramePr>
          <p:cNvPr id="5" name="表 4"/>
          <p:cNvGraphicFramePr>
            <a:graphicFrameLocks noGrp="1"/>
          </p:cNvGraphicFramePr>
          <p:nvPr>
            <p:extLst>
              <p:ext uri="{D42A27DB-BD31-4B8C-83A1-F6EECF244321}">
                <p14:modId xmlns:p14="http://schemas.microsoft.com/office/powerpoint/2010/main" val="2217751028"/>
              </p:ext>
            </p:extLst>
          </p:nvPr>
        </p:nvGraphicFramePr>
        <p:xfrm>
          <a:off x="239336" y="2467328"/>
          <a:ext cx="9361041" cy="4132250"/>
        </p:xfrm>
        <a:graphic>
          <a:graphicData uri="http://schemas.openxmlformats.org/drawingml/2006/table">
            <a:tbl>
              <a:tblPr firstRow="1" bandRow="1">
                <a:tableStyleId>{5C22544A-7EE6-4342-B048-85BDC9FD1C3A}</a:tableStyleId>
              </a:tblPr>
              <a:tblGrid>
                <a:gridCol w="877262">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936104">
                  <a:extLst>
                    <a:ext uri="{9D8B030D-6E8A-4147-A177-3AD203B41FA5}">
                      <a16:colId xmlns:a16="http://schemas.microsoft.com/office/drawing/2014/main" val="3661723914"/>
                    </a:ext>
                  </a:extLst>
                </a:gridCol>
                <a:gridCol w="864096">
                  <a:extLst>
                    <a:ext uri="{9D8B030D-6E8A-4147-A177-3AD203B41FA5}">
                      <a16:colId xmlns:a16="http://schemas.microsoft.com/office/drawing/2014/main" val="3386509722"/>
                    </a:ext>
                  </a:extLst>
                </a:gridCol>
                <a:gridCol w="936104">
                  <a:extLst>
                    <a:ext uri="{9D8B030D-6E8A-4147-A177-3AD203B41FA5}">
                      <a16:colId xmlns:a16="http://schemas.microsoft.com/office/drawing/2014/main" val="282012637"/>
                    </a:ext>
                  </a:extLst>
                </a:gridCol>
                <a:gridCol w="4359345">
                  <a:extLst>
                    <a:ext uri="{9D8B030D-6E8A-4147-A177-3AD203B41FA5}">
                      <a16:colId xmlns:a16="http://schemas.microsoft.com/office/drawing/2014/main" val="20003"/>
                    </a:ext>
                  </a:extLst>
                </a:gridCol>
              </a:tblGrid>
              <a:tr h="61467">
                <a:tc>
                  <a:txBody>
                    <a:bodyPr/>
                    <a:lstStyle/>
                    <a:p>
                      <a:pPr algn="ctr" fontAlgn="ctr" hangingPunct="0"/>
                      <a:r>
                        <a:rPr kumimoji="1" lang="ja-JP" altLang="en-US" sz="1000" b="1" noProof="1">
                          <a:solidFill>
                            <a:schemeClr val="bg1"/>
                          </a:solidFill>
                          <a:latin typeface="MS PGothic" panose="020B0600070205080204" pitchFamily="34" charset="-128"/>
                          <a:ea typeface="MS PGothic" panose="020B0600070205080204" pitchFamily="34" charset="-128"/>
                        </a:rPr>
                        <a:t>メーカー名</a:t>
                      </a:r>
                    </a:p>
                  </a:txBody>
                  <a:tcPr marL="36000" marR="36000" marT="0" marB="0" anchor="ctr">
                    <a:lnL w="9525"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主要疾患領域と製品</a:t>
                      </a:r>
                      <a:endParaRPr kumimoji="1" lang="en-US" altLang="ja-JP" sz="1000" b="1" kern="1200" noProof="1">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（網羅的ではない）</a:t>
                      </a:r>
                      <a:endParaRPr kumimoji="1" lang="ja-JP" altLang="en-US" sz="1000" b="1" kern="1200" dirty="0">
                        <a:solidFill>
                          <a:schemeClr val="bg1"/>
                        </a:solidFill>
                        <a:latin typeface="MS PGothic" panose="020B0600070205080204" pitchFamily="34" charset="-128"/>
                        <a:ea typeface="MS PGothic" panose="020B0600070205080204" pitchFamily="34" charset="-128"/>
                        <a:cs typeface="+mn-cs"/>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000" b="1" kern="1200" noProof="1">
                          <a:solidFill>
                            <a:schemeClr val="bg1"/>
                          </a:solidFill>
                          <a:latin typeface="MS PGothic" panose="020B0600070205080204" pitchFamily="34" charset="-128"/>
                          <a:ea typeface="MS PGothic" panose="020B0600070205080204" pitchFamily="34" charset="-128"/>
                          <a:cs typeface="+mn-cs"/>
                        </a:rPr>
                        <a:t>ガーナ</a:t>
                      </a:r>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事務所</a:t>
                      </a:r>
                      <a:endParaRPr kumimoji="1" lang="en-US" altLang="ja-JP" sz="1000" b="1" kern="1200" dirty="0">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有</a:t>
                      </a:r>
                      <a:r>
                        <a:rPr kumimoji="1" lang="en-US" altLang="ja-JP" sz="1000" b="1" kern="1200" noProof="1">
                          <a:solidFill>
                            <a:schemeClr val="bg1"/>
                          </a:solidFill>
                          <a:latin typeface="MS PGothic" panose="020B0600070205080204" pitchFamily="34" charset="-128"/>
                          <a:ea typeface="MS PGothic" panose="020B0600070205080204" pitchFamily="34" charset="-128"/>
                          <a:cs typeface="+mn-cs"/>
                        </a:rPr>
                        <a:t>/</a:t>
                      </a:r>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無</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従業員数</a:t>
                      </a:r>
                      <a:endParaRPr kumimoji="1" lang="en-US" altLang="ja-JP" sz="1000" b="1" kern="1200" noProof="1">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a:t>
                      </a:r>
                      <a:r>
                        <a:rPr kumimoji="1" lang="en-US" altLang="ja-JP" sz="1000" b="1" kern="1200" noProof="1">
                          <a:solidFill>
                            <a:schemeClr val="bg1"/>
                          </a:solidFill>
                          <a:latin typeface="MS PGothic" panose="020B0600070205080204" pitchFamily="34" charset="-128"/>
                          <a:ea typeface="MS PGothic" panose="020B0600070205080204" pitchFamily="34" charset="-128"/>
                          <a:cs typeface="+mn-cs"/>
                        </a:rPr>
                        <a:t>グローバル</a:t>
                      </a:r>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市場シェア</a:t>
                      </a:r>
                      <a:endParaRPr kumimoji="1" lang="en-US" altLang="ja-JP" sz="1000" b="1" kern="1200" noProof="1">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（グローバル）</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特徴と最近の動向</a:t>
                      </a:r>
                    </a:p>
                  </a:txBody>
                  <a:tcPr marL="36000" marR="36000" marT="0" marB="0" anchor="ctr">
                    <a:lnL w="6350"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624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noProof="1">
                          <a:solidFill>
                            <a:schemeClr val="tx1"/>
                          </a:solidFill>
                          <a:latin typeface="+mn-lt"/>
                          <a:ea typeface="MS PGothic" panose="020B0600070205080204" pitchFamily="34" charset="-128"/>
                          <a:cs typeface="Arial" panose="020B0604020202020204" pitchFamily="34" charset="0"/>
                        </a:rPr>
                        <a:t>B.</a:t>
                      </a:r>
                      <a:r>
                        <a:rPr kumimoji="1" lang="en-US" altLang="ja-JP" sz="1050" b="1" dirty="0">
                          <a:solidFill>
                            <a:schemeClr val="tx1"/>
                          </a:solidFill>
                          <a:latin typeface="+mn-lt"/>
                          <a:ea typeface="MS PGothic" panose="020B0600070205080204" pitchFamily="34" charset="-128"/>
                          <a:cs typeface="Arial" panose="020B0604020202020204" pitchFamily="34" charset="0"/>
                        </a:rPr>
                        <a:t> </a:t>
                      </a:r>
                      <a:r>
                        <a:rPr kumimoji="1" lang="en-US" altLang="ja-JP" sz="1050" b="1" noProof="1">
                          <a:solidFill>
                            <a:schemeClr val="tx1"/>
                          </a:solidFill>
                          <a:latin typeface="+mn-lt"/>
                          <a:ea typeface="MS PGothic" panose="020B0600070205080204" pitchFamily="34" charset="-128"/>
                          <a:cs typeface="Arial" panose="020B0604020202020204" pitchFamily="34" charset="0"/>
                        </a:rPr>
                        <a:t>Braun</a:t>
                      </a:r>
                      <a:endParaRPr kumimoji="1" lang="ja-JP" altLang="en-US" sz="1050" b="1" dirty="0">
                        <a:solidFill>
                          <a:schemeClr val="tx1"/>
                        </a:solidFill>
                        <a:latin typeface="+mn-lt"/>
                        <a:ea typeface="MS PGothic" panose="020B0600070205080204" pitchFamily="34" charset="-128"/>
                        <a:cs typeface="Arial" panose="020B0604020202020204" pitchFamily="34" charset="0"/>
                      </a:endParaRPr>
                    </a:p>
                  </a:txBody>
                  <a:tcPr marL="36000" marR="36000" marT="0" marB="0" anchor="ctr">
                    <a:lnL w="9525" cap="flat" cmpd="sng" algn="ctr">
                      <a:solidFill>
                        <a:schemeClr val="bg2"/>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泌尿器科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b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66,000</a:t>
                      </a:r>
                      <a:endParaRPr kumimoji="1" lang="ja-JP" altLang="en-US" sz="1050" kern="1200" dirty="0">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1.89</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60</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年以上の歴史があり、アフリカ大陸に戦略的に位置してい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ガーナ、カメルーン、セネガルなどの主要国で貴重なプロジェクトと販売パートナーシップを確立し、アフリカ市場へのコミットメントと現地の医療ニーズに効果的に対応する努力を示して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いる。</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9525" cap="flat" cmpd="sng" algn="ctr">
                      <a:solidFill>
                        <a:schemeClr val="bg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7933">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Becton Dickinson</a:t>
                      </a:r>
                      <a:endParaRPr kumimoji="1" lang="ja-JP" altLang="en-US" sz="1050" b="1" dirty="0">
                        <a:solidFill>
                          <a:schemeClr val="tx1"/>
                        </a:solidFill>
                        <a:latin typeface="+mn-lt"/>
                        <a:ea typeface="MS PGothic" panose="020B0600070205080204" pitchFamily="34" charset="-128"/>
                        <a:cs typeface="Arial" panose="020B0604020202020204" pitchFamily="34" charset="0"/>
                      </a:endParaRP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糖尿病ケア</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泌尿器科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癌</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75,000</a:t>
                      </a:r>
                      <a:endParaRPr kumimoji="1" lang="ja-JP" altLang="en-US" sz="1050" kern="1200" dirty="0">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3.68</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西アフリカの</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Becton Dickinson </a:t>
                      </a:r>
                      <a:r>
                        <a:rPr kumimoji="1" lang="ja-JP" altLang="en-US" sz="1050" kern="1200" noProof="1">
                          <a:solidFill>
                            <a:schemeClr val="dk1"/>
                          </a:solidFill>
                          <a:latin typeface="+mn-lt"/>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BD</a:t>
                      </a:r>
                      <a:r>
                        <a:rPr kumimoji="1" lang="ja-JP" altLang="en-US" sz="1050" kern="1200" noProof="1">
                          <a:solidFill>
                            <a:schemeClr val="dk1"/>
                          </a:solidFill>
                          <a:latin typeface="+mn-lt"/>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 </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はアクラに拠点を置き、</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西アフリカの複数の国において、</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BD</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活動を支援している。</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2017</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12</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月以降、</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BD</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はインターベンショナル、メディカル、ライフサイエンスの</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3</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つのセグメントに分かれて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いる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18977">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Medtronic</a:t>
                      </a:r>
                      <a:endParaRPr kumimoji="1" lang="ja-JP" altLang="en-US" sz="1050" b="1" dirty="0">
                        <a:solidFill>
                          <a:schemeClr val="tx1"/>
                        </a:solidFill>
                        <a:latin typeface="+mn-lt"/>
                        <a:ea typeface="MS PGothic" panose="020B0600070205080204" pitchFamily="34" charset="-128"/>
                        <a:cs typeface="Arial" panose="020B0604020202020204" pitchFamily="34" charset="0"/>
                      </a:endParaRP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心血管系（ペースメーカー等）</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zh-TW"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糖尿病（インスリンポンプ等）</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2,500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CEMA</a:t>
                      </a:r>
                      <a:br>
                        <a:rPr kumimoji="1" lang="en-US" altLang="ja-JP" sz="1050" kern="1200" noProof="1">
                          <a:solidFill>
                            <a:schemeClr val="dk1"/>
                          </a:solidFill>
                          <a:latin typeface="+mn-lt"/>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地域全体</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6.09</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中東欧、中東、アフリカ </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CEMA</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 を拠点とし</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インフラの整備、治療方法や機器の教育、それらを使用する医師の育成などを支援して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いる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また、販売会社のネットワークを活用し、対象エリアを拡大してい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44157">
                <a:tc>
                  <a:txBody>
                    <a:bodyPr/>
                    <a:lstStyle/>
                    <a:p>
                      <a:pPr algn="ctr" fontAlgn="ctr"/>
                      <a:r>
                        <a:rPr kumimoji="1" lang="en-US" altLang="ja-JP" sz="1050" b="1" dirty="0">
                          <a:solidFill>
                            <a:schemeClr val="tx1"/>
                          </a:solidFill>
                          <a:latin typeface="MS PGothic" panose="020B0600070205080204" pitchFamily="34" charset="-128"/>
                          <a:ea typeface="MS PGothic" panose="020B0600070205080204" pitchFamily="34" charset="-128"/>
                          <a:cs typeface="Arial" panose="020B0604020202020204" pitchFamily="34" charset="0"/>
                        </a:rPr>
                        <a:t>Smiths and Nephew</a:t>
                      </a: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耳</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・鼻</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+喉創傷管理</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mn-lt"/>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17,500</a:t>
                      </a:r>
                      <a:endParaRPr kumimoji="1" lang="ja-JP" altLang="en-US" sz="1050" kern="1200" noProof="1">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軟組織・硬組織の修復・再生・交換に注力</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整形外科用インプラント、創傷ケア製品、スポーツ医療機器など、幅広い医療機器を製造してい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4900796"/>
                  </a:ext>
                </a:extLst>
              </a:tr>
              <a:tr h="544157">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Stryker</a:t>
                      </a: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内科外科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ニューロテクノロジー</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a:t>
                      </a:r>
                      <a:b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および脊椎</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52,000</a:t>
                      </a:r>
                      <a:endParaRPr kumimoji="1" lang="ja-JP" altLang="en-US" sz="1050" kern="1200" noProof="1">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3.59</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一連のケアを通じてパフォーマンスと安全性を重視</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している。</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同社は、歩行および機器管理、個人用保護具、整形外科用ディスポーザブルなど、幅広い医療機器を製造してい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829708">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GE Healthcare</a:t>
                      </a: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循環器</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腫瘍</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b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泌尿器科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消化器病学</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50,000</a:t>
                      </a:r>
                      <a:endParaRPr kumimoji="1" lang="ja-JP" altLang="en-US" sz="1050" kern="1200" noProof="1">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3.60</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noProof="1">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ガーナにおける</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GE</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の活動は、</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GE</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アフリカを通じて調整されており、ガーナに専用のオフィスは</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存在しない</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GE</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は、官民パートナーシップにより、アクラのグレーター・アクラ・リッジ地域病院の改修に、最新の</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1.5 T MRI</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、超音波画像、デジタル</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X</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線、デジタル透視、</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PACS/RIS</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システムなどの最先端の診断機器を提供</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した</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3124667"/>
                  </a:ext>
                </a:extLst>
              </a:tr>
            </a:tbl>
          </a:graphicData>
        </a:graphic>
      </p:graphicFrame>
      <p:sp>
        <p:nvSpPr>
          <p:cNvPr id="6" name="テキスト ボックス 5"/>
          <p:cNvSpPr txBox="1"/>
          <p:nvPr/>
        </p:nvSpPr>
        <p:spPr>
          <a:xfrm>
            <a:off x="200025" y="6624505"/>
            <a:ext cx="9433046" cy="123111"/>
          </a:xfrm>
          <a:prstGeom prst="rect">
            <a:avLst/>
          </a:prstGeom>
          <a:noFill/>
        </p:spPr>
        <p:txBody>
          <a:bodyPr wrap="square" lIns="0" tIns="0" rIns="0" bIns="0" rtlCol="0">
            <a:spAutoFit/>
          </a:bodyPr>
          <a:lstStyle/>
          <a:p>
            <a:pPr marL="346075" indent="-346075"/>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0" lang="ja-JP" altLang="en-US" sz="800" dirty="0" bmk=""/>
          </a:p>
        </p:txBody>
      </p:sp>
      <p:sp>
        <p:nvSpPr>
          <p:cNvPr id="12" name="Rectangle 6"/>
          <p:cNvSpPr>
            <a:spLocks noChangeArrowheads="1"/>
          </p:cNvSpPr>
          <p:nvPr/>
        </p:nvSpPr>
        <p:spPr bwMode="auto">
          <a:xfrm>
            <a:off x="239336" y="21072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欧米主要海外製造業の現状</a:t>
            </a:r>
          </a:p>
        </p:txBody>
      </p:sp>
      <p:sp>
        <p:nvSpPr>
          <p:cNvPr id="8" name="Circle: Hollow 7">
            <a:extLst>
              <a:ext uri="{FF2B5EF4-FFF2-40B4-BE49-F238E27FC236}">
                <a16:creationId xmlns:a16="http://schemas.microsoft.com/office/drawing/2014/main" id="{9E941A32-658C-4D8F-A5A0-D965C724BEF2}"/>
              </a:ext>
            </a:extLst>
          </p:cNvPr>
          <p:cNvSpPr/>
          <p:nvPr/>
        </p:nvSpPr>
        <p:spPr>
          <a:xfrm>
            <a:off x="2748180" y="288396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052736"/>
            <a:ext cx="9505056" cy="1077218"/>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altLang="ja-JP" sz="1400" noProof="1">
                <a:latin typeface="+mj-lt"/>
                <a:cs typeface="Arial" panose="020B0604020202020204" pitchFamily="34" charset="0"/>
              </a:rPr>
              <a:t>2019</a:t>
            </a:r>
            <a:r>
              <a:rPr lang="en-US" altLang="ja-JP" sz="1400" noProof="1">
                <a:latin typeface="+mn-ea"/>
                <a:cs typeface="Arial" panose="020B0604020202020204" pitchFamily="34" charset="0"/>
              </a:rPr>
              <a:t>年には、医療機器がガーナの輸出総額の</a:t>
            </a:r>
            <a:r>
              <a:rPr lang="en-US" altLang="ja-JP" sz="1400" noProof="1">
                <a:latin typeface="+mj-lt"/>
                <a:cs typeface="Arial" panose="020B0604020202020204" pitchFamily="34" charset="0"/>
              </a:rPr>
              <a:t>65</a:t>
            </a:r>
            <a:r>
              <a:rPr lang="en-US" altLang="ja-JP" sz="1400" noProof="1">
                <a:cs typeface="Arial" panose="020B0604020202020204" pitchFamily="34" charset="0"/>
              </a:rPr>
              <a:t>%</a:t>
            </a:r>
            <a:r>
              <a:rPr lang="en-US" altLang="ja-JP" sz="1400" noProof="1">
                <a:latin typeface="+mn-ea"/>
                <a:cs typeface="Arial" panose="020B0604020202020204" pitchFamily="34" charset="0"/>
              </a:rPr>
              <a:t>以上を占め、次いで歯科製品が</a:t>
            </a:r>
            <a:r>
              <a:rPr lang="en-US" altLang="ja-JP" sz="1400" noProof="1">
                <a:latin typeface="+mj-lt"/>
                <a:cs typeface="Arial" panose="020B0604020202020204" pitchFamily="34" charset="0"/>
              </a:rPr>
              <a:t>16.5</a:t>
            </a:r>
            <a:r>
              <a:rPr lang="en-US" altLang="ja-JP" sz="1400" noProof="1">
                <a:cs typeface="Arial" panose="020B0604020202020204" pitchFamily="34" charset="0"/>
              </a:rPr>
              <a:t>%</a:t>
            </a:r>
            <a:r>
              <a:rPr lang="en-US" altLang="ja-JP" sz="1400" noProof="1">
                <a:latin typeface="+mn-ea"/>
                <a:cs typeface="Arial" panose="020B0604020202020204" pitchFamily="34" charset="0"/>
              </a:rPr>
              <a:t>、消耗品と画像診断</a:t>
            </a:r>
            <a:r>
              <a:rPr lang="ja-JP" altLang="en-US" sz="1400" noProof="1">
                <a:latin typeface="+mn-ea"/>
                <a:cs typeface="Arial" panose="020B0604020202020204" pitchFamily="34" charset="0"/>
              </a:rPr>
              <a:t>に関する製品</a:t>
            </a:r>
            <a:r>
              <a:rPr lang="en-US" altLang="ja-JP" sz="1400" noProof="1">
                <a:latin typeface="+mn-ea"/>
                <a:cs typeface="Arial" panose="020B0604020202020204" pitchFamily="34" charset="0"/>
              </a:rPr>
              <a:t>が</a:t>
            </a:r>
            <a:r>
              <a:rPr lang="en-US" altLang="ja-JP" sz="1400" noProof="1">
                <a:latin typeface="+mj-lt"/>
                <a:cs typeface="Arial" panose="020B0604020202020204" pitchFamily="34" charset="0"/>
              </a:rPr>
              <a:t>3</a:t>
            </a:r>
            <a:r>
              <a:rPr lang="en-US" altLang="ja-JP" sz="1400" noProof="1">
                <a:latin typeface="+mn-ea"/>
                <a:cs typeface="Arial" panose="020B0604020202020204" pitchFamily="34" charset="0"/>
              </a:rPr>
              <a:t>番目と</a:t>
            </a:r>
            <a:r>
              <a:rPr lang="en-US" altLang="ja-JP" sz="1400" noProof="1">
                <a:latin typeface="+mj-lt"/>
                <a:cs typeface="Arial" panose="020B0604020202020204" pitchFamily="34" charset="0"/>
              </a:rPr>
              <a:t>4</a:t>
            </a:r>
            <a:r>
              <a:rPr lang="en-US" altLang="ja-JP" sz="1400" noProof="1">
                <a:latin typeface="+mn-ea"/>
                <a:cs typeface="Arial" panose="020B0604020202020204" pitchFamily="34" charset="0"/>
              </a:rPr>
              <a:t>番目に大きな割合を占めた。</a:t>
            </a:r>
          </a:p>
          <a:p>
            <a:pPr marL="190500" indent="-190500" algn="just">
              <a:buClr>
                <a:srgbClr val="5F8AC3"/>
              </a:buClr>
              <a:buFont typeface="Wingdings" panose="05000000000000000000" pitchFamily="2" charset="2"/>
              <a:buChar char="n"/>
            </a:pPr>
            <a:r>
              <a:rPr lang="en-US" altLang="ja-JP" sz="1400" noProof="1">
                <a:latin typeface="+mj-lt"/>
                <a:cs typeface="Arial" panose="020B0604020202020204" pitchFamily="34" charset="0"/>
              </a:rPr>
              <a:t>2022</a:t>
            </a:r>
            <a:r>
              <a:rPr lang="en-US" altLang="ja-JP" sz="1400" noProof="1">
                <a:latin typeface="+mn-ea"/>
                <a:cs typeface="Arial" panose="020B0604020202020204" pitchFamily="34" charset="0"/>
              </a:rPr>
              <a:t>年に</a:t>
            </a:r>
            <a:r>
              <a:rPr lang="en-US" altLang="ja-JP" sz="1400" noProof="1">
                <a:latin typeface="+mj-lt"/>
                <a:cs typeface="Arial" panose="020B0604020202020204" pitchFamily="34" charset="0"/>
              </a:rPr>
              <a:t>5,122</a:t>
            </a:r>
            <a:r>
              <a:rPr lang="en-US" altLang="ja-JP" sz="1400" noProof="1">
                <a:latin typeface="+mn-ea"/>
                <a:cs typeface="Arial" panose="020B0604020202020204" pitchFamily="34" charset="0"/>
              </a:rPr>
              <a:t>億</a:t>
            </a:r>
            <a:r>
              <a:rPr lang="en-US" altLang="ja-JP" sz="1400" noProof="1">
                <a:latin typeface="+mj-lt"/>
                <a:cs typeface="Arial" panose="020B0604020202020204" pitchFamily="34" charset="0"/>
              </a:rPr>
              <a:t>9,000</a:t>
            </a:r>
            <a:r>
              <a:rPr lang="en-US" altLang="ja-JP" sz="1400" noProof="1">
                <a:latin typeface="+mn-ea"/>
                <a:cs typeface="Arial" panose="020B0604020202020204" pitchFamily="34" charset="0"/>
              </a:rPr>
              <a:t>万</a:t>
            </a:r>
            <a:r>
              <a:rPr lang="en-US" altLang="ja-JP" sz="1400" noProof="1">
                <a:cs typeface="Arial" panose="020B0604020202020204" pitchFamily="34" charset="0"/>
              </a:rPr>
              <a:t>US$</a:t>
            </a:r>
            <a:r>
              <a:rPr lang="en-US" altLang="ja-JP" sz="1400" noProof="1">
                <a:latin typeface="+mn-ea"/>
                <a:cs typeface="Arial" panose="020B0604020202020204" pitchFamily="34" charset="0"/>
              </a:rPr>
              <a:t>であった世界の医療機器市場は、</a:t>
            </a:r>
            <a:r>
              <a:rPr lang="en-US" altLang="ja-JP" sz="1400" noProof="1">
                <a:latin typeface="+mj-lt"/>
                <a:cs typeface="Arial" panose="020B0604020202020204" pitchFamily="34" charset="0"/>
              </a:rPr>
              <a:t>2030</a:t>
            </a:r>
            <a:r>
              <a:rPr lang="en-US" altLang="ja-JP" sz="1400" noProof="1">
                <a:latin typeface="+mn-ea"/>
                <a:cs typeface="Arial" panose="020B0604020202020204" pitchFamily="34" charset="0"/>
              </a:rPr>
              <a:t>年までに</a:t>
            </a:r>
            <a:r>
              <a:rPr lang="en-US" altLang="ja-JP" sz="1400" noProof="1">
                <a:latin typeface="+mj-lt"/>
                <a:cs typeface="Arial" panose="020B0604020202020204" pitchFamily="34" charset="0"/>
              </a:rPr>
              <a:t>8,000</a:t>
            </a:r>
            <a:r>
              <a:rPr lang="en-US" altLang="ja-JP" sz="1400" noProof="1">
                <a:latin typeface="+mn-ea"/>
                <a:cs typeface="Arial" panose="020B0604020202020204" pitchFamily="34" charset="0"/>
              </a:rPr>
              <a:t>億</a:t>
            </a:r>
            <a:r>
              <a:rPr lang="en-US" altLang="ja-JP" sz="1400" noProof="1">
                <a:cs typeface="Arial" panose="020B0604020202020204" pitchFamily="34" charset="0"/>
              </a:rPr>
              <a:t>US$</a:t>
            </a:r>
            <a:r>
              <a:rPr lang="en-US" altLang="ja-JP" sz="1400" noProof="1">
                <a:latin typeface="+mn-ea"/>
                <a:cs typeface="Arial" panose="020B0604020202020204" pitchFamily="34" charset="0"/>
              </a:rPr>
              <a:t>近くに達すると予想されている。この成長は、慢性疾患の有病率の上昇と外科的および診断的処置の増加によって推進されている。</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その結果、企業は新たな医学的進歩の強化、開発、革新に意欲的になっている。</a:t>
            </a:r>
          </a:p>
        </p:txBody>
      </p:sp>
      <p:sp>
        <p:nvSpPr>
          <p:cNvPr id="7" name="Circle: Hollow 6">
            <a:extLst>
              <a:ext uri="{FF2B5EF4-FFF2-40B4-BE49-F238E27FC236}">
                <a16:creationId xmlns:a16="http://schemas.microsoft.com/office/drawing/2014/main" id="{177EED30-E9FD-4A17-51BE-61D252B1DDAD}"/>
              </a:ext>
            </a:extLst>
          </p:cNvPr>
          <p:cNvSpPr/>
          <p:nvPr/>
        </p:nvSpPr>
        <p:spPr>
          <a:xfrm>
            <a:off x="2748180" y="415856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7" name="Circle: Hollow 16">
            <a:extLst>
              <a:ext uri="{FF2B5EF4-FFF2-40B4-BE49-F238E27FC236}">
                <a16:creationId xmlns:a16="http://schemas.microsoft.com/office/drawing/2014/main" id="{1BA29196-96AD-CA1A-5753-6955F5504383}"/>
              </a:ext>
            </a:extLst>
          </p:cNvPr>
          <p:cNvSpPr/>
          <p:nvPr/>
        </p:nvSpPr>
        <p:spPr>
          <a:xfrm>
            <a:off x="2748180" y="353690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8" name="Multiplication Sign 17">
            <a:extLst>
              <a:ext uri="{FF2B5EF4-FFF2-40B4-BE49-F238E27FC236}">
                <a16:creationId xmlns:a16="http://schemas.microsoft.com/office/drawing/2014/main" id="{05B334ED-A3C3-EEC2-5341-3657F67B23BD}"/>
              </a:ext>
            </a:extLst>
          </p:cNvPr>
          <p:cNvSpPr/>
          <p:nvPr/>
        </p:nvSpPr>
        <p:spPr>
          <a:xfrm>
            <a:off x="2720752" y="5944743"/>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768" dirty="0"/>
          </a:p>
        </p:txBody>
      </p:sp>
      <p:sp>
        <p:nvSpPr>
          <p:cNvPr id="4" name="Multiplication Sign 3">
            <a:extLst>
              <a:ext uri="{FF2B5EF4-FFF2-40B4-BE49-F238E27FC236}">
                <a16:creationId xmlns:a16="http://schemas.microsoft.com/office/drawing/2014/main" id="{2B654A62-8BC5-0B5D-5BC3-06715D5FDDB5}"/>
              </a:ext>
            </a:extLst>
          </p:cNvPr>
          <p:cNvSpPr/>
          <p:nvPr/>
        </p:nvSpPr>
        <p:spPr>
          <a:xfrm>
            <a:off x="2720752" y="5233122"/>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768" dirty="0"/>
          </a:p>
        </p:txBody>
      </p:sp>
      <p:sp>
        <p:nvSpPr>
          <p:cNvPr id="9" name="Circle: Hollow 6">
            <a:extLst>
              <a:ext uri="{FF2B5EF4-FFF2-40B4-BE49-F238E27FC236}">
                <a16:creationId xmlns:a16="http://schemas.microsoft.com/office/drawing/2014/main" id="{93C993A9-713C-30D2-BAE0-ED7477356BA4}"/>
              </a:ext>
            </a:extLst>
          </p:cNvPr>
          <p:cNvSpPr/>
          <p:nvPr/>
        </p:nvSpPr>
        <p:spPr>
          <a:xfrm>
            <a:off x="2748180" y="471807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Tree>
    <p:extLst>
      <p:ext uri="{BB962C8B-B14F-4D97-AF65-F5344CB8AC3E}">
        <p14:creationId xmlns:p14="http://schemas.microsoft.com/office/powerpoint/2010/main" val="2604769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／医療関連／</a:t>
            </a:r>
            <a:r>
              <a:rPr lang="en-US" altLang="ja-JP" sz="1400" noProof="1"/>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2215364054"/>
              </p:ext>
            </p:extLst>
          </p:nvPr>
        </p:nvGraphicFramePr>
        <p:xfrm>
          <a:off x="238838" y="2106443"/>
          <a:ext cx="9433046" cy="4276164"/>
        </p:xfrm>
        <a:graphic>
          <a:graphicData uri="http://schemas.openxmlformats.org/drawingml/2006/table">
            <a:tbl>
              <a:tblPr firstRow="1" bandRow="1">
                <a:tableStyleId>{5C22544A-7EE6-4342-B048-85BDC9FD1C3A}</a:tableStyleId>
              </a:tblPr>
              <a:tblGrid>
                <a:gridCol w="1163572">
                  <a:extLst>
                    <a:ext uri="{9D8B030D-6E8A-4147-A177-3AD203B41FA5}">
                      <a16:colId xmlns:a16="http://schemas.microsoft.com/office/drawing/2014/main" val="20000"/>
                    </a:ext>
                  </a:extLst>
                </a:gridCol>
                <a:gridCol w="1413164">
                  <a:extLst>
                    <a:ext uri="{9D8B030D-6E8A-4147-A177-3AD203B41FA5}">
                      <a16:colId xmlns:a16="http://schemas.microsoft.com/office/drawing/2014/main" val="20001"/>
                    </a:ext>
                  </a:extLst>
                </a:gridCol>
                <a:gridCol w="1440160">
                  <a:extLst>
                    <a:ext uri="{9D8B030D-6E8A-4147-A177-3AD203B41FA5}">
                      <a16:colId xmlns:a16="http://schemas.microsoft.com/office/drawing/2014/main" val="3386509722"/>
                    </a:ext>
                  </a:extLst>
                </a:gridCol>
                <a:gridCol w="5416150">
                  <a:extLst>
                    <a:ext uri="{9D8B030D-6E8A-4147-A177-3AD203B41FA5}">
                      <a16:colId xmlns:a16="http://schemas.microsoft.com/office/drawing/2014/main" val="20003"/>
                    </a:ext>
                  </a:extLst>
                </a:gridCol>
              </a:tblGrid>
              <a:tr h="240191">
                <a:tc>
                  <a:txBody>
                    <a:bodyPr/>
                    <a:lstStyle/>
                    <a:p>
                      <a:pPr algn="ctr" fontAlgn="ctr" hangingPunct="0"/>
                      <a:r>
                        <a:rPr kumimoji="1" lang="ja-JP" altLang="en-US" sz="1200" b="1" noProof="1">
                          <a:latin typeface="MS PGothic" panose="020B0600070205080204" pitchFamily="34" charset="-128"/>
                          <a:ea typeface="MS PGothic" panose="020B0600070205080204" pitchFamily="34" charset="-128"/>
                        </a:rPr>
                        <a:t>メーカー名</a:t>
                      </a:r>
                    </a:p>
                  </a:txBody>
                  <a:tcPr anchor="ctr">
                    <a:lnL w="635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主要製品</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従業員数</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特徴と最近の動向</a:t>
                      </a:r>
                    </a:p>
                  </a:txBody>
                  <a:tcPr anchor="ctr">
                    <a:lnL w="9525"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6732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mn-lt"/>
                          <a:ea typeface="MS PGothic" panose="020B0600070205080204" pitchFamily="34" charset="-128"/>
                          <a:cs typeface="Arial" panose="020B0604020202020204" pitchFamily="34" charset="0"/>
                        </a:rPr>
                        <a:t>Avgad Ghana</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00" b="1" noProof="1">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用画像システム</a:t>
                      </a:r>
                      <a:endPar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1992</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年に設立された</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Avgad Ghana</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は、地域</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内</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で配布およびインストールサービスを提供する著名な企業で</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ある</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100" b="1"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医療用画像システムを中心に、ガーナと西アフリカで富士、東芝、島津製作所の製品の販売代理店</a:t>
                      </a:r>
                      <a:r>
                        <a:rPr kumimoji="1" lang="ja-JP" altLang="en-US" sz="1100" b="1"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として機能している。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さらに、</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Avgad Ghana</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は、医療画像システムの販売の専門家としての地位を確立してい</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2014</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7</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月</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に、</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同社はトルコの</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会</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社、</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Nitrocare</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と</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Offisline</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から</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2000</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万</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US$</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の多額の投資を確保した</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この投資は、医療用家具の現地生産を促進することを目的としており、地域の医療インフラを強化するという</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Avgad Ghana</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のコミットメントを強調してい</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12700" cmpd="sng">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488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mn-lt"/>
                          <a:ea typeface="MS PGothic" panose="020B0600070205080204" pitchFamily="34" charset="-128"/>
                          <a:cs typeface="Arial" panose="020B0604020202020204" pitchFamily="34" charset="0"/>
                        </a:rPr>
                        <a:t>Greenland Medical Supplies</a:t>
                      </a:r>
                      <a:endParaRPr kumimoji="1" lang="en-US" altLang="ja-JP" sz="1100" b="1" kern="1200" noProof="1">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血液分析装置</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、化学分析装置、迅速診断キット、</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電解質分析装置</a:t>
                      </a:r>
                      <a:endPar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46</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ガーナの数百の医療機関に、以下の様な幅広い製品・サービスを提供している。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使い捨ての健康医療用品、医療機器、歯科製品、検査用品（</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B</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C</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E</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型肝炎、マラリア、腸チフスなどの迅速検査キットなど）、外科医用品、医療モデル、生化学用品、器具など。</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12700" cmpd="sng">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3774927"/>
                  </a:ext>
                </a:extLst>
              </a:tr>
              <a:tr h="10488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mn-lt"/>
                          <a:ea typeface="MS PGothic" panose="020B0600070205080204" pitchFamily="34" charset="-128"/>
                          <a:cs typeface="Arial" panose="020B0604020202020204" pitchFamily="34" charset="0"/>
                        </a:rPr>
                        <a:t>MedStoc</a:t>
                      </a:r>
                    </a:p>
                  </a:txBody>
                  <a:tcPr anchor="ctr">
                    <a:lnL w="12700" cmpd="sng">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内視鏡検査・腹腔鏡検査器具、病院の家具・設備、手術器具など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2014</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年</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に設立された</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MedStoc</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は、アクラを中心に医療機器・製品を販売している。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サービスは、高品質の製品を競争力のある価格で調達することから、アフターサービス、製品トレーニングまで多岐にわたる。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12700" cmpd="sng">
                      <a:noFill/>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2535676"/>
                  </a:ext>
                </a:extLst>
              </a:tr>
            </a:tbl>
          </a:graphicData>
        </a:graphic>
      </p:graphicFrame>
      <p:sp>
        <p:nvSpPr>
          <p:cNvPr id="6" name="テキスト ボックス 5"/>
          <p:cNvSpPr txBox="1"/>
          <p:nvPr/>
        </p:nvSpPr>
        <p:spPr>
          <a:xfrm>
            <a:off x="272480" y="6502038"/>
            <a:ext cx="9433046" cy="123111"/>
          </a:xfrm>
          <a:prstGeom prst="rect">
            <a:avLst/>
          </a:prstGeom>
          <a:noFill/>
        </p:spPr>
        <p:txBody>
          <a:bodyPr wrap="square" lIns="0" tIns="0" rIns="0" bIns="0" rtlCol="0">
            <a:spAutoFit/>
          </a:bodyPr>
          <a:lstStyle/>
          <a:p>
            <a:pPr marL="346075" indent="-346075"/>
            <a:r>
              <a:rPr lang="ja-JP" altLang="en-US" sz="800" noProof="1">
                <a:latin typeface="+mj-ea"/>
                <a:ea typeface="+mj-ea"/>
                <a:cs typeface="Arial" panose="020B0604020202020204" pitchFamily="34" charset="0"/>
              </a:rPr>
              <a:t>（出所）　</a:t>
            </a:r>
            <a:r>
              <a:rPr lang="en-US" altLang="ja-JP" sz="800" noProof="1">
                <a:latin typeface="+mj-ea"/>
                <a:ea typeface="+mj-ea"/>
                <a:cs typeface="Arial" panose="020B0604020202020204" pitchFamily="34" charset="0"/>
              </a:rPr>
              <a:t>GCB</a:t>
            </a:r>
            <a:r>
              <a:rPr lang="ja-JP" altLang="en-US" sz="800" noProof="1">
                <a:latin typeface="+mj-ea"/>
                <a:ea typeface="+mj-ea"/>
                <a:cs typeface="Arial" panose="020B0604020202020204" pitchFamily="34" charset="0"/>
              </a:rPr>
              <a:t>銀行「医療機器業界レポート」、企業ホームページ</a:t>
            </a:r>
            <a:r>
              <a:rPr lang="ja-JP" altLang="en-US" sz="800" dirty="0">
                <a:latin typeface="+mj-ea"/>
                <a:ea typeface="+mj-ea"/>
                <a:cs typeface="Arial" panose="020B0604020202020204" pitchFamily="34" charset="0"/>
              </a:rPr>
              <a:t>	</a:t>
            </a:r>
            <a:endParaRPr kumimoji="0" lang="ja-JP" altLang="en-US" sz="800" dirty="0" bmk="">
              <a:latin typeface="+mj-ea"/>
              <a:ea typeface="+mj-ea"/>
            </a:endParaRPr>
          </a:p>
        </p:txBody>
      </p:sp>
      <p:sp>
        <p:nvSpPr>
          <p:cNvPr id="12" name="Rectangle 6"/>
          <p:cNvSpPr>
            <a:spLocks noChangeArrowheads="1"/>
          </p:cNvSpPr>
          <p:nvPr/>
        </p:nvSpPr>
        <p:spPr bwMode="auto">
          <a:xfrm>
            <a:off x="272480" y="16866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500" noProof="1">
                <a:latin typeface="HGP創英角ｺﾞｼｯｸUB" pitchFamily="50" charset="-128"/>
                <a:ea typeface="HGP創英角ｺﾞｼｯｸUB" pitchFamily="50" charset="-128"/>
              </a:rPr>
              <a:t>地元主要代理店の現状</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273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ガーナは医療機器の</a:t>
            </a:r>
            <a:r>
              <a:rPr lang="en-US" altLang="ja-JP" sz="1400" noProof="1">
                <a:cs typeface="Arial" panose="020B0604020202020204" pitchFamily="34" charset="0"/>
              </a:rPr>
              <a:t>95%</a:t>
            </a:r>
            <a:r>
              <a:rPr lang="en-US" altLang="ja-JP" sz="1400" noProof="1">
                <a:latin typeface="+mn-ea"/>
                <a:cs typeface="Arial" panose="020B0604020202020204" pitchFamily="34" charset="0"/>
              </a:rPr>
              <a:t>以上を輸入しており、国内での生産はほとんど</a:t>
            </a:r>
            <a:r>
              <a:rPr lang="ja-JP" altLang="en-US" sz="1400" noProof="1">
                <a:latin typeface="+mn-ea"/>
                <a:cs typeface="Arial" panose="020B0604020202020204" pitchFamily="34" charset="0"/>
              </a:rPr>
              <a:t>行われていない。</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現地の医療機器の代理店は以下の通りである。</a:t>
            </a:r>
            <a:endParaRPr lang="en-US" altLang="ja-JP" sz="1400" dirty="0">
              <a:latin typeface="+mn-ea"/>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7929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基本情報</a:t>
            </a:r>
          </a:p>
        </p:txBody>
      </p:sp>
      <p:graphicFrame>
        <p:nvGraphicFramePr>
          <p:cNvPr id="5" name="表 7">
            <a:extLst>
              <a:ext uri="{FF2B5EF4-FFF2-40B4-BE49-F238E27FC236}">
                <a16:creationId xmlns:a16="http://schemas.microsoft.com/office/drawing/2014/main" id="{202420F8-4F10-EC63-690D-EBB4BA763B01}"/>
              </a:ext>
            </a:extLst>
          </p:cNvPr>
          <p:cNvGraphicFramePr>
            <a:graphicFrameLocks noGrp="1"/>
          </p:cNvGraphicFramePr>
          <p:nvPr>
            <p:extLst>
              <p:ext uri="{D42A27DB-BD31-4B8C-83A1-F6EECF244321}">
                <p14:modId xmlns:p14="http://schemas.microsoft.com/office/powerpoint/2010/main" val="2196543986"/>
              </p:ext>
            </p:extLst>
          </p:nvPr>
        </p:nvGraphicFramePr>
        <p:xfrm>
          <a:off x="200472" y="1124744"/>
          <a:ext cx="9505056" cy="5251039"/>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baseline="0" dirty="0">
                          <a:solidFill>
                            <a:schemeClr val="tx1"/>
                          </a:solidFill>
                          <a:latin typeface="Arial" panose="020B0604020202020204" pitchFamily="34" charset="0"/>
                          <a:ea typeface="ＭＳ Ｐゴシック" panose="020B0600070205080204" pitchFamily="50" charset="-128"/>
                          <a:cs typeface="+mn-cs"/>
                        </a:rPr>
                        <a:t>アクラ（</a:t>
                      </a:r>
                      <a:r>
                        <a:rPr kumimoji="1" lang="en-US" altLang="ja-JP" sz="1100" b="0" kern="1200" baseline="0" dirty="0">
                          <a:solidFill>
                            <a:schemeClr val="tx1"/>
                          </a:solidFill>
                          <a:latin typeface="Arial" panose="020B0604020202020204" pitchFamily="34" charset="0"/>
                          <a:ea typeface="ＭＳ Ｐゴシック" panose="020B0600070205080204" pitchFamily="50" charset="-128"/>
                          <a:cs typeface="+mn-cs"/>
                        </a:rPr>
                        <a:t>Accra</a:t>
                      </a:r>
                      <a:r>
                        <a:rPr kumimoji="1" lang="ja-JP" altLang="en-US" sz="1100" b="0" kern="1200" baseline="0" dirty="0">
                          <a:solidFill>
                            <a:schemeClr val="tx1"/>
                          </a:solidFill>
                          <a:latin typeface="Arial" panose="020B0604020202020204" pitchFamily="34" charset="0"/>
                          <a:ea typeface="ＭＳ Ｐゴシック" panose="020B0600070205080204" pitchFamily="50" charset="-128"/>
                          <a:cs typeface="+mn-cs"/>
                        </a:rPr>
                        <a:t>）</a:t>
                      </a:r>
                      <a:endParaRPr kumimoji="1" lang="en-US" altLang="ja-JP" sz="1100" b="0" kern="1200" baseline="0" dirty="0">
                        <a:solidFill>
                          <a:schemeClr val="tx1"/>
                        </a:solidFill>
                        <a:latin typeface="Arial" panose="020B0604020202020204" pitchFamily="34" charset="0"/>
                        <a:ea typeface="ＭＳ Ｐゴシック" panose="020B0600070205080204" pitchFamily="50" charset="-128"/>
                        <a:cs typeface="+mn-cs"/>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00" b="0" baseline="0" dirty="0">
                          <a:solidFill>
                            <a:schemeClr val="tx1"/>
                          </a:solidFill>
                          <a:latin typeface="Arial" panose="020B0604020202020204" pitchFamily="34" charset="0"/>
                          <a:ea typeface="ＭＳ Ｐゴシック" panose="020B0600070205080204" pitchFamily="50" charset="-128"/>
                        </a:rPr>
                        <a:t>英語（公用語）、各民族語</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baseline="0" dirty="0">
                          <a:solidFill>
                            <a:schemeClr val="tx1"/>
                          </a:solidFill>
                          <a:latin typeface="Arial" panose="020B0604020202020204" pitchFamily="34" charset="0"/>
                          <a:ea typeface="ＭＳ Ｐゴシック" panose="020B0600070205080204" pitchFamily="50" charset="-128"/>
                        </a:rPr>
                        <a:t>1</a:t>
                      </a:r>
                      <a:r>
                        <a:rPr kumimoji="1" lang="ja-JP" altLang="en-US" sz="1100" b="0" baseline="0" dirty="0">
                          <a:solidFill>
                            <a:schemeClr val="tx1"/>
                          </a:solidFill>
                          <a:latin typeface="Arial" panose="020B0604020202020204" pitchFamily="34" charset="0"/>
                          <a:ea typeface="ＭＳ Ｐゴシック" panose="020B0600070205080204" pitchFamily="50" charset="-128"/>
                        </a:rPr>
                        <a:t>ガーナセディ＝</a:t>
                      </a:r>
                      <a:r>
                        <a:rPr kumimoji="1" lang="en-US" altLang="ja-JP" sz="1100" b="0" baseline="0" dirty="0">
                          <a:solidFill>
                            <a:schemeClr val="tx1"/>
                          </a:solidFill>
                          <a:latin typeface="Arial" panose="020B0604020202020204" pitchFamily="34" charset="0"/>
                          <a:ea typeface="ＭＳ Ｐゴシック" panose="020B0600070205080204" pitchFamily="50" charset="-128"/>
                        </a:rPr>
                        <a:t>14.63</a:t>
                      </a:r>
                      <a:r>
                        <a:rPr kumimoji="1" lang="ja-JP" altLang="en-US" sz="1100" b="0" baseline="0" dirty="0">
                          <a:solidFill>
                            <a:schemeClr val="tx1"/>
                          </a:solidFill>
                          <a:latin typeface="Arial" panose="020B0604020202020204" pitchFamily="34" charset="0"/>
                          <a:ea typeface="ＭＳ Ｐゴシック" panose="020B0600070205080204" pitchFamily="50" charset="-128"/>
                        </a:rPr>
                        <a:t>円（</a:t>
                      </a:r>
                      <a:r>
                        <a:rPr kumimoji="1" lang="en-US" altLang="ja-JP" sz="1100" b="0" baseline="0" dirty="0">
                          <a:solidFill>
                            <a:schemeClr val="tx1"/>
                          </a:solidFill>
                          <a:latin typeface="Arial" panose="020B0604020202020204" pitchFamily="34" charset="0"/>
                          <a:ea typeface="ＭＳ Ｐゴシック" panose="020B0600070205080204" pitchFamily="50" charset="-128"/>
                        </a:rPr>
                        <a:t>2026</a:t>
                      </a:r>
                      <a:r>
                        <a:rPr kumimoji="1" lang="ja-JP" altLang="en-US" sz="1100" b="0" baseline="0" dirty="0">
                          <a:solidFill>
                            <a:schemeClr val="tx1"/>
                          </a:solidFill>
                          <a:latin typeface="Arial" panose="020B0604020202020204" pitchFamily="34" charset="0"/>
                          <a:ea typeface="ＭＳ Ｐゴシック" panose="020B0600070205080204" pitchFamily="50" charset="-128"/>
                        </a:rPr>
                        <a:t>年</a:t>
                      </a:r>
                      <a:r>
                        <a:rPr kumimoji="1" lang="en-US" altLang="ja-JP" sz="1100" b="0" baseline="0" dirty="0">
                          <a:solidFill>
                            <a:schemeClr val="tx1"/>
                          </a:solidFill>
                          <a:latin typeface="Arial" panose="020B0604020202020204" pitchFamily="34" charset="0"/>
                          <a:ea typeface="ＭＳ Ｐゴシック" panose="020B0600070205080204" pitchFamily="50" charset="-128"/>
                        </a:rPr>
                        <a:t>3</a:t>
                      </a:r>
                      <a:r>
                        <a:rPr kumimoji="1" lang="ja-JP" altLang="en-US" sz="1100" b="0" baseline="0" dirty="0">
                          <a:solidFill>
                            <a:schemeClr val="tx1"/>
                          </a:solidFill>
                          <a:latin typeface="Arial" panose="020B0604020202020204" pitchFamily="34" charset="0"/>
                          <a:ea typeface="ＭＳ Ｐゴシック" panose="020B0600070205080204" pitchFamily="50" charset="-128"/>
                        </a:rPr>
                        <a:t>月</a:t>
                      </a:r>
                      <a:r>
                        <a:rPr kumimoji="1" lang="en-US" altLang="ja-JP" sz="1100" b="0" baseline="0" dirty="0">
                          <a:solidFill>
                            <a:schemeClr val="tx1"/>
                          </a:solidFill>
                          <a:latin typeface="Arial" panose="020B0604020202020204" pitchFamily="34" charset="0"/>
                          <a:ea typeface="ＭＳ Ｐゴシック" panose="020B0600070205080204" pitchFamily="50" charset="-128"/>
                        </a:rPr>
                        <a:t>10</a:t>
                      </a:r>
                      <a:r>
                        <a:rPr kumimoji="1" lang="ja-JP" altLang="en-US" sz="1100" b="0" baseline="0" dirty="0">
                          <a:solidFill>
                            <a:schemeClr val="tx1"/>
                          </a:solidFill>
                          <a:latin typeface="Arial" panose="020B0604020202020204" pitchFamily="34" charset="0"/>
                          <a:ea typeface="ＭＳ Ｐゴシック" panose="020B0600070205080204" pitchFamily="50" charset="-128"/>
                        </a:rPr>
                        <a:t>日）</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baseline="0" dirty="0">
                          <a:solidFill>
                            <a:schemeClr val="tx1"/>
                          </a:solidFill>
                          <a:latin typeface="Arial" panose="020B0604020202020204" pitchFamily="34" charset="0"/>
                          <a:ea typeface="ＭＳ Ｐゴシック" panose="020B0600070205080204" pitchFamily="50" charset="-128"/>
                        </a:rPr>
                        <a:t>1</a:t>
                      </a:r>
                      <a:r>
                        <a:rPr kumimoji="1" lang="ja-JP" altLang="en-US" sz="1100" b="0" baseline="0" dirty="0">
                          <a:solidFill>
                            <a:schemeClr val="tx1"/>
                          </a:solidFill>
                          <a:latin typeface="Arial" panose="020B0604020202020204" pitchFamily="34" charset="0"/>
                          <a:ea typeface="ＭＳ Ｐゴシック" panose="020B0600070205080204" pitchFamily="50" charset="-128"/>
                        </a:rPr>
                        <a:t>月から</a:t>
                      </a:r>
                      <a:r>
                        <a:rPr kumimoji="1" lang="en-US" altLang="ja-JP" sz="1100" b="0" baseline="0" dirty="0">
                          <a:solidFill>
                            <a:schemeClr val="tx1"/>
                          </a:solidFill>
                          <a:latin typeface="Arial" panose="020B0604020202020204" pitchFamily="34" charset="0"/>
                          <a:ea typeface="ＭＳ Ｐゴシック" panose="020B0600070205080204" pitchFamily="50" charset="-128"/>
                        </a:rPr>
                        <a:t>1</a:t>
                      </a:r>
                      <a:r>
                        <a:rPr kumimoji="1" lang="ja-JP" altLang="en-US" sz="1100" b="0" baseline="0" dirty="0">
                          <a:solidFill>
                            <a:schemeClr val="tx1"/>
                          </a:solidFill>
                          <a:latin typeface="Arial" panose="020B0604020202020204" pitchFamily="34" charset="0"/>
                          <a:ea typeface="ＭＳ Ｐゴシック" panose="020B0600070205080204" pitchFamily="50" charset="-128"/>
                        </a:rPr>
                        <a:t>年間</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mn-cs"/>
                        </a:rPr>
                        <a:t>キリスト教（</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mn-cs"/>
                        </a:rPr>
                        <a:t>70</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mn-cs"/>
                        </a:rPr>
                        <a:t>％）、イスラム教（約</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mn-cs"/>
                        </a:rPr>
                        <a:t>17</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mn-cs"/>
                        </a:rPr>
                        <a:t>％）、その他伝統的宗教</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00" b="0" baseline="0" dirty="0">
                          <a:solidFill>
                            <a:schemeClr val="tx1"/>
                          </a:solidFill>
                          <a:latin typeface="Arial" panose="020B0604020202020204" pitchFamily="34" charset="0"/>
                          <a:ea typeface="ＭＳ Ｐゴシック" panose="020B0600070205080204" pitchFamily="50" charset="-128"/>
                        </a:rPr>
                        <a:t>共和制</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64299">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年代に入り、民主化が進み</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1992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1996</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年の複数政党制のもとで大統領選挙が行われ、ローリングス大統領の指導の下、長期にわたり政治的に安定した。</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月の大統領選挙の末、新愛国党（</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NPP</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）のクフォー候補が選出され、</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月に大統領に就任した。</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年には国家民主会議（</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NDC</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）のミルズ大統領が選出されたが、同大統領の逝去を受け、マハマ副大統領（</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NPP</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）が就任し、その後</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月には大統領選が行われ、マハマ大統領が当選した。</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年及び</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年の大統領選挙では、</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NPP</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のアクフォ＝アド候補が当選し、</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期にわたり大統領を務めている。</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423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113000"/>
                        </a:lnSpc>
                        <a:spcAft>
                          <a:spcPts val="300"/>
                        </a:spcAft>
                        <a:buClr>
                          <a:srgbClr val="5F8AC3"/>
                        </a:buClr>
                        <a:buFont typeface="Wingdings" panose="05000000000000000000" pitchFamily="2" charset="2"/>
                        <a:buNone/>
                      </a:pPr>
                      <a:r>
                        <a:rPr kumimoji="1" lang="ja-JP" altLang="en-US" sz="1100" b="0" baseline="0" dirty="0">
                          <a:solidFill>
                            <a:schemeClr val="tx1"/>
                          </a:solidFill>
                          <a:latin typeface="Arial" panose="020B0604020202020204" pitchFamily="34" charset="0"/>
                          <a:ea typeface="ＭＳ Ｐゴシック" panose="020B0600070205080204" pitchFamily="50" charset="-128"/>
                        </a:rPr>
                        <a:t>ガーナは西アフリカ諸国の中では比較的治安の安定した国といえるが、毎年多数の日本人を含む外国人が強盗や窃盗、誘拐などの被害にあっている。アクラ市、クマシ市では外交団関係者、民間人（外国人）の誘拐事件が発生しており、今後も外国人をターゲットとした誘拐事件の発生に十分に注意が必要である。</a:t>
                      </a:r>
                      <a:endParaRPr kumimoji="1" lang="en-US" altLang="ja-JP" sz="1100" b="0" baseline="0" dirty="0">
                        <a:solidFill>
                          <a:schemeClr val="tx1"/>
                        </a:solidFill>
                        <a:latin typeface="Arial" panose="020B0604020202020204" pitchFamily="34" charset="0"/>
                        <a:ea typeface="ＭＳ Ｐゴシック" panose="020B0600070205080204" pitchFamily="50" charset="-128"/>
                      </a:endParaRPr>
                    </a:p>
                  </a:txBody>
                  <a:tcPr marL="180000" marT="36000" marB="36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角丸四角形 8">
            <a:extLst>
              <a:ext uri="{FF2B5EF4-FFF2-40B4-BE49-F238E27FC236}">
                <a16:creationId xmlns:a16="http://schemas.microsoft.com/office/drawing/2014/main" id="{55E7C1C3-82A3-52BA-3A6E-8DFEFEF8EBE8}"/>
              </a:ext>
            </a:extLst>
          </p:cNvPr>
          <p:cNvSpPr/>
          <p:nvPr/>
        </p:nvSpPr>
        <p:spPr>
          <a:xfrm>
            <a:off x="2072680" y="4779107"/>
            <a:ext cx="1800200" cy="792088"/>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テロ</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14">
            <a:extLst>
              <a:ext uri="{FF2B5EF4-FFF2-40B4-BE49-F238E27FC236}">
                <a16:creationId xmlns:a16="http://schemas.microsoft.com/office/drawing/2014/main" id="{E3BA13FE-DCDB-00FE-5D03-857D4F852613}"/>
              </a:ext>
            </a:extLst>
          </p:cNvPr>
          <p:cNvSpPr/>
          <p:nvPr/>
        </p:nvSpPr>
        <p:spPr>
          <a:xfrm>
            <a:off x="2071839" y="5662642"/>
            <a:ext cx="1800200" cy="633016"/>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A0DA843D-C91C-AB74-B95F-8BE17CF95E48}"/>
              </a:ext>
            </a:extLst>
          </p:cNvPr>
          <p:cNvSpPr txBox="1"/>
          <p:nvPr/>
        </p:nvSpPr>
        <p:spPr>
          <a:xfrm>
            <a:off x="2864768" y="4790431"/>
            <a:ext cx="6841206" cy="769441"/>
          </a:xfrm>
          <a:prstGeom prst="rect">
            <a:avLst/>
          </a:prstGeom>
          <a:noFill/>
        </p:spPr>
        <p:txBody>
          <a:bodyPr wrap="square" rtlCol="0" anchor="ctr">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ガーナ近隣国においてイスラム過激派組織によるテロ事件が頻発しており、特に隣国のブルキナファソでは治安情勢が急激に悪化しており、ブルキナファソとの国境地域並びにトーゴ及びコートジボワールとの一部の国境地域にもテロの脅威が広がりつつある。また、政府はイスラム過激派組織が活動するマリを含む複数国に軍を派遣しており、これに対する各国の反政府組織や国際テロ組織から報復の標的となる可能性が排除できない。</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D8724473-7510-10F1-0F3C-50DA5760F836}"/>
              </a:ext>
            </a:extLst>
          </p:cNvPr>
          <p:cNvSpPr txBox="1"/>
          <p:nvPr/>
        </p:nvSpPr>
        <p:spPr>
          <a:xfrm>
            <a:off x="2864767" y="5679068"/>
            <a:ext cx="6696745" cy="600164"/>
          </a:xfrm>
          <a:prstGeom prst="rect">
            <a:avLst/>
          </a:prstGeom>
          <a:noFill/>
        </p:spPr>
        <p:txBody>
          <a:bodyPr wrap="square" rtlCol="0" anchor="ctr">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衛生水準が低いため、コレラなどの食べ物や飲み物を介した感染症が例年多く見られ、死亡原因の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30.5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％が感染症とされている。また、風土病も多くあり、特に熱帯熱マラリアは一年中流行しているため、対策が不可欠である。</a:t>
            </a:r>
          </a:p>
        </p:txBody>
      </p:sp>
      <p:sp>
        <p:nvSpPr>
          <p:cNvPr id="10" name="テキスト ボックス 35">
            <a:extLst>
              <a:ext uri="{FF2B5EF4-FFF2-40B4-BE49-F238E27FC236}">
                <a16:creationId xmlns:a16="http://schemas.microsoft.com/office/drawing/2014/main" id="{8E32F9A7-9BAB-AF3C-4E42-28B6D11B94F4}"/>
              </a:ext>
            </a:extLst>
          </p:cNvPr>
          <p:cNvSpPr txBox="1"/>
          <p:nvPr/>
        </p:nvSpPr>
        <p:spPr>
          <a:xfrm>
            <a:off x="201719" y="6448444"/>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外務省ホームページ、</a:t>
            </a:r>
            <a:r>
              <a:rPr lang="en-US" altLang="ja-JP" sz="800" dirty="0"/>
              <a:t>JETRO</a:t>
            </a:r>
            <a:r>
              <a:rPr lang="ja-JP" altLang="en-US" sz="800" dirty="0"/>
              <a:t>ホームページ、</a:t>
            </a:r>
            <a:r>
              <a:rPr lang="en-US" altLang="ja-JP" sz="800" dirty="0"/>
              <a:t> exchange-rates.org</a:t>
            </a:r>
          </a:p>
          <a:p>
            <a:endParaRPr lang="ja-JP" altLang="en-US" sz="800" dirty="0"/>
          </a:p>
        </p:txBody>
      </p:sp>
    </p:spTree>
    <p:extLst>
      <p:ext uri="{BB962C8B-B14F-4D97-AF65-F5344CB8AC3E}">
        <p14:creationId xmlns:p14="http://schemas.microsoft.com/office/powerpoint/2010/main" val="2702603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／医療関連／</a:t>
            </a:r>
            <a:r>
              <a:rPr lang="en-US" altLang="ja-JP" sz="1400" noProof="1"/>
              <a:t>医療機器</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018641684"/>
              </p:ext>
            </p:extLst>
          </p:nvPr>
        </p:nvGraphicFramePr>
        <p:xfrm>
          <a:off x="201526" y="2940633"/>
          <a:ext cx="9504000" cy="3471253"/>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564916">
                <a:tc>
                  <a:txBody>
                    <a:bodyPr/>
                    <a:lstStyle/>
                    <a:p>
                      <a:pPr algn="ctr" fontAlgn="ctr"/>
                      <a:endParaRPr kumimoji="1" lang="ja-JP" altLang="en-US" sz="110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現地法人・支店・駐在員事務所</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親会社・パートナー</a:t>
                      </a:r>
                      <a:endParaRPr lang="zh-TW" altLang="en-US" sz="1200" b="1" i="0" u="none" strike="noStrike"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事業内容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従業員数</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98139">
                <a:tc>
                  <a:txBody>
                    <a:bodyPr/>
                    <a:lstStyle/>
                    <a:p>
                      <a:pPr marL="0" algn="ctr" defTabSz="914400" rtl="0" eaLnBrk="1" fontAlgn="ctr" latinLnBrk="0" hangingPunct="1"/>
                      <a:r>
                        <a:rPr kumimoji="1" lang="en-US" altLang="ja-JP" sz="1100" b="1" i="0" u="none" strike="noStrike" kern="1200" noProof="1">
                          <a:solidFill>
                            <a:srgbClr val="000000"/>
                          </a:solidFill>
                          <a:effectLst/>
                          <a:latin typeface="MS PGothic" panose="020B0600070205080204" pitchFamily="34" charset="-128"/>
                          <a:ea typeface="MS PGothic" panose="020B0600070205080204" pitchFamily="34" charset="-128"/>
                          <a:cs typeface="+mn-cs"/>
                        </a:rPr>
                        <a:t>1</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S PGothic" panose="020B0600070205080204" pitchFamily="34" charset="-128"/>
                          <a:cs typeface="+mn-cs"/>
                        </a:rPr>
                        <a:t>Sysmex West and Central Africa Ltd.</a:t>
                      </a:r>
                      <a:endParaRPr kumimoji="1" lang="zh-TW" altLang="en-US" sz="1200" b="0" i="0" u="none" strike="noStrike" kern="1200" dirty="0">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シスメックスヨーロッパ</a:t>
                      </a:r>
                    </a:p>
                    <a:p>
                      <a:pPr marL="0" algn="ctr" defTabSz="914400" rtl="0" eaLnBrk="1" fontAlgn="ctr" latinLnBrk="0" hangingPunct="1"/>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（親会社）</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代理店と顧客サポートを強化し、中部および西部アフリカ市場にアクセスするために、ガーナに現地法人を設立</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a:t>
                      </a:r>
                      <a:endPar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事業内容は、体外診断用機器のメンテナンス、設置サービス、販売店向け研修等</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n-lt"/>
                          <a:ea typeface="MS PGothic" panose="020B0600070205080204" pitchFamily="34" charset="-128"/>
                          <a:cs typeface="+mn-cs"/>
                        </a:rPr>
                        <a:t>NA</a:t>
                      </a:r>
                      <a:endParaRPr kumimoji="1" lang="ja-JP" altLang="en-US" sz="1200" b="0" i="0" u="none" strike="noStrike" kern="1200" noProof="1">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8651">
                <a:tc>
                  <a:txBody>
                    <a:bodyPr/>
                    <a:lstStyle/>
                    <a:p>
                      <a:pPr marL="0" algn="ctr" defTabSz="914400" rtl="0" eaLnBrk="1" fontAlgn="ctr" latinLnBrk="0" hangingPunct="1"/>
                      <a:r>
                        <a:rPr kumimoji="1" lang="en-US" altLang="ja-JP" sz="1100" b="1" i="0" u="none" strike="noStrike" kern="1200" noProof="1">
                          <a:solidFill>
                            <a:srgbClr val="000000"/>
                          </a:solidFill>
                          <a:effectLst/>
                          <a:latin typeface="MS PGothic" panose="020B0600070205080204" pitchFamily="34" charset="-128"/>
                          <a:ea typeface="MS PGothic" panose="020B0600070205080204" pitchFamily="34" charset="-128"/>
                          <a:cs typeface="+mn-cs"/>
                        </a:rPr>
                        <a:t>2</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S PGothic" panose="020B0600070205080204" pitchFamily="34" charset="-128"/>
                          <a:cs typeface="+mn-cs"/>
                        </a:rPr>
                        <a:t>Olympus MEA FZ-LLC</a:t>
                      </a:r>
                      <a:endParaRPr kumimoji="1" lang="zh-TW" altLang="en-US" sz="1200" b="0" i="0" u="none" strike="noStrike" kern="1200" dirty="0">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オリンパス株式会社</a:t>
                      </a:r>
                    </a:p>
                    <a:p>
                      <a:pPr marL="0" algn="ctr" defTabSz="914400" rtl="0" eaLnBrk="1" fontAlgn="ctr" latinLnBrk="0" hangingPunct="1"/>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（親会社）</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ライフサイエンスソリューション、産業ソリューション、医療システムのポートフォリオを有し、ガーナにおける販売ビジネスセンターとして機能して</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いる。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n-lt"/>
                          <a:ea typeface="MS PGothic" panose="020B0600070205080204" pitchFamily="34" charset="-128"/>
                          <a:cs typeface="+mn-cs"/>
                        </a:rPr>
                        <a:t>NA</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4678">
                <a:tc>
                  <a:txBody>
                    <a:bodyPr/>
                    <a:lstStyle/>
                    <a:p>
                      <a:pPr marL="0" algn="ctr" defTabSz="914400" rtl="0" eaLnBrk="1" fontAlgn="ctr" latinLnBrk="0" hangingPunct="1"/>
                      <a:r>
                        <a:rPr kumimoji="1" lang="en-US" altLang="ja-JP" sz="1100" b="1" i="0" u="none" strike="noStrike" kern="1200" noProof="1">
                          <a:solidFill>
                            <a:srgbClr val="000000"/>
                          </a:solidFill>
                          <a:effectLst/>
                          <a:latin typeface="MS PGothic" panose="020B0600070205080204" pitchFamily="34" charset="-128"/>
                          <a:ea typeface="MS PGothic" panose="020B0600070205080204" pitchFamily="34" charset="-128"/>
                          <a:cs typeface="+mn-cs"/>
                        </a:rPr>
                        <a:t>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S PGothic" panose="020B0600070205080204" pitchFamily="34" charset="-128"/>
                          <a:cs typeface="+mn-cs"/>
                        </a:rPr>
                        <a:t>QUARK COPMANY</a:t>
                      </a:r>
                      <a:endParaRPr kumimoji="1" lang="zh-TW" altLang="en-US" sz="1200" b="0" i="0" u="none" strike="noStrike" kern="1200" dirty="0">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島津製作所</a:t>
                      </a:r>
                    </a:p>
                    <a:p>
                      <a:pPr marL="0" algn="ctr" defTabSz="914400" rtl="0" eaLnBrk="1" fontAlgn="ctr" latinLnBrk="0" hangingPunct="1"/>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（販売パートナー）</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当</a:t>
                      </a: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子会社が支援する製品は、クロマトグラフィー、分光、表面、</a:t>
                      </a:r>
                      <a:r>
                        <a:rPr kumimoji="1" lang="en-US" altLang="ja-JP" sz="1200" b="0" i="0" u="none" strike="noStrike" kern="1200" noProof="1">
                          <a:solidFill>
                            <a:srgbClr val="000000"/>
                          </a:solidFill>
                          <a:effectLst/>
                          <a:latin typeface="+mn-lt"/>
                          <a:ea typeface="MS PGothic" panose="020B0600070205080204" pitchFamily="34" charset="-128"/>
                          <a:cs typeface="+mn-cs"/>
                        </a:rPr>
                        <a:t>TOC</a:t>
                      </a: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分析器</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a:t>
                      </a: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環境</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n-lt"/>
                          <a:ea typeface="MS PGothic" panose="020B0600070205080204" pitchFamily="34" charset="-128"/>
                          <a:cs typeface="+mn-cs"/>
                        </a:rPr>
                        <a:t>NA</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308482" y="1032733"/>
            <a:ext cx="9289032" cy="1783886"/>
          </a:xfrm>
          <a:prstGeom prst="rect">
            <a:avLst/>
          </a:prstGeom>
          <a:noFill/>
        </p:spPr>
        <p:txBody>
          <a:bodyPr wrap="square" lIns="0" tIns="0" rIns="0" bIns="0" rtlCol="0">
            <a:spAutoFit/>
          </a:bodyPr>
          <a:lstStyle/>
          <a:p>
            <a:pPr marL="190500" indent="-190500" algn="just">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ガーナの医療機器市場は比較的小さく、国内生産は限</a:t>
            </a:r>
            <a:r>
              <a:rPr lang="ja-JP" altLang="en-US" sz="1400" noProof="1">
                <a:latin typeface="+mn-ea"/>
                <a:cs typeface="Arial" panose="020B0604020202020204" pitchFamily="34" charset="0"/>
              </a:rPr>
              <a:t>られているが、</a:t>
            </a:r>
            <a:r>
              <a:rPr lang="en-US" altLang="ja-JP" sz="1400" noProof="1">
                <a:cs typeface="Arial" panose="020B0604020202020204" pitchFamily="34" charset="0"/>
              </a:rPr>
              <a:t>2023-2027</a:t>
            </a:r>
            <a:r>
              <a:rPr lang="en-US" altLang="ja-JP" sz="1400" noProof="1">
                <a:latin typeface="+mn-ea"/>
                <a:cs typeface="Arial" panose="020B0604020202020204" pitchFamily="34" charset="0"/>
              </a:rPr>
              <a:t>年中に現地通貨ベースで二桁の成長を記録すると予想されてい</a:t>
            </a:r>
            <a:r>
              <a:rPr lang="ja-JP" altLang="en-US" sz="1400" noProof="1">
                <a:latin typeface="+mn-ea"/>
                <a:cs typeface="Arial" panose="020B0604020202020204" pitchFamily="34" charset="0"/>
              </a:rPr>
              <a:t>る。</a:t>
            </a: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日本の医療機器メーカーは、国内に製造拠点を持たず、販売や顧客サポートのための子会社を設立することで、同国の販売網に投資してきた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日本の投資家は、急速に成長している同国のヘルスケア市場に関心を持っている。例えば、</a:t>
            </a:r>
            <a:r>
              <a:rPr lang="en-US" altLang="ja-JP" sz="1400" noProof="1">
                <a:cs typeface="Arial" panose="020B0604020202020204" pitchFamily="34" charset="0"/>
              </a:rPr>
              <a:t>AAIC</a:t>
            </a:r>
            <a:r>
              <a:rPr lang="en-US" altLang="ja-JP" sz="1400" noProof="1">
                <a:latin typeface="+mn-ea"/>
                <a:cs typeface="Arial" panose="020B0604020202020204" pitchFamily="34" charset="0"/>
              </a:rPr>
              <a:t>の投資ファンドの出資者 </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リミテッド・パートナー のほとんどは、朝日インテック </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外科・医療機器製造</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や丸紅株式会社 </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総合商社</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などの大企業で</a:t>
            </a:r>
            <a:r>
              <a:rPr lang="ja-JP" altLang="en-US" sz="1400" noProof="1">
                <a:latin typeface="+mn-ea"/>
                <a:cs typeface="Arial" panose="020B0604020202020204" pitchFamily="34" charset="0"/>
              </a:rPr>
              <a:t>ある。</a:t>
            </a:r>
            <a:endParaRPr lang="en-US" altLang="ja-JP" sz="1400" noProof="1">
              <a:latin typeface="+mn-ea"/>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企業ホームページ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／医療関連／</a:t>
            </a:r>
            <a:r>
              <a:rPr lang="en-US" altLang="ja-JP" sz="1400" noProof="1"/>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業界構造 - 流通</a:t>
            </a:r>
          </a:p>
        </p:txBody>
      </p:sp>
      <p:sp>
        <p:nvSpPr>
          <p:cNvPr id="4" name="テキスト ボックス 3"/>
          <p:cNvSpPr txBox="1"/>
          <p:nvPr/>
        </p:nvSpPr>
        <p:spPr>
          <a:xfrm>
            <a:off x="200472" y="1020213"/>
            <a:ext cx="9505056" cy="2411750"/>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ガーナ全土の医療機器の調達は、ガーナ保健省 </a:t>
            </a:r>
            <a:r>
              <a:rPr lang="ja-JP" altLang="en-US" sz="1400" noProof="1">
                <a:latin typeface="+mn-ea"/>
                <a:cs typeface="Arial" panose="020B0604020202020204" pitchFamily="34" charset="0"/>
              </a:rPr>
              <a:t>（</a:t>
            </a:r>
            <a:r>
              <a:rPr lang="en-US" altLang="ja-JP" sz="1400" noProof="1">
                <a:cs typeface="Arial" panose="020B0604020202020204" pitchFamily="34" charset="0"/>
              </a:rPr>
              <a:t>MOH</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と中央医療ストアの管轄下にある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cs typeface="Arial" panose="020B0604020202020204" pitchFamily="34" charset="0"/>
              </a:rPr>
              <a:t>2003年公共調達法第3条 </a:t>
            </a:r>
            <a:r>
              <a:rPr lang="ja-JP" altLang="en-US" sz="1400" noProof="1">
                <a:cs typeface="Arial" panose="020B0604020202020204" pitchFamily="34" charset="0"/>
              </a:rPr>
              <a:t>（</a:t>
            </a:r>
            <a:r>
              <a:rPr lang="en-US" altLang="ja-JP" sz="1400" noProof="1">
                <a:cs typeface="Arial" panose="020B0604020202020204" pitchFamily="34" charset="0"/>
              </a:rPr>
              <a:t>d</a:t>
            </a:r>
            <a:r>
              <a:rPr lang="ja-JP" altLang="en-US" sz="1400" noProof="1">
                <a:cs typeface="Arial" panose="020B0604020202020204" pitchFamily="34" charset="0"/>
              </a:rPr>
              <a:t>）</a:t>
            </a:r>
            <a:r>
              <a:rPr lang="en-US" altLang="ja-JP" sz="1400" noProof="1">
                <a:cs typeface="Arial" panose="020B0604020202020204" pitchFamily="34" charset="0"/>
              </a:rPr>
              <a:t> </a:t>
            </a:r>
            <a:r>
              <a:rPr lang="ja-JP" altLang="en-US" sz="1400" noProof="1">
                <a:cs typeface="Arial" panose="020B0604020202020204" pitchFamily="34" charset="0"/>
              </a:rPr>
              <a:t>（</a:t>
            </a:r>
            <a:r>
              <a:rPr lang="en-US" altLang="ja-JP" sz="1400" noProof="1">
                <a:cs typeface="Arial" panose="020B0604020202020204" pitchFamily="34" charset="0"/>
              </a:rPr>
              <a:t>法律663</a:t>
            </a:r>
            <a:r>
              <a:rPr lang="ja-JP" altLang="en-US" sz="1400" noProof="1">
                <a:cs typeface="Arial" panose="020B0604020202020204" pitchFamily="34" charset="0"/>
              </a:rPr>
              <a:t>）</a:t>
            </a:r>
            <a:r>
              <a:rPr lang="en-US" altLang="ja-JP" sz="1400" noProof="1">
                <a:latin typeface="+mn-ea"/>
                <a:cs typeface="Arial" panose="020B0604020202020204" pitchFamily="34" charset="0"/>
              </a:rPr>
              <a:t> は、公的調達機関 </a:t>
            </a:r>
            <a:r>
              <a:rPr lang="ja-JP" altLang="en-US" sz="1400" noProof="1">
                <a:latin typeface="+mn-ea"/>
                <a:cs typeface="Arial" panose="020B0604020202020204" pitchFamily="34" charset="0"/>
              </a:rPr>
              <a:t>（</a:t>
            </a:r>
            <a:r>
              <a:rPr lang="en-US" altLang="ja-JP" sz="1400" noProof="1">
                <a:cs typeface="Arial" panose="020B0604020202020204" pitchFamily="34" charset="0"/>
              </a:rPr>
              <a:t>PPA</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に対し、確立された調達プロセスの厳格な遵守</a:t>
            </a:r>
            <a:r>
              <a:rPr lang="ja-JP" altLang="en-US" sz="1400" noProof="1">
                <a:latin typeface="+mn-ea"/>
                <a:cs typeface="Arial" panose="020B0604020202020204" pitchFamily="34" charset="0"/>
              </a:rPr>
              <a:t>の</a:t>
            </a:r>
            <a:r>
              <a:rPr lang="en-US" altLang="ja-JP" sz="1400" noProof="1">
                <a:latin typeface="+mn-ea"/>
                <a:cs typeface="Arial" panose="020B0604020202020204" pitchFamily="34" charset="0"/>
              </a:rPr>
              <a:t>ために、公共調達活動を監視・監督する責任を付与している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ガーナの公共調達プロセスは、</a:t>
            </a:r>
            <a:r>
              <a:rPr lang="ja-JP" altLang="en-US" sz="1400" noProof="1">
                <a:latin typeface="+mn-ea"/>
                <a:cs typeface="Arial" panose="020B0604020202020204" pitchFamily="34" charset="0"/>
              </a:rPr>
              <a:t>ガーナ電子調達システム（</a:t>
            </a:r>
            <a:r>
              <a:rPr lang="en-US" altLang="ja-JP" sz="1400" noProof="1">
                <a:cs typeface="Arial" panose="020B0604020202020204" pitchFamily="34" charset="0"/>
              </a:rPr>
              <a:t>GHANEPS</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によって促進されている。</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これは、ガーナの公共調達プロセスを促進するために、公共調達法の要件に従って開発されたウェブベースのシステムである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dirty="0">
                <a:cs typeface="Arial" panose="020B0604020202020204" pitchFamily="34" charset="0"/>
              </a:rPr>
              <a:t>2023</a:t>
            </a:r>
            <a:r>
              <a:rPr lang="ja-JP" altLang="en-US" sz="1400" dirty="0">
                <a:latin typeface="+mn-ea"/>
                <a:cs typeface="Arial" panose="020B0604020202020204" pitchFamily="34" charset="0"/>
              </a:rPr>
              <a:t>年</a:t>
            </a:r>
            <a:r>
              <a:rPr lang="en-US" altLang="ja-JP" sz="1400" dirty="0">
                <a:cs typeface="Arial" panose="020B0604020202020204" pitchFamily="34" charset="0"/>
              </a:rPr>
              <a:t>5</a:t>
            </a:r>
            <a:r>
              <a:rPr lang="ja-JP" altLang="en-US" sz="1400" dirty="0">
                <a:latin typeface="+mn-ea"/>
                <a:cs typeface="Arial" panose="020B0604020202020204" pitchFamily="34" charset="0"/>
              </a:rPr>
              <a:t>月、公共調達庁 （</a:t>
            </a:r>
            <a:r>
              <a:rPr lang="en-US" altLang="ja-JP" sz="1400" dirty="0">
                <a:cs typeface="Arial" panose="020B0604020202020204" pitchFamily="34" charset="0"/>
              </a:rPr>
              <a:t>PPA</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の副</a:t>
            </a:r>
            <a:r>
              <a:rPr lang="en-US" altLang="ja-JP" sz="1400" dirty="0">
                <a:cs typeface="Arial" panose="020B0604020202020204" pitchFamily="34" charset="0"/>
              </a:rPr>
              <a:t>CEO</a:t>
            </a:r>
            <a:r>
              <a:rPr lang="ja-JP" altLang="en-US" sz="1400" dirty="0">
                <a:latin typeface="+mn-ea"/>
                <a:cs typeface="Arial" panose="020B0604020202020204" pitchFamily="34" charset="0"/>
              </a:rPr>
              <a:t>は、</a:t>
            </a:r>
            <a:r>
              <a:rPr lang="en-US" altLang="ja-JP" sz="1400" dirty="0">
                <a:cs typeface="Arial" panose="020B0604020202020204" pitchFamily="34" charset="0"/>
              </a:rPr>
              <a:t>GHANEPS</a:t>
            </a:r>
            <a:r>
              <a:rPr lang="ja-JP" altLang="en-US" sz="1400" dirty="0">
                <a:latin typeface="+mn-ea"/>
                <a:cs typeface="Arial" panose="020B0604020202020204" pitchFamily="34" charset="0"/>
              </a:rPr>
              <a:t>の導入によって公共調達プロセスの透明性が大幅に改善され、調達活動が合理化され、汚職が減少し、公的資金の効率的な利用が確保されると強調した。 </a:t>
            </a:r>
          </a:p>
          <a:p>
            <a:pPr marL="444500" indent="73025" algn="just">
              <a:lnSpc>
                <a:spcPct val="110000"/>
              </a:lnSpc>
              <a:spcBef>
                <a:spcPts val="300"/>
              </a:spcBef>
              <a:spcAft>
                <a:spcPts val="300"/>
              </a:spcAft>
              <a:buClr>
                <a:srgbClr val="5F8AC3"/>
              </a:buClr>
              <a:buFont typeface="Wingdings" panose="05000000000000000000" pitchFamily="2" charset="2"/>
              <a:buChar char="ü"/>
            </a:pPr>
            <a:r>
              <a:rPr lang="ja-JP" altLang="en-US" sz="1400" dirty="0">
                <a:latin typeface="+mn-ea"/>
                <a:cs typeface="Arial" panose="020B0604020202020204" pitchFamily="34" charset="0"/>
              </a:rPr>
              <a:t> 調達手続きをデジタル化することにより、</a:t>
            </a:r>
            <a:r>
              <a:rPr lang="en-US" altLang="ja-JP" sz="1400" dirty="0">
                <a:cs typeface="Arial" panose="020B0604020202020204" pitchFamily="34" charset="0"/>
              </a:rPr>
              <a:t>GHANEPS</a:t>
            </a:r>
            <a:r>
              <a:rPr lang="ja-JP" altLang="en-US" sz="1400" dirty="0">
                <a:latin typeface="+mn-ea"/>
                <a:cs typeface="Arial" panose="020B0604020202020204" pitchFamily="34" charset="0"/>
              </a:rPr>
              <a:t>はより大きな説明責任を促進し、ガーナの調達システムの全体的な健全性を高めることが期待される。</a:t>
            </a:r>
            <a:endParaRPr lang="en-US" altLang="ja-JP" sz="1400" dirty="0">
              <a:latin typeface="+mn-ea"/>
              <a:cs typeface="Arial" panose="020B0604020202020204" pitchFamily="34" charset="0"/>
            </a:endParaRPr>
          </a:p>
        </p:txBody>
      </p:sp>
      <p:grpSp>
        <p:nvGrpSpPr>
          <p:cNvPr id="8" name="グループ化 7"/>
          <p:cNvGrpSpPr/>
          <p:nvPr/>
        </p:nvGrpSpPr>
        <p:grpSpPr>
          <a:xfrm>
            <a:off x="287315" y="4876425"/>
            <a:ext cx="454398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latin typeface="HGP創英角ｺﾞｼｯｸUB" panose="020B0900000000000000" pitchFamily="50" charset="-128"/>
                  <a:ea typeface="HGP創英角ｺﾞｼｯｸUB" panose="020B0900000000000000" pitchFamily="50" charset="-128"/>
                </a:rPr>
                <a:t>公的医療機関による医療機器の調達</a:t>
              </a:r>
              <a:endParaRPr lang="zh-TW" altLang="en-US" sz="1500" dirty="0">
                <a:latin typeface="HGP創英角ｺﾞｼｯｸUB" panose="020B0900000000000000" pitchFamily="50" charset="-128"/>
                <a:ea typeface="HGP創英角ｺﾞｼｯｸUB" panose="020B0900000000000000" pitchFamily="50" charset="-128"/>
              </a:endParaRPr>
            </a:p>
          </p:txBody>
        </p:sp>
      </p:grpSp>
      <p:grpSp>
        <p:nvGrpSpPr>
          <p:cNvPr id="11" name="グループ化 7"/>
          <p:cNvGrpSpPr/>
          <p:nvPr/>
        </p:nvGrpSpPr>
        <p:grpSpPr>
          <a:xfrm>
            <a:off x="277408" y="360525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民間医療機関による医療機器の調達</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spAutoFit/>
          </a:bodyPr>
          <a:lstStyle/>
          <a:p>
            <a:pPr marL="346075" indent="-3460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ガーナ電子調達システム、</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Modern Ghana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46" name="TextBox 45">
            <a:extLst>
              <a:ext uri="{FF2B5EF4-FFF2-40B4-BE49-F238E27FC236}">
                <a16:creationId xmlns:a16="http://schemas.microsoft.com/office/drawing/2014/main" id="{78651A6E-55D7-4AC6-A6A1-00B8573E1034}"/>
              </a:ext>
            </a:extLst>
          </p:cNvPr>
          <p:cNvSpPr txBox="1"/>
          <p:nvPr/>
        </p:nvSpPr>
        <p:spPr>
          <a:xfrm>
            <a:off x="277410" y="5127093"/>
            <a:ext cx="4608510"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en-US" altLang="ja-JP" sz="1400" noProof="1"/>
              <a:t>MoH Ghana</a:t>
            </a:r>
            <a:r>
              <a:rPr lang="en-US" altLang="ja-JP" sz="1400" noProof="1">
                <a:latin typeface="+mn-ea"/>
              </a:rPr>
              <a:t>、国家調達評価に基づく内部及び国家競争入札及び公開入札の入札公告を行う</a:t>
            </a:r>
            <a:r>
              <a:rPr lang="ja-JP" altLang="en-US" sz="1400" noProof="1">
                <a:latin typeface="+mn-ea"/>
              </a:rPr>
              <a:t>。</a:t>
            </a:r>
            <a:endParaRPr lang="en-US" altLang="ja-JP" sz="1400" noProof="1">
              <a:latin typeface="+mn-ea"/>
            </a:endParaRPr>
          </a:p>
        </p:txBody>
      </p:sp>
      <p:sp>
        <p:nvSpPr>
          <p:cNvPr id="47" name="TextBox 46">
            <a:extLst>
              <a:ext uri="{FF2B5EF4-FFF2-40B4-BE49-F238E27FC236}">
                <a16:creationId xmlns:a16="http://schemas.microsoft.com/office/drawing/2014/main" id="{102481E1-C408-4F80-8FF7-A3CD7D47E634}"/>
              </a:ext>
            </a:extLst>
          </p:cNvPr>
          <p:cNvSpPr txBox="1"/>
          <p:nvPr/>
        </p:nvSpPr>
        <p:spPr>
          <a:xfrm>
            <a:off x="211045" y="3897620"/>
            <a:ext cx="4464495"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en-US" altLang="ja-JP" sz="1400" noProof="1">
                <a:latin typeface="+mn-ea"/>
              </a:rPr>
              <a:t>医療機器の調達は、個々の医療施設レベルでも、技術的ニーズを補うための資金提供を受ける際に行われる</a:t>
            </a:r>
            <a:r>
              <a:rPr lang="ja-JP" altLang="en-US" sz="1400" noProof="1">
                <a:latin typeface="+mn-ea"/>
              </a:rPr>
              <a:t>。</a:t>
            </a:r>
            <a:endParaRPr lang="en-US" altLang="ja-JP" sz="1400" dirty="0">
              <a:latin typeface="+mn-ea"/>
            </a:endParaRPr>
          </a:p>
        </p:txBody>
      </p:sp>
      <p:grpSp>
        <p:nvGrpSpPr>
          <p:cNvPr id="7" name="Group 6">
            <a:extLst>
              <a:ext uri="{FF2B5EF4-FFF2-40B4-BE49-F238E27FC236}">
                <a16:creationId xmlns:a16="http://schemas.microsoft.com/office/drawing/2014/main" id="{4795CC04-0BE6-038C-74F7-27E12C3C5448}"/>
              </a:ext>
            </a:extLst>
          </p:cNvPr>
          <p:cNvGrpSpPr/>
          <p:nvPr/>
        </p:nvGrpSpPr>
        <p:grpSpPr>
          <a:xfrm>
            <a:off x="4807733" y="3834061"/>
            <a:ext cx="2664296" cy="2835298"/>
            <a:chOff x="891312" y="1971398"/>
            <a:chExt cx="3094065" cy="2588655"/>
          </a:xfrm>
        </p:grpSpPr>
        <p:sp>
          <p:nvSpPr>
            <p:cNvPr id="14" name="Freeform 6">
              <a:extLst>
                <a:ext uri="{FF2B5EF4-FFF2-40B4-BE49-F238E27FC236}">
                  <a16:creationId xmlns:a16="http://schemas.microsoft.com/office/drawing/2014/main" id="{29061456-BA5A-E534-2645-38C5846AE3EF}"/>
                </a:ext>
              </a:extLst>
            </p:cNvPr>
            <p:cNvSpPr>
              <a:spLocks/>
            </p:cNvSpPr>
            <p:nvPr/>
          </p:nvSpPr>
          <p:spPr bwMode="gray">
            <a:xfrm>
              <a:off x="1920207" y="1971398"/>
              <a:ext cx="1031846" cy="857030"/>
            </a:xfrm>
            <a:custGeom>
              <a:avLst/>
              <a:gdLst>
                <a:gd name="T0" fmla="*/ 555625 w 699"/>
                <a:gd name="T1" fmla="*/ 0 h 611"/>
                <a:gd name="T2" fmla="*/ 0 w 699"/>
                <a:gd name="T3" fmla="*/ 969963 h 611"/>
                <a:gd name="T4" fmla="*/ 1109662 w 699"/>
                <a:gd name="T5" fmla="*/ 969963 h 611"/>
                <a:gd name="T6" fmla="*/ 555625 w 699"/>
                <a:gd name="T7" fmla="*/ 0 h 611"/>
                <a:gd name="T8" fmla="*/ 0 60000 65536"/>
                <a:gd name="T9" fmla="*/ 0 60000 65536"/>
                <a:gd name="T10" fmla="*/ 0 60000 65536"/>
                <a:gd name="T11" fmla="*/ 0 60000 65536"/>
                <a:gd name="T12" fmla="*/ 0 w 699"/>
                <a:gd name="T13" fmla="*/ 0 h 611"/>
                <a:gd name="T14" fmla="*/ 699 w 699"/>
                <a:gd name="T15" fmla="*/ 611 h 611"/>
              </a:gdLst>
              <a:ahLst/>
              <a:cxnLst>
                <a:cxn ang="T8">
                  <a:pos x="T0" y="T1"/>
                </a:cxn>
                <a:cxn ang="T9">
                  <a:pos x="T2" y="T3"/>
                </a:cxn>
                <a:cxn ang="T10">
                  <a:pos x="T4" y="T5"/>
                </a:cxn>
                <a:cxn ang="T11">
                  <a:pos x="T6" y="T7"/>
                </a:cxn>
              </a:cxnLst>
              <a:rect l="T12" t="T13" r="T14" b="T15"/>
              <a:pathLst>
                <a:path w="699" h="611">
                  <a:moveTo>
                    <a:pt x="350" y="0"/>
                  </a:moveTo>
                  <a:lnTo>
                    <a:pt x="0" y="611"/>
                  </a:lnTo>
                  <a:lnTo>
                    <a:pt x="699" y="611"/>
                  </a:lnTo>
                  <a:lnTo>
                    <a:pt x="350" y="0"/>
                  </a:lnTo>
                  <a:close/>
                </a:path>
              </a:pathLst>
            </a:custGeom>
            <a:solidFill>
              <a:schemeClr val="accent1"/>
            </a:solidFill>
            <a:ln w="12700">
              <a:noFill/>
              <a:round/>
              <a:headEnd/>
              <a:tailEnd/>
            </a:ln>
          </p:spPr>
          <p:txBody>
            <a:bodyPr lIns="0" tIns="0" rIns="0" bIns="0" anchor="ctr"/>
            <a:lstStyle/>
            <a:p>
              <a:pPr algn="ctr" eaLnBrk="0" hangingPunct="0"/>
              <a:endParaRPr lang="en-US" sz="1056" dirty="0"/>
            </a:p>
          </p:txBody>
        </p:sp>
        <p:sp>
          <p:nvSpPr>
            <p:cNvPr id="15" name="Freeform 7">
              <a:extLst>
                <a:ext uri="{FF2B5EF4-FFF2-40B4-BE49-F238E27FC236}">
                  <a16:creationId xmlns:a16="http://schemas.microsoft.com/office/drawing/2014/main" id="{461D7C0A-6593-295B-543D-338A7B8AEE9B}"/>
                </a:ext>
              </a:extLst>
            </p:cNvPr>
            <p:cNvSpPr>
              <a:spLocks/>
            </p:cNvSpPr>
            <p:nvPr/>
          </p:nvSpPr>
          <p:spPr bwMode="gray">
            <a:xfrm>
              <a:off x="1406497" y="2825537"/>
              <a:ext cx="2063694" cy="866848"/>
            </a:xfrm>
            <a:custGeom>
              <a:avLst/>
              <a:gdLst>
                <a:gd name="T0" fmla="*/ 0 w 1398"/>
                <a:gd name="T1" fmla="*/ 981075 h 618"/>
                <a:gd name="T2" fmla="*/ 555625 w 1398"/>
                <a:gd name="T3" fmla="*/ 0 h 618"/>
                <a:gd name="T4" fmla="*/ 1662113 w 1398"/>
                <a:gd name="T5" fmla="*/ 0 h 618"/>
                <a:gd name="T6" fmla="*/ 2219325 w 1398"/>
                <a:gd name="T7" fmla="*/ 981075 h 618"/>
                <a:gd name="T8" fmla="*/ 0 w 1398"/>
                <a:gd name="T9" fmla="*/ 981075 h 618"/>
                <a:gd name="T10" fmla="*/ 0 60000 65536"/>
                <a:gd name="T11" fmla="*/ 0 60000 65536"/>
                <a:gd name="T12" fmla="*/ 0 60000 65536"/>
                <a:gd name="T13" fmla="*/ 0 60000 65536"/>
                <a:gd name="T14" fmla="*/ 0 60000 65536"/>
                <a:gd name="T15" fmla="*/ 0 w 1398"/>
                <a:gd name="T16" fmla="*/ 0 h 618"/>
                <a:gd name="T17" fmla="*/ 1398 w 1398"/>
                <a:gd name="T18" fmla="*/ 618 h 618"/>
              </a:gdLst>
              <a:ahLst/>
              <a:cxnLst>
                <a:cxn ang="T10">
                  <a:pos x="T0" y="T1"/>
                </a:cxn>
                <a:cxn ang="T11">
                  <a:pos x="T2" y="T3"/>
                </a:cxn>
                <a:cxn ang="T12">
                  <a:pos x="T4" y="T5"/>
                </a:cxn>
                <a:cxn ang="T13">
                  <a:pos x="T6" y="T7"/>
                </a:cxn>
                <a:cxn ang="T14">
                  <a:pos x="T8" y="T9"/>
                </a:cxn>
              </a:cxnLst>
              <a:rect l="T15" t="T16" r="T17" b="T18"/>
              <a:pathLst>
                <a:path w="1398" h="618">
                  <a:moveTo>
                    <a:pt x="0" y="618"/>
                  </a:moveTo>
                  <a:lnTo>
                    <a:pt x="350" y="0"/>
                  </a:lnTo>
                  <a:lnTo>
                    <a:pt x="1047" y="0"/>
                  </a:lnTo>
                  <a:lnTo>
                    <a:pt x="1398" y="618"/>
                  </a:lnTo>
                  <a:lnTo>
                    <a:pt x="0" y="618"/>
                  </a:lnTo>
                  <a:close/>
                </a:path>
              </a:pathLst>
            </a:custGeom>
            <a:solidFill>
              <a:schemeClr val="accent2"/>
            </a:solidFill>
            <a:ln w="12700">
              <a:noFill/>
              <a:round/>
              <a:headEnd/>
              <a:tailEnd/>
            </a:ln>
          </p:spPr>
          <p:txBody>
            <a:bodyPr lIns="0" tIns="0" rIns="0" bIns="0" anchor="ctr"/>
            <a:lstStyle/>
            <a:p>
              <a:pPr algn="ctr" eaLnBrk="0" hangingPunct="0"/>
              <a:endParaRPr lang="en-US" sz="1056" dirty="0"/>
            </a:p>
          </p:txBody>
        </p:sp>
        <p:sp>
          <p:nvSpPr>
            <p:cNvPr id="18" name="Freeform 9">
              <a:extLst>
                <a:ext uri="{FF2B5EF4-FFF2-40B4-BE49-F238E27FC236}">
                  <a16:creationId xmlns:a16="http://schemas.microsoft.com/office/drawing/2014/main" id="{497F623C-DD68-E81B-E8E4-B8CA7E9EAE42}"/>
                </a:ext>
              </a:extLst>
            </p:cNvPr>
            <p:cNvSpPr>
              <a:spLocks/>
            </p:cNvSpPr>
            <p:nvPr/>
          </p:nvSpPr>
          <p:spPr bwMode="gray">
            <a:xfrm>
              <a:off x="891312" y="3697412"/>
              <a:ext cx="3094065" cy="862641"/>
            </a:xfrm>
            <a:custGeom>
              <a:avLst/>
              <a:gdLst>
                <a:gd name="T0" fmla="*/ 0 w 2096"/>
                <a:gd name="T1" fmla="*/ 976313 h 615"/>
                <a:gd name="T2" fmla="*/ 555625 w 2096"/>
                <a:gd name="T3" fmla="*/ 0 h 615"/>
                <a:gd name="T4" fmla="*/ 2771774 w 2096"/>
                <a:gd name="T5" fmla="*/ 0 h 615"/>
                <a:gd name="T6" fmla="*/ 3327400 w 2096"/>
                <a:gd name="T7" fmla="*/ 976313 h 615"/>
                <a:gd name="T8" fmla="*/ 0 w 2096"/>
                <a:gd name="T9" fmla="*/ 976313 h 615"/>
                <a:gd name="T10" fmla="*/ 0 60000 65536"/>
                <a:gd name="T11" fmla="*/ 0 60000 65536"/>
                <a:gd name="T12" fmla="*/ 0 60000 65536"/>
                <a:gd name="T13" fmla="*/ 0 60000 65536"/>
                <a:gd name="T14" fmla="*/ 0 60000 65536"/>
                <a:gd name="T15" fmla="*/ 0 w 2096"/>
                <a:gd name="T16" fmla="*/ 0 h 615"/>
                <a:gd name="T17" fmla="*/ 2096 w 2096"/>
                <a:gd name="T18" fmla="*/ 615 h 615"/>
              </a:gdLst>
              <a:ahLst/>
              <a:cxnLst>
                <a:cxn ang="T10">
                  <a:pos x="T0" y="T1"/>
                </a:cxn>
                <a:cxn ang="T11">
                  <a:pos x="T2" y="T3"/>
                </a:cxn>
                <a:cxn ang="T12">
                  <a:pos x="T4" y="T5"/>
                </a:cxn>
                <a:cxn ang="T13">
                  <a:pos x="T6" y="T7"/>
                </a:cxn>
                <a:cxn ang="T14">
                  <a:pos x="T8" y="T9"/>
                </a:cxn>
              </a:cxnLst>
              <a:rect l="T15" t="T16" r="T17" b="T18"/>
              <a:pathLst>
                <a:path w="2096" h="615">
                  <a:moveTo>
                    <a:pt x="0" y="615"/>
                  </a:moveTo>
                  <a:lnTo>
                    <a:pt x="350" y="0"/>
                  </a:lnTo>
                  <a:lnTo>
                    <a:pt x="1746" y="0"/>
                  </a:lnTo>
                  <a:lnTo>
                    <a:pt x="2096" y="615"/>
                  </a:lnTo>
                  <a:lnTo>
                    <a:pt x="0" y="615"/>
                  </a:lnTo>
                  <a:close/>
                </a:path>
              </a:pathLst>
            </a:custGeom>
            <a:solidFill>
              <a:schemeClr val="accent3"/>
            </a:solidFill>
            <a:ln w="12700">
              <a:noFill/>
              <a:round/>
              <a:headEnd/>
              <a:tailEnd/>
            </a:ln>
          </p:spPr>
          <p:txBody>
            <a:bodyPr lIns="0" tIns="0" rIns="0" bIns="0" anchor="ctr"/>
            <a:lstStyle/>
            <a:p>
              <a:pPr algn="ctr" eaLnBrk="0" hangingPunct="0"/>
              <a:endParaRPr lang="en-US" sz="1056" dirty="0"/>
            </a:p>
          </p:txBody>
        </p:sp>
        <p:sp>
          <p:nvSpPr>
            <p:cNvPr id="20" name="Text Box 15">
              <a:extLst>
                <a:ext uri="{FF2B5EF4-FFF2-40B4-BE49-F238E27FC236}">
                  <a16:creationId xmlns:a16="http://schemas.microsoft.com/office/drawing/2014/main" id="{A544E333-5225-BF74-00E8-E9BF73CB8EDC}"/>
                </a:ext>
              </a:extLst>
            </p:cNvPr>
            <p:cNvSpPr txBox="1">
              <a:spLocks noChangeArrowheads="1"/>
            </p:cNvSpPr>
            <p:nvPr/>
          </p:nvSpPr>
          <p:spPr bwMode="gray">
            <a:xfrm>
              <a:off x="1279546" y="3775815"/>
              <a:ext cx="2320548" cy="720971"/>
            </a:xfrm>
            <a:prstGeom prst="rect">
              <a:avLst/>
            </a:prstGeom>
            <a:noFill/>
            <a:ln w="9525">
              <a:noFill/>
              <a:miter lim="800000"/>
              <a:headEnd/>
              <a:tailEnd/>
            </a:ln>
          </p:spPr>
          <p:txBody>
            <a:bodyPr lIns="0" tIns="0" rIns="0" bIns="0" anchor="ctr"/>
            <a:lstStyle/>
            <a:p>
              <a:pPr algn="ctr" eaLnBrk="0" hangingPunct="0"/>
              <a:r>
                <a:rPr lang="en-US" sz="1000" b="1" noProof="1">
                  <a:solidFill>
                    <a:schemeClr val="bg1"/>
                  </a:solidFill>
                </a:rPr>
                <a:t>サービス提供ポイント</a:t>
              </a:r>
            </a:p>
          </p:txBody>
        </p:sp>
        <p:sp>
          <p:nvSpPr>
            <p:cNvPr id="21" name="Text Box 16">
              <a:extLst>
                <a:ext uri="{FF2B5EF4-FFF2-40B4-BE49-F238E27FC236}">
                  <a16:creationId xmlns:a16="http://schemas.microsoft.com/office/drawing/2014/main" id="{66F86DFC-88B9-EF25-A2B1-4774309686E3}"/>
                </a:ext>
              </a:extLst>
            </p:cNvPr>
            <p:cNvSpPr txBox="1">
              <a:spLocks noChangeArrowheads="1"/>
            </p:cNvSpPr>
            <p:nvPr/>
          </p:nvSpPr>
          <p:spPr bwMode="gray">
            <a:xfrm>
              <a:off x="1738636" y="2960819"/>
              <a:ext cx="1402367" cy="720971"/>
            </a:xfrm>
            <a:prstGeom prst="rect">
              <a:avLst/>
            </a:prstGeom>
            <a:noFill/>
            <a:ln w="9525">
              <a:noFill/>
              <a:miter lim="800000"/>
              <a:headEnd/>
              <a:tailEnd/>
            </a:ln>
          </p:spPr>
          <p:txBody>
            <a:bodyPr lIns="0" tIns="0" rIns="0" bIns="0" anchor="ctr"/>
            <a:lstStyle/>
            <a:p>
              <a:pPr algn="ctr" eaLnBrk="0" hangingPunct="0"/>
              <a:r>
                <a:rPr lang="en-US" sz="1000" b="1" noProof="1">
                  <a:solidFill>
                    <a:schemeClr val="bg1"/>
                  </a:solidFill>
                </a:rPr>
                <a:t>地域医療ストア</a:t>
              </a:r>
            </a:p>
          </p:txBody>
        </p:sp>
        <p:sp>
          <p:nvSpPr>
            <p:cNvPr id="22" name="Text Box 17">
              <a:extLst>
                <a:ext uri="{FF2B5EF4-FFF2-40B4-BE49-F238E27FC236}">
                  <a16:creationId xmlns:a16="http://schemas.microsoft.com/office/drawing/2014/main" id="{ECF29C2C-7A8A-A08F-90F7-68C8255F3A36}"/>
                </a:ext>
              </a:extLst>
            </p:cNvPr>
            <p:cNvSpPr txBox="1">
              <a:spLocks noChangeArrowheads="1"/>
            </p:cNvSpPr>
            <p:nvPr/>
          </p:nvSpPr>
          <p:spPr bwMode="gray">
            <a:xfrm>
              <a:off x="2160936" y="2341893"/>
              <a:ext cx="557713" cy="475504"/>
            </a:xfrm>
            <a:prstGeom prst="rect">
              <a:avLst/>
            </a:prstGeom>
            <a:noFill/>
            <a:ln w="9525">
              <a:noFill/>
              <a:miter lim="800000"/>
              <a:headEnd/>
              <a:tailEnd/>
            </a:ln>
          </p:spPr>
          <p:txBody>
            <a:bodyPr lIns="0" tIns="0" rIns="0" bIns="0" anchor="ctr"/>
            <a:lstStyle/>
            <a:p>
              <a:pPr algn="ctr" eaLnBrk="0" hangingPunct="0"/>
              <a:r>
                <a:rPr lang="ja-JP" altLang="en-US" sz="1000" b="1" noProof="1">
                  <a:solidFill>
                    <a:schemeClr val="bg1"/>
                  </a:solidFill>
                </a:rPr>
                <a:t>中央</a:t>
              </a:r>
              <a:endParaRPr lang="en-US" altLang="ja-JP" sz="1000" b="1" noProof="1">
                <a:solidFill>
                  <a:schemeClr val="bg1"/>
                </a:solidFill>
              </a:endParaRPr>
            </a:p>
            <a:p>
              <a:pPr algn="ctr" eaLnBrk="0" hangingPunct="0"/>
              <a:r>
                <a:rPr lang="ja-JP" altLang="en-US" sz="1000" b="1" noProof="1">
                  <a:solidFill>
                    <a:schemeClr val="bg1"/>
                  </a:solidFill>
                </a:rPr>
                <a:t>医療</a:t>
              </a:r>
            </a:p>
            <a:p>
              <a:pPr algn="ctr" eaLnBrk="0" hangingPunct="0"/>
              <a:r>
                <a:rPr lang="ja-JP" altLang="en-US" sz="1000" b="1" noProof="1">
                  <a:solidFill>
                    <a:schemeClr val="bg1"/>
                  </a:solidFill>
                </a:rPr>
                <a:t>ストア</a:t>
              </a:r>
              <a:endParaRPr lang="en-US" sz="1000" b="1" noProof="1">
                <a:solidFill>
                  <a:schemeClr val="bg1"/>
                </a:solidFill>
              </a:endParaRPr>
            </a:p>
          </p:txBody>
        </p:sp>
      </p:grpSp>
      <p:sp>
        <p:nvSpPr>
          <p:cNvPr id="24" name="TextBox 23">
            <a:extLst>
              <a:ext uri="{FF2B5EF4-FFF2-40B4-BE49-F238E27FC236}">
                <a16:creationId xmlns:a16="http://schemas.microsoft.com/office/drawing/2014/main" id="{934E7F93-DD2E-5B44-3A28-2968DF54EFEE}"/>
              </a:ext>
            </a:extLst>
          </p:cNvPr>
          <p:cNvSpPr txBox="1"/>
          <p:nvPr/>
        </p:nvSpPr>
        <p:spPr>
          <a:xfrm>
            <a:off x="6587690" y="4044030"/>
            <a:ext cx="2949360" cy="738664"/>
          </a:xfrm>
          <a:prstGeom prst="rect">
            <a:avLst/>
          </a:prstGeom>
          <a:noFill/>
        </p:spPr>
        <p:txBody>
          <a:bodyPr wrap="square">
            <a:spAutoFit/>
          </a:bodyPr>
          <a:lstStyle/>
          <a:p>
            <a:r>
              <a:rPr lang="en-US" altLang="ja-JP" sz="1400" noProof="1">
                <a:latin typeface="+mn-ea"/>
              </a:rPr>
              <a:t>国全体の医療機器を調達し、地域および国際基準を確保し、国内調達評価を実施し、入札発表を行う</a:t>
            </a:r>
            <a:r>
              <a:rPr lang="ja-JP" altLang="en-US" sz="1400" noProof="1">
                <a:latin typeface="+mn-ea"/>
              </a:rPr>
              <a:t>。</a:t>
            </a:r>
            <a:endParaRPr lang="en-US" altLang="ja-JP" sz="1400" b="1" noProof="1">
              <a:latin typeface="+mn-ea"/>
            </a:endParaRPr>
          </a:p>
        </p:txBody>
      </p:sp>
      <p:sp>
        <p:nvSpPr>
          <p:cNvPr id="25" name="TextBox 24">
            <a:extLst>
              <a:ext uri="{FF2B5EF4-FFF2-40B4-BE49-F238E27FC236}">
                <a16:creationId xmlns:a16="http://schemas.microsoft.com/office/drawing/2014/main" id="{0C61EDD8-8BE3-4A3E-D660-8B704A97182A}"/>
              </a:ext>
            </a:extLst>
          </p:cNvPr>
          <p:cNvSpPr txBox="1"/>
          <p:nvPr/>
        </p:nvSpPr>
        <p:spPr>
          <a:xfrm>
            <a:off x="6962413" y="4833632"/>
            <a:ext cx="2583291" cy="954107"/>
          </a:xfrm>
          <a:prstGeom prst="rect">
            <a:avLst/>
          </a:prstGeom>
          <a:noFill/>
        </p:spPr>
        <p:txBody>
          <a:bodyPr wrap="square">
            <a:spAutoFit/>
          </a:bodyPr>
          <a:lstStyle/>
          <a:p>
            <a:r>
              <a:rPr lang="en-US" altLang="ja-JP" sz="1400" noProof="1">
                <a:latin typeface="+mn-ea"/>
              </a:rPr>
              <a:t>地域医療ストア </a:t>
            </a:r>
            <a:r>
              <a:rPr lang="ja-JP" altLang="en-US" sz="1400" noProof="1">
                <a:latin typeface="+mn-ea"/>
              </a:rPr>
              <a:t>（</a:t>
            </a:r>
            <a:r>
              <a:rPr lang="en-US" altLang="ja-JP" sz="1400" noProof="1">
                <a:latin typeface="+mn-ea"/>
              </a:rPr>
              <a:t>全国</a:t>
            </a:r>
            <a:r>
              <a:rPr lang="en-US" altLang="ja-JP" sz="1400" noProof="1"/>
              <a:t>10</a:t>
            </a:r>
            <a:r>
              <a:rPr lang="en-US" altLang="ja-JP" sz="1400" noProof="1">
                <a:latin typeface="+mn-ea"/>
              </a:rPr>
              <a:t>店舗</a:t>
            </a:r>
            <a:r>
              <a:rPr lang="ja-JP" altLang="en-US" sz="1400" noProof="1">
                <a:latin typeface="+mn-ea"/>
              </a:rPr>
              <a:t>）</a:t>
            </a:r>
            <a:r>
              <a:rPr lang="en-US" altLang="ja-JP" sz="1400" noProof="1">
                <a:latin typeface="+mn-ea"/>
              </a:rPr>
              <a:t> は、</a:t>
            </a:r>
            <a:r>
              <a:rPr lang="en-US" altLang="ja-JP" sz="1400" noProof="1"/>
              <a:t>CMS</a:t>
            </a:r>
            <a:r>
              <a:rPr lang="en-US" altLang="ja-JP" sz="1400" noProof="1">
                <a:latin typeface="+mn-ea"/>
              </a:rPr>
              <a:t>、地元メーカー、卸売業者から調達し、時には民間病院に</a:t>
            </a:r>
            <a:r>
              <a:rPr lang="ja-JP" altLang="en-US" sz="1400" noProof="1">
                <a:latin typeface="+mn-ea"/>
              </a:rPr>
              <a:t>医療機器</a:t>
            </a:r>
            <a:r>
              <a:rPr lang="en-US" altLang="ja-JP" sz="1400" noProof="1">
                <a:latin typeface="+mn-ea"/>
              </a:rPr>
              <a:t>を供給してい</a:t>
            </a:r>
            <a:r>
              <a:rPr lang="ja-JP" altLang="en-US" sz="1400" noProof="1">
                <a:latin typeface="+mn-ea"/>
              </a:rPr>
              <a:t>る。</a:t>
            </a:r>
            <a:endParaRPr lang="en-US" altLang="ja-JP" sz="1400" b="1" noProof="1">
              <a:latin typeface="+mn-ea"/>
            </a:endParaRPr>
          </a:p>
        </p:txBody>
      </p:sp>
      <p:sp>
        <p:nvSpPr>
          <p:cNvPr id="26" name="TextBox 25">
            <a:extLst>
              <a:ext uri="{FF2B5EF4-FFF2-40B4-BE49-F238E27FC236}">
                <a16:creationId xmlns:a16="http://schemas.microsoft.com/office/drawing/2014/main" id="{A81AA439-30AB-9091-F437-DB681C46B5F3}"/>
              </a:ext>
            </a:extLst>
          </p:cNvPr>
          <p:cNvSpPr txBox="1"/>
          <p:nvPr/>
        </p:nvSpPr>
        <p:spPr>
          <a:xfrm>
            <a:off x="7374784" y="5795051"/>
            <a:ext cx="2291683" cy="954107"/>
          </a:xfrm>
          <a:prstGeom prst="rect">
            <a:avLst/>
          </a:prstGeom>
          <a:noFill/>
        </p:spPr>
        <p:txBody>
          <a:bodyPr wrap="square">
            <a:spAutoFit/>
          </a:bodyPr>
          <a:lstStyle/>
          <a:p>
            <a:r>
              <a:rPr lang="en-US" altLang="ja-JP" sz="1400" noProof="1">
                <a:latin typeface="+mn-ea"/>
              </a:rPr>
              <a:t>サービス提供拠点は</a:t>
            </a:r>
            <a:r>
              <a:rPr lang="en-US" altLang="ja-JP" sz="1400" noProof="1"/>
              <a:t>900</a:t>
            </a:r>
            <a:r>
              <a:rPr lang="en-US" altLang="ja-JP" sz="1400" noProof="1">
                <a:latin typeface="+mn-ea"/>
              </a:rPr>
              <a:t>カ所にあり、調達した医療品をさまざまな保健所に配送してい</a:t>
            </a:r>
            <a:r>
              <a:rPr lang="ja-JP" altLang="en-US" sz="1400" noProof="1">
                <a:latin typeface="+mn-ea"/>
              </a:rPr>
              <a:t>る。</a:t>
            </a:r>
            <a:endParaRPr lang="en-US" altLang="ja-JP" sz="1400" b="1" noProof="1">
              <a:latin typeface="+mn-ea"/>
            </a:endParaRPr>
          </a:p>
        </p:txBody>
      </p:sp>
      <p:grpSp>
        <p:nvGrpSpPr>
          <p:cNvPr id="27" name="グループ化 7">
            <a:extLst>
              <a:ext uri="{FF2B5EF4-FFF2-40B4-BE49-F238E27FC236}">
                <a16:creationId xmlns:a16="http://schemas.microsoft.com/office/drawing/2014/main" id="{80528D97-07B0-8AC8-A888-F073374E23FA}"/>
              </a:ext>
            </a:extLst>
          </p:cNvPr>
          <p:cNvGrpSpPr/>
          <p:nvPr/>
        </p:nvGrpSpPr>
        <p:grpSpPr>
          <a:xfrm>
            <a:off x="5014729" y="3605250"/>
            <a:ext cx="4608512" cy="288032"/>
            <a:chOff x="4944173" y="2185814"/>
            <a:chExt cx="5861371" cy="288032"/>
          </a:xfrm>
        </p:grpSpPr>
        <p:cxnSp>
          <p:nvCxnSpPr>
            <p:cNvPr id="28" name="直線コネクタ 11">
              <a:extLst>
                <a:ext uri="{FF2B5EF4-FFF2-40B4-BE49-F238E27FC236}">
                  <a16:creationId xmlns:a16="http://schemas.microsoft.com/office/drawing/2014/main" id="{1E200E74-6ABA-EC15-780F-3CDA5F95109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a:extLst>
                <a:ext uri="{FF2B5EF4-FFF2-40B4-BE49-F238E27FC236}">
                  <a16:creationId xmlns:a16="http://schemas.microsoft.com/office/drawing/2014/main" id="{4A4D2D7C-50F8-9C47-82D1-A3584BF742DF}"/>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ガーナの医療機器3層流通システム</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84405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3365872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3" imgW="360" imgH="360" progId="TCLayout.ActiveDocument.1">
                  <p:embed/>
                </p:oleObj>
              </mc:Choice>
              <mc:Fallback>
                <p:oleObj name="think-cellスライド" r:id="rId63" imgW="360" imgH="360" progId="TCLayout.ActiveDocument.1">
                  <p:embed/>
                  <p:pic>
                    <p:nvPicPr>
                      <p:cNvPr id="4" name="Object 3" hidden="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輸入国</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相手国</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医薬品の輸出入</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35" name="Chart 134">
            <a:extLst>
              <a:ext uri="{FF2B5EF4-FFF2-40B4-BE49-F238E27FC236}">
                <a16:creationId xmlns:a16="http://schemas.microsoft.com/office/drawing/2014/main" id="{C32BF5A7-80D3-9BD7-5C03-54565042C79A}"/>
              </a:ext>
            </a:extLst>
          </p:cNvPr>
          <p:cNvGraphicFramePr/>
          <p:nvPr>
            <p:custDataLst>
              <p:tags r:id="rId3"/>
            </p:custDataLst>
            <p:extLst>
              <p:ext uri="{D42A27DB-BD31-4B8C-83A1-F6EECF244321}">
                <p14:modId xmlns:p14="http://schemas.microsoft.com/office/powerpoint/2010/main" val="205950591"/>
              </p:ext>
            </p:extLst>
          </p:nvPr>
        </p:nvGraphicFramePr>
        <p:xfrm>
          <a:off x="549275" y="2482850"/>
          <a:ext cx="5638800" cy="3432175"/>
        </p:xfrm>
        <a:graphic>
          <a:graphicData uri="http://schemas.openxmlformats.org/drawingml/2006/chart">
            <c:chart xmlns:c="http://schemas.openxmlformats.org/drawingml/2006/chart" xmlns:r="http://schemas.openxmlformats.org/officeDocument/2006/relationships" r:id="rId65"/>
          </a:graphicData>
        </a:graphic>
      </p:graphicFrame>
      <p:sp>
        <p:nvSpPr>
          <p:cNvPr id="80" name="テキスト プレースホルダ 9">
            <a:extLst>
              <a:ext uri="{FF2B5EF4-FFF2-40B4-BE49-F238E27FC236}">
                <a16:creationId xmlns:a16="http://schemas.microsoft.com/office/drawing/2014/main" id="{17152D85-410F-8976-8156-C0BA8DE0191E}"/>
              </a:ext>
            </a:extLst>
          </p:cNvPr>
          <p:cNvSpPr>
            <a:spLocks/>
          </p:cNvSpPr>
          <p:nvPr>
            <p:custDataLst>
              <p:tags r:id="rId4"/>
            </p:custDataLst>
          </p:nvPr>
        </p:nvSpPr>
        <p:spPr bwMode="gray">
          <a:xfrm>
            <a:off x="188913" y="28733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1795D71-7880-4DB0-AAF8-E0ACD4EADB21}" type="datetime'''''''''3''''''''''''''''''''''''00.''0'''''''''">
              <a:rPr lang="en-US" altLang="en-US" sz="1000" smtClean="0">
                <a:latin typeface="+mn-lt"/>
                <a:ea typeface="+mn-ea"/>
              </a:rPr>
              <a:pPr/>
              <a:t>300.0</a:t>
            </a:fld>
            <a:endParaRPr kumimoji="1" lang="en-US" altLang="ja-JP" sz="1000" dirty="0">
              <a:latin typeface="+mn-lt"/>
              <a:ea typeface="+mn-ea"/>
              <a:sym typeface="+mn-lt"/>
            </a:endParaRPr>
          </a:p>
        </p:txBody>
      </p:sp>
      <p:sp>
        <p:nvSpPr>
          <p:cNvPr id="73" name="テキスト プレースホルダ 9">
            <a:extLst>
              <a:ext uri="{FF2B5EF4-FFF2-40B4-BE49-F238E27FC236}">
                <a16:creationId xmlns:a16="http://schemas.microsoft.com/office/drawing/2014/main" id="{606069EC-41D3-D9EA-A86A-03C050595592}"/>
              </a:ext>
            </a:extLst>
          </p:cNvPr>
          <p:cNvSpPr>
            <a:spLocks/>
          </p:cNvSpPr>
          <p:nvPr>
            <p:custDataLst>
              <p:tags r:id="rId5"/>
            </p:custDataLst>
          </p:nvPr>
        </p:nvSpPr>
        <p:spPr bwMode="gray">
          <a:xfrm>
            <a:off x="328613" y="5756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BB1396B-513D-4A44-AAC9-D31D30E40A5E}" type="datetime'''''''''''''''''''0''''''.''0'">
              <a:rPr lang="en-US" altLang="en-US" sz="1000" smtClean="0">
                <a:latin typeface="+mn-lt"/>
                <a:ea typeface="+mn-ea"/>
              </a:rPr>
              <a:pPr/>
              <a:t>0.0</a:t>
            </a:fld>
            <a:endParaRPr kumimoji="1" lang="en-US" altLang="ja-JP" sz="1000" dirty="0">
              <a:latin typeface="+mn-lt"/>
              <a:ea typeface="+mn-ea"/>
              <a:sym typeface="+mn-lt"/>
            </a:endParaRPr>
          </a:p>
        </p:txBody>
      </p:sp>
      <p:sp>
        <p:nvSpPr>
          <p:cNvPr id="75" name="テキスト プレースホルダ 9">
            <a:extLst>
              <a:ext uri="{FF2B5EF4-FFF2-40B4-BE49-F238E27FC236}">
                <a16:creationId xmlns:a16="http://schemas.microsoft.com/office/drawing/2014/main" id="{BB8C4252-B0C6-83AD-5C1B-AFD647BE3A32}"/>
              </a:ext>
            </a:extLst>
          </p:cNvPr>
          <p:cNvSpPr>
            <a:spLocks/>
          </p:cNvSpPr>
          <p:nvPr>
            <p:custDataLst>
              <p:tags r:id="rId6"/>
            </p:custDataLst>
          </p:nvPr>
        </p:nvSpPr>
        <p:spPr bwMode="gray">
          <a:xfrm>
            <a:off x="188913" y="47958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EC2F937D-E517-41FE-86D8-D0C510619CF2}" type="datetime'''''''1''''''''''''''''00''''''.''''''0'''''''''''''''''''''">
              <a:rPr lang="en-US" altLang="en-US" sz="1000" smtClean="0">
                <a:latin typeface="+mn-lt"/>
                <a:ea typeface="+mn-ea"/>
              </a:rPr>
              <a:pPr/>
              <a:t>100.0</a:t>
            </a:fld>
            <a:endParaRPr kumimoji="1" lang="en-US" altLang="ja-JP" sz="1000" dirty="0">
              <a:latin typeface="+mn-lt"/>
              <a:ea typeface="+mn-ea"/>
              <a:sym typeface="+mn-lt"/>
            </a:endParaRPr>
          </a:p>
        </p:txBody>
      </p:sp>
      <p:sp>
        <p:nvSpPr>
          <p:cNvPr id="77" name="テキスト プレースホルダ 9">
            <a:extLst>
              <a:ext uri="{FF2B5EF4-FFF2-40B4-BE49-F238E27FC236}">
                <a16:creationId xmlns:a16="http://schemas.microsoft.com/office/drawing/2014/main" id="{01B235E0-8D1B-8BA7-EB5B-D0AC028BF3B9}"/>
              </a:ext>
            </a:extLst>
          </p:cNvPr>
          <p:cNvSpPr>
            <a:spLocks/>
          </p:cNvSpPr>
          <p:nvPr>
            <p:custDataLst>
              <p:tags r:id="rId7"/>
            </p:custDataLst>
          </p:nvPr>
        </p:nvSpPr>
        <p:spPr bwMode="gray">
          <a:xfrm>
            <a:off x="188913" y="38338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96D1EB93-D064-4764-B368-8B2C1056E09B}" type="datetime'''''''2''''''0''''''''''''''''''''''0''''''.''''''''''''''0'''">
              <a:rPr lang="en-US" altLang="en-US" sz="1000" smtClean="0">
                <a:latin typeface="+mn-lt"/>
                <a:ea typeface="+mn-ea"/>
              </a:rPr>
              <a:pPr/>
              <a:t>200.0</a:t>
            </a:fld>
            <a:endParaRPr kumimoji="1" lang="en-US" altLang="ja-JP" sz="1000" dirty="0">
              <a:latin typeface="+mn-lt"/>
              <a:ea typeface="+mn-ea"/>
              <a:sym typeface="+mn-lt"/>
            </a:endParaRPr>
          </a:p>
        </p:txBody>
      </p:sp>
      <p:sp>
        <p:nvSpPr>
          <p:cNvPr id="125" name="テキスト プレースホルダ 9">
            <a:extLst>
              <a:ext uri="{FF2B5EF4-FFF2-40B4-BE49-F238E27FC236}">
                <a16:creationId xmlns:a16="http://schemas.microsoft.com/office/drawing/2014/main" id="{D52024C1-92AD-F67E-BECE-DCD2A5C39CD4}"/>
              </a:ext>
            </a:extLst>
          </p:cNvPr>
          <p:cNvSpPr>
            <a:spLocks/>
          </p:cNvSpPr>
          <p:nvPr>
            <p:custDataLst>
              <p:tags r:id="rId8"/>
            </p:custDataLst>
          </p:nvPr>
        </p:nvSpPr>
        <p:spPr bwMode="gray">
          <a:xfrm>
            <a:off x="188913" y="46037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A9E45E5-1DD6-479B-BA23-99DF876A2DC9}" type="datetime'''''12''''''0''''''''''''''.''''''''''''''''''''''0'''">
              <a:rPr lang="en-US" altLang="en-US" sz="1000" smtClean="0">
                <a:effectLst/>
                <a:latin typeface="+mn-lt"/>
                <a:ea typeface="+mn-ea"/>
                <a:sym typeface="+mn-lt"/>
              </a:rPr>
              <a:pPr marL="0" lvl="0" indent="0" algn="r">
                <a:spcBef>
                  <a:spcPct val="0"/>
                </a:spcBef>
                <a:buNone/>
              </a:pPr>
              <a:t>120.0</a:t>
            </a:fld>
            <a:endParaRPr kumimoji="1" lang="en-US" altLang="ja-JP" sz="1000" dirty="0">
              <a:latin typeface="+mn-lt"/>
              <a:ea typeface="+mn-ea"/>
              <a:sym typeface="+mn-lt"/>
            </a:endParaRPr>
          </a:p>
        </p:txBody>
      </p:sp>
      <p:sp>
        <p:nvSpPr>
          <p:cNvPr id="121" name="テキスト プレースホルダ 9">
            <a:extLst>
              <a:ext uri="{FF2B5EF4-FFF2-40B4-BE49-F238E27FC236}">
                <a16:creationId xmlns:a16="http://schemas.microsoft.com/office/drawing/2014/main" id="{B26B33FA-B091-8630-AC43-CC04EDE26CD5}"/>
              </a:ext>
            </a:extLst>
          </p:cNvPr>
          <p:cNvSpPr>
            <a:spLocks/>
          </p:cNvSpPr>
          <p:nvPr>
            <p:custDataLst>
              <p:tags r:id="rId9"/>
            </p:custDataLst>
          </p:nvPr>
        </p:nvSpPr>
        <p:spPr bwMode="gray">
          <a:xfrm>
            <a:off x="258763" y="55641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13A70D18-5963-4410-8D98-375B4868D919}" type="datetime'''''''''''''''''''''''2''''''''''''''''''''0.''''''0'''''''''">
              <a:rPr lang="en-US" altLang="en-US" sz="1000" smtClean="0">
                <a:effectLst/>
                <a:latin typeface="+mn-lt"/>
                <a:ea typeface="+mn-ea"/>
                <a:sym typeface="+mn-lt"/>
              </a:rPr>
              <a:pPr marL="0" lvl="0" indent="0" algn="r">
                <a:spcBef>
                  <a:spcPct val="0"/>
                </a:spcBef>
                <a:buNone/>
              </a:pPr>
              <a:t>20.0</a:t>
            </a:fld>
            <a:endParaRPr kumimoji="1" lang="en-US" altLang="ja-JP" sz="1000" dirty="0">
              <a:latin typeface="+mn-lt"/>
              <a:ea typeface="+mn-ea"/>
              <a:sym typeface="+mn-lt"/>
            </a:endParaRPr>
          </a:p>
        </p:txBody>
      </p:sp>
      <p:sp>
        <p:nvSpPr>
          <p:cNvPr id="122" name="テキスト プレースホルダ 9">
            <a:extLst>
              <a:ext uri="{FF2B5EF4-FFF2-40B4-BE49-F238E27FC236}">
                <a16:creationId xmlns:a16="http://schemas.microsoft.com/office/drawing/2014/main" id="{5FC8E553-0820-15EC-61DC-2E612359721E}"/>
              </a:ext>
            </a:extLst>
          </p:cNvPr>
          <p:cNvSpPr>
            <a:spLocks/>
          </p:cNvSpPr>
          <p:nvPr>
            <p:custDataLst>
              <p:tags r:id="rId10"/>
            </p:custDataLst>
          </p:nvPr>
        </p:nvSpPr>
        <p:spPr bwMode="gray">
          <a:xfrm>
            <a:off x="258763" y="537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5D2209E3-578F-4E5F-A8A8-2DE7DB2283CA}" type="datetime'''''4''''''''''''''''''''''0''''''.''''''''''0'''">
              <a:rPr lang="en-US" altLang="en-US" sz="1000" smtClean="0">
                <a:effectLst/>
                <a:latin typeface="+mn-lt"/>
                <a:ea typeface="+mn-ea"/>
                <a:sym typeface="+mn-lt"/>
              </a:rPr>
              <a:pPr marL="0" lvl="0" indent="0" algn="r">
                <a:spcBef>
                  <a:spcPct val="0"/>
                </a:spcBef>
                <a:buNone/>
              </a:pPr>
              <a:t>40.0</a:t>
            </a:fld>
            <a:endParaRPr kumimoji="1" lang="en-US" altLang="ja-JP" sz="1000" dirty="0">
              <a:latin typeface="+mn-lt"/>
              <a:ea typeface="+mn-ea"/>
              <a:sym typeface="+mn-lt"/>
            </a:endParaRPr>
          </a:p>
        </p:txBody>
      </p:sp>
      <p:sp>
        <p:nvSpPr>
          <p:cNvPr id="123" name="テキスト プレースホルダ 9">
            <a:extLst>
              <a:ext uri="{FF2B5EF4-FFF2-40B4-BE49-F238E27FC236}">
                <a16:creationId xmlns:a16="http://schemas.microsoft.com/office/drawing/2014/main" id="{6C8925F1-9306-6CF9-6590-FA6A76336F53}"/>
              </a:ext>
            </a:extLst>
          </p:cNvPr>
          <p:cNvSpPr>
            <a:spLocks/>
          </p:cNvSpPr>
          <p:nvPr>
            <p:custDataLst>
              <p:tags r:id="rId11"/>
            </p:custDataLst>
          </p:nvPr>
        </p:nvSpPr>
        <p:spPr bwMode="gray">
          <a:xfrm>
            <a:off x="258763" y="5180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95DD259C-BD8B-4FAA-B338-BABDD191805B}" type="datetime'''''''''6''''''''0''''''''''''''''.''''''''0'''''''''''''''">
              <a:rPr lang="en-US" altLang="en-US" sz="1000" smtClean="0">
                <a:effectLst/>
                <a:latin typeface="+mn-lt"/>
                <a:ea typeface="+mn-ea"/>
                <a:sym typeface="+mn-lt"/>
              </a:rPr>
              <a:pPr marL="0" lvl="0" indent="0" algn="r">
                <a:spcBef>
                  <a:spcPct val="0"/>
                </a:spcBef>
                <a:buNone/>
              </a:pPr>
              <a:t>60.0</a:t>
            </a:fld>
            <a:endParaRPr kumimoji="1" lang="en-US" altLang="ja-JP" sz="1000" dirty="0">
              <a:latin typeface="+mn-lt"/>
              <a:ea typeface="+mn-ea"/>
              <a:sym typeface="+mn-lt"/>
            </a:endParaRPr>
          </a:p>
        </p:txBody>
      </p:sp>
      <p:sp>
        <p:nvSpPr>
          <p:cNvPr id="124" name="テキスト プレースホルダ 9">
            <a:extLst>
              <a:ext uri="{FF2B5EF4-FFF2-40B4-BE49-F238E27FC236}">
                <a16:creationId xmlns:a16="http://schemas.microsoft.com/office/drawing/2014/main" id="{A3E7B149-ED7D-C1C3-A263-DF1B7A027436}"/>
              </a:ext>
            </a:extLst>
          </p:cNvPr>
          <p:cNvSpPr>
            <a:spLocks/>
          </p:cNvSpPr>
          <p:nvPr>
            <p:custDataLst>
              <p:tags r:id="rId12"/>
            </p:custDataLst>
          </p:nvPr>
        </p:nvSpPr>
        <p:spPr bwMode="gray">
          <a:xfrm>
            <a:off x="258763" y="49879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D3C47F71-43C4-4CCF-BEF6-5173B0633C80}" type="datetime'''''''8''''''''''0''.''''0'''''''''''''''''''''''''''''''''''">
              <a:rPr lang="en-US" altLang="en-US" sz="1000" smtClean="0">
                <a:effectLst/>
                <a:latin typeface="+mn-lt"/>
                <a:ea typeface="+mn-ea"/>
                <a:sym typeface="+mn-lt"/>
              </a:rPr>
              <a:pPr marL="0" lvl="0" indent="0" algn="r">
                <a:spcBef>
                  <a:spcPct val="0"/>
                </a:spcBef>
                <a:buNone/>
              </a:pPr>
              <a:t>80.0</a:t>
            </a:fld>
            <a:endParaRPr kumimoji="1" lang="en-US" altLang="ja-JP" sz="1000" dirty="0">
              <a:latin typeface="+mn-lt"/>
              <a:ea typeface="+mn-ea"/>
              <a:sym typeface="+mn-lt"/>
            </a:endParaRPr>
          </a:p>
        </p:txBody>
      </p:sp>
      <p:sp>
        <p:nvSpPr>
          <p:cNvPr id="126" name="テキスト プレースホルダ 9">
            <a:extLst>
              <a:ext uri="{FF2B5EF4-FFF2-40B4-BE49-F238E27FC236}">
                <a16:creationId xmlns:a16="http://schemas.microsoft.com/office/drawing/2014/main" id="{6844FEF3-2212-06C5-11B5-F7F9382F6FA2}"/>
              </a:ext>
            </a:extLst>
          </p:cNvPr>
          <p:cNvSpPr>
            <a:spLocks/>
          </p:cNvSpPr>
          <p:nvPr>
            <p:custDataLst>
              <p:tags r:id="rId13"/>
            </p:custDataLst>
          </p:nvPr>
        </p:nvSpPr>
        <p:spPr bwMode="gray">
          <a:xfrm>
            <a:off x="188913" y="44116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D138B2AB-ADBC-4DE1-BBEC-272B09EBF956}" type="datetime'''''''''14''0''''''''''.0'''''''''''''''''''''">
              <a:rPr lang="en-US" altLang="en-US" sz="1000" smtClean="0">
                <a:effectLst/>
                <a:latin typeface="+mn-lt"/>
                <a:ea typeface="+mn-ea"/>
                <a:sym typeface="+mn-lt"/>
              </a:rPr>
              <a:pPr marL="0" lvl="0" indent="0" algn="r">
                <a:spcBef>
                  <a:spcPct val="0"/>
                </a:spcBef>
                <a:buNone/>
              </a:pPr>
              <a:t>140.0</a:t>
            </a:fld>
            <a:endParaRPr kumimoji="1" lang="en-US" altLang="ja-JP" sz="1000" dirty="0">
              <a:latin typeface="+mn-lt"/>
              <a:ea typeface="+mn-ea"/>
              <a:sym typeface="+mn-lt"/>
            </a:endParaRPr>
          </a:p>
        </p:txBody>
      </p:sp>
      <p:sp>
        <p:nvSpPr>
          <p:cNvPr id="127" name="テキスト プレースホルダ 9">
            <a:extLst>
              <a:ext uri="{FF2B5EF4-FFF2-40B4-BE49-F238E27FC236}">
                <a16:creationId xmlns:a16="http://schemas.microsoft.com/office/drawing/2014/main" id="{6F4E5CE5-16DD-D6C8-FF15-4D85200518D4}"/>
              </a:ext>
            </a:extLst>
          </p:cNvPr>
          <p:cNvSpPr>
            <a:spLocks/>
          </p:cNvSpPr>
          <p:nvPr>
            <p:custDataLst>
              <p:tags r:id="rId14"/>
            </p:custDataLst>
          </p:nvPr>
        </p:nvSpPr>
        <p:spPr bwMode="gray">
          <a:xfrm>
            <a:off x="188913" y="42195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8C76358-8AA1-4196-A308-6677ADC38946}" type="datetime'''''''''1''''''''''6''''''''''''''''''''''0''''.0'''''''''">
              <a:rPr lang="en-US" altLang="en-US" sz="1000" smtClean="0">
                <a:effectLst/>
                <a:latin typeface="+mn-lt"/>
                <a:ea typeface="+mn-ea"/>
                <a:sym typeface="+mn-lt"/>
              </a:rPr>
              <a:pPr marL="0" lvl="0" indent="0" algn="r">
                <a:spcBef>
                  <a:spcPct val="0"/>
                </a:spcBef>
                <a:buNone/>
              </a:pPr>
              <a:t>160.0</a:t>
            </a:fld>
            <a:endParaRPr kumimoji="1" lang="en-US" altLang="ja-JP" sz="1000" dirty="0">
              <a:latin typeface="+mn-lt"/>
              <a:ea typeface="+mn-ea"/>
              <a:sym typeface="+mn-lt"/>
            </a:endParaRPr>
          </a:p>
        </p:txBody>
      </p:sp>
      <p:sp>
        <p:nvSpPr>
          <p:cNvPr id="128" name="テキスト プレースホルダ 9">
            <a:extLst>
              <a:ext uri="{FF2B5EF4-FFF2-40B4-BE49-F238E27FC236}">
                <a16:creationId xmlns:a16="http://schemas.microsoft.com/office/drawing/2014/main" id="{1230B2BE-E3C5-FCC2-ACCE-4A622B9697C4}"/>
              </a:ext>
            </a:extLst>
          </p:cNvPr>
          <p:cNvSpPr>
            <a:spLocks/>
          </p:cNvSpPr>
          <p:nvPr>
            <p:custDataLst>
              <p:tags r:id="rId15"/>
            </p:custDataLst>
          </p:nvPr>
        </p:nvSpPr>
        <p:spPr bwMode="gray">
          <a:xfrm>
            <a:off x="188913" y="40274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200729D4-82F9-4B45-AEB5-D70B3CEB6517}" type="datetime'''''1''''''''''''''''8''0''''''''''''''''.''''''''''''''0'''''">
              <a:rPr lang="en-US" altLang="en-US" sz="1000" smtClean="0">
                <a:effectLst/>
                <a:latin typeface="+mn-lt"/>
                <a:ea typeface="+mn-ea"/>
                <a:sym typeface="+mn-lt"/>
              </a:rPr>
              <a:pPr marL="0" lvl="0" indent="0" algn="r">
                <a:spcBef>
                  <a:spcPct val="0"/>
                </a:spcBef>
                <a:buNone/>
              </a:pPr>
              <a:t>180.0</a:t>
            </a:fld>
            <a:endParaRPr kumimoji="1" lang="en-US" altLang="ja-JP" sz="1000" dirty="0">
              <a:latin typeface="+mn-lt"/>
              <a:ea typeface="+mn-ea"/>
              <a:sym typeface="+mn-lt"/>
            </a:endParaRPr>
          </a:p>
        </p:txBody>
      </p:sp>
      <p:sp>
        <p:nvSpPr>
          <p:cNvPr id="129" name="テキスト プレースホルダ 9">
            <a:extLst>
              <a:ext uri="{FF2B5EF4-FFF2-40B4-BE49-F238E27FC236}">
                <a16:creationId xmlns:a16="http://schemas.microsoft.com/office/drawing/2014/main" id="{7A2B2770-6B4A-568C-889F-3BEE467DFA1B}"/>
              </a:ext>
            </a:extLst>
          </p:cNvPr>
          <p:cNvSpPr>
            <a:spLocks/>
          </p:cNvSpPr>
          <p:nvPr>
            <p:custDataLst>
              <p:tags r:id="rId16"/>
            </p:custDataLst>
          </p:nvPr>
        </p:nvSpPr>
        <p:spPr bwMode="gray">
          <a:xfrm>
            <a:off x="188913" y="36417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88A1142-E209-4E50-89CC-90B69FCA00BF}" type="datetime'''''''''22''0''''''''''''''''''''.''''''''0'''''''''">
              <a:rPr lang="en-US" altLang="en-US" sz="1000" smtClean="0">
                <a:effectLst/>
                <a:latin typeface="+mn-lt"/>
                <a:ea typeface="+mn-ea"/>
                <a:sym typeface="+mn-lt"/>
              </a:rPr>
              <a:pPr marL="0" lvl="0" indent="0" algn="r">
                <a:spcBef>
                  <a:spcPct val="0"/>
                </a:spcBef>
                <a:buNone/>
              </a:pPr>
              <a:t>220.0</a:t>
            </a:fld>
            <a:endParaRPr kumimoji="1" lang="en-US" altLang="ja-JP" sz="1000" dirty="0">
              <a:latin typeface="+mn-lt"/>
              <a:ea typeface="+mn-ea"/>
              <a:sym typeface="+mn-lt"/>
            </a:endParaRPr>
          </a:p>
        </p:txBody>
      </p:sp>
      <p:sp>
        <p:nvSpPr>
          <p:cNvPr id="131" name="テキスト プレースホルダ 9">
            <a:extLst>
              <a:ext uri="{FF2B5EF4-FFF2-40B4-BE49-F238E27FC236}">
                <a16:creationId xmlns:a16="http://schemas.microsoft.com/office/drawing/2014/main" id="{C5EFB1E7-A7BB-0671-6EFD-57C048FC1016}"/>
              </a:ext>
            </a:extLst>
          </p:cNvPr>
          <p:cNvSpPr>
            <a:spLocks/>
          </p:cNvSpPr>
          <p:nvPr>
            <p:custDataLst>
              <p:tags r:id="rId17"/>
            </p:custDataLst>
          </p:nvPr>
        </p:nvSpPr>
        <p:spPr bwMode="gray">
          <a:xfrm>
            <a:off x="188913" y="3257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7E99941-04F1-4D16-99C8-F903B7F8CE9F}" type="datetime'''2''60''''.''''''''''''''''''0'''''''''''''">
              <a:rPr lang="en-US" altLang="en-US" sz="1000" smtClean="0">
                <a:effectLst/>
                <a:latin typeface="+mn-lt"/>
                <a:ea typeface="+mn-ea"/>
                <a:sym typeface="+mn-lt"/>
              </a:rPr>
              <a:pPr marL="0" lvl="0" indent="0" algn="r">
                <a:spcBef>
                  <a:spcPct val="0"/>
                </a:spcBef>
                <a:buNone/>
              </a:pPr>
              <a:t>260.0</a:t>
            </a:fld>
            <a:endParaRPr kumimoji="1" lang="en-US" altLang="ja-JP" sz="1000" dirty="0">
              <a:latin typeface="+mn-lt"/>
              <a:ea typeface="+mn-ea"/>
              <a:sym typeface="+mn-lt"/>
            </a:endParaRPr>
          </a:p>
        </p:txBody>
      </p:sp>
      <p:sp>
        <p:nvSpPr>
          <p:cNvPr id="132" name="テキスト プレースホルダ 9">
            <a:extLst>
              <a:ext uri="{FF2B5EF4-FFF2-40B4-BE49-F238E27FC236}">
                <a16:creationId xmlns:a16="http://schemas.microsoft.com/office/drawing/2014/main" id="{85B3C26D-1752-C676-E6D9-C79E4EC9AB78}"/>
              </a:ext>
            </a:extLst>
          </p:cNvPr>
          <p:cNvSpPr>
            <a:spLocks/>
          </p:cNvSpPr>
          <p:nvPr>
            <p:custDataLst>
              <p:tags r:id="rId18"/>
            </p:custDataLst>
          </p:nvPr>
        </p:nvSpPr>
        <p:spPr bwMode="gray">
          <a:xfrm>
            <a:off x="188913" y="30654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EE48F355-2529-457F-B934-F3880A815E89}" type="datetime'''''''''''''''''''''''2''''8''''''''''0''''''''''.''''''0'">
              <a:rPr lang="en-US" altLang="en-US" sz="1000" smtClean="0">
                <a:effectLst/>
                <a:latin typeface="+mn-lt"/>
                <a:ea typeface="+mn-ea"/>
                <a:sym typeface="+mn-lt"/>
              </a:rPr>
              <a:pPr marL="0" lvl="0" indent="0" algn="r">
                <a:spcBef>
                  <a:spcPct val="0"/>
                </a:spcBef>
                <a:buNone/>
              </a:pPr>
              <a:t>280.0</a:t>
            </a:fld>
            <a:endParaRPr kumimoji="1" lang="en-US" altLang="ja-JP" sz="1000" dirty="0">
              <a:latin typeface="+mn-lt"/>
              <a:ea typeface="+mn-ea"/>
              <a:sym typeface="+mn-lt"/>
            </a:endParaRPr>
          </a:p>
        </p:txBody>
      </p:sp>
      <p:sp>
        <p:nvSpPr>
          <p:cNvPr id="133" name="テキスト プレースホルダ 9">
            <a:extLst>
              <a:ext uri="{FF2B5EF4-FFF2-40B4-BE49-F238E27FC236}">
                <a16:creationId xmlns:a16="http://schemas.microsoft.com/office/drawing/2014/main" id="{87A57FB0-FDD5-F9A7-1B34-40A73363522E}"/>
              </a:ext>
            </a:extLst>
          </p:cNvPr>
          <p:cNvSpPr>
            <a:spLocks/>
          </p:cNvSpPr>
          <p:nvPr>
            <p:custDataLst>
              <p:tags r:id="rId19"/>
            </p:custDataLst>
          </p:nvPr>
        </p:nvSpPr>
        <p:spPr bwMode="gray">
          <a:xfrm>
            <a:off x="188913" y="26812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108E291F-B109-4817-BA2C-93C0CF532214}" type="datetime'''''''''''''''''''''3''2''''''''''''''0''''''''''.0'''''''">
              <a:rPr lang="en-US" altLang="en-US" sz="1000" smtClean="0">
                <a:effectLst/>
                <a:latin typeface="+mn-lt"/>
                <a:ea typeface="+mn-ea"/>
                <a:sym typeface="+mn-lt"/>
              </a:rPr>
              <a:pPr marL="0" lvl="0" indent="0" algn="r">
                <a:spcBef>
                  <a:spcPct val="0"/>
                </a:spcBef>
                <a:buNone/>
              </a:pPr>
              <a:t>320.0</a:t>
            </a:fld>
            <a:endParaRPr kumimoji="1" lang="en-US" altLang="ja-JP" sz="1000" dirty="0">
              <a:latin typeface="+mn-lt"/>
              <a:ea typeface="+mn-ea"/>
              <a:sym typeface="+mn-lt"/>
            </a:endParaRPr>
          </a:p>
        </p:txBody>
      </p:sp>
      <p:sp>
        <p:nvSpPr>
          <p:cNvPr id="134" name="テキスト プレースホルダ 9">
            <a:extLst>
              <a:ext uri="{FF2B5EF4-FFF2-40B4-BE49-F238E27FC236}">
                <a16:creationId xmlns:a16="http://schemas.microsoft.com/office/drawing/2014/main" id="{266B164E-A85E-9CFD-F6C7-CBCE4127C881}"/>
              </a:ext>
            </a:extLst>
          </p:cNvPr>
          <p:cNvSpPr>
            <a:spLocks/>
          </p:cNvSpPr>
          <p:nvPr>
            <p:custDataLst>
              <p:tags r:id="rId20"/>
            </p:custDataLst>
          </p:nvPr>
        </p:nvSpPr>
        <p:spPr bwMode="gray">
          <a:xfrm>
            <a:off x="188913" y="24892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1A2E56AF-C364-48DB-BEB4-DCD01D7080C3}" type="datetime'''3''''''40''''''''.''''''0'''''''''''''''''''''''''''''''">
              <a:rPr lang="en-US" altLang="en-US" sz="1000" smtClean="0">
                <a:effectLst/>
                <a:latin typeface="+mn-lt"/>
                <a:ea typeface="+mn-ea"/>
                <a:sym typeface="+mn-lt"/>
              </a:rPr>
              <a:pPr marL="0" lvl="0" indent="0" algn="r">
                <a:spcBef>
                  <a:spcPct val="0"/>
                </a:spcBef>
                <a:buNone/>
              </a:pPr>
              <a:t>340.0</a:t>
            </a:fld>
            <a:endParaRPr kumimoji="1" lang="en-US" altLang="ja-JP" sz="1000" dirty="0">
              <a:latin typeface="+mn-lt"/>
              <a:ea typeface="+mn-ea"/>
              <a:sym typeface="+mn-lt"/>
            </a:endParaRPr>
          </a:p>
        </p:txBody>
      </p:sp>
      <p:sp>
        <p:nvSpPr>
          <p:cNvPr id="130" name="テキスト プレースホルダ 9">
            <a:extLst>
              <a:ext uri="{FF2B5EF4-FFF2-40B4-BE49-F238E27FC236}">
                <a16:creationId xmlns:a16="http://schemas.microsoft.com/office/drawing/2014/main" id="{40DB2FB2-6457-3C54-8915-0DFC04640654}"/>
              </a:ext>
            </a:extLst>
          </p:cNvPr>
          <p:cNvSpPr>
            <a:spLocks/>
          </p:cNvSpPr>
          <p:nvPr>
            <p:custDataLst>
              <p:tags r:id="rId21"/>
            </p:custDataLst>
          </p:nvPr>
        </p:nvSpPr>
        <p:spPr bwMode="gray">
          <a:xfrm>
            <a:off x="188913" y="34496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3901877-5D77-424A-8F3E-97F1EB0FD8A8}" type="datetime'''''''''''''''''2''''''''''''''''''''''''''4''0''''''''''.''0'">
              <a:rPr lang="en-US" altLang="en-US" sz="1000" smtClean="0">
                <a:effectLst/>
                <a:latin typeface="+mn-lt"/>
                <a:ea typeface="+mn-ea"/>
                <a:sym typeface="+mn-lt"/>
              </a:rPr>
              <a:pPr marL="0" lvl="0" indent="0" algn="r">
                <a:spcBef>
                  <a:spcPct val="0"/>
                </a:spcBef>
                <a:buNone/>
              </a:pPr>
              <a:t>240.0</a:t>
            </a:fld>
            <a:endParaRPr kumimoji="1" lang="en-US" altLang="ja-JP" sz="1000" dirty="0">
              <a:latin typeface="+mn-lt"/>
              <a:ea typeface="+mn-ea"/>
              <a:sym typeface="+mn-lt"/>
            </a:endParaRPr>
          </a:p>
        </p:txBody>
      </p:sp>
      <p:cxnSp>
        <p:nvCxnSpPr>
          <p:cNvPr id="113" name="Straight Connector 112">
            <a:extLst>
              <a:ext uri="{FF2B5EF4-FFF2-40B4-BE49-F238E27FC236}">
                <a16:creationId xmlns:a16="http://schemas.microsoft.com/office/drawing/2014/main" id="{82BAC052-1579-B904-BFB1-E25DAA8777F9}"/>
              </a:ext>
            </a:extLst>
          </p:cNvPr>
          <p:cNvCxnSpPr/>
          <p:nvPr>
            <p:custDataLst>
              <p:tags r:id="rId22"/>
            </p:custDataLst>
          </p:nvPr>
        </p:nvCxnSpPr>
        <p:spPr bwMode="auto">
          <a:xfrm>
            <a:off x="3517900" y="2598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D3BFA13E-001C-74A4-0F41-5655D41C0156}"/>
              </a:ext>
            </a:extLst>
          </p:cNvPr>
          <p:cNvCxnSpPr/>
          <p:nvPr>
            <p:custDataLst>
              <p:tags r:id="rId23"/>
            </p:custDataLst>
          </p:nvPr>
        </p:nvCxnSpPr>
        <p:spPr bwMode="auto">
          <a:xfrm>
            <a:off x="1173163" y="3192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89D1384D-B922-433B-2EDD-9F70F1301927}"/>
              </a:ext>
            </a:extLst>
          </p:cNvPr>
          <p:cNvCxnSpPr/>
          <p:nvPr>
            <p:custDataLst>
              <p:tags r:id="rId24"/>
            </p:custDataLst>
          </p:nvPr>
        </p:nvCxnSpPr>
        <p:spPr bwMode="auto">
          <a:xfrm>
            <a:off x="1954213" y="3089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884C62CC-7261-5727-F6CB-FCDDC8E555D7}"/>
              </a:ext>
            </a:extLst>
          </p:cNvPr>
          <p:cNvCxnSpPr/>
          <p:nvPr>
            <p:custDataLst>
              <p:tags r:id="rId25"/>
            </p:custDataLst>
          </p:nvPr>
        </p:nvCxnSpPr>
        <p:spPr bwMode="auto">
          <a:xfrm>
            <a:off x="2736850" y="3630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06B10910-0638-B6D4-2D82-2829FD0D2D00}"/>
              </a:ext>
            </a:extLst>
          </p:cNvPr>
          <p:cNvCxnSpPr/>
          <p:nvPr>
            <p:custDataLst>
              <p:tags r:id="rId26"/>
            </p:custDataLst>
          </p:nvPr>
        </p:nvCxnSpPr>
        <p:spPr bwMode="auto">
          <a:xfrm>
            <a:off x="4300538" y="3276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201D02DE-BDAD-14C9-CF15-3C16122B6C16}"/>
              </a:ext>
            </a:extLst>
          </p:cNvPr>
          <p:cNvCxnSpPr/>
          <p:nvPr>
            <p:custDataLst>
              <p:tags r:id="rId27"/>
            </p:custDataLst>
          </p:nvPr>
        </p:nvCxnSpPr>
        <p:spPr bwMode="auto">
          <a:xfrm>
            <a:off x="5081588" y="3343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3FCBE49-96FC-42C1-CEC5-E0AEAB81D97C}"/>
              </a:ext>
            </a:extLst>
          </p:cNvPr>
          <p:cNvCxnSpPr/>
          <p:nvPr>
            <p:custDataLst>
              <p:tags r:id="rId28"/>
            </p:custDataLst>
          </p:nvPr>
        </p:nvCxnSpPr>
        <p:spPr bwMode="auto">
          <a:xfrm>
            <a:off x="5864225" y="2801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6" name="テキスト プレースホルダ 9">
            <a:extLst>
              <a:ext uri="{FF2B5EF4-FFF2-40B4-BE49-F238E27FC236}">
                <a16:creationId xmlns:a16="http://schemas.microsoft.com/office/drawing/2014/main" id="{DAC2C8E2-671B-642D-4A71-7417903AA90E}"/>
              </a:ext>
            </a:extLst>
          </p:cNvPr>
          <p:cNvSpPr>
            <a:spLocks/>
          </p:cNvSpPr>
          <p:nvPr>
            <p:custDataLst>
              <p:tags r:id="rId29"/>
            </p:custDataLst>
          </p:nvPr>
        </p:nvSpPr>
        <p:spPr bwMode="auto">
          <a:xfrm>
            <a:off x="2509838"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4A069AE-C468-468A-BB68-0BE5FA736545}"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67" name="テキスト プレースホルダ 9">
            <a:extLst>
              <a:ext uri="{FF2B5EF4-FFF2-40B4-BE49-F238E27FC236}">
                <a16:creationId xmlns:a16="http://schemas.microsoft.com/office/drawing/2014/main" id="{73CDFD96-9087-3F4F-C7B2-30F652B4C25F}"/>
              </a:ext>
            </a:extLst>
          </p:cNvPr>
          <p:cNvSpPr>
            <a:spLocks/>
          </p:cNvSpPr>
          <p:nvPr>
            <p:custDataLst>
              <p:tags r:id="rId30"/>
            </p:custDataLst>
          </p:nvPr>
        </p:nvSpPr>
        <p:spPr bwMode="auto">
          <a:xfrm>
            <a:off x="3290888"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B32D94-3094-46A3-9EEC-707BDC102336}"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98" name="テキスト プレースホルダ 9">
            <a:extLst>
              <a:ext uri="{FF2B5EF4-FFF2-40B4-BE49-F238E27FC236}">
                <a16:creationId xmlns:a16="http://schemas.microsoft.com/office/drawing/2014/main" id="{3DDD0C69-1DE5-7974-B860-39D1195C4253}"/>
              </a:ext>
            </a:extLst>
          </p:cNvPr>
          <p:cNvSpPr>
            <a:spLocks/>
          </p:cNvSpPr>
          <p:nvPr>
            <p:custDataLst>
              <p:tags r:id="rId31"/>
            </p:custDataLst>
          </p:nvPr>
        </p:nvSpPr>
        <p:spPr bwMode="gray">
          <a:xfrm>
            <a:off x="5422900" y="5668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00DCF7D-3ECA-47ED-8FE0-A2E93B539826}" type="datetime'1''8''''''''''''''''''''''''''''.2'''''''''''''''''''''''">
              <a:rPr lang="en-US" altLang="en-US" sz="1000" smtClean="0">
                <a:latin typeface="+mn-lt"/>
                <a:ea typeface="+mn-ea"/>
              </a:rPr>
              <a:pPr/>
              <a:t>18.2</a:t>
            </a:fld>
            <a:endParaRPr kumimoji="1" lang="en-US" altLang="ja-JP" sz="1000" dirty="0">
              <a:latin typeface="+mn-lt"/>
              <a:ea typeface="+mn-ea"/>
              <a:sym typeface="+mn-lt"/>
            </a:endParaRPr>
          </a:p>
        </p:txBody>
      </p:sp>
      <p:sp>
        <p:nvSpPr>
          <p:cNvPr id="68" name="テキスト プレースホルダ 9">
            <a:extLst>
              <a:ext uri="{FF2B5EF4-FFF2-40B4-BE49-F238E27FC236}">
                <a16:creationId xmlns:a16="http://schemas.microsoft.com/office/drawing/2014/main" id="{AB67E973-DC51-EF16-BA51-DEB92F506250}"/>
              </a:ext>
            </a:extLst>
          </p:cNvPr>
          <p:cNvSpPr>
            <a:spLocks/>
          </p:cNvSpPr>
          <p:nvPr>
            <p:custDataLst>
              <p:tags r:id="rId32"/>
            </p:custDataLst>
          </p:nvPr>
        </p:nvSpPr>
        <p:spPr bwMode="auto">
          <a:xfrm>
            <a:off x="4073525"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2CB0AC-531A-44F9-9A6E-EA7F5EB11703}"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70" name="テキスト プレースホルダ 9">
            <a:extLst>
              <a:ext uri="{FF2B5EF4-FFF2-40B4-BE49-F238E27FC236}">
                <a16:creationId xmlns:a16="http://schemas.microsoft.com/office/drawing/2014/main" id="{3B17A9E5-F497-F060-F35F-BA0621A5FE7C}"/>
              </a:ext>
            </a:extLst>
          </p:cNvPr>
          <p:cNvSpPr>
            <a:spLocks/>
          </p:cNvSpPr>
          <p:nvPr>
            <p:custDataLst>
              <p:tags r:id="rId33"/>
            </p:custDataLst>
          </p:nvPr>
        </p:nvSpPr>
        <p:spPr bwMode="auto">
          <a:xfrm>
            <a:off x="5637213"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A7A31E0-332A-4F10-A485-B0A889F9FE6C}"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69" name="テキスト プレースホルダ 9">
            <a:extLst>
              <a:ext uri="{FF2B5EF4-FFF2-40B4-BE49-F238E27FC236}">
                <a16:creationId xmlns:a16="http://schemas.microsoft.com/office/drawing/2014/main" id="{D4880A66-E40A-7E41-3320-2958D6EA4C49}"/>
              </a:ext>
            </a:extLst>
          </p:cNvPr>
          <p:cNvSpPr>
            <a:spLocks/>
          </p:cNvSpPr>
          <p:nvPr>
            <p:custDataLst>
              <p:tags r:id="rId34"/>
            </p:custDataLst>
          </p:nvPr>
        </p:nvSpPr>
        <p:spPr bwMode="auto">
          <a:xfrm>
            <a:off x="4854575"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F0A8B59-7E1F-4E70-8F49-040DFC6885CB}"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86" name="テキスト プレースホルダ 9">
            <a:extLst>
              <a:ext uri="{FF2B5EF4-FFF2-40B4-BE49-F238E27FC236}">
                <a16:creationId xmlns:a16="http://schemas.microsoft.com/office/drawing/2014/main" id="{B0B0B8FD-030A-34EE-7A64-1965A3F83F07}"/>
              </a:ext>
            </a:extLst>
          </p:cNvPr>
          <p:cNvSpPr>
            <a:spLocks/>
          </p:cNvSpPr>
          <p:nvPr>
            <p:custDataLst>
              <p:tags r:id="rId35"/>
            </p:custDataLst>
          </p:nvPr>
        </p:nvSpPr>
        <p:spPr bwMode="gray">
          <a:xfrm>
            <a:off x="766763" y="57451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CDA330D-D255-4F09-866C-B79A605DD7C8}" type="datetime'''''''''''''''''''''''''''''''''''2''.''2'''''''''''''''">
              <a:rPr lang="en-US" altLang="en-US" sz="1000" smtClean="0">
                <a:effectLst/>
                <a:latin typeface="+mn-lt"/>
                <a:ea typeface="+mn-ea"/>
              </a:rPr>
              <a:pPr/>
              <a:t>2.2</a:t>
            </a:fld>
            <a:endParaRPr kumimoji="1" lang="en-US" altLang="ja-JP" sz="1000" dirty="0">
              <a:latin typeface="+mn-lt"/>
              <a:ea typeface="+mn-ea"/>
              <a:sym typeface="+mn-lt"/>
            </a:endParaRPr>
          </a:p>
        </p:txBody>
      </p:sp>
      <p:sp>
        <p:nvSpPr>
          <p:cNvPr id="87" name="テキスト プレースホルダ 9">
            <a:extLst>
              <a:ext uri="{FF2B5EF4-FFF2-40B4-BE49-F238E27FC236}">
                <a16:creationId xmlns:a16="http://schemas.microsoft.com/office/drawing/2014/main" id="{7ADB86D6-086A-5FB6-3F03-5B101AE26F77}"/>
              </a:ext>
            </a:extLst>
          </p:cNvPr>
          <p:cNvSpPr>
            <a:spLocks/>
          </p:cNvSpPr>
          <p:nvPr>
            <p:custDataLst>
              <p:tags r:id="rId36"/>
            </p:custDataLst>
          </p:nvPr>
        </p:nvSpPr>
        <p:spPr bwMode="gray">
          <a:xfrm>
            <a:off x="998538" y="304006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32926D2-36F8-490C-8F3B-8A8119CD146E}" type="datetime'''''''''''2''7''''2''''''''''''''''''''''''.1'''''">
              <a:rPr lang="en-US" altLang="en-US" sz="1000" smtClean="0">
                <a:latin typeface="+mn-lt"/>
                <a:ea typeface="+mn-ea"/>
              </a:rPr>
              <a:pPr/>
              <a:t>272.1</a:t>
            </a:fld>
            <a:endParaRPr kumimoji="1" lang="en-US" altLang="ja-JP" sz="1000" dirty="0">
              <a:latin typeface="+mn-lt"/>
              <a:ea typeface="+mn-ea"/>
              <a:sym typeface="+mn-lt"/>
            </a:endParaRPr>
          </a:p>
        </p:txBody>
      </p:sp>
      <p:sp>
        <p:nvSpPr>
          <p:cNvPr id="88" name="テキスト プレースホルダ 9">
            <a:extLst>
              <a:ext uri="{FF2B5EF4-FFF2-40B4-BE49-F238E27FC236}">
                <a16:creationId xmlns:a16="http://schemas.microsoft.com/office/drawing/2014/main" id="{9CA7953D-5BA2-4163-150E-7A993D9528E8}"/>
              </a:ext>
            </a:extLst>
          </p:cNvPr>
          <p:cNvSpPr>
            <a:spLocks/>
          </p:cNvSpPr>
          <p:nvPr>
            <p:custDataLst>
              <p:tags r:id="rId37"/>
            </p:custDataLst>
          </p:nvPr>
        </p:nvSpPr>
        <p:spPr bwMode="gray">
          <a:xfrm>
            <a:off x="1549400" y="57388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102585-9E2B-448A-97FF-617695CA1E38}" type="datetime'''''''''3''''''''''.7'''''''''''''''''''''''''''''''''''''">
              <a:rPr lang="en-US" altLang="en-US" sz="1000" smtClean="0">
                <a:effectLst/>
                <a:latin typeface="+mn-lt"/>
                <a:ea typeface="+mn-ea"/>
              </a:rPr>
              <a:pPr/>
              <a:t>3.7</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194F021B-3D93-509A-4464-C8A296D3B9F4}"/>
              </a:ext>
            </a:extLst>
          </p:cNvPr>
          <p:cNvSpPr>
            <a:spLocks/>
          </p:cNvSpPr>
          <p:nvPr>
            <p:custDataLst>
              <p:tags r:id="rId38"/>
            </p:custDataLst>
          </p:nvPr>
        </p:nvSpPr>
        <p:spPr bwMode="gray">
          <a:xfrm>
            <a:off x="1779588" y="293687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5704DE-2C73-4A86-A6C4-5784E6B1E83A}" type="datetime'''''''''''2''''8''''''2''.''''''''''''''''''''''''''''''''7'''">
              <a:rPr lang="en-US" altLang="en-US" sz="1000" smtClean="0">
                <a:latin typeface="+mn-lt"/>
                <a:ea typeface="+mn-ea"/>
              </a:rPr>
              <a:pPr/>
              <a:t>282.7</a:t>
            </a:fld>
            <a:endParaRPr kumimoji="1" lang="en-US" altLang="ja-JP" sz="1000" dirty="0">
              <a:latin typeface="+mn-lt"/>
              <a:ea typeface="+mn-ea"/>
              <a:sym typeface="+mn-lt"/>
            </a:endParaRPr>
          </a:p>
        </p:txBody>
      </p:sp>
      <p:sp>
        <p:nvSpPr>
          <p:cNvPr id="90" name="テキスト プレースホルダ 9">
            <a:extLst>
              <a:ext uri="{FF2B5EF4-FFF2-40B4-BE49-F238E27FC236}">
                <a16:creationId xmlns:a16="http://schemas.microsoft.com/office/drawing/2014/main" id="{1573A141-C8A4-E5ED-5200-F55AA035DACD}"/>
              </a:ext>
            </a:extLst>
          </p:cNvPr>
          <p:cNvSpPr>
            <a:spLocks/>
          </p:cNvSpPr>
          <p:nvPr>
            <p:custDataLst>
              <p:tags r:id="rId39"/>
            </p:custDataLst>
          </p:nvPr>
        </p:nvSpPr>
        <p:spPr bwMode="gray">
          <a:xfrm>
            <a:off x="2330450" y="57165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B1E265-E9FA-4965-8967-D6637254E579}" type="datetime'8''''''''''''''''''''''''''''.''''''''''''''''''3'''''''">
              <a:rPr lang="en-US" altLang="en-US" sz="1000" smtClean="0">
                <a:effectLst/>
                <a:latin typeface="+mn-lt"/>
                <a:ea typeface="+mn-ea"/>
              </a:rPr>
              <a:pPr/>
              <a:t>8.3</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6B73A0EC-6501-7311-0B26-73B160C4AB90}"/>
              </a:ext>
            </a:extLst>
          </p:cNvPr>
          <p:cNvSpPr>
            <a:spLocks/>
          </p:cNvSpPr>
          <p:nvPr>
            <p:custDataLst>
              <p:tags r:id="rId40"/>
            </p:custDataLst>
          </p:nvPr>
        </p:nvSpPr>
        <p:spPr bwMode="gray">
          <a:xfrm>
            <a:off x="2562225" y="34782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306B984-AE75-45F7-9E1E-41486F443E99}" type="datetime'''''''''''''2''2''''''''''''''''''6''''''''''''.''''''''6'">
              <a:rPr lang="en-US" altLang="en-US" sz="1000" smtClean="0">
                <a:latin typeface="+mn-lt"/>
                <a:ea typeface="+mn-ea"/>
              </a:rPr>
              <a:pPr/>
              <a:t>226.6</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10E22EF6-8A7F-BFBA-4C6E-5A0E20FAC985}"/>
              </a:ext>
            </a:extLst>
          </p:cNvPr>
          <p:cNvSpPr>
            <a:spLocks/>
          </p:cNvSpPr>
          <p:nvPr>
            <p:custDataLst>
              <p:tags r:id="rId41"/>
            </p:custDataLst>
          </p:nvPr>
        </p:nvSpPr>
        <p:spPr bwMode="gray">
          <a:xfrm>
            <a:off x="3078163" y="56896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A0B3916-9AFF-4A45-BA7F-B5DE37B78038}" type="datetime'1''''''''''''4''''''''.''''''''''''''''''''''''''0'''''">
              <a:rPr lang="en-US" altLang="en-US" sz="1000" smtClean="0">
                <a:effectLst/>
                <a:latin typeface="+mn-lt"/>
                <a:ea typeface="+mn-ea"/>
              </a:rPr>
              <a:pPr/>
              <a:t>14.0</a:t>
            </a:fld>
            <a:endParaRPr kumimoji="1" lang="en-US" altLang="ja-JP" sz="1000" dirty="0">
              <a:latin typeface="+mn-lt"/>
              <a:ea typeface="+mn-ea"/>
              <a:sym typeface="+mn-lt"/>
            </a:endParaRPr>
          </a:p>
        </p:txBody>
      </p:sp>
      <p:sp>
        <p:nvSpPr>
          <p:cNvPr id="94" name="テキスト プレースホルダ 9">
            <a:extLst>
              <a:ext uri="{FF2B5EF4-FFF2-40B4-BE49-F238E27FC236}">
                <a16:creationId xmlns:a16="http://schemas.microsoft.com/office/drawing/2014/main" id="{5086B453-A4BF-4EAE-527A-C0C59186D47A}"/>
              </a:ext>
            </a:extLst>
          </p:cNvPr>
          <p:cNvSpPr>
            <a:spLocks/>
          </p:cNvSpPr>
          <p:nvPr>
            <p:custDataLst>
              <p:tags r:id="rId42"/>
            </p:custDataLst>
          </p:nvPr>
        </p:nvSpPr>
        <p:spPr bwMode="gray">
          <a:xfrm>
            <a:off x="3859213" y="5661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2DC927-3FB0-486B-888D-D0FDE06A85F3}" type="datetime'''1''''''9''''''''''''''''''.''''9'''''''''''''''''''''''''">
              <a:rPr lang="en-US" altLang="en-US" sz="1000" smtClean="0">
                <a:latin typeface="+mn-lt"/>
                <a:ea typeface="+mn-ea"/>
              </a:rPr>
              <a:pPr/>
              <a:t>19.9</a:t>
            </a:fld>
            <a:endParaRPr kumimoji="1" lang="en-US" altLang="ja-JP" sz="1000" dirty="0">
              <a:latin typeface="+mn-lt"/>
              <a:ea typeface="+mn-ea"/>
              <a:sym typeface="+mn-lt"/>
            </a:endParaRPr>
          </a:p>
        </p:txBody>
      </p:sp>
      <p:sp>
        <p:nvSpPr>
          <p:cNvPr id="95" name="テキスト プレースホルダ 9">
            <a:extLst>
              <a:ext uri="{FF2B5EF4-FFF2-40B4-BE49-F238E27FC236}">
                <a16:creationId xmlns:a16="http://schemas.microsoft.com/office/drawing/2014/main" id="{0021D93F-5791-D176-3AD6-38E33DE78036}"/>
              </a:ext>
            </a:extLst>
          </p:cNvPr>
          <p:cNvSpPr>
            <a:spLocks/>
          </p:cNvSpPr>
          <p:nvPr>
            <p:custDataLst>
              <p:tags r:id="rId43"/>
            </p:custDataLst>
          </p:nvPr>
        </p:nvSpPr>
        <p:spPr bwMode="gray">
          <a:xfrm>
            <a:off x="4125913" y="312420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2AB469-8077-48F2-9E73-3292FEAE569B}" type="datetime'''''''2''''''''''''''''''''''''''''''''6''3.''''''''''''''3'''">
              <a:rPr lang="en-US" altLang="en-US" sz="1000" smtClean="0">
                <a:latin typeface="+mn-lt"/>
                <a:ea typeface="+mn-ea"/>
              </a:rPr>
              <a:pPr/>
              <a:t>263.3</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CAF1DAC2-9476-B788-2B7B-6D2000651CC2}"/>
              </a:ext>
            </a:extLst>
          </p:cNvPr>
          <p:cNvSpPr>
            <a:spLocks/>
          </p:cNvSpPr>
          <p:nvPr>
            <p:custDataLst>
              <p:tags r:id="rId44"/>
            </p:custDataLst>
          </p:nvPr>
        </p:nvSpPr>
        <p:spPr bwMode="gray">
          <a:xfrm>
            <a:off x="3343275" y="24463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5C0F3F-A3FF-4F97-87C5-F37628092F34}" type="datetime'33''''''''''''''''3''''''.''''''8'''''''''''''''''''''''">
              <a:rPr lang="en-US" altLang="en-US" sz="1000" smtClean="0">
                <a:latin typeface="+mn-lt"/>
                <a:ea typeface="+mn-ea"/>
              </a:rPr>
              <a:pPr/>
              <a:t>333.8</a:t>
            </a:fld>
            <a:endParaRPr kumimoji="1" lang="en-US" altLang="ja-JP" sz="1000" dirty="0">
              <a:latin typeface="+mn-lt"/>
              <a:ea typeface="+mn-ea"/>
              <a:sym typeface="+mn-lt"/>
            </a:endParaRPr>
          </a:p>
        </p:txBody>
      </p:sp>
      <p:sp>
        <p:nvSpPr>
          <p:cNvPr id="96" name="テキスト プレースホルダ 9">
            <a:extLst>
              <a:ext uri="{FF2B5EF4-FFF2-40B4-BE49-F238E27FC236}">
                <a16:creationId xmlns:a16="http://schemas.microsoft.com/office/drawing/2014/main" id="{5FF66B94-D1CE-074F-1131-0E0C1C574DD9}"/>
              </a:ext>
            </a:extLst>
          </p:cNvPr>
          <p:cNvSpPr>
            <a:spLocks/>
          </p:cNvSpPr>
          <p:nvPr>
            <p:custDataLst>
              <p:tags r:id="rId45"/>
            </p:custDataLst>
          </p:nvPr>
        </p:nvSpPr>
        <p:spPr bwMode="gray">
          <a:xfrm>
            <a:off x="4641850" y="5691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05F0DB-CCD3-4D17-BDC7-373B5A8A938D}" type="datetime'1''''3''''''''''''''''.''''4'''">
              <a:rPr lang="en-US" altLang="en-US" sz="1000" smtClean="0">
                <a:effectLst/>
                <a:latin typeface="+mn-lt"/>
                <a:ea typeface="+mn-ea"/>
              </a:rPr>
              <a:pPr/>
              <a:t>13.4</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3FD1761D-64E9-5325-136B-8E912A853CE3}"/>
              </a:ext>
            </a:extLst>
          </p:cNvPr>
          <p:cNvSpPr>
            <a:spLocks/>
          </p:cNvSpPr>
          <p:nvPr>
            <p:custDataLst>
              <p:tags r:id="rId46"/>
            </p:custDataLst>
          </p:nvPr>
        </p:nvSpPr>
        <p:spPr bwMode="gray">
          <a:xfrm>
            <a:off x="4906963" y="319087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EEE148-4C44-4FEA-B5A8-EEC1D7C7B037}" type="datetime'''''2''''''''''''''''''5''''''''6''.''''''3'''''''''''''">
              <a:rPr lang="en-US" altLang="en-US" sz="1000" smtClean="0">
                <a:latin typeface="+mn-lt"/>
                <a:ea typeface="+mn-ea"/>
              </a:rPr>
              <a:pPr/>
              <a:t>256.3</a:t>
            </a:fld>
            <a:endParaRPr kumimoji="1" lang="en-US" altLang="ja-JP" sz="1000" dirty="0">
              <a:latin typeface="+mn-lt"/>
              <a:ea typeface="+mn-ea"/>
              <a:sym typeface="+mn-lt"/>
            </a:endParaRPr>
          </a:p>
        </p:txBody>
      </p:sp>
      <p:sp>
        <p:nvSpPr>
          <p:cNvPr id="59" name="テキスト プレースホルダ 9">
            <a:extLst>
              <a:ext uri="{FF2B5EF4-FFF2-40B4-BE49-F238E27FC236}">
                <a16:creationId xmlns:a16="http://schemas.microsoft.com/office/drawing/2014/main" id="{6D6C6DD6-A51C-4617-6514-3D9BF768AF87}"/>
              </a:ext>
            </a:extLst>
          </p:cNvPr>
          <p:cNvSpPr>
            <a:spLocks/>
          </p:cNvSpPr>
          <p:nvPr>
            <p:custDataLst>
              <p:tags r:id="rId47"/>
            </p:custDataLst>
          </p:nvPr>
        </p:nvSpPr>
        <p:spPr bwMode="auto">
          <a:xfrm>
            <a:off x="876300" y="59404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C7D082-9ED0-40F7-A102-96EF598E5168}" type="datetime'''''''''''''2''''''''''01''7'''''''''''''''''''''''">
              <a:rPr lang="en-US" altLang="en-US" sz="1000" smtClean="0">
                <a:effectLst/>
                <a:latin typeface="+mn-lt"/>
                <a:ea typeface="+mn-ea"/>
                <a:sym typeface="+mn-lt"/>
              </a:rPr>
              <a:pPr marL="0" lvl="0" indent="0" algn="ctr">
                <a:spcBef>
                  <a:spcPct val="0"/>
                </a:spcBef>
                <a:buNone/>
              </a:pPr>
              <a:t>2017</a:t>
            </a:fld>
            <a:endParaRPr kumimoji="1" lang="en-US" altLang="ja-JP" sz="1000" dirty="0">
              <a:latin typeface="+mn-lt"/>
              <a:ea typeface="+mn-ea"/>
              <a:sym typeface="+mn-lt"/>
            </a:endParaRPr>
          </a:p>
        </p:txBody>
      </p:sp>
      <p:sp>
        <p:nvSpPr>
          <p:cNvPr id="99" name="テキスト プレースホルダ 9">
            <a:extLst>
              <a:ext uri="{FF2B5EF4-FFF2-40B4-BE49-F238E27FC236}">
                <a16:creationId xmlns:a16="http://schemas.microsoft.com/office/drawing/2014/main" id="{874937B7-421F-EEE4-EF01-FA7E1821AB56}"/>
              </a:ext>
            </a:extLst>
          </p:cNvPr>
          <p:cNvSpPr>
            <a:spLocks/>
          </p:cNvSpPr>
          <p:nvPr>
            <p:custDataLst>
              <p:tags r:id="rId48"/>
            </p:custDataLst>
          </p:nvPr>
        </p:nvSpPr>
        <p:spPr bwMode="gray">
          <a:xfrm>
            <a:off x="5689600" y="26495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C0F4556-E691-4B92-AEEB-3B9A18DA2ABC}" type="datetime'''''''''''3''1''''''''''2''''.''6'">
              <a:rPr lang="en-US" altLang="en-US" sz="1000" smtClean="0">
                <a:latin typeface="+mn-lt"/>
                <a:ea typeface="+mn-ea"/>
              </a:rPr>
              <a:pPr/>
              <a:t>312.6</a:t>
            </a:fld>
            <a:endParaRPr kumimoji="1" lang="en-US" altLang="ja-JP" sz="1000" dirty="0">
              <a:latin typeface="+mn-lt"/>
              <a:ea typeface="+mn-ea"/>
              <a:sym typeface="+mn-lt"/>
            </a:endParaRPr>
          </a:p>
        </p:txBody>
      </p:sp>
      <p:sp>
        <p:nvSpPr>
          <p:cNvPr id="65" name="テキスト プレースホルダ 9">
            <a:extLst>
              <a:ext uri="{FF2B5EF4-FFF2-40B4-BE49-F238E27FC236}">
                <a16:creationId xmlns:a16="http://schemas.microsoft.com/office/drawing/2014/main" id="{1F960CBA-DA59-C0CA-1EF9-FA018F310AAB}"/>
              </a:ext>
            </a:extLst>
          </p:cNvPr>
          <p:cNvSpPr>
            <a:spLocks/>
          </p:cNvSpPr>
          <p:nvPr>
            <p:custDataLst>
              <p:tags r:id="rId49"/>
            </p:custDataLst>
          </p:nvPr>
        </p:nvSpPr>
        <p:spPr bwMode="auto">
          <a:xfrm>
            <a:off x="1727200"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B0ACC5-07B8-4F57-BA55-F0B6E67A2BFA}"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8" name="Rectangle 7"/>
          <p:cNvSpPr/>
          <p:nvPr>
            <p:custDataLst>
              <p:tags r:id="rId50"/>
            </p:custDataLst>
          </p:nvPr>
        </p:nvSpPr>
        <p:spPr bwMode="gray">
          <a:xfrm>
            <a:off x="957263" y="6169025"/>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68" dirty="0"/>
          </a:p>
        </p:txBody>
      </p:sp>
      <p:sp>
        <p:nvSpPr>
          <p:cNvPr id="9" name="Rectangle 8"/>
          <p:cNvSpPr/>
          <p:nvPr>
            <p:custDataLst>
              <p:tags r:id="rId51"/>
            </p:custDataLst>
          </p:nvPr>
        </p:nvSpPr>
        <p:spPr bwMode="gray">
          <a:xfrm>
            <a:off x="1543050" y="6169025"/>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68" dirty="0"/>
          </a:p>
        </p:txBody>
      </p:sp>
      <p:sp>
        <p:nvSpPr>
          <p:cNvPr id="42" name="テキスト プレースホルダ 9"/>
          <p:cNvSpPr>
            <a:spLocks/>
          </p:cNvSpPr>
          <p:nvPr>
            <p:custDataLst>
              <p:tags r:id="rId52"/>
            </p:custDataLst>
          </p:nvPr>
        </p:nvSpPr>
        <p:spPr bwMode="auto">
          <a:xfrm>
            <a:off x="1187450" y="6164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640" dirty="0">
              <a:sym typeface="+mn-lt"/>
            </a:endParaRPr>
          </a:p>
        </p:txBody>
      </p:sp>
      <p:sp>
        <p:nvSpPr>
          <p:cNvPr id="43" name="テキスト プレースホルダ 9"/>
          <p:cNvSpPr>
            <a:spLocks/>
          </p:cNvSpPr>
          <p:nvPr>
            <p:custDataLst>
              <p:tags r:id="rId53"/>
            </p:custDataLst>
          </p:nvPr>
        </p:nvSpPr>
        <p:spPr bwMode="auto">
          <a:xfrm>
            <a:off x="1773238" y="6164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640" dirty="0">
              <a:sym typeface="+mn-lt"/>
            </a:endParaRPr>
          </a:p>
        </p:txBody>
      </p:sp>
      <p:sp>
        <p:nvSpPr>
          <p:cNvPr id="56" name="テキスト ボックス 18"/>
          <p:cNvSpPr txBox="1"/>
          <p:nvPr/>
        </p:nvSpPr>
        <p:spPr>
          <a:xfrm>
            <a:off x="200472" y="1056530"/>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ガーナの医薬品市場は輸入がほとんどを占めている。</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2023</a:t>
            </a:r>
            <a:r>
              <a:rPr lang="en-US" altLang="ja-JP" sz="1400" noProof="1">
                <a:latin typeface="+mn-ea"/>
                <a:cs typeface="Arial" panose="020B0604020202020204" pitchFamily="34" charset="0"/>
              </a:rPr>
              <a:t>年にはインドが輸入量のほぼ半分 </a:t>
            </a:r>
            <a:r>
              <a:rPr lang="ja-JP" altLang="en-US" sz="1400" noProof="1">
                <a:latin typeface="+mn-ea"/>
                <a:cs typeface="Arial" panose="020B0604020202020204" pitchFamily="34" charset="0"/>
              </a:rPr>
              <a:t>（</a:t>
            </a:r>
            <a:r>
              <a:rPr lang="en-US" altLang="ja-JP" sz="1400" noProof="1">
                <a:cs typeface="Arial" panose="020B0604020202020204" pitchFamily="34" charset="0"/>
              </a:rPr>
              <a:t>46%</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を占め、</a:t>
            </a:r>
            <a:r>
              <a:rPr lang="ja-JP" altLang="en-US" sz="1400" noProof="1">
                <a:latin typeface="+mn-ea"/>
                <a:cs typeface="Arial" panose="020B0604020202020204" pitchFamily="34" charset="0"/>
              </a:rPr>
              <a:t>次いで</a:t>
            </a:r>
            <a:r>
              <a:rPr lang="en-US" altLang="ja-JP" sz="1400" noProof="1">
                <a:latin typeface="+mn-ea"/>
                <a:cs typeface="Arial" panose="020B0604020202020204" pitchFamily="34" charset="0"/>
              </a:rPr>
              <a:t>ベルギー</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フランス</a:t>
            </a:r>
            <a:r>
              <a:rPr lang="ja-JP" altLang="en-US" sz="1400" noProof="1">
                <a:latin typeface="+mn-ea"/>
                <a:cs typeface="Arial" panose="020B0604020202020204" pitchFamily="34" charset="0"/>
              </a:rPr>
              <a:t>となっている。</a:t>
            </a:r>
            <a:endParaRPr lang="en-US" altLang="ja-JP" sz="1120" dirty="0">
              <a:latin typeface="+mn-ea"/>
              <a:cs typeface="Arial" panose="020B0604020202020204" pitchFamily="34" charset="0"/>
            </a:endParaRPr>
          </a:p>
        </p:txBody>
      </p:sp>
      <p:graphicFrame>
        <p:nvGraphicFramePr>
          <p:cNvPr id="78" name="Chart 77">
            <a:extLst>
              <a:ext uri="{FF2B5EF4-FFF2-40B4-BE49-F238E27FC236}">
                <a16:creationId xmlns:a16="http://schemas.microsoft.com/office/drawing/2014/main" id="{86CAC8D0-1FB5-46C0-F217-67AB3F1533E0}"/>
              </a:ext>
            </a:extLst>
          </p:cNvPr>
          <p:cNvGraphicFramePr/>
          <p:nvPr>
            <p:custDataLst>
              <p:tags r:id="rId54"/>
            </p:custDataLst>
            <p:extLst>
              <p:ext uri="{D42A27DB-BD31-4B8C-83A1-F6EECF244321}">
                <p14:modId xmlns:p14="http://schemas.microsoft.com/office/powerpoint/2010/main" val="679947299"/>
              </p:ext>
            </p:extLst>
          </p:nvPr>
        </p:nvGraphicFramePr>
        <p:xfrm>
          <a:off x="6669088" y="3011488"/>
          <a:ext cx="2714625" cy="3128962"/>
        </p:xfrm>
        <a:graphic>
          <a:graphicData uri="http://schemas.openxmlformats.org/drawingml/2006/chart">
            <c:chart xmlns:c="http://schemas.openxmlformats.org/drawingml/2006/chart" xmlns:r="http://schemas.openxmlformats.org/officeDocument/2006/relationships" r:id="rId66"/>
          </a:graphicData>
        </a:graphic>
      </p:graphicFrame>
      <p:sp>
        <p:nvSpPr>
          <p:cNvPr id="60" name="テキスト プレースホルダ 9">
            <a:extLst>
              <a:ext uri="{FF2B5EF4-FFF2-40B4-BE49-F238E27FC236}">
                <a16:creationId xmlns:a16="http://schemas.microsoft.com/office/drawing/2014/main" id="{8570D5E2-373C-9206-A91F-60A212A59ADE}"/>
              </a:ext>
            </a:extLst>
          </p:cNvPr>
          <p:cNvSpPr>
            <a:spLocks/>
          </p:cNvSpPr>
          <p:nvPr>
            <p:custDataLst>
              <p:tags r:id="rId55"/>
            </p:custDataLst>
          </p:nvPr>
        </p:nvSpPr>
        <p:spPr bwMode="auto">
          <a:xfrm>
            <a:off x="9332913" y="43449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0A767F6-D1A5-4D20-AE38-79F349829D86}" type="datetime'''''''''''''''イ''''''''''ン''''''''''''''ド'''''''''''''''''''">
              <a:rPr lang="ja-JP" altLang="en-US" sz="1000" smtClean="0">
                <a:latin typeface="+mn-lt"/>
                <a:ea typeface="+mn-ea"/>
              </a:rPr>
              <a:pPr marL="0" lvl="0" indent="0">
                <a:spcBef>
                  <a:spcPct val="0"/>
                </a:spcBef>
                <a:buNone/>
              </a:pPr>
              <a:t>インド</a:t>
            </a:fld>
            <a:endParaRPr kumimoji="1" lang="en-US" altLang="ja-JP" sz="1000" dirty="0">
              <a:latin typeface="+mn-lt"/>
              <a:ea typeface="+mn-ea"/>
              <a:sym typeface="+mn-lt"/>
            </a:endParaRPr>
          </a:p>
        </p:txBody>
      </p:sp>
      <p:sp>
        <p:nvSpPr>
          <p:cNvPr id="61" name="テキスト プレースホルダ 9">
            <a:extLst>
              <a:ext uri="{FF2B5EF4-FFF2-40B4-BE49-F238E27FC236}">
                <a16:creationId xmlns:a16="http://schemas.microsoft.com/office/drawing/2014/main" id="{5E213DCF-D1AC-BD6A-A517-F3BB1F7F392B}"/>
              </a:ext>
            </a:extLst>
          </p:cNvPr>
          <p:cNvSpPr>
            <a:spLocks/>
          </p:cNvSpPr>
          <p:nvPr>
            <p:custDataLst>
              <p:tags r:id="rId56"/>
            </p:custDataLst>
          </p:nvPr>
        </p:nvSpPr>
        <p:spPr bwMode="auto">
          <a:xfrm>
            <a:off x="7461250" y="5859463"/>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5663257-03CC-4AFC-8C5A-D3D9A5192940}" type="datetime'''''''ベ''''''''''''''''''''''ル''''''''''''''''''''''''''''ギー'">
              <a:rPr lang="ja-JP" altLang="en-US" sz="1000" smtClean="0">
                <a:latin typeface="+mn-lt"/>
                <a:ea typeface="+mn-ea"/>
              </a:rPr>
              <a:pPr marL="0" lvl="0" indent="0" algn="r">
                <a:spcBef>
                  <a:spcPct val="0"/>
                </a:spcBef>
                <a:buNone/>
              </a:pPr>
              <a:t>ベルギー</a:t>
            </a:fld>
            <a:endParaRPr kumimoji="1" lang="en-US" altLang="ja-JP" sz="1000" dirty="0">
              <a:latin typeface="+mn-lt"/>
              <a:ea typeface="+mn-ea"/>
              <a:sym typeface="+mn-lt"/>
            </a:endParaRPr>
          </a:p>
        </p:txBody>
      </p:sp>
      <p:sp>
        <p:nvSpPr>
          <p:cNvPr id="63" name="テキスト プレースホルダ 9">
            <a:extLst>
              <a:ext uri="{FF2B5EF4-FFF2-40B4-BE49-F238E27FC236}">
                <a16:creationId xmlns:a16="http://schemas.microsoft.com/office/drawing/2014/main" id="{63AFEF8E-8F5C-7CAF-99FB-19E8CBC66927}"/>
              </a:ext>
            </a:extLst>
          </p:cNvPr>
          <p:cNvSpPr>
            <a:spLocks/>
          </p:cNvSpPr>
          <p:nvPr>
            <p:custDataLst>
              <p:tags r:id="rId57"/>
            </p:custDataLst>
          </p:nvPr>
        </p:nvSpPr>
        <p:spPr bwMode="auto">
          <a:xfrm>
            <a:off x="6689725" y="54879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BE9B392-9D33-4E64-9F68-EB9E23DEE77B}" type="datetime'''''''''''フ''''''''''ラ''ン''''''''''''''''''''''''''''ス'">
              <a:rPr lang="ja-JP" altLang="en-US" sz="1000" smtClean="0">
                <a:latin typeface="+mn-lt"/>
                <a:ea typeface="+mn-ea"/>
              </a:rPr>
              <a:pPr marL="0" lvl="0" indent="0" algn="r">
                <a:spcBef>
                  <a:spcPct val="0"/>
                </a:spcBef>
                <a:buNone/>
              </a:pPr>
              <a:t>フランス</a:t>
            </a:fld>
            <a:endParaRPr kumimoji="1" lang="en-US" altLang="ja-JP" sz="1000" dirty="0">
              <a:latin typeface="+mn-lt"/>
              <a:ea typeface="+mn-ea"/>
              <a:sym typeface="+mn-lt"/>
            </a:endParaRPr>
          </a:p>
        </p:txBody>
      </p:sp>
      <p:sp>
        <p:nvSpPr>
          <p:cNvPr id="62" name="テキスト プレースホルダ 9">
            <a:extLst>
              <a:ext uri="{FF2B5EF4-FFF2-40B4-BE49-F238E27FC236}">
                <a16:creationId xmlns:a16="http://schemas.microsoft.com/office/drawing/2014/main" id="{918AEF4B-1172-DAFA-673F-3E64C4442741}"/>
              </a:ext>
            </a:extLst>
          </p:cNvPr>
          <p:cNvSpPr>
            <a:spLocks/>
          </p:cNvSpPr>
          <p:nvPr>
            <p:custDataLst>
              <p:tags r:id="rId58"/>
            </p:custDataLst>
          </p:nvPr>
        </p:nvSpPr>
        <p:spPr bwMode="auto">
          <a:xfrm>
            <a:off x="6481763" y="49212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5536DF1-00E5-4272-A892-4CD6F713CDD3}" type="datetime'''''''''''ド''''''''イ''''''''''''''''''''''''''ツ'''''''''''''''">
              <a:rPr lang="ja-JP" altLang="en-US" sz="1000" smtClean="0">
                <a:latin typeface="+mn-lt"/>
                <a:ea typeface="+mn-ea"/>
              </a:rPr>
              <a:pPr marL="0" lvl="0" indent="0" algn="r">
                <a:spcBef>
                  <a:spcPct val="0"/>
                </a:spcBef>
                <a:buNone/>
              </a:pPr>
              <a:t>ドイツ</a:t>
            </a:fld>
            <a:endParaRPr kumimoji="1" lang="en-US" altLang="ja-JP" sz="1000" dirty="0">
              <a:latin typeface="+mn-lt"/>
              <a:ea typeface="+mn-ea"/>
              <a:sym typeface="+mn-lt"/>
            </a:endParaRPr>
          </a:p>
        </p:txBody>
      </p:sp>
      <p:sp>
        <p:nvSpPr>
          <p:cNvPr id="58" name="テキスト プレースホルダ 9">
            <a:extLst>
              <a:ext uri="{FF2B5EF4-FFF2-40B4-BE49-F238E27FC236}">
                <a16:creationId xmlns:a16="http://schemas.microsoft.com/office/drawing/2014/main" id="{DDE7075F-5F6B-9DBF-1DA4-2E597752A1A6}"/>
              </a:ext>
            </a:extLst>
          </p:cNvPr>
          <p:cNvSpPr>
            <a:spLocks/>
          </p:cNvSpPr>
          <p:nvPr>
            <p:custDataLst>
              <p:tags r:id="rId59"/>
            </p:custDataLst>
          </p:nvPr>
        </p:nvSpPr>
        <p:spPr bwMode="auto">
          <a:xfrm>
            <a:off x="6477000" y="45561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555DB15F-CE95-4CC0-B04A-D7255880883D}" type="datetime'''''''''''''''''''''中''''''''国'''''''''''''''''''''''''''''">
              <a:rPr lang="ja-JP" altLang="en-US" sz="1000" smtClean="0">
                <a:latin typeface="+mn-lt"/>
                <a:ea typeface="+mn-ea"/>
              </a:rPr>
              <a:pPr marL="0" lvl="0" indent="0" algn="r">
                <a:spcBef>
                  <a:spcPct val="0"/>
                </a:spcBef>
                <a:buNone/>
              </a:pPr>
              <a:t>中国</a:t>
            </a:fld>
            <a:endParaRPr kumimoji="1" lang="en-US" altLang="ja-JP" sz="1000" dirty="0">
              <a:latin typeface="+mn-lt"/>
              <a:ea typeface="+mn-ea"/>
              <a:sym typeface="+mn-lt"/>
            </a:endParaRPr>
          </a:p>
        </p:txBody>
      </p:sp>
      <p:sp>
        <p:nvSpPr>
          <p:cNvPr id="64" name="テキスト プレースホルダ 9">
            <a:extLst>
              <a:ext uri="{FF2B5EF4-FFF2-40B4-BE49-F238E27FC236}">
                <a16:creationId xmlns:a16="http://schemas.microsoft.com/office/drawing/2014/main" id="{63C137D4-DB4E-2D57-D985-EA9F4AA43FE0}"/>
              </a:ext>
            </a:extLst>
          </p:cNvPr>
          <p:cNvSpPr>
            <a:spLocks/>
          </p:cNvSpPr>
          <p:nvPr>
            <p:custDataLst>
              <p:tags r:id="rId60"/>
            </p:custDataLst>
          </p:nvPr>
        </p:nvSpPr>
        <p:spPr bwMode="auto">
          <a:xfrm>
            <a:off x="6789738" y="34734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20714C37-90CE-4173-AD57-F2E3742F4DBB}" type="datetime'''''''''''''''''''''''''''''''そ''''''''''''''''''''の''他'''''">
              <a:rPr lang="ja-JP" altLang="en-US" sz="1000" smtClean="0">
                <a:latin typeface="+mn-lt"/>
                <a:ea typeface="+mn-ea"/>
              </a:rPr>
              <a:pPr marL="0" lvl="0" indent="0" algn="r">
                <a:spcBef>
                  <a:spcPct val="0"/>
                </a:spcBef>
                <a:buNone/>
              </a:pPr>
              <a:t>その他</a:t>
            </a:fld>
            <a:endParaRPr kumimoji="1" lang="en-US" altLang="ja-JP" sz="1000" dirty="0">
              <a:latin typeface="+mn-lt"/>
              <a:ea typeface="+mn-ea"/>
              <a:sym typeface="+mn-lt"/>
            </a:endParaRPr>
          </a:p>
        </p:txBody>
      </p:sp>
      <p:sp>
        <p:nvSpPr>
          <p:cNvPr id="25" name="テキスト ボックス 74">
            <a:extLst>
              <a:ext uri="{FF2B5EF4-FFF2-40B4-BE49-F238E27FC236}">
                <a16:creationId xmlns:a16="http://schemas.microsoft.com/office/drawing/2014/main" id="{9E2F9A52-39F1-FA4F-554F-7E971088EBCA}"/>
              </a:ext>
            </a:extLst>
          </p:cNvPr>
          <p:cNvSpPr txBox="1"/>
          <p:nvPr/>
        </p:nvSpPr>
        <p:spPr>
          <a:xfrm>
            <a:off x="218521" y="6444370"/>
            <a:ext cx="6562422" cy="144016"/>
          </a:xfrm>
          <a:prstGeom prst="rect">
            <a:avLst/>
          </a:prstGeom>
          <a:noFill/>
        </p:spPr>
        <p:txBody>
          <a:bodyPr wrap="square" lIns="0" tIns="0" rIns="0" bIns="0" rtlCol="0">
            <a:noAutofit/>
          </a:bodyPr>
          <a:lstStyle/>
          <a:p>
            <a:pPr>
              <a:spcAft>
                <a:spcPts val="100"/>
              </a:spcAft>
              <a:defRP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※2020年のデータ</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については記載なし</a:t>
            </a:r>
          </a:p>
        </p:txBody>
      </p:sp>
      <p:sp>
        <p:nvSpPr>
          <p:cNvPr id="26" name="テキスト ボックス 74">
            <a:extLst>
              <a:ext uri="{FF2B5EF4-FFF2-40B4-BE49-F238E27FC236}">
                <a16:creationId xmlns:a16="http://schemas.microsoft.com/office/drawing/2014/main" id="{8DD2B2C9-CF77-5EBC-5EE5-233A7B3039D0}"/>
              </a:ext>
            </a:extLst>
          </p:cNvPr>
          <p:cNvSpPr txBox="1"/>
          <p:nvPr/>
        </p:nvSpPr>
        <p:spPr>
          <a:xfrm>
            <a:off x="218521" y="6603875"/>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UN Comtrade Database</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33377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業界構造 </a:t>
            </a:r>
            <a:r>
              <a:rPr lang="en-US" altLang="ja-JP" noProof="1"/>
              <a:t>-</a:t>
            </a:r>
            <a:r>
              <a:rPr lang="ja-JP" altLang="en-US" noProof="1"/>
              <a:t> 主要メーカー（日本企業以外）</a:t>
            </a:r>
            <a:endParaRPr lang="ja-JP" altLang="en-US"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72481" y="1052736"/>
            <a:ext cx="9433046" cy="1241558"/>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ガーナには多くのヨーロッパの製薬会社が</a:t>
            </a:r>
            <a:r>
              <a:rPr lang="ja-JP" altLang="en-US" sz="1400" noProof="1"/>
              <a:t>存在している。しかし、</a:t>
            </a:r>
            <a:r>
              <a:rPr lang="en-US" altLang="ja-JP" sz="1400" noProof="1"/>
              <a:t>ガーナ</a:t>
            </a:r>
            <a:r>
              <a:rPr lang="ja-JP" altLang="en-US" sz="1400" noProof="1"/>
              <a:t>における</a:t>
            </a:r>
            <a:r>
              <a:rPr lang="en-US" altLang="ja-JP" sz="1400" noProof="1"/>
              <a:t>多国籍製薬会社は現地で製造</a:t>
            </a:r>
            <a:r>
              <a:rPr lang="ja-JP" altLang="en-US" sz="1400" noProof="1"/>
              <a:t>を行わず</a:t>
            </a:r>
            <a:r>
              <a:rPr lang="en-US" altLang="ja-JP" sz="1400" noProof="1"/>
              <a:t>、製品の</a:t>
            </a:r>
            <a:r>
              <a:rPr lang="ja-JP" altLang="en-US" sz="1400" noProof="1"/>
              <a:t>販売</a:t>
            </a:r>
            <a:r>
              <a:rPr lang="en-US" altLang="ja-JP" sz="1400" noProof="1"/>
              <a:t>と流通を目的として</a:t>
            </a:r>
            <a:r>
              <a:rPr lang="ja-JP" altLang="en-US" sz="1400" noProof="1"/>
              <a:t>地元</a:t>
            </a:r>
            <a:r>
              <a:rPr lang="en-US" altLang="ja-JP" sz="1400" noProof="1"/>
              <a:t>の製薬会社と提携している。</a:t>
            </a:r>
            <a:r>
              <a:rPr lang="en-US" altLang="ja-JP" sz="1400" dirty="0"/>
              <a:t> </a:t>
            </a:r>
            <a:r>
              <a:rPr lang="ja-JP" altLang="en-US" sz="1400" noProof="1"/>
              <a:t>地元の製造</a:t>
            </a:r>
            <a:r>
              <a:rPr lang="en-US" sz="1400" noProof="1">
                <a:effectLst/>
              </a:rPr>
              <a:t>メーカーは</a:t>
            </a:r>
            <a:r>
              <a:rPr lang="ja-JP" altLang="en-US" sz="1400" noProof="1">
                <a:effectLst/>
              </a:rPr>
              <a:t>生産</a:t>
            </a:r>
            <a:r>
              <a:rPr lang="en-US" sz="1400" noProof="1">
                <a:effectLst/>
              </a:rPr>
              <a:t>能力を拡大して</a:t>
            </a:r>
            <a:r>
              <a:rPr lang="ja-JP" altLang="en-US" sz="1400" noProof="1">
                <a:effectLst/>
              </a:rPr>
              <a:t>おり</a:t>
            </a:r>
            <a:r>
              <a:rPr lang="en-US" sz="1400" noProof="1">
                <a:effectLst/>
              </a:rPr>
              <a:t>、国際</a:t>
            </a:r>
            <a:r>
              <a:rPr lang="ja-JP" altLang="en-US" sz="1400" noProof="1">
                <a:effectLst/>
              </a:rPr>
              <a:t>的な</a:t>
            </a:r>
            <a:r>
              <a:rPr lang="en-US" sz="1400" noProof="1">
                <a:effectLst/>
              </a:rPr>
              <a:t>ブランドは確立された評判と品質のために</a:t>
            </a:r>
            <a:r>
              <a:rPr lang="ja-JP" altLang="en-US" sz="1400" noProof="1">
                <a:effectLst/>
              </a:rPr>
              <a:t>、</a:t>
            </a:r>
            <a:r>
              <a:rPr lang="en-US" sz="1400" noProof="1">
                <a:effectLst/>
              </a:rPr>
              <a:t>依然として</a:t>
            </a:r>
            <a:r>
              <a:rPr lang="ja-JP" altLang="en-US" sz="1400" noProof="1">
                <a:effectLst/>
              </a:rPr>
              <a:t>相当数</a:t>
            </a:r>
            <a:r>
              <a:rPr lang="en-US" sz="1400" noProof="1">
                <a:effectLst/>
              </a:rPr>
              <a:t>の市場シェアを占めている。</a:t>
            </a:r>
            <a:r>
              <a:rPr lang="en-US" altLang="ja-JP" sz="1400" dirty="0"/>
              <a:t> </a:t>
            </a:r>
            <a:endParaRPr lang="en-US" altLang="ja-JP" sz="1400" noProof="1"/>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多くのアフリカ諸国と同様に、政府はHIV、結核、マラリアなどの主要な公衆衛生上の懸念</a:t>
            </a:r>
            <a:r>
              <a:rPr lang="ja-JP" altLang="en-US" sz="1400" noProof="1"/>
              <a:t>を</a:t>
            </a:r>
            <a:r>
              <a:rPr lang="en-US" altLang="ja-JP" sz="1400" noProof="1"/>
              <a:t>対処</a:t>
            </a:r>
            <a:r>
              <a:rPr lang="ja-JP" altLang="en-US" sz="1400" noProof="1"/>
              <a:t>し、</a:t>
            </a:r>
            <a:r>
              <a:rPr lang="en-US" altLang="ja-JP" sz="1400" noProof="1"/>
              <a:t>医薬品の</a:t>
            </a:r>
            <a:r>
              <a:rPr lang="ja-JP" altLang="en-US" sz="1400" noProof="1"/>
              <a:t>供給</a:t>
            </a:r>
            <a:r>
              <a:rPr lang="en-US" altLang="ja-JP" sz="1400" noProof="1"/>
              <a:t>を確保するために、輸入に大きく依存している。</a:t>
            </a:r>
          </a:p>
        </p:txBody>
      </p:sp>
      <p:graphicFrame>
        <p:nvGraphicFramePr>
          <p:cNvPr id="12" name="表 4">
            <a:extLst>
              <a:ext uri="{FF2B5EF4-FFF2-40B4-BE49-F238E27FC236}">
                <a16:creationId xmlns:a16="http://schemas.microsoft.com/office/drawing/2014/main" id="{4D317C96-6E5A-97AD-1444-967F49AE3F6B}"/>
              </a:ext>
            </a:extLst>
          </p:cNvPr>
          <p:cNvGraphicFramePr>
            <a:graphicFrameLocks noGrp="1"/>
          </p:cNvGraphicFramePr>
          <p:nvPr>
            <p:extLst>
              <p:ext uri="{D42A27DB-BD31-4B8C-83A1-F6EECF244321}">
                <p14:modId xmlns:p14="http://schemas.microsoft.com/office/powerpoint/2010/main" val="1282429305"/>
              </p:ext>
            </p:extLst>
          </p:nvPr>
        </p:nvGraphicFramePr>
        <p:xfrm>
          <a:off x="220799" y="2357475"/>
          <a:ext cx="9505056" cy="4240173"/>
        </p:xfrm>
        <a:graphic>
          <a:graphicData uri="http://schemas.openxmlformats.org/drawingml/2006/table">
            <a:tbl>
              <a:tblPr firstRow="1" bandRow="1">
                <a:tableStyleId>{5C22544A-7EE6-4342-B048-85BDC9FD1C3A}</a:tableStyleId>
              </a:tblPr>
              <a:tblGrid>
                <a:gridCol w="120380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864096">
                  <a:extLst>
                    <a:ext uri="{9D8B030D-6E8A-4147-A177-3AD203B41FA5}">
                      <a16:colId xmlns:a16="http://schemas.microsoft.com/office/drawing/2014/main" val="3661723914"/>
                    </a:ext>
                  </a:extLst>
                </a:gridCol>
                <a:gridCol w="864096">
                  <a:extLst>
                    <a:ext uri="{9D8B030D-6E8A-4147-A177-3AD203B41FA5}">
                      <a16:colId xmlns:a16="http://schemas.microsoft.com/office/drawing/2014/main" val="3386509722"/>
                    </a:ext>
                  </a:extLst>
                </a:gridCol>
                <a:gridCol w="5276911">
                  <a:extLst>
                    <a:ext uri="{9D8B030D-6E8A-4147-A177-3AD203B41FA5}">
                      <a16:colId xmlns:a16="http://schemas.microsoft.com/office/drawing/2014/main" val="20003"/>
                    </a:ext>
                  </a:extLst>
                </a:gridCol>
              </a:tblGrid>
              <a:tr h="3916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メーカー名</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主要疾患領域と製品</a:t>
                      </a:r>
                      <a:b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（網羅的ではない）</a:t>
                      </a:r>
                      <a:endParaRPr kumimoji="1" lang="ja-JP" altLang="en-US" sz="11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ガーナ</a:t>
                      </a: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事務所</a:t>
                      </a:r>
                      <a:endParaRPr kumimoji="1" lang="en-US" altLang="ja-JP" sz="11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有</a:t>
                      </a:r>
                      <a: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無</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従業員数</a:t>
                      </a:r>
                      <a:b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（グローバル）</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特徴と最近の動向</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945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Novartis （Subsidiary in</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Ghana – Sandoz）</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心血管系</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高血圧</a:t>
                      </a: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119,000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同社は、高血圧症のための1錠配合剤であるDagに投資し、売上の増加を通じて循環器疾患市場での存在感を高める。</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さらに、Novartisは、国内の鎌状赤血球症患者の診断を改善し、治療を加速するために、保健省と覚書 </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 を締結し</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た</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7910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Johnson &amp; Johnson （Subsidiary in Ghana – Janssen Pharmaceuticals）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胃腸疾患</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防カビ処理</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統合失調症</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貧血</a:t>
                      </a:r>
                      <a:endPar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130,000</a:t>
                      </a:r>
                      <a:endPar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同社は製品を輸入し、現地の代理店であるAbba Scientific PromotionとErnest Chemicalsを使って販売している。</a:t>
                      </a: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2017年以来、同社はガーナに西アフリカ地域の医薬品ハブを設立することに焦点を当てており、公衆衛生部門を開設することによって同国でのプレゼンスを拡大することを計画して</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いる</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083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Pfizer</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b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endPar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88,000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その国での同社の存在感は、製品を輸入する地域事務所によって支えられている</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2022年4月、Pfizerは物流会社のZiplineと提携し、Pfizer製のCOVID-19ワクチン</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の流通を行っている。</a:t>
                      </a:r>
                      <a:endParaRPr kumimoji="1" lang="ja-JP" altLang="en-US" sz="1100" b="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832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エボラ出血熱</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72,000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安定的で透明性の高い事業環境を有するガーナに事業基盤を確立し、ECOWAS準地域への展開に注力してい</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製品の輸入および取り扱いは、Ernest Chemicals、Gokals-Laborex、Prime Health Services、Reissおよび現地の代理店が行</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う</a:t>
                      </a: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832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GlaxoSmithKline</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70,000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同社は、現地生産ではなく駐在員事務所を維持しながら、Ernest Chemicalsと協力してい</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同社は現在、ガーナで事業を展開するインドの100%出資会社Worldwide Healthを通じてのみ運営されている。</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17" name="Circle: Hollow 16">
            <a:extLst>
              <a:ext uri="{FF2B5EF4-FFF2-40B4-BE49-F238E27FC236}">
                <a16:creationId xmlns:a16="http://schemas.microsoft.com/office/drawing/2014/main" id="{8A13FC5A-49FD-7703-E2E9-59E2179B6AE9}"/>
              </a:ext>
            </a:extLst>
          </p:cNvPr>
          <p:cNvSpPr/>
          <p:nvPr/>
        </p:nvSpPr>
        <p:spPr>
          <a:xfrm>
            <a:off x="2936776" y="28534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8" name="Circle: Hollow 17">
            <a:extLst>
              <a:ext uri="{FF2B5EF4-FFF2-40B4-BE49-F238E27FC236}">
                <a16:creationId xmlns:a16="http://schemas.microsoft.com/office/drawing/2014/main" id="{4D2145EE-33A3-1709-F87D-9EBF6D095E8C}"/>
              </a:ext>
            </a:extLst>
          </p:cNvPr>
          <p:cNvSpPr/>
          <p:nvPr/>
        </p:nvSpPr>
        <p:spPr>
          <a:xfrm>
            <a:off x="2936776" y="370632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9" name="Circle: Hollow 18">
            <a:extLst>
              <a:ext uri="{FF2B5EF4-FFF2-40B4-BE49-F238E27FC236}">
                <a16:creationId xmlns:a16="http://schemas.microsoft.com/office/drawing/2014/main" id="{23A8B283-64B3-80CA-762C-9245CACCD93F}"/>
              </a:ext>
            </a:extLst>
          </p:cNvPr>
          <p:cNvSpPr/>
          <p:nvPr/>
        </p:nvSpPr>
        <p:spPr>
          <a:xfrm>
            <a:off x="2936776" y="449487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20" name="Circle: Hollow 19">
            <a:extLst>
              <a:ext uri="{FF2B5EF4-FFF2-40B4-BE49-F238E27FC236}">
                <a16:creationId xmlns:a16="http://schemas.microsoft.com/office/drawing/2014/main" id="{E9F29965-BF66-2D60-B5DF-01B921ABC096}"/>
              </a:ext>
            </a:extLst>
          </p:cNvPr>
          <p:cNvSpPr/>
          <p:nvPr/>
        </p:nvSpPr>
        <p:spPr>
          <a:xfrm>
            <a:off x="2936776" y="521538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21" name="Circle: Hollow 20">
            <a:extLst>
              <a:ext uri="{FF2B5EF4-FFF2-40B4-BE49-F238E27FC236}">
                <a16:creationId xmlns:a16="http://schemas.microsoft.com/office/drawing/2014/main" id="{5740301A-90B8-213D-CE7E-45BA8ED0D580}"/>
              </a:ext>
            </a:extLst>
          </p:cNvPr>
          <p:cNvSpPr/>
          <p:nvPr/>
        </p:nvSpPr>
        <p:spPr>
          <a:xfrm>
            <a:off x="2936776" y="598454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8" name="テキスト ボックス 7">
            <a:extLst>
              <a:ext uri="{FF2B5EF4-FFF2-40B4-BE49-F238E27FC236}">
                <a16:creationId xmlns:a16="http://schemas.microsoft.com/office/drawing/2014/main" id="{DAD8095C-4941-E857-D7C8-5283787AE8F1}"/>
              </a:ext>
            </a:extLst>
          </p:cNvPr>
          <p:cNvSpPr txBox="1"/>
          <p:nvPr/>
        </p:nvSpPr>
        <p:spPr>
          <a:xfrm>
            <a:off x="200025" y="6633484"/>
            <a:ext cx="9433046" cy="123111"/>
          </a:xfrm>
          <a:prstGeom prst="rect">
            <a:avLst/>
          </a:prstGeom>
          <a:noFill/>
        </p:spPr>
        <p:txBody>
          <a:bodyPr wrap="square" lIns="0" tIns="0" rIns="0" bIns="0" rtlCol="0">
            <a:spAutoFit/>
          </a:bodyPr>
          <a:lstStyle/>
          <a:p>
            <a:pPr marL="346075" indent="-346075"/>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0" lang="ja-JP" altLang="en-US" sz="800" dirty="0" bmk=""/>
          </a:p>
        </p:txBody>
      </p:sp>
    </p:spTree>
    <p:extLst>
      <p:ext uri="{BB962C8B-B14F-4D97-AF65-F5344CB8AC3E}">
        <p14:creationId xmlns:p14="http://schemas.microsoft.com/office/powerpoint/2010/main" val="3009527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業界構造-主要メーカー （ローカル企業）</a:t>
            </a:r>
          </a:p>
        </p:txBody>
      </p:sp>
      <p:graphicFrame>
        <p:nvGraphicFramePr>
          <p:cNvPr id="5" name="表 4"/>
          <p:cNvGraphicFramePr>
            <a:graphicFrameLocks noGrp="1"/>
          </p:cNvGraphicFramePr>
          <p:nvPr>
            <p:extLst>
              <p:ext uri="{D42A27DB-BD31-4B8C-83A1-F6EECF244321}">
                <p14:modId xmlns:p14="http://schemas.microsoft.com/office/powerpoint/2010/main" val="2212409220"/>
              </p:ext>
            </p:extLst>
          </p:nvPr>
        </p:nvGraphicFramePr>
        <p:xfrm>
          <a:off x="182668" y="1916831"/>
          <a:ext cx="9505056" cy="4516113"/>
        </p:xfrm>
        <a:graphic>
          <a:graphicData uri="http://schemas.openxmlformats.org/drawingml/2006/table">
            <a:tbl>
              <a:tblPr firstRow="1" bandRow="1">
                <a:tableStyleId>{5C22544A-7EE6-4342-B048-85BDC9FD1C3A}</a:tableStyleId>
              </a:tblPr>
              <a:tblGrid>
                <a:gridCol w="124194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864096">
                  <a:extLst>
                    <a:ext uri="{9D8B030D-6E8A-4147-A177-3AD203B41FA5}">
                      <a16:colId xmlns:a16="http://schemas.microsoft.com/office/drawing/2014/main" val="3661723914"/>
                    </a:ext>
                  </a:extLst>
                </a:gridCol>
                <a:gridCol w="720080">
                  <a:extLst>
                    <a:ext uri="{9D8B030D-6E8A-4147-A177-3AD203B41FA5}">
                      <a16:colId xmlns:a16="http://schemas.microsoft.com/office/drawing/2014/main" val="3386509722"/>
                    </a:ext>
                  </a:extLst>
                </a:gridCol>
                <a:gridCol w="5310788">
                  <a:extLst>
                    <a:ext uri="{9D8B030D-6E8A-4147-A177-3AD203B41FA5}">
                      <a16:colId xmlns:a16="http://schemas.microsoft.com/office/drawing/2014/main" val="20003"/>
                    </a:ext>
                  </a:extLst>
                </a:gridCol>
              </a:tblGrid>
              <a:tr h="2880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noProof="1">
                          <a:solidFill>
                            <a:schemeClr val="bg1"/>
                          </a:solidFill>
                          <a:latin typeface="+mn-lt"/>
                          <a:ea typeface="MS PGothic" panose="020B0600070205080204" pitchFamily="34" charset="-128"/>
                          <a:cs typeface="Arial" panose="020B0604020202020204" pitchFamily="34" charset="0"/>
                        </a:rPr>
                        <a:t>現地企業名</a:t>
                      </a:r>
                      <a:endParaRPr kumimoji="1" lang="en-US" sz="1100" b="1" kern="1200" noProof="1">
                        <a:solidFill>
                          <a:schemeClr val="bg1"/>
                        </a:solidFill>
                        <a:latin typeface="+mn-lt"/>
                        <a:ea typeface="MS PGothic" panose="020B0600070205080204" pitchFamily="34"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主要疾患領域と製品</a:t>
                      </a:r>
                      <a:br>
                        <a:rPr kumimoji="1" lang="en-US" altLang="ja-JP" sz="1100" b="1" kern="1200" noProof="1">
                          <a:solidFill>
                            <a:schemeClr val="lt1"/>
                          </a:solidFill>
                          <a:latin typeface="+mn-lt"/>
                          <a:ea typeface="MS PGothic" panose="020B0600070205080204" pitchFamily="34" charset="-128"/>
                          <a:cs typeface="+mn-cs"/>
                        </a:rPr>
                      </a:br>
                      <a:r>
                        <a:rPr kumimoji="1" lang="ja-JP" altLang="en-US" sz="1100" b="1" kern="1200" noProof="1">
                          <a:solidFill>
                            <a:schemeClr val="lt1"/>
                          </a:solidFill>
                          <a:latin typeface="+mn-lt"/>
                          <a:ea typeface="MS PGothic" panose="020B0600070205080204" pitchFamily="34" charset="-128"/>
                          <a:cs typeface="+mn-cs"/>
                        </a:rPr>
                        <a:t>（網羅的ではない）</a:t>
                      </a:r>
                      <a:endParaRPr kumimoji="1" lang="ja-JP" altLang="en-US" sz="1100" b="1" kern="1200" dirty="0">
                        <a:solidFill>
                          <a:schemeClr val="lt1"/>
                        </a:solidFill>
                        <a:latin typeface="+mn-lt"/>
                        <a:ea typeface="MS PGothic" panose="020B0600070205080204" pitchFamily="34" charset="-128"/>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1" kern="1200" noProof="1">
                          <a:solidFill>
                            <a:schemeClr val="lt1"/>
                          </a:solidFill>
                          <a:latin typeface="+mn-lt"/>
                          <a:ea typeface="MS PGothic" panose="020B0600070205080204" pitchFamily="34" charset="-128"/>
                          <a:cs typeface="+mn-cs"/>
                        </a:rPr>
                        <a:t>ガーナ</a:t>
                      </a:r>
                      <a:r>
                        <a:rPr kumimoji="1" lang="ja-JP" altLang="en-US" sz="1100" b="1" kern="1200" noProof="1">
                          <a:solidFill>
                            <a:schemeClr val="lt1"/>
                          </a:solidFill>
                          <a:latin typeface="+mn-lt"/>
                          <a:ea typeface="MS PGothic" panose="020B0600070205080204" pitchFamily="34" charset="-128"/>
                          <a:cs typeface="+mn-cs"/>
                        </a:rPr>
                        <a:t>事務所</a:t>
                      </a:r>
                      <a:endParaRPr kumimoji="1" lang="en-US" altLang="ja-JP" sz="1100" b="1" kern="1200" dirty="0">
                        <a:solidFill>
                          <a:schemeClr val="lt1"/>
                        </a:solidFill>
                        <a:latin typeface="+mn-lt"/>
                        <a:ea typeface="MS PGothic" panose="020B0600070205080204" pitchFamily="34" charset="-128"/>
                        <a:cs typeface="+mn-cs"/>
                      </a:endParaRPr>
                    </a:p>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有</a:t>
                      </a:r>
                      <a:r>
                        <a:rPr kumimoji="1" lang="en-US" altLang="ja-JP" sz="1100" b="1" kern="1200" noProof="1">
                          <a:solidFill>
                            <a:schemeClr val="lt1"/>
                          </a:solidFill>
                          <a:latin typeface="+mn-lt"/>
                          <a:ea typeface="MS PGothic" panose="020B0600070205080204" pitchFamily="34" charset="-128"/>
                          <a:cs typeface="+mn-cs"/>
                        </a:rPr>
                        <a:t>/</a:t>
                      </a:r>
                      <a:r>
                        <a:rPr kumimoji="1" lang="ja-JP" altLang="en-US" sz="1100" b="1" kern="1200" noProof="1">
                          <a:solidFill>
                            <a:schemeClr val="lt1"/>
                          </a:solidFill>
                          <a:latin typeface="+mn-lt"/>
                          <a:ea typeface="MS PGothic" panose="020B0600070205080204" pitchFamily="34" charset="-128"/>
                          <a:cs typeface="+mn-cs"/>
                        </a:rPr>
                        <a:t>無</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従業員数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特徴と最近の動向</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8825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mn-lt"/>
                          <a:ea typeface="MS PGothic" panose="020B0600070205080204" pitchFamily="34" charset="-128"/>
                          <a:cs typeface="Arial" panose="020B0604020202020204" pitchFamily="34" charset="0"/>
                        </a:rPr>
                        <a:t>Danadams Pharmaceuticals Industry Limited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抗レトロウイルス薬</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抗菌薬</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虫下し</a:t>
                      </a:r>
                      <a:endParaRPr kumimoji="1" lang="en-US" altLang="ja-JP" sz="1100" kern="1200" dirty="0">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その他の薬剤</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50</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2005年に設立された同社は、さまざまな種類の医薬品の製造に特化した強力な地域プレゼンスを持ってい</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ナイジェリアやその他のECOWAS </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西アフリカ諸国経済共同体</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 諸国を含む輸出先とともに、国内市場と国際市場の両方に対応してい</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882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Kama Industries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マルチビタミン</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歯科</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肝臓の健康</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鼻の問題</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tx1"/>
                          </a:solidFill>
                          <a:latin typeface="+mn-lt"/>
                          <a:ea typeface="MS PGothic" panose="020B0600070205080204" pitchFamily="34" charset="-128"/>
                          <a:cs typeface="Arial" panose="020B0604020202020204" pitchFamily="34" charset="0"/>
                        </a:rPr>
                        <a:t>Kama Industries Limited</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 </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KIL</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 は、1963年ガーナ会社法に基づき1993年に設立された非公開会社で</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ある</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KILは、2009年にガーナ国内向けの医薬品製造事業を開始した。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8705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Ernest Chemists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高血圧</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マラリア</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細菌感染症</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マルチビタミン</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336</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Ernest</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 </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Chemists Limitedは、1986年に設立され、1993年に法人化されたガーナ最大の製薬会社で、製造、小売、流通、輸出の各部門で事業を展開してい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製造工場は2001年に操業を開始し、カプセル8000万単位、液剤600万単位、散剤2300万単位、錠剤5億単位の生産能力を有してい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endParaRPr kumimoji="1" lang="ja-JP" altLang="en-US" sz="1100" b="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5017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LaGray Chemicals Company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ジェネリック医薬品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87</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2000年に設立された同社は、最終医薬品と有効成分 </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API</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 を製造し、政府機関、医薬品卸売業者、病院にブランドおよびノーブランドのジェネリック医薬品を販売してい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endParaRPr kumimoji="1" lang="en-US" altLang="ja-JP" sz="1100" b="0" kern="1200" noProof="1">
                        <a:solidFill>
                          <a:schemeClr val="dk1"/>
                        </a:solidFill>
                        <a:latin typeface="+mn-lt"/>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また、多国籍企業やプライベート・レーベル・エージェンシーに委託製造サービスを提供してい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344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KinaPharma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アレルギー</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酸性度</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細菌感染症</a:t>
                      </a:r>
                      <a:endParaRPr kumimoji="1" lang="en-US" altLang="ja-JP"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500</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1996年に設立された同社は、ガーナ人が所有・運営する医薬品製造・販売会社で</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ある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ブランド名のついた処方薬、ジェネリック医薬品、市販薬を製造し、輸出用の特定の医薬品を製造している</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b="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8" name="Circle: Hollow 7">
            <a:extLst>
              <a:ext uri="{FF2B5EF4-FFF2-40B4-BE49-F238E27FC236}">
                <a16:creationId xmlns:a16="http://schemas.microsoft.com/office/drawing/2014/main" id="{9E941A32-658C-4D8F-A5A0-D965C724BEF2}"/>
              </a:ext>
            </a:extLst>
          </p:cNvPr>
          <p:cNvSpPr/>
          <p:nvPr/>
        </p:nvSpPr>
        <p:spPr>
          <a:xfrm>
            <a:off x="3008784" y="24614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008784" y="327412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008784" y="40868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008784" y="50023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008784" y="585135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rPr>
              <a:t>医薬品製造部門は限られており、国内の医薬品総消費量の</a:t>
            </a:r>
            <a:r>
              <a:rPr lang="en-US" altLang="ja-JP" sz="1400" noProof="1"/>
              <a:t>30%</a:t>
            </a:r>
            <a:r>
              <a:rPr lang="en-US" altLang="ja-JP" sz="1400" noProof="1">
                <a:latin typeface="+mn-ea"/>
              </a:rPr>
              <a:t>を占め、</a:t>
            </a:r>
            <a:r>
              <a:rPr lang="en-US" altLang="ja-JP" sz="1400" noProof="1"/>
              <a:t>36</a:t>
            </a:r>
            <a:r>
              <a:rPr lang="en-US" altLang="ja-JP" sz="1400" noProof="1">
                <a:latin typeface="+mn-ea"/>
              </a:rPr>
              <a:t>社近くの地元企業が医薬品製造に従事している</a:t>
            </a:r>
            <a:r>
              <a:rPr lang="ja-JP" altLang="en-US" sz="1400" noProof="1">
                <a:latin typeface="+mn-ea"/>
              </a:rPr>
              <a:t>。</a:t>
            </a:r>
            <a:endParaRPr lang="en-US" altLang="ja-JP" sz="1400" noProof="1">
              <a:latin typeface="+mn-ea"/>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rPr>
              <a:t>大多数のメーカーは市販薬の製造に注力しているが、一部のメーカーは特殊医薬品に注力している。</a:t>
            </a:r>
            <a:r>
              <a:rPr lang="en-US" altLang="ja-JP" sz="1400" dirty="0">
                <a:latin typeface="+mn-ea"/>
              </a:rPr>
              <a:t> </a:t>
            </a:r>
            <a:r>
              <a:rPr lang="en-US" altLang="ja-JP" sz="1400" noProof="1">
                <a:latin typeface="+mn-ea"/>
              </a:rPr>
              <a:t>限られた数の製造業者が、結核、顧みられない熱帯病、心血管疾患の治療を含む多様な製品ラインを提供している</a:t>
            </a:r>
            <a:r>
              <a:rPr lang="ja-JP" altLang="en-US" sz="1400" noProof="1">
                <a:latin typeface="+mn-ea"/>
              </a:rPr>
              <a:t>。</a:t>
            </a:r>
            <a:endParaRPr lang="en-US" altLang="ja-JP" sz="1400" noProof="1">
              <a:latin typeface="+mn-ea"/>
            </a:endParaRPr>
          </a:p>
        </p:txBody>
      </p:sp>
      <p:sp>
        <p:nvSpPr>
          <p:cNvPr id="12" name="テキスト ボックス 11">
            <a:extLst>
              <a:ext uri="{FF2B5EF4-FFF2-40B4-BE49-F238E27FC236}">
                <a16:creationId xmlns:a16="http://schemas.microsoft.com/office/drawing/2014/main" id="{7DB13E72-4266-7622-DDF9-E292DDFA0282}"/>
              </a:ext>
            </a:extLst>
          </p:cNvPr>
          <p:cNvSpPr txBox="1"/>
          <p:nvPr/>
        </p:nvSpPr>
        <p:spPr>
          <a:xfrm>
            <a:off x="188462" y="6574088"/>
            <a:ext cx="2460281"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46475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a:t>
            </a:r>
            <a:r>
              <a:rPr lang="en-US" altLang="ja-JP" noProof="1"/>
              <a:t>医薬品</a:t>
            </a:r>
            <a:endParaRPr kumimoji="1" lang="ja-JP" altLang="en-US" dirty="0"/>
          </a:p>
        </p:txBody>
      </p:sp>
      <p:sp>
        <p:nvSpPr>
          <p:cNvPr id="11" name="テキスト ボックス 10"/>
          <p:cNvSpPr txBox="1"/>
          <p:nvPr/>
        </p:nvSpPr>
        <p:spPr>
          <a:xfrm>
            <a:off x="200472" y="105273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「アフリカビジネスに関わる日本企業リスト」によると、</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ガーナに進出している日本</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企業は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441562"/>
            <a:ext cx="8640960" cy="264688"/>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Africa Business Partners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「アフリカビジネスに関わる日本企業リスト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年版」</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　　　　 　各社ホームページ</a:t>
            </a:r>
            <a:r>
              <a:rPr lang="zh-TW"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7">
            <a:extLst>
              <a:ext uri="{FF2B5EF4-FFF2-40B4-BE49-F238E27FC236}">
                <a16:creationId xmlns:a16="http://schemas.microsoft.com/office/drawing/2014/main" id="{46221CA5-CFA5-370B-A379-33D32E87F740}"/>
              </a:ext>
            </a:extLst>
          </p:cNvPr>
          <p:cNvGraphicFramePr>
            <a:graphicFrameLocks noGrp="1"/>
          </p:cNvGraphicFramePr>
          <p:nvPr>
            <p:extLst>
              <p:ext uri="{D42A27DB-BD31-4B8C-83A1-F6EECF244321}">
                <p14:modId xmlns:p14="http://schemas.microsoft.com/office/powerpoint/2010/main" val="1380251384"/>
              </p:ext>
            </p:extLst>
          </p:nvPr>
        </p:nvGraphicFramePr>
        <p:xfrm>
          <a:off x="200024" y="1413405"/>
          <a:ext cx="9217472" cy="4940698"/>
        </p:xfrm>
        <a:graphic>
          <a:graphicData uri="http://schemas.openxmlformats.org/drawingml/2006/table">
            <a:tbl>
              <a:tblPr firstRow="1" bandRow="1">
                <a:tableStyleId>{2D5ABB26-0587-4C30-8999-92F81FD0307C}</a:tableStyleId>
              </a:tblPr>
              <a:tblGrid>
                <a:gridCol w="1224584">
                  <a:extLst>
                    <a:ext uri="{9D8B030D-6E8A-4147-A177-3AD203B41FA5}">
                      <a16:colId xmlns:a16="http://schemas.microsoft.com/office/drawing/2014/main" val="467124022"/>
                    </a:ext>
                  </a:extLst>
                </a:gridCol>
                <a:gridCol w="1800200">
                  <a:extLst>
                    <a:ext uri="{9D8B030D-6E8A-4147-A177-3AD203B41FA5}">
                      <a16:colId xmlns:a16="http://schemas.microsoft.com/office/drawing/2014/main" val="3127701870"/>
                    </a:ext>
                  </a:extLst>
                </a:gridCol>
                <a:gridCol w="6192688">
                  <a:extLst>
                    <a:ext uri="{9D8B030D-6E8A-4147-A177-3AD203B41FA5}">
                      <a16:colId xmlns:a16="http://schemas.microsoft.com/office/drawing/2014/main" val="2914198298"/>
                    </a:ext>
                  </a:extLst>
                </a:gridCol>
              </a:tblGrid>
              <a:tr h="301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n-ea"/>
                          <a:ea typeface="+mn-ea"/>
                        </a:rPr>
                        <a:t>業種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a:r>
                        <a:rPr kumimoji="1" lang="ja-JP" altLang="en-US" sz="1200" b="1" dirty="0">
                          <a:solidFill>
                            <a:schemeClr val="bg1"/>
                          </a:solidFill>
                          <a:latin typeface="+mn-ea"/>
                          <a:ea typeface="+mn-ea"/>
                        </a:rPr>
                        <a:t>企業名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a:r>
                        <a:rPr kumimoji="1" lang="ja-JP" altLang="en-US" sz="1200" b="1" dirty="0">
                          <a:solidFill>
                            <a:schemeClr val="bg1"/>
                          </a:solidFill>
                          <a:latin typeface="+mn-ea"/>
                          <a:ea typeface="+mn-ea"/>
                        </a:rPr>
                        <a:t>事業内容、特徴および近年の動向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2950167003"/>
                  </a:ext>
                </a:extLst>
              </a:tr>
              <a:tr h="528955">
                <a:tc rowSpan="2">
                  <a:txBody>
                    <a:bodyPr/>
                    <a:lstStyle/>
                    <a:p>
                      <a:pPr algn="ctr"/>
                      <a:r>
                        <a:rPr kumimoji="1" lang="ja-JP" altLang="en-US" sz="1000" dirty="0">
                          <a:latin typeface="+mn-ea"/>
                          <a:ea typeface="+mn-ea"/>
                        </a:rPr>
                        <a:t>電気・電子</a:t>
                      </a:r>
                      <a:endParaRPr kumimoji="1" lang="en-US" altLang="ja-JP" sz="1000" dirty="0">
                        <a:latin typeface="+mn-ea"/>
                        <a:ea typeface="+mn-ea"/>
                      </a:endParaRPr>
                    </a:p>
                    <a:p>
                      <a:pPr algn="ctr"/>
                      <a:r>
                        <a:rPr kumimoji="1" lang="ja-JP" altLang="en-US" sz="1000" dirty="0">
                          <a:latin typeface="+mn-ea"/>
                          <a:ea typeface="+mn-ea"/>
                        </a:rPr>
                        <a:t>情報機器</a:t>
                      </a:r>
                      <a:endParaRPr kumimoji="1" lang="en-US" altLang="ja-JP" sz="1000" dirty="0">
                        <a:latin typeface="+mn-ea"/>
                        <a:ea typeface="+mn-ea"/>
                      </a:endParaRPr>
                    </a:p>
                    <a:p>
                      <a:pPr algn="ctr"/>
                      <a:r>
                        <a:rPr kumimoji="1" lang="ja-JP" altLang="en-US" sz="1000" dirty="0">
                          <a:latin typeface="+mn-ea"/>
                          <a:ea typeface="+mn-ea"/>
                        </a:rPr>
                        <a:t>重電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オムロン株式会社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健康医療機器の販売をおこなっている。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ガーナでは南アにある現地法人（</a:t>
                      </a:r>
                      <a:r>
                        <a:rPr kumimoji="1" lang="en-US" altLang="ja-JP" sz="1000" dirty="0">
                          <a:solidFill>
                            <a:schemeClr val="tx1"/>
                          </a:solidFill>
                          <a:latin typeface="+mn-lt"/>
                          <a:ea typeface="+mn-ea"/>
                        </a:rPr>
                        <a:t>Omron Electronics </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Pty</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 Ltd.</a:t>
                      </a:r>
                      <a:r>
                        <a:rPr kumimoji="1" lang="ja-JP" altLang="en-US" sz="1000" dirty="0">
                          <a:solidFill>
                            <a:schemeClr val="tx1"/>
                          </a:solidFill>
                          <a:latin typeface="+mn-ea"/>
                          <a:ea typeface="+mn-ea"/>
                        </a:rPr>
                        <a:t>）を通じて事業を推進している。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70708"/>
                  </a:ext>
                </a:extLst>
              </a:tr>
              <a:tr h="84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日本電気株式会社（</a:t>
                      </a:r>
                      <a:r>
                        <a:rPr kumimoji="1" lang="en-US" altLang="ja-JP" sz="1000" b="1" dirty="0">
                          <a:latin typeface="+mn-lt"/>
                          <a:ea typeface="+mn-ea"/>
                        </a:rPr>
                        <a:t>NEC</a:t>
                      </a:r>
                      <a:r>
                        <a:rPr kumimoji="1" lang="ja-JP" altLang="en-US" sz="1000" b="1"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エボラ対策として赤外線サーモグラフィーの販売。ガーナでは味の素ファンデーション、シスメックス株式会社とともに「母子の保健と栄養の改善のための共創プロジェクト」を行っている。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なお、南ア（</a:t>
                      </a:r>
                      <a:r>
                        <a:rPr kumimoji="1" lang="en-US" altLang="ja-JP" sz="1000" dirty="0">
                          <a:solidFill>
                            <a:schemeClr val="tx1"/>
                          </a:solidFill>
                          <a:latin typeface="+mn-lt"/>
                          <a:ea typeface="+mn-ea"/>
                        </a:rPr>
                        <a:t>NEC</a:t>
                      </a:r>
                      <a:r>
                        <a:rPr kumimoji="1" lang="ja-JP" altLang="en-US" sz="1000" dirty="0">
                          <a:solidFill>
                            <a:schemeClr val="tx1"/>
                          </a:solidFill>
                          <a:latin typeface="+mn-ea"/>
                          <a:ea typeface="+mn-ea"/>
                        </a:rPr>
                        <a:t>アフリカ社）、ナイジェリア（</a:t>
                      </a:r>
                      <a:r>
                        <a:rPr kumimoji="1" lang="en-US" altLang="ja-JP" sz="1000" dirty="0">
                          <a:solidFill>
                            <a:schemeClr val="tx1"/>
                          </a:solidFill>
                          <a:latin typeface="+mn-lt"/>
                          <a:ea typeface="+mn-ea"/>
                        </a:rPr>
                        <a:t>NEC</a:t>
                      </a:r>
                      <a:r>
                        <a:rPr kumimoji="1" lang="ja-JP" altLang="en-US" sz="1000" dirty="0">
                          <a:solidFill>
                            <a:schemeClr val="tx1"/>
                          </a:solidFill>
                          <a:latin typeface="+mn-ea"/>
                          <a:ea typeface="+mn-ea"/>
                        </a:rPr>
                        <a:t>西アフリカ社）にアフリカの現地法人が、アルジェリア、エジプト、ケニア、リビア、ナミビア、ザンビアに支店があり、ガーナでは現地法人・支店を通じて事業を推進している。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045545"/>
                  </a:ext>
                </a:extLst>
              </a:tr>
              <a:tr h="4532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検査</a:t>
                      </a:r>
                      <a:endParaRPr kumimoji="1" lang="en-US" altLang="ja-JP" sz="1000"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医療機器医療材料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キャノンメディカルシステムズ株式会社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en-US" altLang="ja-JP" sz="1000" dirty="0">
                          <a:solidFill>
                            <a:schemeClr val="tx1"/>
                          </a:solidFill>
                          <a:latin typeface="+mn-lt"/>
                          <a:ea typeface="+mn-ea"/>
                        </a:rPr>
                        <a:t>MRI</a:t>
                      </a:r>
                      <a:r>
                        <a:rPr kumimoji="1" lang="ja-JP" altLang="en-US" sz="1000" dirty="0">
                          <a:solidFill>
                            <a:schemeClr val="tx1"/>
                          </a:solidFill>
                          <a:latin typeface="+mn-ea"/>
                          <a:ea typeface="+mn-ea"/>
                        </a:rPr>
                        <a:t>、超音波診断装置、検眼機等の販売をおこなっている。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ガーナでは販売代理店（</a:t>
                      </a:r>
                      <a:r>
                        <a:rPr kumimoji="1" lang="en-US" altLang="ja-JP" sz="1000" dirty="0">
                          <a:solidFill>
                            <a:schemeClr val="tx1"/>
                          </a:solidFill>
                          <a:latin typeface="+mn-lt"/>
                          <a:ea typeface="+mn-ea"/>
                        </a:rPr>
                        <a:t>AFRICANO HEALTHCARE LIMITED</a:t>
                      </a:r>
                      <a:r>
                        <a:rPr kumimoji="1" lang="ja-JP" altLang="en-US" sz="1000" dirty="0">
                          <a:solidFill>
                            <a:schemeClr val="tx1"/>
                          </a:solidFill>
                          <a:latin typeface="+mn-ea"/>
                          <a:ea typeface="+mn-ea"/>
                        </a:rPr>
                        <a:t>）を通じて事業を推進している。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072217"/>
                  </a:ext>
                </a:extLst>
              </a:tr>
              <a:tr h="84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solidFill>
                            <a:schemeClr val="tx1"/>
                          </a:solidFill>
                          <a:latin typeface="+mn-ea"/>
                          <a:ea typeface="+mn-ea"/>
                        </a:rPr>
                        <a:t>シスメックス株式会社</a:t>
                      </a:r>
                      <a:endParaRPr kumimoji="1" lang="en-US" altLang="ja-JP" sz="10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検体検査機器・試薬の販売。ガーナ現地法人（</a:t>
                      </a:r>
                      <a:r>
                        <a:rPr kumimoji="1" lang="en-US" altLang="ja-JP" sz="1000" b="0" dirty="0">
                          <a:solidFill>
                            <a:schemeClr val="tx1"/>
                          </a:solidFill>
                          <a:latin typeface="+mn-lt"/>
                          <a:ea typeface="+mn-ea"/>
                        </a:rPr>
                        <a:t>Sysmex West and Central Africa Ltd</a:t>
                      </a:r>
                      <a:r>
                        <a:rPr kumimoji="1" lang="en-US" altLang="ja-JP" sz="1000" b="0" dirty="0">
                          <a:solidFill>
                            <a:schemeClr val="tx1"/>
                          </a:solidFill>
                          <a:latin typeface="+mn-ea"/>
                          <a:ea typeface="+mn-ea"/>
                        </a:rPr>
                        <a:t>.</a:t>
                      </a:r>
                      <a:r>
                        <a:rPr kumimoji="1" lang="ja-JP" altLang="en-US" sz="1000" dirty="0">
                          <a:solidFill>
                            <a:schemeClr val="tx1"/>
                          </a:solidFill>
                          <a:latin typeface="+mn-ea"/>
                          <a:ea typeface="+mn-ea"/>
                        </a:rPr>
                        <a:t>）にてサービス＆サポートおよび代理店向けトレーニングを行っている。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ガーナでの尿検査自動化技術普及促進事業を通じて</a:t>
                      </a:r>
                      <a:r>
                        <a:rPr kumimoji="1" lang="en-US" altLang="ja-JP" sz="1000" dirty="0">
                          <a:solidFill>
                            <a:schemeClr val="tx1"/>
                          </a:solidFill>
                          <a:latin typeface="+mn-lt"/>
                          <a:ea typeface="+mn-ea"/>
                        </a:rPr>
                        <a:t>2022</a:t>
                      </a:r>
                      <a:r>
                        <a:rPr kumimoji="1" lang="ja-JP" altLang="en-US" sz="1000" dirty="0">
                          <a:solidFill>
                            <a:schemeClr val="tx1"/>
                          </a:solidFill>
                          <a:latin typeface="+mn-lt"/>
                          <a:ea typeface="+mn-ea"/>
                        </a:rPr>
                        <a:t>年</a:t>
                      </a:r>
                      <a:r>
                        <a:rPr kumimoji="1" lang="ja-JP" altLang="en-US" sz="1000" dirty="0">
                          <a:solidFill>
                            <a:schemeClr val="tx1"/>
                          </a:solidFill>
                          <a:latin typeface="+mn-ea"/>
                          <a:ea typeface="+mn-ea"/>
                        </a:rPr>
                        <a:t>まで「</a:t>
                      </a:r>
                      <a:r>
                        <a:rPr kumimoji="1" lang="en-US" altLang="ja-JP" sz="1000" dirty="0">
                          <a:solidFill>
                            <a:schemeClr val="tx1"/>
                          </a:solidFill>
                          <a:latin typeface="+mn-lt"/>
                          <a:ea typeface="+mn-ea"/>
                        </a:rPr>
                        <a:t>JICA-SDGs</a:t>
                      </a:r>
                      <a:r>
                        <a:rPr kumimoji="1" lang="ja-JP" altLang="en-US" sz="1000" dirty="0">
                          <a:solidFill>
                            <a:schemeClr val="tx1"/>
                          </a:solidFill>
                          <a:latin typeface="+mn-ea"/>
                          <a:ea typeface="+mn-ea"/>
                        </a:rPr>
                        <a:t>パートナー」に認定されていた</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なお、ガーナの他に南ア、エジプト、ナイジェリア、ブルキナファソにも現地法人がある。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156641"/>
                  </a:ext>
                </a:extLst>
              </a:tr>
              <a:tr h="543232">
                <a:tc vMerge="1">
                  <a:txBody>
                    <a:bodyPr/>
                    <a:lstStyle/>
                    <a:p>
                      <a:pPr algn="ctr"/>
                      <a:endParaRPr kumimoji="1" lang="ja-JP" altLang="en-US" sz="1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堀場製作所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糖尿、血液等の検査機器の販売をおこなっている。</a:t>
                      </a:r>
                      <a:endParaRPr kumimoji="1" lang="en-US" altLang="ja-JP" sz="100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00" dirty="0">
                          <a:solidFill>
                            <a:schemeClr val="tx1"/>
                          </a:solidFill>
                          <a:latin typeface="+mn-ea"/>
                          <a:ea typeface="+mn-ea"/>
                        </a:rPr>
                        <a:t>グループ会社（</a:t>
                      </a:r>
                      <a:r>
                        <a:rPr kumimoji="1" lang="en-US" altLang="ja-JP" sz="1000" dirty="0">
                          <a:solidFill>
                            <a:schemeClr val="tx1"/>
                          </a:solidFill>
                          <a:latin typeface="+mn-lt"/>
                          <a:ea typeface="+mn-ea"/>
                        </a:rPr>
                        <a:t>HORIBA UK Limited - Northampton</a:t>
                      </a:r>
                      <a:r>
                        <a:rPr kumimoji="1" lang="ja-JP" altLang="en-US" sz="1000" dirty="0">
                          <a:solidFill>
                            <a:schemeClr val="tx1"/>
                          </a:solidFill>
                          <a:latin typeface="+mn-ea"/>
                          <a:ea typeface="+mn-ea"/>
                        </a:rPr>
                        <a:t>）を通じて事業展開を実施している。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174240"/>
                  </a:ext>
                </a:extLst>
              </a:tr>
              <a:tr h="579139">
                <a:tc>
                  <a:txBody>
                    <a:bodyPr/>
                    <a:lstStyle/>
                    <a:p>
                      <a:pPr algn="ctr"/>
                      <a:r>
                        <a:rPr kumimoji="1" lang="ja-JP" altLang="en-US" sz="1000" dirty="0">
                          <a:latin typeface="+mn-ea"/>
                          <a:ea typeface="+mn-ea"/>
                        </a:rPr>
                        <a:t>医薬品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ロート製薬株式会社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消炎鎮痛剤や目薬、スキンケア、ヘアケア製品の販売をおこなっている。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なお、アフリカの現地法人は南ア（</a:t>
                      </a:r>
                      <a:r>
                        <a:rPr kumimoji="1" lang="en-US" altLang="ja-JP" sz="1000" dirty="0" err="1">
                          <a:solidFill>
                            <a:schemeClr val="tx1"/>
                          </a:solidFill>
                          <a:latin typeface="+mn-lt"/>
                          <a:ea typeface="+mn-ea"/>
                        </a:rPr>
                        <a:t>Mentholatum</a:t>
                      </a:r>
                      <a:r>
                        <a:rPr kumimoji="1" lang="en-US" altLang="ja-JP" sz="1000" dirty="0">
                          <a:solidFill>
                            <a:schemeClr val="tx1"/>
                          </a:solidFill>
                          <a:latin typeface="+mn-lt"/>
                          <a:ea typeface="+mn-ea"/>
                        </a:rPr>
                        <a:t> </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Pty</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 Ltd</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）、ケニア（</a:t>
                      </a:r>
                      <a:r>
                        <a:rPr kumimoji="1" lang="en-US" altLang="ja-JP" sz="1000" dirty="0">
                          <a:solidFill>
                            <a:schemeClr val="tx1"/>
                          </a:solidFill>
                          <a:latin typeface="+mn-lt"/>
                          <a:ea typeface="+mn-ea"/>
                        </a:rPr>
                        <a:t>Rohto </a:t>
                      </a:r>
                      <a:r>
                        <a:rPr kumimoji="1" lang="en-US" altLang="ja-JP" sz="1000" dirty="0" err="1">
                          <a:solidFill>
                            <a:schemeClr val="tx1"/>
                          </a:solidFill>
                          <a:latin typeface="+mn-lt"/>
                          <a:ea typeface="+mn-ea"/>
                        </a:rPr>
                        <a:t>Mentholatum</a:t>
                      </a:r>
                      <a:r>
                        <a:rPr kumimoji="1" lang="en-US" altLang="ja-JP" sz="1000" dirty="0">
                          <a:solidFill>
                            <a:schemeClr val="tx1"/>
                          </a:solidFill>
                          <a:latin typeface="+mn-lt"/>
                          <a:ea typeface="+mn-ea"/>
                        </a:rPr>
                        <a:t> </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Kenya</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 Ltd</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）にあり、ガーナでも現地法人を通じて事業を推進している。</a:t>
                      </a:r>
                      <a:endParaRPr kumimoji="1" lang="en-US" altLang="ja-JP"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77611"/>
                  </a:ext>
                </a:extLst>
              </a:tr>
              <a:tr h="845027">
                <a:tc>
                  <a:txBody>
                    <a:bodyPr/>
                    <a:lstStyle/>
                    <a:p>
                      <a:pPr algn="ctr"/>
                      <a:r>
                        <a:rPr kumimoji="1" lang="ja-JP" altLang="en-US" sz="1000" dirty="0">
                          <a:latin typeface="+mn-ea"/>
                          <a:ea typeface="+mn-ea"/>
                        </a:rPr>
                        <a:t>総合商社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豊田通商株式会社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遠隔医療のサービスを展開しており、アフリカ</a:t>
                      </a:r>
                      <a:r>
                        <a:rPr kumimoji="1" lang="en-US" altLang="ja-JP" sz="1000" dirty="0">
                          <a:solidFill>
                            <a:schemeClr val="tx1"/>
                          </a:solidFill>
                          <a:latin typeface="+mn-lt"/>
                          <a:ea typeface="+mn-ea"/>
                        </a:rPr>
                        <a:t>23</a:t>
                      </a:r>
                      <a:r>
                        <a:rPr kumimoji="1" lang="ja-JP" altLang="en-US" sz="1000" dirty="0">
                          <a:solidFill>
                            <a:schemeClr val="tx1"/>
                          </a:solidFill>
                          <a:latin typeface="+mn-ea"/>
                          <a:ea typeface="+mn-ea"/>
                        </a:rPr>
                        <a:t>か国で傘下の</a:t>
                      </a:r>
                      <a:r>
                        <a:rPr kumimoji="1" lang="en-US" altLang="ja-JP" sz="1000" dirty="0" err="1">
                          <a:solidFill>
                            <a:schemeClr val="tx1"/>
                          </a:solidFill>
                          <a:latin typeface="+mn-lt"/>
                          <a:ea typeface="+mn-ea"/>
                        </a:rPr>
                        <a:t>Eurapharma</a:t>
                      </a:r>
                      <a:r>
                        <a:rPr kumimoji="1" lang="ja-JP" altLang="en-US" sz="1000" dirty="0">
                          <a:solidFill>
                            <a:schemeClr val="tx1"/>
                          </a:solidFill>
                          <a:latin typeface="+mn-ea"/>
                          <a:ea typeface="+mn-ea"/>
                        </a:rPr>
                        <a:t>社が医薬品を販売している。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なお、アフリカ統括会社として設立された仏</a:t>
                      </a:r>
                      <a:r>
                        <a:rPr kumimoji="1" lang="en-US" altLang="ja-JP" sz="1000" dirty="0">
                          <a:solidFill>
                            <a:schemeClr val="tx1"/>
                          </a:solidFill>
                          <a:latin typeface="+mn-lt"/>
                          <a:ea typeface="+mn-ea"/>
                        </a:rPr>
                        <a:t>CFAO SAS</a:t>
                      </a:r>
                      <a:r>
                        <a:rPr kumimoji="1" lang="ja-JP" altLang="en-US" sz="1000" dirty="0">
                          <a:solidFill>
                            <a:schemeClr val="tx1"/>
                          </a:solidFill>
                          <a:latin typeface="+mn-ea"/>
                          <a:ea typeface="+mn-ea"/>
                        </a:rPr>
                        <a:t>傘下で南ア（</a:t>
                      </a:r>
                      <a:r>
                        <a:rPr kumimoji="1" lang="en-US" altLang="ja-JP" sz="1000" dirty="0">
                          <a:solidFill>
                            <a:schemeClr val="tx1"/>
                          </a:solidFill>
                          <a:latin typeface="+mn-lt"/>
                          <a:ea typeface="+mn-ea"/>
                        </a:rPr>
                        <a:t>CFAO Holdings South Africa Limited</a:t>
                      </a:r>
                      <a:r>
                        <a:rPr kumimoji="1" lang="ja-JP" altLang="en-US" sz="1000" dirty="0">
                          <a:solidFill>
                            <a:schemeClr val="tx1"/>
                          </a:solidFill>
                          <a:latin typeface="+mn-ea"/>
                          <a:ea typeface="+mn-ea"/>
                        </a:rPr>
                        <a:t>）、ケニア（</a:t>
                      </a:r>
                      <a:r>
                        <a:rPr kumimoji="1" lang="en-US" altLang="ja-JP" sz="1000" dirty="0">
                          <a:solidFill>
                            <a:schemeClr val="tx1"/>
                          </a:solidFill>
                          <a:latin typeface="+mn-lt"/>
                          <a:ea typeface="+mn-ea"/>
                        </a:rPr>
                        <a:t>CFAO Kenya Limited</a:t>
                      </a:r>
                      <a:r>
                        <a:rPr kumimoji="1" lang="ja-JP" altLang="en-US" sz="1000" dirty="0">
                          <a:solidFill>
                            <a:schemeClr val="tx1"/>
                          </a:solidFill>
                          <a:latin typeface="+mn-ea"/>
                          <a:ea typeface="+mn-ea"/>
                        </a:rPr>
                        <a:t>）に現地法人があり、</a:t>
                      </a:r>
                      <a:r>
                        <a:rPr kumimoji="1" lang="en-US" altLang="ja-JP" sz="1000" dirty="0">
                          <a:solidFill>
                            <a:schemeClr val="tx1"/>
                          </a:solidFill>
                          <a:latin typeface="+mn-lt"/>
                          <a:ea typeface="+mn-ea"/>
                        </a:rPr>
                        <a:t>36</a:t>
                      </a:r>
                      <a:r>
                        <a:rPr kumimoji="1" lang="ja-JP" altLang="en-US" sz="1000" dirty="0">
                          <a:solidFill>
                            <a:schemeClr val="tx1"/>
                          </a:solidFill>
                          <a:latin typeface="+mn-lt"/>
                          <a:ea typeface="+mn-ea"/>
                        </a:rPr>
                        <a:t>か</a:t>
                      </a:r>
                      <a:r>
                        <a:rPr kumimoji="1" lang="ja-JP" altLang="en-US" sz="1000" dirty="0">
                          <a:solidFill>
                            <a:schemeClr val="tx1"/>
                          </a:solidFill>
                          <a:latin typeface="+mn-ea"/>
                          <a:ea typeface="+mn-ea"/>
                        </a:rPr>
                        <a:t>国に直接投資拠点がある。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707653"/>
                  </a:ext>
                </a:extLst>
              </a:tr>
            </a:tbl>
          </a:graphicData>
        </a:graphic>
      </p:graphicFrame>
      <p:sp>
        <p:nvSpPr>
          <p:cNvPr id="12" name="テキスト プレースホルダー 2">
            <a:extLst>
              <a:ext uri="{FF2B5EF4-FFF2-40B4-BE49-F238E27FC236}">
                <a16:creationId xmlns:a16="http://schemas.microsoft.com/office/drawing/2014/main" id="{6D0943EB-0204-40D3-BD5F-CE82A201B2C3}"/>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業界構造 </a:t>
            </a:r>
            <a:r>
              <a:rPr lang="en-US" altLang="ja-JP" dirty="0"/>
              <a:t>- </a:t>
            </a:r>
            <a:r>
              <a:rPr lang="ja-JP" altLang="en-US" dirty="0"/>
              <a:t>日本企業の進出状況</a:t>
            </a:r>
          </a:p>
        </p:txBody>
      </p:sp>
    </p:spTree>
    <p:extLst>
      <p:ext uri="{BB962C8B-B14F-4D97-AF65-F5344CB8AC3E}">
        <p14:creationId xmlns:p14="http://schemas.microsoft.com/office/powerpoint/2010/main" val="2672275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医療関連</a:t>
            </a:r>
            <a:r>
              <a:rPr lang="ja-JP" altLang="en-US" noProof="1"/>
              <a:t>／</a:t>
            </a:r>
            <a:r>
              <a:rPr lang="en-US" altLang="ja-JP" noProof="1"/>
              <a:t>介護</a:t>
            </a:r>
            <a:endParaRPr kumimoji="1" lang="ja-JP" altLang="en-US" dirty="0"/>
          </a:p>
        </p:txBody>
      </p:sp>
      <p:sp>
        <p:nvSpPr>
          <p:cNvPr id="11" name="テキスト ボックス 10"/>
          <p:cNvSpPr txBox="1"/>
          <p:nvPr/>
        </p:nvSpPr>
        <p:spPr>
          <a:xfrm>
            <a:off x="200472" y="1052736"/>
            <a:ext cx="9505056" cy="1555490"/>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ガーナのユニバーサル・ヘルス・カバレッジ </a:t>
            </a:r>
            <a:r>
              <a:rPr lang="ja-JP" altLang="en-US" sz="1400" noProof="1">
                <a:latin typeface="+mn-ea"/>
                <a:cs typeface="Arial" panose="020B0604020202020204" pitchFamily="34" charset="0"/>
              </a:rPr>
              <a:t>（</a:t>
            </a:r>
            <a:r>
              <a:rPr lang="en-US" altLang="ja-JP" sz="1400" noProof="1">
                <a:cs typeface="Arial" panose="020B0604020202020204" pitchFamily="34" charset="0"/>
              </a:rPr>
              <a:t>2020~2030</a:t>
            </a:r>
            <a:r>
              <a:rPr lang="en-US" altLang="ja-JP" sz="1400" noProof="1">
                <a:latin typeface="+mn-ea"/>
                <a:cs typeface="Arial" panose="020B0604020202020204" pitchFamily="34" charset="0"/>
              </a:rPr>
              <a:t>年</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達成のためのロードマップの下では、高齢者ケアは在宅医療とプライマリー・ヘルスケアに統合される予定である。ガーナでは、限られた財政的保護と限られたサービスのために、高齢自体が脆弱性の原因となっている</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ロードマップ</a:t>
            </a:r>
            <a:r>
              <a:rPr lang="ja-JP" altLang="en-US" sz="1400" noProof="1">
                <a:latin typeface="+mn-ea"/>
                <a:cs typeface="Arial" panose="020B0604020202020204" pitchFamily="34" charset="0"/>
              </a:rPr>
              <a:t>で</a:t>
            </a:r>
            <a:r>
              <a:rPr lang="en-US" altLang="ja-JP" sz="1400" noProof="1">
                <a:latin typeface="+mn-ea"/>
                <a:cs typeface="Arial" panose="020B0604020202020204" pitchFamily="34" charset="0"/>
              </a:rPr>
              <a:t>は、人生</a:t>
            </a:r>
            <a:r>
              <a:rPr lang="ja-JP" altLang="en-US" sz="1400" noProof="1">
                <a:latin typeface="+mn-ea"/>
                <a:cs typeface="Arial" panose="020B0604020202020204" pitchFamily="34" charset="0"/>
              </a:rPr>
              <a:t>の高齢</a:t>
            </a:r>
            <a:r>
              <a:rPr lang="en-US" altLang="ja-JP" sz="1400" noProof="1">
                <a:latin typeface="+mn-ea"/>
                <a:cs typeface="Arial" panose="020B0604020202020204" pitchFamily="34" charset="0"/>
              </a:rPr>
              <a:t>の段階での認知機能と身体機能の低下の可能性を認識して</a:t>
            </a:r>
            <a:r>
              <a:rPr lang="ja-JP" altLang="en-US" sz="1400" noProof="1">
                <a:latin typeface="+mn-ea"/>
                <a:cs typeface="Arial" panose="020B0604020202020204" pitchFamily="34" charset="0"/>
              </a:rPr>
              <a:t>おり、</a:t>
            </a:r>
            <a:r>
              <a:rPr lang="en-US" altLang="ja-JP" sz="1400" noProof="1">
                <a:latin typeface="+mn-ea"/>
                <a:cs typeface="Arial" panose="020B0604020202020204" pitchFamily="34" charset="0"/>
              </a:rPr>
              <a:t>在宅ケア、アウトリーチ・サービス、サービスの提供とガバナンスへの地域社会の参加が再実施される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急速な都市化、医療インフラの整備、高齢化により、同国の介護・在宅介護サービス市場は成長すると予想される</a:t>
            </a:r>
            <a:r>
              <a:rPr lang="ja-JP" altLang="en-US" sz="1400" noProof="1">
                <a:latin typeface="+mn-ea"/>
                <a:cs typeface="Arial" panose="020B0604020202020204" pitchFamily="34" charset="0"/>
              </a:rPr>
              <a:t>。</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536795"/>
            <a:ext cx="9505055" cy="215453"/>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ガーナ保健省「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Ghana’s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Roadmap for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Attaining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Universal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Coverage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Chuks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Mba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Population Ageing in Ghana: Research Gaps and the Way Forward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World 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a:extLst>
              <a:ext uri="{FF2B5EF4-FFF2-40B4-BE49-F238E27FC236}">
                <a16:creationId xmlns:a16="http://schemas.microsoft.com/office/drawing/2014/main" id="{4F331A6B-36E9-8AD3-B395-F8BB7FC17496}"/>
              </a:ext>
            </a:extLst>
          </p:cNvPr>
          <p:cNvGrpSpPr/>
          <p:nvPr/>
        </p:nvGrpSpPr>
        <p:grpSpPr>
          <a:xfrm>
            <a:off x="277408" y="2852936"/>
            <a:ext cx="4608512" cy="288032"/>
            <a:chOff x="4944173" y="2185814"/>
            <a:chExt cx="5861371" cy="288032"/>
          </a:xfrm>
        </p:grpSpPr>
        <p:cxnSp>
          <p:nvCxnSpPr>
            <p:cNvPr id="8" name="直線コネクタ 11">
              <a:extLst>
                <a:ext uri="{FF2B5EF4-FFF2-40B4-BE49-F238E27FC236}">
                  <a16:creationId xmlns:a16="http://schemas.microsoft.com/office/drawing/2014/main" id="{69DE1420-66C4-C1F2-F446-6F33E29034E8}"/>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90CB3547-42E9-1D44-A9C1-0B46DF35A14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ガーナにおける介護の課題</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12" name="Rectangle: Rounded Corners 11">
            <a:extLst>
              <a:ext uri="{FF2B5EF4-FFF2-40B4-BE49-F238E27FC236}">
                <a16:creationId xmlns:a16="http://schemas.microsoft.com/office/drawing/2014/main" id="{3DF4BAB5-0659-BB31-A95B-5715F2627129}"/>
              </a:ext>
            </a:extLst>
          </p:cNvPr>
          <p:cNvSpPr/>
          <p:nvPr/>
        </p:nvSpPr>
        <p:spPr>
          <a:xfrm>
            <a:off x="1280592" y="3245269"/>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教育</a:t>
            </a:r>
            <a:r>
              <a:rPr lang="en-US" sz="1400" noProof="1">
                <a:latin typeface="+mn-ea"/>
              </a:rPr>
              <a:t>機関の不足</a:t>
            </a:r>
            <a:endParaRPr kumimoji="1" lang="en-US" sz="1400" dirty="0">
              <a:latin typeface="+mn-ea"/>
            </a:endParaRPr>
          </a:p>
        </p:txBody>
      </p:sp>
      <p:sp>
        <p:nvSpPr>
          <p:cNvPr id="13" name="Rectangle: Rounded Corners 12">
            <a:extLst>
              <a:ext uri="{FF2B5EF4-FFF2-40B4-BE49-F238E27FC236}">
                <a16:creationId xmlns:a16="http://schemas.microsoft.com/office/drawing/2014/main" id="{08B266EA-F571-C807-F6E4-6880481839CD}"/>
              </a:ext>
            </a:extLst>
          </p:cNvPr>
          <p:cNvSpPr/>
          <p:nvPr/>
        </p:nvSpPr>
        <p:spPr>
          <a:xfrm>
            <a:off x="1280592" y="4122398"/>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職員の士気の低さ</a:t>
            </a:r>
            <a:endParaRPr kumimoji="1" lang="en-US" sz="1400" dirty="0">
              <a:latin typeface="+mn-ea"/>
            </a:endParaRPr>
          </a:p>
        </p:txBody>
      </p:sp>
      <p:sp>
        <p:nvSpPr>
          <p:cNvPr id="14" name="Rectangle: Rounded Corners 13">
            <a:extLst>
              <a:ext uri="{FF2B5EF4-FFF2-40B4-BE49-F238E27FC236}">
                <a16:creationId xmlns:a16="http://schemas.microsoft.com/office/drawing/2014/main" id="{8FEFFEAB-151C-376D-D973-ECC6C47A8719}"/>
              </a:ext>
            </a:extLst>
          </p:cNvPr>
          <p:cNvSpPr/>
          <p:nvPr/>
        </p:nvSpPr>
        <p:spPr>
          <a:xfrm>
            <a:off x="1280592" y="4998696"/>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乏しい</a:t>
            </a:r>
            <a:r>
              <a:rPr lang="en-US" sz="1400" noProof="1">
                <a:latin typeface="+mn-ea"/>
              </a:rPr>
              <a:t>労働力の分配</a:t>
            </a:r>
            <a:endParaRPr kumimoji="1" lang="en-US" sz="1400" dirty="0">
              <a:latin typeface="+mn-ea"/>
            </a:endParaRPr>
          </a:p>
        </p:txBody>
      </p:sp>
      <p:sp>
        <p:nvSpPr>
          <p:cNvPr id="15" name="Rectangle: Rounded Corners 14">
            <a:extLst>
              <a:ext uri="{FF2B5EF4-FFF2-40B4-BE49-F238E27FC236}">
                <a16:creationId xmlns:a16="http://schemas.microsoft.com/office/drawing/2014/main" id="{ACCEEB63-F172-4C55-E978-7A3974C4C752}"/>
              </a:ext>
            </a:extLst>
          </p:cNvPr>
          <p:cNvSpPr/>
          <p:nvPr/>
        </p:nvSpPr>
        <p:spPr>
          <a:xfrm>
            <a:off x="1280592" y="5881890"/>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介護人材の不足</a:t>
            </a:r>
            <a:endParaRPr kumimoji="1" lang="en-US" sz="1400" dirty="0">
              <a:latin typeface="+mn-ea"/>
            </a:endParaRPr>
          </a:p>
        </p:txBody>
      </p:sp>
      <p:grpSp>
        <p:nvGrpSpPr>
          <p:cNvPr id="16" name="グループ化 7">
            <a:extLst>
              <a:ext uri="{FF2B5EF4-FFF2-40B4-BE49-F238E27FC236}">
                <a16:creationId xmlns:a16="http://schemas.microsoft.com/office/drawing/2014/main" id="{98FE4717-856B-8E43-7ED6-55F428FB0258}"/>
              </a:ext>
            </a:extLst>
          </p:cNvPr>
          <p:cNvGrpSpPr/>
          <p:nvPr/>
        </p:nvGrpSpPr>
        <p:grpSpPr>
          <a:xfrm>
            <a:off x="4953000" y="2852936"/>
            <a:ext cx="4608512" cy="288032"/>
            <a:chOff x="4944173" y="2185814"/>
            <a:chExt cx="5861371" cy="288032"/>
          </a:xfrm>
        </p:grpSpPr>
        <p:cxnSp>
          <p:nvCxnSpPr>
            <p:cNvPr id="17" name="直線コネクタ 11">
              <a:extLst>
                <a:ext uri="{FF2B5EF4-FFF2-40B4-BE49-F238E27FC236}">
                  <a16:creationId xmlns:a16="http://schemas.microsoft.com/office/drawing/2014/main" id="{C9FB124F-6A96-B420-37DE-388DA2F88547}"/>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1AD1F12-6D51-ED0A-C4CB-6D1AEA02A0CC}"/>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ガーナにおける介護の機会</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19" name="Rectangle: Rounded Corners 18">
            <a:extLst>
              <a:ext uri="{FF2B5EF4-FFF2-40B4-BE49-F238E27FC236}">
                <a16:creationId xmlns:a16="http://schemas.microsoft.com/office/drawing/2014/main" id="{B1A4E88D-9064-03F5-2194-7E2E5AB81184}"/>
              </a:ext>
            </a:extLst>
          </p:cNvPr>
          <p:cNvSpPr/>
          <p:nvPr/>
        </p:nvSpPr>
        <p:spPr>
          <a:xfrm>
            <a:off x="6285148" y="3245269"/>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自宅で</a:t>
            </a:r>
            <a:r>
              <a:rPr lang="en-US" sz="1400" noProof="1">
                <a:latin typeface="+mn-ea"/>
              </a:rPr>
              <a:t>のトレーニング</a:t>
            </a:r>
            <a:br>
              <a:rPr lang="en-US" sz="1400" noProof="1">
                <a:latin typeface="+mn-ea"/>
              </a:rPr>
            </a:br>
            <a:r>
              <a:rPr lang="en-US" sz="1400" noProof="1">
                <a:latin typeface="+mn-ea"/>
              </a:rPr>
              <a:t>の改善</a:t>
            </a:r>
            <a:endParaRPr kumimoji="1" lang="en-US" sz="1400" dirty="0">
              <a:latin typeface="+mn-ea"/>
            </a:endParaRPr>
          </a:p>
        </p:txBody>
      </p:sp>
      <p:sp>
        <p:nvSpPr>
          <p:cNvPr id="20" name="Rectangle: Rounded Corners 19">
            <a:extLst>
              <a:ext uri="{FF2B5EF4-FFF2-40B4-BE49-F238E27FC236}">
                <a16:creationId xmlns:a16="http://schemas.microsoft.com/office/drawing/2014/main" id="{F4DE4C2C-0141-8D34-FD47-C072565AD932}"/>
              </a:ext>
            </a:extLst>
          </p:cNvPr>
          <p:cNvSpPr/>
          <p:nvPr/>
        </p:nvSpPr>
        <p:spPr>
          <a:xfrm>
            <a:off x="6285148" y="4122398"/>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国際的な</a:t>
            </a:r>
            <a:br>
              <a:rPr lang="en-US" sz="1400" noProof="1">
                <a:latin typeface="+mn-ea"/>
              </a:rPr>
            </a:br>
            <a:r>
              <a:rPr lang="en-US" sz="1400" noProof="1">
                <a:latin typeface="+mn-ea"/>
              </a:rPr>
              <a:t>教育パートナーシップ</a:t>
            </a:r>
            <a:endParaRPr kumimoji="1" lang="en-US" sz="1400" dirty="0">
              <a:latin typeface="+mn-ea"/>
            </a:endParaRPr>
          </a:p>
        </p:txBody>
      </p:sp>
      <p:sp>
        <p:nvSpPr>
          <p:cNvPr id="21" name="Rectangle: Rounded Corners 20">
            <a:extLst>
              <a:ext uri="{FF2B5EF4-FFF2-40B4-BE49-F238E27FC236}">
                <a16:creationId xmlns:a16="http://schemas.microsoft.com/office/drawing/2014/main" id="{54F44AF7-9D55-DFD4-6317-BA3D86C3D04F}"/>
              </a:ext>
            </a:extLst>
          </p:cNvPr>
          <p:cNvSpPr/>
          <p:nvPr/>
        </p:nvSpPr>
        <p:spPr>
          <a:xfrm>
            <a:off x="6285148" y="4992760"/>
            <a:ext cx="1944216" cy="146685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人材育成は看護師の定着と</a:t>
            </a:r>
            <a:r>
              <a:rPr lang="ja-JP" altLang="en-US" sz="1400" noProof="1">
                <a:latin typeface="+mn-ea"/>
              </a:rPr>
              <a:t>移動管理</a:t>
            </a:r>
            <a:r>
              <a:rPr lang="en-US" sz="1400" noProof="1">
                <a:latin typeface="+mn-ea"/>
              </a:rPr>
              <a:t>を促進することができる</a:t>
            </a:r>
            <a:endParaRPr kumimoji="1" lang="en-US" sz="1400" dirty="0">
              <a:latin typeface="+mn-ea"/>
            </a:endParaRPr>
          </a:p>
        </p:txBody>
      </p:sp>
      <p:sp>
        <p:nvSpPr>
          <p:cNvPr id="22" name="テキスト プレースホルダー 2">
            <a:extLst>
              <a:ext uri="{FF2B5EF4-FFF2-40B4-BE49-F238E27FC236}">
                <a16:creationId xmlns:a16="http://schemas.microsoft.com/office/drawing/2014/main" id="{C490CB45-A146-48C2-A05F-CA8DD17AFA6D}"/>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市場環境</a:t>
            </a:r>
          </a:p>
        </p:txBody>
      </p:sp>
    </p:spTree>
    <p:extLst>
      <p:ext uri="{BB962C8B-B14F-4D97-AF65-F5344CB8AC3E}">
        <p14:creationId xmlns:p14="http://schemas.microsoft.com/office/powerpoint/2010/main" val="2185249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歯科</a:t>
            </a:r>
            <a:endParaRPr kumimoji="1" lang="ja-JP" altLang="en-US" dirty="0"/>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（出所）　WHOウェブサイト　</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9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口腔疾患の総治療費は約</a:t>
            </a:r>
            <a:r>
              <a:rPr lang="en-US" altLang="ja-JP" sz="1400" noProof="1">
                <a:cs typeface="Arial" panose="020B0604020202020204" pitchFamily="34" charset="0"/>
              </a:rPr>
              <a:t>80</a:t>
            </a:r>
            <a:r>
              <a:rPr lang="en-US" altLang="ja-JP" sz="1400" noProof="1">
                <a:latin typeface="+mn-ea"/>
                <a:cs typeface="Arial" panose="020B0604020202020204" pitchFamily="34" charset="0"/>
              </a:rPr>
              <a:t>万</a:t>
            </a:r>
            <a:r>
              <a:rPr lang="en-US" altLang="ja-JP" sz="1400" noProof="1">
                <a:cs typeface="Arial" panose="020B0604020202020204" pitchFamily="34" charset="0"/>
              </a:rPr>
              <a:t>US$</a:t>
            </a:r>
            <a:r>
              <a:rPr lang="en-US" altLang="ja-JP" sz="1400" noProof="1">
                <a:latin typeface="+mn-ea"/>
                <a:cs typeface="Arial" panose="020B0604020202020204" pitchFamily="34" charset="0"/>
              </a:rPr>
              <a:t>であった</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7578" y="1844268"/>
            <a:ext cx="4487279" cy="310194"/>
            <a:chOff x="4808984" y="2133868"/>
            <a:chExt cx="5667391"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49460" y="2133868"/>
              <a:ext cx="562691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有病率 （2019）</a:t>
              </a:r>
              <a:endParaRPr lang="en-US" altLang="ko-KR" sz="15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082591157"/>
              </p:ext>
            </p:extLst>
          </p:nvPr>
        </p:nvGraphicFramePr>
        <p:xfrm>
          <a:off x="1496616" y="2414731"/>
          <a:ext cx="5670985" cy="972000"/>
        </p:xfrm>
        <a:graphic>
          <a:graphicData uri="http://schemas.openxmlformats.org/drawingml/2006/table">
            <a:tbl>
              <a:tblPr firstRow="1" bandRow="1">
                <a:tableStyleId>{5C22544A-7EE6-4342-B048-85BDC9FD1C3A}</a:tableStyleId>
              </a:tblPr>
              <a:tblGrid>
                <a:gridCol w="3827161">
                  <a:extLst>
                    <a:ext uri="{9D8B030D-6E8A-4147-A177-3AD203B41FA5}">
                      <a16:colId xmlns:a16="http://schemas.microsoft.com/office/drawing/2014/main" val="20000"/>
                    </a:ext>
                  </a:extLst>
                </a:gridCol>
                <a:gridCol w="184382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400" b="1" kern="100" noProof="1">
                          <a:solidFill>
                            <a:sysClr val="windowText" lastClr="000000"/>
                          </a:solidFill>
                          <a:effectLst/>
                          <a:latin typeface="+mn-lt"/>
                          <a:ea typeface="+mn-ea"/>
                          <a:cs typeface="Arial" panose="020B0604020202020204" pitchFamily="34" charset="0"/>
                        </a:rPr>
                        <a:t>1~9</a:t>
                      </a:r>
                      <a:r>
                        <a:rPr lang="en-US" altLang="ja-JP" sz="1400" b="1" kern="100" noProof="1">
                          <a:solidFill>
                            <a:sysClr val="windowText" lastClr="000000"/>
                          </a:solidFill>
                          <a:effectLst/>
                          <a:latin typeface="+mn-ea"/>
                          <a:ea typeface="+mn-ea"/>
                          <a:cs typeface="Arial" panose="020B0604020202020204" pitchFamily="34" charset="0"/>
                        </a:rPr>
                        <a:t>歳小児における乳歯の未</a:t>
                      </a:r>
                      <a:r>
                        <a:rPr lang="ja-JP" altLang="en-US" sz="1400" b="1" kern="100" noProof="1">
                          <a:solidFill>
                            <a:sysClr val="windowText" lastClr="000000"/>
                          </a:solidFill>
                          <a:effectLst/>
                          <a:latin typeface="+mn-ea"/>
                          <a:ea typeface="+mn-ea"/>
                          <a:cs typeface="Arial" panose="020B0604020202020204" pitchFamily="34" charset="0"/>
                        </a:rPr>
                        <a:t>処置虫歯</a:t>
                      </a:r>
                      <a:r>
                        <a:rPr lang="en-US" altLang="ja-JP" sz="1400" b="1" kern="100" noProof="1">
                          <a:solidFill>
                            <a:sysClr val="windowText" lastClr="000000"/>
                          </a:solidFill>
                          <a:effectLst/>
                          <a:latin typeface="+mn-ea"/>
                          <a:ea typeface="+mn-ea"/>
                          <a:cs typeface="Arial" panose="020B0604020202020204" pitchFamily="34" charset="0"/>
                        </a:rPr>
                        <a:t>率</a:t>
                      </a:r>
                      <a:endParaRPr lang="en-US" altLang="ja-JP" sz="1400" b="1"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noProof="1">
                          <a:solidFill>
                            <a:schemeClr val="tx1"/>
                          </a:solidFill>
                          <a:latin typeface="+mn-lt"/>
                          <a:ea typeface="+mn-ea"/>
                        </a:rPr>
                        <a:t>38.9%</a:t>
                      </a: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400" b="1" kern="100" noProof="1">
                          <a:solidFill>
                            <a:sysClr val="windowText" lastClr="000000"/>
                          </a:solidFill>
                          <a:effectLst/>
                          <a:latin typeface="+mn-lt"/>
                          <a:ea typeface="+mn-ea"/>
                          <a:cs typeface="Arial" panose="020B0604020202020204" pitchFamily="34" charset="0"/>
                        </a:rPr>
                        <a:t>5</a:t>
                      </a:r>
                      <a:r>
                        <a:rPr lang="en-US" altLang="ja-JP" sz="1400" b="1" kern="100" noProof="1">
                          <a:solidFill>
                            <a:sysClr val="windowText" lastClr="000000"/>
                          </a:solidFill>
                          <a:effectLst/>
                          <a:latin typeface="+mn-ea"/>
                          <a:ea typeface="+mn-ea"/>
                          <a:cs typeface="Arial" panose="020B0604020202020204" pitchFamily="34" charset="0"/>
                        </a:rPr>
                        <a:t>歳以上</a:t>
                      </a:r>
                      <a:r>
                        <a:rPr lang="ja-JP" altLang="en-US" sz="1400" b="1" kern="100" noProof="1">
                          <a:solidFill>
                            <a:sysClr val="windowText" lastClr="000000"/>
                          </a:solidFill>
                          <a:effectLst/>
                          <a:latin typeface="+mn-ea"/>
                          <a:ea typeface="+mn-ea"/>
                          <a:cs typeface="Arial" panose="020B0604020202020204" pitchFamily="34" charset="0"/>
                        </a:rPr>
                        <a:t>における</a:t>
                      </a:r>
                      <a:r>
                        <a:rPr lang="en-US" altLang="ja-JP" sz="1400" b="1" kern="100" noProof="1">
                          <a:solidFill>
                            <a:sysClr val="windowText" lastClr="000000"/>
                          </a:solidFill>
                          <a:effectLst/>
                          <a:latin typeface="+mn-ea"/>
                          <a:ea typeface="+mn-ea"/>
                          <a:cs typeface="Arial" panose="020B0604020202020204" pitchFamily="34" charset="0"/>
                        </a:rPr>
                        <a:t>永久歯</a:t>
                      </a:r>
                      <a:r>
                        <a:rPr lang="ja-JP" altLang="en-US" sz="1400" b="1" kern="100" noProof="1">
                          <a:solidFill>
                            <a:sysClr val="windowText" lastClr="000000"/>
                          </a:solidFill>
                          <a:effectLst/>
                          <a:latin typeface="+mn-ea"/>
                          <a:ea typeface="+mn-ea"/>
                          <a:cs typeface="Arial" panose="020B0604020202020204" pitchFamily="34" charset="0"/>
                        </a:rPr>
                        <a:t>の未処置</a:t>
                      </a:r>
                      <a:r>
                        <a:rPr lang="en-US" altLang="ja-JP" sz="1400" b="1" kern="100" noProof="1">
                          <a:solidFill>
                            <a:sysClr val="windowText" lastClr="000000"/>
                          </a:solidFill>
                          <a:effectLst/>
                          <a:latin typeface="+mn-ea"/>
                          <a:ea typeface="+mn-ea"/>
                          <a:cs typeface="Arial" panose="020B0604020202020204" pitchFamily="34" charset="0"/>
                        </a:rPr>
                        <a:t>虫歯率</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lt"/>
                          <a:ea typeface="+mn-ea"/>
                          <a:cs typeface="+mn-cs"/>
                        </a:rPr>
                        <a:t>25.3%</a:t>
                      </a: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400" b="1" kern="0" noProof="1">
                          <a:solidFill>
                            <a:sysClr val="windowText" lastClr="000000"/>
                          </a:solidFill>
                          <a:effectLst/>
                          <a:latin typeface="+mn-lt"/>
                          <a:ea typeface="+mn-ea"/>
                          <a:cs typeface="Arial" panose="020B0604020202020204" pitchFamily="34" charset="0"/>
                        </a:rPr>
                        <a:t>15</a:t>
                      </a:r>
                      <a:r>
                        <a:rPr lang="en-US" altLang="ja-JP" sz="1400" b="1" kern="0" noProof="1">
                          <a:solidFill>
                            <a:sysClr val="windowText" lastClr="000000"/>
                          </a:solidFill>
                          <a:effectLst/>
                          <a:latin typeface="+mn-ea"/>
                          <a:ea typeface="+mn-ea"/>
                          <a:cs typeface="Arial" panose="020B0604020202020204" pitchFamily="34" charset="0"/>
                        </a:rPr>
                        <a:t>歳以上の重度歯周病有病率</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lt"/>
                          <a:ea typeface="+mn-ea"/>
                          <a:cs typeface="+mn-cs"/>
                        </a:rPr>
                        <a:t>2.6%</a:t>
                      </a: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12146" y="3684945"/>
            <a:ext cx="9169733" cy="235115"/>
            <a:chOff x="4808984" y="2164820"/>
            <a:chExt cx="5643830"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25898" y="2164820"/>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対応状況</a:t>
              </a:r>
              <a:endParaRPr lang="en-US" altLang="ko-KR" sz="15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705117790"/>
              </p:ext>
            </p:extLst>
          </p:nvPr>
        </p:nvGraphicFramePr>
        <p:xfrm>
          <a:off x="1496616" y="4020993"/>
          <a:ext cx="6912768" cy="1991250"/>
        </p:xfrm>
        <a:graphic>
          <a:graphicData uri="http://schemas.openxmlformats.org/drawingml/2006/table">
            <a:tbl>
              <a:tblPr firstRow="1" bandRow="1">
                <a:tableStyleId>{5C22544A-7EE6-4342-B048-85BDC9FD1C3A}</a:tableStyleId>
              </a:tblPr>
              <a:tblGrid>
                <a:gridCol w="5843824">
                  <a:extLst>
                    <a:ext uri="{9D8B030D-6E8A-4147-A177-3AD203B41FA5}">
                      <a16:colId xmlns:a16="http://schemas.microsoft.com/office/drawing/2014/main" val="20000"/>
                    </a:ext>
                  </a:extLst>
                </a:gridCol>
                <a:gridCol w="1068944">
                  <a:extLst>
                    <a:ext uri="{9D8B030D-6E8A-4147-A177-3AD203B41FA5}">
                      <a16:colId xmlns:a16="http://schemas.microsoft.com/office/drawing/2014/main" val="20001"/>
                    </a:ext>
                  </a:extLst>
                </a:gridCol>
              </a:tblGrid>
              <a:tr h="331875">
                <a:tc>
                  <a:txBody>
                    <a:bodyPr/>
                    <a:lstStyle/>
                    <a:p>
                      <a:pPr marL="171450" indent="-171450" algn="l" fontAlgn="ctr">
                        <a:spcAft>
                          <a:spcPts val="0"/>
                        </a:spcAft>
                        <a:buFont typeface="Wingdings" panose="05000000000000000000" pitchFamily="2" charset="2"/>
                        <a:buChar char="n"/>
                      </a:pPr>
                      <a:r>
                        <a:rPr lang="ja-JP" altLang="en-US" sz="1400" b="1" kern="100" noProof="1">
                          <a:solidFill>
                            <a:sysClr val="windowText" lastClr="000000"/>
                          </a:solidFill>
                          <a:effectLst/>
                          <a:latin typeface="+mn-ea"/>
                          <a:ea typeface="+mn-ea"/>
                          <a:cs typeface="Arial" panose="020B0604020202020204" pitchFamily="34" charset="0"/>
                        </a:rPr>
                        <a:t>砂糖入り飲料への課税の実施</a:t>
                      </a:r>
                      <a:endParaRPr lang="en-US" altLang="ja-JP" sz="1400" b="1"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n-ea"/>
                          <a:ea typeface="+mn-ea"/>
                          <a:cs typeface="+mn-cs"/>
                        </a:rPr>
                        <a:t>N/A</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1875">
                <a:tc>
                  <a:txBody>
                    <a:bodyPr/>
                    <a:lstStyle/>
                    <a:p>
                      <a:pPr marL="171450" indent="-171450" algn="l" fontAlgn="ctr">
                        <a:spcAft>
                          <a:spcPts val="0"/>
                        </a:spcAft>
                        <a:buFont typeface="Wingdings" panose="05000000000000000000" pitchFamily="2" charset="2"/>
                        <a:buChar char="n"/>
                      </a:pPr>
                      <a:r>
                        <a:rPr lang="ja-JP" altLang="en-US" sz="1400" b="1" kern="100" noProof="1">
                          <a:solidFill>
                            <a:sysClr val="windowText" lastClr="000000"/>
                          </a:solidFill>
                          <a:effectLst/>
                          <a:latin typeface="+mn-ea"/>
                          <a:ea typeface="+mn-ea"/>
                          <a:cs typeface="Arial" panose="020B0604020202020204" pitchFamily="34" charset="0"/>
                        </a:rPr>
                        <a:t>国家的な口腔保健政策・戦略・行動計画などの存在（草案段階を含む）</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ea"/>
                          <a:ea typeface="+mn-ea"/>
                          <a:cs typeface="+mn-cs"/>
                        </a:rPr>
                        <a:t>×</a:t>
                      </a:r>
                      <a:endParaRPr kumimoji="1" lang="en-US" altLang="ja-JP" sz="14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1">
                          <a:ln>
                            <a:noFill/>
                          </a:ln>
                          <a:solidFill>
                            <a:srgbClr val="000000"/>
                          </a:solidFill>
                          <a:effectLst/>
                          <a:uLnTx/>
                          <a:uFillTx/>
                          <a:latin typeface="+mn-ea"/>
                          <a:ea typeface="+mn-ea"/>
                          <a:cs typeface="+mn-cs"/>
                        </a:rPr>
                        <a:t>〇</a:t>
                      </a:r>
                      <a:endParaRPr kumimoji="1" lang="en-US" altLang="ja-JP" sz="1400" b="1" i="0" u="none" strike="noStrike" kern="1200" cap="none" spc="0" normalizeH="0" baseline="0" noProof="1">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口腔疾患の早期発見のための口腔健診</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ea"/>
                          <a:ea typeface="+mn-ea"/>
                          <a:cs typeface="+mn-cs"/>
                        </a:rPr>
                        <a:t>×</a:t>
                      </a:r>
                      <a:endParaRPr kumimoji="1" lang="en-US" altLang="ja-JP" sz="14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8698899"/>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救急的な口腔ケア及び痛み緩和のための緊急的な治療</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1">
                          <a:ln>
                            <a:noFill/>
                          </a:ln>
                          <a:solidFill>
                            <a:srgbClr val="000000"/>
                          </a:solidFill>
                          <a:effectLst/>
                          <a:uLnTx/>
                          <a:uFillTx/>
                          <a:latin typeface="+mn-ea"/>
                          <a:ea typeface="+mn-ea"/>
                          <a:cs typeface="+mn-cs"/>
                        </a:rPr>
                        <a:t>〇</a:t>
                      </a:r>
                      <a:endParaRPr kumimoji="1" lang="en-US" altLang="ja-JP" sz="14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9726314"/>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ea"/>
                          <a:ea typeface="+mn-ea"/>
                          <a:cs typeface="+mn-cs"/>
                        </a:rPr>
                        <a:t>×</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7222620"/>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727466" y="6280394"/>
            <a:ext cx="2615612" cy="144016"/>
          </a:xfrm>
          <a:prstGeom prst="rect">
            <a:avLst/>
          </a:prstGeom>
          <a:noFill/>
        </p:spPr>
        <p:txBody>
          <a:bodyPr wrap="square" lIns="0" tIns="0" rIns="0" bIns="0" rtlCol="0">
            <a:noAutofit/>
          </a:bodyPr>
          <a:lstStyle/>
          <a:p>
            <a:pPr algn="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50</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en-US" altLang="ja-JP" noProof="1"/>
              <a:t>ガーナ</a:t>
            </a:r>
            <a:r>
              <a:rPr lang="ja-JP" altLang="en-US" noProof="1"/>
              <a:t>／医療関連／</a:t>
            </a:r>
            <a:r>
              <a:rPr lang="en-US" altLang="ja-JP" noProof="1"/>
              <a:t>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en-US" altLang="ja-JP" noProof="1"/>
              <a:t>デジタルヘルス関連</a:t>
            </a:r>
            <a:r>
              <a:rPr lang="ja-JP" altLang="en-US" noProof="1"/>
              <a:t>（</a:t>
            </a:r>
            <a:r>
              <a:rPr lang="en-US" altLang="ja-JP" noProof="1"/>
              <a:t>1/2</a:t>
            </a:r>
            <a:r>
              <a:rPr lang="ja-JP" altLang="en-US" noProof="1"/>
              <a:t>）</a:t>
            </a:r>
            <a:endParaRPr lang="en-US" altLang="ja-JP" noProof="1"/>
          </a:p>
        </p:txBody>
      </p:sp>
      <p:sp>
        <p:nvSpPr>
          <p:cNvPr id="4" name="テキスト プレースホルダ 1"/>
          <p:cNvSpPr txBox="1">
            <a:spLocks/>
          </p:cNvSpPr>
          <p:nvPr/>
        </p:nvSpPr>
        <p:spPr>
          <a:xfrm>
            <a:off x="181704" y="1052736"/>
            <a:ext cx="9524271" cy="609678"/>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solidFill>
                  <a:srgbClr val="000000"/>
                </a:solidFill>
              </a:rPr>
              <a:t>2010年に発表された国家E-health戦略は、保健セクターのデータ管理システムに重点を置きながら、そのための明確なビジョンを提供し、国内のデジタルヘルステクノロジーの適用を導くための公式な政策フレームワークで</a:t>
            </a:r>
            <a:r>
              <a:rPr lang="ja-JP" altLang="en-US" sz="1400" noProof="1">
                <a:solidFill>
                  <a:srgbClr val="000000"/>
                </a:solidFill>
              </a:rPr>
              <a:t>ある。</a:t>
            </a:r>
            <a:endParaRPr lang="en-US" altLang="ja-JP" sz="1400" noProof="1">
              <a:solidFill>
                <a:srgbClr val="000000"/>
              </a:solidFill>
            </a:endParaRPr>
          </a:p>
          <a:p>
            <a:r>
              <a:rPr lang="en-US" altLang="ja-JP" sz="1400" noProof="1">
                <a:solidFill>
                  <a:srgbClr val="000000"/>
                </a:solidFill>
              </a:rPr>
              <a:t>E-health戦略の主な課題には、規制の枠組み、保健セクターの</a:t>
            </a:r>
            <a:r>
              <a:rPr lang="ja-JP" altLang="en-US" sz="1400" noProof="1">
                <a:solidFill>
                  <a:srgbClr val="000000"/>
                </a:solidFill>
              </a:rPr>
              <a:t>容量</a:t>
            </a:r>
            <a:r>
              <a:rPr lang="en-US" altLang="ja-JP" sz="1400" noProof="1">
                <a:solidFill>
                  <a:srgbClr val="000000"/>
                </a:solidFill>
              </a:rPr>
              <a:t>、医療従事者へのアクセスの欠如が含まれる</a:t>
            </a:r>
            <a:r>
              <a:rPr lang="ja-JP" altLang="en-US" sz="1400" noProof="1">
                <a:solidFill>
                  <a:srgbClr val="000000"/>
                </a:solidFill>
              </a:rPr>
              <a:t>。</a:t>
            </a:r>
            <a:endParaRPr lang="en-US" altLang="ja-JP" sz="1400" noProof="1">
              <a:solidFill>
                <a:srgbClr val="000000"/>
              </a:solidFill>
            </a:endParaRPr>
          </a:p>
          <a:p>
            <a:r>
              <a:rPr lang="en-US" altLang="ja-JP" sz="1400" noProof="1">
                <a:solidFill>
                  <a:srgbClr val="000000"/>
                </a:solidFill>
              </a:rPr>
              <a:t>2024</a:t>
            </a:r>
            <a:r>
              <a:rPr lang="ja-JP" altLang="en-US" sz="1400" noProof="1">
                <a:solidFill>
                  <a:srgbClr val="000000"/>
                </a:solidFill>
              </a:rPr>
              <a:t>年</a:t>
            </a:r>
            <a:r>
              <a:rPr lang="en-US" altLang="ja-JP" sz="1400" noProof="1">
                <a:solidFill>
                  <a:srgbClr val="000000"/>
                </a:solidFill>
              </a:rPr>
              <a:t>5</a:t>
            </a:r>
            <a:r>
              <a:rPr lang="ja-JP" altLang="en-US" sz="1400" noProof="1">
                <a:solidFill>
                  <a:srgbClr val="000000"/>
                </a:solidFill>
              </a:rPr>
              <a:t>月、ガーナ保健省はガーナ保健サービスと協力して遠隔医療パイロットプログラムを発表した。</a:t>
            </a:r>
            <a:endParaRPr lang="en-US" altLang="ja-JP" sz="1400" noProof="1"/>
          </a:p>
          <a:p>
            <a:pPr marL="647700" lvl="1" indent="-190500" algn="just">
              <a:lnSpc>
                <a:spcPct val="110000"/>
              </a:lnSpc>
              <a:spcAft>
                <a:spcPts val="300"/>
              </a:spcAft>
              <a:buClr>
                <a:srgbClr val="5F8AC3"/>
              </a:buClr>
              <a:buFont typeface="Wingdings" panose="05000000000000000000" pitchFamily="2" charset="2"/>
              <a:buChar char="ü"/>
            </a:pPr>
            <a:r>
              <a:rPr lang="ja-JP" altLang="en-US" sz="1400" noProof="1">
                <a:solidFill>
                  <a:srgbClr val="000000"/>
                </a:solidFill>
              </a:rPr>
              <a:t>同イニシアチブは、デジタルヘルス戦略を通じて、患者と医師の相互作用を強化し、医療へのアクセスを改善することを目的としている。</a:t>
            </a:r>
            <a:endParaRPr lang="en-US" altLang="ja-JP" sz="1400" noProof="1">
              <a:solidFill>
                <a:srgbClr val="000000"/>
              </a:solidFill>
            </a:endParaRPr>
          </a:p>
          <a:p>
            <a:pPr marL="647700" lvl="1" indent="-190500" algn="just">
              <a:lnSpc>
                <a:spcPct val="110000"/>
              </a:lnSpc>
              <a:spcAft>
                <a:spcPts val="300"/>
              </a:spcAft>
              <a:buClr>
                <a:srgbClr val="5F8AC3"/>
              </a:buClr>
              <a:buFont typeface="Wingdings" panose="05000000000000000000" pitchFamily="2" charset="2"/>
              <a:buChar char="ü"/>
            </a:pPr>
            <a:r>
              <a:rPr lang="ja-JP" altLang="en-US" sz="1400" noProof="1">
                <a:solidFill>
                  <a:srgbClr val="000000"/>
                </a:solidFill>
              </a:rPr>
              <a:t>同プログラムは、遠隔医療と遠隔相談サービスのために</a:t>
            </a:r>
            <a:r>
              <a:rPr lang="en-US" altLang="ja-JP" sz="1400" noProof="1">
                <a:solidFill>
                  <a:srgbClr val="000000"/>
                </a:solidFill>
              </a:rPr>
              <a:t>ICT</a:t>
            </a:r>
            <a:r>
              <a:rPr lang="ja-JP" altLang="en-US" sz="1400" noProof="1">
                <a:solidFill>
                  <a:srgbClr val="000000"/>
                </a:solidFill>
              </a:rPr>
              <a:t>を統合するという政府のコミットメントを反映しており、これらの進歩を地域病院に拡大し、全国的に医療の質とアクセス性を向上させる。</a:t>
            </a:r>
            <a:endParaRPr lang="en-US" altLang="ja-JP" sz="1400" noProof="1">
              <a:solidFill>
                <a:srgbClr val="000000"/>
              </a:solidFill>
            </a:endParaRPr>
          </a:p>
          <a:p>
            <a:pPr marL="647700" lvl="1" indent="-190500" algn="just">
              <a:lnSpc>
                <a:spcPct val="110000"/>
              </a:lnSpc>
              <a:spcAft>
                <a:spcPts val="300"/>
              </a:spcAft>
              <a:buClr>
                <a:srgbClr val="5F8AC3"/>
              </a:buClr>
              <a:buFont typeface="Wingdings" panose="05000000000000000000" pitchFamily="2" charset="2"/>
              <a:buChar char="ü"/>
            </a:pPr>
            <a:r>
              <a:rPr lang="ja-JP" altLang="en-US" sz="1400" noProof="1">
                <a:solidFill>
                  <a:srgbClr val="000000"/>
                </a:solidFill>
              </a:rPr>
              <a:t>同省は、政府が人工知能 （</a:t>
            </a:r>
            <a:r>
              <a:rPr lang="en-US" altLang="ja-JP" sz="1400" noProof="1">
                <a:solidFill>
                  <a:srgbClr val="000000"/>
                </a:solidFill>
              </a:rPr>
              <a:t>AI</a:t>
            </a:r>
            <a:r>
              <a:rPr lang="ja-JP" altLang="en-US" sz="1400" noProof="1">
                <a:solidFill>
                  <a:srgbClr val="000000"/>
                </a:solidFill>
              </a:rPr>
              <a:t>）</a:t>
            </a:r>
            <a:r>
              <a:rPr lang="en-US" altLang="ja-JP" sz="1400" noProof="1">
                <a:solidFill>
                  <a:srgbClr val="000000"/>
                </a:solidFill>
              </a:rPr>
              <a:t> </a:t>
            </a:r>
            <a:r>
              <a:rPr lang="ja-JP" altLang="en-US" sz="1400" noProof="1">
                <a:solidFill>
                  <a:srgbClr val="000000"/>
                </a:solidFill>
              </a:rPr>
              <a:t>技術を医療システムに組み込むことに焦点を当てていることを強調し、すべてのガーナ人に利益をもたらし、同国が医療提供における技術的進歩の最前線にとどまることを保証した。</a:t>
            </a:r>
            <a:endParaRPr lang="en-US" altLang="ja-JP" sz="1400" noProof="1">
              <a:solidFill>
                <a:srgbClr val="000000"/>
              </a:solidFill>
            </a:endParaRP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434"/>
            <a:ext cx="9073008" cy="144016"/>
          </a:xfrm>
          <a:prstGeom prst="rect">
            <a:avLst/>
          </a:prstGeom>
          <a:noFill/>
        </p:spPr>
        <p:txBody>
          <a:bodyPr wrap="square" lIns="0" tIns="0" rIns="0" bIns="0" rtlCol="0">
            <a:no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World Bankホームページ, US Department of Commerce,ホームページ、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データベース</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60500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4627841" y="2402886"/>
            <a:ext cx="4974001" cy="252000"/>
          </a:xfrm>
          <a:prstGeom prst="rect">
            <a:avLst/>
          </a:prstGeom>
          <a:solidFill>
            <a:schemeClr val="accent2">
              <a:lumMod val="20000"/>
              <a:lumOff val="80000"/>
            </a:schemeClr>
          </a:solidFill>
        </p:spPr>
        <p:txBody>
          <a:bodyPr wrap="square" rtlCol="0" anchor="ctr">
            <a:noAutofit/>
          </a:bodyPr>
          <a:lstStyle/>
          <a:p>
            <a:pPr algn="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日本の0.11倍</a:t>
            </a:r>
            <a:endParaRPr kumimoji="1" 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627841" y="2060848"/>
            <a:ext cx="4974001" cy="252000"/>
          </a:xfrm>
          <a:prstGeom prst="rect">
            <a:avLst/>
          </a:prstGeom>
          <a:solidFill>
            <a:schemeClr val="accent2">
              <a:lumMod val="20000"/>
              <a:lumOff val="80000"/>
            </a:schemeClr>
          </a:solidFill>
        </p:spPr>
        <p:txBody>
          <a:bodyPr wrap="square" rtlCol="0" anchor="ctr">
            <a:noAutofit/>
          </a:bodyPr>
          <a:lstStyle/>
          <a:p>
            <a:pPr algn="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日本の0.01倍</a:t>
            </a:r>
            <a:endParaRPr kumimoji="1" 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627841" y="1735393"/>
            <a:ext cx="4974001" cy="252000"/>
          </a:xfrm>
          <a:prstGeom prst="rect">
            <a:avLst/>
          </a:prstGeom>
          <a:solidFill>
            <a:srgbClr val="E4EEF5"/>
          </a:solidFill>
        </p:spPr>
        <p:txBody>
          <a:bodyPr wrap="square" rtlCol="0" anchor="ctr">
            <a:noAutofit/>
          </a:bodyPr>
          <a:lstStyle/>
          <a:p>
            <a:pPr algn="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日本の0.75倍</a:t>
            </a:r>
            <a:endParaRPr kumimoji="1" 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en-US" altLang="ja-JP" noProof="1"/>
              <a:t>ガーナ</a:t>
            </a:r>
            <a:r>
              <a:rPr lang="ja-JP" altLang="en-US" noProof="1"/>
              <a:t>／医療関連／</a:t>
            </a:r>
            <a:r>
              <a:rPr lang="en-US" altLang="ja-JP" noProof="1"/>
              <a:t>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en-US" altLang="ja-JP" noProof="1"/>
              <a:t>デジタルヘルス関連</a:t>
            </a:r>
            <a:r>
              <a:rPr lang="ja-JP" altLang="en-US" noProof="1"/>
              <a:t>（</a:t>
            </a:r>
            <a:r>
              <a:rPr lang="en-US" altLang="ja-JP" noProof="1"/>
              <a:t>2/2</a:t>
            </a:r>
            <a:r>
              <a:rPr lang="ja-JP" altLang="en-US" noProof="1"/>
              <a:t>）</a:t>
            </a:r>
            <a:endParaRPr lang="en-US" altLang="ja-JP" noProof="1"/>
          </a:p>
        </p:txBody>
      </p:sp>
      <p:grpSp>
        <p:nvGrpSpPr>
          <p:cNvPr id="6" name="グループ化 7"/>
          <p:cNvGrpSpPr>
            <a:grpSpLocks/>
          </p:cNvGrpSpPr>
          <p:nvPr/>
        </p:nvGrpSpPr>
        <p:grpSpPr>
          <a:xfrm>
            <a:off x="200026" y="1192565"/>
            <a:ext cx="9505950" cy="234026"/>
            <a:chOff x="4944173" y="2177184"/>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77184"/>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776486">
                <a:buSzPct val="120000"/>
              </a:pPr>
              <a:r>
                <a:rPr lang="ja-JP" altLang="en-US" sz="1500" noProof="1">
                  <a:solidFill>
                    <a:srgbClr val="000000"/>
                  </a:solidFill>
                  <a:latin typeface="Arial Black" pitchFamily="34" charset="0"/>
                  <a:ea typeface="HGP創英角ｺﾞｼｯｸUB" pitchFamily="50" charset="-128"/>
                </a:rPr>
                <a:t>デジタルヘルス市場に関する指標</a:t>
              </a:r>
              <a:endParaRPr lang="zh-TW" altLang="en-US" sz="1500"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5" y="1163639"/>
            <a:ext cx="603225" cy="123111"/>
            <a:chOff x="1683298" y="1222618"/>
            <a:chExt cx="742431" cy="151521"/>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1" y="1222618"/>
              <a:ext cx="416288"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-0.75</a:t>
              </a:r>
              <a:r>
                <a:rPr lang="ja-JP" altLang="en-US" sz="800" noProof="1"/>
                <a:t>倍</a:t>
              </a:r>
              <a:endParaRPr lang="en-US" sz="800"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7" y="1163639"/>
            <a:ext cx="830854" cy="123111"/>
            <a:chOff x="6093809" y="1001643"/>
            <a:chExt cx="1022591" cy="151521"/>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5" y="1001643"/>
              <a:ext cx="696445"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0.95~1.05倍</a:t>
              </a:r>
              <a:endParaRPr lang="en-US" sz="800"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699" y="1163639"/>
            <a:ext cx="805205" cy="123111"/>
            <a:chOff x="2556137" y="1211058"/>
            <a:chExt cx="991023" cy="151521"/>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3" y="1211058"/>
              <a:ext cx="664877"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0.75-0.95倍</a:t>
              </a:r>
              <a:endParaRPr lang="en-US" sz="800"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3" y="1163639"/>
            <a:ext cx="805206" cy="123111"/>
            <a:chOff x="6093809" y="1210608"/>
            <a:chExt cx="991022" cy="151521"/>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10608"/>
              <a:ext cx="664876"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1.05-1.25</a:t>
              </a:r>
              <a:r>
                <a:rPr lang="ja-JP" altLang="en-US" sz="800" noProof="1"/>
                <a:t>倍</a:t>
              </a:r>
              <a:endParaRPr lang="en-US" sz="800" noProof="1"/>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6" y="1163639"/>
            <a:ext cx="868392" cy="123111"/>
            <a:chOff x="6093809" y="1415013"/>
            <a:chExt cx="1068789" cy="151521"/>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374963" y="1415013"/>
              <a:ext cx="787635" cy="151521"/>
            </a:xfrm>
            <a:prstGeom prst="rect">
              <a:avLst/>
            </a:prstGeom>
            <a:noFill/>
            <a:ln>
              <a:noFill/>
              <a:miter lim="800000"/>
            </a:ln>
          </p:spPr>
          <p:txBody>
            <a:bodyPr wrap="square" lIns="0" tIns="0" rIns="0" bIns="0" rtlCol="0" anchor="ctr" anchorCtr="0">
              <a:spAutoFit/>
            </a:bodyPr>
            <a:lstStyle/>
            <a:p>
              <a:pPr>
                <a:spcAft>
                  <a:spcPts val="488"/>
                </a:spcAft>
              </a:pPr>
              <a:r>
                <a:rPr lang="en-US" sz="800" noProof="1"/>
                <a:t>1.25</a:t>
              </a:r>
              <a:r>
                <a:rPr lang="ja-JP" altLang="en-US" sz="800" noProof="1"/>
                <a:t>倍</a:t>
              </a:r>
              <a:r>
                <a:rPr lang="en-US" sz="800" noProof="1"/>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077727" y="1163639"/>
            <a:ext cx="805486"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28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28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28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28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280" dirty="0"/>
            </a:lvl5pPr>
            <a:lvl6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9pPr>
          </a:lstStyle>
          <a:p>
            <a:r>
              <a:rPr lang="ja-JP" altLang="en-US" sz="800" noProof="1"/>
              <a:t>日本を基準:</a:t>
            </a:r>
            <a:endParaRPr lang="en-US" sz="800"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72932"/>
            <a:ext cx="9073008" cy="144016"/>
          </a:xfrm>
          <a:prstGeom prst="rect">
            <a:avLst/>
          </a:prstGeom>
          <a:noFill/>
        </p:spPr>
        <p:txBody>
          <a:bodyPr wrap="square" lIns="0" tIns="0" rIns="0" bIns="0" rtlCol="0">
            <a:no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World Bankホームページ, US Department of Commerce,ホームページ、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データベース</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399666833"/>
              </p:ext>
            </p:extLst>
          </p:nvPr>
        </p:nvGraphicFramePr>
        <p:xfrm>
          <a:off x="200025" y="1459557"/>
          <a:ext cx="9438944" cy="5038470"/>
        </p:xfrm>
        <a:graphic>
          <a:graphicData uri="http://schemas.openxmlformats.org/drawingml/2006/table">
            <a:tbl>
              <a:tblPr firstRow="1" bandRow="1">
                <a:tableStyleId>{5C22544A-7EE6-4342-B048-85BDC9FD1C3A}</a:tableStyleId>
              </a:tblPr>
              <a:tblGrid>
                <a:gridCol w="122458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5046009">
                  <a:extLst>
                    <a:ext uri="{9D8B030D-6E8A-4147-A177-3AD203B41FA5}">
                      <a16:colId xmlns:a16="http://schemas.microsoft.com/office/drawing/2014/main" val="20002"/>
                    </a:ext>
                  </a:extLst>
                </a:gridCol>
              </a:tblGrid>
              <a:tr h="220936">
                <a:tc>
                  <a:txBody>
                    <a:bodyPr/>
                    <a:lstStyle/>
                    <a:p>
                      <a:pPr algn="ctr"/>
                      <a:r>
                        <a:rPr kumimoji="1" lang="ja-JP" altLang="en-US" sz="1050" b="1" noProof="1">
                          <a:latin typeface="MS PGothic" panose="020B0600070205080204" pitchFamily="34" charset="-128"/>
                          <a:ea typeface="MS PGothic" panose="020B0600070205080204" pitchFamily="34" charset="-128"/>
                        </a:rPr>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050" b="1" dirty="0">
                          <a:latin typeface="MS PGothic" panose="020B0600070205080204" pitchFamily="34" charset="-128"/>
                          <a:ea typeface="MS PGothic" panose="020B0600070205080204" pitchFamily="34" charset="-128"/>
                        </a:rPr>
                        <a:t>指標</a:t>
                      </a:r>
                      <a:endParaRPr lang="zh-TW" altLang="en-US" sz="1050" b="1" dirty="0">
                        <a:latin typeface="MS PGothic" panose="020B0600070205080204" pitchFamily="34" charset="-128"/>
                        <a:ea typeface="MS PGothic" panose="020B0600070205080204" pitchFamily="34"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en-US" altLang="ja-JP" sz="1050" b="1" noProof="1">
                          <a:latin typeface="MS PGothic" panose="020B0600070205080204" pitchFamily="34" charset="-128"/>
                          <a:ea typeface="MS PGothic" panose="020B0600070205080204" pitchFamily="34" charset="-128"/>
                        </a:rPr>
                        <a:t>ガーナ</a:t>
                      </a:r>
                      <a:endParaRPr kumimoji="1" lang="ja-JP" altLang="en-US" sz="1050" b="1" dirty="0">
                        <a:latin typeface="MS PGothic" panose="020B0600070205080204" pitchFamily="34" charset="-128"/>
                        <a:ea typeface="MS PGothic" panose="020B0600070205080204" pitchFamily="34" charset="-128"/>
                      </a:endParaRPr>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11110">
                <a:tc rowSpan="2">
                  <a:txBody>
                    <a:bodyPr/>
                    <a:lstStyle/>
                    <a:p>
                      <a:pPr rtl="0"/>
                      <a:r>
                        <a:rPr lang="en-US" altLang="ja" sz="1050" b="1" noProof="1">
                          <a:latin typeface="MS PGothic" panose="020B0600070205080204" pitchFamily="34" charset="-128"/>
                          <a:ea typeface="MS PGothic" panose="020B0600070205080204" pitchFamily="34" charset="-128"/>
                        </a:rPr>
                        <a:t>デジタルインフラ</a:t>
                      </a:r>
                      <a:endParaRPr lang="ja" altLang="en-US"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n-lt"/>
                          <a:ea typeface="MS PGothic" panose="020B0600070205080204" pitchFamily="34" charset="-128"/>
                        </a:rPr>
                        <a:t>携帯電話契約数 （</a:t>
                      </a:r>
                      <a:r>
                        <a:rPr lang="en-US" altLang="ja-JP" sz="1050" noProof="1">
                          <a:latin typeface="+mn-lt"/>
                          <a:ea typeface="MS PGothic" panose="020B0600070205080204" pitchFamily="34" charset="-128"/>
                        </a:rPr>
                        <a:t>100</a:t>
                      </a:r>
                      <a:r>
                        <a:rPr lang="ja-JP" altLang="en-US" sz="1050" noProof="1">
                          <a:latin typeface="+mn-lt"/>
                          <a:ea typeface="MS PGothic" panose="020B0600070205080204" pitchFamily="34" charset="-128"/>
                        </a:rPr>
                        <a:t>件当たり）</a:t>
                      </a:r>
                      <a:endParaRPr kumimoji="1" lang="ja-JP" altLang="en-US" sz="105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rgbClr val="000000"/>
                          </a:solidFill>
                          <a:latin typeface="+mn-lt"/>
                          <a:ea typeface="MS PGothic" panose="020B0600070205080204" pitchFamily="34" charset="-128"/>
                          <a:cs typeface="Arial" pitchFamily="34" charset="0"/>
                        </a:rPr>
                        <a:t>123.21 </a:t>
                      </a:r>
                      <a:r>
                        <a:rPr kumimoji="1" lang="ja-JP" altLang="en-US" sz="1050" b="0" kern="1200" noProof="1">
                          <a:solidFill>
                            <a:srgbClr val="000000"/>
                          </a:solidFill>
                          <a:latin typeface="+mn-lt"/>
                          <a:ea typeface="MS PGothic" panose="020B0600070205080204" pitchFamily="34" charset="-128"/>
                          <a:cs typeface="Arial" pitchFamily="34" charset="0"/>
                        </a:rPr>
                        <a:t>（</a:t>
                      </a:r>
                      <a:r>
                        <a:rPr kumimoji="1" lang="en-US" altLang="ja-JP" sz="1050" b="0" kern="1200" noProof="1">
                          <a:solidFill>
                            <a:srgbClr val="000000"/>
                          </a:solidFill>
                          <a:latin typeface="+mn-lt"/>
                          <a:ea typeface="MS PGothic" panose="020B0600070205080204" pitchFamily="34" charset="-128"/>
                          <a:cs typeface="Arial" pitchFamily="34" charset="0"/>
                        </a:rPr>
                        <a:t>2021</a:t>
                      </a:r>
                      <a:r>
                        <a:rPr kumimoji="1" lang="ja-JP" altLang="en-US" sz="1050" b="0" kern="1200" noProof="1">
                          <a:solidFill>
                            <a:srgbClr val="000000"/>
                          </a:solidFill>
                          <a:latin typeface="+mn-lt"/>
                          <a:ea typeface="MS PGothic" panose="020B0600070205080204" pitchFamily="34" charset="-128"/>
                          <a:cs typeface="Arial" pitchFamily="34" charset="0"/>
                        </a:rPr>
                        <a:t>）</a:t>
                      </a:r>
                      <a:endParaRPr kumimoji="1" lang="ja-JP" altLang="en-US" sz="1050" b="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11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960" b="1" noProof="1"/>
                        <a:t>デジタル能力</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n-lt"/>
                          <a:ea typeface="MS PGothic" panose="020B0600070205080204" pitchFamily="34" charset="-128"/>
                        </a:rPr>
                        <a:t>固定ブロードバンド契約数 （</a:t>
                      </a:r>
                      <a:r>
                        <a:rPr lang="en-US" altLang="ja-JP" sz="1050" noProof="1">
                          <a:latin typeface="+mn-lt"/>
                          <a:ea typeface="MS PGothic" panose="020B0600070205080204" pitchFamily="34" charset="-128"/>
                        </a:rPr>
                        <a:t>100</a:t>
                      </a:r>
                      <a:r>
                        <a:rPr lang="ja-JP" altLang="en-US" sz="1050" noProof="1">
                          <a:latin typeface="+mn-lt"/>
                          <a:ea typeface="MS PGothic" panose="020B0600070205080204" pitchFamily="34" charset="-128"/>
                        </a:rPr>
                        <a:t>件あたり）</a:t>
                      </a:r>
                      <a:endParaRPr lang="en-GB" altLang="ja-JP" sz="1050" dirty="0">
                        <a:latin typeface="+mn-lt"/>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rgbClr val="000000"/>
                          </a:solidFill>
                          <a:latin typeface="+mn-lt"/>
                          <a:ea typeface="MS PGothic" panose="020B0600070205080204" pitchFamily="34" charset="-128"/>
                          <a:cs typeface="Arial" pitchFamily="34" charset="0"/>
                        </a:rPr>
                        <a:t>0.35 </a:t>
                      </a:r>
                      <a:r>
                        <a:rPr kumimoji="1" lang="ja-JP" altLang="en-US" sz="1050" b="0" kern="1200" noProof="1">
                          <a:solidFill>
                            <a:srgbClr val="000000"/>
                          </a:solidFill>
                          <a:latin typeface="+mn-lt"/>
                          <a:ea typeface="MS PGothic" panose="020B0600070205080204" pitchFamily="34" charset="-128"/>
                          <a:cs typeface="Arial" pitchFamily="34" charset="0"/>
                        </a:rPr>
                        <a:t>（</a:t>
                      </a:r>
                      <a:r>
                        <a:rPr kumimoji="1" lang="en-US" altLang="ja-JP" sz="1050" b="0" kern="1200" noProof="1">
                          <a:solidFill>
                            <a:srgbClr val="000000"/>
                          </a:solidFill>
                          <a:latin typeface="+mn-lt"/>
                          <a:ea typeface="MS PGothic" panose="020B0600070205080204" pitchFamily="34" charset="-128"/>
                          <a:cs typeface="Arial" pitchFamily="34" charset="0"/>
                        </a:rPr>
                        <a:t>2021</a:t>
                      </a:r>
                      <a:r>
                        <a:rPr kumimoji="1" lang="ja-JP" altLang="en-US" sz="1050" b="0" kern="1200" noProof="1">
                          <a:solidFill>
                            <a:srgbClr val="000000"/>
                          </a:solidFill>
                          <a:latin typeface="+mn-lt"/>
                          <a:ea typeface="MS PGothic" panose="020B0600070205080204" pitchFamily="34" charset="-128"/>
                          <a:cs typeface="Arial" pitchFamily="34" charset="0"/>
                        </a:rPr>
                        <a:t>）</a:t>
                      </a:r>
                      <a:endParaRPr kumimoji="1" lang="ja-JP" altLang="en-US" sz="1050" b="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1" noProof="1">
                          <a:latin typeface="MS PGothic" panose="020B0600070205080204" pitchFamily="34" charset="-128"/>
                          <a:ea typeface="MS PGothic" panose="020B0600070205080204" pitchFamily="34" charset="-128"/>
                        </a:rPr>
                        <a:t>デジタル能力</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n-lt"/>
                          <a:ea typeface="MS PGothic" panose="020B0600070205080204" pitchFamily="34" charset="-128"/>
                        </a:rPr>
                        <a:t>研究開発費の対GDP比</a:t>
                      </a:r>
                      <a:endParaRPr lang="en-GB" altLang="ja-JP" sz="1050" dirty="0">
                        <a:latin typeface="+mn-lt"/>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rgbClr val="000000"/>
                          </a:solidFill>
                          <a:latin typeface="+mn-lt"/>
                          <a:ea typeface="MS PGothic" panose="020B0600070205080204" pitchFamily="34" charset="-128"/>
                          <a:cs typeface="Arial" pitchFamily="34" charset="0"/>
                        </a:rPr>
                        <a:t>0.38 </a:t>
                      </a:r>
                      <a:r>
                        <a:rPr kumimoji="1" lang="ja-JP" altLang="en-US" sz="1050" b="0" kern="1200" noProof="1">
                          <a:solidFill>
                            <a:srgbClr val="000000"/>
                          </a:solidFill>
                          <a:latin typeface="+mn-lt"/>
                          <a:ea typeface="MS PGothic" panose="020B0600070205080204" pitchFamily="34" charset="-128"/>
                          <a:cs typeface="Arial" pitchFamily="34" charset="0"/>
                        </a:rPr>
                        <a:t>（</a:t>
                      </a:r>
                      <a:r>
                        <a:rPr kumimoji="1" lang="en-US" altLang="ja-JP" sz="1050" b="0" kern="1200" noProof="1">
                          <a:solidFill>
                            <a:srgbClr val="000000"/>
                          </a:solidFill>
                          <a:latin typeface="+mn-lt"/>
                          <a:ea typeface="MS PGothic" panose="020B0600070205080204" pitchFamily="34" charset="-128"/>
                          <a:cs typeface="Arial" pitchFamily="34" charset="0"/>
                        </a:rPr>
                        <a:t>2022</a:t>
                      </a:r>
                      <a:r>
                        <a:rPr kumimoji="1" lang="ja-JP" altLang="en-US" sz="1050" b="0" kern="1200" noProof="1">
                          <a:solidFill>
                            <a:srgbClr val="000000"/>
                          </a:solidFill>
                          <a:latin typeface="+mn-lt"/>
                          <a:ea typeface="MS PGothic" panose="020B0600070205080204" pitchFamily="34" charset="-128"/>
                          <a:cs typeface="Arial" pitchFamily="34" charset="0"/>
                        </a:rPr>
                        <a:t>）</a:t>
                      </a:r>
                      <a:endParaRPr kumimoji="1" lang="ja-JP" altLang="en-US" sz="1050" b="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960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noProof="1">
                          <a:latin typeface="MS PGothic" panose="020B0600070205080204" pitchFamily="34" charset="-128"/>
                          <a:ea typeface="MS PGothic" panose="020B0600070205080204" pitchFamily="34" charset="-128"/>
                        </a:rPr>
                        <a:t>デジタルヘルス</a:t>
                      </a:r>
                      <a:br>
                        <a:rPr lang="en-US" altLang="ja-JP" sz="1050" b="1" noProof="1">
                          <a:latin typeface="MS PGothic" panose="020B0600070205080204" pitchFamily="34" charset="-128"/>
                          <a:ea typeface="MS PGothic" panose="020B0600070205080204" pitchFamily="34" charset="-128"/>
                        </a:rPr>
                      </a:br>
                      <a:r>
                        <a:rPr lang="ja-JP" altLang="en-US" sz="1050" b="1" noProof="1">
                          <a:latin typeface="MS PGothic" panose="020B0600070205080204" pitchFamily="34" charset="-128"/>
                          <a:ea typeface="MS PGothic" panose="020B0600070205080204" pitchFamily="34" charset="-128"/>
                        </a:rPr>
                        <a:t>ポリシー</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デジタルヘルス政策と予算支出</a:t>
                      </a:r>
                      <a:endParaRPr lang="en-GB"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noProof="1">
                          <a:solidFill>
                            <a:srgbClr val="000000"/>
                          </a:solidFill>
                          <a:latin typeface="MS PGothic" panose="020B0600070205080204" pitchFamily="34" charset="-128"/>
                          <a:ea typeface="MS PGothic" panose="020B0600070205080204" pitchFamily="34" charset="-128"/>
                        </a:rPr>
                        <a:t>ガーナは最近、</a:t>
                      </a:r>
                      <a:r>
                        <a:rPr lang="en-US" altLang="ja-JP" sz="1050" noProof="1">
                          <a:solidFill>
                            <a:srgbClr val="000000"/>
                          </a:solidFill>
                          <a:latin typeface="+mn-lt"/>
                          <a:ea typeface="MS PGothic" panose="020B0600070205080204" pitchFamily="34" charset="-128"/>
                        </a:rPr>
                        <a:t>NEPP </a:t>
                      </a:r>
                      <a:r>
                        <a:rPr lang="ja-JP" altLang="en-US" sz="1050" noProof="1">
                          <a:solidFill>
                            <a:srgbClr val="000000"/>
                          </a:solidFill>
                          <a:latin typeface="+mn-lt"/>
                          <a:ea typeface="MS PGothic" panose="020B0600070205080204" pitchFamily="34" charset="-128"/>
                        </a:rPr>
                        <a:t>（</a:t>
                      </a:r>
                      <a:r>
                        <a:rPr lang="en-US" altLang="ja-JP" sz="1050" noProof="1">
                          <a:solidFill>
                            <a:srgbClr val="000000"/>
                          </a:solidFill>
                          <a:latin typeface="+mn-lt"/>
                          <a:ea typeface="MS PGothic" panose="020B0600070205080204" pitchFamily="34" charset="-128"/>
                        </a:rPr>
                        <a:t>National Electronic Pharmacy Platform</a:t>
                      </a:r>
                      <a:r>
                        <a:rPr lang="ja-JP" altLang="en-US" sz="1050" noProof="1">
                          <a:solidFill>
                            <a:srgbClr val="000000"/>
                          </a:solidFill>
                          <a:latin typeface="+mn-lt"/>
                          <a:ea typeface="MS PGothic" panose="020B0600070205080204" pitchFamily="34" charset="-128"/>
                        </a:rPr>
                        <a:t>）</a:t>
                      </a:r>
                      <a:r>
                        <a:rPr lang="en-US" altLang="ja-JP" sz="1050" noProof="1">
                          <a:solidFill>
                            <a:srgbClr val="000000"/>
                          </a:solidFill>
                          <a:latin typeface="MS PGothic" panose="020B0600070205080204" pitchFamily="34" charset="-128"/>
                          <a:ea typeface="MS PGothic" panose="020B0600070205080204" pitchFamily="34" charset="-128"/>
                        </a:rPr>
                        <a:t>として知られる革新的なデジタルヘルスソリューションを導入し、顧客が携帯電話を介して処方箋を便利に注文できるようにした。</a:t>
                      </a:r>
                      <a:r>
                        <a:rPr lang="en-US" altLang="ja-JP" sz="1050" noProof="1">
                          <a:latin typeface="MS PGothic" panose="020B0600070205080204" pitchFamily="34" charset="-128"/>
                          <a:ea typeface="MS PGothic" panose="020B0600070205080204" pitchFamily="34" charset="-128"/>
                        </a:rPr>
                        <a:t>政府は、電子カルテを管理するために</a:t>
                      </a:r>
                      <a:r>
                        <a:rPr lang="en-US" altLang="ja-JP" sz="1050" noProof="1">
                          <a:latin typeface="+mn-lt"/>
                          <a:ea typeface="MS PGothic" panose="020B0600070205080204" pitchFamily="34" charset="-128"/>
                        </a:rPr>
                        <a:t>LHIMS </a:t>
                      </a:r>
                      <a:r>
                        <a:rPr lang="ja-JP" altLang="en-US" sz="1050" noProof="1">
                          <a:latin typeface="+mn-lt"/>
                          <a:ea typeface="MS PGothic" panose="020B0600070205080204" pitchFamily="34" charset="-128"/>
                        </a:rPr>
                        <a:t>（</a:t>
                      </a:r>
                      <a:r>
                        <a:rPr lang="en-US" altLang="ja-JP" sz="1050" noProof="1">
                          <a:latin typeface="+mn-lt"/>
                          <a:ea typeface="MS PGothic" panose="020B0600070205080204" pitchFamily="34" charset="-128"/>
                        </a:rPr>
                        <a:t>the Lightwave Health Management Information System</a:t>
                      </a:r>
                      <a:r>
                        <a:rPr lang="ja-JP" altLang="en-US" sz="1050" noProof="1">
                          <a:latin typeface="+mn-lt"/>
                          <a:ea typeface="MS PGothic" panose="020B0600070205080204" pitchFamily="34" charset="-128"/>
                        </a:rPr>
                        <a:t>）</a:t>
                      </a:r>
                      <a:r>
                        <a:rPr lang="en-US" altLang="ja-JP" sz="1050" noProof="1">
                          <a:latin typeface="+mn-lt"/>
                          <a:ea typeface="MS PGothic" panose="020B0600070205080204" pitchFamily="34" charset="-128"/>
                        </a:rPr>
                        <a:t> </a:t>
                      </a:r>
                      <a:r>
                        <a:rPr lang="en-US" altLang="ja-JP" sz="1050" noProof="1">
                          <a:latin typeface="MS PGothic" panose="020B0600070205080204" pitchFamily="34" charset="-128"/>
                          <a:ea typeface="MS PGothic" panose="020B0600070205080204" pitchFamily="34" charset="-128"/>
                        </a:rPr>
                        <a:t>やその他の技術プラットフォームを導入した</a:t>
                      </a:r>
                      <a:r>
                        <a:rPr lang="ja-JP" altLang="en-US" sz="1050" noProof="1">
                          <a:latin typeface="MS PGothic" panose="020B0600070205080204" pitchFamily="34" charset="-128"/>
                          <a:ea typeface="MS PGothic" panose="020B0600070205080204" pitchFamily="34" charset="-128"/>
                        </a:rPr>
                        <a:t>。</a:t>
                      </a:r>
                      <a:endParaRPr lang="en-US" altLang="ja-JP" sz="1050" dirty="0">
                        <a:solidFill>
                          <a:srgbClr val="000000"/>
                        </a:solidFill>
                        <a:latin typeface="MS PGothic" panose="020B0600070205080204" pitchFamily="34" charset="-128"/>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7613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noProof="1">
                          <a:latin typeface="MS PGothic" panose="020B0600070205080204" pitchFamily="34" charset="-128"/>
                          <a:ea typeface="MS PGothic" panose="020B0600070205080204" pitchFamily="34" charset="-128"/>
                        </a:rPr>
                        <a:t>デジタルヘルスの</a:t>
                      </a:r>
                      <a:br>
                        <a:rPr lang="en-US" altLang="ja-JP" sz="1050" b="1" noProof="1">
                          <a:latin typeface="MS PGothic" panose="020B0600070205080204" pitchFamily="34" charset="-128"/>
                          <a:ea typeface="MS PGothic" panose="020B0600070205080204" pitchFamily="34" charset="-128"/>
                        </a:rPr>
                      </a:br>
                      <a:r>
                        <a:rPr lang="ja-JP" altLang="en-US" sz="1050" b="1" noProof="1">
                          <a:latin typeface="MS PGothic" panose="020B0600070205080204" pitchFamily="34" charset="-128"/>
                          <a:ea typeface="MS PGothic" panose="020B0600070205080204" pitchFamily="34" charset="-128"/>
                        </a:rPr>
                        <a:t>ガバナンス</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デジタル健康データの所有、アクセス、共有、および個人のプライバシーの保護を規制する法律の存在</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S PGothic" panose="020B0600070205080204" pitchFamily="34" charset="-128"/>
                          <a:ea typeface="MS PGothic" panose="020B0600070205080204" pitchFamily="34" charset="-128"/>
                        </a:rPr>
                        <a:t>当該国のデータ保護法に</a:t>
                      </a:r>
                      <a:r>
                        <a:rPr lang="ja-JP" altLang="en-US" sz="1050" noProof="1">
                          <a:latin typeface="MS PGothic" panose="020B0600070205080204" pitchFamily="34" charset="-128"/>
                          <a:ea typeface="MS PGothic" panose="020B0600070205080204" pitchFamily="34" charset="-128"/>
                        </a:rPr>
                        <a:t>基づき</a:t>
                      </a:r>
                      <a:r>
                        <a:rPr lang="en-US" altLang="ja-JP" sz="1050" noProof="1">
                          <a:latin typeface="MS PGothic" panose="020B0600070205080204" pitchFamily="34" charset="-128"/>
                          <a:ea typeface="MS PGothic" panose="020B0600070205080204" pitchFamily="34" charset="-128"/>
                        </a:rPr>
                        <a:t>、個人データの条件付き要求は禁止されており、個人は、身体的、精神的健康に関連する情報</a:t>
                      </a:r>
                      <a:r>
                        <a:rPr lang="ja-JP" altLang="en-US" sz="1050" noProof="1">
                          <a:latin typeface="MS PGothic" panose="020B0600070205080204" pitchFamily="34" charset="-128"/>
                          <a:ea typeface="MS PGothic" panose="020B0600070205080204" pitchFamily="34" charset="-128"/>
                        </a:rPr>
                        <a:t>・</a:t>
                      </a:r>
                      <a:r>
                        <a:rPr lang="en-US" altLang="ja-JP" sz="1050" noProof="1">
                          <a:latin typeface="MS PGothic" panose="020B0600070205080204" pitchFamily="34" charset="-128"/>
                          <a:ea typeface="MS PGothic" panose="020B0600070205080204" pitchFamily="34" charset="-128"/>
                        </a:rPr>
                        <a:t>記録を提供する必要はない。また</a:t>
                      </a:r>
                      <a:r>
                        <a:rPr lang="ja-JP" altLang="en-US" sz="1050" noProof="1">
                          <a:latin typeface="MS PGothic" panose="020B0600070205080204" pitchFamily="34" charset="-128"/>
                          <a:ea typeface="MS PGothic" panose="020B0600070205080204" pitchFamily="34" charset="-128"/>
                        </a:rPr>
                        <a:t>、</a:t>
                      </a:r>
                      <a:r>
                        <a:rPr lang="en-US" altLang="ja-JP" sz="1050" noProof="1">
                          <a:latin typeface="MS PGothic" panose="020B0600070205080204" pitchFamily="34" charset="-128"/>
                          <a:ea typeface="MS PGothic" panose="020B0600070205080204" pitchFamily="34" charset="-128"/>
                        </a:rPr>
                        <a:t>個人の精神状態、またはその個人のケアに関連して医療専門家によって、または医療専門家に代わって</a:t>
                      </a:r>
                      <a:r>
                        <a:rPr lang="ja-JP" altLang="en-US" sz="1050" noProof="1">
                          <a:latin typeface="MS PGothic" panose="020B0600070205080204" pitchFamily="34" charset="-128"/>
                          <a:ea typeface="MS PGothic" panose="020B0600070205080204" pitchFamily="34" charset="-128"/>
                        </a:rPr>
                        <a:t>作成された記録の提供を要求してはいけない。</a:t>
                      </a:r>
                      <a:endParaRPr lang="en-US" altLang="ja-JP" sz="1050" noProof="1">
                        <a:latin typeface="MS PGothic" panose="020B0600070205080204" pitchFamily="34" charset="-128"/>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82505">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1" noProof="1">
                          <a:latin typeface="MS PGothic" panose="020B0600070205080204" pitchFamily="34" charset="-128"/>
                          <a:ea typeface="MS PGothic" panose="020B0600070205080204" pitchFamily="34" charset="-128"/>
                        </a:rPr>
                        <a:t>デジタルヘルスケア機能</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トレーニングにおける医療専門家のためのデジタルヘルスカリキュラム</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n-lt"/>
                          <a:ea typeface="MS PGothic" panose="020B0600070205080204" pitchFamily="34" charset="-128"/>
                        </a:rPr>
                        <a:t>N/A</a:t>
                      </a:r>
                      <a:endParaRPr lang="en-US" altLang="ja-JP" sz="1050" dirty="0">
                        <a:latin typeface="+mn-lt"/>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66083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96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デジタルヘルス</a:t>
                      </a:r>
                      <a:r>
                        <a:rPr lang="en-US" altLang="ja-JP" sz="1050" noProof="1">
                          <a:latin typeface="MS PGothic" panose="020B0600070205080204" pitchFamily="34" charset="-128"/>
                          <a:ea typeface="MS PGothic" panose="020B0600070205080204" pitchFamily="34" charset="-128"/>
                        </a:rPr>
                        <a:t>/</a:t>
                      </a:r>
                      <a:r>
                        <a:rPr lang="ja-JP" altLang="en-US" sz="1050" noProof="1">
                          <a:latin typeface="MS PGothic" panose="020B0600070205080204" pitchFamily="34" charset="-128"/>
                          <a:ea typeface="MS PGothic" panose="020B0600070205080204" pitchFamily="34" charset="-128"/>
                        </a:rPr>
                        <a:t>ヘルス情報学</a:t>
                      </a:r>
                      <a:r>
                        <a:rPr lang="en-US" altLang="ja-JP" sz="1050" noProof="1">
                          <a:latin typeface="MS PGothic" panose="020B0600070205080204" pitchFamily="34" charset="-128"/>
                          <a:ea typeface="MS PGothic" panose="020B0600070205080204" pitchFamily="34" charset="-128"/>
                        </a:rPr>
                        <a:t>/</a:t>
                      </a:r>
                      <a:r>
                        <a:rPr lang="ja-JP" altLang="en-US" sz="1050" noProof="1">
                          <a:latin typeface="MS PGothic" panose="020B0600070205080204" pitchFamily="34" charset="-128"/>
                          <a:ea typeface="MS PGothic" panose="020B0600070205080204" pitchFamily="34" charset="-128"/>
                        </a:rPr>
                        <a:t>ヘルス情報システム</a:t>
                      </a:r>
                      <a:r>
                        <a:rPr lang="en-US" altLang="ja-JP" sz="1050" noProof="1">
                          <a:latin typeface="MS PGothic" panose="020B0600070205080204" pitchFamily="34" charset="-128"/>
                          <a:ea typeface="MS PGothic" panose="020B0600070205080204" pitchFamily="34" charset="-128"/>
                        </a:rPr>
                        <a:t>/</a:t>
                      </a:r>
                      <a:r>
                        <a:rPr lang="ja-JP" altLang="en-US" sz="1050" noProof="1">
                          <a:latin typeface="MS PGothic" panose="020B0600070205080204" pitchFamily="34" charset="-128"/>
                          <a:ea typeface="MS PGothic" panose="020B0600070205080204" pitchFamily="34" charset="-128"/>
                        </a:rPr>
                        <a:t>バイオメディカルインフォマティクスを扱う学位プログラム</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S PGothic" panose="020B0600070205080204" pitchFamily="34" charset="-128"/>
                          <a:ea typeface="MS PGothic" panose="020B0600070205080204" pitchFamily="34" charset="-128"/>
                        </a:rPr>
                        <a:t>ガーナ大学の中で、公衆衛生学は、健康情報管理を専門とする3年間のフルタイムの学部プログラムがあ</a:t>
                      </a:r>
                      <a:r>
                        <a:rPr lang="ja-JP" altLang="en-US" sz="1050" noProof="1">
                          <a:latin typeface="MS PGothic" panose="020B0600070205080204" pitchFamily="34" charset="-128"/>
                          <a:ea typeface="MS PGothic" panose="020B0600070205080204" pitchFamily="34" charset="-128"/>
                        </a:rPr>
                        <a:t>る</a:t>
                      </a:r>
                      <a:r>
                        <a:rPr lang="en-US" altLang="ja-JP" sz="1050" dirty="0">
                          <a:latin typeface="MS PGothic" panose="020B0600070205080204" pitchFamily="34" charset="-128"/>
                          <a:ea typeface="MS PGothic" panose="020B0600070205080204" pitchFamily="34" charset="-128"/>
                        </a:rPr>
                        <a:t> </a:t>
                      </a:r>
                      <a:r>
                        <a:rPr lang="en-US" altLang="ja-JP" sz="1050" noProof="1">
                          <a:latin typeface="MS PGothic" panose="020B0600070205080204" pitchFamily="34" charset="-128"/>
                          <a:ea typeface="MS PGothic" panose="020B0600070205080204" pitchFamily="34" charset="-128"/>
                        </a:rPr>
                        <a:t>公衆衛生学士プログラムは、もともと卒業証書または証明書を持っている中堅の医療専門家が、専門的な開発を継続するために設計されてい</a:t>
                      </a:r>
                      <a:r>
                        <a:rPr lang="ja-JP" altLang="en-US" sz="1050" noProof="1">
                          <a:latin typeface="MS PGothic" panose="020B0600070205080204" pitchFamily="34" charset="-128"/>
                          <a:ea typeface="MS PGothic" panose="020B0600070205080204" pitchFamily="34" charset="-128"/>
                        </a:rPr>
                        <a:t>る。</a:t>
                      </a:r>
                      <a:endParaRPr lang="en-US" altLang="ja-JP" sz="1050" noProof="1">
                        <a:latin typeface="MS PGothic" panose="020B0600070205080204" pitchFamily="34" charset="-128"/>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690851">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1" noProof="1">
                          <a:latin typeface="MS PGothic" panose="020B0600070205080204" pitchFamily="34" charset="-128"/>
                          <a:ea typeface="MS PGothic" panose="020B0600070205080204" pitchFamily="34" charset="-128"/>
                        </a:rPr>
                        <a:t>デジタルヘルス</a:t>
                      </a:r>
                      <a:br>
                        <a:rPr lang="en-US" altLang="ja-JP" sz="1050" b="1" noProof="1">
                          <a:latin typeface="MS PGothic" panose="020B0600070205080204" pitchFamily="34" charset="-128"/>
                          <a:ea typeface="MS PGothic" panose="020B0600070205080204" pitchFamily="34" charset="-128"/>
                        </a:rPr>
                      </a:br>
                      <a:r>
                        <a:rPr lang="en-US" altLang="ja-JP" sz="1050" b="1" noProof="1">
                          <a:latin typeface="MS PGothic" panose="020B0600070205080204" pitchFamily="34" charset="-128"/>
                          <a:ea typeface="MS PGothic" panose="020B0600070205080204" pitchFamily="34" charset="-128"/>
                        </a:rPr>
                        <a:t>インフラ</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電子カルテ普及率</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chemeClr val="tx1"/>
                          </a:solidFill>
                          <a:latin typeface="MS PGothic" panose="020B0600070205080204" pitchFamily="34" charset="-128"/>
                          <a:ea typeface="MS PGothic" panose="020B0600070205080204" pitchFamily="34" charset="-128"/>
                          <a:cs typeface="Arial" pitchFamily="34" charset="0"/>
                        </a:rPr>
                        <a:t>ガーナでは、政府が</a:t>
                      </a:r>
                      <a:r>
                        <a:rPr kumimoji="1" lang="en-US" altLang="ja-JP" sz="1050" b="0" kern="1200" noProof="1">
                          <a:solidFill>
                            <a:schemeClr val="tx1"/>
                          </a:solidFill>
                          <a:latin typeface="+mn-lt"/>
                          <a:ea typeface="MS PGothic" panose="020B0600070205080204" pitchFamily="34" charset="-128"/>
                          <a:cs typeface="Arial" pitchFamily="34" charset="0"/>
                        </a:rPr>
                        <a:t>2017年に一部の医療施設で</a:t>
                      </a:r>
                      <a:r>
                        <a:rPr kumimoji="1" lang="en-US" altLang="ja-JP" sz="1050" b="0" kern="1200" noProof="1">
                          <a:solidFill>
                            <a:schemeClr val="tx1"/>
                          </a:solidFill>
                          <a:latin typeface="MS PGothic" panose="020B0600070205080204" pitchFamily="34" charset="-128"/>
                          <a:ea typeface="MS PGothic" panose="020B0600070205080204" pitchFamily="34" charset="-128"/>
                          <a:cs typeface="Arial" pitchFamily="34" charset="0"/>
                        </a:rPr>
                        <a:t>EHRシステムの試験的導入を開始した</a:t>
                      </a:r>
                      <a:r>
                        <a:rPr kumimoji="1" lang="ja-JP" altLang="en-US" sz="1050" b="0" kern="1200" noProof="1">
                          <a:solidFill>
                            <a:schemeClr val="tx1"/>
                          </a:solidFill>
                          <a:latin typeface="MS PGothic" panose="020B0600070205080204" pitchFamily="34" charset="-128"/>
                          <a:ea typeface="MS PGothic" panose="020B0600070205080204" pitchFamily="34" charset="-128"/>
                          <a:cs typeface="Arial" pitchFamily="34" charset="0"/>
                        </a:rPr>
                        <a:t>。</a:t>
                      </a:r>
                      <a:endParaRPr kumimoji="1" lang="en-US" altLang="ja-JP" sz="1050" b="0" kern="1200" noProof="1">
                        <a:solidFill>
                          <a:schemeClr val="tx1"/>
                        </a:solidFill>
                        <a:latin typeface="+mn-lt"/>
                        <a:ea typeface="MS PGothic" panose="020B0600070205080204" pitchFamily="34"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chemeClr val="tx1"/>
                          </a:solidFill>
                          <a:latin typeface="+mn-lt"/>
                          <a:ea typeface="MS PGothic" panose="020B0600070205080204" pitchFamily="34" charset="-128"/>
                          <a:cs typeface="Arial" pitchFamily="34" charset="0"/>
                        </a:rPr>
                        <a:t>ガーナ東部地域の公立病院の医療従事者を対象に実施された調査によると、電子カルテの利用率は59%</a:t>
                      </a:r>
                      <a:r>
                        <a:rPr kumimoji="1" lang="en-US" altLang="ja-JP" sz="1050" b="0" kern="1200" noProof="1">
                          <a:solidFill>
                            <a:schemeClr val="tx1"/>
                          </a:solidFill>
                          <a:latin typeface="MS PGothic" panose="020B0600070205080204" pitchFamily="34" charset="-128"/>
                          <a:ea typeface="MS PGothic" panose="020B0600070205080204" pitchFamily="34" charset="-128"/>
                          <a:cs typeface="Arial" pitchFamily="34" charset="0"/>
                        </a:rPr>
                        <a:t>である</a:t>
                      </a:r>
                      <a:r>
                        <a:rPr kumimoji="1" lang="ja-JP" altLang="en-US" sz="1050" b="0" kern="1200" noProof="1">
                          <a:solidFill>
                            <a:schemeClr val="tx1"/>
                          </a:solidFill>
                          <a:latin typeface="MS PGothic" panose="020B0600070205080204" pitchFamily="34" charset="-128"/>
                          <a:ea typeface="MS PGothic" panose="020B0600070205080204" pitchFamily="34" charset="-128"/>
                          <a:cs typeface="Arial" pitchFamily="34" charset="0"/>
                        </a:rPr>
                        <a:t>。</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0418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96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医療関連で使用するためのマスター患者指数の有無</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n-lt"/>
                          <a:ea typeface="MS PGothic" panose="020B0600070205080204" pitchFamily="34" charset="-128"/>
                        </a:rPr>
                        <a:t>N/A</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22225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extLst>
              <p:ext uri="{D42A27DB-BD31-4B8C-83A1-F6EECF244321}">
                <p14:modId xmlns:p14="http://schemas.microsoft.com/office/powerpoint/2010/main" val="238677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53" imgW="395" imgH="396" progId="TCLayout.ActiveDocument.1">
                  <p:embed/>
                </p:oleObj>
              </mc:Choice>
              <mc:Fallback>
                <p:oleObj name="think-cellスライド" r:id="rId253"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25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／一般概要／</a:t>
            </a:r>
            <a:r>
              <a:rPr lang="en-US" altLang="ja-JP" sz="1400" noProof="1"/>
              <a:t>経済</a:t>
            </a:r>
            <a:endParaRPr lang="ja-JP" altLang="en-US" sz="1400" noProof="1"/>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人口動態、人口増加率、年齢別人口構成</a:t>
            </a:r>
            <a:endParaRPr kumimoji="1" lang="ja-JP" altLang="en-US" sz="2000" noProof="1"/>
          </a:p>
        </p:txBody>
      </p:sp>
      <p:grpSp>
        <p:nvGrpSpPr>
          <p:cNvPr id="8" name="グループ化 7">
            <a:extLst>
              <a:ext uri="{FF2B5EF4-FFF2-40B4-BE49-F238E27FC236}">
                <a16:creationId xmlns:a16="http://schemas.microsoft.com/office/drawing/2014/main" id="{6F88BBFD-896E-E389-81FC-15F891FCCE7F}"/>
              </a:ext>
            </a:extLst>
          </p:cNvPr>
          <p:cNvGrpSpPr/>
          <p:nvPr/>
        </p:nvGrpSpPr>
        <p:grpSpPr>
          <a:xfrm>
            <a:off x="623690" y="1828909"/>
            <a:ext cx="9081836" cy="288032"/>
            <a:chOff x="4803500" y="2113806"/>
            <a:chExt cx="5626916" cy="288032"/>
          </a:xfrm>
        </p:grpSpPr>
        <p:sp>
          <p:nvSpPr>
            <p:cNvPr id="9" name="Rectangle 6">
              <a:extLst>
                <a:ext uri="{FF2B5EF4-FFF2-40B4-BE49-F238E27FC236}">
                  <a16:creationId xmlns:a16="http://schemas.microsoft.com/office/drawing/2014/main" id="{D4BC764F-D5DD-0611-0211-079B4C8C374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noProof="1">
                  <a:solidFill>
                    <a:srgbClr val="000000"/>
                  </a:solidFill>
                  <a:latin typeface="Arial Black" pitchFamily="34" charset="0"/>
                  <a:ea typeface="HGP創英角ｺﾞｼｯｸUB" pitchFamily="50" charset="-128"/>
                </a:rPr>
                <a:t>人口と人口増加率</a:t>
              </a:r>
              <a:endParaRPr lang="en-US" altLang="ko-KR" sz="1200" dirty="0">
                <a:solidFill>
                  <a:srgbClr val="000000"/>
                </a:solidFill>
                <a:latin typeface="Arial Black" pitchFamily="34" charset="0"/>
                <a:ea typeface="HGP創英角ｺﾞｼｯｸUB" pitchFamily="50" charset="-128"/>
              </a:endParaRPr>
            </a:p>
          </p:txBody>
        </p:sp>
        <p:cxnSp>
          <p:nvCxnSpPr>
            <p:cNvPr id="10" name="直線コネクタ 55">
              <a:extLst>
                <a:ext uri="{FF2B5EF4-FFF2-40B4-BE49-F238E27FC236}">
                  <a16:creationId xmlns:a16="http://schemas.microsoft.com/office/drawing/2014/main" id="{5A53FCC8-02F5-3EE0-2BAC-22572DC46DB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61">
            <a:extLst>
              <a:ext uri="{FF2B5EF4-FFF2-40B4-BE49-F238E27FC236}">
                <a16:creationId xmlns:a16="http://schemas.microsoft.com/office/drawing/2014/main" id="{14CFBD38-ECBF-B500-B5FC-087061FAF62A}"/>
              </a:ext>
            </a:extLst>
          </p:cNvPr>
          <p:cNvGrpSpPr/>
          <p:nvPr/>
        </p:nvGrpSpPr>
        <p:grpSpPr>
          <a:xfrm>
            <a:off x="8376891" y="2345535"/>
            <a:ext cx="1306780" cy="1837503"/>
            <a:chOff x="6548973" y="2016373"/>
            <a:chExt cx="1428700" cy="1837503"/>
          </a:xfrm>
        </p:grpSpPr>
        <p:sp>
          <p:nvSpPr>
            <p:cNvPr id="12" name="フリーフォーム 62">
              <a:extLst>
                <a:ext uri="{FF2B5EF4-FFF2-40B4-BE49-F238E27FC236}">
                  <a16:creationId xmlns:a16="http://schemas.microsoft.com/office/drawing/2014/main" id="{17C2264F-0C47-08B5-7A8C-7C0B4CC39D9C}"/>
                </a:ext>
              </a:extLst>
            </p:cNvPr>
            <p:cNvSpPr/>
            <p:nvPr/>
          </p:nvSpPr>
          <p:spPr>
            <a:xfrm>
              <a:off x="6548973" y="2016373"/>
              <a:ext cx="1428700" cy="175101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4" name="角丸四角形 63">
              <a:extLst>
                <a:ext uri="{FF2B5EF4-FFF2-40B4-BE49-F238E27FC236}">
                  <a16:creationId xmlns:a16="http://schemas.microsoft.com/office/drawing/2014/main" id="{9EEF47BE-EB3A-747C-0747-B22B73BB0E48}"/>
                </a:ext>
              </a:extLst>
            </p:cNvPr>
            <p:cNvSpPr/>
            <p:nvPr/>
          </p:nvSpPr>
          <p:spPr>
            <a:xfrm>
              <a:off x="6681192" y="3677564"/>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2030年以降の見通し</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17" name="Straight Connector 16">
            <a:extLst>
              <a:ext uri="{FF2B5EF4-FFF2-40B4-BE49-F238E27FC236}">
                <a16:creationId xmlns:a16="http://schemas.microsoft.com/office/drawing/2014/main" id="{37089204-1B4D-B0E0-4647-113726A2A864}"/>
              </a:ext>
            </a:extLst>
          </p:cNvPr>
          <p:cNvCxnSpPr/>
          <p:nvPr>
            <p:custDataLst>
              <p:tags r:id="rId2"/>
            </p:custDataLst>
          </p:nvPr>
        </p:nvCxnSpPr>
        <p:spPr bwMode="auto">
          <a:xfrm>
            <a:off x="4565650" y="2801079"/>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 name="Text Placeholder 12">
            <a:extLst>
              <a:ext uri="{FF2B5EF4-FFF2-40B4-BE49-F238E27FC236}">
                <a16:creationId xmlns:a16="http://schemas.microsoft.com/office/drawing/2014/main" id="{FA5E0D40-CF41-79F7-47FF-46764B916535}"/>
              </a:ext>
            </a:extLst>
          </p:cNvPr>
          <p:cNvSpPr>
            <a:spLocks noGrp="1"/>
          </p:cNvSpPr>
          <p:nvPr>
            <p:custDataLst>
              <p:tags r:id="rId3"/>
            </p:custDataLst>
          </p:nvPr>
        </p:nvSpPr>
        <p:spPr bwMode="auto">
          <a:xfrm>
            <a:off x="416660" y="229666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（100万人）</a:t>
            </a:r>
          </a:p>
        </p:txBody>
      </p:sp>
      <p:sp>
        <p:nvSpPr>
          <p:cNvPr id="55" name="Text Placeholder 12">
            <a:extLst>
              <a:ext uri="{FF2B5EF4-FFF2-40B4-BE49-F238E27FC236}">
                <a16:creationId xmlns:a16="http://schemas.microsoft.com/office/drawing/2014/main" id="{D657C142-8601-CE55-5F23-C180E6A75167}"/>
              </a:ext>
            </a:extLst>
          </p:cNvPr>
          <p:cNvSpPr>
            <a:spLocks noGrp="1"/>
          </p:cNvSpPr>
          <p:nvPr>
            <p:custDataLst>
              <p:tags r:id="rId4"/>
            </p:custDataLst>
          </p:nvPr>
        </p:nvSpPr>
        <p:spPr bwMode="auto">
          <a:xfrm>
            <a:off x="9264650" y="223592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r">
              <a:spcBef>
                <a:spcPct val="0"/>
              </a:spcBef>
              <a:spcAft>
                <a:spcPct val="0"/>
              </a:spcAft>
            </a:pPr>
            <a:r>
              <a:rPr kumimoji="0" lang="ja-JP" altLang="en-US" sz="800" b="0" noProof="1">
                <a:sym typeface="+mn-lt"/>
              </a:rPr>
              <a:t>（%）</a:t>
            </a:r>
          </a:p>
        </p:txBody>
      </p:sp>
      <p:cxnSp>
        <p:nvCxnSpPr>
          <p:cNvPr id="59" name="Straight Connector 58">
            <a:extLst>
              <a:ext uri="{FF2B5EF4-FFF2-40B4-BE49-F238E27FC236}">
                <a16:creationId xmlns:a16="http://schemas.microsoft.com/office/drawing/2014/main" id="{F31CFE3D-615C-BF29-7FAF-210C19E39FC8}"/>
              </a:ext>
            </a:extLst>
          </p:cNvPr>
          <p:cNvCxnSpPr>
            <a:cxnSpLocks/>
          </p:cNvCxnSpPr>
          <p:nvPr>
            <p:custDataLst>
              <p:tags r:id="rId5"/>
            </p:custDataLst>
          </p:nvPr>
        </p:nvCxnSpPr>
        <p:spPr bwMode="gray">
          <a:xfrm>
            <a:off x="8553331" y="1765072"/>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0E42573-52C3-59A9-7694-7552C4C8489C}"/>
              </a:ext>
            </a:extLst>
          </p:cNvPr>
          <p:cNvSpPr/>
          <p:nvPr>
            <p:custDataLst>
              <p:tags r:id="rId6"/>
            </p:custDataLst>
          </p:nvPr>
        </p:nvSpPr>
        <p:spPr bwMode="gray">
          <a:xfrm>
            <a:off x="8591431" y="1901597"/>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000" dirty="0">
              <a:solidFill>
                <a:srgbClr val="000000"/>
              </a:solidFill>
              <a:latin typeface="Arial" pitchFamily="34" charset="0"/>
              <a:cs typeface="Arial" pitchFamily="34" charset="0"/>
            </a:endParaRPr>
          </a:p>
        </p:txBody>
      </p:sp>
      <p:sp>
        <p:nvSpPr>
          <p:cNvPr id="61" name="Oval 60">
            <a:extLst>
              <a:ext uri="{FF2B5EF4-FFF2-40B4-BE49-F238E27FC236}">
                <a16:creationId xmlns:a16="http://schemas.microsoft.com/office/drawing/2014/main" id="{0A180357-790B-D333-C1FD-69DD4F8674FC}"/>
              </a:ext>
            </a:extLst>
          </p:cNvPr>
          <p:cNvSpPr/>
          <p:nvPr>
            <p:custDataLst>
              <p:tags r:id="rId7"/>
            </p:custDataLst>
          </p:nvPr>
        </p:nvSpPr>
        <p:spPr bwMode="gray">
          <a:xfrm>
            <a:off x="8643025" y="1726972"/>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000" dirty="0">
              <a:solidFill>
                <a:srgbClr val="000000"/>
              </a:solidFill>
              <a:latin typeface="Arial" pitchFamily="34" charset="0"/>
              <a:cs typeface="Arial" pitchFamily="34" charset="0"/>
            </a:endParaRPr>
          </a:p>
        </p:txBody>
      </p:sp>
      <p:sp>
        <p:nvSpPr>
          <p:cNvPr id="62" name="Text Placeholder 12">
            <a:extLst>
              <a:ext uri="{FF2B5EF4-FFF2-40B4-BE49-F238E27FC236}">
                <a16:creationId xmlns:a16="http://schemas.microsoft.com/office/drawing/2014/main" id="{662747F3-3EBA-9F20-475C-AA65FD0A4DB0}"/>
              </a:ext>
            </a:extLst>
          </p:cNvPr>
          <p:cNvSpPr>
            <a:spLocks noGrp="1"/>
          </p:cNvSpPr>
          <p:nvPr>
            <p:custDataLst>
              <p:tags r:id="rId8"/>
            </p:custDataLst>
          </p:nvPr>
        </p:nvSpPr>
        <p:spPr bwMode="auto">
          <a:xfrm>
            <a:off x="8864481" y="1693634"/>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1000" b="0" noProof="1">
                <a:latin typeface="MS PGothic" panose="020B0600070205080204" pitchFamily="34" charset="-128"/>
                <a:ea typeface="MS PGothic" panose="020B0600070205080204" pitchFamily="34" charset="-128"/>
              </a:rPr>
              <a:t>人口増加率 </a:t>
            </a:r>
            <a:r>
              <a:rPr lang="ja-JP" altLang="en-US" sz="1000" b="0" noProof="1">
                <a:latin typeface="MS PGothic" panose="020B0600070205080204" pitchFamily="34" charset="-128"/>
                <a:ea typeface="MS PGothic" panose="020B0600070205080204" pitchFamily="34" charset="-128"/>
              </a:rPr>
              <a:t>（</a:t>
            </a:r>
            <a:r>
              <a:rPr lang="en-US" altLang="ja-JP" sz="1000" b="0" noProof="1">
                <a:latin typeface="MS PGothic" panose="020B0600070205080204" pitchFamily="34" charset="-128"/>
                <a:ea typeface="MS PGothic" panose="020B0600070205080204" pitchFamily="34" charset="-128"/>
              </a:rPr>
              <a:t>%</a:t>
            </a:r>
            <a:r>
              <a:rPr lang="ja-JP" altLang="en-US" sz="1000" b="0" noProof="1">
                <a:latin typeface="MS PGothic" panose="020B0600070205080204" pitchFamily="34" charset="-128"/>
                <a:ea typeface="MS PGothic" panose="020B0600070205080204" pitchFamily="34" charset="-128"/>
              </a:rPr>
              <a:t>）</a:t>
            </a:r>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63" name="Text Placeholder 12">
            <a:extLst>
              <a:ext uri="{FF2B5EF4-FFF2-40B4-BE49-F238E27FC236}">
                <a16:creationId xmlns:a16="http://schemas.microsoft.com/office/drawing/2014/main" id="{FF591280-0F15-365A-DB58-0E5D3245B47F}"/>
              </a:ext>
            </a:extLst>
          </p:cNvPr>
          <p:cNvSpPr>
            <a:spLocks noGrp="1"/>
          </p:cNvSpPr>
          <p:nvPr>
            <p:custDataLst>
              <p:tags r:id="rId9"/>
            </p:custDataLst>
          </p:nvPr>
        </p:nvSpPr>
        <p:spPr bwMode="auto">
          <a:xfrm>
            <a:off x="8847931" y="190416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zh-TW" sz="1000" b="0" noProof="1">
                <a:latin typeface="MS PGothic" panose="020B0600070205080204" pitchFamily="34" charset="-128"/>
                <a:ea typeface="MS PGothic" panose="020B0600070205080204" pitchFamily="34" charset="-128"/>
              </a:rPr>
              <a:t>合計 </a:t>
            </a:r>
            <a:r>
              <a:rPr lang="zh-TW" altLang="en-US" sz="1000" b="0" noProof="1">
                <a:latin typeface="MS PGothic" panose="020B0600070205080204" pitchFamily="34" charset="-128"/>
                <a:ea typeface="MS PGothic" panose="020B0600070205080204" pitchFamily="34" charset="-128"/>
              </a:rPr>
              <a:t>（</a:t>
            </a:r>
            <a:r>
              <a:rPr lang="en-US" altLang="zh-TW" sz="1000" b="0" noProof="1">
                <a:latin typeface="MS PGothic" panose="020B0600070205080204" pitchFamily="34" charset="-128"/>
                <a:ea typeface="MS PGothic" panose="020B0600070205080204" pitchFamily="34" charset="-128"/>
              </a:rPr>
              <a:t>100万円</a:t>
            </a:r>
            <a:r>
              <a:rPr lang="zh-TW" altLang="en-US" sz="1000" b="0" noProof="1">
                <a:latin typeface="MS PGothic" panose="020B0600070205080204" pitchFamily="34" charset="-128"/>
                <a:ea typeface="MS PGothic" panose="020B0600070205080204" pitchFamily="34" charset="-128"/>
              </a:rPr>
              <a:t>）</a:t>
            </a:r>
            <a:endParaRPr kumimoji="0" lang="ja-JP" altLang="en-US" sz="1000" b="0" dirty="0">
              <a:latin typeface="MS PGothic" panose="020B0600070205080204" pitchFamily="34" charset="-128"/>
              <a:ea typeface="MS PGothic" panose="020B0600070205080204" pitchFamily="34" charset="-128"/>
              <a:sym typeface="+mn-lt"/>
            </a:endParaRPr>
          </a:p>
        </p:txBody>
      </p:sp>
      <p:grpSp>
        <p:nvGrpSpPr>
          <p:cNvPr id="1041" name="グループ化 7">
            <a:extLst>
              <a:ext uri="{FF2B5EF4-FFF2-40B4-BE49-F238E27FC236}">
                <a16:creationId xmlns:a16="http://schemas.microsoft.com/office/drawing/2014/main" id="{55EDCEE8-8418-1A7E-D573-E043589DC3D6}"/>
              </a:ext>
            </a:extLst>
          </p:cNvPr>
          <p:cNvGrpSpPr/>
          <p:nvPr/>
        </p:nvGrpSpPr>
        <p:grpSpPr>
          <a:xfrm>
            <a:off x="632519" y="4225632"/>
            <a:ext cx="9073455" cy="288032"/>
            <a:chOff x="4803500" y="2113806"/>
            <a:chExt cx="5626916" cy="288032"/>
          </a:xfrm>
        </p:grpSpPr>
        <p:cxnSp>
          <p:nvCxnSpPr>
            <p:cNvPr id="1042" name="直線コネクタ 59">
              <a:extLst>
                <a:ext uri="{FF2B5EF4-FFF2-40B4-BE49-F238E27FC236}">
                  <a16:creationId xmlns:a16="http://schemas.microsoft.com/office/drawing/2014/main" id="{CB65846E-8171-BD25-2DAB-2391A63281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3" name="Rectangle 6">
              <a:extLst>
                <a:ext uri="{FF2B5EF4-FFF2-40B4-BE49-F238E27FC236}">
                  <a16:creationId xmlns:a16="http://schemas.microsoft.com/office/drawing/2014/main" id="{F698A2D8-E781-0A96-D323-9A6345F645E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zh-TW" sz="1200" noProof="1">
                  <a:solidFill>
                    <a:srgbClr val="000000"/>
                  </a:solidFill>
                  <a:latin typeface="Arial Black" pitchFamily="34" charset="0"/>
                  <a:ea typeface="HGP創英角ｺﾞｼｯｸUB" pitchFamily="50" charset="-128"/>
                </a:rPr>
                <a:t>年齢別人口構成</a:t>
              </a:r>
            </a:p>
          </p:txBody>
        </p:sp>
      </p:grpSp>
      <p:grpSp>
        <p:nvGrpSpPr>
          <p:cNvPr id="1044" name="グループ化 65">
            <a:extLst>
              <a:ext uri="{FF2B5EF4-FFF2-40B4-BE49-F238E27FC236}">
                <a16:creationId xmlns:a16="http://schemas.microsoft.com/office/drawing/2014/main" id="{9F1D86CA-FD1E-EA90-C522-A346354BC30E}"/>
              </a:ext>
            </a:extLst>
          </p:cNvPr>
          <p:cNvGrpSpPr/>
          <p:nvPr/>
        </p:nvGrpSpPr>
        <p:grpSpPr>
          <a:xfrm>
            <a:off x="8373172" y="4621745"/>
            <a:ext cx="1332354" cy="1990651"/>
            <a:chOff x="6586875" y="2016372"/>
            <a:chExt cx="1390798" cy="1944217"/>
          </a:xfrm>
        </p:grpSpPr>
        <p:sp>
          <p:nvSpPr>
            <p:cNvPr id="1045" name="フリーフォーム 66">
              <a:extLst>
                <a:ext uri="{FF2B5EF4-FFF2-40B4-BE49-F238E27FC236}">
                  <a16:creationId xmlns:a16="http://schemas.microsoft.com/office/drawing/2014/main" id="{96C1E9B1-B8F0-BFF3-1EFB-8D954952E74C}"/>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046" name="角丸四角形 67">
              <a:extLst>
                <a:ext uri="{FF2B5EF4-FFF2-40B4-BE49-F238E27FC236}">
                  <a16:creationId xmlns:a16="http://schemas.microsoft.com/office/drawing/2014/main" id="{6ABEFB9E-4F67-C9E8-C969-A5A19152C55C}"/>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2030年以降の見通し</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20" name="Text Placeholder 12">
            <a:extLst>
              <a:ext uri="{FF2B5EF4-FFF2-40B4-BE49-F238E27FC236}">
                <a16:creationId xmlns:a16="http://schemas.microsoft.com/office/drawing/2014/main" id="{41196D42-0F6B-1749-7E0E-41A691F2A8AF}"/>
              </a:ext>
            </a:extLst>
          </p:cNvPr>
          <p:cNvSpPr>
            <a:spLocks noGrp="1"/>
          </p:cNvSpPr>
          <p:nvPr>
            <p:custDataLst>
              <p:tags r:id="rId10"/>
            </p:custDataLst>
          </p:nvPr>
        </p:nvSpPr>
        <p:spPr bwMode="auto">
          <a:xfrm>
            <a:off x="401638" y="451967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r>
              <a:rPr kumimoji="0" lang="en-US" altLang="ja-JP" sz="800" b="0" noProof="1">
                <a:sym typeface="+mn-lt"/>
              </a:rPr>
              <a:t>%</a:t>
            </a:r>
            <a:r>
              <a:rPr kumimoji="0" lang="ja-JP" altLang="en-US" sz="800" b="0" noProof="1">
                <a:sym typeface="+mn-lt"/>
              </a:rPr>
              <a:t>）</a:t>
            </a:r>
          </a:p>
        </p:txBody>
      </p:sp>
      <p:sp>
        <p:nvSpPr>
          <p:cNvPr id="3" name="テキスト ボックス 17">
            <a:extLst>
              <a:ext uri="{FF2B5EF4-FFF2-40B4-BE49-F238E27FC236}">
                <a16:creationId xmlns:a16="http://schemas.microsoft.com/office/drawing/2014/main" id="{244EDD3C-BDCF-C474-CD56-735855DA0CED}"/>
              </a:ext>
            </a:extLst>
          </p:cNvPr>
          <p:cNvSpPr txBox="1"/>
          <p:nvPr/>
        </p:nvSpPr>
        <p:spPr>
          <a:xfrm>
            <a:off x="200470" y="1049026"/>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今後、人口は徐々に増加する</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、成長率は低下する</a:t>
            </a:r>
            <a:r>
              <a:rPr lang="ja-JP" altLang="en-US" sz="1400" noProof="1">
                <a:latin typeface="+mn-ea"/>
                <a:cs typeface="Arial" panose="020B0604020202020204" pitchFamily="34" charset="0"/>
              </a:rPr>
              <a:t>ことが予測される</a:t>
            </a:r>
            <a:r>
              <a:rPr lang="en-US" altLang="ja-JP" sz="1400" noProof="1">
                <a:latin typeface="+mn-ea"/>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15</a:t>
            </a:r>
            <a:r>
              <a:rPr lang="en-US" altLang="ja-JP" sz="1400" noProof="1">
                <a:latin typeface="+mn-ea"/>
                <a:cs typeface="Arial" panose="020B0604020202020204" pitchFamily="34" charset="0"/>
              </a:rPr>
              <a:t>歳未満の人口</a:t>
            </a:r>
            <a:r>
              <a:rPr lang="ja-JP" altLang="en-US" sz="1400" noProof="1">
                <a:latin typeface="+mn-ea"/>
                <a:cs typeface="Arial" panose="020B0604020202020204" pitchFamily="34" charset="0"/>
              </a:rPr>
              <a:t>割合</a:t>
            </a:r>
            <a:r>
              <a:rPr lang="en-US" altLang="ja-JP" sz="1400" noProof="1">
                <a:latin typeface="+mn-ea"/>
                <a:cs typeface="Arial" panose="020B0604020202020204" pitchFamily="34" charset="0"/>
              </a:rPr>
              <a:t>は徐々に減少しているが、</a:t>
            </a:r>
            <a:r>
              <a:rPr lang="en-US" altLang="ja-JP" sz="1400" noProof="1">
                <a:cs typeface="Arial" panose="020B0604020202020204" pitchFamily="34" charset="0"/>
              </a:rPr>
              <a:t>2000</a:t>
            </a:r>
            <a:r>
              <a:rPr lang="en-US" altLang="ja-JP" sz="1400" noProof="1">
                <a:latin typeface="+mn-ea"/>
                <a:cs typeface="Arial" panose="020B0604020202020204" pitchFamily="34" charset="0"/>
              </a:rPr>
              <a:t>年以降は労働者階級 </a:t>
            </a:r>
            <a:r>
              <a:rPr lang="ja-JP" altLang="en-US" sz="1400" noProof="1">
                <a:latin typeface="+mn-ea"/>
                <a:cs typeface="Arial" panose="020B0604020202020204" pitchFamily="34" charset="0"/>
              </a:rPr>
              <a:t>（</a:t>
            </a:r>
            <a:r>
              <a:rPr lang="en-US" altLang="ja-JP" sz="1400" noProof="1">
                <a:cs typeface="Arial" panose="020B0604020202020204" pitchFamily="34" charset="0"/>
              </a:rPr>
              <a:t>15</a:t>
            </a:r>
            <a:r>
              <a:rPr lang="en-US" altLang="ja-JP" sz="1400" noProof="1">
                <a:latin typeface="+mn-ea"/>
                <a:cs typeface="Arial" panose="020B0604020202020204" pitchFamily="34" charset="0"/>
              </a:rPr>
              <a:t>歳から</a:t>
            </a:r>
            <a:r>
              <a:rPr lang="en-US" altLang="ja-JP" sz="1400" noProof="1">
                <a:cs typeface="Arial" panose="020B0604020202020204" pitchFamily="34" charset="0"/>
              </a:rPr>
              <a:t>64</a:t>
            </a:r>
            <a:r>
              <a:rPr lang="en-US" altLang="ja-JP" sz="1400" noProof="1">
                <a:latin typeface="+mn-ea"/>
                <a:cs typeface="Arial" panose="020B0604020202020204" pitchFamily="34" charset="0"/>
              </a:rPr>
              <a:t>歳</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が増加しており、今後も増加が続くと予想される。</a:t>
            </a:r>
          </a:p>
        </p:txBody>
      </p:sp>
      <p:sp>
        <p:nvSpPr>
          <p:cNvPr id="29" name="テキスト ボックス 74">
            <a:extLst>
              <a:ext uri="{FF2B5EF4-FFF2-40B4-BE49-F238E27FC236}">
                <a16:creationId xmlns:a16="http://schemas.microsoft.com/office/drawing/2014/main" id="{C1443C55-E8B1-B322-A5F2-5BE07733BBFF}"/>
              </a:ext>
            </a:extLst>
          </p:cNvPr>
          <p:cNvSpPr txBox="1"/>
          <p:nvPr/>
        </p:nvSpPr>
        <p:spPr>
          <a:xfrm>
            <a:off x="200025" y="659765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mj-lt"/>
                <a:ea typeface="ＭＳ Ｐゴシック" panose="020B0600070205080204" pitchFamily="50" charset="-128"/>
                <a:cs typeface="Arial" panose="020B0604020202020204" pitchFamily="34" charset="0"/>
              </a:rPr>
              <a:t>WHO</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Data</a:t>
            </a: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lang="en-US" altLang="ja-JP" sz="800" noProof="1">
                <a:solidFill>
                  <a:srgbClr val="000000"/>
                </a:solidFill>
                <a:latin typeface="+mj-lt"/>
                <a:ea typeface="ＭＳ Ｐゴシック" panose="020B0600070205080204" pitchFamily="50" charset="-128"/>
                <a:cs typeface="Arial" panose="020B0604020202020204" pitchFamily="34" charset="0"/>
              </a:rPr>
              <a:t>Population Ghana</a:t>
            </a:r>
            <a:r>
              <a:rPr lang="ja-JP" altLang="en-US" sz="800" noProof="1">
                <a:solidFill>
                  <a:srgbClr val="000000"/>
                </a:solidFill>
                <a:latin typeface="+mj-lt"/>
                <a:ea typeface="ＭＳ Ｐゴシック" panose="020B0600070205080204" pitchFamily="50" charset="-128"/>
                <a:cs typeface="Arial" panose="020B0604020202020204" pitchFamily="34" charset="0"/>
              </a:rPr>
              <a:t>」、国際連合 「World Population Prospects」</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latin typeface="+mj-lt"/>
              <a:ea typeface="ＭＳ Ｐゴシック" panose="020B0600070205080204" pitchFamily="50" charset="-128"/>
              <a:cs typeface="Arial" panose="020B0604020202020204" pitchFamily="34" charset="0"/>
            </a:endParaRPr>
          </a:p>
        </p:txBody>
      </p:sp>
      <p:graphicFrame>
        <p:nvGraphicFramePr>
          <p:cNvPr id="1038" name="Chart 1037">
            <a:extLst>
              <a:ext uri="{FF2B5EF4-FFF2-40B4-BE49-F238E27FC236}">
                <a16:creationId xmlns:a16="http://schemas.microsoft.com/office/drawing/2014/main" id="{0B1D5F82-66C5-2FDC-B005-276576F697AB}"/>
              </a:ext>
            </a:extLst>
          </p:cNvPr>
          <p:cNvGraphicFramePr/>
          <p:nvPr>
            <p:custDataLst>
              <p:tags r:id="rId11"/>
            </p:custDataLst>
            <p:extLst>
              <p:ext uri="{D42A27DB-BD31-4B8C-83A1-F6EECF244321}">
                <p14:modId xmlns:p14="http://schemas.microsoft.com/office/powerpoint/2010/main" val="3626629702"/>
              </p:ext>
            </p:extLst>
          </p:nvPr>
        </p:nvGraphicFramePr>
        <p:xfrm>
          <a:off x="212725" y="2278063"/>
          <a:ext cx="9467850" cy="1676400"/>
        </p:xfrm>
        <a:graphic>
          <a:graphicData uri="http://schemas.openxmlformats.org/drawingml/2006/chart">
            <c:chart xmlns:c="http://schemas.openxmlformats.org/drawingml/2006/chart" xmlns:r="http://schemas.openxmlformats.org/officeDocument/2006/relationships" r:id="rId255"/>
          </a:graphicData>
        </a:graphic>
      </p:graphicFrame>
      <p:cxnSp>
        <p:nvCxnSpPr>
          <p:cNvPr id="1643" name="Straight Connector 1642">
            <a:extLst>
              <a:ext uri="{FF2B5EF4-FFF2-40B4-BE49-F238E27FC236}">
                <a16:creationId xmlns:a16="http://schemas.microsoft.com/office/drawing/2014/main" id="{5484518E-6409-7C12-7897-7EAF912D8AC3}"/>
              </a:ext>
            </a:extLst>
          </p:cNvPr>
          <p:cNvCxnSpPr>
            <a:cxnSpLocks/>
          </p:cNvCxnSpPr>
          <p:nvPr>
            <p:custDataLst>
              <p:tags r:id="rId12"/>
            </p:custDataLst>
          </p:nvPr>
        </p:nvCxnSpPr>
        <p:spPr bwMode="auto">
          <a:xfrm flipV="1">
            <a:off x="8828088" y="325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386B07B-CBB1-125F-BEA1-75C279D187B3}"/>
              </a:ext>
            </a:extLst>
          </p:cNvPr>
          <p:cNvCxnSpPr/>
          <p:nvPr>
            <p:custDataLst>
              <p:tags r:id="rId13"/>
            </p:custDataLst>
          </p:nvPr>
        </p:nvCxnSpPr>
        <p:spPr bwMode="auto">
          <a:xfrm>
            <a:off x="8531225" y="3033713"/>
            <a:ext cx="0" cy="320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47" name="テキスト プレースホルダ 9">
            <a:extLst>
              <a:ext uri="{FF2B5EF4-FFF2-40B4-BE49-F238E27FC236}">
                <a16:creationId xmlns:a16="http://schemas.microsoft.com/office/drawing/2014/main" id="{A5E51662-A574-3153-F91A-813FEA7ED4E1}"/>
              </a:ext>
            </a:extLst>
          </p:cNvPr>
          <p:cNvSpPr>
            <a:spLocks/>
          </p:cNvSpPr>
          <p:nvPr>
            <p:custDataLst>
              <p:tags r:id="rId14"/>
            </p:custDataLst>
          </p:nvPr>
        </p:nvSpPr>
        <p:spPr bwMode="auto">
          <a:xfrm>
            <a:off x="10223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869E2D-EC06-4DF2-B717-C7082D4DAF84}" type="datetime'''''''0''''''''''1'">
              <a:rPr lang="en-US" altLang="en-US" sz="1000" smtClean="0"/>
              <a:pPr/>
              <a:t>01</a:t>
            </a:fld>
            <a:endParaRPr kumimoji="1" lang="ja-JP" altLang="en-US" sz="1000" dirty="0">
              <a:sym typeface="+mn-lt"/>
            </a:endParaRPr>
          </a:p>
        </p:txBody>
      </p:sp>
      <p:sp>
        <p:nvSpPr>
          <p:cNvPr id="1048" name="テキスト プレースホルダ 9">
            <a:extLst>
              <a:ext uri="{FF2B5EF4-FFF2-40B4-BE49-F238E27FC236}">
                <a16:creationId xmlns:a16="http://schemas.microsoft.com/office/drawing/2014/main" id="{14AAF0F1-95EC-974C-099B-155694E54DBB}"/>
              </a:ext>
            </a:extLst>
          </p:cNvPr>
          <p:cNvSpPr>
            <a:spLocks/>
          </p:cNvSpPr>
          <p:nvPr>
            <p:custDataLst>
              <p:tags r:id="rId15"/>
            </p:custDataLst>
          </p:nvPr>
        </p:nvSpPr>
        <p:spPr bwMode="auto">
          <a:xfrm>
            <a:off x="13208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BD430C-1474-44BA-AEC2-229797F0A409}" type="datetime'''''''0''2'''''''''''''''''''''''''''''''''''''">
              <a:rPr lang="en-US" altLang="en-US" sz="1000" smtClean="0"/>
              <a:pPr/>
              <a:t>02</a:t>
            </a:fld>
            <a:endParaRPr kumimoji="1" lang="ja-JP" altLang="en-US" sz="1000" dirty="0">
              <a:sym typeface="+mn-lt"/>
            </a:endParaRPr>
          </a:p>
        </p:txBody>
      </p:sp>
      <p:sp>
        <p:nvSpPr>
          <p:cNvPr id="1049" name="テキスト プレースホルダ 9">
            <a:extLst>
              <a:ext uri="{FF2B5EF4-FFF2-40B4-BE49-F238E27FC236}">
                <a16:creationId xmlns:a16="http://schemas.microsoft.com/office/drawing/2014/main" id="{F029915B-8F73-ECEA-EE97-F1A3F96DECA8}"/>
              </a:ext>
            </a:extLst>
          </p:cNvPr>
          <p:cNvSpPr>
            <a:spLocks/>
          </p:cNvSpPr>
          <p:nvPr>
            <p:custDataLst>
              <p:tags r:id="rId16"/>
            </p:custDataLst>
          </p:nvPr>
        </p:nvSpPr>
        <p:spPr bwMode="auto">
          <a:xfrm>
            <a:off x="16176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42315-DDD6-4DC0-8638-F1B13E5FFD3C}" type="datetime'''''''''''''''''''''''''''0''''''''''''''''''''3'">
              <a:rPr lang="en-US" altLang="en-US" sz="1000" smtClean="0"/>
              <a:pPr/>
              <a:t>03</a:t>
            </a:fld>
            <a:endParaRPr kumimoji="1" lang="ja-JP" altLang="en-US" sz="1000" dirty="0">
              <a:sym typeface="+mn-lt"/>
            </a:endParaRPr>
          </a:p>
        </p:txBody>
      </p:sp>
      <p:sp>
        <p:nvSpPr>
          <p:cNvPr id="1050" name="テキスト プレースホルダ 9">
            <a:extLst>
              <a:ext uri="{FF2B5EF4-FFF2-40B4-BE49-F238E27FC236}">
                <a16:creationId xmlns:a16="http://schemas.microsoft.com/office/drawing/2014/main" id="{D9BABC40-AE68-A453-482C-11282C40CDBB}"/>
              </a:ext>
            </a:extLst>
          </p:cNvPr>
          <p:cNvSpPr>
            <a:spLocks/>
          </p:cNvSpPr>
          <p:nvPr>
            <p:custDataLst>
              <p:tags r:id="rId17"/>
            </p:custDataLst>
          </p:nvPr>
        </p:nvSpPr>
        <p:spPr bwMode="auto">
          <a:xfrm>
            <a:off x="19145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6F06A1-7E36-49A0-8549-5BEB5E9042CB}" type="datetime'''''0''''''''''''4'''''''''''''''''''''''''''''''">
              <a:rPr lang="en-US" altLang="en-US" sz="1000" smtClean="0"/>
              <a:pPr/>
              <a:t>04</a:t>
            </a:fld>
            <a:endParaRPr kumimoji="1" lang="ja-JP" altLang="en-US" sz="1000" dirty="0">
              <a:sym typeface="+mn-lt"/>
            </a:endParaRPr>
          </a:p>
        </p:txBody>
      </p:sp>
      <p:sp>
        <p:nvSpPr>
          <p:cNvPr id="1051" name="テキスト プレースホルダ 9">
            <a:extLst>
              <a:ext uri="{FF2B5EF4-FFF2-40B4-BE49-F238E27FC236}">
                <a16:creationId xmlns:a16="http://schemas.microsoft.com/office/drawing/2014/main" id="{19E646C5-F3A3-845F-0EC9-9CCBB4DB010F}"/>
              </a:ext>
            </a:extLst>
          </p:cNvPr>
          <p:cNvSpPr>
            <a:spLocks/>
          </p:cNvSpPr>
          <p:nvPr>
            <p:custDataLst>
              <p:tags r:id="rId18"/>
            </p:custDataLst>
          </p:nvPr>
        </p:nvSpPr>
        <p:spPr bwMode="auto">
          <a:xfrm>
            <a:off x="22113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D064A-1E02-4F8F-8346-484FEAF116D4}" type="datetime'''''''''''0''''''''''''''''5'''''''''">
              <a:rPr lang="en-US" altLang="en-US" sz="1000" smtClean="0"/>
              <a:pPr/>
              <a:t>05</a:t>
            </a:fld>
            <a:endParaRPr kumimoji="1" lang="ja-JP" altLang="en-US" sz="1000" dirty="0">
              <a:sym typeface="+mn-lt"/>
            </a:endParaRPr>
          </a:p>
        </p:txBody>
      </p:sp>
      <p:sp>
        <p:nvSpPr>
          <p:cNvPr id="1052" name="テキスト プレースホルダ 9">
            <a:extLst>
              <a:ext uri="{FF2B5EF4-FFF2-40B4-BE49-F238E27FC236}">
                <a16:creationId xmlns:a16="http://schemas.microsoft.com/office/drawing/2014/main" id="{28996713-BBBE-DFFB-1D2E-967BA4929C2F}"/>
              </a:ext>
            </a:extLst>
          </p:cNvPr>
          <p:cNvSpPr>
            <a:spLocks/>
          </p:cNvSpPr>
          <p:nvPr>
            <p:custDataLst>
              <p:tags r:id="rId19"/>
            </p:custDataLst>
          </p:nvPr>
        </p:nvSpPr>
        <p:spPr bwMode="auto">
          <a:xfrm>
            <a:off x="25098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C39B7D-F8E6-4647-B476-F78D7B74DF32}" type="datetime'''''''0''6'''''''''''''''''''''''''''''''''''''''''''''''''">
              <a:rPr lang="en-US" altLang="en-US" sz="1000" smtClean="0"/>
              <a:pPr/>
              <a:t>06</a:t>
            </a:fld>
            <a:endParaRPr kumimoji="1" lang="ja-JP" altLang="en-US" sz="1000" dirty="0">
              <a:sym typeface="+mn-lt"/>
            </a:endParaRPr>
          </a:p>
        </p:txBody>
      </p:sp>
      <p:sp>
        <p:nvSpPr>
          <p:cNvPr id="1053" name="テキスト プレースホルダ 9">
            <a:extLst>
              <a:ext uri="{FF2B5EF4-FFF2-40B4-BE49-F238E27FC236}">
                <a16:creationId xmlns:a16="http://schemas.microsoft.com/office/drawing/2014/main" id="{4C339B91-170F-7A05-4852-B8937B9F2F77}"/>
              </a:ext>
            </a:extLst>
          </p:cNvPr>
          <p:cNvSpPr>
            <a:spLocks/>
          </p:cNvSpPr>
          <p:nvPr>
            <p:custDataLst>
              <p:tags r:id="rId20"/>
            </p:custDataLst>
          </p:nvPr>
        </p:nvSpPr>
        <p:spPr bwMode="auto">
          <a:xfrm>
            <a:off x="28067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6EE7FE-3AC2-4D29-81B8-B3013AB22134}" type="datetime'0''''''''''''7'''''''''''''''''">
              <a:rPr lang="en-US" altLang="en-US" sz="1000" smtClean="0"/>
              <a:pPr/>
              <a:t>07</a:t>
            </a:fld>
            <a:endParaRPr kumimoji="1" lang="ja-JP" altLang="en-US" sz="1000" dirty="0">
              <a:sym typeface="+mn-lt"/>
            </a:endParaRPr>
          </a:p>
        </p:txBody>
      </p:sp>
      <p:sp>
        <p:nvSpPr>
          <p:cNvPr id="1054" name="テキスト プレースホルダ 9">
            <a:extLst>
              <a:ext uri="{FF2B5EF4-FFF2-40B4-BE49-F238E27FC236}">
                <a16:creationId xmlns:a16="http://schemas.microsoft.com/office/drawing/2014/main" id="{029C846C-74AA-459B-BEDB-D4BD0AE06541}"/>
              </a:ext>
            </a:extLst>
          </p:cNvPr>
          <p:cNvSpPr>
            <a:spLocks/>
          </p:cNvSpPr>
          <p:nvPr>
            <p:custDataLst>
              <p:tags r:id="rId21"/>
            </p:custDataLst>
          </p:nvPr>
        </p:nvSpPr>
        <p:spPr bwMode="auto">
          <a:xfrm>
            <a:off x="31035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E437F-0C1A-488E-B18F-729F4C610832}" type="datetime'''''''0''''''''''8'''''''''''''''''">
              <a:rPr lang="en-US" altLang="en-US" sz="1000" smtClean="0"/>
              <a:pPr/>
              <a:t>08</a:t>
            </a:fld>
            <a:endParaRPr kumimoji="1" lang="ja-JP" altLang="en-US" sz="1000" dirty="0">
              <a:sym typeface="+mn-lt"/>
            </a:endParaRPr>
          </a:p>
        </p:txBody>
      </p:sp>
      <p:sp>
        <p:nvSpPr>
          <p:cNvPr id="1055" name="テキスト プレースホルダ 9">
            <a:extLst>
              <a:ext uri="{FF2B5EF4-FFF2-40B4-BE49-F238E27FC236}">
                <a16:creationId xmlns:a16="http://schemas.microsoft.com/office/drawing/2014/main" id="{994ACF20-9041-FF50-A761-47E5207383AF}"/>
              </a:ext>
            </a:extLst>
          </p:cNvPr>
          <p:cNvSpPr>
            <a:spLocks/>
          </p:cNvSpPr>
          <p:nvPr>
            <p:custDataLst>
              <p:tags r:id="rId22"/>
            </p:custDataLst>
          </p:nvPr>
        </p:nvSpPr>
        <p:spPr bwMode="auto">
          <a:xfrm>
            <a:off x="34004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A7146-1EDA-4A5A-81D8-5C58E421EBC6}" type="datetime'''''''''''''''''''''''''''''''''0''''''''''''''''''''''''''9'">
              <a:rPr lang="en-US" altLang="en-US" sz="1000" smtClean="0"/>
              <a:pPr/>
              <a:t>09</a:t>
            </a:fld>
            <a:endParaRPr kumimoji="1" lang="ja-JP" altLang="en-US" sz="1000" dirty="0">
              <a:sym typeface="+mn-lt"/>
            </a:endParaRPr>
          </a:p>
        </p:txBody>
      </p:sp>
      <p:sp>
        <p:nvSpPr>
          <p:cNvPr id="1056" name="テキスト プレースホルダ 9">
            <a:extLst>
              <a:ext uri="{FF2B5EF4-FFF2-40B4-BE49-F238E27FC236}">
                <a16:creationId xmlns:a16="http://schemas.microsoft.com/office/drawing/2014/main" id="{EA67F917-A07D-E8A7-BF0E-D24B6BD58EA2}"/>
              </a:ext>
            </a:extLst>
          </p:cNvPr>
          <p:cNvSpPr>
            <a:spLocks/>
          </p:cNvSpPr>
          <p:nvPr>
            <p:custDataLst>
              <p:tags r:id="rId23"/>
            </p:custDataLst>
          </p:nvPr>
        </p:nvSpPr>
        <p:spPr bwMode="auto">
          <a:xfrm>
            <a:off x="36988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797A9A-172E-4CCF-83C9-CD3661D7A40B}" type="datetime'1''''''''''''''''''''''''''''''''''''''''''''''''''''0'''">
              <a:rPr lang="en-US" altLang="en-US" sz="1000" smtClean="0"/>
              <a:pPr/>
              <a:t>10</a:t>
            </a:fld>
            <a:endParaRPr kumimoji="1" lang="ja-JP" altLang="en-US" sz="1000" dirty="0">
              <a:sym typeface="+mn-lt"/>
            </a:endParaRPr>
          </a:p>
        </p:txBody>
      </p:sp>
      <p:sp>
        <p:nvSpPr>
          <p:cNvPr id="1059" name="テキスト プレースホルダ 9">
            <a:extLst>
              <a:ext uri="{FF2B5EF4-FFF2-40B4-BE49-F238E27FC236}">
                <a16:creationId xmlns:a16="http://schemas.microsoft.com/office/drawing/2014/main" id="{82A568C5-23EB-9A40-CE88-78C3C29B5920}"/>
              </a:ext>
            </a:extLst>
          </p:cNvPr>
          <p:cNvSpPr>
            <a:spLocks/>
          </p:cNvSpPr>
          <p:nvPr>
            <p:custDataLst>
              <p:tags r:id="rId24"/>
            </p:custDataLst>
          </p:nvPr>
        </p:nvSpPr>
        <p:spPr bwMode="auto">
          <a:xfrm>
            <a:off x="3995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F1333B-2485-4535-9164-B8AEF6748D7F}" type="datetime'''''''''''''''1''''''''''''1'''''''''''''''''''''''''''''''">
              <a:rPr lang="en-US" altLang="en-US" sz="1000" smtClean="0"/>
              <a:pPr/>
              <a:t>11</a:t>
            </a:fld>
            <a:endParaRPr kumimoji="1" lang="ja-JP" altLang="en-US" sz="1000" dirty="0">
              <a:sym typeface="+mn-lt"/>
            </a:endParaRPr>
          </a:p>
        </p:txBody>
      </p:sp>
      <p:sp>
        <p:nvSpPr>
          <p:cNvPr id="1060" name="テキスト プレースホルダ 9">
            <a:extLst>
              <a:ext uri="{FF2B5EF4-FFF2-40B4-BE49-F238E27FC236}">
                <a16:creationId xmlns:a16="http://schemas.microsoft.com/office/drawing/2014/main" id="{A367B011-0641-F585-0407-C35C9AB26A27}"/>
              </a:ext>
            </a:extLst>
          </p:cNvPr>
          <p:cNvSpPr>
            <a:spLocks/>
          </p:cNvSpPr>
          <p:nvPr>
            <p:custDataLst>
              <p:tags r:id="rId25"/>
            </p:custDataLst>
          </p:nvPr>
        </p:nvSpPr>
        <p:spPr bwMode="auto">
          <a:xfrm>
            <a:off x="4292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DF83B-5A46-4E77-8A32-90B0A1D4F6D7}" type="datetime'1''''''''''''''2'''''''''''''''">
              <a:rPr lang="en-US" altLang="en-US" sz="1000" smtClean="0"/>
              <a:pPr/>
              <a:t>12</a:t>
            </a:fld>
            <a:endParaRPr kumimoji="1" lang="ja-JP" altLang="en-US" sz="1000" dirty="0">
              <a:sym typeface="+mn-lt"/>
            </a:endParaRPr>
          </a:p>
        </p:txBody>
      </p:sp>
      <p:sp>
        <p:nvSpPr>
          <p:cNvPr id="1071" name="テキスト プレースホルダ 9">
            <a:extLst>
              <a:ext uri="{FF2B5EF4-FFF2-40B4-BE49-F238E27FC236}">
                <a16:creationId xmlns:a16="http://schemas.microsoft.com/office/drawing/2014/main" id="{A64B962C-8344-689D-7FC8-9A739857D7DD}"/>
              </a:ext>
            </a:extLst>
          </p:cNvPr>
          <p:cNvSpPr>
            <a:spLocks/>
          </p:cNvSpPr>
          <p:nvPr>
            <p:custDataLst>
              <p:tags r:id="rId26"/>
            </p:custDataLst>
          </p:nvPr>
        </p:nvSpPr>
        <p:spPr bwMode="auto">
          <a:xfrm>
            <a:off x="4589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1A234D-4188-45CB-B42D-A848328FA614}" type="datetime'''''1''''''''''''''3'''">
              <a:rPr lang="en-US" altLang="en-US" sz="1000" smtClean="0"/>
              <a:pPr/>
              <a:t>13</a:t>
            </a:fld>
            <a:endParaRPr kumimoji="1" lang="ja-JP" altLang="en-US" sz="1000" dirty="0">
              <a:sym typeface="+mn-lt"/>
            </a:endParaRPr>
          </a:p>
        </p:txBody>
      </p:sp>
      <p:sp>
        <p:nvSpPr>
          <p:cNvPr id="1064" name="テキスト プレースホルダ 9">
            <a:extLst>
              <a:ext uri="{FF2B5EF4-FFF2-40B4-BE49-F238E27FC236}">
                <a16:creationId xmlns:a16="http://schemas.microsoft.com/office/drawing/2014/main" id="{20C5F58B-00EA-1003-A33B-A4870B5FCE17}"/>
              </a:ext>
            </a:extLst>
          </p:cNvPr>
          <p:cNvSpPr>
            <a:spLocks/>
          </p:cNvSpPr>
          <p:nvPr>
            <p:custDataLst>
              <p:tags r:id="rId27"/>
            </p:custDataLst>
          </p:nvPr>
        </p:nvSpPr>
        <p:spPr bwMode="auto">
          <a:xfrm>
            <a:off x="4887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1D7B7A-F6A7-44C9-935B-CA4ABB927E5B}" type="datetime'''''''''''''''''''''''''''''''''''1''''''''''''''4'''''''''''">
              <a:rPr lang="en-US" altLang="en-US" sz="1000" smtClean="0"/>
              <a:pPr/>
              <a:t>14</a:t>
            </a:fld>
            <a:endParaRPr kumimoji="1" lang="ja-JP" altLang="en-US" sz="1000" dirty="0">
              <a:sym typeface="+mn-lt"/>
            </a:endParaRPr>
          </a:p>
        </p:txBody>
      </p:sp>
      <p:sp>
        <p:nvSpPr>
          <p:cNvPr id="1058" name="テキスト プレースホルダ 9">
            <a:extLst>
              <a:ext uri="{FF2B5EF4-FFF2-40B4-BE49-F238E27FC236}">
                <a16:creationId xmlns:a16="http://schemas.microsoft.com/office/drawing/2014/main" id="{5B591F04-11AF-B1F8-3233-421F2830BB35}"/>
              </a:ext>
            </a:extLst>
          </p:cNvPr>
          <p:cNvSpPr>
            <a:spLocks/>
          </p:cNvSpPr>
          <p:nvPr>
            <p:custDataLst>
              <p:tags r:id="rId28"/>
            </p:custDataLst>
          </p:nvPr>
        </p:nvSpPr>
        <p:spPr bwMode="auto">
          <a:xfrm>
            <a:off x="5184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CBE34D-5AD4-4799-98F4-1732C486CE80}" type="datetime'''''''''''''''''''''1''''''''5'''''">
              <a:rPr lang="en-US" altLang="en-US" sz="1000" smtClean="0"/>
              <a:pPr/>
              <a:t>15</a:t>
            </a:fld>
            <a:endParaRPr kumimoji="1" lang="ja-JP" altLang="en-US" sz="1000" dirty="0">
              <a:sym typeface="+mn-lt"/>
            </a:endParaRPr>
          </a:p>
        </p:txBody>
      </p:sp>
      <p:sp>
        <p:nvSpPr>
          <p:cNvPr id="1037" name="Text Placeholder 12">
            <a:extLst>
              <a:ext uri="{FF2B5EF4-FFF2-40B4-BE49-F238E27FC236}">
                <a16:creationId xmlns:a16="http://schemas.microsoft.com/office/drawing/2014/main" id="{0FCF9B34-D417-15CF-10BA-D97A48C21119}"/>
              </a:ext>
            </a:extLst>
          </p:cNvPr>
          <p:cNvSpPr>
            <a:spLocks/>
          </p:cNvSpPr>
          <p:nvPr>
            <p:custDataLst>
              <p:tags r:id="rId29"/>
            </p:custDataLst>
          </p:nvPr>
        </p:nvSpPr>
        <p:spPr bwMode="auto">
          <a:xfrm>
            <a:off x="9385300" y="2251075"/>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1069" name="テキスト プレースホルダ 9">
            <a:extLst>
              <a:ext uri="{FF2B5EF4-FFF2-40B4-BE49-F238E27FC236}">
                <a16:creationId xmlns:a16="http://schemas.microsoft.com/office/drawing/2014/main" id="{EC21D71F-FBA1-883B-ADAB-497F935EECD7}"/>
              </a:ext>
            </a:extLst>
          </p:cNvPr>
          <p:cNvSpPr>
            <a:spLocks/>
          </p:cNvSpPr>
          <p:nvPr>
            <p:custDataLst>
              <p:tags r:id="rId30"/>
            </p:custDataLst>
          </p:nvPr>
        </p:nvSpPr>
        <p:spPr bwMode="auto">
          <a:xfrm>
            <a:off x="5778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B2CA01-F2CA-47B3-A039-D55B555EC366}" type="datetime'''''1''''''''7'''''''''''''''''''''">
              <a:rPr lang="en-US" altLang="en-US" sz="1000" smtClean="0"/>
              <a:pPr/>
              <a:t>17</a:t>
            </a:fld>
            <a:endParaRPr kumimoji="1" lang="ja-JP" altLang="en-US" sz="1000" dirty="0">
              <a:sym typeface="+mn-lt"/>
            </a:endParaRPr>
          </a:p>
        </p:txBody>
      </p:sp>
      <p:sp>
        <p:nvSpPr>
          <p:cNvPr id="1057" name="テキスト プレースホルダ 9">
            <a:extLst>
              <a:ext uri="{FF2B5EF4-FFF2-40B4-BE49-F238E27FC236}">
                <a16:creationId xmlns:a16="http://schemas.microsoft.com/office/drawing/2014/main" id="{DF4E0BA3-2223-ECF0-FF46-F73CD8918869}"/>
              </a:ext>
            </a:extLst>
          </p:cNvPr>
          <p:cNvSpPr>
            <a:spLocks/>
          </p:cNvSpPr>
          <p:nvPr>
            <p:custDataLst>
              <p:tags r:id="rId31"/>
            </p:custDataLst>
          </p:nvPr>
        </p:nvSpPr>
        <p:spPr bwMode="auto">
          <a:xfrm>
            <a:off x="60769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026652-7EFF-4094-996A-55547BD07518}" type="datetime'''1''''''''''''''''''''8'''''''''''''''''''''''''''">
              <a:rPr lang="en-US" altLang="en-US" sz="1000" smtClean="0"/>
              <a:pPr/>
              <a:t>18</a:t>
            </a:fld>
            <a:endParaRPr kumimoji="1" lang="ja-JP" altLang="en-US" sz="1000" dirty="0">
              <a:sym typeface="+mn-lt"/>
            </a:endParaRPr>
          </a:p>
        </p:txBody>
      </p:sp>
      <p:sp>
        <p:nvSpPr>
          <p:cNvPr id="1073" name="テキスト プレースホルダ 9">
            <a:extLst>
              <a:ext uri="{FF2B5EF4-FFF2-40B4-BE49-F238E27FC236}">
                <a16:creationId xmlns:a16="http://schemas.microsoft.com/office/drawing/2014/main" id="{20486E4C-F3BF-532E-2FEF-E7836128E19F}"/>
              </a:ext>
            </a:extLst>
          </p:cNvPr>
          <p:cNvSpPr>
            <a:spLocks/>
          </p:cNvSpPr>
          <p:nvPr>
            <p:custDataLst>
              <p:tags r:id="rId32"/>
            </p:custDataLst>
          </p:nvPr>
        </p:nvSpPr>
        <p:spPr bwMode="auto">
          <a:xfrm>
            <a:off x="63738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569DE-C4B3-4EA5-8050-761D637A5B55}" type="datetime'''''''''''''''''''''''1''''9'''''''''''''''''''">
              <a:rPr lang="en-US" altLang="en-US" sz="1000" smtClean="0"/>
              <a:pPr/>
              <a:t>19</a:t>
            </a:fld>
            <a:endParaRPr kumimoji="1" lang="ja-JP" altLang="en-US" sz="1000" dirty="0">
              <a:sym typeface="+mn-lt"/>
            </a:endParaRPr>
          </a:p>
        </p:txBody>
      </p:sp>
      <p:sp>
        <p:nvSpPr>
          <p:cNvPr id="1061" name="テキスト プレースホルダ 9">
            <a:extLst>
              <a:ext uri="{FF2B5EF4-FFF2-40B4-BE49-F238E27FC236}">
                <a16:creationId xmlns:a16="http://schemas.microsoft.com/office/drawing/2014/main" id="{53D18C88-754F-D4B5-B444-7546D17167E9}"/>
              </a:ext>
            </a:extLst>
          </p:cNvPr>
          <p:cNvSpPr>
            <a:spLocks/>
          </p:cNvSpPr>
          <p:nvPr>
            <p:custDataLst>
              <p:tags r:id="rId33"/>
            </p:custDataLst>
          </p:nvPr>
        </p:nvSpPr>
        <p:spPr bwMode="auto">
          <a:xfrm>
            <a:off x="6670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2C6AC-DE69-4760-B5AF-404BFA3BC2FD}" type="datetime'''''''2''''''''''''''0'''''''''''''''''">
              <a:rPr lang="en-US" altLang="en-US" sz="1000" smtClean="0"/>
              <a:pPr/>
              <a:t>20</a:t>
            </a:fld>
            <a:endParaRPr kumimoji="1" lang="ja-JP" altLang="en-US" sz="1000" dirty="0">
              <a:sym typeface="+mn-lt"/>
            </a:endParaRPr>
          </a:p>
        </p:txBody>
      </p:sp>
      <p:sp>
        <p:nvSpPr>
          <p:cNvPr id="1063" name="テキスト プレースホルダ 9">
            <a:extLst>
              <a:ext uri="{FF2B5EF4-FFF2-40B4-BE49-F238E27FC236}">
                <a16:creationId xmlns:a16="http://schemas.microsoft.com/office/drawing/2014/main" id="{397CDDA3-D1BD-CA22-B1DC-F0A2F8892EE4}"/>
              </a:ext>
            </a:extLst>
          </p:cNvPr>
          <p:cNvSpPr>
            <a:spLocks/>
          </p:cNvSpPr>
          <p:nvPr>
            <p:custDataLst>
              <p:tags r:id="rId34"/>
            </p:custDataLst>
          </p:nvPr>
        </p:nvSpPr>
        <p:spPr bwMode="auto">
          <a:xfrm>
            <a:off x="6967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C199B-E3B3-40A8-AF14-9F40B28DBB52}" type="datetime'''''''''2''''''''''''1'''''''''''''''">
              <a:rPr lang="en-US" altLang="en-US" sz="1000" smtClean="0"/>
              <a:pPr/>
              <a:t>21</a:t>
            </a:fld>
            <a:endParaRPr kumimoji="1" lang="ja-JP" altLang="en-US" sz="1000" dirty="0">
              <a:sym typeface="+mn-lt"/>
            </a:endParaRPr>
          </a:p>
        </p:txBody>
      </p:sp>
      <p:sp>
        <p:nvSpPr>
          <p:cNvPr id="1065" name="テキスト プレースホルダ 9">
            <a:extLst>
              <a:ext uri="{FF2B5EF4-FFF2-40B4-BE49-F238E27FC236}">
                <a16:creationId xmlns:a16="http://schemas.microsoft.com/office/drawing/2014/main" id="{39241D75-1307-4AF5-6B5C-F9605B465A27}"/>
              </a:ext>
            </a:extLst>
          </p:cNvPr>
          <p:cNvSpPr>
            <a:spLocks/>
          </p:cNvSpPr>
          <p:nvPr>
            <p:custDataLst>
              <p:tags r:id="rId35"/>
            </p:custDataLst>
          </p:nvPr>
        </p:nvSpPr>
        <p:spPr bwMode="auto">
          <a:xfrm>
            <a:off x="7265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149F1-BC3B-431C-BE32-0E88F60F32AA}" type="datetime'''''''''''''''2''''''''''''''''''2'''''''''''">
              <a:rPr lang="en-US" altLang="en-US" sz="1000" smtClean="0"/>
              <a:pPr/>
              <a:t>22</a:t>
            </a:fld>
            <a:endParaRPr kumimoji="1" lang="ja-JP" altLang="en-US" sz="1000" dirty="0">
              <a:sym typeface="+mn-lt"/>
            </a:endParaRPr>
          </a:p>
        </p:txBody>
      </p:sp>
      <p:sp>
        <p:nvSpPr>
          <p:cNvPr id="1067" name="テキスト プレースホルダ 9">
            <a:extLst>
              <a:ext uri="{FF2B5EF4-FFF2-40B4-BE49-F238E27FC236}">
                <a16:creationId xmlns:a16="http://schemas.microsoft.com/office/drawing/2014/main" id="{9FD776C6-CF40-B55E-4085-41F69CEB0C6C}"/>
              </a:ext>
            </a:extLst>
          </p:cNvPr>
          <p:cNvSpPr>
            <a:spLocks/>
          </p:cNvSpPr>
          <p:nvPr>
            <p:custDataLst>
              <p:tags r:id="rId36"/>
            </p:custDataLst>
          </p:nvPr>
        </p:nvSpPr>
        <p:spPr bwMode="auto">
          <a:xfrm>
            <a:off x="75628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A3AE4-8EF8-4B4C-B00E-01D579E7743C}" type="datetime'''''''''''''''''''''''''''2''''''''''3'''''''">
              <a:rPr lang="en-US" altLang="en-US" sz="1000" smtClean="0"/>
              <a:pPr/>
              <a:t>23</a:t>
            </a:fld>
            <a:endParaRPr kumimoji="1" lang="ja-JP" altLang="en-US" sz="1000" dirty="0">
              <a:sym typeface="+mn-lt"/>
            </a:endParaRPr>
          </a:p>
        </p:txBody>
      </p:sp>
      <p:sp>
        <p:nvSpPr>
          <p:cNvPr id="13" name="テキスト プレースホルダ 9">
            <a:extLst>
              <a:ext uri="{FF2B5EF4-FFF2-40B4-BE49-F238E27FC236}">
                <a16:creationId xmlns:a16="http://schemas.microsoft.com/office/drawing/2014/main" id="{758DC817-E41E-B660-97A9-B210FFF3CA25}"/>
              </a:ext>
            </a:extLst>
          </p:cNvPr>
          <p:cNvSpPr>
            <a:spLocks/>
          </p:cNvSpPr>
          <p:nvPr>
            <p:custDataLst>
              <p:tags r:id="rId37"/>
            </p:custDataLst>
          </p:nvPr>
        </p:nvSpPr>
        <p:spPr bwMode="auto">
          <a:xfrm>
            <a:off x="7859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640227-C98E-4E65-A387-E257D5D9AFE0}" type="datetime'''''''''''''''''''''''''2''''''''4'''''''''''''">
              <a:rPr lang="en-US" altLang="en-US" sz="1000" smtClean="0"/>
              <a:pPr/>
              <a:t>24</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E7DB45F6-D7DA-30B0-8E4F-1DBEFD0634E5}"/>
              </a:ext>
            </a:extLst>
          </p:cNvPr>
          <p:cNvSpPr>
            <a:spLocks/>
          </p:cNvSpPr>
          <p:nvPr>
            <p:custDataLst>
              <p:tags r:id="rId38"/>
            </p:custDataLst>
          </p:nvPr>
        </p:nvSpPr>
        <p:spPr bwMode="auto">
          <a:xfrm>
            <a:off x="8156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F89FD-E5FB-4560-96AA-308BB29E636B}" type="datetime'2''''''''''''''''''''''''''''''''''''''''5'''''''''''">
              <a:rPr lang="en-US" altLang="en-US" sz="1000" smtClean="0"/>
              <a:pPr/>
              <a:t>25</a:t>
            </a:fld>
            <a:endParaRPr kumimoji="1" lang="ja-JP" altLang="en-US" sz="1000" dirty="0">
              <a:sym typeface="+mn-lt"/>
            </a:endParaRPr>
          </a:p>
        </p:txBody>
      </p:sp>
      <p:sp useBgFill="1">
        <p:nvSpPr>
          <p:cNvPr id="1657" name="テキスト プレースホルダ 9">
            <a:extLst>
              <a:ext uri="{FF2B5EF4-FFF2-40B4-BE49-F238E27FC236}">
                <a16:creationId xmlns:a16="http://schemas.microsoft.com/office/drawing/2014/main" id="{62938103-792F-61FB-22B2-A86464AC7375}"/>
              </a:ext>
            </a:extLst>
          </p:cNvPr>
          <p:cNvSpPr>
            <a:spLocks/>
          </p:cNvSpPr>
          <p:nvPr>
            <p:custDataLst>
              <p:tags r:id="rId39"/>
            </p:custDataLst>
          </p:nvPr>
        </p:nvSpPr>
        <p:spPr bwMode="gray">
          <a:xfrm>
            <a:off x="8426450" y="31718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CA6E9F-97FE-4365-8D8D-503A87327525}"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1068" name="テキスト プレースホルダ 9">
            <a:extLst>
              <a:ext uri="{FF2B5EF4-FFF2-40B4-BE49-F238E27FC236}">
                <a16:creationId xmlns:a16="http://schemas.microsoft.com/office/drawing/2014/main" id="{8B6433C3-C5EE-68C9-68E8-6932ABEB16C6}"/>
              </a:ext>
            </a:extLst>
          </p:cNvPr>
          <p:cNvSpPr>
            <a:spLocks/>
          </p:cNvSpPr>
          <p:nvPr>
            <p:custDataLst>
              <p:tags r:id="rId40"/>
            </p:custDataLst>
          </p:nvPr>
        </p:nvSpPr>
        <p:spPr bwMode="auto">
          <a:xfrm>
            <a:off x="8455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741CC-5C27-4E6C-B695-EF14E6600F5A}" type="datetime'''''''''3''''''''''''''''0'''''''''''''''''''''''''''''''''">
              <a:rPr lang="en-US" altLang="en-US" sz="1000" smtClean="0"/>
              <a:pPr/>
              <a:t>30</a:t>
            </a:fld>
            <a:endParaRPr kumimoji="1" lang="ja-JP" altLang="en-US" sz="1000" dirty="0">
              <a:sym typeface="+mn-lt"/>
            </a:endParaRPr>
          </a:p>
        </p:txBody>
      </p:sp>
      <p:sp useBgFill="1">
        <p:nvSpPr>
          <p:cNvPr id="32" name="テキスト プレースホルダ 9">
            <a:extLst>
              <a:ext uri="{FF2B5EF4-FFF2-40B4-BE49-F238E27FC236}">
                <a16:creationId xmlns:a16="http://schemas.microsoft.com/office/drawing/2014/main" id="{19ED5F41-9C40-4CF9-CC30-B40ED111B15D}"/>
              </a:ext>
            </a:extLst>
          </p:cNvPr>
          <p:cNvSpPr>
            <a:spLocks/>
          </p:cNvSpPr>
          <p:nvPr>
            <p:custDataLst>
              <p:tags r:id="rId41"/>
            </p:custDataLst>
          </p:nvPr>
        </p:nvSpPr>
        <p:spPr bwMode="gray">
          <a:xfrm>
            <a:off x="630238" y="24987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E96D94CB-D65D-4B00-BB45-EA49499BFF7F}" type="datetime'''''''''2''''''''''''''''''.''''''''''''6'''''''''''''''''''''">
              <a:rPr lang="en-US" altLang="en-US" sz="1000" smtClean="0">
                <a:effectLst/>
                <a:latin typeface="+mn-lt"/>
                <a:ea typeface="+mn-ea"/>
                <a:sym typeface="+mn-lt"/>
              </a:rPr>
              <a:pPr marL="0" lvl="0" indent="0">
                <a:spcBef>
                  <a:spcPct val="0"/>
                </a:spcBef>
                <a:buNone/>
              </a:pPr>
              <a:t>2.6</a:t>
            </a:fld>
            <a:endParaRPr kumimoji="1" lang="en-US" altLang="ja-JP" sz="1000" dirty="0">
              <a:latin typeface="+mn-lt"/>
              <a:ea typeface="+mn-ea"/>
              <a:sym typeface="+mn-lt"/>
            </a:endParaRPr>
          </a:p>
        </p:txBody>
      </p:sp>
      <p:sp>
        <p:nvSpPr>
          <p:cNvPr id="1070" name="テキスト プレースホルダ 9">
            <a:extLst>
              <a:ext uri="{FF2B5EF4-FFF2-40B4-BE49-F238E27FC236}">
                <a16:creationId xmlns:a16="http://schemas.microsoft.com/office/drawing/2014/main" id="{3CC1EFE0-9FA8-C2BC-A001-56C7F057299D}"/>
              </a:ext>
            </a:extLst>
          </p:cNvPr>
          <p:cNvSpPr>
            <a:spLocks/>
          </p:cNvSpPr>
          <p:nvPr>
            <p:custDataLst>
              <p:tags r:id="rId42"/>
            </p:custDataLst>
          </p:nvPr>
        </p:nvSpPr>
        <p:spPr bwMode="auto">
          <a:xfrm>
            <a:off x="8751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95712-DCC3-48CC-B1F7-93DBDD78AA20}" type="datetime'''''''''''''''''''''''''4''''''''''''''''0'''''''''''''''''''">
              <a:rPr lang="en-US" altLang="en-US" sz="1000" smtClean="0"/>
              <a:pPr/>
              <a:t>40</a:t>
            </a:fld>
            <a:endParaRPr kumimoji="1" lang="ja-JP" altLang="en-US" sz="1000" dirty="0">
              <a:sym typeface="+mn-lt"/>
            </a:endParaRPr>
          </a:p>
        </p:txBody>
      </p:sp>
      <p:sp useBgFill="1">
        <p:nvSpPr>
          <p:cNvPr id="1660" name="テキスト プレースホルダ 9">
            <a:extLst>
              <a:ext uri="{FF2B5EF4-FFF2-40B4-BE49-F238E27FC236}">
                <a16:creationId xmlns:a16="http://schemas.microsoft.com/office/drawing/2014/main" id="{16BF7C29-541C-AFF6-52F9-E460A7C32F1A}"/>
              </a:ext>
            </a:extLst>
          </p:cNvPr>
          <p:cNvSpPr>
            <a:spLocks/>
          </p:cNvSpPr>
          <p:nvPr>
            <p:custDataLst>
              <p:tags r:id="rId43"/>
            </p:custDataLst>
          </p:nvPr>
        </p:nvSpPr>
        <p:spPr bwMode="gray">
          <a:xfrm>
            <a:off x="9037638" y="32718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DDAFA09-2E68-4C35-8193-32A7B2CDF337}" type="datetime'''''''''''1.''''''''''''''''''''''''''''''''''''''1'''''''''''">
              <a:rPr lang="en-US" altLang="en-US" sz="1000" smtClean="0">
                <a:effectLst/>
                <a:latin typeface="+mn-lt"/>
                <a:ea typeface="+mn-ea"/>
                <a:sym typeface="+mn-lt"/>
              </a:rPr>
              <a:pPr marL="0" lvl="0" indent="0">
                <a:spcBef>
                  <a:spcPct val="0"/>
                </a:spcBef>
                <a:buNone/>
              </a:pPr>
              <a:t>1.1</a:t>
            </a:fld>
            <a:endParaRPr kumimoji="1" lang="en-US" altLang="ja-JP" sz="1000" dirty="0">
              <a:latin typeface="+mn-lt"/>
              <a:ea typeface="+mn-ea"/>
              <a:sym typeface="+mn-lt"/>
            </a:endParaRPr>
          </a:p>
        </p:txBody>
      </p:sp>
      <p:sp>
        <p:nvSpPr>
          <p:cNvPr id="1072" name="テキスト プレースホルダ 9">
            <a:extLst>
              <a:ext uri="{FF2B5EF4-FFF2-40B4-BE49-F238E27FC236}">
                <a16:creationId xmlns:a16="http://schemas.microsoft.com/office/drawing/2014/main" id="{6E83799C-C60E-A476-5A74-FFF4D172710F}"/>
              </a:ext>
            </a:extLst>
          </p:cNvPr>
          <p:cNvSpPr>
            <a:spLocks/>
          </p:cNvSpPr>
          <p:nvPr>
            <p:custDataLst>
              <p:tags r:id="rId44"/>
            </p:custDataLst>
          </p:nvPr>
        </p:nvSpPr>
        <p:spPr bwMode="auto">
          <a:xfrm>
            <a:off x="9048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982B7-CEA6-4E03-820E-5849AF0D9ECE}" type="datetime'''''''''''''''''''''5''''''''''''''''''''''''0'''''''">
              <a:rPr lang="en-US" altLang="en-US" sz="1000" smtClean="0"/>
              <a:pPr/>
              <a:t>50</a:t>
            </a:fld>
            <a:endParaRPr kumimoji="1" lang="ja-JP" altLang="en-US" sz="1000" dirty="0">
              <a:sym typeface="+mn-lt"/>
            </a:endParaRPr>
          </a:p>
        </p:txBody>
      </p:sp>
      <p:sp>
        <p:nvSpPr>
          <p:cNvPr id="1039" name="テキスト プレースホルダ 9">
            <a:extLst>
              <a:ext uri="{FF2B5EF4-FFF2-40B4-BE49-F238E27FC236}">
                <a16:creationId xmlns:a16="http://schemas.microsoft.com/office/drawing/2014/main" id="{5389D403-BBA0-28E0-F192-16F4636931AB}"/>
              </a:ext>
            </a:extLst>
          </p:cNvPr>
          <p:cNvSpPr>
            <a:spLocks/>
          </p:cNvSpPr>
          <p:nvPr>
            <p:custDataLst>
              <p:tags r:id="rId45"/>
            </p:custDataLst>
          </p:nvPr>
        </p:nvSpPr>
        <p:spPr bwMode="auto">
          <a:xfrm>
            <a:off x="655638"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D8D02-A64D-4ADE-9BAA-84328EC9FB8C}" type="datetime'20''''''''''''''''''''0''0'''''''''''''''''''''''''''''''">
              <a:rPr lang="en-US" altLang="en-US" sz="1000" smtClean="0"/>
              <a:pPr/>
              <a:t>2000</a:t>
            </a:fld>
            <a:endParaRPr kumimoji="1" lang="ja-JP" altLang="en-US" sz="1000" dirty="0">
              <a:sym typeface="+mn-lt"/>
            </a:endParaRPr>
          </a:p>
        </p:txBody>
      </p:sp>
      <p:sp>
        <p:nvSpPr>
          <p:cNvPr id="1062" name="テキスト プレースホルダ 9">
            <a:extLst>
              <a:ext uri="{FF2B5EF4-FFF2-40B4-BE49-F238E27FC236}">
                <a16:creationId xmlns:a16="http://schemas.microsoft.com/office/drawing/2014/main" id="{19ADBAD1-2FD6-96ED-6F60-0354B6984891}"/>
              </a:ext>
            </a:extLst>
          </p:cNvPr>
          <p:cNvSpPr>
            <a:spLocks/>
          </p:cNvSpPr>
          <p:nvPr>
            <p:custDataLst>
              <p:tags r:id="rId46"/>
            </p:custDataLst>
          </p:nvPr>
        </p:nvSpPr>
        <p:spPr bwMode="auto">
          <a:xfrm>
            <a:off x="5481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69A46-61E7-4602-8EC5-13D9BB52E297}" type="datetime'''''''''''''''''''''''''''''''''''1''''''''''6'''''''">
              <a:rPr lang="en-US" altLang="en-US" sz="1000" smtClean="0"/>
              <a:pPr/>
              <a:t>16</a:t>
            </a:fld>
            <a:endParaRPr kumimoji="1" lang="ja-JP" altLang="en-US" sz="1000" dirty="0">
              <a:sym typeface="+mn-lt"/>
            </a:endParaRPr>
          </a:p>
        </p:txBody>
      </p:sp>
      <p:cxnSp>
        <p:nvCxnSpPr>
          <p:cNvPr id="1340" name="Straight Connector 273">
            <a:extLst>
              <a:ext uri="{FF2B5EF4-FFF2-40B4-BE49-F238E27FC236}">
                <a16:creationId xmlns:a16="http://schemas.microsoft.com/office/drawing/2014/main" id="{13753DA0-A543-58F3-23F7-949649E6B976}"/>
              </a:ext>
            </a:extLst>
          </p:cNvPr>
          <p:cNvCxnSpPr/>
          <p:nvPr>
            <p:custDataLst>
              <p:tags r:id="rId47"/>
            </p:custDataLst>
          </p:nvPr>
        </p:nvCxnSpPr>
        <p:spPr bwMode="auto">
          <a:xfrm>
            <a:off x="62357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1" name="Straight Connector 274">
            <a:extLst>
              <a:ext uri="{FF2B5EF4-FFF2-40B4-BE49-F238E27FC236}">
                <a16:creationId xmlns:a16="http://schemas.microsoft.com/office/drawing/2014/main" id="{02414D71-17D4-D0B5-97B0-290D146949C8}"/>
              </a:ext>
            </a:extLst>
          </p:cNvPr>
          <p:cNvCxnSpPr/>
          <p:nvPr>
            <p:custDataLst>
              <p:tags r:id="rId48"/>
            </p:custDataLst>
          </p:nvPr>
        </p:nvCxnSpPr>
        <p:spPr bwMode="auto">
          <a:xfrm>
            <a:off x="623570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1" name="Straight Connector 275">
            <a:extLst>
              <a:ext uri="{FF2B5EF4-FFF2-40B4-BE49-F238E27FC236}">
                <a16:creationId xmlns:a16="http://schemas.microsoft.com/office/drawing/2014/main" id="{60049FE5-7F70-070B-A19D-17FECEE68297}"/>
              </a:ext>
            </a:extLst>
          </p:cNvPr>
          <p:cNvCxnSpPr/>
          <p:nvPr>
            <p:custDataLst>
              <p:tags r:id="rId49"/>
            </p:custDataLst>
          </p:nvPr>
        </p:nvCxnSpPr>
        <p:spPr bwMode="auto">
          <a:xfrm>
            <a:off x="6235700" y="56689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2" name="Straight Connector 277">
            <a:extLst>
              <a:ext uri="{FF2B5EF4-FFF2-40B4-BE49-F238E27FC236}">
                <a16:creationId xmlns:a16="http://schemas.microsoft.com/office/drawing/2014/main" id="{27F28ED4-C7D3-D4BA-D64D-E2AEAA476800}"/>
              </a:ext>
            </a:extLst>
          </p:cNvPr>
          <p:cNvCxnSpPr/>
          <p:nvPr>
            <p:custDataLst>
              <p:tags r:id="rId50"/>
            </p:custDataLst>
          </p:nvPr>
        </p:nvCxnSpPr>
        <p:spPr bwMode="auto">
          <a:xfrm>
            <a:off x="65341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3" name="Straight Connector 278">
            <a:extLst>
              <a:ext uri="{FF2B5EF4-FFF2-40B4-BE49-F238E27FC236}">
                <a16:creationId xmlns:a16="http://schemas.microsoft.com/office/drawing/2014/main" id="{F4E97010-55FA-8966-4AD6-5A0DC8493149}"/>
              </a:ext>
            </a:extLst>
          </p:cNvPr>
          <p:cNvCxnSpPr/>
          <p:nvPr>
            <p:custDataLst>
              <p:tags r:id="rId51"/>
            </p:custDataLst>
          </p:nvPr>
        </p:nvCxnSpPr>
        <p:spPr bwMode="auto">
          <a:xfrm>
            <a:off x="653415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5" name="Straight Connector 280">
            <a:extLst>
              <a:ext uri="{FF2B5EF4-FFF2-40B4-BE49-F238E27FC236}">
                <a16:creationId xmlns:a16="http://schemas.microsoft.com/office/drawing/2014/main" id="{68D7D3A2-8EC7-5CAE-81B0-580097C5DEE5}"/>
              </a:ext>
            </a:extLst>
          </p:cNvPr>
          <p:cNvCxnSpPr/>
          <p:nvPr>
            <p:custDataLst>
              <p:tags r:id="rId52"/>
            </p:custDataLst>
          </p:nvPr>
        </p:nvCxnSpPr>
        <p:spPr bwMode="auto">
          <a:xfrm>
            <a:off x="68326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6" name="Straight Connector 281">
            <a:extLst>
              <a:ext uri="{FF2B5EF4-FFF2-40B4-BE49-F238E27FC236}">
                <a16:creationId xmlns:a16="http://schemas.microsoft.com/office/drawing/2014/main" id="{193BEA38-3DDD-69F1-BC18-9BB06258F0B9}"/>
              </a:ext>
            </a:extLst>
          </p:cNvPr>
          <p:cNvCxnSpPr/>
          <p:nvPr>
            <p:custDataLst>
              <p:tags r:id="rId53"/>
            </p:custDataLst>
          </p:nvPr>
        </p:nvCxnSpPr>
        <p:spPr bwMode="auto">
          <a:xfrm>
            <a:off x="6832600" y="48450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7" name="Straight Connector 282">
            <a:extLst>
              <a:ext uri="{FF2B5EF4-FFF2-40B4-BE49-F238E27FC236}">
                <a16:creationId xmlns:a16="http://schemas.microsoft.com/office/drawing/2014/main" id="{A9399553-990C-A39D-5EA1-6614095AB2B8}"/>
              </a:ext>
            </a:extLst>
          </p:cNvPr>
          <p:cNvCxnSpPr/>
          <p:nvPr>
            <p:custDataLst>
              <p:tags r:id="rId54"/>
            </p:custDataLst>
          </p:nvPr>
        </p:nvCxnSpPr>
        <p:spPr bwMode="auto">
          <a:xfrm>
            <a:off x="6832600" y="56784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8" name="Straight Connector 283">
            <a:extLst>
              <a:ext uri="{FF2B5EF4-FFF2-40B4-BE49-F238E27FC236}">
                <a16:creationId xmlns:a16="http://schemas.microsoft.com/office/drawing/2014/main" id="{964BDACB-28F5-334F-4FC6-E05F3BB81A60}"/>
              </a:ext>
            </a:extLst>
          </p:cNvPr>
          <p:cNvCxnSpPr/>
          <p:nvPr>
            <p:custDataLst>
              <p:tags r:id="rId55"/>
            </p:custDataLst>
          </p:nvPr>
        </p:nvCxnSpPr>
        <p:spPr bwMode="auto">
          <a:xfrm>
            <a:off x="71310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9" name="Straight Connector 284">
            <a:extLst>
              <a:ext uri="{FF2B5EF4-FFF2-40B4-BE49-F238E27FC236}">
                <a16:creationId xmlns:a16="http://schemas.microsoft.com/office/drawing/2014/main" id="{75BBB2D5-FC39-3448-E3A8-CE6F30122E10}"/>
              </a:ext>
            </a:extLst>
          </p:cNvPr>
          <p:cNvCxnSpPr/>
          <p:nvPr>
            <p:custDataLst>
              <p:tags r:id="rId56"/>
            </p:custDataLst>
          </p:nvPr>
        </p:nvCxnSpPr>
        <p:spPr bwMode="auto">
          <a:xfrm>
            <a:off x="7131050" y="48466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0" name="Straight Connector 285">
            <a:extLst>
              <a:ext uri="{FF2B5EF4-FFF2-40B4-BE49-F238E27FC236}">
                <a16:creationId xmlns:a16="http://schemas.microsoft.com/office/drawing/2014/main" id="{ECF4CFF9-1460-CBBC-F0F5-FE877811D039}"/>
              </a:ext>
            </a:extLst>
          </p:cNvPr>
          <p:cNvCxnSpPr/>
          <p:nvPr>
            <p:custDataLst>
              <p:tags r:id="rId57"/>
            </p:custDataLst>
          </p:nvPr>
        </p:nvCxnSpPr>
        <p:spPr bwMode="auto">
          <a:xfrm>
            <a:off x="7131050" y="56832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2" name="Straight Connector 286">
            <a:extLst>
              <a:ext uri="{FF2B5EF4-FFF2-40B4-BE49-F238E27FC236}">
                <a16:creationId xmlns:a16="http://schemas.microsoft.com/office/drawing/2014/main" id="{E5262E25-5C1D-9403-80D7-B504E9AE027C}"/>
              </a:ext>
            </a:extLst>
          </p:cNvPr>
          <p:cNvCxnSpPr/>
          <p:nvPr>
            <p:custDataLst>
              <p:tags r:id="rId58"/>
            </p:custDataLst>
          </p:nvPr>
        </p:nvCxnSpPr>
        <p:spPr bwMode="auto">
          <a:xfrm>
            <a:off x="74295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3" name="Straight Connector 287">
            <a:extLst>
              <a:ext uri="{FF2B5EF4-FFF2-40B4-BE49-F238E27FC236}">
                <a16:creationId xmlns:a16="http://schemas.microsoft.com/office/drawing/2014/main" id="{A08CA2E8-A797-E61D-150B-B029ACA752B5}"/>
              </a:ext>
            </a:extLst>
          </p:cNvPr>
          <p:cNvCxnSpPr/>
          <p:nvPr>
            <p:custDataLst>
              <p:tags r:id="rId59"/>
            </p:custDataLst>
          </p:nvPr>
        </p:nvCxnSpPr>
        <p:spPr bwMode="auto">
          <a:xfrm>
            <a:off x="7429500" y="48466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2" name="Straight Connector 97">
            <a:extLst>
              <a:ext uri="{FF2B5EF4-FFF2-40B4-BE49-F238E27FC236}">
                <a16:creationId xmlns:a16="http://schemas.microsoft.com/office/drawing/2014/main" id="{4A1B6904-AE82-7288-FBB5-92D540A25650}"/>
              </a:ext>
            </a:extLst>
          </p:cNvPr>
          <p:cNvCxnSpPr/>
          <p:nvPr>
            <p:custDataLst>
              <p:tags r:id="rId60"/>
            </p:custDataLst>
          </p:nvPr>
        </p:nvCxnSpPr>
        <p:spPr bwMode="auto">
          <a:xfrm>
            <a:off x="1463675" y="561816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1" name="Straight Connector 245">
            <a:extLst>
              <a:ext uri="{FF2B5EF4-FFF2-40B4-BE49-F238E27FC236}">
                <a16:creationId xmlns:a16="http://schemas.microsoft.com/office/drawing/2014/main" id="{8C6BA160-9CED-0F0B-87B1-AB9ECEF3BC76}"/>
              </a:ext>
            </a:extLst>
          </p:cNvPr>
          <p:cNvCxnSpPr/>
          <p:nvPr>
            <p:custDataLst>
              <p:tags r:id="rId61"/>
            </p:custDataLst>
          </p:nvPr>
        </p:nvCxnSpPr>
        <p:spPr bwMode="auto">
          <a:xfrm>
            <a:off x="3551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4" name="Straight Connector 288">
            <a:extLst>
              <a:ext uri="{FF2B5EF4-FFF2-40B4-BE49-F238E27FC236}">
                <a16:creationId xmlns:a16="http://schemas.microsoft.com/office/drawing/2014/main" id="{B4153EFA-0720-E01A-E0BA-E10091F0C323}"/>
              </a:ext>
            </a:extLst>
          </p:cNvPr>
          <p:cNvCxnSpPr/>
          <p:nvPr>
            <p:custDataLst>
              <p:tags r:id="rId62"/>
            </p:custDataLst>
          </p:nvPr>
        </p:nvCxnSpPr>
        <p:spPr bwMode="auto">
          <a:xfrm>
            <a:off x="7429500" y="56880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5" name="Straight Connector 289">
            <a:extLst>
              <a:ext uri="{FF2B5EF4-FFF2-40B4-BE49-F238E27FC236}">
                <a16:creationId xmlns:a16="http://schemas.microsoft.com/office/drawing/2014/main" id="{BD1F6A66-3C8F-1674-1979-9165A7FB1E66}"/>
              </a:ext>
            </a:extLst>
          </p:cNvPr>
          <p:cNvCxnSpPr/>
          <p:nvPr>
            <p:custDataLst>
              <p:tags r:id="rId63"/>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7" name="Straight Connector 291">
            <a:extLst>
              <a:ext uri="{FF2B5EF4-FFF2-40B4-BE49-F238E27FC236}">
                <a16:creationId xmlns:a16="http://schemas.microsoft.com/office/drawing/2014/main" id="{142DACDC-804D-75AE-F1CD-30D78E47490D}"/>
              </a:ext>
            </a:extLst>
          </p:cNvPr>
          <p:cNvCxnSpPr/>
          <p:nvPr>
            <p:custDataLst>
              <p:tags r:id="rId64"/>
            </p:custDataLst>
          </p:nvPr>
        </p:nvCxnSpPr>
        <p:spPr bwMode="auto">
          <a:xfrm>
            <a:off x="7727950" y="569277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8" name="Straight Connector 1027">
            <a:extLst>
              <a:ext uri="{FF2B5EF4-FFF2-40B4-BE49-F238E27FC236}">
                <a16:creationId xmlns:a16="http://schemas.microsoft.com/office/drawing/2014/main" id="{74A5D004-8265-5BAB-0073-866529FF7519}"/>
              </a:ext>
            </a:extLst>
          </p:cNvPr>
          <p:cNvCxnSpPr/>
          <p:nvPr>
            <p:custDataLst>
              <p:tags r:id="rId65"/>
            </p:custDataLst>
          </p:nvPr>
        </p:nvCxnSpPr>
        <p:spPr bwMode="auto">
          <a:xfrm>
            <a:off x="80248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9" name="Straight Connector 1028">
            <a:extLst>
              <a:ext uri="{FF2B5EF4-FFF2-40B4-BE49-F238E27FC236}">
                <a16:creationId xmlns:a16="http://schemas.microsoft.com/office/drawing/2014/main" id="{E33F485F-107C-B7B8-CDD5-F0C88A96D49E}"/>
              </a:ext>
            </a:extLst>
          </p:cNvPr>
          <p:cNvCxnSpPr/>
          <p:nvPr>
            <p:custDataLst>
              <p:tags r:id="rId66"/>
            </p:custDataLst>
          </p:nvPr>
        </p:nvCxnSpPr>
        <p:spPr bwMode="auto">
          <a:xfrm>
            <a:off x="8024813" y="48498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0" name="Straight Connector 1029">
            <a:extLst>
              <a:ext uri="{FF2B5EF4-FFF2-40B4-BE49-F238E27FC236}">
                <a16:creationId xmlns:a16="http://schemas.microsoft.com/office/drawing/2014/main" id="{C9A17E86-07ED-D52A-D6B6-2EE02EA9F456}"/>
              </a:ext>
            </a:extLst>
          </p:cNvPr>
          <p:cNvCxnSpPr/>
          <p:nvPr>
            <p:custDataLst>
              <p:tags r:id="rId67"/>
            </p:custDataLst>
          </p:nvPr>
        </p:nvCxnSpPr>
        <p:spPr bwMode="auto">
          <a:xfrm>
            <a:off x="8024813" y="56975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CB7A67F-3363-72A8-70DF-45C79DAF4CF6}"/>
              </a:ext>
            </a:extLst>
          </p:cNvPr>
          <p:cNvCxnSpPr>
            <a:cxnSpLocks/>
          </p:cNvCxnSpPr>
          <p:nvPr>
            <p:custDataLst>
              <p:tags r:id="rId68"/>
            </p:custDataLst>
          </p:nvPr>
        </p:nvCxnSpPr>
        <p:spPr bwMode="auto">
          <a:xfrm>
            <a:off x="83232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06AD4AF-08C6-D43B-C4F1-4DA55EE7476D}"/>
              </a:ext>
            </a:extLst>
          </p:cNvPr>
          <p:cNvCxnSpPr>
            <a:cxnSpLocks/>
          </p:cNvCxnSpPr>
          <p:nvPr>
            <p:custDataLst>
              <p:tags r:id="rId69"/>
            </p:custDataLst>
          </p:nvPr>
        </p:nvCxnSpPr>
        <p:spPr bwMode="auto">
          <a:xfrm>
            <a:off x="8323263" y="484981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29A8D6D-0042-3F42-7022-3FA7442F5982}"/>
              </a:ext>
            </a:extLst>
          </p:cNvPr>
          <p:cNvCxnSpPr>
            <a:cxnSpLocks/>
          </p:cNvCxnSpPr>
          <p:nvPr>
            <p:custDataLst>
              <p:tags r:id="rId70"/>
            </p:custDataLst>
          </p:nvPr>
        </p:nvCxnSpPr>
        <p:spPr bwMode="auto">
          <a:xfrm>
            <a:off x="8323263" y="5703888"/>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8" name="Straight Connector 1357">
            <a:extLst>
              <a:ext uri="{FF2B5EF4-FFF2-40B4-BE49-F238E27FC236}">
                <a16:creationId xmlns:a16="http://schemas.microsoft.com/office/drawing/2014/main" id="{1AE972CD-55C5-A6DD-BFF0-4273493F8061}"/>
              </a:ext>
            </a:extLst>
          </p:cNvPr>
          <p:cNvCxnSpPr/>
          <p:nvPr>
            <p:custDataLst>
              <p:tags r:id="rId71"/>
            </p:custDataLst>
          </p:nvPr>
        </p:nvCxnSpPr>
        <p:spPr bwMode="auto">
          <a:xfrm>
            <a:off x="8621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4" name="Straight Connector 279">
            <a:extLst>
              <a:ext uri="{FF2B5EF4-FFF2-40B4-BE49-F238E27FC236}">
                <a16:creationId xmlns:a16="http://schemas.microsoft.com/office/drawing/2014/main" id="{899978B7-0D4F-240B-1E43-BE5562B1C89D}"/>
              </a:ext>
            </a:extLst>
          </p:cNvPr>
          <p:cNvCxnSpPr/>
          <p:nvPr>
            <p:custDataLst>
              <p:tags r:id="rId72"/>
            </p:custDataLst>
          </p:nvPr>
        </p:nvCxnSpPr>
        <p:spPr bwMode="auto">
          <a:xfrm>
            <a:off x="6534150" y="56737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9" name="Straight Connector 1358">
            <a:extLst>
              <a:ext uri="{FF2B5EF4-FFF2-40B4-BE49-F238E27FC236}">
                <a16:creationId xmlns:a16="http://schemas.microsoft.com/office/drawing/2014/main" id="{B9986E5B-4BCB-EA1D-2407-9000BAD4E52D}"/>
              </a:ext>
            </a:extLst>
          </p:cNvPr>
          <p:cNvCxnSpPr>
            <a:cxnSpLocks/>
          </p:cNvCxnSpPr>
          <p:nvPr>
            <p:custDataLst>
              <p:tags r:id="rId73"/>
            </p:custDataLst>
          </p:nvPr>
        </p:nvCxnSpPr>
        <p:spPr bwMode="auto">
          <a:xfrm>
            <a:off x="8621713" y="4859338"/>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0" name="Straight Connector 1359">
            <a:extLst>
              <a:ext uri="{FF2B5EF4-FFF2-40B4-BE49-F238E27FC236}">
                <a16:creationId xmlns:a16="http://schemas.microsoft.com/office/drawing/2014/main" id="{64ACE620-C5CA-A5BA-1EE8-D876EB3B93B1}"/>
              </a:ext>
            </a:extLst>
          </p:cNvPr>
          <p:cNvCxnSpPr>
            <a:cxnSpLocks/>
          </p:cNvCxnSpPr>
          <p:nvPr>
            <p:custDataLst>
              <p:tags r:id="rId74"/>
            </p:custDataLst>
          </p:nvPr>
        </p:nvCxnSpPr>
        <p:spPr bwMode="auto">
          <a:xfrm>
            <a:off x="8621713" y="5734050"/>
            <a:ext cx="111125" cy="39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2" name="Straight Connector 1361">
            <a:extLst>
              <a:ext uri="{FF2B5EF4-FFF2-40B4-BE49-F238E27FC236}">
                <a16:creationId xmlns:a16="http://schemas.microsoft.com/office/drawing/2014/main" id="{8BD18393-8A1F-3BEE-744A-BF3CD4DE6A9C}"/>
              </a:ext>
            </a:extLst>
          </p:cNvPr>
          <p:cNvCxnSpPr/>
          <p:nvPr>
            <p:custDataLst>
              <p:tags r:id="rId75"/>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3" name="Straight Connector 1362">
            <a:extLst>
              <a:ext uri="{FF2B5EF4-FFF2-40B4-BE49-F238E27FC236}">
                <a16:creationId xmlns:a16="http://schemas.microsoft.com/office/drawing/2014/main" id="{8B330012-3099-885F-0209-128AF8185FB2}"/>
              </a:ext>
            </a:extLst>
          </p:cNvPr>
          <p:cNvCxnSpPr/>
          <p:nvPr>
            <p:custDataLst>
              <p:tags r:id="rId76"/>
            </p:custDataLst>
          </p:nvPr>
        </p:nvCxnSpPr>
        <p:spPr bwMode="auto">
          <a:xfrm>
            <a:off x="8920163" y="4878388"/>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4" name="Straight Connector 1363">
            <a:extLst>
              <a:ext uri="{FF2B5EF4-FFF2-40B4-BE49-F238E27FC236}">
                <a16:creationId xmlns:a16="http://schemas.microsoft.com/office/drawing/2014/main" id="{65666BFD-C5F4-6566-AA4E-FBDC897A0B40}"/>
              </a:ext>
            </a:extLst>
          </p:cNvPr>
          <p:cNvCxnSpPr/>
          <p:nvPr>
            <p:custDataLst>
              <p:tags r:id="rId77"/>
            </p:custDataLst>
          </p:nvPr>
        </p:nvCxnSpPr>
        <p:spPr bwMode="auto">
          <a:xfrm>
            <a:off x="8920163" y="5773738"/>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5" name="Straight Connector 80">
            <a:extLst>
              <a:ext uri="{FF2B5EF4-FFF2-40B4-BE49-F238E27FC236}">
                <a16:creationId xmlns:a16="http://schemas.microsoft.com/office/drawing/2014/main" id="{003D5762-3E71-B341-F8B0-2EFED140B51B}"/>
              </a:ext>
            </a:extLst>
          </p:cNvPr>
          <p:cNvCxnSpPr/>
          <p:nvPr>
            <p:custDataLst>
              <p:tags r:id="rId78"/>
            </p:custDataLst>
          </p:nvPr>
        </p:nvCxnSpPr>
        <p:spPr bwMode="auto">
          <a:xfrm>
            <a:off x="866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6" name="Straight Connector 90">
            <a:extLst>
              <a:ext uri="{FF2B5EF4-FFF2-40B4-BE49-F238E27FC236}">
                <a16:creationId xmlns:a16="http://schemas.microsoft.com/office/drawing/2014/main" id="{4DD7D1F2-9A54-3A7C-B60A-16F60AE81562}"/>
              </a:ext>
            </a:extLst>
          </p:cNvPr>
          <p:cNvCxnSpPr/>
          <p:nvPr>
            <p:custDataLst>
              <p:tags r:id="rId79"/>
            </p:custDataLst>
          </p:nvPr>
        </p:nvCxnSpPr>
        <p:spPr bwMode="auto">
          <a:xfrm>
            <a:off x="866775"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7" name="Straight Connector 91">
            <a:extLst>
              <a:ext uri="{FF2B5EF4-FFF2-40B4-BE49-F238E27FC236}">
                <a16:creationId xmlns:a16="http://schemas.microsoft.com/office/drawing/2014/main" id="{D6B2800D-5CCC-B537-228D-FBC70EBCC487}"/>
              </a:ext>
            </a:extLst>
          </p:cNvPr>
          <p:cNvCxnSpPr/>
          <p:nvPr>
            <p:custDataLst>
              <p:tags r:id="rId80"/>
            </p:custDataLst>
          </p:nvPr>
        </p:nvCxnSpPr>
        <p:spPr bwMode="auto">
          <a:xfrm>
            <a:off x="866775" y="560704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8" name="Straight Connector 92">
            <a:extLst>
              <a:ext uri="{FF2B5EF4-FFF2-40B4-BE49-F238E27FC236}">
                <a16:creationId xmlns:a16="http://schemas.microsoft.com/office/drawing/2014/main" id="{E5B54E37-6C66-6118-A832-C4A9EE049F93}"/>
              </a:ext>
            </a:extLst>
          </p:cNvPr>
          <p:cNvCxnSpPr/>
          <p:nvPr>
            <p:custDataLst>
              <p:tags r:id="rId81"/>
            </p:custDataLst>
          </p:nvPr>
        </p:nvCxnSpPr>
        <p:spPr bwMode="auto">
          <a:xfrm>
            <a:off x="11652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9" name="Straight Connector 93">
            <a:extLst>
              <a:ext uri="{FF2B5EF4-FFF2-40B4-BE49-F238E27FC236}">
                <a16:creationId xmlns:a16="http://schemas.microsoft.com/office/drawing/2014/main" id="{80350DB2-F9F5-9B4F-2015-F91EA5308282}"/>
              </a:ext>
            </a:extLst>
          </p:cNvPr>
          <p:cNvCxnSpPr/>
          <p:nvPr>
            <p:custDataLst>
              <p:tags r:id="rId82"/>
            </p:custDataLst>
          </p:nvPr>
        </p:nvCxnSpPr>
        <p:spPr bwMode="auto">
          <a:xfrm>
            <a:off x="1165225"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0" name="Straight Connector 94">
            <a:extLst>
              <a:ext uri="{FF2B5EF4-FFF2-40B4-BE49-F238E27FC236}">
                <a16:creationId xmlns:a16="http://schemas.microsoft.com/office/drawing/2014/main" id="{6F238253-3432-DB1A-1AE3-35FF2954E42E}"/>
              </a:ext>
            </a:extLst>
          </p:cNvPr>
          <p:cNvCxnSpPr/>
          <p:nvPr>
            <p:custDataLst>
              <p:tags r:id="rId83"/>
            </p:custDataLst>
          </p:nvPr>
        </p:nvCxnSpPr>
        <p:spPr bwMode="auto">
          <a:xfrm>
            <a:off x="1165225" y="56134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0" name="Straight Connector 95">
            <a:extLst>
              <a:ext uri="{FF2B5EF4-FFF2-40B4-BE49-F238E27FC236}">
                <a16:creationId xmlns:a16="http://schemas.microsoft.com/office/drawing/2014/main" id="{A40E83EA-8065-C7AD-D5CD-4BCA94E9C333}"/>
              </a:ext>
            </a:extLst>
          </p:cNvPr>
          <p:cNvCxnSpPr/>
          <p:nvPr>
            <p:custDataLst>
              <p:tags r:id="rId84"/>
            </p:custDataLst>
          </p:nvPr>
        </p:nvCxnSpPr>
        <p:spPr bwMode="auto">
          <a:xfrm>
            <a:off x="14636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1" name="Straight Connector 96">
            <a:extLst>
              <a:ext uri="{FF2B5EF4-FFF2-40B4-BE49-F238E27FC236}">
                <a16:creationId xmlns:a16="http://schemas.microsoft.com/office/drawing/2014/main" id="{34F52EF8-9617-E09B-0858-1BD730DCEB9F}"/>
              </a:ext>
            </a:extLst>
          </p:cNvPr>
          <p:cNvCxnSpPr/>
          <p:nvPr>
            <p:custDataLst>
              <p:tags r:id="rId85"/>
            </p:custDataLst>
          </p:nvPr>
        </p:nvCxnSpPr>
        <p:spPr bwMode="auto">
          <a:xfrm>
            <a:off x="1463675" y="48418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3" name="Straight Connector 98">
            <a:extLst>
              <a:ext uri="{FF2B5EF4-FFF2-40B4-BE49-F238E27FC236}">
                <a16:creationId xmlns:a16="http://schemas.microsoft.com/office/drawing/2014/main" id="{BB2477C3-F0DB-4407-25A7-E6FAB45BD199}"/>
              </a:ext>
            </a:extLst>
          </p:cNvPr>
          <p:cNvCxnSpPr/>
          <p:nvPr>
            <p:custDataLst>
              <p:tags r:id="rId86"/>
            </p:custDataLst>
          </p:nvPr>
        </p:nvCxnSpPr>
        <p:spPr bwMode="auto">
          <a:xfrm>
            <a:off x="17621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4" name="Straight Connector 99">
            <a:extLst>
              <a:ext uri="{FF2B5EF4-FFF2-40B4-BE49-F238E27FC236}">
                <a16:creationId xmlns:a16="http://schemas.microsoft.com/office/drawing/2014/main" id="{B1E6BA3F-9E0A-FEF2-8615-8F507F99572A}"/>
              </a:ext>
            </a:extLst>
          </p:cNvPr>
          <p:cNvCxnSpPr/>
          <p:nvPr>
            <p:custDataLst>
              <p:tags r:id="rId87"/>
            </p:custDataLst>
          </p:nvPr>
        </p:nvCxnSpPr>
        <p:spPr bwMode="auto">
          <a:xfrm>
            <a:off x="1762125"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5" name="Straight Connector 100">
            <a:extLst>
              <a:ext uri="{FF2B5EF4-FFF2-40B4-BE49-F238E27FC236}">
                <a16:creationId xmlns:a16="http://schemas.microsoft.com/office/drawing/2014/main" id="{5FF333AB-E8B5-1DBE-C542-A5A4258128DA}"/>
              </a:ext>
            </a:extLst>
          </p:cNvPr>
          <p:cNvCxnSpPr/>
          <p:nvPr>
            <p:custDataLst>
              <p:tags r:id="rId88"/>
            </p:custDataLst>
          </p:nvPr>
        </p:nvCxnSpPr>
        <p:spPr bwMode="auto">
          <a:xfrm>
            <a:off x="1762125" y="56245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6" name="Straight Connector 101">
            <a:extLst>
              <a:ext uri="{FF2B5EF4-FFF2-40B4-BE49-F238E27FC236}">
                <a16:creationId xmlns:a16="http://schemas.microsoft.com/office/drawing/2014/main" id="{8F854F98-3477-970D-CCBF-FB09B87BDA2C}"/>
              </a:ext>
            </a:extLst>
          </p:cNvPr>
          <p:cNvCxnSpPr/>
          <p:nvPr>
            <p:custDataLst>
              <p:tags r:id="rId89"/>
            </p:custDataLst>
          </p:nvPr>
        </p:nvCxnSpPr>
        <p:spPr bwMode="auto">
          <a:xfrm>
            <a:off x="20589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7" name="Straight Connector 127">
            <a:extLst>
              <a:ext uri="{FF2B5EF4-FFF2-40B4-BE49-F238E27FC236}">
                <a16:creationId xmlns:a16="http://schemas.microsoft.com/office/drawing/2014/main" id="{512937AC-1B68-CFCE-4FCD-1E8292B54EA8}"/>
              </a:ext>
            </a:extLst>
          </p:cNvPr>
          <p:cNvCxnSpPr/>
          <p:nvPr>
            <p:custDataLst>
              <p:tags r:id="rId90"/>
            </p:custDataLst>
          </p:nvPr>
        </p:nvCxnSpPr>
        <p:spPr bwMode="auto">
          <a:xfrm>
            <a:off x="205898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8" name="Straight Connector 192">
            <a:extLst>
              <a:ext uri="{FF2B5EF4-FFF2-40B4-BE49-F238E27FC236}">
                <a16:creationId xmlns:a16="http://schemas.microsoft.com/office/drawing/2014/main" id="{135551D1-B4AE-BD30-1F56-220A28648CD3}"/>
              </a:ext>
            </a:extLst>
          </p:cNvPr>
          <p:cNvCxnSpPr/>
          <p:nvPr>
            <p:custDataLst>
              <p:tags r:id="rId91"/>
            </p:custDataLst>
          </p:nvPr>
        </p:nvCxnSpPr>
        <p:spPr bwMode="auto">
          <a:xfrm>
            <a:off x="2058988" y="56292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9" name="Straight Connector 193">
            <a:extLst>
              <a:ext uri="{FF2B5EF4-FFF2-40B4-BE49-F238E27FC236}">
                <a16:creationId xmlns:a16="http://schemas.microsoft.com/office/drawing/2014/main" id="{55DF9A55-7548-EA37-E181-88F8DFF6013E}"/>
              </a:ext>
            </a:extLst>
          </p:cNvPr>
          <p:cNvCxnSpPr/>
          <p:nvPr>
            <p:custDataLst>
              <p:tags r:id="rId92"/>
            </p:custDataLst>
          </p:nvPr>
        </p:nvCxnSpPr>
        <p:spPr bwMode="auto">
          <a:xfrm>
            <a:off x="23574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0" name="Straight Connector 202">
            <a:extLst>
              <a:ext uri="{FF2B5EF4-FFF2-40B4-BE49-F238E27FC236}">
                <a16:creationId xmlns:a16="http://schemas.microsoft.com/office/drawing/2014/main" id="{BBC92F8B-B251-61C6-099D-46B7890E1BAD}"/>
              </a:ext>
            </a:extLst>
          </p:cNvPr>
          <p:cNvCxnSpPr/>
          <p:nvPr>
            <p:custDataLst>
              <p:tags r:id="rId93"/>
            </p:custDataLst>
          </p:nvPr>
        </p:nvCxnSpPr>
        <p:spPr bwMode="auto">
          <a:xfrm>
            <a:off x="2357438"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1" name="Straight Connector 203">
            <a:extLst>
              <a:ext uri="{FF2B5EF4-FFF2-40B4-BE49-F238E27FC236}">
                <a16:creationId xmlns:a16="http://schemas.microsoft.com/office/drawing/2014/main" id="{2E764E0A-783C-5454-9B7D-F9D0C2405DFD}"/>
              </a:ext>
            </a:extLst>
          </p:cNvPr>
          <p:cNvCxnSpPr/>
          <p:nvPr>
            <p:custDataLst>
              <p:tags r:id="rId94"/>
            </p:custDataLst>
          </p:nvPr>
        </p:nvCxnSpPr>
        <p:spPr bwMode="auto">
          <a:xfrm>
            <a:off x="2357438" y="56340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2" name="Straight Connector 205">
            <a:extLst>
              <a:ext uri="{FF2B5EF4-FFF2-40B4-BE49-F238E27FC236}">
                <a16:creationId xmlns:a16="http://schemas.microsoft.com/office/drawing/2014/main" id="{4586BFC4-395E-7E7F-63EC-4DF84607BBFA}"/>
              </a:ext>
            </a:extLst>
          </p:cNvPr>
          <p:cNvCxnSpPr/>
          <p:nvPr>
            <p:custDataLst>
              <p:tags r:id="rId95"/>
            </p:custDataLst>
          </p:nvPr>
        </p:nvCxnSpPr>
        <p:spPr bwMode="auto">
          <a:xfrm>
            <a:off x="26558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3" name="Straight Connector 207">
            <a:extLst>
              <a:ext uri="{FF2B5EF4-FFF2-40B4-BE49-F238E27FC236}">
                <a16:creationId xmlns:a16="http://schemas.microsoft.com/office/drawing/2014/main" id="{58C23C62-AEB1-6924-BE05-9DCA61705054}"/>
              </a:ext>
            </a:extLst>
          </p:cNvPr>
          <p:cNvCxnSpPr/>
          <p:nvPr>
            <p:custDataLst>
              <p:tags r:id="rId96"/>
            </p:custDataLst>
          </p:nvPr>
        </p:nvCxnSpPr>
        <p:spPr bwMode="auto">
          <a:xfrm>
            <a:off x="265588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4" name="Straight Connector 213">
            <a:extLst>
              <a:ext uri="{FF2B5EF4-FFF2-40B4-BE49-F238E27FC236}">
                <a16:creationId xmlns:a16="http://schemas.microsoft.com/office/drawing/2014/main" id="{25E640CC-B16D-26C2-C5A0-54BA77F81E81}"/>
              </a:ext>
            </a:extLst>
          </p:cNvPr>
          <p:cNvCxnSpPr/>
          <p:nvPr>
            <p:custDataLst>
              <p:tags r:id="rId97"/>
            </p:custDataLst>
          </p:nvPr>
        </p:nvCxnSpPr>
        <p:spPr bwMode="auto">
          <a:xfrm>
            <a:off x="2655888" y="56388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5" name="Straight Connector 214">
            <a:extLst>
              <a:ext uri="{FF2B5EF4-FFF2-40B4-BE49-F238E27FC236}">
                <a16:creationId xmlns:a16="http://schemas.microsoft.com/office/drawing/2014/main" id="{CF427172-B9E9-9E8B-DDB7-D84B12AA2F93}"/>
              </a:ext>
            </a:extLst>
          </p:cNvPr>
          <p:cNvCxnSpPr/>
          <p:nvPr>
            <p:custDataLst>
              <p:tags r:id="rId98"/>
            </p:custDataLst>
          </p:nvPr>
        </p:nvCxnSpPr>
        <p:spPr bwMode="auto">
          <a:xfrm>
            <a:off x="29543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6" name="Straight Connector 222">
            <a:extLst>
              <a:ext uri="{FF2B5EF4-FFF2-40B4-BE49-F238E27FC236}">
                <a16:creationId xmlns:a16="http://schemas.microsoft.com/office/drawing/2014/main" id="{D3DF5D08-F5FF-B97F-332C-62E5A4FAF56E}"/>
              </a:ext>
            </a:extLst>
          </p:cNvPr>
          <p:cNvCxnSpPr/>
          <p:nvPr>
            <p:custDataLst>
              <p:tags r:id="rId99"/>
            </p:custDataLst>
          </p:nvPr>
        </p:nvCxnSpPr>
        <p:spPr bwMode="auto">
          <a:xfrm>
            <a:off x="295433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7" name="Straight Connector 223">
            <a:extLst>
              <a:ext uri="{FF2B5EF4-FFF2-40B4-BE49-F238E27FC236}">
                <a16:creationId xmlns:a16="http://schemas.microsoft.com/office/drawing/2014/main" id="{90C25C3C-9C2F-DD8F-162F-06FBC026DE49}"/>
              </a:ext>
            </a:extLst>
          </p:cNvPr>
          <p:cNvCxnSpPr/>
          <p:nvPr>
            <p:custDataLst>
              <p:tags r:id="rId100"/>
            </p:custDataLst>
          </p:nvPr>
        </p:nvCxnSpPr>
        <p:spPr bwMode="auto">
          <a:xfrm>
            <a:off x="2954338" y="56419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8" name="Straight Connector 224">
            <a:extLst>
              <a:ext uri="{FF2B5EF4-FFF2-40B4-BE49-F238E27FC236}">
                <a16:creationId xmlns:a16="http://schemas.microsoft.com/office/drawing/2014/main" id="{151A1FE1-8682-03A2-C32C-F6AFA2DB63C0}"/>
              </a:ext>
            </a:extLst>
          </p:cNvPr>
          <p:cNvCxnSpPr/>
          <p:nvPr>
            <p:custDataLst>
              <p:tags r:id="rId101"/>
            </p:custDataLst>
          </p:nvPr>
        </p:nvCxnSpPr>
        <p:spPr bwMode="auto">
          <a:xfrm>
            <a:off x="3252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9" name="Straight Connector 225">
            <a:extLst>
              <a:ext uri="{FF2B5EF4-FFF2-40B4-BE49-F238E27FC236}">
                <a16:creationId xmlns:a16="http://schemas.microsoft.com/office/drawing/2014/main" id="{E2233717-331B-386A-B8D2-51B071D48996}"/>
              </a:ext>
            </a:extLst>
          </p:cNvPr>
          <p:cNvCxnSpPr/>
          <p:nvPr>
            <p:custDataLst>
              <p:tags r:id="rId102"/>
            </p:custDataLst>
          </p:nvPr>
        </p:nvCxnSpPr>
        <p:spPr bwMode="auto">
          <a:xfrm>
            <a:off x="325278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1" name="Straight Connector 243">
            <a:extLst>
              <a:ext uri="{FF2B5EF4-FFF2-40B4-BE49-F238E27FC236}">
                <a16:creationId xmlns:a16="http://schemas.microsoft.com/office/drawing/2014/main" id="{69BAA1F5-1540-157C-3C11-F723C17246DB}"/>
              </a:ext>
            </a:extLst>
          </p:cNvPr>
          <p:cNvCxnSpPr/>
          <p:nvPr>
            <p:custDataLst>
              <p:tags r:id="rId103"/>
            </p:custDataLst>
          </p:nvPr>
        </p:nvCxnSpPr>
        <p:spPr bwMode="auto">
          <a:xfrm>
            <a:off x="3252788" y="5646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6" name="Straight Connector 290">
            <a:extLst>
              <a:ext uri="{FF2B5EF4-FFF2-40B4-BE49-F238E27FC236}">
                <a16:creationId xmlns:a16="http://schemas.microsoft.com/office/drawing/2014/main" id="{2464F716-9090-CA80-7A78-E930F2CAD166}"/>
              </a:ext>
            </a:extLst>
          </p:cNvPr>
          <p:cNvCxnSpPr/>
          <p:nvPr>
            <p:custDataLst>
              <p:tags r:id="rId104"/>
            </p:custDataLst>
          </p:nvPr>
        </p:nvCxnSpPr>
        <p:spPr bwMode="auto">
          <a:xfrm>
            <a:off x="7727950" y="48482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2" name="Straight Connector 246">
            <a:extLst>
              <a:ext uri="{FF2B5EF4-FFF2-40B4-BE49-F238E27FC236}">
                <a16:creationId xmlns:a16="http://schemas.microsoft.com/office/drawing/2014/main" id="{84D45D7E-BC1A-41EE-B952-F8A5910C9B89}"/>
              </a:ext>
            </a:extLst>
          </p:cNvPr>
          <p:cNvCxnSpPr/>
          <p:nvPr>
            <p:custDataLst>
              <p:tags r:id="rId105"/>
            </p:custDataLst>
          </p:nvPr>
        </p:nvCxnSpPr>
        <p:spPr bwMode="auto">
          <a:xfrm>
            <a:off x="355123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3" name="Straight Connector 247">
            <a:extLst>
              <a:ext uri="{FF2B5EF4-FFF2-40B4-BE49-F238E27FC236}">
                <a16:creationId xmlns:a16="http://schemas.microsoft.com/office/drawing/2014/main" id="{45B914C8-8A56-EB35-F565-CECCBFCFFBDA}"/>
              </a:ext>
            </a:extLst>
          </p:cNvPr>
          <p:cNvCxnSpPr/>
          <p:nvPr>
            <p:custDataLst>
              <p:tags r:id="rId106"/>
            </p:custDataLst>
          </p:nvPr>
        </p:nvCxnSpPr>
        <p:spPr bwMode="auto">
          <a:xfrm>
            <a:off x="3551238" y="5649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4" name="Straight Connector 248">
            <a:extLst>
              <a:ext uri="{FF2B5EF4-FFF2-40B4-BE49-F238E27FC236}">
                <a16:creationId xmlns:a16="http://schemas.microsoft.com/office/drawing/2014/main" id="{A19432D9-2B84-2A69-CBCD-3D5240ACE38F}"/>
              </a:ext>
            </a:extLst>
          </p:cNvPr>
          <p:cNvCxnSpPr/>
          <p:nvPr>
            <p:custDataLst>
              <p:tags r:id="rId107"/>
            </p:custDataLst>
          </p:nvPr>
        </p:nvCxnSpPr>
        <p:spPr bwMode="auto">
          <a:xfrm>
            <a:off x="3849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5" name="Straight Connector 249">
            <a:extLst>
              <a:ext uri="{FF2B5EF4-FFF2-40B4-BE49-F238E27FC236}">
                <a16:creationId xmlns:a16="http://schemas.microsoft.com/office/drawing/2014/main" id="{05955300-F227-84BD-833D-B75462FA9D3A}"/>
              </a:ext>
            </a:extLst>
          </p:cNvPr>
          <p:cNvCxnSpPr/>
          <p:nvPr>
            <p:custDataLst>
              <p:tags r:id="rId108"/>
            </p:custDataLst>
          </p:nvPr>
        </p:nvCxnSpPr>
        <p:spPr bwMode="auto">
          <a:xfrm>
            <a:off x="384968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6" name="Straight Connector 250">
            <a:extLst>
              <a:ext uri="{FF2B5EF4-FFF2-40B4-BE49-F238E27FC236}">
                <a16:creationId xmlns:a16="http://schemas.microsoft.com/office/drawing/2014/main" id="{67D3A6CF-A152-CC95-63D9-33CD29E0C1CE}"/>
              </a:ext>
            </a:extLst>
          </p:cNvPr>
          <p:cNvCxnSpPr/>
          <p:nvPr>
            <p:custDataLst>
              <p:tags r:id="rId109"/>
            </p:custDataLst>
          </p:nvPr>
        </p:nvCxnSpPr>
        <p:spPr bwMode="auto">
          <a:xfrm>
            <a:off x="3849688" y="56515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7" name="Straight Connector 251">
            <a:extLst>
              <a:ext uri="{FF2B5EF4-FFF2-40B4-BE49-F238E27FC236}">
                <a16:creationId xmlns:a16="http://schemas.microsoft.com/office/drawing/2014/main" id="{8E4FFCEF-04DD-66AA-0EDE-8F6E862E17C9}"/>
              </a:ext>
            </a:extLst>
          </p:cNvPr>
          <p:cNvCxnSpPr/>
          <p:nvPr>
            <p:custDataLst>
              <p:tags r:id="rId110"/>
            </p:custDataLst>
          </p:nvPr>
        </p:nvCxnSpPr>
        <p:spPr bwMode="auto">
          <a:xfrm>
            <a:off x="4148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8" name="Straight Connector 252">
            <a:extLst>
              <a:ext uri="{FF2B5EF4-FFF2-40B4-BE49-F238E27FC236}">
                <a16:creationId xmlns:a16="http://schemas.microsoft.com/office/drawing/2014/main" id="{C4E478E7-EBD9-27E8-D5F5-5F16446D364A}"/>
              </a:ext>
            </a:extLst>
          </p:cNvPr>
          <p:cNvCxnSpPr/>
          <p:nvPr>
            <p:custDataLst>
              <p:tags r:id="rId111"/>
            </p:custDataLst>
          </p:nvPr>
        </p:nvCxnSpPr>
        <p:spPr bwMode="auto">
          <a:xfrm>
            <a:off x="414813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9" name="Straight Connector 253">
            <a:extLst>
              <a:ext uri="{FF2B5EF4-FFF2-40B4-BE49-F238E27FC236}">
                <a16:creationId xmlns:a16="http://schemas.microsoft.com/office/drawing/2014/main" id="{52E9AED4-44C4-8767-9F7C-D7F58452F007}"/>
              </a:ext>
            </a:extLst>
          </p:cNvPr>
          <p:cNvCxnSpPr/>
          <p:nvPr>
            <p:custDataLst>
              <p:tags r:id="rId112"/>
            </p:custDataLst>
          </p:nvPr>
        </p:nvCxnSpPr>
        <p:spPr bwMode="auto">
          <a:xfrm>
            <a:off x="4148138" y="56530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0" name="Straight Connector 254">
            <a:extLst>
              <a:ext uri="{FF2B5EF4-FFF2-40B4-BE49-F238E27FC236}">
                <a16:creationId xmlns:a16="http://schemas.microsoft.com/office/drawing/2014/main" id="{383FA9A0-F074-563B-FE77-1D1DAD26275A}"/>
              </a:ext>
            </a:extLst>
          </p:cNvPr>
          <p:cNvCxnSpPr/>
          <p:nvPr>
            <p:custDataLst>
              <p:tags r:id="rId113"/>
            </p:custDataLst>
          </p:nvPr>
        </p:nvCxnSpPr>
        <p:spPr bwMode="auto">
          <a:xfrm>
            <a:off x="44465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1" name="Straight Connector 255">
            <a:extLst>
              <a:ext uri="{FF2B5EF4-FFF2-40B4-BE49-F238E27FC236}">
                <a16:creationId xmlns:a16="http://schemas.microsoft.com/office/drawing/2014/main" id="{37C5138A-F55C-9DDC-613D-C9F6EB1795BA}"/>
              </a:ext>
            </a:extLst>
          </p:cNvPr>
          <p:cNvCxnSpPr>
            <a:cxnSpLocks/>
          </p:cNvCxnSpPr>
          <p:nvPr>
            <p:custDataLst>
              <p:tags r:id="rId114"/>
            </p:custDataLst>
          </p:nvPr>
        </p:nvCxnSpPr>
        <p:spPr bwMode="auto">
          <a:xfrm flipV="1">
            <a:off x="4446588"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2" name="Straight Connector 256">
            <a:extLst>
              <a:ext uri="{FF2B5EF4-FFF2-40B4-BE49-F238E27FC236}">
                <a16:creationId xmlns:a16="http://schemas.microsoft.com/office/drawing/2014/main" id="{D22DBC2C-470C-985F-6096-A4422C59DA5D}"/>
              </a:ext>
            </a:extLst>
          </p:cNvPr>
          <p:cNvCxnSpPr/>
          <p:nvPr>
            <p:custDataLst>
              <p:tags r:id="rId115"/>
            </p:custDataLst>
          </p:nvPr>
        </p:nvCxnSpPr>
        <p:spPr bwMode="auto">
          <a:xfrm>
            <a:off x="4446588" y="56546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3" name="Straight Connector 257">
            <a:extLst>
              <a:ext uri="{FF2B5EF4-FFF2-40B4-BE49-F238E27FC236}">
                <a16:creationId xmlns:a16="http://schemas.microsoft.com/office/drawing/2014/main" id="{061E18EB-96EA-70DD-5C3F-757CEE03557B}"/>
              </a:ext>
            </a:extLst>
          </p:cNvPr>
          <p:cNvCxnSpPr/>
          <p:nvPr>
            <p:custDataLst>
              <p:tags r:id="rId116"/>
            </p:custDataLst>
          </p:nvPr>
        </p:nvCxnSpPr>
        <p:spPr bwMode="auto">
          <a:xfrm>
            <a:off x="47450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4" name="Straight Connector 258">
            <a:extLst>
              <a:ext uri="{FF2B5EF4-FFF2-40B4-BE49-F238E27FC236}">
                <a16:creationId xmlns:a16="http://schemas.microsoft.com/office/drawing/2014/main" id="{D52BA00E-251E-262A-2A74-7FC1F9DE58BE}"/>
              </a:ext>
            </a:extLst>
          </p:cNvPr>
          <p:cNvCxnSpPr/>
          <p:nvPr>
            <p:custDataLst>
              <p:tags r:id="rId117"/>
            </p:custDataLst>
          </p:nvPr>
        </p:nvCxnSpPr>
        <p:spPr bwMode="auto">
          <a:xfrm>
            <a:off x="474503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5" name="Straight Connector 259">
            <a:extLst>
              <a:ext uri="{FF2B5EF4-FFF2-40B4-BE49-F238E27FC236}">
                <a16:creationId xmlns:a16="http://schemas.microsoft.com/office/drawing/2014/main" id="{2C5C7DE3-2ECF-FF4E-6E0A-D01F4A99FAD7}"/>
              </a:ext>
            </a:extLst>
          </p:cNvPr>
          <p:cNvCxnSpPr/>
          <p:nvPr>
            <p:custDataLst>
              <p:tags r:id="rId118"/>
            </p:custDataLst>
          </p:nvPr>
        </p:nvCxnSpPr>
        <p:spPr bwMode="auto">
          <a:xfrm>
            <a:off x="4745038" y="56546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6" name="Straight Connector 261">
            <a:extLst>
              <a:ext uri="{FF2B5EF4-FFF2-40B4-BE49-F238E27FC236}">
                <a16:creationId xmlns:a16="http://schemas.microsoft.com/office/drawing/2014/main" id="{D7A3270E-A6D6-8D87-B94B-51678336D145}"/>
              </a:ext>
            </a:extLst>
          </p:cNvPr>
          <p:cNvCxnSpPr/>
          <p:nvPr>
            <p:custDataLst>
              <p:tags r:id="rId119"/>
            </p:custDataLst>
          </p:nvPr>
        </p:nvCxnSpPr>
        <p:spPr bwMode="auto">
          <a:xfrm>
            <a:off x="5041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7" name="Straight Connector 262">
            <a:extLst>
              <a:ext uri="{FF2B5EF4-FFF2-40B4-BE49-F238E27FC236}">
                <a16:creationId xmlns:a16="http://schemas.microsoft.com/office/drawing/2014/main" id="{AFDB611E-68FB-C0EF-0F51-EB03CA8A6C6D}"/>
              </a:ext>
            </a:extLst>
          </p:cNvPr>
          <p:cNvCxnSpPr/>
          <p:nvPr>
            <p:custDataLst>
              <p:tags r:id="rId120"/>
            </p:custDataLst>
          </p:nvPr>
        </p:nvCxnSpPr>
        <p:spPr bwMode="auto">
          <a:xfrm>
            <a:off x="5041900"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8" name="Straight Connector 263">
            <a:extLst>
              <a:ext uri="{FF2B5EF4-FFF2-40B4-BE49-F238E27FC236}">
                <a16:creationId xmlns:a16="http://schemas.microsoft.com/office/drawing/2014/main" id="{A4EA2AB4-F775-9CFF-64E1-FA47FC2A696F}"/>
              </a:ext>
            </a:extLst>
          </p:cNvPr>
          <p:cNvCxnSpPr/>
          <p:nvPr>
            <p:custDataLst>
              <p:tags r:id="rId121"/>
            </p:custDataLst>
          </p:nvPr>
        </p:nvCxnSpPr>
        <p:spPr bwMode="auto">
          <a:xfrm>
            <a:off x="5041900" y="5656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9" name="Straight Connector 264">
            <a:extLst>
              <a:ext uri="{FF2B5EF4-FFF2-40B4-BE49-F238E27FC236}">
                <a16:creationId xmlns:a16="http://schemas.microsoft.com/office/drawing/2014/main" id="{A5E9D1BF-7BCF-9427-5C4F-CF0C85F7981B}"/>
              </a:ext>
            </a:extLst>
          </p:cNvPr>
          <p:cNvCxnSpPr/>
          <p:nvPr>
            <p:custDataLst>
              <p:tags r:id="rId122"/>
            </p:custDataLst>
          </p:nvPr>
        </p:nvCxnSpPr>
        <p:spPr bwMode="auto">
          <a:xfrm>
            <a:off x="53403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0" name="Straight Connector 265">
            <a:extLst>
              <a:ext uri="{FF2B5EF4-FFF2-40B4-BE49-F238E27FC236}">
                <a16:creationId xmlns:a16="http://schemas.microsoft.com/office/drawing/2014/main" id="{382F2677-5A58-C3B7-80C2-25AD406E24F3}"/>
              </a:ext>
            </a:extLst>
          </p:cNvPr>
          <p:cNvCxnSpPr/>
          <p:nvPr>
            <p:custDataLst>
              <p:tags r:id="rId123"/>
            </p:custDataLst>
          </p:nvPr>
        </p:nvCxnSpPr>
        <p:spPr bwMode="auto">
          <a:xfrm>
            <a:off x="534035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1" name="Straight Connector 266">
            <a:extLst>
              <a:ext uri="{FF2B5EF4-FFF2-40B4-BE49-F238E27FC236}">
                <a16:creationId xmlns:a16="http://schemas.microsoft.com/office/drawing/2014/main" id="{4065DF4C-F3AE-0FD1-B9E8-0EFA23E66FED}"/>
              </a:ext>
            </a:extLst>
          </p:cNvPr>
          <p:cNvCxnSpPr/>
          <p:nvPr>
            <p:custDataLst>
              <p:tags r:id="rId124"/>
            </p:custDataLst>
          </p:nvPr>
        </p:nvCxnSpPr>
        <p:spPr bwMode="auto">
          <a:xfrm>
            <a:off x="5340350" y="56594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2" name="Straight Connector 267">
            <a:extLst>
              <a:ext uri="{FF2B5EF4-FFF2-40B4-BE49-F238E27FC236}">
                <a16:creationId xmlns:a16="http://schemas.microsoft.com/office/drawing/2014/main" id="{79645DB3-7343-C229-2B18-43232DE8489A}"/>
              </a:ext>
            </a:extLst>
          </p:cNvPr>
          <p:cNvCxnSpPr/>
          <p:nvPr>
            <p:custDataLst>
              <p:tags r:id="rId125"/>
            </p:custDataLst>
          </p:nvPr>
        </p:nvCxnSpPr>
        <p:spPr bwMode="auto">
          <a:xfrm>
            <a:off x="56388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3" name="Straight Connector 268">
            <a:extLst>
              <a:ext uri="{FF2B5EF4-FFF2-40B4-BE49-F238E27FC236}">
                <a16:creationId xmlns:a16="http://schemas.microsoft.com/office/drawing/2014/main" id="{43960E70-C604-7BBA-0A39-770E7C27A83C}"/>
              </a:ext>
            </a:extLst>
          </p:cNvPr>
          <p:cNvCxnSpPr/>
          <p:nvPr>
            <p:custDataLst>
              <p:tags r:id="rId126"/>
            </p:custDataLst>
          </p:nvPr>
        </p:nvCxnSpPr>
        <p:spPr bwMode="auto">
          <a:xfrm>
            <a:off x="563880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4" name="Straight Connector 269">
            <a:extLst>
              <a:ext uri="{FF2B5EF4-FFF2-40B4-BE49-F238E27FC236}">
                <a16:creationId xmlns:a16="http://schemas.microsoft.com/office/drawing/2014/main" id="{4457C6AC-BDCB-257F-E173-0B414B0C0655}"/>
              </a:ext>
            </a:extLst>
          </p:cNvPr>
          <p:cNvCxnSpPr/>
          <p:nvPr>
            <p:custDataLst>
              <p:tags r:id="rId127"/>
            </p:custDataLst>
          </p:nvPr>
        </p:nvCxnSpPr>
        <p:spPr bwMode="auto">
          <a:xfrm>
            <a:off x="5638800" y="56610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5" name="Straight Connector 270">
            <a:extLst>
              <a:ext uri="{FF2B5EF4-FFF2-40B4-BE49-F238E27FC236}">
                <a16:creationId xmlns:a16="http://schemas.microsoft.com/office/drawing/2014/main" id="{170B34D8-6276-60C2-7ACC-B6F0436BA156}"/>
              </a:ext>
            </a:extLst>
          </p:cNvPr>
          <p:cNvCxnSpPr/>
          <p:nvPr>
            <p:custDataLst>
              <p:tags r:id="rId128"/>
            </p:custDataLst>
          </p:nvPr>
        </p:nvCxnSpPr>
        <p:spPr bwMode="auto">
          <a:xfrm>
            <a:off x="5937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8" name="Straight Connector 271">
            <a:extLst>
              <a:ext uri="{FF2B5EF4-FFF2-40B4-BE49-F238E27FC236}">
                <a16:creationId xmlns:a16="http://schemas.microsoft.com/office/drawing/2014/main" id="{D33CC0C6-C39C-6931-12C8-E21E1B37E752}"/>
              </a:ext>
            </a:extLst>
          </p:cNvPr>
          <p:cNvCxnSpPr/>
          <p:nvPr>
            <p:custDataLst>
              <p:tags r:id="rId129"/>
            </p:custDataLst>
          </p:nvPr>
        </p:nvCxnSpPr>
        <p:spPr bwMode="auto">
          <a:xfrm>
            <a:off x="593725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9" name="Straight Connector 272">
            <a:extLst>
              <a:ext uri="{FF2B5EF4-FFF2-40B4-BE49-F238E27FC236}">
                <a16:creationId xmlns:a16="http://schemas.microsoft.com/office/drawing/2014/main" id="{EF1493F2-C67C-6795-539E-0FB63E23ED64}"/>
              </a:ext>
            </a:extLst>
          </p:cNvPr>
          <p:cNvCxnSpPr/>
          <p:nvPr>
            <p:custDataLst>
              <p:tags r:id="rId130"/>
            </p:custDataLst>
          </p:nvPr>
        </p:nvCxnSpPr>
        <p:spPr bwMode="auto">
          <a:xfrm>
            <a:off x="5937250" y="56657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79" name="Chart 1078">
            <a:extLst>
              <a:ext uri="{FF2B5EF4-FFF2-40B4-BE49-F238E27FC236}">
                <a16:creationId xmlns:a16="http://schemas.microsoft.com/office/drawing/2014/main" id="{CB8CEA10-8E8B-B64C-1F1A-EEF24196BAE8}"/>
              </a:ext>
            </a:extLst>
          </p:cNvPr>
          <p:cNvGraphicFramePr/>
          <p:nvPr>
            <p:custDataLst>
              <p:tags r:id="rId131"/>
            </p:custDataLst>
            <p:extLst>
              <p:ext uri="{D42A27DB-BD31-4B8C-83A1-F6EECF244321}">
                <p14:modId xmlns:p14="http://schemas.microsoft.com/office/powerpoint/2010/main" val="3527183492"/>
              </p:ext>
            </p:extLst>
          </p:nvPr>
        </p:nvGraphicFramePr>
        <p:xfrm>
          <a:off x="77788" y="4470400"/>
          <a:ext cx="9278937" cy="1955800"/>
        </p:xfrm>
        <a:graphic>
          <a:graphicData uri="http://schemas.openxmlformats.org/drawingml/2006/chart">
            <c:chart xmlns:c="http://schemas.openxmlformats.org/drawingml/2006/chart" xmlns:r="http://schemas.openxmlformats.org/officeDocument/2006/relationships" r:id="rId256"/>
          </a:graphicData>
        </a:graphic>
      </p:graphicFrame>
      <p:cxnSp>
        <p:nvCxnSpPr>
          <p:cNvPr id="1418" name="Straight Connector 1417">
            <a:extLst>
              <a:ext uri="{FF2B5EF4-FFF2-40B4-BE49-F238E27FC236}">
                <a16:creationId xmlns:a16="http://schemas.microsoft.com/office/drawing/2014/main" id="{A03F58C2-7C46-7FCD-DA71-D4AA134CB2A1}"/>
              </a:ext>
            </a:extLst>
          </p:cNvPr>
          <p:cNvCxnSpPr/>
          <p:nvPr>
            <p:custDataLst>
              <p:tags r:id="rId132"/>
            </p:custDataLst>
          </p:nvPr>
        </p:nvCxnSpPr>
        <p:spPr bwMode="auto">
          <a:xfrm>
            <a:off x="77311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1" name="Straight Connector 1420">
            <a:extLst>
              <a:ext uri="{FF2B5EF4-FFF2-40B4-BE49-F238E27FC236}">
                <a16:creationId xmlns:a16="http://schemas.microsoft.com/office/drawing/2014/main" id="{8D60B8D7-CC48-8E8D-8264-AA3E04D5ADB4}"/>
              </a:ext>
            </a:extLst>
          </p:cNvPr>
          <p:cNvCxnSpPr/>
          <p:nvPr>
            <p:custDataLst>
              <p:tags r:id="rId133"/>
            </p:custDataLst>
          </p:nvPr>
        </p:nvCxnSpPr>
        <p:spPr bwMode="auto">
          <a:xfrm>
            <a:off x="286067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5" name="Straight Connector 1424">
            <a:extLst>
              <a:ext uri="{FF2B5EF4-FFF2-40B4-BE49-F238E27FC236}">
                <a16:creationId xmlns:a16="http://schemas.microsoft.com/office/drawing/2014/main" id="{69F6600F-7853-E438-2CFC-B416D2F254E1}"/>
              </a:ext>
            </a:extLst>
          </p:cNvPr>
          <p:cNvCxnSpPr/>
          <p:nvPr>
            <p:custDataLst>
              <p:tags r:id="rId134"/>
            </p:custDataLst>
          </p:nvPr>
        </p:nvCxnSpPr>
        <p:spPr bwMode="auto">
          <a:xfrm>
            <a:off x="43529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6" name="Straight Connector 1025">
            <a:extLst>
              <a:ext uri="{FF2B5EF4-FFF2-40B4-BE49-F238E27FC236}">
                <a16:creationId xmlns:a16="http://schemas.microsoft.com/office/drawing/2014/main" id="{6704FA2E-EE9B-EE35-4DDF-F3337F518712}"/>
              </a:ext>
            </a:extLst>
          </p:cNvPr>
          <p:cNvCxnSpPr/>
          <p:nvPr>
            <p:custDataLst>
              <p:tags r:id="rId135"/>
            </p:custDataLst>
          </p:nvPr>
        </p:nvCxnSpPr>
        <p:spPr bwMode="auto">
          <a:xfrm>
            <a:off x="793115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2" name="Straight Connector 1421">
            <a:extLst>
              <a:ext uri="{FF2B5EF4-FFF2-40B4-BE49-F238E27FC236}">
                <a16:creationId xmlns:a16="http://schemas.microsoft.com/office/drawing/2014/main" id="{AF47D001-6110-F70F-859C-CE06743FC00C}"/>
              </a:ext>
            </a:extLst>
          </p:cNvPr>
          <p:cNvCxnSpPr/>
          <p:nvPr>
            <p:custDataLst>
              <p:tags r:id="rId136"/>
            </p:custDataLst>
          </p:nvPr>
        </p:nvCxnSpPr>
        <p:spPr bwMode="auto">
          <a:xfrm>
            <a:off x="10715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3" name="Straight Connector 1432">
            <a:extLst>
              <a:ext uri="{FF2B5EF4-FFF2-40B4-BE49-F238E27FC236}">
                <a16:creationId xmlns:a16="http://schemas.microsoft.com/office/drawing/2014/main" id="{38DF0605-FEFC-AE71-15A4-D11C4A03150C}"/>
              </a:ext>
            </a:extLst>
          </p:cNvPr>
          <p:cNvCxnSpPr/>
          <p:nvPr>
            <p:custDataLst>
              <p:tags r:id="rId137"/>
            </p:custDataLst>
          </p:nvPr>
        </p:nvCxnSpPr>
        <p:spPr bwMode="auto">
          <a:xfrm>
            <a:off x="55451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7" name="Straight Connector 1426">
            <a:extLst>
              <a:ext uri="{FF2B5EF4-FFF2-40B4-BE49-F238E27FC236}">
                <a16:creationId xmlns:a16="http://schemas.microsoft.com/office/drawing/2014/main" id="{675295AF-6BB4-FF90-98F5-ED7719FCE360}"/>
              </a:ext>
            </a:extLst>
          </p:cNvPr>
          <p:cNvCxnSpPr/>
          <p:nvPr>
            <p:custDataLst>
              <p:tags r:id="rId138"/>
            </p:custDataLst>
          </p:nvPr>
        </p:nvCxnSpPr>
        <p:spPr bwMode="auto">
          <a:xfrm>
            <a:off x="315912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7" name="Straight Connector 1436">
            <a:extLst>
              <a:ext uri="{FF2B5EF4-FFF2-40B4-BE49-F238E27FC236}">
                <a16:creationId xmlns:a16="http://schemas.microsoft.com/office/drawing/2014/main" id="{BDCE35D8-8725-832C-21E1-0B9B7FCA1313}"/>
              </a:ext>
            </a:extLst>
          </p:cNvPr>
          <p:cNvCxnSpPr/>
          <p:nvPr>
            <p:custDataLst>
              <p:tags r:id="rId139"/>
            </p:custDataLst>
          </p:nvPr>
        </p:nvCxnSpPr>
        <p:spPr bwMode="auto">
          <a:xfrm>
            <a:off x="73358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6" name="Straight Connector 1425">
            <a:extLst>
              <a:ext uri="{FF2B5EF4-FFF2-40B4-BE49-F238E27FC236}">
                <a16:creationId xmlns:a16="http://schemas.microsoft.com/office/drawing/2014/main" id="{7417CF6A-69FC-806D-84AA-C4E5E2B3FFB6}"/>
              </a:ext>
            </a:extLst>
          </p:cNvPr>
          <p:cNvCxnSpPr/>
          <p:nvPr>
            <p:custDataLst>
              <p:tags r:id="rId140"/>
            </p:custDataLst>
          </p:nvPr>
        </p:nvCxnSpPr>
        <p:spPr bwMode="auto">
          <a:xfrm>
            <a:off x="137001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1" name="Straight Connector 1430">
            <a:extLst>
              <a:ext uri="{FF2B5EF4-FFF2-40B4-BE49-F238E27FC236}">
                <a16:creationId xmlns:a16="http://schemas.microsoft.com/office/drawing/2014/main" id="{97B63F7B-7B89-1A93-6F22-452F570DCD86}"/>
              </a:ext>
            </a:extLst>
          </p:cNvPr>
          <p:cNvCxnSpPr/>
          <p:nvPr>
            <p:custDataLst>
              <p:tags r:id="rId141"/>
            </p:custDataLst>
          </p:nvPr>
        </p:nvCxnSpPr>
        <p:spPr bwMode="auto">
          <a:xfrm>
            <a:off x="465137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3" name="Straight Connector 1422">
            <a:extLst>
              <a:ext uri="{FF2B5EF4-FFF2-40B4-BE49-F238E27FC236}">
                <a16:creationId xmlns:a16="http://schemas.microsoft.com/office/drawing/2014/main" id="{EFB8859E-0255-80AD-F658-3E26AFD87BDA}"/>
              </a:ext>
            </a:extLst>
          </p:cNvPr>
          <p:cNvCxnSpPr/>
          <p:nvPr>
            <p:custDataLst>
              <p:tags r:id="rId142"/>
            </p:custDataLst>
          </p:nvPr>
        </p:nvCxnSpPr>
        <p:spPr bwMode="auto">
          <a:xfrm>
            <a:off x="644048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0" name="Straight Connector 1429">
            <a:extLst>
              <a:ext uri="{FF2B5EF4-FFF2-40B4-BE49-F238E27FC236}">
                <a16:creationId xmlns:a16="http://schemas.microsoft.com/office/drawing/2014/main" id="{9DD97837-A5DB-3BE7-1529-D67E73426B2F}"/>
              </a:ext>
            </a:extLst>
          </p:cNvPr>
          <p:cNvCxnSpPr/>
          <p:nvPr>
            <p:custDataLst>
              <p:tags r:id="rId143"/>
            </p:custDataLst>
          </p:nvPr>
        </p:nvCxnSpPr>
        <p:spPr bwMode="auto">
          <a:xfrm>
            <a:off x="345757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1" name="Straight Connector 1440">
            <a:extLst>
              <a:ext uri="{FF2B5EF4-FFF2-40B4-BE49-F238E27FC236}">
                <a16:creationId xmlns:a16="http://schemas.microsoft.com/office/drawing/2014/main" id="{03E3F0D7-EFA8-5EF3-D15E-5FFCCB930F09}"/>
              </a:ext>
            </a:extLst>
          </p:cNvPr>
          <p:cNvCxnSpPr/>
          <p:nvPr>
            <p:custDataLst>
              <p:tags r:id="rId144"/>
            </p:custDataLst>
          </p:nvPr>
        </p:nvCxnSpPr>
        <p:spPr bwMode="auto">
          <a:xfrm>
            <a:off x="16684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8" name="Straight Connector 1437">
            <a:extLst>
              <a:ext uri="{FF2B5EF4-FFF2-40B4-BE49-F238E27FC236}">
                <a16:creationId xmlns:a16="http://schemas.microsoft.com/office/drawing/2014/main" id="{84D500B6-CF22-FA51-1ABD-73F1461FFD0B}"/>
              </a:ext>
            </a:extLst>
          </p:cNvPr>
          <p:cNvCxnSpPr/>
          <p:nvPr>
            <p:custDataLst>
              <p:tags r:id="rId145"/>
            </p:custDataLst>
          </p:nvPr>
        </p:nvCxnSpPr>
        <p:spPr bwMode="auto">
          <a:xfrm>
            <a:off x="4948238"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2" name="Straight Connector 1431">
            <a:extLst>
              <a:ext uri="{FF2B5EF4-FFF2-40B4-BE49-F238E27FC236}">
                <a16:creationId xmlns:a16="http://schemas.microsoft.com/office/drawing/2014/main" id="{15478A45-A37C-0D19-2C4F-F72093EA0504}"/>
              </a:ext>
            </a:extLst>
          </p:cNvPr>
          <p:cNvCxnSpPr/>
          <p:nvPr>
            <p:custDataLst>
              <p:tags r:id="rId146"/>
            </p:custDataLst>
          </p:nvPr>
        </p:nvCxnSpPr>
        <p:spPr bwMode="auto">
          <a:xfrm>
            <a:off x="1965325"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5" name="Straight Connector 1434">
            <a:extLst>
              <a:ext uri="{FF2B5EF4-FFF2-40B4-BE49-F238E27FC236}">
                <a16:creationId xmlns:a16="http://schemas.microsoft.com/office/drawing/2014/main" id="{7FACF089-6FF4-03D9-277A-3E0EC0D3B215}"/>
              </a:ext>
            </a:extLst>
          </p:cNvPr>
          <p:cNvCxnSpPr/>
          <p:nvPr>
            <p:custDataLst>
              <p:tags r:id="rId147"/>
            </p:custDataLst>
          </p:nvPr>
        </p:nvCxnSpPr>
        <p:spPr bwMode="auto">
          <a:xfrm>
            <a:off x="37560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8" name="Straight Connector 1427">
            <a:extLst>
              <a:ext uri="{FF2B5EF4-FFF2-40B4-BE49-F238E27FC236}">
                <a16:creationId xmlns:a16="http://schemas.microsoft.com/office/drawing/2014/main" id="{55B40D50-DA7A-E8CF-0B44-F643371A9853}"/>
              </a:ext>
            </a:extLst>
          </p:cNvPr>
          <p:cNvCxnSpPr/>
          <p:nvPr>
            <p:custDataLst>
              <p:tags r:id="rId148"/>
            </p:custDataLst>
          </p:nvPr>
        </p:nvCxnSpPr>
        <p:spPr bwMode="auto">
          <a:xfrm>
            <a:off x="703738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4" name="Straight Connector 1433">
            <a:extLst>
              <a:ext uri="{FF2B5EF4-FFF2-40B4-BE49-F238E27FC236}">
                <a16:creationId xmlns:a16="http://schemas.microsoft.com/office/drawing/2014/main" id="{0D164897-0702-8194-2A49-16DBDB8AD489}"/>
              </a:ext>
            </a:extLst>
          </p:cNvPr>
          <p:cNvCxnSpPr/>
          <p:nvPr>
            <p:custDataLst>
              <p:tags r:id="rId149"/>
            </p:custDataLst>
          </p:nvPr>
        </p:nvCxnSpPr>
        <p:spPr bwMode="auto">
          <a:xfrm>
            <a:off x="7634288"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6" name="Straight Connector 1435">
            <a:extLst>
              <a:ext uri="{FF2B5EF4-FFF2-40B4-BE49-F238E27FC236}">
                <a16:creationId xmlns:a16="http://schemas.microsoft.com/office/drawing/2014/main" id="{B2CEE8E2-43D2-FFCA-E04A-B053B2E5CA4A}"/>
              </a:ext>
            </a:extLst>
          </p:cNvPr>
          <p:cNvCxnSpPr/>
          <p:nvPr>
            <p:custDataLst>
              <p:tags r:id="rId150"/>
            </p:custDataLst>
          </p:nvPr>
        </p:nvCxnSpPr>
        <p:spPr bwMode="auto">
          <a:xfrm>
            <a:off x="2263775"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7" name="Straight Connector 1416">
            <a:extLst>
              <a:ext uri="{FF2B5EF4-FFF2-40B4-BE49-F238E27FC236}">
                <a16:creationId xmlns:a16="http://schemas.microsoft.com/office/drawing/2014/main" id="{623E700B-15DE-B97B-1E10-071A6FBAAB0A}"/>
              </a:ext>
            </a:extLst>
          </p:cNvPr>
          <p:cNvCxnSpPr/>
          <p:nvPr>
            <p:custDataLst>
              <p:tags r:id="rId151"/>
            </p:custDataLst>
          </p:nvPr>
        </p:nvCxnSpPr>
        <p:spPr bwMode="auto">
          <a:xfrm>
            <a:off x="673893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9" name="Straight Connector 1418">
            <a:extLst>
              <a:ext uri="{FF2B5EF4-FFF2-40B4-BE49-F238E27FC236}">
                <a16:creationId xmlns:a16="http://schemas.microsoft.com/office/drawing/2014/main" id="{B3CC7A26-50F9-4CEF-DAF4-CE94C1FE0E65}"/>
              </a:ext>
            </a:extLst>
          </p:cNvPr>
          <p:cNvCxnSpPr/>
          <p:nvPr>
            <p:custDataLst>
              <p:tags r:id="rId152"/>
            </p:custDataLst>
          </p:nvPr>
        </p:nvCxnSpPr>
        <p:spPr bwMode="auto">
          <a:xfrm>
            <a:off x="405447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4" name="Straight Connector 1423">
            <a:extLst>
              <a:ext uri="{FF2B5EF4-FFF2-40B4-BE49-F238E27FC236}">
                <a16:creationId xmlns:a16="http://schemas.microsoft.com/office/drawing/2014/main" id="{0EB17AC8-906D-BFE7-38B2-59406F73F9FE}"/>
              </a:ext>
            </a:extLst>
          </p:cNvPr>
          <p:cNvCxnSpPr/>
          <p:nvPr>
            <p:custDataLst>
              <p:tags r:id="rId153"/>
            </p:custDataLst>
          </p:nvPr>
        </p:nvCxnSpPr>
        <p:spPr bwMode="auto">
          <a:xfrm>
            <a:off x="524668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9" name="Straight Connector 1438">
            <a:extLst>
              <a:ext uri="{FF2B5EF4-FFF2-40B4-BE49-F238E27FC236}">
                <a16:creationId xmlns:a16="http://schemas.microsoft.com/office/drawing/2014/main" id="{E6228389-F4B6-8748-B9D3-48405A5E19CC}"/>
              </a:ext>
            </a:extLst>
          </p:cNvPr>
          <p:cNvCxnSpPr/>
          <p:nvPr>
            <p:custDataLst>
              <p:tags r:id="rId154"/>
            </p:custDataLst>
          </p:nvPr>
        </p:nvCxnSpPr>
        <p:spPr bwMode="auto">
          <a:xfrm>
            <a:off x="256222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9" name="Straight Connector 1428">
            <a:extLst>
              <a:ext uri="{FF2B5EF4-FFF2-40B4-BE49-F238E27FC236}">
                <a16:creationId xmlns:a16="http://schemas.microsoft.com/office/drawing/2014/main" id="{A0CA77CF-183B-BC1B-C238-367E60D34EDB}"/>
              </a:ext>
            </a:extLst>
          </p:cNvPr>
          <p:cNvCxnSpPr/>
          <p:nvPr>
            <p:custDataLst>
              <p:tags r:id="rId155"/>
            </p:custDataLst>
          </p:nvPr>
        </p:nvCxnSpPr>
        <p:spPr bwMode="auto">
          <a:xfrm>
            <a:off x="614203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7" name="Straight Connector 1026">
            <a:extLst>
              <a:ext uri="{FF2B5EF4-FFF2-40B4-BE49-F238E27FC236}">
                <a16:creationId xmlns:a16="http://schemas.microsoft.com/office/drawing/2014/main" id="{02870474-4781-278E-7BBF-B38CA189F59D}"/>
              </a:ext>
            </a:extLst>
          </p:cNvPr>
          <p:cNvCxnSpPr/>
          <p:nvPr>
            <p:custDataLst>
              <p:tags r:id="rId156"/>
            </p:custDataLst>
          </p:nvPr>
        </p:nvCxnSpPr>
        <p:spPr bwMode="auto">
          <a:xfrm>
            <a:off x="822960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0" name="Straight Connector 1439">
            <a:extLst>
              <a:ext uri="{FF2B5EF4-FFF2-40B4-BE49-F238E27FC236}">
                <a16:creationId xmlns:a16="http://schemas.microsoft.com/office/drawing/2014/main" id="{EDA5BE8D-234A-6901-5A5B-A3B112B802F8}"/>
              </a:ext>
            </a:extLst>
          </p:cNvPr>
          <p:cNvCxnSpPr/>
          <p:nvPr>
            <p:custDataLst>
              <p:tags r:id="rId157"/>
            </p:custDataLst>
          </p:nvPr>
        </p:nvCxnSpPr>
        <p:spPr bwMode="auto">
          <a:xfrm>
            <a:off x="852805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2" name="Straight Connector 1531">
            <a:extLst>
              <a:ext uri="{FF2B5EF4-FFF2-40B4-BE49-F238E27FC236}">
                <a16:creationId xmlns:a16="http://schemas.microsoft.com/office/drawing/2014/main" id="{FF491E12-EFAF-C2D7-D543-ED803E4A7322}"/>
              </a:ext>
            </a:extLst>
          </p:cNvPr>
          <p:cNvCxnSpPr/>
          <p:nvPr>
            <p:custDataLst>
              <p:tags r:id="rId158"/>
            </p:custDataLst>
          </p:nvPr>
        </p:nvCxnSpPr>
        <p:spPr bwMode="auto">
          <a:xfrm>
            <a:off x="882650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3" name="Straight Connector 1532">
            <a:extLst>
              <a:ext uri="{FF2B5EF4-FFF2-40B4-BE49-F238E27FC236}">
                <a16:creationId xmlns:a16="http://schemas.microsoft.com/office/drawing/2014/main" id="{62BED02B-053F-7406-AE6A-AC692452B5AF}"/>
              </a:ext>
            </a:extLst>
          </p:cNvPr>
          <p:cNvCxnSpPr>
            <a:cxnSpLocks/>
          </p:cNvCxnSpPr>
          <p:nvPr>
            <p:custDataLst>
              <p:tags r:id="rId159"/>
            </p:custDataLst>
          </p:nvPr>
        </p:nvCxnSpPr>
        <p:spPr bwMode="auto">
          <a:xfrm>
            <a:off x="9124950"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0" name="Straight Connector 1419">
            <a:extLst>
              <a:ext uri="{FF2B5EF4-FFF2-40B4-BE49-F238E27FC236}">
                <a16:creationId xmlns:a16="http://schemas.microsoft.com/office/drawing/2014/main" id="{650B1175-EB18-15F6-6245-FD1C735809DD}"/>
              </a:ext>
            </a:extLst>
          </p:cNvPr>
          <p:cNvCxnSpPr/>
          <p:nvPr>
            <p:custDataLst>
              <p:tags r:id="rId160"/>
            </p:custDataLst>
          </p:nvPr>
        </p:nvCxnSpPr>
        <p:spPr bwMode="auto">
          <a:xfrm>
            <a:off x="584358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45" name="テキスト プレースホルダ 9">
            <a:extLst>
              <a:ext uri="{FF2B5EF4-FFF2-40B4-BE49-F238E27FC236}">
                <a16:creationId xmlns:a16="http://schemas.microsoft.com/office/drawing/2014/main" id="{9F296CEF-7DAB-95B2-36BB-8B0073A51FD3}"/>
              </a:ext>
            </a:extLst>
          </p:cNvPr>
          <p:cNvSpPr>
            <a:spLocks/>
          </p:cNvSpPr>
          <p:nvPr>
            <p:custDataLst>
              <p:tags r:id="rId161"/>
            </p:custDataLst>
          </p:nvPr>
        </p:nvSpPr>
        <p:spPr bwMode="gray">
          <a:xfrm>
            <a:off x="8985250"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24D284-D39A-40FB-934A-6D4571745706}" type="datetime'''2''''''''''''''''''''8''''''''''''''''.''3'''">
              <a:rPr lang="en-US" altLang="en-US" sz="1000" smtClean="0">
                <a:solidFill>
                  <a:schemeClr val="bg1"/>
                </a:solidFill>
                <a:effectLst/>
              </a:rPr>
              <a:pPr/>
              <a:t>28.3</a:t>
            </a:fld>
            <a:endParaRPr kumimoji="1" lang="ja-JP" altLang="en-US" sz="1000" dirty="0">
              <a:solidFill>
                <a:schemeClr val="bg1"/>
              </a:solidFill>
              <a:sym typeface="+mn-lt"/>
            </a:endParaRPr>
          </a:p>
        </p:txBody>
      </p:sp>
      <p:sp>
        <p:nvSpPr>
          <p:cNvPr id="1446" name="テキスト プレースホルダ 9">
            <a:extLst>
              <a:ext uri="{FF2B5EF4-FFF2-40B4-BE49-F238E27FC236}">
                <a16:creationId xmlns:a16="http://schemas.microsoft.com/office/drawing/2014/main" id="{B55E3ABF-AB9F-84D0-534A-9CF75D817F60}"/>
              </a:ext>
            </a:extLst>
          </p:cNvPr>
          <p:cNvSpPr>
            <a:spLocks/>
          </p:cNvSpPr>
          <p:nvPr>
            <p:custDataLst>
              <p:tags r:id="rId162"/>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E0E59A-B8FE-4E4A-A22D-6D8CF1EE96E9}" type="datetime'''''''''''5''''''''''''''''0'''''''''''''''''">
              <a:rPr lang="en-US" altLang="en-US" sz="1000" smtClean="0"/>
              <a:pPr/>
              <a:t>50</a:t>
            </a:fld>
            <a:endParaRPr kumimoji="1" lang="ja-JP" altLang="en-US" sz="1000" dirty="0">
              <a:sym typeface="+mn-lt"/>
            </a:endParaRPr>
          </a:p>
        </p:txBody>
      </p:sp>
      <p:sp>
        <p:nvSpPr>
          <p:cNvPr id="1447" name="Text Placeholder 12">
            <a:extLst>
              <a:ext uri="{FF2B5EF4-FFF2-40B4-BE49-F238E27FC236}">
                <a16:creationId xmlns:a16="http://schemas.microsoft.com/office/drawing/2014/main" id="{5B359714-126B-4D43-33B4-77A8577C2A41}"/>
              </a:ext>
            </a:extLst>
          </p:cNvPr>
          <p:cNvSpPr>
            <a:spLocks/>
          </p:cNvSpPr>
          <p:nvPr>
            <p:custDataLst>
              <p:tags r:id="rId163"/>
            </p:custDataLst>
          </p:nvPr>
        </p:nvSpPr>
        <p:spPr bwMode="auto">
          <a:xfrm>
            <a:off x="9320213"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19F8640A-087E-41AF-AE37-53360086C7AD}" type="datetime'''''''65''歳以''''''''''''上'''''''''''''''">
              <a:rPr lang="ja-JP" altLang="en-US" sz="1000" b="0" smtClean="0"/>
              <a:pPr/>
              <a:t>65歳以上</a:t>
            </a:fld>
            <a:endParaRPr kumimoji="0" lang="ja-JP" altLang="en-US" sz="1000" b="0" i="0" strike="noStrike" kern="1200" cap="none" spc="0" normalizeH="0" baseline="0" noProof="0">
              <a:ln>
                <a:noFill/>
              </a:ln>
              <a:effectLst/>
              <a:uLnTx/>
              <a:uFillTx/>
              <a:sym typeface="+mn-lt"/>
            </a:endParaRPr>
          </a:p>
        </p:txBody>
      </p:sp>
      <p:sp>
        <p:nvSpPr>
          <p:cNvPr id="1448" name="Text Placeholder 12">
            <a:extLst>
              <a:ext uri="{FF2B5EF4-FFF2-40B4-BE49-F238E27FC236}">
                <a16:creationId xmlns:a16="http://schemas.microsoft.com/office/drawing/2014/main" id="{4D6E5312-EB04-C070-3E90-BD4856313574}"/>
              </a:ext>
            </a:extLst>
          </p:cNvPr>
          <p:cNvSpPr>
            <a:spLocks/>
          </p:cNvSpPr>
          <p:nvPr>
            <p:custDataLst>
              <p:tags r:id="rId164"/>
            </p:custDataLst>
          </p:nvPr>
        </p:nvSpPr>
        <p:spPr bwMode="auto">
          <a:xfrm>
            <a:off x="9320213" y="527526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61F72353-ED4F-4A7D-9BF5-4C628A3DD37F}" type="datetime'''''1''''''''''''''5''''''''～''''''''''64''''''歳'''''''''''">
              <a:rPr lang="ja-JP" altLang="en-US" sz="1000" b="0" smtClean="0"/>
              <a:pPr/>
              <a:t>15～64歳</a:t>
            </a:fld>
            <a:endParaRPr kumimoji="0" lang="ja-JP" altLang="en-US" sz="1000" b="0" i="0" strike="noStrike" kern="1200" cap="none" spc="0" normalizeH="0" baseline="0" noProof="0">
              <a:ln>
                <a:noFill/>
              </a:ln>
              <a:effectLst/>
              <a:uLnTx/>
              <a:uFillTx/>
              <a:sym typeface="+mn-lt"/>
            </a:endParaRPr>
          </a:p>
        </p:txBody>
      </p:sp>
      <p:sp>
        <p:nvSpPr>
          <p:cNvPr id="1449" name="Text Placeholder 12">
            <a:extLst>
              <a:ext uri="{FF2B5EF4-FFF2-40B4-BE49-F238E27FC236}">
                <a16:creationId xmlns:a16="http://schemas.microsoft.com/office/drawing/2014/main" id="{99435DCD-058F-8D30-4F83-603956B61C57}"/>
              </a:ext>
            </a:extLst>
          </p:cNvPr>
          <p:cNvSpPr>
            <a:spLocks/>
          </p:cNvSpPr>
          <p:nvPr>
            <p:custDataLst>
              <p:tags r:id="rId165"/>
            </p:custDataLst>
          </p:nvPr>
        </p:nvSpPr>
        <p:spPr bwMode="auto">
          <a:xfrm>
            <a:off x="9320213" y="59261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05725480-A813-40F5-A31F-35432559AB79}" type="datetime'''''1''''5''歳''''''''未''''''''''満'''''''''''''''''''''">
              <a:rPr lang="ja-JP" altLang="en-US" sz="1000" b="0" smtClean="0"/>
              <a:pPr/>
              <a:t>15歳未満</a:t>
            </a:fld>
            <a:endParaRPr kumimoji="0" lang="ja-JP" altLang="en-US" sz="1000" b="0" i="0" strike="noStrike" kern="1200" cap="none" spc="0" normalizeH="0" baseline="0" noProof="0">
              <a:ln>
                <a:noFill/>
              </a:ln>
              <a:effectLst/>
              <a:uLnTx/>
              <a:uFillTx/>
              <a:sym typeface="+mn-lt"/>
            </a:endParaRPr>
          </a:p>
        </p:txBody>
      </p:sp>
      <p:sp>
        <p:nvSpPr>
          <p:cNvPr id="1453" name="テキスト プレースホルダ 9">
            <a:extLst>
              <a:ext uri="{FF2B5EF4-FFF2-40B4-BE49-F238E27FC236}">
                <a16:creationId xmlns:a16="http://schemas.microsoft.com/office/drawing/2014/main" id="{1A477B53-EA87-23BF-EF3F-CB301D6EB3AF}"/>
              </a:ext>
            </a:extLst>
          </p:cNvPr>
          <p:cNvSpPr>
            <a:spLocks/>
          </p:cNvSpPr>
          <p:nvPr>
            <p:custDataLst>
              <p:tags r:id="rId166"/>
            </p:custDataLst>
          </p:nvPr>
        </p:nvSpPr>
        <p:spPr bwMode="gray">
          <a:xfrm>
            <a:off x="931863" y="5151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5AA57A-A8D1-41B7-93AF-0B6F05AE6EFA}" type="datetime'''''''''''''''''''''5''''4''''''''''.''9'''''''''''''">
              <a:rPr lang="en-US" altLang="en-US" sz="1000" smtClean="0">
                <a:effectLst/>
              </a:rPr>
              <a:pPr/>
              <a:t>54.9</a:t>
            </a:fld>
            <a:endParaRPr kumimoji="1" lang="ja-JP" altLang="en-US" sz="1000" dirty="0">
              <a:sym typeface="+mn-lt"/>
            </a:endParaRPr>
          </a:p>
        </p:txBody>
      </p:sp>
      <p:sp>
        <p:nvSpPr>
          <p:cNvPr id="1454" name="テキスト プレースホルダ 9">
            <a:extLst>
              <a:ext uri="{FF2B5EF4-FFF2-40B4-BE49-F238E27FC236}">
                <a16:creationId xmlns:a16="http://schemas.microsoft.com/office/drawing/2014/main" id="{B6B4BECD-4A5F-DC60-CABA-4A5E40F7B068}"/>
              </a:ext>
            </a:extLst>
          </p:cNvPr>
          <p:cNvSpPr>
            <a:spLocks/>
          </p:cNvSpPr>
          <p:nvPr>
            <p:custDataLst>
              <p:tags r:id="rId167"/>
            </p:custDataLst>
          </p:nvPr>
        </p:nvSpPr>
        <p:spPr bwMode="gray">
          <a:xfrm>
            <a:off x="931863" y="5830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416BE4-403B-4159-B2DD-5E1FBAC2C319}" type="datetime'''4''''''''1''''''''''''''''''.''''9'">
              <a:rPr lang="en-US" altLang="en-US" sz="1000" smtClean="0">
                <a:solidFill>
                  <a:schemeClr val="bg1"/>
                </a:solidFill>
                <a:effectLst/>
              </a:rPr>
              <a:pPr/>
              <a:t>41.9</a:t>
            </a:fld>
            <a:endParaRPr kumimoji="1" lang="ja-JP" altLang="en-US" sz="1000" dirty="0">
              <a:solidFill>
                <a:schemeClr val="bg1"/>
              </a:solidFill>
              <a:sym typeface="+mn-lt"/>
            </a:endParaRPr>
          </a:p>
        </p:txBody>
      </p:sp>
      <p:sp>
        <p:nvSpPr>
          <p:cNvPr id="1455" name="テキスト プレースホルダ 9">
            <a:extLst>
              <a:ext uri="{FF2B5EF4-FFF2-40B4-BE49-F238E27FC236}">
                <a16:creationId xmlns:a16="http://schemas.microsoft.com/office/drawing/2014/main" id="{DA265F4D-129E-3208-841E-5E082F1A5D79}"/>
              </a:ext>
            </a:extLst>
          </p:cNvPr>
          <p:cNvSpPr>
            <a:spLocks/>
          </p:cNvSpPr>
          <p:nvPr>
            <p:custDataLst>
              <p:tags r:id="rId168"/>
            </p:custDataLst>
          </p:nvPr>
        </p:nvSpPr>
        <p:spPr bwMode="auto">
          <a:xfrm>
            <a:off x="995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29F60-FA9C-47E7-89DB-8B61189EB4FD}" type="datetime'''''''''0''''''''''''''''''''''''''''''''''''1'''''''''''">
              <a:rPr lang="en-US" altLang="en-US" sz="1000" smtClean="0"/>
              <a:pPr/>
              <a:t>01</a:t>
            </a:fld>
            <a:endParaRPr kumimoji="1" lang="ja-JP" altLang="en-US" sz="1000" dirty="0">
              <a:sym typeface="+mn-lt"/>
            </a:endParaRPr>
          </a:p>
        </p:txBody>
      </p:sp>
      <p:sp>
        <p:nvSpPr>
          <p:cNvPr id="1457" name="テキスト プレースホルダ 9">
            <a:extLst>
              <a:ext uri="{FF2B5EF4-FFF2-40B4-BE49-F238E27FC236}">
                <a16:creationId xmlns:a16="http://schemas.microsoft.com/office/drawing/2014/main" id="{34858E57-CDFF-B884-0BDA-8DE2ECE2142A}"/>
              </a:ext>
            </a:extLst>
          </p:cNvPr>
          <p:cNvSpPr>
            <a:spLocks/>
          </p:cNvSpPr>
          <p:nvPr>
            <p:custDataLst>
              <p:tags r:id="rId169"/>
            </p:custDataLst>
          </p:nvPr>
        </p:nvSpPr>
        <p:spPr bwMode="gray">
          <a:xfrm>
            <a:off x="1230313" y="5153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64651C-34A3-42C9-B52D-E3C06D896A77}" type="datetime'''5''5''''''''''''''.''''3'''''''''''''''''''''''''''''''">
              <a:rPr lang="en-US" altLang="en-US" sz="1000" smtClean="0">
                <a:effectLst/>
              </a:rPr>
              <a:pPr/>
              <a:t>55.3</a:t>
            </a:fld>
            <a:endParaRPr kumimoji="1" lang="ja-JP" altLang="en-US" sz="1000" dirty="0">
              <a:sym typeface="+mn-lt"/>
            </a:endParaRPr>
          </a:p>
        </p:txBody>
      </p:sp>
      <p:sp>
        <p:nvSpPr>
          <p:cNvPr id="1458" name="テキスト プレースホルダ 9">
            <a:extLst>
              <a:ext uri="{FF2B5EF4-FFF2-40B4-BE49-F238E27FC236}">
                <a16:creationId xmlns:a16="http://schemas.microsoft.com/office/drawing/2014/main" id="{3AE29D1B-F582-0925-D0F3-C915B1701787}"/>
              </a:ext>
            </a:extLst>
          </p:cNvPr>
          <p:cNvSpPr>
            <a:spLocks/>
          </p:cNvSpPr>
          <p:nvPr>
            <p:custDataLst>
              <p:tags r:id="rId170"/>
            </p:custDataLst>
          </p:nvPr>
        </p:nvSpPr>
        <p:spPr bwMode="gray">
          <a:xfrm>
            <a:off x="1230313" y="58324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4D37BC-8F98-4E8D-84A5-A16CF8D3FFAB}" type="datetime'''''4''''''''''''''''''1''.''''''''''''''''''''''''''''5'''">
              <a:rPr lang="en-US" altLang="en-US" sz="1000" smtClean="0">
                <a:solidFill>
                  <a:schemeClr val="bg1"/>
                </a:solidFill>
                <a:effectLst/>
              </a:rPr>
              <a:pPr/>
              <a:t>41.5</a:t>
            </a:fld>
            <a:endParaRPr kumimoji="1" lang="ja-JP" altLang="en-US" sz="1000" dirty="0">
              <a:solidFill>
                <a:schemeClr val="bg1"/>
              </a:solidFill>
              <a:sym typeface="+mn-lt"/>
            </a:endParaRPr>
          </a:p>
        </p:txBody>
      </p:sp>
      <p:sp>
        <p:nvSpPr>
          <p:cNvPr id="1459" name="テキスト プレースホルダ 9">
            <a:extLst>
              <a:ext uri="{FF2B5EF4-FFF2-40B4-BE49-F238E27FC236}">
                <a16:creationId xmlns:a16="http://schemas.microsoft.com/office/drawing/2014/main" id="{48DED9C7-0894-63A9-27F9-A4E2DC74D0CD}"/>
              </a:ext>
            </a:extLst>
          </p:cNvPr>
          <p:cNvSpPr>
            <a:spLocks/>
          </p:cNvSpPr>
          <p:nvPr>
            <p:custDataLst>
              <p:tags r:id="rId171"/>
            </p:custDataLst>
          </p:nvPr>
        </p:nvSpPr>
        <p:spPr bwMode="auto">
          <a:xfrm>
            <a:off x="12938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96EB8-1218-41C7-B7DE-C9CDC3389A7D}" type="datetime'02'''''''''''''''''''''''''''''''''">
              <a:rPr lang="en-US" altLang="en-US" sz="1000" smtClean="0"/>
              <a:pPr/>
              <a:t>02</a:t>
            </a:fld>
            <a:endParaRPr kumimoji="1" lang="ja-JP" altLang="en-US" sz="1000" dirty="0">
              <a:sym typeface="+mn-lt"/>
            </a:endParaRPr>
          </a:p>
        </p:txBody>
      </p:sp>
      <p:sp>
        <p:nvSpPr>
          <p:cNvPr id="1460" name="テキスト プレースホルダ 9">
            <a:extLst>
              <a:ext uri="{FF2B5EF4-FFF2-40B4-BE49-F238E27FC236}">
                <a16:creationId xmlns:a16="http://schemas.microsoft.com/office/drawing/2014/main" id="{3448FB14-86B6-CDBD-46BB-24034D54C1CE}"/>
              </a:ext>
            </a:extLst>
          </p:cNvPr>
          <p:cNvSpPr>
            <a:spLocks/>
          </p:cNvSpPr>
          <p:nvPr>
            <p:custDataLst>
              <p:tags r:id="rId172"/>
            </p:custDataLst>
          </p:nvPr>
        </p:nvSpPr>
        <p:spPr bwMode="gray">
          <a:xfrm>
            <a:off x="1528763" y="5157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5B44DA-5E97-43B0-A877-E8C8C2403C7F}" type="datetime'''''''''''55''''''''.''''''''''6'''''''''''''''''">
              <a:rPr lang="en-US" altLang="en-US" sz="1000" smtClean="0">
                <a:effectLst/>
              </a:rPr>
              <a:pPr/>
              <a:t>55.6</a:t>
            </a:fld>
            <a:endParaRPr kumimoji="1" lang="ja-JP" altLang="en-US" sz="1000" dirty="0">
              <a:sym typeface="+mn-lt"/>
            </a:endParaRPr>
          </a:p>
        </p:txBody>
      </p:sp>
      <p:sp>
        <p:nvSpPr>
          <p:cNvPr id="1461" name="テキスト プレースホルダ 9">
            <a:extLst>
              <a:ext uri="{FF2B5EF4-FFF2-40B4-BE49-F238E27FC236}">
                <a16:creationId xmlns:a16="http://schemas.microsoft.com/office/drawing/2014/main" id="{4AC2498A-8AAE-9ED7-FEF9-0E4487C36347}"/>
              </a:ext>
            </a:extLst>
          </p:cNvPr>
          <p:cNvSpPr>
            <a:spLocks/>
          </p:cNvSpPr>
          <p:nvPr>
            <p:custDataLst>
              <p:tags r:id="rId173"/>
            </p:custDataLst>
          </p:nvPr>
        </p:nvSpPr>
        <p:spPr bwMode="gray">
          <a:xfrm>
            <a:off x="1528763" y="5835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E4D4DF-2ADF-464A-96D2-6487B63C1447}" type="datetime'''''4''''''''1''''.''''''''''''''''''1'''''''''">
              <a:rPr lang="en-US" altLang="en-US" sz="1000" smtClean="0">
                <a:solidFill>
                  <a:schemeClr val="bg1"/>
                </a:solidFill>
                <a:effectLst/>
              </a:rPr>
              <a:pPr/>
              <a:t>41.1</a:t>
            </a:fld>
            <a:endParaRPr kumimoji="1" lang="ja-JP" altLang="en-US" sz="1000" dirty="0">
              <a:solidFill>
                <a:schemeClr val="bg1"/>
              </a:solidFill>
              <a:sym typeface="+mn-lt"/>
            </a:endParaRPr>
          </a:p>
        </p:txBody>
      </p:sp>
      <p:sp>
        <p:nvSpPr>
          <p:cNvPr id="1443" name="テキスト プレースホルダ 9">
            <a:extLst>
              <a:ext uri="{FF2B5EF4-FFF2-40B4-BE49-F238E27FC236}">
                <a16:creationId xmlns:a16="http://schemas.microsoft.com/office/drawing/2014/main" id="{75A59D31-285B-96BB-5491-349B22E48625}"/>
              </a:ext>
            </a:extLst>
          </p:cNvPr>
          <p:cNvSpPr>
            <a:spLocks/>
          </p:cNvSpPr>
          <p:nvPr>
            <p:custDataLst>
              <p:tags r:id="rId174"/>
            </p:custDataLst>
          </p:nvPr>
        </p:nvSpPr>
        <p:spPr bwMode="gray">
          <a:xfrm>
            <a:off x="8089900" y="5875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F0AE2D-F75D-4FFF-ACAA-4A9494F6AE6E}" type="datetime'''''''''''3''5''''''''''''''.''''''''''''''''''''''''''4'''">
              <a:rPr lang="en-US" altLang="en-US" sz="1000" smtClean="0">
                <a:solidFill>
                  <a:schemeClr val="bg1"/>
                </a:solidFill>
                <a:effectLst/>
                <a:sym typeface="+mn-lt"/>
              </a:rPr>
              <a:pPr/>
              <a:t>35.4</a:t>
            </a:fld>
            <a:endParaRPr kumimoji="1" lang="ja-JP" altLang="en-US" sz="1000" dirty="0">
              <a:solidFill>
                <a:schemeClr val="bg1"/>
              </a:solidFill>
              <a:sym typeface="+mn-lt"/>
            </a:endParaRPr>
          </a:p>
        </p:txBody>
      </p:sp>
      <p:sp>
        <p:nvSpPr>
          <p:cNvPr id="1462" name="テキスト プレースホルダ 9">
            <a:extLst>
              <a:ext uri="{FF2B5EF4-FFF2-40B4-BE49-F238E27FC236}">
                <a16:creationId xmlns:a16="http://schemas.microsoft.com/office/drawing/2014/main" id="{EB6B610B-80B9-AA53-1340-BE0A27E9CB9E}"/>
              </a:ext>
            </a:extLst>
          </p:cNvPr>
          <p:cNvSpPr>
            <a:spLocks/>
          </p:cNvSpPr>
          <p:nvPr>
            <p:custDataLst>
              <p:tags r:id="rId175"/>
            </p:custDataLst>
          </p:nvPr>
        </p:nvSpPr>
        <p:spPr bwMode="auto">
          <a:xfrm>
            <a:off x="15922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8EDF6E-E144-412E-BD79-33CEDE585D9E}" type="datetime'''''''''''''''''0''''3'''''''''''''''''''''''''''''''">
              <a:rPr lang="en-US" altLang="en-US" sz="1000" smtClean="0"/>
              <a:pPr/>
              <a:t>03</a:t>
            </a:fld>
            <a:endParaRPr kumimoji="1" lang="ja-JP" altLang="en-US" sz="1000" dirty="0">
              <a:sym typeface="+mn-lt"/>
            </a:endParaRPr>
          </a:p>
        </p:txBody>
      </p:sp>
      <p:sp>
        <p:nvSpPr>
          <p:cNvPr id="1463" name="テキスト プレースホルダ 9">
            <a:extLst>
              <a:ext uri="{FF2B5EF4-FFF2-40B4-BE49-F238E27FC236}">
                <a16:creationId xmlns:a16="http://schemas.microsoft.com/office/drawing/2014/main" id="{28213248-B82A-F59A-DF30-67C9137AF902}"/>
              </a:ext>
            </a:extLst>
          </p:cNvPr>
          <p:cNvSpPr>
            <a:spLocks/>
          </p:cNvSpPr>
          <p:nvPr>
            <p:custDataLst>
              <p:tags r:id="rId176"/>
            </p:custDataLst>
          </p:nvPr>
        </p:nvSpPr>
        <p:spPr bwMode="gray">
          <a:xfrm>
            <a:off x="1825625" y="5159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66BA7E-378C-4E9C-B03D-9FF6462B51C7}" type="datetime'56''''''''''.0'''''''''''''''''''''''''''''">
              <a:rPr lang="en-US" altLang="en-US" sz="1000" smtClean="0">
                <a:effectLst/>
              </a:rPr>
              <a:pPr/>
              <a:t>56.0</a:t>
            </a:fld>
            <a:endParaRPr kumimoji="1" lang="ja-JP" altLang="en-US" sz="1000" dirty="0">
              <a:sym typeface="+mn-lt"/>
            </a:endParaRPr>
          </a:p>
        </p:txBody>
      </p:sp>
      <p:sp>
        <p:nvSpPr>
          <p:cNvPr id="1464" name="テキスト プレースホルダ 9">
            <a:extLst>
              <a:ext uri="{FF2B5EF4-FFF2-40B4-BE49-F238E27FC236}">
                <a16:creationId xmlns:a16="http://schemas.microsoft.com/office/drawing/2014/main" id="{93F3A726-18E2-6B12-92DA-5742991C2409}"/>
              </a:ext>
            </a:extLst>
          </p:cNvPr>
          <p:cNvSpPr>
            <a:spLocks/>
          </p:cNvSpPr>
          <p:nvPr>
            <p:custDataLst>
              <p:tags r:id="rId177"/>
            </p:custDataLst>
          </p:nvPr>
        </p:nvSpPr>
        <p:spPr bwMode="gray">
          <a:xfrm>
            <a:off x="1825625" y="5838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E50C00-D772-4108-A57B-10689449008F}" type="datetime'''''''''4''''0''''''''''.''''7'''''''''''''''''''''''''''">
              <a:rPr lang="en-US" altLang="en-US" sz="1000" smtClean="0">
                <a:solidFill>
                  <a:schemeClr val="bg1"/>
                </a:solidFill>
                <a:effectLst/>
              </a:rPr>
              <a:pPr/>
              <a:t>40.7</a:t>
            </a:fld>
            <a:endParaRPr kumimoji="1" lang="ja-JP" altLang="en-US" sz="1000" dirty="0">
              <a:solidFill>
                <a:schemeClr val="bg1"/>
              </a:solidFill>
              <a:sym typeface="+mn-lt"/>
            </a:endParaRPr>
          </a:p>
        </p:txBody>
      </p:sp>
      <p:sp>
        <p:nvSpPr>
          <p:cNvPr id="1465" name="テキスト プレースホルダ 9">
            <a:extLst>
              <a:ext uri="{FF2B5EF4-FFF2-40B4-BE49-F238E27FC236}">
                <a16:creationId xmlns:a16="http://schemas.microsoft.com/office/drawing/2014/main" id="{72B13DB9-2763-AC8C-598F-5AEED55F1E9E}"/>
              </a:ext>
            </a:extLst>
          </p:cNvPr>
          <p:cNvSpPr>
            <a:spLocks/>
          </p:cNvSpPr>
          <p:nvPr>
            <p:custDataLst>
              <p:tags r:id="rId178"/>
            </p:custDataLst>
          </p:nvPr>
        </p:nvSpPr>
        <p:spPr bwMode="auto">
          <a:xfrm>
            <a:off x="18891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8CCC6F-51E5-4B17-8B42-7FB8A17125E4}" type="datetime'''''''''''''''''''''''''0''''''''''''''''4'''''''''">
              <a:rPr lang="en-US" altLang="en-US" sz="1000" smtClean="0"/>
              <a:pPr/>
              <a:t>04</a:t>
            </a:fld>
            <a:endParaRPr kumimoji="1" lang="ja-JP" altLang="en-US" sz="1000" dirty="0">
              <a:sym typeface="+mn-lt"/>
            </a:endParaRPr>
          </a:p>
        </p:txBody>
      </p:sp>
      <p:sp>
        <p:nvSpPr>
          <p:cNvPr id="1466" name="テキスト プレースホルダ 9">
            <a:extLst>
              <a:ext uri="{FF2B5EF4-FFF2-40B4-BE49-F238E27FC236}">
                <a16:creationId xmlns:a16="http://schemas.microsoft.com/office/drawing/2014/main" id="{18776F5B-A443-83A4-72E1-0426C2883315}"/>
              </a:ext>
            </a:extLst>
          </p:cNvPr>
          <p:cNvSpPr>
            <a:spLocks/>
          </p:cNvSpPr>
          <p:nvPr>
            <p:custDataLst>
              <p:tags r:id="rId179"/>
            </p:custDataLst>
          </p:nvPr>
        </p:nvSpPr>
        <p:spPr bwMode="gray">
          <a:xfrm>
            <a:off x="2124075" y="5162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61D84A-79DF-4804-ACA2-1DDA0CDFCF86}" type="datetime'''''56''''''''''''''''''''''''''''''''''''''.''''''''3'''''">
              <a:rPr lang="en-US" altLang="en-US" sz="1000" smtClean="0">
                <a:effectLst/>
              </a:rPr>
              <a:pPr/>
              <a:t>56.3</a:t>
            </a:fld>
            <a:endParaRPr kumimoji="1" lang="ja-JP" altLang="en-US" sz="1000" dirty="0">
              <a:sym typeface="+mn-lt"/>
            </a:endParaRPr>
          </a:p>
        </p:txBody>
      </p:sp>
      <p:sp>
        <p:nvSpPr>
          <p:cNvPr id="1520" name="テキスト プレースホルダ 9">
            <a:extLst>
              <a:ext uri="{FF2B5EF4-FFF2-40B4-BE49-F238E27FC236}">
                <a16:creationId xmlns:a16="http://schemas.microsoft.com/office/drawing/2014/main" id="{DBCEF8FC-39C3-5557-856B-D931BC4F4F73}"/>
              </a:ext>
            </a:extLst>
          </p:cNvPr>
          <p:cNvSpPr>
            <a:spLocks/>
          </p:cNvSpPr>
          <p:nvPr>
            <p:custDataLst>
              <p:tags r:id="rId180"/>
            </p:custDataLst>
          </p:nvPr>
        </p:nvSpPr>
        <p:spPr bwMode="gray">
          <a:xfrm>
            <a:off x="2124075" y="5840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133935-51FA-4E91-9B80-876CA0D54C48}" type="datetime'4''''0''''''''''''''.''''''''''''''''''''''''4'''">
              <a:rPr lang="en-US" altLang="en-US" sz="1000" smtClean="0">
                <a:solidFill>
                  <a:schemeClr val="bg1"/>
                </a:solidFill>
                <a:effectLst/>
              </a:rPr>
              <a:pPr/>
              <a:t>40.4</a:t>
            </a:fld>
            <a:endParaRPr kumimoji="1" lang="ja-JP" altLang="en-US" sz="1000" dirty="0">
              <a:solidFill>
                <a:schemeClr val="bg1"/>
              </a:solidFill>
              <a:sym typeface="+mn-lt"/>
            </a:endParaRPr>
          </a:p>
        </p:txBody>
      </p:sp>
      <p:sp>
        <p:nvSpPr>
          <p:cNvPr id="1467" name="テキスト プレースホルダ 9">
            <a:extLst>
              <a:ext uri="{FF2B5EF4-FFF2-40B4-BE49-F238E27FC236}">
                <a16:creationId xmlns:a16="http://schemas.microsoft.com/office/drawing/2014/main" id="{9FBB3853-8492-608E-83BC-707400784770}"/>
              </a:ext>
            </a:extLst>
          </p:cNvPr>
          <p:cNvSpPr>
            <a:spLocks/>
          </p:cNvSpPr>
          <p:nvPr>
            <p:custDataLst>
              <p:tags r:id="rId181"/>
            </p:custDataLst>
          </p:nvPr>
        </p:nvSpPr>
        <p:spPr bwMode="auto">
          <a:xfrm>
            <a:off x="2187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ACD05-5105-4E95-A63B-6A767F305500}" type="datetime'0''''''''''''''''''5'''''''''''">
              <a:rPr lang="en-US" altLang="en-US" sz="1000" smtClean="0"/>
              <a:pPr/>
              <a:t>05</a:t>
            </a:fld>
            <a:endParaRPr kumimoji="1" lang="ja-JP" altLang="en-US" sz="1000" dirty="0">
              <a:sym typeface="+mn-lt"/>
            </a:endParaRPr>
          </a:p>
        </p:txBody>
      </p:sp>
      <p:sp>
        <p:nvSpPr>
          <p:cNvPr id="1469" name="テキスト プレースホルダ 9">
            <a:extLst>
              <a:ext uri="{FF2B5EF4-FFF2-40B4-BE49-F238E27FC236}">
                <a16:creationId xmlns:a16="http://schemas.microsoft.com/office/drawing/2014/main" id="{AC727BD3-DFE0-029A-F7BB-218FB899CBD5}"/>
              </a:ext>
            </a:extLst>
          </p:cNvPr>
          <p:cNvSpPr>
            <a:spLocks/>
          </p:cNvSpPr>
          <p:nvPr>
            <p:custDataLst>
              <p:tags r:id="rId182"/>
            </p:custDataLst>
          </p:nvPr>
        </p:nvSpPr>
        <p:spPr bwMode="gray">
          <a:xfrm>
            <a:off x="2422525" y="58435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D0986-5047-4D4D-A102-986201C41605}" type="datetime'''''''''''''''''''''''4''''''''''''0''''''.''''''''''''''1'">
              <a:rPr lang="en-US" altLang="en-US" sz="1000" smtClean="0">
                <a:solidFill>
                  <a:schemeClr val="bg1"/>
                </a:solidFill>
                <a:effectLst/>
              </a:rPr>
              <a:pPr/>
              <a:t>40.1</a:t>
            </a:fld>
            <a:endParaRPr kumimoji="1" lang="ja-JP" altLang="en-US" sz="1000" dirty="0">
              <a:solidFill>
                <a:schemeClr val="bg1"/>
              </a:solidFill>
              <a:sym typeface="+mn-lt"/>
            </a:endParaRPr>
          </a:p>
        </p:txBody>
      </p:sp>
      <p:sp>
        <p:nvSpPr>
          <p:cNvPr id="1470" name="テキスト プレースホルダ 9">
            <a:extLst>
              <a:ext uri="{FF2B5EF4-FFF2-40B4-BE49-F238E27FC236}">
                <a16:creationId xmlns:a16="http://schemas.microsoft.com/office/drawing/2014/main" id="{8A0BBCA9-45BE-B52E-CFC8-D2C30FC259E1}"/>
              </a:ext>
            </a:extLst>
          </p:cNvPr>
          <p:cNvSpPr>
            <a:spLocks/>
          </p:cNvSpPr>
          <p:nvPr>
            <p:custDataLst>
              <p:tags r:id="rId183"/>
            </p:custDataLst>
          </p:nvPr>
        </p:nvSpPr>
        <p:spPr bwMode="auto">
          <a:xfrm>
            <a:off x="24860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9F398-D21D-4AA8-8C44-CC53B449D3C5}" type="datetime'''''''''''''''''''''''''''''''0''''''''''''6'''''''''">
              <a:rPr lang="en-US" altLang="en-US" sz="1000" smtClean="0"/>
              <a:pPr/>
              <a:t>06</a:t>
            </a:fld>
            <a:endParaRPr kumimoji="1" lang="ja-JP" altLang="en-US" sz="1000" dirty="0">
              <a:sym typeface="+mn-lt"/>
            </a:endParaRPr>
          </a:p>
        </p:txBody>
      </p:sp>
      <p:sp>
        <p:nvSpPr>
          <p:cNvPr id="1471" name="テキスト プレースホルダ 9">
            <a:extLst>
              <a:ext uri="{FF2B5EF4-FFF2-40B4-BE49-F238E27FC236}">
                <a16:creationId xmlns:a16="http://schemas.microsoft.com/office/drawing/2014/main" id="{3EE2E40F-C5A4-A788-CCE1-36C8B45853F8}"/>
              </a:ext>
            </a:extLst>
          </p:cNvPr>
          <p:cNvSpPr>
            <a:spLocks/>
          </p:cNvSpPr>
          <p:nvPr>
            <p:custDataLst>
              <p:tags r:id="rId184"/>
            </p:custDataLst>
          </p:nvPr>
        </p:nvSpPr>
        <p:spPr bwMode="gray">
          <a:xfrm>
            <a:off x="2720975" y="5167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7992C-2534-414A-B129-3E84F2ECBFEA}" type="datetime'''5''''''''''''6''''''''''.''''8'''''''''''''''''''">
              <a:rPr lang="en-US" altLang="en-US" sz="1000" smtClean="0">
                <a:effectLst/>
              </a:rPr>
              <a:pPr/>
              <a:t>56.8</a:t>
            </a:fld>
            <a:endParaRPr kumimoji="1" lang="ja-JP" altLang="en-US" sz="1000" dirty="0">
              <a:sym typeface="+mn-lt"/>
            </a:endParaRPr>
          </a:p>
        </p:txBody>
      </p:sp>
      <p:sp>
        <p:nvSpPr>
          <p:cNvPr id="1472" name="テキスト プレースホルダ 9">
            <a:extLst>
              <a:ext uri="{FF2B5EF4-FFF2-40B4-BE49-F238E27FC236}">
                <a16:creationId xmlns:a16="http://schemas.microsoft.com/office/drawing/2014/main" id="{049BEC76-D163-9746-C862-D32A7B40E3FA}"/>
              </a:ext>
            </a:extLst>
          </p:cNvPr>
          <p:cNvSpPr>
            <a:spLocks/>
          </p:cNvSpPr>
          <p:nvPr>
            <p:custDataLst>
              <p:tags r:id="rId185"/>
            </p:custDataLst>
          </p:nvPr>
        </p:nvSpPr>
        <p:spPr bwMode="gray">
          <a:xfrm>
            <a:off x="2720975" y="5845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1F43D8-DA8B-4D2D-8675-1D6AD1569387}" type="datetime'3''''''''''9''''''''''''.''''''8'">
              <a:rPr lang="en-US" altLang="en-US" sz="1000" smtClean="0">
                <a:solidFill>
                  <a:schemeClr val="bg1"/>
                </a:solidFill>
                <a:effectLst/>
              </a:rPr>
              <a:pPr/>
              <a:t>39.8</a:t>
            </a:fld>
            <a:endParaRPr kumimoji="1" lang="ja-JP" altLang="en-US" sz="1000" dirty="0">
              <a:solidFill>
                <a:schemeClr val="bg1"/>
              </a:solidFill>
              <a:sym typeface="+mn-lt"/>
            </a:endParaRPr>
          </a:p>
        </p:txBody>
      </p:sp>
      <p:sp>
        <p:nvSpPr>
          <p:cNvPr id="1473" name="テキスト プレースホルダ 9">
            <a:extLst>
              <a:ext uri="{FF2B5EF4-FFF2-40B4-BE49-F238E27FC236}">
                <a16:creationId xmlns:a16="http://schemas.microsoft.com/office/drawing/2014/main" id="{7CF6F831-1770-6668-9E42-0866D1DB549A}"/>
              </a:ext>
            </a:extLst>
          </p:cNvPr>
          <p:cNvSpPr>
            <a:spLocks/>
          </p:cNvSpPr>
          <p:nvPr>
            <p:custDataLst>
              <p:tags r:id="rId186"/>
            </p:custDataLst>
          </p:nvPr>
        </p:nvSpPr>
        <p:spPr bwMode="auto">
          <a:xfrm>
            <a:off x="27844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233E9-28A1-4E05-A217-FB4402A7FB51}" type="datetime'''''''''''''''''''''''''''0''''7'''''''''''''''''''''''''''">
              <a:rPr lang="en-US" altLang="en-US" sz="1000" smtClean="0"/>
              <a:pPr/>
              <a:t>07</a:t>
            </a:fld>
            <a:endParaRPr kumimoji="1" lang="ja-JP" altLang="en-US" sz="1000" dirty="0">
              <a:sym typeface="+mn-lt"/>
            </a:endParaRPr>
          </a:p>
        </p:txBody>
      </p:sp>
      <p:sp>
        <p:nvSpPr>
          <p:cNvPr id="1474" name="テキスト プレースホルダ 9">
            <a:extLst>
              <a:ext uri="{FF2B5EF4-FFF2-40B4-BE49-F238E27FC236}">
                <a16:creationId xmlns:a16="http://schemas.microsoft.com/office/drawing/2014/main" id="{9606DA06-C508-FB9B-6233-AFAC02B9D32B}"/>
              </a:ext>
            </a:extLst>
          </p:cNvPr>
          <p:cNvSpPr>
            <a:spLocks/>
          </p:cNvSpPr>
          <p:nvPr>
            <p:custDataLst>
              <p:tags r:id="rId187"/>
            </p:custDataLst>
          </p:nvPr>
        </p:nvSpPr>
        <p:spPr bwMode="gray">
          <a:xfrm>
            <a:off x="3019425" y="5168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1F1AFC-9C80-4B72-A853-CAD4C152DB2D}" type="datetime'5''''''7''''''''''''''''''''''''''''''.''''''1'''''''''''">
              <a:rPr lang="en-US" altLang="en-US" sz="1000" smtClean="0">
                <a:effectLst/>
              </a:rPr>
              <a:pPr/>
              <a:t>57.1</a:t>
            </a:fld>
            <a:endParaRPr kumimoji="1" lang="ja-JP" altLang="en-US" sz="1000" dirty="0">
              <a:sym typeface="+mn-lt"/>
            </a:endParaRPr>
          </a:p>
        </p:txBody>
      </p:sp>
      <p:sp>
        <p:nvSpPr>
          <p:cNvPr id="1475" name="テキスト プレースホルダ 9">
            <a:extLst>
              <a:ext uri="{FF2B5EF4-FFF2-40B4-BE49-F238E27FC236}">
                <a16:creationId xmlns:a16="http://schemas.microsoft.com/office/drawing/2014/main" id="{4E8DBB05-38B3-CA1A-01BE-D536C0012D44}"/>
              </a:ext>
            </a:extLst>
          </p:cNvPr>
          <p:cNvSpPr>
            <a:spLocks/>
          </p:cNvSpPr>
          <p:nvPr>
            <p:custDataLst>
              <p:tags r:id="rId188"/>
            </p:custDataLst>
          </p:nvPr>
        </p:nvSpPr>
        <p:spPr bwMode="gray">
          <a:xfrm>
            <a:off x="3019425" y="5846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19E0D0-DD30-4217-AACB-CBEABE38E474}" type="datetime'''''''''3''''9''''''.''''''''''''''''''''5'''">
              <a:rPr lang="en-US" altLang="en-US" sz="1000" smtClean="0">
                <a:solidFill>
                  <a:schemeClr val="bg1"/>
                </a:solidFill>
                <a:effectLst/>
              </a:rPr>
              <a:pPr/>
              <a:t>39.5</a:t>
            </a:fld>
            <a:endParaRPr kumimoji="1" lang="ja-JP" altLang="en-US" sz="1000" dirty="0">
              <a:solidFill>
                <a:schemeClr val="bg1"/>
              </a:solidFill>
              <a:sym typeface="+mn-lt"/>
            </a:endParaRPr>
          </a:p>
        </p:txBody>
      </p:sp>
      <p:sp>
        <p:nvSpPr>
          <p:cNvPr id="1476" name="テキスト プレースホルダ 9">
            <a:extLst>
              <a:ext uri="{FF2B5EF4-FFF2-40B4-BE49-F238E27FC236}">
                <a16:creationId xmlns:a16="http://schemas.microsoft.com/office/drawing/2014/main" id="{ED977C39-B8FE-5F70-3A63-FD4731DF9A8F}"/>
              </a:ext>
            </a:extLst>
          </p:cNvPr>
          <p:cNvSpPr>
            <a:spLocks/>
          </p:cNvSpPr>
          <p:nvPr>
            <p:custDataLst>
              <p:tags r:id="rId189"/>
            </p:custDataLst>
          </p:nvPr>
        </p:nvSpPr>
        <p:spPr bwMode="auto">
          <a:xfrm>
            <a:off x="3082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1B5405-122B-44B3-9A8B-1D48374DC56C}" type="datetime'''''''''''''''''''''''''''''''''''''''''0''''''8'''''''">
              <a:rPr lang="en-US" altLang="en-US" sz="1000" smtClean="0"/>
              <a:pPr/>
              <a:t>08</a:t>
            </a:fld>
            <a:endParaRPr kumimoji="1" lang="ja-JP" altLang="en-US" sz="1000" dirty="0">
              <a:sym typeface="+mn-lt"/>
            </a:endParaRPr>
          </a:p>
        </p:txBody>
      </p:sp>
      <p:sp>
        <p:nvSpPr>
          <p:cNvPr id="1477" name="テキスト プレースホルダ 9">
            <a:extLst>
              <a:ext uri="{FF2B5EF4-FFF2-40B4-BE49-F238E27FC236}">
                <a16:creationId xmlns:a16="http://schemas.microsoft.com/office/drawing/2014/main" id="{78D32BA7-CAAC-F2A9-58C2-EC52E37C039E}"/>
              </a:ext>
            </a:extLst>
          </p:cNvPr>
          <p:cNvSpPr>
            <a:spLocks/>
          </p:cNvSpPr>
          <p:nvPr>
            <p:custDataLst>
              <p:tags r:id="rId190"/>
            </p:custDataLst>
          </p:nvPr>
        </p:nvSpPr>
        <p:spPr bwMode="gray">
          <a:xfrm>
            <a:off x="3317875" y="5170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1D03A-2408-4BDD-9DF8-431755FA3315}" type="datetime'''''''''''''''57''.3'''">
              <a:rPr lang="en-US" altLang="en-US" sz="1000" smtClean="0">
                <a:effectLst/>
              </a:rPr>
              <a:pPr/>
              <a:t>57.3</a:t>
            </a:fld>
            <a:endParaRPr kumimoji="1" lang="ja-JP" altLang="en-US" sz="1000" dirty="0">
              <a:sym typeface="+mn-lt"/>
            </a:endParaRPr>
          </a:p>
        </p:txBody>
      </p:sp>
      <p:sp>
        <p:nvSpPr>
          <p:cNvPr id="1478" name="テキスト プレースホルダ 9">
            <a:extLst>
              <a:ext uri="{FF2B5EF4-FFF2-40B4-BE49-F238E27FC236}">
                <a16:creationId xmlns:a16="http://schemas.microsoft.com/office/drawing/2014/main" id="{AAB852DA-24EB-F738-C79F-41EE8B73CCD8}"/>
              </a:ext>
            </a:extLst>
          </p:cNvPr>
          <p:cNvSpPr>
            <a:spLocks/>
          </p:cNvSpPr>
          <p:nvPr>
            <p:custDataLst>
              <p:tags r:id="rId191"/>
            </p:custDataLst>
          </p:nvPr>
        </p:nvSpPr>
        <p:spPr bwMode="gray">
          <a:xfrm>
            <a:off x="3317875" y="58483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29B96-AD6D-492A-920E-139911F23E6D}" type="datetime'3''''''''''9''''''''''.''''''3'''''">
              <a:rPr lang="en-US" altLang="en-US" sz="1000" smtClean="0">
                <a:solidFill>
                  <a:schemeClr val="bg1"/>
                </a:solidFill>
                <a:effectLst/>
              </a:rPr>
              <a:pPr/>
              <a:t>39.3</a:t>
            </a:fld>
            <a:endParaRPr kumimoji="1" lang="ja-JP" altLang="en-US" sz="1000" dirty="0">
              <a:solidFill>
                <a:schemeClr val="bg1"/>
              </a:solidFill>
              <a:sym typeface="+mn-lt"/>
            </a:endParaRPr>
          </a:p>
        </p:txBody>
      </p:sp>
      <p:sp>
        <p:nvSpPr>
          <p:cNvPr id="1479" name="テキスト プレースホルダ 9">
            <a:extLst>
              <a:ext uri="{FF2B5EF4-FFF2-40B4-BE49-F238E27FC236}">
                <a16:creationId xmlns:a16="http://schemas.microsoft.com/office/drawing/2014/main" id="{DC249856-0F52-C327-4314-57C8BE6CEB00}"/>
              </a:ext>
            </a:extLst>
          </p:cNvPr>
          <p:cNvSpPr>
            <a:spLocks/>
          </p:cNvSpPr>
          <p:nvPr>
            <p:custDataLst>
              <p:tags r:id="rId192"/>
            </p:custDataLst>
          </p:nvPr>
        </p:nvSpPr>
        <p:spPr bwMode="auto">
          <a:xfrm>
            <a:off x="3381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D6B3A-62F4-4077-A647-DBB148C2C6D1}" type="datetime'''''''''''''''0''''''''''''''''''''''''''''9'">
              <a:rPr lang="en-US" altLang="en-US" sz="1000" smtClean="0"/>
              <a:pPr/>
              <a:t>09</a:t>
            </a:fld>
            <a:endParaRPr kumimoji="1" lang="ja-JP" altLang="en-US" sz="1000" dirty="0">
              <a:sym typeface="+mn-lt"/>
            </a:endParaRPr>
          </a:p>
        </p:txBody>
      </p:sp>
      <p:sp>
        <p:nvSpPr>
          <p:cNvPr id="1480" name="テキスト プレースホルダ 9">
            <a:extLst>
              <a:ext uri="{FF2B5EF4-FFF2-40B4-BE49-F238E27FC236}">
                <a16:creationId xmlns:a16="http://schemas.microsoft.com/office/drawing/2014/main" id="{19ACB7F9-EB1A-D13A-EE29-F95ACCCC43C7}"/>
              </a:ext>
            </a:extLst>
          </p:cNvPr>
          <p:cNvSpPr>
            <a:spLocks/>
          </p:cNvSpPr>
          <p:nvPr>
            <p:custDataLst>
              <p:tags r:id="rId193"/>
            </p:custDataLst>
          </p:nvPr>
        </p:nvSpPr>
        <p:spPr bwMode="gray">
          <a:xfrm>
            <a:off x="3616325" y="5172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994066-FCE6-4604-A659-194EE141D12B}" type="datetime'''''''''''''''''''''5''7''.''''''''5'''''''''''''''''''">
              <a:rPr lang="en-US" altLang="en-US" sz="1000" smtClean="0">
                <a:effectLst/>
              </a:rPr>
              <a:pPr/>
              <a:t>57.5</a:t>
            </a:fld>
            <a:endParaRPr kumimoji="1" lang="ja-JP" altLang="en-US" sz="1000" dirty="0">
              <a:sym typeface="+mn-lt"/>
            </a:endParaRPr>
          </a:p>
        </p:txBody>
      </p:sp>
      <p:sp>
        <p:nvSpPr>
          <p:cNvPr id="1481" name="テキスト プレースホルダ 9">
            <a:extLst>
              <a:ext uri="{FF2B5EF4-FFF2-40B4-BE49-F238E27FC236}">
                <a16:creationId xmlns:a16="http://schemas.microsoft.com/office/drawing/2014/main" id="{9E26B4F1-2715-9C94-5EC3-EDE4661CD360}"/>
              </a:ext>
            </a:extLst>
          </p:cNvPr>
          <p:cNvSpPr>
            <a:spLocks/>
          </p:cNvSpPr>
          <p:nvPr>
            <p:custDataLst>
              <p:tags r:id="rId194"/>
            </p:custDataLst>
          </p:nvPr>
        </p:nvSpPr>
        <p:spPr bwMode="gray">
          <a:xfrm>
            <a:off x="3616325" y="5849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14A40B-41AE-478A-85C3-4A8D92A3A725}" type="datetime'''''''''''''''''''39.''''1'''''''''''''''''''''''''''''''''">
              <a:rPr lang="en-US" altLang="en-US" sz="1000" smtClean="0">
                <a:solidFill>
                  <a:schemeClr val="bg1"/>
                </a:solidFill>
                <a:effectLst/>
              </a:rPr>
              <a:pPr/>
              <a:t>39.1</a:t>
            </a:fld>
            <a:endParaRPr kumimoji="1" lang="ja-JP" altLang="en-US" sz="1000" dirty="0">
              <a:solidFill>
                <a:schemeClr val="bg1"/>
              </a:solidFill>
              <a:sym typeface="+mn-lt"/>
            </a:endParaRPr>
          </a:p>
        </p:txBody>
      </p:sp>
      <p:sp>
        <p:nvSpPr>
          <p:cNvPr id="1482" name="テキスト プレースホルダ 9">
            <a:extLst>
              <a:ext uri="{FF2B5EF4-FFF2-40B4-BE49-F238E27FC236}">
                <a16:creationId xmlns:a16="http://schemas.microsoft.com/office/drawing/2014/main" id="{F881E0B2-E312-322B-FC50-C49B5B2F339D}"/>
              </a:ext>
            </a:extLst>
          </p:cNvPr>
          <p:cNvSpPr>
            <a:spLocks/>
          </p:cNvSpPr>
          <p:nvPr>
            <p:custDataLst>
              <p:tags r:id="rId195"/>
            </p:custDataLst>
          </p:nvPr>
        </p:nvSpPr>
        <p:spPr bwMode="auto">
          <a:xfrm>
            <a:off x="3679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F637C3-F187-4918-81C2-71A1C557F8AD}" type="datetime'''''''''''''''''''''''1''''''''0'''''''''''''''''''">
              <a:rPr lang="en-US" altLang="en-US" sz="1000" smtClean="0"/>
              <a:pPr/>
              <a:t>10</a:t>
            </a:fld>
            <a:endParaRPr kumimoji="1" lang="ja-JP" altLang="en-US" sz="1000" dirty="0">
              <a:sym typeface="+mn-lt"/>
            </a:endParaRPr>
          </a:p>
        </p:txBody>
      </p:sp>
      <p:sp>
        <p:nvSpPr>
          <p:cNvPr id="1483" name="テキスト プレースホルダ 9">
            <a:extLst>
              <a:ext uri="{FF2B5EF4-FFF2-40B4-BE49-F238E27FC236}">
                <a16:creationId xmlns:a16="http://schemas.microsoft.com/office/drawing/2014/main" id="{6D08282E-00A7-B8C6-C392-6E1B856715EF}"/>
              </a:ext>
            </a:extLst>
          </p:cNvPr>
          <p:cNvSpPr>
            <a:spLocks/>
          </p:cNvSpPr>
          <p:nvPr>
            <p:custDataLst>
              <p:tags r:id="rId196"/>
            </p:custDataLst>
          </p:nvPr>
        </p:nvSpPr>
        <p:spPr bwMode="gray">
          <a:xfrm>
            <a:off x="3914775" y="5172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DCE286-994C-49A6-B95F-7EDECD64EEDD}" type="datetime'''''''''57''''.6'''''''''''''''''''''''''''''''''''">
              <a:rPr lang="en-US" altLang="en-US" sz="1000" smtClean="0">
                <a:effectLst/>
              </a:rPr>
              <a:pPr/>
              <a:t>57.6</a:t>
            </a:fld>
            <a:endParaRPr kumimoji="1" lang="ja-JP" altLang="en-US" sz="1000" dirty="0">
              <a:sym typeface="+mn-lt"/>
            </a:endParaRPr>
          </a:p>
        </p:txBody>
      </p:sp>
      <p:sp>
        <p:nvSpPr>
          <p:cNvPr id="1484" name="テキスト プレースホルダ 9">
            <a:extLst>
              <a:ext uri="{FF2B5EF4-FFF2-40B4-BE49-F238E27FC236}">
                <a16:creationId xmlns:a16="http://schemas.microsoft.com/office/drawing/2014/main" id="{E9A1F340-5CDD-588F-F8BC-F9669179C566}"/>
              </a:ext>
            </a:extLst>
          </p:cNvPr>
          <p:cNvSpPr>
            <a:spLocks/>
          </p:cNvSpPr>
          <p:nvPr>
            <p:custDataLst>
              <p:tags r:id="rId197"/>
            </p:custDataLst>
          </p:nvPr>
        </p:nvSpPr>
        <p:spPr bwMode="gray">
          <a:xfrm>
            <a:off x="3914775" y="5849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CE550D-0A09-4EA0-B8AD-3A2402A7D34B}" type="datetime'''''''''''''''''3''''''''9''''''''.''''0'''''''''''''''''">
              <a:rPr lang="en-US" altLang="en-US" sz="1000" smtClean="0">
                <a:solidFill>
                  <a:schemeClr val="bg1"/>
                </a:solidFill>
                <a:effectLst/>
              </a:rPr>
              <a:pPr/>
              <a:t>39.0</a:t>
            </a:fld>
            <a:endParaRPr kumimoji="1" lang="ja-JP" altLang="en-US" sz="1000" dirty="0">
              <a:solidFill>
                <a:schemeClr val="bg1"/>
              </a:solidFill>
              <a:sym typeface="+mn-lt"/>
            </a:endParaRPr>
          </a:p>
        </p:txBody>
      </p:sp>
      <p:sp>
        <p:nvSpPr>
          <p:cNvPr id="1485" name="テキスト プレースホルダ 9">
            <a:extLst>
              <a:ext uri="{FF2B5EF4-FFF2-40B4-BE49-F238E27FC236}">
                <a16:creationId xmlns:a16="http://schemas.microsoft.com/office/drawing/2014/main" id="{F89CDA80-7D0E-C194-E4A7-906AC8F9F41A}"/>
              </a:ext>
            </a:extLst>
          </p:cNvPr>
          <p:cNvSpPr>
            <a:spLocks/>
          </p:cNvSpPr>
          <p:nvPr>
            <p:custDataLst>
              <p:tags r:id="rId198"/>
            </p:custDataLst>
          </p:nvPr>
        </p:nvSpPr>
        <p:spPr bwMode="auto">
          <a:xfrm>
            <a:off x="3978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D1E09C-4A3D-49A1-984C-E8426A48A349}" type="datetime'''1''''''''''''''''''1'''''''''''''''''''''''''''''''''''''">
              <a:rPr lang="en-US" altLang="en-US" sz="1000" smtClean="0"/>
              <a:pPr/>
              <a:t>11</a:t>
            </a:fld>
            <a:endParaRPr kumimoji="1" lang="ja-JP" altLang="en-US" sz="1000" dirty="0">
              <a:sym typeface="+mn-lt"/>
            </a:endParaRPr>
          </a:p>
        </p:txBody>
      </p:sp>
      <p:sp>
        <p:nvSpPr>
          <p:cNvPr id="1486" name="テキスト プレースホルダ 9">
            <a:extLst>
              <a:ext uri="{FF2B5EF4-FFF2-40B4-BE49-F238E27FC236}">
                <a16:creationId xmlns:a16="http://schemas.microsoft.com/office/drawing/2014/main" id="{FFC3CB36-090C-853B-CFD0-1AA53A035C27}"/>
              </a:ext>
            </a:extLst>
          </p:cNvPr>
          <p:cNvSpPr>
            <a:spLocks/>
          </p:cNvSpPr>
          <p:nvPr>
            <p:custDataLst>
              <p:tags r:id="rId199"/>
            </p:custDataLst>
          </p:nvPr>
        </p:nvSpPr>
        <p:spPr bwMode="gray">
          <a:xfrm>
            <a:off x="4213225" y="5173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1E2D47-19C3-4F83-84AB-BB04B823C6FE}" type="datetime'''''''''57.''''''''''''''''''''''''7'''''''''''''''''''''''''">
              <a:rPr lang="en-US" altLang="en-US" sz="1000" smtClean="0">
                <a:effectLst/>
              </a:rPr>
              <a:pPr/>
              <a:t>57.7</a:t>
            </a:fld>
            <a:endParaRPr kumimoji="1" lang="ja-JP" altLang="en-US" sz="1000" dirty="0">
              <a:sym typeface="+mn-lt"/>
            </a:endParaRPr>
          </a:p>
        </p:txBody>
      </p:sp>
      <p:sp>
        <p:nvSpPr>
          <p:cNvPr id="1487" name="テキスト プレースホルダ 9">
            <a:extLst>
              <a:ext uri="{FF2B5EF4-FFF2-40B4-BE49-F238E27FC236}">
                <a16:creationId xmlns:a16="http://schemas.microsoft.com/office/drawing/2014/main" id="{C353365A-E867-4E68-369F-CC36F4807765}"/>
              </a:ext>
            </a:extLst>
          </p:cNvPr>
          <p:cNvSpPr>
            <a:spLocks/>
          </p:cNvSpPr>
          <p:nvPr>
            <p:custDataLst>
              <p:tags r:id="rId200"/>
            </p:custDataLst>
          </p:nvPr>
        </p:nvSpPr>
        <p:spPr bwMode="gray">
          <a:xfrm>
            <a:off x="4213225"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FD586-C0CD-4D02-9A56-A5B857086C50}" type="datetime'''''''''3''''''''''''''8''''.''9'''''''''''''''''''''''''''''">
              <a:rPr lang="en-US" altLang="en-US" sz="1000" smtClean="0">
                <a:solidFill>
                  <a:schemeClr val="bg1"/>
                </a:solidFill>
                <a:effectLst/>
              </a:rPr>
              <a:pPr/>
              <a:t>38.9</a:t>
            </a:fld>
            <a:endParaRPr kumimoji="1" lang="ja-JP" altLang="en-US" sz="1000" dirty="0">
              <a:solidFill>
                <a:schemeClr val="bg1"/>
              </a:solidFill>
              <a:sym typeface="+mn-lt"/>
            </a:endParaRPr>
          </a:p>
        </p:txBody>
      </p:sp>
      <p:sp>
        <p:nvSpPr>
          <p:cNvPr id="1488" name="テキスト プレースホルダ 9">
            <a:extLst>
              <a:ext uri="{FF2B5EF4-FFF2-40B4-BE49-F238E27FC236}">
                <a16:creationId xmlns:a16="http://schemas.microsoft.com/office/drawing/2014/main" id="{4EBBA857-B836-6D0B-53FB-6424CF49DFCB}"/>
              </a:ext>
            </a:extLst>
          </p:cNvPr>
          <p:cNvSpPr>
            <a:spLocks/>
          </p:cNvSpPr>
          <p:nvPr>
            <p:custDataLst>
              <p:tags r:id="rId201"/>
            </p:custDataLst>
          </p:nvPr>
        </p:nvSpPr>
        <p:spPr bwMode="auto">
          <a:xfrm>
            <a:off x="42767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F83C26-F9B3-4187-A9C6-DBA6D7450715}" type="datetime'''''''''''''''''''''''''''''''''12'''''''''''''''''''''''''">
              <a:rPr lang="en-US" altLang="en-US" sz="1000" smtClean="0"/>
              <a:pPr/>
              <a:t>12</a:t>
            </a:fld>
            <a:endParaRPr kumimoji="1" lang="ja-JP" altLang="en-US" sz="1000" dirty="0">
              <a:sym typeface="+mn-lt"/>
            </a:endParaRPr>
          </a:p>
        </p:txBody>
      </p:sp>
      <p:sp>
        <p:nvSpPr>
          <p:cNvPr id="1489" name="テキスト プレースホルダ 9">
            <a:extLst>
              <a:ext uri="{FF2B5EF4-FFF2-40B4-BE49-F238E27FC236}">
                <a16:creationId xmlns:a16="http://schemas.microsoft.com/office/drawing/2014/main" id="{9032E7DB-33C9-8B05-9F04-A23DA0D1968A}"/>
              </a:ext>
            </a:extLst>
          </p:cNvPr>
          <p:cNvSpPr>
            <a:spLocks/>
          </p:cNvSpPr>
          <p:nvPr>
            <p:custDataLst>
              <p:tags r:id="rId202"/>
            </p:custDataLst>
          </p:nvPr>
        </p:nvSpPr>
        <p:spPr bwMode="gray">
          <a:xfrm>
            <a:off x="4511675" y="5172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FF441-4250-4CB3-A26A-1146CCC9807D}" type="datetime'''''5''7''''''''''''''''''''.''8'''''''''''''''''''''''''''''">
              <a:rPr lang="en-US" altLang="en-US" sz="1000" smtClean="0">
                <a:effectLst/>
              </a:rPr>
              <a:pPr/>
              <a:t>57.8</a:t>
            </a:fld>
            <a:endParaRPr kumimoji="1" lang="ja-JP" altLang="en-US" sz="1000" dirty="0">
              <a:sym typeface="+mn-lt"/>
            </a:endParaRPr>
          </a:p>
        </p:txBody>
      </p:sp>
      <p:sp>
        <p:nvSpPr>
          <p:cNvPr id="1490" name="テキスト プレースホルダ 9">
            <a:extLst>
              <a:ext uri="{FF2B5EF4-FFF2-40B4-BE49-F238E27FC236}">
                <a16:creationId xmlns:a16="http://schemas.microsoft.com/office/drawing/2014/main" id="{D089B1C6-CEA2-34AB-0C10-EB8C6F43B1F1}"/>
              </a:ext>
            </a:extLst>
          </p:cNvPr>
          <p:cNvSpPr>
            <a:spLocks/>
          </p:cNvSpPr>
          <p:nvPr>
            <p:custDataLst>
              <p:tags r:id="rId203"/>
            </p:custDataLst>
          </p:nvPr>
        </p:nvSpPr>
        <p:spPr bwMode="gray">
          <a:xfrm>
            <a:off x="4511675"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C96635-8A65-45F4-BFE9-386DF33ECAD5}" type="datetime'''''''''''''''''3''''''''''8''''''''''''''''.''9'''''''''''">
              <a:rPr lang="en-US" altLang="en-US" sz="1000" smtClean="0">
                <a:solidFill>
                  <a:schemeClr val="bg1"/>
                </a:solidFill>
                <a:effectLst/>
              </a:rPr>
              <a:pPr/>
              <a:t>38.9</a:t>
            </a:fld>
            <a:endParaRPr kumimoji="1" lang="ja-JP" altLang="en-US" sz="1000" dirty="0">
              <a:solidFill>
                <a:schemeClr val="bg1"/>
              </a:solidFill>
              <a:sym typeface="+mn-lt"/>
            </a:endParaRPr>
          </a:p>
        </p:txBody>
      </p:sp>
      <p:sp>
        <p:nvSpPr>
          <p:cNvPr id="1491" name="テキスト プレースホルダ 9">
            <a:extLst>
              <a:ext uri="{FF2B5EF4-FFF2-40B4-BE49-F238E27FC236}">
                <a16:creationId xmlns:a16="http://schemas.microsoft.com/office/drawing/2014/main" id="{5C6E52A2-4A90-7B6C-03EE-C80217BE15ED}"/>
              </a:ext>
            </a:extLst>
          </p:cNvPr>
          <p:cNvSpPr>
            <a:spLocks/>
          </p:cNvSpPr>
          <p:nvPr>
            <p:custDataLst>
              <p:tags r:id="rId204"/>
            </p:custDataLst>
          </p:nvPr>
        </p:nvSpPr>
        <p:spPr bwMode="auto">
          <a:xfrm>
            <a:off x="45751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8CC4F8-BAA3-498D-AE83-D00D638F1468}" type="datetime'''''''''''''''''''''''''''''''1''''''''''''''''''''''''''3'">
              <a:rPr lang="en-US" altLang="en-US" sz="1000" smtClean="0"/>
              <a:pPr/>
              <a:t>13</a:t>
            </a:fld>
            <a:endParaRPr kumimoji="1" lang="ja-JP" altLang="en-US" sz="1000" dirty="0">
              <a:sym typeface="+mn-lt"/>
            </a:endParaRPr>
          </a:p>
        </p:txBody>
      </p:sp>
      <p:sp>
        <p:nvSpPr>
          <p:cNvPr id="1492" name="テキスト プレースホルダ 9">
            <a:extLst>
              <a:ext uri="{FF2B5EF4-FFF2-40B4-BE49-F238E27FC236}">
                <a16:creationId xmlns:a16="http://schemas.microsoft.com/office/drawing/2014/main" id="{0D5266B4-9427-B941-D3CA-B9B26945C8A7}"/>
              </a:ext>
            </a:extLst>
          </p:cNvPr>
          <p:cNvSpPr>
            <a:spLocks/>
          </p:cNvSpPr>
          <p:nvPr>
            <p:custDataLst>
              <p:tags r:id="rId205"/>
            </p:custDataLst>
          </p:nvPr>
        </p:nvSpPr>
        <p:spPr bwMode="gray">
          <a:xfrm>
            <a:off x="4808538" y="5173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7576B8-89FD-40F7-A102-3C54B3EE2F60}" type="datetime'''''''''''''''''5''''''7''''''.''9'''''''''''''">
              <a:rPr lang="en-US" altLang="en-US" sz="1000" smtClean="0">
                <a:effectLst/>
              </a:rPr>
              <a:pPr/>
              <a:t>57.9</a:t>
            </a:fld>
            <a:endParaRPr kumimoji="1" lang="ja-JP" altLang="en-US" sz="1000" dirty="0">
              <a:sym typeface="+mn-lt"/>
            </a:endParaRPr>
          </a:p>
        </p:txBody>
      </p:sp>
      <p:sp>
        <p:nvSpPr>
          <p:cNvPr id="1493" name="テキスト プレースホルダ 9">
            <a:extLst>
              <a:ext uri="{FF2B5EF4-FFF2-40B4-BE49-F238E27FC236}">
                <a16:creationId xmlns:a16="http://schemas.microsoft.com/office/drawing/2014/main" id="{4F85103A-6ED6-0D02-2112-F5687E813850}"/>
              </a:ext>
            </a:extLst>
          </p:cNvPr>
          <p:cNvSpPr>
            <a:spLocks/>
          </p:cNvSpPr>
          <p:nvPr>
            <p:custDataLst>
              <p:tags r:id="rId206"/>
            </p:custDataLst>
          </p:nvPr>
        </p:nvSpPr>
        <p:spPr bwMode="gray">
          <a:xfrm>
            <a:off x="4808538"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EF3F4-A225-441E-B8FD-D207ACC6CFB7}" type="datetime'''''''''''''''''''''3''''''8.''''8'''''''''''''''''">
              <a:rPr lang="en-US" altLang="en-US" sz="1000" smtClean="0">
                <a:solidFill>
                  <a:schemeClr val="bg1"/>
                </a:solidFill>
                <a:effectLst/>
              </a:rPr>
              <a:pPr/>
              <a:t>38.8</a:t>
            </a:fld>
            <a:endParaRPr kumimoji="1" lang="ja-JP" altLang="en-US" sz="1000" dirty="0">
              <a:solidFill>
                <a:schemeClr val="bg1"/>
              </a:solidFill>
              <a:sym typeface="+mn-lt"/>
            </a:endParaRPr>
          </a:p>
        </p:txBody>
      </p:sp>
      <p:sp>
        <p:nvSpPr>
          <p:cNvPr id="1494" name="テキスト プレースホルダ 9">
            <a:extLst>
              <a:ext uri="{FF2B5EF4-FFF2-40B4-BE49-F238E27FC236}">
                <a16:creationId xmlns:a16="http://schemas.microsoft.com/office/drawing/2014/main" id="{7C07B0BF-B18F-1695-054C-7160E843D2B8}"/>
              </a:ext>
            </a:extLst>
          </p:cNvPr>
          <p:cNvSpPr>
            <a:spLocks/>
          </p:cNvSpPr>
          <p:nvPr>
            <p:custDataLst>
              <p:tags r:id="rId207"/>
            </p:custDataLst>
          </p:nvPr>
        </p:nvSpPr>
        <p:spPr bwMode="auto">
          <a:xfrm>
            <a:off x="4872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AB875D-6576-49AE-BFAE-B2F3B356E411}" type="datetime'''''''''1''''''''''''''''''''''''''''''''''''''''4'">
              <a:rPr lang="en-US" altLang="en-US" sz="1000" smtClean="0"/>
              <a:pPr/>
              <a:t>14</a:t>
            </a:fld>
            <a:endParaRPr kumimoji="1" lang="ja-JP" altLang="en-US" sz="1000" dirty="0">
              <a:sym typeface="+mn-lt"/>
            </a:endParaRPr>
          </a:p>
        </p:txBody>
      </p:sp>
      <p:sp>
        <p:nvSpPr>
          <p:cNvPr id="1495" name="テキスト プレースホルダ 9">
            <a:extLst>
              <a:ext uri="{FF2B5EF4-FFF2-40B4-BE49-F238E27FC236}">
                <a16:creationId xmlns:a16="http://schemas.microsoft.com/office/drawing/2014/main" id="{16BA4BD8-CC54-5B66-ACCE-4E6559AF28FA}"/>
              </a:ext>
            </a:extLst>
          </p:cNvPr>
          <p:cNvSpPr>
            <a:spLocks/>
          </p:cNvSpPr>
          <p:nvPr>
            <p:custDataLst>
              <p:tags r:id="rId208"/>
            </p:custDataLst>
          </p:nvPr>
        </p:nvSpPr>
        <p:spPr bwMode="gray">
          <a:xfrm>
            <a:off x="5106988" y="5175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2B2CA0-DFB9-4570-9D44-88F181167CB0}" type="datetime'''''''''''''''''''''''''5''''''''''''''''''''8''.''''''''''0'">
              <a:rPr lang="en-US" altLang="en-US" sz="1000" smtClean="0">
                <a:effectLst/>
              </a:rPr>
              <a:pPr/>
              <a:t>58.0</a:t>
            </a:fld>
            <a:endParaRPr kumimoji="1" lang="ja-JP" altLang="en-US" sz="1000" dirty="0">
              <a:sym typeface="+mn-lt"/>
            </a:endParaRPr>
          </a:p>
        </p:txBody>
      </p:sp>
      <p:sp>
        <p:nvSpPr>
          <p:cNvPr id="1496" name="テキスト プレースホルダ 9">
            <a:extLst>
              <a:ext uri="{FF2B5EF4-FFF2-40B4-BE49-F238E27FC236}">
                <a16:creationId xmlns:a16="http://schemas.microsoft.com/office/drawing/2014/main" id="{54310F07-2EC4-1DF0-AC22-885837F6A1C2}"/>
              </a:ext>
            </a:extLst>
          </p:cNvPr>
          <p:cNvSpPr>
            <a:spLocks/>
          </p:cNvSpPr>
          <p:nvPr>
            <p:custDataLst>
              <p:tags r:id="rId209"/>
            </p:custDataLst>
          </p:nvPr>
        </p:nvSpPr>
        <p:spPr bwMode="gray">
          <a:xfrm>
            <a:off x="5106988" y="5853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C6FE55-C884-4E0A-AC10-E7158B8D57E5}" type="datetime'''''''''''''''3''8''''''.''''''6'''">
              <a:rPr lang="en-US" altLang="en-US" sz="1000" smtClean="0">
                <a:solidFill>
                  <a:schemeClr val="bg1"/>
                </a:solidFill>
                <a:effectLst/>
              </a:rPr>
              <a:pPr/>
              <a:t>38.6</a:t>
            </a:fld>
            <a:endParaRPr kumimoji="1" lang="ja-JP" altLang="en-US" sz="1000" dirty="0">
              <a:solidFill>
                <a:schemeClr val="bg1"/>
              </a:solidFill>
              <a:sym typeface="+mn-lt"/>
            </a:endParaRPr>
          </a:p>
        </p:txBody>
      </p:sp>
      <p:sp>
        <p:nvSpPr>
          <p:cNvPr id="1497" name="テキスト プレースホルダ 9">
            <a:extLst>
              <a:ext uri="{FF2B5EF4-FFF2-40B4-BE49-F238E27FC236}">
                <a16:creationId xmlns:a16="http://schemas.microsoft.com/office/drawing/2014/main" id="{BC95DECD-D693-F1A8-18F4-6974906E335F}"/>
              </a:ext>
            </a:extLst>
          </p:cNvPr>
          <p:cNvSpPr>
            <a:spLocks/>
          </p:cNvSpPr>
          <p:nvPr>
            <p:custDataLst>
              <p:tags r:id="rId210"/>
            </p:custDataLst>
          </p:nvPr>
        </p:nvSpPr>
        <p:spPr bwMode="auto">
          <a:xfrm>
            <a:off x="5170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30BD8-83D8-42AA-AF88-181A59AA0E79}" type="datetime'''''''''''''''1''''''''''''''''''''5'''''''''''''''''''''''''">
              <a:rPr lang="en-US" altLang="en-US" sz="1000" smtClean="0"/>
              <a:pPr/>
              <a:t>15</a:t>
            </a:fld>
            <a:endParaRPr kumimoji="1" lang="ja-JP" altLang="en-US" sz="1000" dirty="0">
              <a:sym typeface="+mn-lt"/>
            </a:endParaRPr>
          </a:p>
        </p:txBody>
      </p:sp>
      <p:sp>
        <p:nvSpPr>
          <p:cNvPr id="1498" name="テキスト プレースホルダ 9">
            <a:extLst>
              <a:ext uri="{FF2B5EF4-FFF2-40B4-BE49-F238E27FC236}">
                <a16:creationId xmlns:a16="http://schemas.microsoft.com/office/drawing/2014/main" id="{6F4D560E-CB1A-8D22-573B-D0F27CC86DC6}"/>
              </a:ext>
            </a:extLst>
          </p:cNvPr>
          <p:cNvSpPr>
            <a:spLocks/>
          </p:cNvSpPr>
          <p:nvPr>
            <p:custDataLst>
              <p:tags r:id="rId211"/>
            </p:custDataLst>
          </p:nvPr>
        </p:nvSpPr>
        <p:spPr bwMode="gray">
          <a:xfrm>
            <a:off x="5405438" y="5176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EDE46E-3DC6-4557-AE57-2BC77517B140}" type="datetime'''''5''''''''8''''''''''.''''''''''''''''''''''''''2'''''''''">
              <a:rPr lang="en-US" altLang="en-US" sz="1000" smtClean="0">
                <a:effectLst/>
              </a:rPr>
              <a:pPr/>
              <a:t>58.2</a:t>
            </a:fld>
            <a:endParaRPr kumimoji="1" lang="ja-JP" altLang="en-US" sz="1000" dirty="0">
              <a:sym typeface="+mn-lt"/>
            </a:endParaRPr>
          </a:p>
        </p:txBody>
      </p:sp>
      <p:sp>
        <p:nvSpPr>
          <p:cNvPr id="1499" name="テキスト プレースホルダ 9">
            <a:extLst>
              <a:ext uri="{FF2B5EF4-FFF2-40B4-BE49-F238E27FC236}">
                <a16:creationId xmlns:a16="http://schemas.microsoft.com/office/drawing/2014/main" id="{8BC5E3A5-0EDA-0497-11CF-93A7623FF0B1}"/>
              </a:ext>
            </a:extLst>
          </p:cNvPr>
          <p:cNvSpPr>
            <a:spLocks/>
          </p:cNvSpPr>
          <p:nvPr>
            <p:custDataLst>
              <p:tags r:id="rId212"/>
            </p:custDataLst>
          </p:nvPr>
        </p:nvSpPr>
        <p:spPr bwMode="gray">
          <a:xfrm>
            <a:off x="5405438" y="58547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333A9-91A6-4D1D-9162-E9AAB66F3648}" type="datetime'''''''''3''8''''''''''''.4'''''''''''''''''''''''''''''''''''">
              <a:rPr lang="en-US" altLang="en-US" sz="1000" smtClean="0">
                <a:solidFill>
                  <a:schemeClr val="bg1"/>
                </a:solidFill>
                <a:effectLst/>
              </a:rPr>
              <a:pPr/>
              <a:t>38.4</a:t>
            </a:fld>
            <a:endParaRPr kumimoji="1" lang="ja-JP" altLang="en-US" sz="1000" dirty="0">
              <a:solidFill>
                <a:schemeClr val="bg1"/>
              </a:solidFill>
              <a:sym typeface="+mn-lt"/>
            </a:endParaRPr>
          </a:p>
        </p:txBody>
      </p:sp>
      <p:sp>
        <p:nvSpPr>
          <p:cNvPr id="1500" name="テキスト プレースホルダ 9">
            <a:extLst>
              <a:ext uri="{FF2B5EF4-FFF2-40B4-BE49-F238E27FC236}">
                <a16:creationId xmlns:a16="http://schemas.microsoft.com/office/drawing/2014/main" id="{7ECB6905-9A74-219C-081A-5B328D4BA3EC}"/>
              </a:ext>
            </a:extLst>
          </p:cNvPr>
          <p:cNvSpPr>
            <a:spLocks/>
          </p:cNvSpPr>
          <p:nvPr>
            <p:custDataLst>
              <p:tags r:id="rId213"/>
            </p:custDataLst>
          </p:nvPr>
        </p:nvSpPr>
        <p:spPr bwMode="auto">
          <a:xfrm>
            <a:off x="54689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F124D2-553A-4558-A393-998E27150B31}" type="datetime'1''''''''''''''''''''''''''''''''''''''''6'''''">
              <a:rPr lang="en-US" altLang="en-US" sz="1000" smtClean="0"/>
              <a:pPr/>
              <a:t>16</a:t>
            </a:fld>
            <a:endParaRPr kumimoji="1" lang="ja-JP" altLang="en-US" sz="1000" dirty="0">
              <a:sym typeface="+mn-lt"/>
            </a:endParaRPr>
          </a:p>
        </p:txBody>
      </p:sp>
      <p:sp>
        <p:nvSpPr>
          <p:cNvPr id="1501" name="テキスト プレースホルダ 9">
            <a:extLst>
              <a:ext uri="{FF2B5EF4-FFF2-40B4-BE49-F238E27FC236}">
                <a16:creationId xmlns:a16="http://schemas.microsoft.com/office/drawing/2014/main" id="{7182BA9E-310A-8930-132B-1646DF338478}"/>
              </a:ext>
            </a:extLst>
          </p:cNvPr>
          <p:cNvSpPr>
            <a:spLocks/>
          </p:cNvSpPr>
          <p:nvPr>
            <p:custDataLst>
              <p:tags r:id="rId214"/>
            </p:custDataLst>
          </p:nvPr>
        </p:nvSpPr>
        <p:spPr bwMode="gray">
          <a:xfrm>
            <a:off x="5703888" y="5178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2544F4-682F-45F8-9586-EDFA3902FF7B}" type="datetime'''''''''''''58.5'''''''''''''''''''''">
              <a:rPr lang="en-US" altLang="en-US" sz="1000" smtClean="0">
                <a:effectLst/>
              </a:rPr>
              <a:pPr/>
              <a:t>58.5</a:t>
            </a:fld>
            <a:endParaRPr kumimoji="1" lang="ja-JP" altLang="en-US" sz="1000" dirty="0">
              <a:sym typeface="+mn-lt"/>
            </a:endParaRPr>
          </a:p>
        </p:txBody>
      </p:sp>
      <p:sp>
        <p:nvSpPr>
          <p:cNvPr id="1502" name="テキスト プレースホルダ 9">
            <a:extLst>
              <a:ext uri="{FF2B5EF4-FFF2-40B4-BE49-F238E27FC236}">
                <a16:creationId xmlns:a16="http://schemas.microsoft.com/office/drawing/2014/main" id="{A64DEC7B-6373-F21A-90DE-1038E8B4C567}"/>
              </a:ext>
            </a:extLst>
          </p:cNvPr>
          <p:cNvSpPr>
            <a:spLocks/>
          </p:cNvSpPr>
          <p:nvPr>
            <p:custDataLst>
              <p:tags r:id="rId215"/>
            </p:custDataLst>
          </p:nvPr>
        </p:nvSpPr>
        <p:spPr bwMode="gray">
          <a:xfrm>
            <a:off x="5703888" y="58562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4A11CA-457A-4A19-854C-A8DC0B57C944}" type="datetime'38''''''''''''''''''''''.''1'''">
              <a:rPr lang="en-US" altLang="en-US" sz="1000" smtClean="0">
                <a:solidFill>
                  <a:schemeClr val="bg1"/>
                </a:solidFill>
                <a:effectLst/>
              </a:rPr>
              <a:pPr/>
              <a:t>38.1</a:t>
            </a:fld>
            <a:endParaRPr kumimoji="1" lang="ja-JP" altLang="en-US" sz="1000" dirty="0">
              <a:solidFill>
                <a:schemeClr val="bg1"/>
              </a:solidFill>
              <a:sym typeface="+mn-lt"/>
            </a:endParaRPr>
          </a:p>
        </p:txBody>
      </p:sp>
      <p:sp>
        <p:nvSpPr>
          <p:cNvPr id="1505" name="テキスト プレースホルダ 9">
            <a:extLst>
              <a:ext uri="{FF2B5EF4-FFF2-40B4-BE49-F238E27FC236}">
                <a16:creationId xmlns:a16="http://schemas.microsoft.com/office/drawing/2014/main" id="{1C5658DD-B335-3859-9399-6E4C274EA610}"/>
              </a:ext>
            </a:extLst>
          </p:cNvPr>
          <p:cNvSpPr>
            <a:spLocks/>
          </p:cNvSpPr>
          <p:nvPr>
            <p:custDataLst>
              <p:tags r:id="rId216"/>
            </p:custDataLst>
          </p:nvPr>
        </p:nvSpPr>
        <p:spPr bwMode="auto">
          <a:xfrm>
            <a:off x="5767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F1D7AA-6F17-4715-93A9-C10364AEB97C}" type="datetime'''''''''''''''''1''''''''''''''''7'''''''''">
              <a:rPr lang="en-US" altLang="en-US" sz="1000" smtClean="0"/>
              <a:pPr/>
              <a:t>17</a:t>
            </a:fld>
            <a:endParaRPr kumimoji="1" lang="ja-JP" altLang="en-US" sz="1000" dirty="0">
              <a:sym typeface="+mn-lt"/>
            </a:endParaRPr>
          </a:p>
        </p:txBody>
      </p:sp>
      <p:sp>
        <p:nvSpPr>
          <p:cNvPr id="1503" name="テキスト プレースホルダ 9">
            <a:extLst>
              <a:ext uri="{FF2B5EF4-FFF2-40B4-BE49-F238E27FC236}">
                <a16:creationId xmlns:a16="http://schemas.microsoft.com/office/drawing/2014/main" id="{9844C091-BC7C-B2EB-8B86-AD174B01DB11}"/>
              </a:ext>
            </a:extLst>
          </p:cNvPr>
          <p:cNvSpPr>
            <a:spLocks/>
          </p:cNvSpPr>
          <p:nvPr>
            <p:custDataLst>
              <p:tags r:id="rId217"/>
            </p:custDataLst>
          </p:nvPr>
        </p:nvSpPr>
        <p:spPr bwMode="gray">
          <a:xfrm>
            <a:off x="6002338" y="5180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5737F-B027-463F-94DE-B9F384B0FC94}" type="datetime'''''5''''8''''''''''''''''''.''''''''''''''''''''''''''''7'">
              <a:rPr lang="en-US" altLang="en-US" sz="1000" smtClean="0">
                <a:effectLst/>
              </a:rPr>
              <a:pPr/>
              <a:t>58.7</a:t>
            </a:fld>
            <a:endParaRPr kumimoji="1" lang="ja-JP" altLang="en-US" sz="1000" dirty="0">
              <a:sym typeface="+mn-lt"/>
            </a:endParaRPr>
          </a:p>
        </p:txBody>
      </p:sp>
      <p:sp>
        <p:nvSpPr>
          <p:cNvPr id="1504" name="テキスト プレースホルダ 9">
            <a:extLst>
              <a:ext uri="{FF2B5EF4-FFF2-40B4-BE49-F238E27FC236}">
                <a16:creationId xmlns:a16="http://schemas.microsoft.com/office/drawing/2014/main" id="{0AEABED7-FE28-6D7E-5A47-C162B7215B6E}"/>
              </a:ext>
            </a:extLst>
          </p:cNvPr>
          <p:cNvSpPr>
            <a:spLocks/>
          </p:cNvSpPr>
          <p:nvPr>
            <p:custDataLst>
              <p:tags r:id="rId218"/>
            </p:custDataLst>
          </p:nvPr>
        </p:nvSpPr>
        <p:spPr bwMode="gray">
          <a:xfrm>
            <a:off x="6002338" y="5857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A8FD8-4F68-4641-97B6-E47002F1E041}" type="datetime'''''''''37''''''''''''''''''''''''''''''''''.''''8'''''''''''">
              <a:rPr lang="en-US" altLang="en-US" sz="1000" smtClean="0">
                <a:solidFill>
                  <a:schemeClr val="bg1"/>
                </a:solidFill>
                <a:effectLst/>
              </a:rPr>
              <a:pPr/>
              <a:t>37.8</a:t>
            </a:fld>
            <a:endParaRPr kumimoji="1" lang="ja-JP" altLang="en-US" sz="1000" dirty="0">
              <a:solidFill>
                <a:schemeClr val="bg1"/>
              </a:solidFill>
              <a:sym typeface="+mn-lt"/>
            </a:endParaRPr>
          </a:p>
        </p:txBody>
      </p:sp>
      <p:sp>
        <p:nvSpPr>
          <p:cNvPr id="1506" name="テキスト プレースホルダ 9">
            <a:extLst>
              <a:ext uri="{FF2B5EF4-FFF2-40B4-BE49-F238E27FC236}">
                <a16:creationId xmlns:a16="http://schemas.microsoft.com/office/drawing/2014/main" id="{0F079630-438B-051F-29AA-B07A31C75FCA}"/>
              </a:ext>
            </a:extLst>
          </p:cNvPr>
          <p:cNvSpPr>
            <a:spLocks/>
          </p:cNvSpPr>
          <p:nvPr>
            <p:custDataLst>
              <p:tags r:id="rId219"/>
            </p:custDataLst>
          </p:nvPr>
        </p:nvSpPr>
        <p:spPr bwMode="auto">
          <a:xfrm>
            <a:off x="6065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1F94F-3848-4C18-B4FF-461782513E06}" type="datetime'''''''1''''''''''''''8'''''''''''''''''''''''''''''">
              <a:rPr lang="en-US" altLang="en-US" sz="1000" smtClean="0"/>
              <a:pPr/>
              <a:t>18</a:t>
            </a:fld>
            <a:endParaRPr kumimoji="1" lang="ja-JP" altLang="en-US" sz="1000" dirty="0">
              <a:sym typeface="+mn-lt"/>
            </a:endParaRPr>
          </a:p>
        </p:txBody>
      </p:sp>
      <p:sp>
        <p:nvSpPr>
          <p:cNvPr id="1508" name="テキスト プレースホルダ 9">
            <a:extLst>
              <a:ext uri="{FF2B5EF4-FFF2-40B4-BE49-F238E27FC236}">
                <a16:creationId xmlns:a16="http://schemas.microsoft.com/office/drawing/2014/main" id="{536DFFF7-D773-E7AC-4C96-FD147739FDE6}"/>
              </a:ext>
            </a:extLst>
          </p:cNvPr>
          <p:cNvSpPr>
            <a:spLocks/>
          </p:cNvSpPr>
          <p:nvPr>
            <p:custDataLst>
              <p:tags r:id="rId220"/>
            </p:custDataLst>
          </p:nvPr>
        </p:nvSpPr>
        <p:spPr bwMode="gray">
          <a:xfrm>
            <a:off x="6300788" y="5861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CFD33-3EE8-4AA7-A832-1E5842E41B37}" type="datetime'''''''''''''''''''37''.''''6'''">
              <a:rPr lang="en-US" altLang="en-US" sz="1000" smtClean="0">
                <a:solidFill>
                  <a:schemeClr val="bg1"/>
                </a:solidFill>
                <a:effectLst/>
              </a:rPr>
              <a:pPr/>
              <a:t>37.6</a:t>
            </a:fld>
            <a:endParaRPr kumimoji="1" lang="ja-JP" altLang="en-US" sz="1000" dirty="0">
              <a:solidFill>
                <a:schemeClr val="bg1"/>
              </a:solidFill>
              <a:sym typeface="+mn-lt"/>
            </a:endParaRPr>
          </a:p>
        </p:txBody>
      </p:sp>
      <p:sp>
        <p:nvSpPr>
          <p:cNvPr id="1509" name="テキスト プレースホルダ 9">
            <a:extLst>
              <a:ext uri="{FF2B5EF4-FFF2-40B4-BE49-F238E27FC236}">
                <a16:creationId xmlns:a16="http://schemas.microsoft.com/office/drawing/2014/main" id="{5EEDC759-3D67-34CF-47CD-A6F4BB61EB6E}"/>
              </a:ext>
            </a:extLst>
          </p:cNvPr>
          <p:cNvSpPr>
            <a:spLocks/>
          </p:cNvSpPr>
          <p:nvPr>
            <p:custDataLst>
              <p:tags r:id="rId221"/>
            </p:custDataLst>
          </p:nvPr>
        </p:nvSpPr>
        <p:spPr bwMode="auto">
          <a:xfrm>
            <a:off x="63642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8C7986-C755-46E4-859F-D32CBE05DF8D}" type="datetime'''''1''''''''''''''''''''''''''''''''9'''">
              <a:rPr lang="en-US" altLang="en-US" sz="1000" smtClean="0"/>
              <a:pPr/>
              <a:t>19</a:t>
            </a:fld>
            <a:endParaRPr kumimoji="1" lang="ja-JP" altLang="en-US" sz="1000" dirty="0">
              <a:sym typeface="+mn-lt"/>
            </a:endParaRPr>
          </a:p>
        </p:txBody>
      </p:sp>
      <p:sp>
        <p:nvSpPr>
          <p:cNvPr id="1510" name="テキスト プレースホルダ 9">
            <a:extLst>
              <a:ext uri="{FF2B5EF4-FFF2-40B4-BE49-F238E27FC236}">
                <a16:creationId xmlns:a16="http://schemas.microsoft.com/office/drawing/2014/main" id="{3E4B3C14-8EE9-FB11-99D4-8CED7A1F7AC4}"/>
              </a:ext>
            </a:extLst>
          </p:cNvPr>
          <p:cNvSpPr>
            <a:spLocks/>
          </p:cNvSpPr>
          <p:nvPr>
            <p:custDataLst>
              <p:tags r:id="rId222"/>
            </p:custDataLst>
          </p:nvPr>
        </p:nvSpPr>
        <p:spPr bwMode="gray">
          <a:xfrm>
            <a:off x="6599238" y="5184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CCD96F-D092-4C13-8CF2-A03726445328}" type="datetime'''5''''''''''''''''9.''''''''''''''''''''3'''''">
              <a:rPr lang="en-US" altLang="en-US" sz="1000" smtClean="0">
                <a:effectLst/>
              </a:rPr>
              <a:pPr/>
              <a:t>59.3</a:t>
            </a:fld>
            <a:endParaRPr kumimoji="1" lang="ja-JP" altLang="en-US" sz="1000" dirty="0">
              <a:sym typeface="+mn-lt"/>
            </a:endParaRPr>
          </a:p>
        </p:txBody>
      </p:sp>
      <p:sp>
        <p:nvSpPr>
          <p:cNvPr id="1511" name="テキスト プレースホルダ 9">
            <a:extLst>
              <a:ext uri="{FF2B5EF4-FFF2-40B4-BE49-F238E27FC236}">
                <a16:creationId xmlns:a16="http://schemas.microsoft.com/office/drawing/2014/main" id="{D91E345E-055C-A99A-B6C2-EFB8CDB22A59}"/>
              </a:ext>
            </a:extLst>
          </p:cNvPr>
          <p:cNvSpPr>
            <a:spLocks/>
          </p:cNvSpPr>
          <p:nvPr>
            <p:custDataLst>
              <p:tags r:id="rId223"/>
            </p:custDataLst>
          </p:nvPr>
        </p:nvSpPr>
        <p:spPr bwMode="gray">
          <a:xfrm>
            <a:off x="6599238" y="58626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154217-447B-44C2-B700-E9D69A3B08CE}" type="datetime'''''''3''''''''''''''7''.2'''''''''''''''''''''''''''">
              <a:rPr lang="en-US" altLang="en-US" sz="1000" smtClean="0">
                <a:solidFill>
                  <a:schemeClr val="bg1"/>
                </a:solidFill>
                <a:effectLst/>
              </a:rPr>
              <a:pPr/>
              <a:t>37.2</a:t>
            </a:fld>
            <a:endParaRPr kumimoji="1" lang="ja-JP" altLang="en-US" sz="1000" dirty="0">
              <a:solidFill>
                <a:schemeClr val="bg1"/>
              </a:solidFill>
              <a:sym typeface="+mn-lt"/>
            </a:endParaRPr>
          </a:p>
        </p:txBody>
      </p:sp>
      <p:sp>
        <p:nvSpPr>
          <p:cNvPr id="1512" name="テキスト プレースホルダ 9">
            <a:extLst>
              <a:ext uri="{FF2B5EF4-FFF2-40B4-BE49-F238E27FC236}">
                <a16:creationId xmlns:a16="http://schemas.microsoft.com/office/drawing/2014/main" id="{20E3833B-0A24-6944-99D9-8EE554B5E0A4}"/>
              </a:ext>
            </a:extLst>
          </p:cNvPr>
          <p:cNvSpPr>
            <a:spLocks/>
          </p:cNvSpPr>
          <p:nvPr>
            <p:custDataLst>
              <p:tags r:id="rId224"/>
            </p:custDataLst>
          </p:nvPr>
        </p:nvSpPr>
        <p:spPr bwMode="auto">
          <a:xfrm>
            <a:off x="66627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41BB85-E7A8-4C36-B8C4-1220FE83CA03}" type="datetime'''''''''''''''''''''''2''''''''''0'''''''''''">
              <a:rPr lang="en-US" altLang="en-US" sz="1000" smtClean="0"/>
              <a:pPr/>
              <a:t>20</a:t>
            </a:fld>
            <a:endParaRPr kumimoji="1" lang="ja-JP" altLang="en-US" sz="1000" dirty="0">
              <a:sym typeface="+mn-lt"/>
            </a:endParaRPr>
          </a:p>
        </p:txBody>
      </p:sp>
      <p:sp>
        <p:nvSpPr>
          <p:cNvPr id="1507" name="テキスト プレースホルダ 9">
            <a:extLst>
              <a:ext uri="{FF2B5EF4-FFF2-40B4-BE49-F238E27FC236}">
                <a16:creationId xmlns:a16="http://schemas.microsoft.com/office/drawing/2014/main" id="{D7107440-E74E-B81C-F817-AAE75C76513F}"/>
              </a:ext>
            </a:extLst>
          </p:cNvPr>
          <p:cNvSpPr>
            <a:spLocks/>
          </p:cNvSpPr>
          <p:nvPr>
            <p:custDataLst>
              <p:tags r:id="rId225"/>
            </p:custDataLst>
          </p:nvPr>
        </p:nvSpPr>
        <p:spPr bwMode="gray">
          <a:xfrm>
            <a:off x="6300788" y="5183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25F486-E5E2-42B3-A892-387CC3F4600B}" type="datetime'''''''''''''5''''''''''''''''''''9''''''''''.0'''''''''''">
              <a:rPr lang="en-US" altLang="en-US" sz="1000" smtClean="0">
                <a:effectLst/>
              </a:rPr>
              <a:pPr/>
              <a:t>59.0</a:t>
            </a:fld>
            <a:endParaRPr kumimoji="1" lang="ja-JP" altLang="en-US" sz="1000" dirty="0">
              <a:sym typeface="+mn-lt"/>
            </a:endParaRPr>
          </a:p>
        </p:txBody>
      </p:sp>
      <p:sp>
        <p:nvSpPr>
          <p:cNvPr id="1513" name="テキスト プレースホルダ 9">
            <a:extLst>
              <a:ext uri="{FF2B5EF4-FFF2-40B4-BE49-F238E27FC236}">
                <a16:creationId xmlns:a16="http://schemas.microsoft.com/office/drawing/2014/main" id="{3149767D-435A-571A-503D-D94186AB0896}"/>
              </a:ext>
            </a:extLst>
          </p:cNvPr>
          <p:cNvSpPr>
            <a:spLocks/>
          </p:cNvSpPr>
          <p:nvPr>
            <p:custDataLst>
              <p:tags r:id="rId226"/>
            </p:custDataLst>
          </p:nvPr>
        </p:nvSpPr>
        <p:spPr bwMode="gray">
          <a:xfrm>
            <a:off x="6897688" y="5187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62CC37-3E83-406C-81BD-7A9F308DAA30}" type="datetime'''''''''5''''9''''''''.6'''''''''''''''''''''''''''''">
              <a:rPr lang="en-US" altLang="en-US" sz="1000" smtClean="0">
                <a:effectLst/>
              </a:rPr>
              <a:pPr/>
              <a:t>59.6</a:t>
            </a:fld>
            <a:endParaRPr kumimoji="1" lang="ja-JP" altLang="en-US" sz="1000" dirty="0">
              <a:sym typeface="+mn-lt"/>
            </a:endParaRPr>
          </a:p>
        </p:txBody>
      </p:sp>
      <p:sp>
        <p:nvSpPr>
          <p:cNvPr id="1514" name="テキスト プレースホルダ 9">
            <a:extLst>
              <a:ext uri="{FF2B5EF4-FFF2-40B4-BE49-F238E27FC236}">
                <a16:creationId xmlns:a16="http://schemas.microsoft.com/office/drawing/2014/main" id="{7481E0A3-4F8F-912C-A739-2E46F944BCA4}"/>
              </a:ext>
            </a:extLst>
          </p:cNvPr>
          <p:cNvSpPr>
            <a:spLocks/>
          </p:cNvSpPr>
          <p:nvPr>
            <p:custDataLst>
              <p:tags r:id="rId227"/>
            </p:custDataLst>
          </p:nvPr>
        </p:nvSpPr>
        <p:spPr bwMode="gray">
          <a:xfrm>
            <a:off x="6897688" y="5865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E24B4-7018-49DC-A203-F21736482BA7}" type="datetime'''''''''''''3''6''''''''.''''''''''''''''''''''''''9'">
              <a:rPr lang="en-US" altLang="en-US" sz="1000" smtClean="0">
                <a:solidFill>
                  <a:schemeClr val="bg1"/>
                </a:solidFill>
                <a:effectLst/>
              </a:rPr>
              <a:pPr/>
              <a:t>36.9</a:t>
            </a:fld>
            <a:endParaRPr kumimoji="1" lang="ja-JP" altLang="en-US" sz="1000" dirty="0">
              <a:solidFill>
                <a:schemeClr val="bg1"/>
              </a:solidFill>
              <a:sym typeface="+mn-lt"/>
            </a:endParaRPr>
          </a:p>
        </p:txBody>
      </p:sp>
      <p:sp>
        <p:nvSpPr>
          <p:cNvPr id="1515" name="テキスト プレースホルダ 9">
            <a:extLst>
              <a:ext uri="{FF2B5EF4-FFF2-40B4-BE49-F238E27FC236}">
                <a16:creationId xmlns:a16="http://schemas.microsoft.com/office/drawing/2014/main" id="{733F02F3-3F37-2703-A19B-8EF1A21E2E8C}"/>
              </a:ext>
            </a:extLst>
          </p:cNvPr>
          <p:cNvSpPr>
            <a:spLocks/>
          </p:cNvSpPr>
          <p:nvPr>
            <p:custDataLst>
              <p:tags r:id="rId228"/>
            </p:custDataLst>
          </p:nvPr>
        </p:nvSpPr>
        <p:spPr bwMode="auto">
          <a:xfrm>
            <a:off x="69611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9E1566-3710-4B67-ADCA-0F687598AF8D}" type="datetime'''''''2''''''1'''">
              <a:rPr lang="en-US" altLang="en-US" sz="1000" smtClean="0"/>
              <a:pPr/>
              <a:t>21</a:t>
            </a:fld>
            <a:endParaRPr kumimoji="1" lang="ja-JP" altLang="en-US" sz="1000" dirty="0">
              <a:sym typeface="+mn-lt"/>
            </a:endParaRPr>
          </a:p>
        </p:txBody>
      </p:sp>
      <p:sp>
        <p:nvSpPr>
          <p:cNvPr id="1516" name="テキスト プレースホルダ 9">
            <a:extLst>
              <a:ext uri="{FF2B5EF4-FFF2-40B4-BE49-F238E27FC236}">
                <a16:creationId xmlns:a16="http://schemas.microsoft.com/office/drawing/2014/main" id="{A263405A-F9E9-03EE-F0BC-03006EB27C0C}"/>
              </a:ext>
            </a:extLst>
          </p:cNvPr>
          <p:cNvSpPr>
            <a:spLocks/>
          </p:cNvSpPr>
          <p:nvPr>
            <p:custDataLst>
              <p:tags r:id="rId229"/>
            </p:custDataLst>
          </p:nvPr>
        </p:nvSpPr>
        <p:spPr bwMode="gray">
          <a:xfrm>
            <a:off x="7196138" y="51911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2A5A5-4EE4-4C22-B18B-FDCDC3A6297B}" type="datetime'''''''''5''9.9'''''''''''''''''''''">
              <a:rPr lang="en-US" altLang="en-US" sz="1000" smtClean="0">
                <a:effectLst/>
              </a:rPr>
              <a:pPr/>
              <a:t>59.9</a:t>
            </a:fld>
            <a:endParaRPr kumimoji="1" lang="ja-JP" altLang="en-US" sz="1000" dirty="0">
              <a:sym typeface="+mn-lt"/>
            </a:endParaRPr>
          </a:p>
        </p:txBody>
      </p:sp>
      <p:sp>
        <p:nvSpPr>
          <p:cNvPr id="1517" name="テキスト プレースホルダ 9">
            <a:extLst>
              <a:ext uri="{FF2B5EF4-FFF2-40B4-BE49-F238E27FC236}">
                <a16:creationId xmlns:a16="http://schemas.microsoft.com/office/drawing/2014/main" id="{199AD386-7664-42C7-331E-94B240D1EF4A}"/>
              </a:ext>
            </a:extLst>
          </p:cNvPr>
          <p:cNvSpPr>
            <a:spLocks/>
          </p:cNvSpPr>
          <p:nvPr>
            <p:custDataLst>
              <p:tags r:id="rId230"/>
            </p:custDataLst>
          </p:nvPr>
        </p:nvSpPr>
        <p:spPr bwMode="gray">
          <a:xfrm>
            <a:off x="7196138" y="58674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478B5F-CA65-4BB8-A232-D162AA8E88D6}" type="datetime'3''''''''''''''''''6''''''''''.''''''''''''5'''''''''''">
              <a:rPr lang="en-US" altLang="en-US" sz="1000" smtClean="0">
                <a:solidFill>
                  <a:schemeClr val="bg1"/>
                </a:solidFill>
                <a:effectLst/>
              </a:rPr>
              <a:pPr/>
              <a:t>36.5</a:t>
            </a:fld>
            <a:endParaRPr kumimoji="1" lang="ja-JP" altLang="en-US" sz="1000" dirty="0">
              <a:solidFill>
                <a:schemeClr val="bg1"/>
              </a:solidFill>
              <a:sym typeface="+mn-lt"/>
            </a:endParaRPr>
          </a:p>
        </p:txBody>
      </p:sp>
      <p:sp>
        <p:nvSpPr>
          <p:cNvPr id="1518" name="テキスト プレースホルダ 9">
            <a:extLst>
              <a:ext uri="{FF2B5EF4-FFF2-40B4-BE49-F238E27FC236}">
                <a16:creationId xmlns:a16="http://schemas.microsoft.com/office/drawing/2014/main" id="{7B84E5F7-D52E-EE33-5C4E-9616F2320AE1}"/>
              </a:ext>
            </a:extLst>
          </p:cNvPr>
          <p:cNvSpPr>
            <a:spLocks/>
          </p:cNvSpPr>
          <p:nvPr>
            <p:custDataLst>
              <p:tags r:id="rId231"/>
            </p:custDataLst>
          </p:nvPr>
        </p:nvSpPr>
        <p:spPr bwMode="auto">
          <a:xfrm>
            <a:off x="72596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5E88F8-38B4-4123-8AB5-4E50274E6AE2}" type="datetime'''''''''''''2''''''''''''''''2'''''''''''''''''">
              <a:rPr lang="en-US" altLang="en-US" sz="1000" smtClean="0"/>
              <a:pPr/>
              <a:t>22</a:t>
            </a:fld>
            <a:endParaRPr kumimoji="1" lang="ja-JP" altLang="en-US" sz="1000" dirty="0">
              <a:sym typeface="+mn-lt"/>
            </a:endParaRPr>
          </a:p>
        </p:txBody>
      </p:sp>
      <p:sp>
        <p:nvSpPr>
          <p:cNvPr id="1519" name="テキスト プレースホルダ 9">
            <a:extLst>
              <a:ext uri="{FF2B5EF4-FFF2-40B4-BE49-F238E27FC236}">
                <a16:creationId xmlns:a16="http://schemas.microsoft.com/office/drawing/2014/main" id="{35ED11BA-8890-E4AE-B61C-C3C85E4454CC}"/>
              </a:ext>
            </a:extLst>
          </p:cNvPr>
          <p:cNvSpPr>
            <a:spLocks/>
          </p:cNvSpPr>
          <p:nvPr>
            <p:custDataLst>
              <p:tags r:id="rId232"/>
            </p:custDataLst>
          </p:nvPr>
        </p:nvSpPr>
        <p:spPr bwMode="gray">
          <a:xfrm>
            <a:off x="7494588" y="5194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AFB802-3CEE-49E9-B60B-BB9FFAD1889F}" type="datetime'6''0''''''.''''''''''''''''''''''''''2'''''''">
              <a:rPr lang="en-US" altLang="en-US" sz="1000" smtClean="0">
                <a:effectLst/>
              </a:rPr>
              <a:pPr/>
              <a:t>60.2</a:t>
            </a:fld>
            <a:endParaRPr kumimoji="1" lang="ja-JP" altLang="en-US" sz="1000" dirty="0">
              <a:sym typeface="+mn-lt"/>
            </a:endParaRPr>
          </a:p>
        </p:txBody>
      </p:sp>
      <p:sp>
        <p:nvSpPr>
          <p:cNvPr id="1456" name="テキスト プレースホルダ 9">
            <a:extLst>
              <a:ext uri="{FF2B5EF4-FFF2-40B4-BE49-F238E27FC236}">
                <a16:creationId xmlns:a16="http://schemas.microsoft.com/office/drawing/2014/main" id="{FEC004E5-603A-9D4D-76E9-E5EFB3390090}"/>
              </a:ext>
            </a:extLst>
          </p:cNvPr>
          <p:cNvSpPr>
            <a:spLocks/>
          </p:cNvSpPr>
          <p:nvPr>
            <p:custDataLst>
              <p:tags r:id="rId233"/>
            </p:custDataLst>
          </p:nvPr>
        </p:nvSpPr>
        <p:spPr bwMode="gray">
          <a:xfrm>
            <a:off x="7494588" y="58705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4C67EF-DD21-4D07-AEA5-904F28001866}" type="datetime'3''''''''''''''''''''''''''''''''6.''''''2'">
              <a:rPr lang="en-US" altLang="en-US" sz="1000" smtClean="0">
                <a:solidFill>
                  <a:schemeClr val="bg1"/>
                </a:solidFill>
                <a:effectLst/>
              </a:rPr>
              <a:pPr/>
              <a:t>36.2</a:t>
            </a:fld>
            <a:endParaRPr kumimoji="1" lang="ja-JP" altLang="en-US" sz="1000" dirty="0">
              <a:solidFill>
                <a:schemeClr val="bg1"/>
              </a:solidFill>
              <a:sym typeface="+mn-lt"/>
            </a:endParaRPr>
          </a:p>
        </p:txBody>
      </p:sp>
      <p:sp>
        <p:nvSpPr>
          <p:cNvPr id="1521" name="テキスト プレースホルダ 9">
            <a:extLst>
              <a:ext uri="{FF2B5EF4-FFF2-40B4-BE49-F238E27FC236}">
                <a16:creationId xmlns:a16="http://schemas.microsoft.com/office/drawing/2014/main" id="{C0F55920-B3EE-F746-E1FA-FBA60CDEBB32}"/>
              </a:ext>
            </a:extLst>
          </p:cNvPr>
          <p:cNvSpPr>
            <a:spLocks/>
          </p:cNvSpPr>
          <p:nvPr>
            <p:custDataLst>
              <p:tags r:id="rId234"/>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C40493-99D0-4263-A5E5-9B7BE828C65E}" type="datetime'''''''''''2''''''''''''''''3'''''''''''">
              <a:rPr lang="en-US" altLang="en-US" sz="1000" smtClean="0"/>
              <a:pPr/>
              <a:t>23</a:t>
            </a:fld>
            <a:endParaRPr kumimoji="1" lang="ja-JP" altLang="en-US" sz="1000" dirty="0">
              <a:sym typeface="+mn-lt"/>
            </a:endParaRPr>
          </a:p>
        </p:txBody>
      </p:sp>
      <p:sp>
        <p:nvSpPr>
          <p:cNvPr id="1416" name="テキスト プレースホルダ 9">
            <a:extLst>
              <a:ext uri="{FF2B5EF4-FFF2-40B4-BE49-F238E27FC236}">
                <a16:creationId xmlns:a16="http://schemas.microsoft.com/office/drawing/2014/main" id="{6EC4955D-115C-BB17-D1DD-4195BC4D5714}"/>
              </a:ext>
            </a:extLst>
          </p:cNvPr>
          <p:cNvSpPr>
            <a:spLocks/>
          </p:cNvSpPr>
          <p:nvPr>
            <p:custDataLst>
              <p:tags r:id="rId235"/>
            </p:custDataLst>
          </p:nvPr>
        </p:nvSpPr>
        <p:spPr bwMode="gray">
          <a:xfrm>
            <a:off x="7791450" y="5197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A3DDC1-B2FD-4E95-B3DF-CA415481ED07}" type="datetime'''''60''''''''''''''''''.''''''''''''''''5'''">
              <a:rPr lang="en-US" altLang="en-US" sz="1000" smtClean="0">
                <a:effectLst/>
                <a:sym typeface="+mn-lt"/>
              </a:rPr>
              <a:pPr/>
              <a:t>60.5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9E37BF45-1275-AB21-837D-0929123B0144}"/>
              </a:ext>
            </a:extLst>
          </p:cNvPr>
          <p:cNvSpPr>
            <a:spLocks/>
          </p:cNvSpPr>
          <p:nvPr>
            <p:custDataLst>
              <p:tags r:id="rId236"/>
            </p:custDataLst>
          </p:nvPr>
        </p:nvSpPr>
        <p:spPr bwMode="gray">
          <a:xfrm>
            <a:off x="7791450" y="58721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FE4887-6F7F-4BFC-988E-206CBC4E172A}" type="datetime'''''''''''''''''''3''''''5''.''''''''''''8'''''">
              <a:rPr lang="en-US" altLang="en-US" sz="1000" smtClean="0">
                <a:solidFill>
                  <a:schemeClr val="bg1"/>
                </a:solidFill>
                <a:effectLst/>
                <a:sym typeface="+mn-lt"/>
              </a:rPr>
              <a:pPr/>
              <a:t>35.8</a:t>
            </a:fld>
            <a:endParaRPr kumimoji="1" lang="ja-JP" altLang="en-US" sz="1000" dirty="0">
              <a:solidFill>
                <a:schemeClr val="bg1"/>
              </a:solidFill>
              <a:sym typeface="+mn-lt"/>
            </a:endParaRPr>
          </a:p>
        </p:txBody>
      </p:sp>
      <p:sp>
        <p:nvSpPr>
          <p:cNvPr id="51" name="テキスト プレースホルダ 9">
            <a:extLst>
              <a:ext uri="{FF2B5EF4-FFF2-40B4-BE49-F238E27FC236}">
                <a16:creationId xmlns:a16="http://schemas.microsoft.com/office/drawing/2014/main" id="{74AADEE3-F3E5-81AB-B0B2-0885904796B4}"/>
              </a:ext>
            </a:extLst>
          </p:cNvPr>
          <p:cNvSpPr>
            <a:spLocks/>
          </p:cNvSpPr>
          <p:nvPr>
            <p:custDataLst>
              <p:tags r:id="rId237"/>
            </p:custDataLst>
          </p:nvPr>
        </p:nvSpPr>
        <p:spPr bwMode="auto">
          <a:xfrm>
            <a:off x="78549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34738-F4E0-4172-9CBD-8A4FD5727F58}" type="datetime'''''2''''''''''''''''''''''''''''''''''''4'''''''''''">
              <a:rPr lang="en-US" altLang="en-US" sz="1000" smtClean="0"/>
              <a:pPr/>
              <a:t>24</a:t>
            </a:fld>
            <a:endParaRPr kumimoji="1" lang="ja-JP" altLang="en-US" sz="1000" dirty="0">
              <a:sym typeface="+mn-lt"/>
            </a:endParaRPr>
          </a:p>
        </p:txBody>
      </p:sp>
      <p:sp>
        <p:nvSpPr>
          <p:cNvPr id="1024" name="テキスト プレースホルダ 9">
            <a:extLst>
              <a:ext uri="{FF2B5EF4-FFF2-40B4-BE49-F238E27FC236}">
                <a16:creationId xmlns:a16="http://schemas.microsoft.com/office/drawing/2014/main" id="{4E581290-6187-607C-154B-0DDDD57CA198}"/>
              </a:ext>
            </a:extLst>
          </p:cNvPr>
          <p:cNvSpPr>
            <a:spLocks/>
          </p:cNvSpPr>
          <p:nvPr>
            <p:custDataLst>
              <p:tags r:id="rId238"/>
            </p:custDataLst>
          </p:nvPr>
        </p:nvSpPr>
        <p:spPr bwMode="gray">
          <a:xfrm>
            <a:off x="8089900" y="52006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F02BF-8DC8-489C-A875-FB523576444E}" type="datetime'''''''''''''''''''''''''''''''''60''''.''''''''''''''''8'">
              <a:rPr lang="en-US" altLang="en-US" sz="1000" smtClean="0">
                <a:effectLst/>
                <a:sym typeface="+mn-lt"/>
              </a:rPr>
              <a:pPr/>
              <a:t>60.8</a:t>
            </a:fld>
            <a:endParaRPr kumimoji="1" lang="ja-JP" altLang="en-US" sz="1000" dirty="0">
              <a:sym typeface="+mn-lt"/>
            </a:endParaRPr>
          </a:p>
        </p:txBody>
      </p:sp>
      <p:sp>
        <p:nvSpPr>
          <p:cNvPr id="1468" name="テキスト プレースホルダ 9">
            <a:extLst>
              <a:ext uri="{FF2B5EF4-FFF2-40B4-BE49-F238E27FC236}">
                <a16:creationId xmlns:a16="http://schemas.microsoft.com/office/drawing/2014/main" id="{9DBA3A11-ED54-A783-B715-9309620702BF}"/>
              </a:ext>
            </a:extLst>
          </p:cNvPr>
          <p:cNvSpPr>
            <a:spLocks/>
          </p:cNvSpPr>
          <p:nvPr>
            <p:custDataLst>
              <p:tags r:id="rId239"/>
            </p:custDataLst>
          </p:nvPr>
        </p:nvSpPr>
        <p:spPr bwMode="gray">
          <a:xfrm>
            <a:off x="2422525" y="5165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F96A0-CF9B-49CB-9C9E-B138A4EE3BB2}" type="datetime'''''5''''''''''''''''''''''''''''''6''''''''''.5'''''''''">
              <a:rPr lang="en-US" altLang="en-US" sz="1000" smtClean="0">
                <a:effectLst/>
              </a:rPr>
              <a:pPr/>
              <a:t>56.5</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E56D96B6-887C-0F2B-0287-32B2F3E59DE9}"/>
              </a:ext>
            </a:extLst>
          </p:cNvPr>
          <p:cNvSpPr>
            <a:spLocks/>
          </p:cNvSpPr>
          <p:nvPr>
            <p:custDataLst>
              <p:tags r:id="rId240"/>
            </p:custDataLst>
          </p:nvPr>
        </p:nvSpPr>
        <p:spPr bwMode="auto">
          <a:xfrm>
            <a:off x="8153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D88EFF-A85C-4724-8AAF-AE77343D5E73}" type="datetime'''''''2''''''''''''''''''''5'''''''''''''''''''''''''''''''">
              <a:rPr lang="en-US" altLang="en-US" sz="1000" smtClean="0"/>
              <a:pPr/>
              <a:t>25</a:t>
            </a:fld>
            <a:endParaRPr kumimoji="1" lang="ja-JP" altLang="en-US" sz="1000" dirty="0">
              <a:sym typeface="+mn-lt"/>
            </a:endParaRPr>
          </a:p>
        </p:txBody>
      </p:sp>
      <p:sp>
        <p:nvSpPr>
          <p:cNvPr id="1450" name="テキスト プレースホルダ 9">
            <a:extLst>
              <a:ext uri="{FF2B5EF4-FFF2-40B4-BE49-F238E27FC236}">
                <a16:creationId xmlns:a16="http://schemas.microsoft.com/office/drawing/2014/main" id="{010D00D3-DACD-605F-7091-CC7E6AA7F0F0}"/>
              </a:ext>
            </a:extLst>
          </p:cNvPr>
          <p:cNvSpPr>
            <a:spLocks/>
          </p:cNvSpPr>
          <p:nvPr>
            <p:custDataLst>
              <p:tags r:id="rId241"/>
            </p:custDataLst>
          </p:nvPr>
        </p:nvSpPr>
        <p:spPr bwMode="gray">
          <a:xfrm>
            <a:off x="633413" y="5148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0E494-CF49-4F60-B9BE-7FCE92A1B9A9}" type="datetime'''''''''''''''''''5''''''''''4.''6'''''''">
              <a:rPr lang="en-US" altLang="en-US" sz="1000" smtClean="0">
                <a:effectLst/>
              </a:rPr>
              <a:pPr/>
              <a:t>54.6</a:t>
            </a:fld>
            <a:endParaRPr kumimoji="1" lang="ja-JP" altLang="en-US" sz="1000" dirty="0">
              <a:sym typeface="+mn-lt"/>
            </a:endParaRPr>
          </a:p>
        </p:txBody>
      </p:sp>
      <p:sp>
        <p:nvSpPr>
          <p:cNvPr id="1523" name="テキスト プレースホルダ 9">
            <a:extLst>
              <a:ext uri="{FF2B5EF4-FFF2-40B4-BE49-F238E27FC236}">
                <a16:creationId xmlns:a16="http://schemas.microsoft.com/office/drawing/2014/main" id="{6E47C0DC-C019-4F3C-D970-513F7FF9EF00}"/>
              </a:ext>
            </a:extLst>
          </p:cNvPr>
          <p:cNvSpPr>
            <a:spLocks/>
          </p:cNvSpPr>
          <p:nvPr>
            <p:custDataLst>
              <p:tags r:id="rId242"/>
            </p:custDataLst>
          </p:nvPr>
        </p:nvSpPr>
        <p:spPr bwMode="gray">
          <a:xfrm>
            <a:off x="8388350" y="5219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A7A811-C8E9-4EA0-8B3D-17F56042DF79}" type="datetime'''''6''''''''''2''''''''''''''''''''''''''.''''''''3'''''''">
              <a:rPr lang="en-US" altLang="en-US" sz="1000" smtClean="0">
                <a:effectLst/>
              </a:rPr>
              <a:pPr/>
              <a:t>62.3</a:t>
            </a:fld>
            <a:endParaRPr kumimoji="1" lang="ja-JP" altLang="en-US" sz="1000" dirty="0">
              <a:sym typeface="+mn-lt"/>
            </a:endParaRPr>
          </a:p>
        </p:txBody>
      </p:sp>
      <p:sp>
        <p:nvSpPr>
          <p:cNvPr id="1524" name="テキスト プレースホルダ 9">
            <a:extLst>
              <a:ext uri="{FF2B5EF4-FFF2-40B4-BE49-F238E27FC236}">
                <a16:creationId xmlns:a16="http://schemas.microsoft.com/office/drawing/2014/main" id="{FCCD505F-160E-34D1-7D21-373028EA4E0C}"/>
              </a:ext>
            </a:extLst>
          </p:cNvPr>
          <p:cNvSpPr>
            <a:spLocks/>
          </p:cNvSpPr>
          <p:nvPr>
            <p:custDataLst>
              <p:tags r:id="rId243"/>
            </p:custDataLst>
          </p:nvPr>
        </p:nvSpPr>
        <p:spPr bwMode="gray">
          <a:xfrm>
            <a:off x="8388350"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7BE761-85EF-4B55-828B-E0570928B593}" type="datetime'''''''''3''''3''''''''''''''''''''''''''''.''3'''''">
              <a:rPr lang="en-US" altLang="en-US" sz="1000" smtClean="0">
                <a:solidFill>
                  <a:schemeClr val="bg1"/>
                </a:solidFill>
                <a:effectLst/>
              </a:rPr>
              <a:pPr/>
              <a:t>33.3</a:t>
            </a:fld>
            <a:endParaRPr kumimoji="1" lang="ja-JP" altLang="en-US" sz="1000" dirty="0">
              <a:solidFill>
                <a:schemeClr val="bg1"/>
              </a:solidFill>
              <a:sym typeface="+mn-lt"/>
            </a:endParaRPr>
          </a:p>
        </p:txBody>
      </p:sp>
      <p:sp>
        <p:nvSpPr>
          <p:cNvPr id="1525" name="テキスト プレースホルダ 9">
            <a:extLst>
              <a:ext uri="{FF2B5EF4-FFF2-40B4-BE49-F238E27FC236}">
                <a16:creationId xmlns:a16="http://schemas.microsoft.com/office/drawing/2014/main" id="{2CD25E54-54A0-96DD-682D-67EDE254CB9C}"/>
              </a:ext>
            </a:extLst>
          </p:cNvPr>
          <p:cNvSpPr>
            <a:spLocks/>
          </p:cNvSpPr>
          <p:nvPr>
            <p:custDataLst>
              <p:tags r:id="rId244"/>
            </p:custDataLst>
          </p:nvPr>
        </p:nvSpPr>
        <p:spPr bwMode="auto">
          <a:xfrm>
            <a:off x="8451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FDAB1F-CE4F-4DE1-9826-EA13D190A0EC}" type="datetime'''3''''''''''''''0'''''''''''''''''''''''''''''''">
              <a:rPr lang="en-US" altLang="en-US" sz="1000" smtClean="0"/>
              <a:pPr/>
              <a:t>30</a:t>
            </a:fld>
            <a:endParaRPr kumimoji="1" lang="ja-JP" altLang="en-US" sz="1000" dirty="0">
              <a:sym typeface="+mn-lt"/>
            </a:endParaRPr>
          </a:p>
        </p:txBody>
      </p:sp>
      <p:sp>
        <p:nvSpPr>
          <p:cNvPr id="1451" name="テキスト プレースホルダ 9">
            <a:extLst>
              <a:ext uri="{FF2B5EF4-FFF2-40B4-BE49-F238E27FC236}">
                <a16:creationId xmlns:a16="http://schemas.microsoft.com/office/drawing/2014/main" id="{FAB81416-D959-6CCD-9CAB-08C6ACD7B976}"/>
              </a:ext>
            </a:extLst>
          </p:cNvPr>
          <p:cNvSpPr>
            <a:spLocks/>
          </p:cNvSpPr>
          <p:nvPr>
            <p:custDataLst>
              <p:tags r:id="rId245"/>
            </p:custDataLst>
          </p:nvPr>
        </p:nvSpPr>
        <p:spPr bwMode="gray">
          <a:xfrm>
            <a:off x="633413" y="5827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C85D7-5033-442E-AF93-08F6AADE6D25}" type="datetime'''''''''''''4''''''''''''2.''''''''3'''''''''''">
              <a:rPr lang="en-US" altLang="en-US" sz="1000" smtClean="0">
                <a:solidFill>
                  <a:schemeClr val="bg1"/>
                </a:solidFill>
                <a:effectLst/>
              </a:rPr>
              <a:pPr/>
              <a:t>42.3</a:t>
            </a:fld>
            <a:endParaRPr kumimoji="1" lang="ja-JP" altLang="en-US" sz="1000" dirty="0">
              <a:solidFill>
                <a:schemeClr val="bg1"/>
              </a:solidFill>
              <a:sym typeface="+mn-lt"/>
            </a:endParaRPr>
          </a:p>
        </p:txBody>
      </p:sp>
      <p:sp>
        <p:nvSpPr>
          <p:cNvPr id="1527" name="テキスト プレースホルダ 9">
            <a:extLst>
              <a:ext uri="{FF2B5EF4-FFF2-40B4-BE49-F238E27FC236}">
                <a16:creationId xmlns:a16="http://schemas.microsoft.com/office/drawing/2014/main" id="{27E091FB-284F-9C78-3516-B9D2D939FB91}"/>
              </a:ext>
            </a:extLst>
          </p:cNvPr>
          <p:cNvSpPr>
            <a:spLocks/>
          </p:cNvSpPr>
          <p:nvPr>
            <p:custDataLst>
              <p:tags r:id="rId246"/>
            </p:custDataLst>
          </p:nvPr>
        </p:nvSpPr>
        <p:spPr bwMode="gray">
          <a:xfrm>
            <a:off x="8686800"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9438C7-A0E4-4939-81D8-6E1F98EBC3D7}" type="datetime'''''''''6''''''''''''''''''''''''''''''3''''.''''8'''''">
              <a:rPr lang="en-US" altLang="en-US" sz="1000" smtClean="0">
                <a:effectLst/>
              </a:rPr>
              <a:pPr/>
              <a:t>63.8</a:t>
            </a:fld>
            <a:endParaRPr kumimoji="1" lang="ja-JP" altLang="en-US" sz="1000" dirty="0">
              <a:sym typeface="+mn-lt"/>
            </a:endParaRPr>
          </a:p>
        </p:txBody>
      </p:sp>
      <p:sp>
        <p:nvSpPr>
          <p:cNvPr id="1528" name="テキスト プレースホルダ 9">
            <a:extLst>
              <a:ext uri="{FF2B5EF4-FFF2-40B4-BE49-F238E27FC236}">
                <a16:creationId xmlns:a16="http://schemas.microsoft.com/office/drawing/2014/main" id="{C1BE7F5D-B3EB-1BDC-30E2-1F55AF9EE061}"/>
              </a:ext>
            </a:extLst>
          </p:cNvPr>
          <p:cNvSpPr>
            <a:spLocks/>
          </p:cNvSpPr>
          <p:nvPr>
            <p:custDataLst>
              <p:tags r:id="rId247"/>
            </p:custDataLst>
          </p:nvPr>
        </p:nvSpPr>
        <p:spPr bwMode="gray">
          <a:xfrm>
            <a:off x="8686800" y="5910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F74BC1-0B1B-4AA6-8E04-0D7DEF2752E4}" type="datetime'''''''''''''''''3''''''''''''''''''''''''''''''''0''''.5'''">
              <a:rPr lang="en-US" altLang="en-US" sz="1000" smtClean="0">
                <a:solidFill>
                  <a:schemeClr val="bg1"/>
                </a:solidFill>
                <a:effectLst/>
              </a:rPr>
              <a:pPr/>
              <a:t>30.5</a:t>
            </a:fld>
            <a:endParaRPr kumimoji="1" lang="ja-JP" altLang="en-US" sz="1000" dirty="0">
              <a:solidFill>
                <a:schemeClr val="bg1"/>
              </a:solidFill>
              <a:sym typeface="+mn-lt"/>
            </a:endParaRPr>
          </a:p>
        </p:txBody>
      </p:sp>
      <p:sp>
        <p:nvSpPr>
          <p:cNvPr id="1442" name="テキスト プレースホルダ 9">
            <a:extLst>
              <a:ext uri="{FF2B5EF4-FFF2-40B4-BE49-F238E27FC236}">
                <a16:creationId xmlns:a16="http://schemas.microsoft.com/office/drawing/2014/main" id="{6B1A2755-6A7D-5BE0-0FD7-50AFCD03A6B9}"/>
              </a:ext>
            </a:extLst>
          </p:cNvPr>
          <p:cNvSpPr>
            <a:spLocks/>
          </p:cNvSpPr>
          <p:nvPr>
            <p:custDataLst>
              <p:tags r:id="rId248"/>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72C37E-115C-4C0F-8480-3A1371A6E65D}" type="datetime'''''''''''''4''''''''0'''''''''''''''''''''''">
              <a:rPr lang="en-US" altLang="en-US" sz="1000" smtClean="0"/>
              <a:pPr/>
              <a:t>40</a:t>
            </a:fld>
            <a:endParaRPr kumimoji="1" lang="ja-JP" altLang="en-US" sz="1000" dirty="0">
              <a:sym typeface="+mn-lt"/>
            </a:endParaRPr>
          </a:p>
        </p:txBody>
      </p:sp>
      <p:sp>
        <p:nvSpPr>
          <p:cNvPr id="1452" name="テキスト プレースホルダ 9">
            <a:extLst>
              <a:ext uri="{FF2B5EF4-FFF2-40B4-BE49-F238E27FC236}">
                <a16:creationId xmlns:a16="http://schemas.microsoft.com/office/drawing/2014/main" id="{9DBC085F-0BD5-A1D9-F9BE-3DFEF7957323}"/>
              </a:ext>
            </a:extLst>
          </p:cNvPr>
          <p:cNvSpPr>
            <a:spLocks/>
          </p:cNvSpPr>
          <p:nvPr>
            <p:custDataLst>
              <p:tags r:id="rId249"/>
            </p:custDataLst>
          </p:nvPr>
        </p:nvSpPr>
        <p:spPr bwMode="auto">
          <a:xfrm>
            <a:off x="627063"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9863BC-28B1-401E-9EB1-328614673200}" type="datetime'''''''''''''''''''''''''2''''0''''''''''0''''''''''''0'''''''">
              <a:rPr lang="en-US" altLang="en-US" sz="1000" smtClean="0"/>
              <a:pPr/>
              <a:t>2000</a:t>
            </a:fld>
            <a:endParaRPr kumimoji="1" lang="ja-JP" altLang="en-US" sz="1000" dirty="0">
              <a:sym typeface="+mn-lt"/>
            </a:endParaRPr>
          </a:p>
        </p:txBody>
      </p:sp>
      <p:sp>
        <p:nvSpPr>
          <p:cNvPr id="1444" name="テキスト プレースホルダ 9">
            <a:extLst>
              <a:ext uri="{FF2B5EF4-FFF2-40B4-BE49-F238E27FC236}">
                <a16:creationId xmlns:a16="http://schemas.microsoft.com/office/drawing/2014/main" id="{5BB870EF-9C6B-611D-33B9-D29E37E69D6B}"/>
              </a:ext>
            </a:extLst>
          </p:cNvPr>
          <p:cNvSpPr>
            <a:spLocks/>
          </p:cNvSpPr>
          <p:nvPr>
            <p:custDataLst>
              <p:tags r:id="rId250"/>
            </p:custDataLst>
          </p:nvPr>
        </p:nvSpPr>
        <p:spPr bwMode="gray">
          <a:xfrm>
            <a:off x="8985250" y="5275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F5913C-D119-4E15-9CC2-6EFF98547EFB}" type="datetime'6''''''''''''''''''4.''''''''''''''''''''''''''''''''3'''''">
              <a:rPr lang="en-US" altLang="en-US" sz="1000" smtClean="0">
                <a:effectLst/>
              </a:rPr>
              <a:pPr/>
              <a:t>64.3</a:t>
            </a:fld>
            <a:endParaRPr kumimoji="1" lang="ja-JP" altLang="en-US" sz="1000" dirty="0">
              <a:sym typeface="+mn-lt"/>
            </a:endParaRPr>
          </a:p>
        </p:txBody>
      </p:sp>
    </p:spTree>
    <p:extLst>
      <p:ext uri="{BB962C8B-B14F-4D97-AF65-F5344CB8AC3E}">
        <p14:creationId xmlns:p14="http://schemas.microsoft.com/office/powerpoint/2010/main" val="1229787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その他</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617177"/>
            <a:ext cx="9073008" cy="123111"/>
          </a:xfrm>
          <a:prstGeom prst="rect">
            <a:avLst/>
          </a:prstGeom>
          <a:noFill/>
        </p:spPr>
        <p:txBody>
          <a:bodyPr wrap="square" lIns="0" tIns="0" rIns="0" bIns="0" rtlCol="0">
            <a:sp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420630573"/>
              </p:ext>
            </p:extLst>
          </p:nvPr>
        </p:nvGraphicFramePr>
        <p:xfrm>
          <a:off x="200025" y="3378450"/>
          <a:ext cx="9505950" cy="3138116"/>
        </p:xfrm>
        <a:graphic>
          <a:graphicData uri="http://schemas.openxmlformats.org/drawingml/2006/table">
            <a:tbl>
              <a:tblPr firstRow="1" bandRow="1">
                <a:tableStyleId>{2D5ABB26-0587-4C30-8999-92F81FD0307C}</a:tableStyleId>
              </a:tblPr>
              <a:tblGrid>
                <a:gridCol w="418571">
                  <a:extLst>
                    <a:ext uri="{9D8B030D-6E8A-4147-A177-3AD203B41FA5}">
                      <a16:colId xmlns:a16="http://schemas.microsoft.com/office/drawing/2014/main" val="20000"/>
                    </a:ext>
                  </a:extLst>
                </a:gridCol>
                <a:gridCol w="1526092">
                  <a:extLst>
                    <a:ext uri="{9D8B030D-6E8A-4147-A177-3AD203B41FA5}">
                      <a16:colId xmlns:a16="http://schemas.microsoft.com/office/drawing/2014/main" val="20001"/>
                    </a:ext>
                  </a:extLst>
                </a:gridCol>
                <a:gridCol w="5904656">
                  <a:extLst>
                    <a:ext uri="{9D8B030D-6E8A-4147-A177-3AD203B41FA5}">
                      <a16:colId xmlns:a16="http://schemas.microsoft.com/office/drawing/2014/main" val="20002"/>
                    </a:ext>
                  </a:extLst>
                </a:gridCol>
                <a:gridCol w="1656631">
                  <a:extLst>
                    <a:ext uri="{9D8B030D-6E8A-4147-A177-3AD203B41FA5}">
                      <a16:colId xmlns:a16="http://schemas.microsoft.com/office/drawing/2014/main" val="3100871719"/>
                    </a:ext>
                  </a:extLst>
                </a:gridCol>
              </a:tblGrid>
              <a:tr h="292353">
                <a:tc>
                  <a:txBody>
                    <a:bodyPr/>
                    <a:lstStyle/>
                    <a:p>
                      <a:pPr algn="ctr" fontAlgn="ctr"/>
                      <a:endParaRPr kumimoji="1" lang="ja-JP" altLang="en-US"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noProof="1">
                          <a:solidFill>
                            <a:schemeClr val="bg1"/>
                          </a:solidFill>
                          <a:latin typeface="MS PGothic" panose="020B0600070205080204" pitchFamily="34" charset="-128"/>
                          <a:ea typeface="MS PGothic" panose="020B0600070205080204" pitchFamily="34" charset="-128"/>
                          <a:cs typeface="Arial" panose="020B0604020202020204" pitchFamily="34" charset="0"/>
                        </a:rPr>
                        <a:t>会社名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noProof="1">
                          <a:solidFill>
                            <a:schemeClr val="bg1"/>
                          </a:solidFill>
                          <a:latin typeface="MS PGothic" panose="020B0600070205080204" pitchFamily="34" charset="-128"/>
                          <a:ea typeface="MS PGothic" panose="020B0600070205080204" pitchFamily="34" charset="-128"/>
                          <a:cs typeface="Arial" panose="020B0604020202020204" pitchFamily="34" charset="0"/>
                        </a:rPr>
                        <a:t>サービスの説明</a:t>
                      </a:r>
                      <a:endParaRPr kumimoji="1" lang="en-US" altLang="ja-JP" sz="1000" b="1" kern="1200"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00" b="1" kern="1200" noProof="1">
                          <a:solidFill>
                            <a:schemeClr val="bg1"/>
                          </a:solidFill>
                          <a:latin typeface="MS PGothic" panose="020B0600070205080204" pitchFamily="34" charset="-128"/>
                          <a:ea typeface="MS PGothic" panose="020B0600070205080204" pitchFamily="34"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21944">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1</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00" b="1" kern="100" noProof="1">
                          <a:solidFill>
                            <a:schemeClr val="tx1"/>
                          </a:solidFill>
                          <a:effectLst/>
                          <a:latin typeface="+mn-lt"/>
                          <a:ea typeface="MS PGothic" panose="020B0600070205080204" pitchFamily="34" charset="-128"/>
                          <a:cs typeface="Arial" panose="020B0604020202020204" pitchFamily="34" charset="0"/>
                        </a:rPr>
                        <a:t>mPharma</a:t>
                      </a:r>
                      <a:endParaRPr kumimoji="1" lang="en-US" sz="1000" b="1" kern="100" noProof="1">
                        <a:solidFill>
                          <a:schemeClr val="tx1"/>
                        </a:solidFill>
                        <a:effectLst/>
                        <a:latin typeface="+mn-lt"/>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n-lt"/>
                          <a:ea typeface="MS PGothic" panose="020B0600070205080204" pitchFamily="34" charset="-128"/>
                          <a:cs typeface="+mn-cs"/>
                        </a:rPr>
                        <a:t>mPharma</a:t>
                      </a: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は、在庫管理、処方箋補充用のモバイルアプリ、医療機関と薬局向けのデータ駆動型サービスを提供する薬局福利厚生マネージャーで</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ある。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また、医薬品のクレームを追跡し、製薬会社にマーケティングツールを提供</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する。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https://mpharma.com/</a:t>
                      </a:r>
                      <a:r>
                        <a:rPr kumimoji="1" lang="ja-JP" altLang="en-US" sz="1000" kern="1200" noProof="1">
                          <a:solidFill>
                            <a:schemeClr val="tx1"/>
                          </a:solidFill>
                          <a:latin typeface="+mn-lt"/>
                          <a:ea typeface="MS PGothic" panose="020B0600070205080204" pitchFamily="34" charset="-128"/>
                          <a:cs typeface="+mn-cs"/>
                        </a:rPr>
                        <a:t>　</a:t>
                      </a:r>
                      <a:endParaRPr kumimoji="1" lang="en-US" altLang="ja-JP" sz="1000" kern="1200" noProof="1">
                        <a:solidFill>
                          <a:schemeClr val="tx1"/>
                        </a:solidFill>
                        <a:latin typeface="+mn-lt"/>
                        <a:ea typeface="MS PGothic" panose="020B0600070205080204" pitchFamily="34" charset="-128"/>
                        <a:cs typeface="+mn-cs"/>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348359">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2</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00" b="1" kern="100" noProof="1">
                          <a:solidFill>
                            <a:schemeClr val="tx1"/>
                          </a:solidFill>
                          <a:effectLst/>
                          <a:latin typeface="+mn-lt"/>
                          <a:ea typeface="MS PGothic" panose="020B0600070205080204" pitchFamily="34" charset="-128"/>
                          <a:cs typeface="Arial" panose="020B0604020202020204" pitchFamily="34" charset="0"/>
                        </a:rPr>
                        <a:t>Summer Health</a:t>
                      </a:r>
                      <a:endParaRPr kumimoji="1" lang="en-US" sz="1000" b="1" kern="100" noProof="1">
                        <a:solidFill>
                          <a:schemeClr val="tx1"/>
                        </a:solidFill>
                        <a:effectLst/>
                        <a:latin typeface="+mn-lt"/>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同社は、医療専門家との往診サービスのためのオンラインプラットフォームを提供しており、医療専門家にアクセスして在宅医療サービスの予約を取ることがで</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きる。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https://summerhealth.io/</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713238">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3</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00" b="1" kern="100" noProof="1">
                          <a:solidFill>
                            <a:schemeClr val="tx1"/>
                          </a:solidFill>
                          <a:effectLst/>
                          <a:latin typeface="+mn-lt"/>
                          <a:ea typeface="MS PGothic" panose="020B0600070205080204" pitchFamily="34" charset="-128"/>
                          <a:cs typeface="Arial" panose="020B0604020202020204" pitchFamily="34" charset="0"/>
                        </a:rPr>
                        <a:t>Healthbuk</a:t>
                      </a:r>
                      <a:endParaRPr kumimoji="1" lang="en-US" sz="1000" b="1" kern="100" noProof="1">
                        <a:solidFill>
                          <a:schemeClr val="tx1"/>
                        </a:solidFill>
                        <a:effectLst/>
                        <a:latin typeface="+mn-lt"/>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AIベースの電子カルテシステム </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r>
                        <a:rPr kumimoji="1" lang="en-US" altLang="ja-JP" sz="1000" kern="1200" noProof="1">
                          <a:solidFill>
                            <a:schemeClr val="tx1"/>
                          </a:solidFill>
                          <a:latin typeface="+mn-lt"/>
                          <a:ea typeface="MS PGothic" panose="020B0600070205080204" pitchFamily="34" charset="-128"/>
                          <a:cs typeface="+mn-cs"/>
                        </a:rPr>
                        <a:t>EMRS</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 で、電子処方箋、</a:t>
                      </a:r>
                      <a:r>
                        <a:rPr kumimoji="1" lang="en-US" altLang="ja-JP" sz="1000" kern="1200" noProof="1">
                          <a:solidFill>
                            <a:schemeClr val="tx1"/>
                          </a:solidFill>
                          <a:latin typeface="+mn-lt"/>
                          <a:ea typeface="MS PGothic" panose="020B0600070205080204" pitchFamily="34" charset="-128"/>
                          <a:cs typeface="+mn-cs"/>
                        </a:rPr>
                        <a:t>SMS</a:t>
                      </a: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アラートと通知、リアルタイム分析、クラウドコンピューティングなどの機能を提供する</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このソフトウェアは、すべての患者の医療記録をデジタル形式で一元管理できるため、患者の過去の紙の医療記録を手動でマイニングする必要が</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ない。</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https://healthbuk.com/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r h="10124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4</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00" b="1" kern="100" noProof="1">
                          <a:solidFill>
                            <a:schemeClr val="tx1"/>
                          </a:solidFill>
                          <a:effectLst/>
                          <a:latin typeface="+mn-lt"/>
                          <a:ea typeface="MS PGothic" panose="020B0600070205080204" pitchFamily="34" charset="-128"/>
                          <a:cs typeface="Arial" panose="020B0604020202020204" pitchFamily="34" charset="0"/>
                        </a:rPr>
                        <a:t>Hewale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同社は、患者と医師をつなぐ仮想クリニックとして機能するアプリケーションを提供している</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https://hewale.net/</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44361933"/>
                  </a:ext>
                </a:extLst>
              </a:tr>
              <a:tr h="220583">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5</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00" b="1" kern="100" noProof="1">
                          <a:solidFill>
                            <a:schemeClr val="tx1"/>
                          </a:solidFill>
                          <a:effectLst/>
                          <a:latin typeface="+mn-lt"/>
                          <a:ea typeface="MS PGothic" panose="020B0600070205080204" pitchFamily="34" charset="-128"/>
                          <a:cs typeface="Arial" panose="020B0604020202020204" pitchFamily="34" charset="0"/>
                        </a:rPr>
                        <a:t>Netsor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同社は、研究所、診療所、病院、薬局、ドラッグストア、保健所から医薬品を注文するためのクラウドベースアプリケーションを提供している</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https://netsor.co/</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69918018"/>
                  </a:ext>
                </a:extLst>
              </a:tr>
              <a:tr h="372440">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6</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00" b="1" kern="100" noProof="1">
                          <a:solidFill>
                            <a:schemeClr val="tx1"/>
                          </a:solidFill>
                          <a:effectLst/>
                          <a:latin typeface="+mn-lt"/>
                          <a:ea typeface="MS PGothic" panose="020B0600070205080204" pitchFamily="34" charset="-128"/>
                          <a:cs typeface="Arial" panose="020B0604020202020204" pitchFamily="34" charset="0"/>
                        </a:rPr>
                        <a:t>Takamus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これはオンラインの遠隔医療プラットフォームで、ユーザーは専門分野や場所で医師を検索したり、遠隔診療や対面診療を予約したり、予約のリマインダーを登録したり、医療の詳細を記録したり、薬局情報にアクセスしたりすることができ</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https://talamushealth.com/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4144294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978736"/>
            <a:ext cx="9505056" cy="1967205"/>
          </a:xfrm>
          <a:prstGeom prst="rect">
            <a:avLst/>
          </a:prstGeom>
          <a:noFill/>
        </p:spPr>
        <p:txBody>
          <a:bodyPr wrap="square" lIns="0" tIns="0" rIns="0" bIns="0" rtlCol="0">
            <a:spAutoFit/>
          </a:bodyPr>
          <a:lstStyle/>
          <a:p>
            <a:pPr marL="190500" indent="-190500" algn="just">
              <a:spcAft>
                <a:spcPts val="200"/>
              </a:spcAft>
              <a:buClr>
                <a:srgbClr val="5F8AC3"/>
              </a:buClr>
              <a:buFont typeface="Wingdings" panose="05000000000000000000" pitchFamily="2" charset="2"/>
              <a:buChar char="n"/>
            </a:pPr>
            <a:r>
              <a:rPr lang="en-US" altLang="ja-JP" sz="1400" noProof="1">
                <a:latin typeface="+mj-lt"/>
                <a:cs typeface="Arial" panose="020B0604020202020204" pitchFamily="34" charset="0"/>
              </a:rPr>
              <a:t>2023</a:t>
            </a:r>
            <a:r>
              <a:rPr lang="en-US" altLang="ja-JP" sz="1400" noProof="1">
                <a:latin typeface="+mn-ea"/>
                <a:cs typeface="Arial" panose="020B0604020202020204" pitchFamily="34" charset="0"/>
              </a:rPr>
              <a:t>年</a:t>
            </a:r>
            <a:r>
              <a:rPr lang="en-US" altLang="ja-JP" sz="1400" noProof="1">
                <a:latin typeface="+mj-lt"/>
                <a:cs typeface="Arial" panose="020B0604020202020204" pitchFamily="34" charset="0"/>
              </a:rPr>
              <a:t>5</a:t>
            </a:r>
            <a:r>
              <a:rPr lang="en-US" altLang="ja-JP" sz="1400" noProof="1">
                <a:latin typeface="+mn-ea"/>
                <a:cs typeface="Arial" panose="020B0604020202020204" pitchFamily="34" charset="0"/>
              </a:rPr>
              <a:t>月現在、ガーナのアクラを拠点とするヘルステックのスタートアップは約76社ある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ガーナにおけるオンライン医療の主要なプラットフォームには以下のものがある。</a:t>
            </a:r>
            <a:endParaRPr lang="en-US" altLang="ja-JP" sz="1400" noProof="1"/>
          </a:p>
          <a:p>
            <a:pPr marL="534988" lvl="1" indent="-179388" algn="just">
              <a:spcBef>
                <a:spcPts val="300"/>
              </a:spcBef>
              <a:spcAft>
                <a:spcPts val="300"/>
              </a:spcAft>
              <a:buClr>
                <a:srgbClr val="5F8AC3"/>
              </a:buClr>
              <a:buFont typeface="Wingdings" panose="05000000000000000000" pitchFamily="2" charset="2"/>
              <a:buChar char="ü"/>
            </a:pPr>
            <a:r>
              <a:rPr lang="en-US" altLang="ja-JP" sz="1400" dirty="0">
                <a:cs typeface="Arial" panose="020B0604020202020204" pitchFamily="34" charset="0"/>
              </a:rPr>
              <a:t>Bisa</a:t>
            </a:r>
            <a:r>
              <a:rPr lang="ja-JP" altLang="en-US" sz="1400" dirty="0">
                <a:cs typeface="Arial" panose="020B0604020202020204" pitchFamily="34" charset="0"/>
              </a:rPr>
              <a:t> </a:t>
            </a:r>
            <a:r>
              <a:rPr lang="en-US" altLang="ja-JP" sz="1400" dirty="0">
                <a:cs typeface="Arial" panose="020B0604020202020204" pitchFamily="34" charset="0"/>
              </a:rPr>
              <a:t>Health</a:t>
            </a:r>
            <a:r>
              <a:rPr lang="ja-JP" altLang="en-US" sz="1400" dirty="0">
                <a:latin typeface="+mn-ea"/>
                <a:cs typeface="Arial" panose="020B0604020202020204" pitchFamily="34" charset="0"/>
              </a:rPr>
              <a:t>：</a:t>
            </a:r>
            <a:r>
              <a:rPr lang="en-US" altLang="ja-JP" sz="1400" dirty="0">
                <a:cs typeface="Arial" panose="020B0604020202020204" pitchFamily="34" charset="0"/>
              </a:rPr>
              <a:t>2014</a:t>
            </a:r>
            <a:r>
              <a:rPr lang="ja-JP" altLang="en-US" sz="1400" dirty="0">
                <a:latin typeface="+mn-ea"/>
                <a:cs typeface="Arial" panose="020B0604020202020204" pitchFamily="34" charset="0"/>
              </a:rPr>
              <a:t>年に設立され、ガーナのアクラに本社を置く</a:t>
            </a:r>
            <a:r>
              <a:rPr lang="en-US" altLang="ja-JP" sz="1400" dirty="0">
                <a:cs typeface="Arial" panose="020B0604020202020204" pitchFamily="34" charset="0"/>
              </a:rPr>
              <a:t>Bisa Health</a:t>
            </a:r>
            <a:r>
              <a:rPr lang="ja-JP" altLang="en-US" sz="1400" dirty="0">
                <a:latin typeface="+mn-ea"/>
                <a:cs typeface="Arial" panose="020B0604020202020204" pitchFamily="34" charset="0"/>
              </a:rPr>
              <a:t>は、患者と医師をつなぐ遠隔医療プラットフォームであり、性、生殖、メンタルヘルスについて話し合うための安全な場所を提供している。</a:t>
            </a:r>
            <a:endParaRPr lang="en-US" altLang="ja-JP" sz="1400" dirty="0">
              <a:latin typeface="+mn-ea"/>
              <a:cs typeface="Arial" panose="020B0604020202020204" pitchFamily="34" charset="0"/>
            </a:endParaRPr>
          </a:p>
          <a:p>
            <a:pPr marL="534988" lvl="1" indent="-179388" algn="just">
              <a:spcBef>
                <a:spcPts val="300"/>
              </a:spcBef>
              <a:spcAft>
                <a:spcPts val="300"/>
              </a:spcAft>
              <a:buClr>
                <a:srgbClr val="5F8AC3"/>
              </a:buClr>
              <a:buFont typeface="Wingdings" panose="05000000000000000000" pitchFamily="2" charset="2"/>
              <a:buChar char="ü"/>
            </a:pPr>
            <a:r>
              <a:rPr lang="en-US" altLang="ja-JP" sz="1400" dirty="0" err="1">
                <a:cs typeface="Arial" panose="020B0604020202020204" pitchFamily="34" charset="0"/>
              </a:rPr>
              <a:t>Claron</a:t>
            </a:r>
            <a:r>
              <a:rPr lang="ja-JP" altLang="en-US" sz="1400" dirty="0">
                <a:cs typeface="Arial" panose="020B0604020202020204" pitchFamily="34" charset="0"/>
              </a:rPr>
              <a:t> </a:t>
            </a:r>
            <a:r>
              <a:rPr lang="en-US" altLang="ja-JP" sz="1400" dirty="0">
                <a:cs typeface="Arial" panose="020B0604020202020204" pitchFamily="34" charset="0"/>
              </a:rPr>
              <a:t>Health</a:t>
            </a:r>
            <a:r>
              <a:rPr lang="ja-JP" altLang="en-US" sz="1400" dirty="0">
                <a:cs typeface="Arial" panose="020B0604020202020204" pitchFamily="34" charset="0"/>
              </a:rPr>
              <a:t> </a:t>
            </a:r>
            <a:r>
              <a:rPr lang="en-US" altLang="ja-JP" sz="1400" dirty="0">
                <a:cs typeface="Arial" panose="020B0604020202020204" pitchFamily="34" charset="0"/>
              </a:rPr>
              <a:t>International</a:t>
            </a:r>
            <a:r>
              <a:rPr lang="ja-JP" altLang="en-US" sz="1400" dirty="0">
                <a:latin typeface="+mn-ea"/>
                <a:cs typeface="Arial" panose="020B0604020202020204" pitchFamily="34" charset="0"/>
              </a:rPr>
              <a:t>：</a:t>
            </a:r>
            <a:r>
              <a:rPr lang="en-US" altLang="ja-JP" sz="1400" dirty="0">
                <a:cs typeface="Arial" panose="020B0604020202020204" pitchFamily="34" charset="0"/>
              </a:rPr>
              <a:t>2011</a:t>
            </a:r>
            <a:r>
              <a:rPr lang="ja-JP" altLang="en-US" sz="1400" dirty="0">
                <a:latin typeface="+mn-ea"/>
                <a:cs typeface="Arial" panose="020B0604020202020204" pitchFamily="34" charset="0"/>
              </a:rPr>
              <a:t>年に設立され、ガーナのアクラに本社を置く</a:t>
            </a:r>
            <a:r>
              <a:rPr lang="en-US" altLang="ja-JP" sz="1400" dirty="0" err="1">
                <a:cs typeface="Arial" panose="020B0604020202020204" pitchFamily="34" charset="0"/>
              </a:rPr>
              <a:t>Claron</a:t>
            </a:r>
            <a:r>
              <a:rPr lang="ja-JP" altLang="en-US" sz="1400" dirty="0">
                <a:cs typeface="Arial" panose="020B0604020202020204" pitchFamily="34" charset="0"/>
              </a:rPr>
              <a:t> </a:t>
            </a:r>
            <a:r>
              <a:rPr lang="en-US" altLang="ja-JP" sz="1400" dirty="0">
                <a:cs typeface="Arial" panose="020B0604020202020204" pitchFamily="34" charset="0"/>
              </a:rPr>
              <a:t>Health International</a:t>
            </a:r>
            <a:r>
              <a:rPr lang="ja-JP" altLang="en-US" sz="1400" dirty="0">
                <a:latin typeface="+mn-ea"/>
                <a:cs typeface="Arial" panose="020B0604020202020204" pitchFamily="34" charset="0"/>
              </a:rPr>
              <a:t>は、ガーナおよび西アフリカ地域の法人顧客にデジタル、医療、予防、労働衛生の統合されたサービスを提供する革新的な機関である。</a:t>
            </a:r>
            <a:endParaRPr lang="en-US" altLang="ja-JP" sz="1400" dirty="0">
              <a:latin typeface="+mn-ea"/>
              <a:cs typeface="Arial" panose="020B0604020202020204" pitchFamily="34" charset="0"/>
            </a:endParaRPr>
          </a:p>
          <a:p>
            <a:pPr marL="534988" lvl="1" indent="-179388" algn="just">
              <a:spcBef>
                <a:spcPts val="300"/>
              </a:spcBef>
              <a:spcAft>
                <a:spcPts val="300"/>
              </a:spcAft>
              <a:buClr>
                <a:srgbClr val="5F8AC3"/>
              </a:buClr>
              <a:buFont typeface="Wingdings" panose="05000000000000000000" pitchFamily="2" charset="2"/>
              <a:buChar char="ü"/>
            </a:pPr>
            <a:r>
              <a:rPr lang="en-US" altLang="ja-JP" sz="1400" dirty="0" err="1">
                <a:cs typeface="Arial" panose="020B0604020202020204" pitchFamily="34" charset="0"/>
              </a:rPr>
              <a:t>AllRound</a:t>
            </a:r>
            <a:r>
              <a:rPr lang="en-US" altLang="ja-JP" sz="1400" dirty="0">
                <a:cs typeface="Arial" panose="020B0604020202020204" pitchFamily="34" charset="0"/>
              </a:rPr>
              <a:t> Specialists</a:t>
            </a:r>
            <a:r>
              <a:rPr lang="ja-JP" altLang="en-US" sz="1400" dirty="0">
                <a:cs typeface="Arial" panose="020B0604020202020204" pitchFamily="34" charset="0"/>
              </a:rPr>
              <a:t> </a:t>
            </a:r>
            <a:r>
              <a:rPr lang="en-US" altLang="ja-JP" sz="1400" dirty="0">
                <a:cs typeface="Arial" panose="020B0604020202020204" pitchFamily="34" charset="0"/>
              </a:rPr>
              <a:t>Virtual</a:t>
            </a:r>
            <a:r>
              <a:rPr lang="ja-JP" altLang="en-US" sz="1400" dirty="0">
                <a:cs typeface="Arial" panose="020B0604020202020204" pitchFamily="34" charset="0"/>
              </a:rPr>
              <a:t> </a:t>
            </a:r>
            <a:r>
              <a:rPr lang="en-US" altLang="ja-JP" sz="1400" dirty="0">
                <a:cs typeface="Arial" panose="020B0604020202020204" pitchFamily="34" charset="0"/>
              </a:rPr>
              <a:t>Clinic</a:t>
            </a:r>
            <a:r>
              <a:rPr lang="ja-JP" altLang="en-US" sz="1400" dirty="0">
                <a:latin typeface="+mn-ea"/>
                <a:cs typeface="Arial" panose="020B0604020202020204" pitchFamily="34" charset="0"/>
              </a:rPr>
              <a:t>：ガーナで</a:t>
            </a:r>
            <a:r>
              <a:rPr lang="en-US" altLang="ja-JP" sz="1400" dirty="0">
                <a:cs typeface="Arial" panose="020B0604020202020204" pitchFamily="34" charset="0"/>
              </a:rPr>
              <a:t>2021</a:t>
            </a:r>
            <a:r>
              <a:rPr lang="ja-JP" altLang="en-US" sz="1400" dirty="0">
                <a:latin typeface="+mn-ea"/>
                <a:cs typeface="Arial" panose="020B0604020202020204" pitchFamily="34" charset="0"/>
              </a:rPr>
              <a:t>年に設立された</a:t>
            </a:r>
            <a:r>
              <a:rPr lang="en-US" altLang="ja-JP" sz="1400" dirty="0" err="1">
                <a:cs typeface="Arial" panose="020B0604020202020204" pitchFamily="34" charset="0"/>
              </a:rPr>
              <a:t>AllRound</a:t>
            </a:r>
            <a:r>
              <a:rPr lang="en-US" altLang="ja-JP" sz="1400" dirty="0">
                <a:cs typeface="Arial" panose="020B0604020202020204" pitchFamily="34" charset="0"/>
              </a:rPr>
              <a:t> Specialists Virtual Clinic</a:t>
            </a:r>
            <a:r>
              <a:rPr lang="ja-JP" altLang="en-US" sz="1400" dirty="0">
                <a:latin typeface="+mn-ea"/>
                <a:cs typeface="Arial" panose="020B0604020202020204" pitchFamily="34" charset="0"/>
              </a:rPr>
              <a:t>は、健康増進のためのユニークで便利、低価格、安全な医療相談を提供する遠隔医療プロバイダーである。</a:t>
            </a:r>
            <a:endParaRPr lang="en-US" altLang="ja-JP" sz="1400" dirty="0">
              <a:latin typeface="+mn-ea"/>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237861" y="309041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オンライン医療サービスを提供する企業の例</a:t>
            </a:r>
            <a:endParaRPr lang="en-US" altLang="ja-JP" sz="1400" baseline="30000" dirty="0">
              <a:solidFill>
                <a:srgbClr val="000000"/>
              </a:solidFill>
              <a:latin typeface="Arial Black" pitchFamily="34" charset="0"/>
              <a:ea typeface="HGP創英角ｺﾞｼｯｸUB" pitchFamily="50" charset="-128"/>
            </a:endParaRPr>
          </a:p>
        </p:txBody>
      </p:sp>
      <p:sp>
        <p:nvSpPr>
          <p:cNvPr id="10" name="テキスト プレースホルダー 12">
            <a:extLst>
              <a:ext uri="{FF2B5EF4-FFF2-40B4-BE49-F238E27FC236}">
                <a16:creationId xmlns:a16="http://schemas.microsoft.com/office/drawing/2014/main" id="{40FC1A81-06AD-440A-A236-AA6A8C3D2EA2}"/>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kumimoji="1" lang="ja-JP" altLang="en-US" noProof="1"/>
              <a:t>オンライン診療の主要プラットフォーマー</a:t>
            </a:r>
            <a:endParaRPr kumimoji="1" lang="en-US" altLang="ja-JP" dirty="0"/>
          </a:p>
        </p:txBody>
      </p:sp>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その他</a:t>
            </a:r>
            <a:endParaRPr kumimoji="1"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ガーナの主な学会・業界団体および代表的なイベントは以下のとおりである</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各組織及びイベントホームページ</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2896688862"/>
              </p:ext>
            </p:extLst>
          </p:nvPr>
        </p:nvGraphicFramePr>
        <p:xfrm>
          <a:off x="228867" y="1440646"/>
          <a:ext cx="9505054" cy="3458764"/>
        </p:xfrm>
        <a:graphic>
          <a:graphicData uri="http://schemas.openxmlformats.org/drawingml/2006/table">
            <a:tbl>
              <a:tblPr firstRow="1" bandRow="1">
                <a:tableStyleId>{2D5ABB26-0587-4C30-8999-92F81FD0307C}</a:tableStyleId>
              </a:tblPr>
              <a:tblGrid>
                <a:gridCol w="1869847">
                  <a:extLst>
                    <a:ext uri="{9D8B030D-6E8A-4147-A177-3AD203B41FA5}">
                      <a16:colId xmlns:a16="http://schemas.microsoft.com/office/drawing/2014/main" val="2753323387"/>
                    </a:ext>
                  </a:extLst>
                </a:gridCol>
                <a:gridCol w="766054">
                  <a:extLst>
                    <a:ext uri="{9D8B030D-6E8A-4147-A177-3AD203B41FA5}">
                      <a16:colId xmlns:a16="http://schemas.microsoft.com/office/drawing/2014/main" val="2083171187"/>
                    </a:ext>
                  </a:extLst>
                </a:gridCol>
                <a:gridCol w="5222831">
                  <a:extLst>
                    <a:ext uri="{9D8B030D-6E8A-4147-A177-3AD203B41FA5}">
                      <a16:colId xmlns:a16="http://schemas.microsoft.com/office/drawing/2014/main" val="402676426"/>
                    </a:ext>
                  </a:extLst>
                </a:gridCol>
                <a:gridCol w="1646322">
                  <a:extLst>
                    <a:ext uri="{9D8B030D-6E8A-4147-A177-3AD203B41FA5}">
                      <a16:colId xmlns:a16="http://schemas.microsoft.com/office/drawing/2014/main" val="3935625665"/>
                    </a:ext>
                  </a:extLst>
                </a:gridCol>
              </a:tblGrid>
              <a:tr h="21358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200" b="1" kern="1200" noProof="1">
                          <a:solidFill>
                            <a:schemeClr val="bg1"/>
                          </a:solidFill>
                          <a:latin typeface="MS PGothic" panose="020B0600070205080204" pitchFamily="34" charset="-128"/>
                          <a:ea typeface="MS PGothic" panose="020B0600070205080204" pitchFamily="34"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公式URL</a:t>
                      </a:r>
                      <a:endParaRPr kumimoji="1" lang="ja-JP" altLang="en-US" sz="1200" b="1" kern="1200" dirty="0">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323574">
                <a:tc>
                  <a:txBody>
                    <a:bodyPr/>
                    <a:lstStyle/>
                    <a:p>
                      <a:r>
                        <a:rPr lang="en-US" altLang="ja-JP" sz="1200" noProof="1">
                          <a:latin typeface="MS PGothic" panose="020B0600070205080204" pitchFamily="34" charset="-128"/>
                          <a:ea typeface="MS PGothic" panose="020B0600070205080204" pitchFamily="34" charset="-128"/>
                        </a:rPr>
                        <a:t>ガーナ医師会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1958</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ガーナ医師会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GMA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は、ガーナ全土で活動する医師、外科医、歯科医を代表する専門家団体で</a:t>
                      </a:r>
                      <a:r>
                        <a:rPr kumimoji="1" lang="ja-JP" altLang="en-US" sz="1000" kern="1200" noProof="1">
                          <a:solidFill>
                            <a:schemeClr val="dk1"/>
                          </a:solidFill>
                          <a:latin typeface="+mn-lt"/>
                          <a:ea typeface="MS PGothic" panose="020B0600070205080204" pitchFamily="34" charset="-128"/>
                          <a:cs typeface="+mn-cs"/>
                        </a:rPr>
                        <a:t>ある。</a:t>
                      </a:r>
                      <a:r>
                        <a:rPr kumimoji="1" lang="en-US" altLang="ja-JP" sz="1000" kern="1200" dirty="0">
                          <a:solidFill>
                            <a:schemeClr val="dk1"/>
                          </a:solidFill>
                          <a:latin typeface="+mn-lt"/>
                          <a:ea typeface="MS PGothic" panose="020B0600070205080204" pitchFamily="34" charset="-128"/>
                          <a:cs typeface="+mn-cs"/>
                        </a:rPr>
                        <a:t> </a:t>
                      </a:r>
                      <a:r>
                        <a:rPr kumimoji="1" lang="en-US" altLang="ja-JP" sz="1000" kern="1200" noProof="1">
                          <a:solidFill>
                            <a:schemeClr val="dk1"/>
                          </a:solidFill>
                          <a:latin typeface="+mn-lt"/>
                          <a:ea typeface="MS PGothic" panose="020B0600070205080204" pitchFamily="34" charset="-128"/>
                          <a:cs typeface="+mn-cs"/>
                        </a:rPr>
                        <a:t>1958年に設立され、7000人以上のメンバーで10に分かれてい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https://ghanamedassoc.org/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592527">
                <a:tc>
                  <a:txBody>
                    <a:bodyPr/>
                    <a:lstStyle/>
                    <a:p>
                      <a:r>
                        <a:rPr lang="en-US" altLang="ja-JP" sz="1200" noProof="1">
                          <a:latin typeface="MS PGothic" panose="020B0600070205080204" pitchFamily="34" charset="-128"/>
                          <a:ea typeface="MS PGothic" panose="020B0600070205080204" pitchFamily="34" charset="-128"/>
                        </a:rPr>
                        <a:t>ガーナ公衆衛生協会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2021</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ガーナ公衆衛生協会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GPHA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は、様々な分野の公衆衛生従事者から成る多様な専門組織である</a:t>
                      </a:r>
                      <a:r>
                        <a:rPr kumimoji="1" lang="ja-JP" altLang="en-US" sz="1000" kern="1200" noProof="1">
                          <a:solidFill>
                            <a:schemeClr val="dk1"/>
                          </a:solidFill>
                          <a:latin typeface="+mn-lt"/>
                          <a:ea typeface="MS PGothic" panose="020B0600070205080204" pitchFamily="34" charset="-128"/>
                          <a:cs typeface="+mn-cs"/>
                        </a:rPr>
                        <a:t>。</a:t>
                      </a:r>
                      <a:endParaRPr kumimoji="1" lang="en-US" altLang="ja-JP" sz="1000" kern="1200" noProof="1">
                        <a:solidFill>
                          <a:schemeClr val="dk1"/>
                        </a:solidFill>
                        <a:latin typeface="+mn-lt"/>
                        <a:ea typeface="MS PGothic" panose="020B0600070205080204" pitchFamily="34" charset="-128"/>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ガーナの公衆衛生分野の専門家を集め、学際的な協力のためのプラットフォームとして機能してい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https://ghpha.org/about/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566523">
                <a:tc>
                  <a:txBody>
                    <a:bodyPr/>
                    <a:lstStyle/>
                    <a:p>
                      <a:r>
                        <a:rPr lang="en-US" altLang="ja-JP" sz="1200" noProof="1">
                          <a:latin typeface="MS PGothic" panose="020B0600070205080204" pitchFamily="34" charset="-128"/>
                          <a:ea typeface="MS PGothic" panose="020B0600070205080204" pitchFamily="34" charset="-128"/>
                        </a:rPr>
                        <a:t>ガーナ保健管理者 </a:t>
                      </a:r>
                      <a:r>
                        <a:rPr lang="ja-JP" altLang="en-US" sz="1200" noProof="1">
                          <a:latin typeface="MS PGothic" panose="020B0600070205080204" pitchFamily="34" charset="-128"/>
                          <a:ea typeface="MS PGothic" panose="020B0600070205080204" pitchFamily="34" charset="-128"/>
                        </a:rPr>
                        <a:t>（</a:t>
                      </a:r>
                      <a:r>
                        <a:rPr lang="en-US" altLang="ja-JP" sz="1200" noProof="1">
                          <a:latin typeface="MS PGothic" panose="020B0600070205080204" pitchFamily="34" charset="-128"/>
                          <a:ea typeface="MS PGothic" panose="020B0600070205080204" pitchFamily="34" charset="-128"/>
                        </a:rPr>
                        <a:t>AHSAG</a:t>
                      </a:r>
                      <a:r>
                        <a:rPr lang="ja-JP" altLang="en-US" sz="1200" noProof="1">
                          <a:latin typeface="MS PGothic" panose="020B0600070205080204" pitchFamily="34" charset="-128"/>
                          <a:ea typeface="MS PGothic" panose="020B0600070205080204" pitchFamily="34" charset="-128"/>
                        </a:rPr>
                        <a:t>）</a:t>
                      </a:r>
                      <a:endParaRPr lang="en-US" altLang="ja-JP" sz="1200" noProof="1">
                        <a:latin typeface="MS PGothic" panose="020B0600070205080204" pitchFamily="34" charset="-128"/>
                        <a:ea typeface="MS PGothic" panose="020B060007020508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2017</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AHSAGは、ガーナの保健サービス管理者を統合することを目的とした専門的な会員組織で</a:t>
                      </a:r>
                      <a:r>
                        <a:rPr kumimoji="1" lang="ja-JP" altLang="en-US" sz="1000" kern="1200" noProof="1">
                          <a:solidFill>
                            <a:schemeClr val="dk1"/>
                          </a:solidFill>
                          <a:latin typeface="+mn-lt"/>
                          <a:ea typeface="MS PGothic" panose="020B0600070205080204" pitchFamily="34" charset="-128"/>
                          <a:cs typeface="+mn-cs"/>
                        </a:rPr>
                        <a:t>ある</a:t>
                      </a:r>
                      <a:endParaRPr kumimoji="1" lang="en-US" altLang="ja-JP" sz="1000" kern="1200" noProof="1">
                        <a:solidFill>
                          <a:schemeClr val="dk1"/>
                        </a:solidFill>
                        <a:latin typeface="+mn-lt"/>
                        <a:ea typeface="MS PGothic" panose="020B0600070205080204" pitchFamily="34" charset="-128"/>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その主要な使命は、現場の実務家を結集し、メンバー間の結束と協力の感覚を促進することによって、保健行政の専門職における卓越性を促進することである</a:t>
                      </a:r>
                      <a:r>
                        <a:rPr kumimoji="1" lang="ja-JP" altLang="en-US" sz="1000" kern="1200" noProof="1">
                          <a:solidFill>
                            <a:schemeClr val="dk1"/>
                          </a:solidFill>
                          <a:latin typeface="+mn-lt"/>
                          <a:ea typeface="MS PGothic" panose="020B0600070205080204" pitchFamily="34" charset="-128"/>
                          <a:cs typeface="+mn-cs"/>
                        </a:rPr>
                        <a: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http://www.ahsag.org.gh/2/18/what-we-do</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r h="448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MS PGothic" panose="020B0600070205080204" pitchFamily="34" charset="-128"/>
                          <a:ea typeface="MS PGothic" panose="020B0600070205080204" pitchFamily="34" charset="-128"/>
                        </a:rPr>
                        <a:t>ガーナ薬剤師会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2007</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協会の使命は、すべてのガーナの薬剤師と技術者を擁護し、知識、アイデア、革新を共有し、キャリアの機会を支援し、良い職業イメージを提示することであり、ガーナと北米の薬剤師の絆を強化するために活動し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https://gphainternational.org/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3124453"/>
                  </a:ext>
                </a:extLst>
              </a:tr>
              <a:tr h="32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MS PGothic" panose="020B0600070205080204" pitchFamily="34" charset="-128"/>
                          <a:ea typeface="MS PGothic" panose="020B0600070205080204" pitchFamily="34" charset="-128"/>
                        </a:rPr>
                        <a:t>ガーナ製薬工業協会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1992</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協会は、会員の利益を促進し支援しつつ、すべての人が安全で質の高い医薬品を利用できるようにする</a:t>
                      </a:r>
                      <a:r>
                        <a:rPr kumimoji="1" lang="ja-JP" altLang="en-US" sz="1000" kern="1200" noProof="1">
                          <a:solidFill>
                            <a:schemeClr val="dk1"/>
                          </a:solidFill>
                          <a:latin typeface="+mn-lt"/>
                          <a:ea typeface="MS PGothic" panose="020B0600070205080204" pitchFamily="34" charset="-128"/>
                          <a:cs typeface="+mn-cs"/>
                        </a:rPr>
                        <a: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http://pmaghana.org/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2340851"/>
                  </a:ext>
                </a:extLst>
              </a:tr>
              <a:tr h="32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MS PGothic" panose="020B0600070205080204" pitchFamily="34" charset="-128"/>
                          <a:ea typeface="MS PGothic" panose="020B0600070205080204" pitchFamily="34" charset="-128"/>
                        </a:rPr>
                        <a:t>ガーナ民間医療施設協会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2022</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ガーナ国内で医療サービスを提供している民間医療機関協会で</a:t>
                      </a:r>
                      <a:r>
                        <a:rPr kumimoji="1" lang="ja-JP" altLang="en-US" sz="1000" kern="1200" noProof="1">
                          <a:solidFill>
                            <a:schemeClr val="dk1"/>
                          </a:solidFill>
                          <a:latin typeface="+mn-lt"/>
                          <a:ea typeface="MS PGothic" panose="020B0600070205080204" pitchFamily="34" charset="-128"/>
                          <a:cs typeface="+mn-cs"/>
                        </a:rPr>
                        <a:t>ある。</a:t>
                      </a:r>
                      <a:r>
                        <a:rPr kumimoji="1" lang="en-US" altLang="ja-JP" sz="1000" kern="1200" noProof="1">
                          <a:solidFill>
                            <a:schemeClr val="dk1"/>
                          </a:solidFill>
                          <a:latin typeface="+mn-lt"/>
                          <a:ea typeface="MS PGothic" panose="020B0600070205080204" pitchFamily="34" charset="-128"/>
                          <a:cs typeface="+mn-cs"/>
                        </a:rPr>
                        <a:t>保健施設規制庁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HeFRA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、環境保護庁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EPA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、国民健康保険局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NHIA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などの規制機関と協力してい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https://phfaog.org/about-us/history</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503987"/>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3268666975"/>
              </p:ext>
            </p:extLst>
          </p:nvPr>
        </p:nvGraphicFramePr>
        <p:xfrm>
          <a:off x="228868" y="5301208"/>
          <a:ext cx="9458784" cy="1294403"/>
        </p:xfrm>
        <a:graphic>
          <a:graphicData uri="http://schemas.openxmlformats.org/drawingml/2006/table">
            <a:tbl>
              <a:tblPr firstRow="1" bandRow="1">
                <a:tableStyleId>{2D5ABB26-0587-4C30-8999-92F81FD0307C}</a:tableStyleId>
              </a:tblPr>
              <a:tblGrid>
                <a:gridCol w="2038422">
                  <a:extLst>
                    <a:ext uri="{9D8B030D-6E8A-4147-A177-3AD203B41FA5}">
                      <a16:colId xmlns:a16="http://schemas.microsoft.com/office/drawing/2014/main" val="2753323387"/>
                    </a:ext>
                  </a:extLst>
                </a:gridCol>
                <a:gridCol w="1141517">
                  <a:extLst>
                    <a:ext uri="{9D8B030D-6E8A-4147-A177-3AD203B41FA5}">
                      <a16:colId xmlns:a16="http://schemas.microsoft.com/office/drawing/2014/main" val="783939283"/>
                    </a:ext>
                  </a:extLst>
                </a:gridCol>
                <a:gridCol w="4653578">
                  <a:extLst>
                    <a:ext uri="{9D8B030D-6E8A-4147-A177-3AD203B41FA5}">
                      <a16:colId xmlns:a16="http://schemas.microsoft.com/office/drawing/2014/main" val="2808370505"/>
                    </a:ext>
                  </a:extLst>
                </a:gridCol>
                <a:gridCol w="1625267">
                  <a:extLst>
                    <a:ext uri="{9D8B030D-6E8A-4147-A177-3AD203B41FA5}">
                      <a16:colId xmlns:a16="http://schemas.microsoft.com/office/drawing/2014/main" val="3935625665"/>
                    </a:ext>
                  </a:extLst>
                </a:gridCol>
              </a:tblGrid>
              <a:tr h="332328">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200" b="1" kern="1200" noProof="1">
                          <a:solidFill>
                            <a:schemeClr val="bg1"/>
                          </a:solidFill>
                          <a:latin typeface="MS PGothic" panose="020B0600070205080204" pitchFamily="34" charset="-128"/>
                          <a:ea typeface="MS PGothic" panose="020B0600070205080204" pitchFamily="34"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公式URL</a:t>
                      </a:r>
                      <a:endParaRPr kumimoji="1" lang="ja-JP" altLang="en-US" sz="1200" b="1" kern="1200" dirty="0">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西アフリカファーマ&amp;ヘルスケアショー</a:t>
                      </a:r>
                      <a:r>
                        <a:rPr kumimoji="1" lang="en-US" altLang="ja-JP" sz="1200" b="0" kern="1200" noProof="1">
                          <a:solidFill>
                            <a:schemeClr val="tx1"/>
                          </a:solidFill>
                          <a:latin typeface="+mn-lt"/>
                          <a:ea typeface="MS PGothic" panose="020B0600070205080204" pitchFamily="34" charset="-128"/>
                          <a:cs typeface="Arial" panose="020B0604020202020204" pitchFamily="34" charset="0"/>
                        </a:rPr>
                        <a:t>2023</a:t>
                      </a:r>
                      <a:endParaRPr kumimoji="1" lang="ja-JP" altLang="en-US" sz="1200" b="0" kern="1200" dirty="0">
                        <a:solidFill>
                          <a:schemeClr val="tx1"/>
                        </a:solidFill>
                        <a:latin typeface="+mn-lt"/>
                        <a:ea typeface="MS PGothic" panose="020B060007020508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mn-cs"/>
                        </a:rPr>
                        <a:t>CCIフランスガーナ</a:t>
                      </a: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S PGothic" panose="020B0600070205080204" pitchFamily="34" charset="-128"/>
                          <a:ea typeface="MS PGothic" panose="020B0600070205080204" pitchFamily="34" charset="-128"/>
                          <a:cs typeface="+mn-cs"/>
                        </a:rPr>
                        <a:t>西アフリカファーマヘルスケアショーは、ガーナで開催される注目の国際医療医薬品・ヘルスケア産業見本市で</a:t>
                      </a:r>
                      <a:r>
                        <a:rPr kumimoji="1" lang="ja-JP" altLang="en-US" sz="1000" kern="1200" noProof="1">
                          <a:solidFill>
                            <a:schemeClr val="dk1"/>
                          </a:solidFill>
                          <a:latin typeface="MS PGothic" panose="020B0600070205080204" pitchFamily="34" charset="-128"/>
                          <a:ea typeface="MS PGothic" panose="020B0600070205080204" pitchFamily="34" charset="-128"/>
                          <a:cs typeface="+mn-cs"/>
                        </a:rPr>
                        <a:t>ある</a:t>
                      </a:r>
                      <a:r>
                        <a:rPr kumimoji="1" lang="en-US" altLang="ja-JP" sz="1000" kern="1200" noProof="1">
                          <a:solidFill>
                            <a:schemeClr val="dk1"/>
                          </a:solidFill>
                          <a:latin typeface="MS PGothic" panose="020B0600070205080204" pitchFamily="34" charset="-128"/>
                          <a:ea typeface="MS PGothic" panose="020B0600070205080204" pitchFamily="34" charset="-128"/>
                          <a:cs typeface="+mn-cs"/>
                        </a:rPr>
                        <a:t>。</a:t>
                      </a:r>
                      <a:r>
                        <a:rPr kumimoji="1" lang="en-US" altLang="ja-JP" sz="1000" kern="1200" dirty="0">
                          <a:solidFill>
                            <a:schemeClr val="dk1"/>
                          </a:solidFill>
                          <a:latin typeface="MS PGothic" panose="020B0600070205080204" pitchFamily="34" charset="-128"/>
                          <a:ea typeface="MS PGothic" panose="020B0600070205080204" pitchFamily="34" charset="-128"/>
                          <a:cs typeface="+mn-cs"/>
                        </a:rPr>
                        <a:t> </a:t>
                      </a:r>
                      <a:r>
                        <a:rPr kumimoji="1" lang="en-US" altLang="ja-JP" sz="1000" kern="1200" noProof="1">
                          <a:solidFill>
                            <a:schemeClr val="dk1"/>
                          </a:solidFill>
                          <a:latin typeface="MS PGothic" panose="020B0600070205080204" pitchFamily="34" charset="-128"/>
                          <a:ea typeface="MS PGothic" panose="020B0600070205080204" pitchFamily="34" charset="-128"/>
                          <a:cs typeface="+mn-cs"/>
                        </a:rPr>
                        <a:t>このイベントは、医療用診断薬業界の製造業者、卸売業者、販売業者、その他の関係者が一堂に会する場として機能</a:t>
                      </a:r>
                      <a:r>
                        <a:rPr kumimoji="1" lang="ja-JP" altLang="en-US" sz="1000" kern="1200" noProof="1">
                          <a:solidFill>
                            <a:schemeClr val="dk1"/>
                          </a:solidFill>
                          <a:latin typeface="MS PGothic" panose="020B0600070205080204" pitchFamily="34" charset="-128"/>
                          <a:ea typeface="MS PGothic" panose="020B0600070205080204" pitchFamily="34" charset="-128"/>
                          <a:cs typeface="+mn-cs"/>
                        </a:rPr>
                        <a:t>する。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https://www.ccifrance-ghana.com/events/upcoming-events/event-detail/event/west-africa-pharma-healthcare-show-2023</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344488" y="501317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u="sng" noProof="1">
                <a:solidFill>
                  <a:srgbClr val="000000"/>
                </a:solidFill>
                <a:latin typeface="Arial Black" pitchFamily="34" charset="0"/>
                <a:ea typeface="HGP創英角ｺﾞｼｯｸUB" pitchFamily="50" charset="-128"/>
              </a:rPr>
              <a:t>イベント</a:t>
            </a:r>
            <a:endParaRPr lang="en-US" altLang="ja-JP" sz="1500" u="sng" baseline="30000" dirty="0">
              <a:solidFill>
                <a:srgbClr val="000000"/>
              </a:solidFill>
              <a:latin typeface="Arial Black" pitchFamily="34" charset="0"/>
              <a:ea typeface="HGP創英角ｺﾞｼｯｸUB" pitchFamily="50" charset="-128"/>
            </a:endParaRPr>
          </a:p>
        </p:txBody>
      </p:sp>
      <p:sp>
        <p:nvSpPr>
          <p:cNvPr id="11" name="テキスト プレースホルダー 12">
            <a:extLst>
              <a:ext uri="{FF2B5EF4-FFF2-40B4-BE49-F238E27FC236}">
                <a16:creationId xmlns:a16="http://schemas.microsoft.com/office/drawing/2014/main" id="{C67FC59F-1BFF-4ACD-9775-591D63C8A115}"/>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学会・業界団体および医薬品・医療機器関連イベント（</a:t>
            </a:r>
            <a:r>
              <a:rPr lang="en-US" altLang="ja-JP" dirty="0"/>
              <a:t>1/2</a:t>
            </a:r>
            <a:r>
              <a:rPr lang="ja-JP" altLang="en-US" dirty="0"/>
              <a:t>）</a:t>
            </a:r>
          </a:p>
        </p:txBody>
      </p:sp>
    </p:spTree>
    <p:extLst>
      <p:ext uri="{BB962C8B-B14F-4D97-AF65-F5344CB8AC3E}">
        <p14:creationId xmlns:p14="http://schemas.microsoft.com/office/powerpoint/2010/main" val="2508414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その他</a:t>
            </a:r>
            <a:endParaRPr kumimoji="1"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ガーナの主な学会・業界団体および代表的なイベントは以下のとおりである。</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International Conference Alerts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1587925991"/>
              </p:ext>
            </p:extLst>
          </p:nvPr>
        </p:nvGraphicFramePr>
        <p:xfrm>
          <a:off x="228868" y="1700072"/>
          <a:ext cx="9458784" cy="4415655"/>
        </p:xfrm>
        <a:graphic>
          <a:graphicData uri="http://schemas.openxmlformats.org/drawingml/2006/table">
            <a:tbl>
              <a:tblPr firstRow="1" bandRow="1">
                <a:tableStyleId>{2D5ABB26-0587-4C30-8999-92F81FD0307C}</a:tableStyleId>
              </a:tblPr>
              <a:tblGrid>
                <a:gridCol w="2275860">
                  <a:extLst>
                    <a:ext uri="{9D8B030D-6E8A-4147-A177-3AD203B41FA5}">
                      <a16:colId xmlns:a16="http://schemas.microsoft.com/office/drawing/2014/main" val="2753323387"/>
                    </a:ext>
                  </a:extLst>
                </a:gridCol>
                <a:gridCol w="904079">
                  <a:extLst>
                    <a:ext uri="{9D8B030D-6E8A-4147-A177-3AD203B41FA5}">
                      <a16:colId xmlns:a16="http://schemas.microsoft.com/office/drawing/2014/main" val="783939283"/>
                    </a:ext>
                  </a:extLst>
                </a:gridCol>
                <a:gridCol w="824113">
                  <a:extLst>
                    <a:ext uri="{9D8B030D-6E8A-4147-A177-3AD203B41FA5}">
                      <a16:colId xmlns:a16="http://schemas.microsoft.com/office/drawing/2014/main" val="2808370505"/>
                    </a:ext>
                  </a:extLst>
                </a:gridCol>
                <a:gridCol w="5454732">
                  <a:extLst>
                    <a:ext uri="{9D8B030D-6E8A-4147-A177-3AD203B41FA5}">
                      <a16:colId xmlns:a16="http://schemas.microsoft.com/office/drawing/2014/main" val="3935625665"/>
                    </a:ext>
                  </a:extLst>
                </a:gridCol>
              </a:tblGrid>
              <a:tr h="332328">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会議名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会場</a:t>
                      </a:r>
                      <a:endParaRPr kumimoji="1" lang="en-US" altLang="ja-JP" sz="1200" b="1" kern="1200" noProof="1">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開催時期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概要</a:t>
                      </a:r>
                      <a:endParaRPr kumimoji="1" lang="ja-JP" altLang="en-US" sz="1200" b="1" kern="1200" dirty="0">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n-lt"/>
                          <a:ea typeface="MS PGothic" panose="020B0600070205080204" pitchFamily="34" charset="-128"/>
                          <a:cs typeface="Arial" panose="020B0604020202020204" pitchFamily="34" charset="0"/>
                        </a:rPr>
                        <a:t>International Conference on Neuro Optometry and Behavioral Optometry </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r>
                        <a:rPr kumimoji="1" lang="en-US" altLang="ja-JP" sz="1200" b="1" kern="1200" dirty="0">
                          <a:solidFill>
                            <a:schemeClr val="tx1"/>
                          </a:solidFill>
                          <a:latin typeface="+mn-lt"/>
                          <a:ea typeface="MS PGothic" panose="020B0600070205080204" pitchFamily="34" charset="-128"/>
                          <a:cs typeface="Arial" panose="020B0604020202020204" pitchFamily="34" charset="0"/>
                        </a:rPr>
                        <a:t>ICNOBO</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9</a:t>
                      </a:r>
                      <a:r>
                        <a:rPr kumimoji="1" lang="ja-JP" altLang="en-US" sz="1000" kern="1200" noProof="1">
                          <a:solidFill>
                            <a:schemeClr val="dk1"/>
                          </a:solidFill>
                          <a:latin typeface="+mn-lt"/>
                          <a:ea typeface="MS PGothic" panose="020B0600070205080204" pitchFamily="34" charset="-128"/>
                          <a:cs typeface="+mn-cs"/>
                        </a:rPr>
                        <a:t>月上旬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本会議は、業界の専門家、専門家、学者、学者を団結し、知識を交換し、この分野での協力を強化することを目的としている。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n-lt"/>
                          <a:ea typeface="MS PGothic" panose="020B0600070205080204" pitchFamily="34" charset="-128"/>
                          <a:cs typeface="Arial" panose="020B0604020202020204" pitchFamily="34" charset="0"/>
                        </a:rPr>
                        <a:t>International Conference on Diabetes, Obesity and Endocrine Diseases </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r>
                        <a:rPr kumimoji="1" lang="en-US" altLang="ja-JP" sz="1200" b="1" kern="1200" dirty="0">
                          <a:solidFill>
                            <a:schemeClr val="tx1"/>
                          </a:solidFill>
                          <a:latin typeface="+mn-lt"/>
                          <a:ea typeface="MS PGothic" panose="020B0600070205080204" pitchFamily="34" charset="-128"/>
                          <a:cs typeface="Arial" panose="020B0604020202020204" pitchFamily="34" charset="0"/>
                        </a:rPr>
                        <a:t>ICDOED</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9</a:t>
                      </a:r>
                      <a:r>
                        <a:rPr kumimoji="1" lang="ja-JP" altLang="en-US" sz="1000" kern="1200" noProof="1">
                          <a:solidFill>
                            <a:schemeClr val="dk1"/>
                          </a:solidFill>
                          <a:latin typeface="+mn-lt"/>
                          <a:ea typeface="MS PGothic" panose="020B0600070205080204" pitchFamily="34" charset="-128"/>
                          <a:cs typeface="+mn-cs"/>
                        </a:rPr>
                        <a:t>月上旬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糖尿病、肥満、内分泌疾患に関連する分野における主要な年次会議となることを目指しており、世界中から学者を集め、関連分野の進展を発表し、糖尿病、肥満、内分泌疾患に関するアイデアや情報を交換することが目的であ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4560102"/>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n-lt"/>
                          <a:ea typeface="MS PGothic" panose="020B0600070205080204" pitchFamily="34" charset="-128"/>
                          <a:cs typeface="Arial" panose="020B0604020202020204" pitchFamily="34" charset="0"/>
                        </a:rPr>
                        <a:t>International Conference on Urology and Nephrology </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r>
                        <a:rPr kumimoji="1" lang="en-US" altLang="ja-JP" sz="1200" b="1" kern="1200" dirty="0">
                          <a:solidFill>
                            <a:schemeClr val="tx1"/>
                          </a:solidFill>
                          <a:latin typeface="+mn-lt"/>
                          <a:ea typeface="MS PGothic" panose="020B0600070205080204" pitchFamily="34" charset="-128"/>
                          <a:cs typeface="Arial" panose="020B0604020202020204" pitchFamily="34" charset="0"/>
                        </a:rPr>
                        <a:t>ICUN</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8</a:t>
                      </a:r>
                      <a:r>
                        <a:rPr kumimoji="1" lang="ja-JP" altLang="en-US" sz="1000" kern="1200" noProof="1">
                          <a:solidFill>
                            <a:schemeClr val="dk1"/>
                          </a:solidFill>
                          <a:latin typeface="+mn-lt"/>
                          <a:ea typeface="MS PGothic" panose="020B0600070205080204" pitchFamily="34" charset="-128"/>
                          <a:cs typeface="+mn-cs"/>
                        </a:rPr>
                        <a:t>月末</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mn-cs"/>
                        </a:rPr>
                        <a:t>ICUN 2023</a:t>
                      </a: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は必尿器科、腎臓額、その他関連分野における新たな発見について共有するとともに議論を行うプラットっフォームを提供した。基調講演、若手研究者セッション、展示会、ワークショップ、ポスター発表、ネットワーキングセッションなどが行われた。</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2990634"/>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International Conference on Pediatrics and Healthcare </a:t>
                      </a:r>
                      <a:r>
                        <a:rPr kumimoji="1" lang="ja-JP" altLang="en-US"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a:t>
                      </a:r>
                      <a:r>
                        <a:rPr kumimoji="1" lang="en-US" altLang="ja-JP"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ICPH</a:t>
                      </a:r>
                      <a:r>
                        <a:rPr kumimoji="1" lang="ja-JP" altLang="en-US"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a:t>
                      </a:r>
                      <a:endParaRPr kumimoji="1" lang="ja-JP" altLang="en-US" sz="1200" b="1" u="sng" kern="1200" dirty="0">
                        <a:solidFill>
                          <a:schemeClr val="tx1"/>
                        </a:solidFill>
                        <a:latin typeface="+mn-lt"/>
                        <a:ea typeface="MS PGothic" panose="020B060007020508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9</a:t>
                      </a:r>
                      <a:r>
                        <a:rPr kumimoji="1" lang="ja-JP" altLang="en-US" sz="1000" kern="1200" noProof="1">
                          <a:solidFill>
                            <a:schemeClr val="dk1"/>
                          </a:solidFill>
                          <a:latin typeface="+mn-lt"/>
                          <a:ea typeface="MS PGothic" panose="020B0600070205080204" pitchFamily="34" charset="-128"/>
                          <a:cs typeface="+mn-cs"/>
                        </a:rPr>
                        <a:t>月下旬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本会議は、学界と産業界の各研究者が論文の発表を行い、提出された論文は</a:t>
                      </a:r>
                      <a:r>
                        <a:rPr kumimoji="1" lang="en-US" altLang="ja-JP" sz="1100" kern="1200" noProof="1">
                          <a:solidFill>
                            <a:schemeClr val="dk1"/>
                          </a:solidFill>
                          <a:latin typeface="+mn-lt"/>
                          <a:ea typeface="MS PGothic" panose="020B0600070205080204" pitchFamily="34" charset="-128"/>
                          <a:cs typeface="+mn-cs"/>
                        </a:rPr>
                        <a:t>Journal</a:t>
                      </a: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の編集委員会によってレビューされ、「</a:t>
                      </a:r>
                      <a:r>
                        <a:rPr kumimoji="1" lang="en-US" altLang="ja-JP" sz="1100" kern="1200" noProof="1">
                          <a:solidFill>
                            <a:schemeClr val="dk1"/>
                          </a:solidFill>
                          <a:latin typeface="+mn-lt"/>
                          <a:ea typeface="MS PGothic" panose="020B0600070205080204" pitchFamily="34" charset="-128"/>
                          <a:cs typeface="+mn-cs"/>
                        </a:rPr>
                        <a:t>GARI International Journal of Multidisciplinary Research</a:t>
                      </a: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」に掲載される。参加者として、学者、研究者、専門家、、政策立案者、業界における代表、学生、および関連分野の関心を持つ者が世界中から集まることが期待されている。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6025541"/>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u="sng" kern="1200" dirty="0">
                          <a:solidFill>
                            <a:schemeClr val="tx1"/>
                          </a:solidFill>
                          <a:latin typeface="+mn-lt"/>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Health Sector Annual Summit</a:t>
                      </a:r>
                      <a:endParaRPr kumimoji="1" lang="ja-JP" altLang="en-US" sz="1200" b="1" u="sng" kern="1200" dirty="0">
                        <a:solidFill>
                          <a:schemeClr val="tx1"/>
                        </a:solidFill>
                        <a:latin typeface="+mn-lt"/>
                        <a:ea typeface="MS PGothic" panose="020B060007020508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5</a:t>
                      </a:r>
                      <a:r>
                        <a:rPr kumimoji="1" lang="ja-JP" altLang="en-US" sz="1000" kern="1200" noProof="1">
                          <a:solidFill>
                            <a:schemeClr val="dk1"/>
                          </a:solidFill>
                          <a:latin typeface="+mn-lt"/>
                          <a:ea typeface="MS PGothic" panose="020B0600070205080204" pitchFamily="34" charset="-128"/>
                          <a:cs typeface="+mn-cs"/>
                        </a:rPr>
                        <a:t>月中旬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本会議は、ガーナの保健セクター開発計画のレビューの発表と議論、セクターのパフォーマンスの評価、国の保健システムの有効性を高めるための解決策の提案を行うための重要なプラットフォームとして機能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78548687"/>
                  </a:ext>
                </a:extLst>
              </a:tr>
            </a:tbl>
          </a:graphicData>
        </a:graphic>
      </p:graphicFrame>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344488" y="141204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u="sng" noProof="1">
                <a:solidFill>
                  <a:srgbClr val="000000"/>
                </a:solidFill>
                <a:latin typeface="Arial Black" pitchFamily="34" charset="0"/>
                <a:ea typeface="HGP創英角ｺﾞｼｯｸUB" pitchFamily="50" charset="-128"/>
              </a:rPr>
              <a:t>イベント</a:t>
            </a:r>
            <a:endParaRPr lang="en-US" altLang="ja-JP" sz="1500" u="sng" baseline="30000" dirty="0">
              <a:solidFill>
                <a:srgbClr val="000000"/>
              </a:solidFill>
              <a:latin typeface="Arial Black" pitchFamily="34" charset="0"/>
              <a:ea typeface="HGP創英角ｺﾞｼｯｸUB" pitchFamily="50" charset="-128"/>
            </a:endParaRPr>
          </a:p>
        </p:txBody>
      </p:sp>
      <p:sp>
        <p:nvSpPr>
          <p:cNvPr id="11" name="テキスト プレースホルダー 12">
            <a:extLst>
              <a:ext uri="{FF2B5EF4-FFF2-40B4-BE49-F238E27FC236}">
                <a16:creationId xmlns:a16="http://schemas.microsoft.com/office/drawing/2014/main" id="{C67FC59F-1BFF-4ACD-9775-591D63C8A115}"/>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学会・業界団体および医薬品・医療機器関連イベント（</a:t>
            </a:r>
            <a:r>
              <a:rPr lang="en-US" altLang="ja-JP" dirty="0"/>
              <a:t>2/2</a:t>
            </a:r>
            <a:r>
              <a:rPr lang="ja-JP" altLang="en-US" dirty="0"/>
              <a:t>）</a:t>
            </a:r>
          </a:p>
        </p:txBody>
      </p:sp>
      <p:sp>
        <p:nvSpPr>
          <p:cNvPr id="3" name="テキスト ボックス 26">
            <a:extLst>
              <a:ext uri="{FF2B5EF4-FFF2-40B4-BE49-F238E27FC236}">
                <a16:creationId xmlns:a16="http://schemas.microsoft.com/office/drawing/2014/main" id="{05C01BEF-CB20-FF6F-2327-CF5287DF441D}"/>
              </a:ext>
            </a:extLst>
          </p:cNvPr>
          <p:cNvSpPr txBox="1"/>
          <p:nvPr/>
        </p:nvSpPr>
        <p:spPr>
          <a:xfrm>
            <a:off x="200471" y="6231019"/>
            <a:ext cx="9361041" cy="155232"/>
          </a:xfrm>
          <a:prstGeom prst="rect">
            <a:avLst/>
          </a:prstGeom>
          <a:noFill/>
        </p:spPr>
        <p:txBody>
          <a:bodyPr wrap="square" lIns="0" tIns="0" rIns="0" bIns="0" rtlCol="0">
            <a:noAutofit/>
          </a:bodyPr>
          <a:lstStyle/>
          <a:p>
            <a:r>
              <a:rPr lang="en-US" altLang="ja-JP" sz="10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既に開催が終了しているイベントは、イベントページが閉じているが、今年度の実施日が決まった際には「</a:t>
            </a:r>
            <a:r>
              <a:rPr lang="en-US" altLang="ja-JP" sz="1000" noProof="1">
                <a:latin typeface="Arial" panose="020B0604020202020204" pitchFamily="34" charset="0"/>
                <a:ea typeface="ＭＳ Ｐゴシック" panose="020B0600070205080204" pitchFamily="50" charset="-128"/>
                <a:cs typeface="Arial" panose="020B0604020202020204" pitchFamily="34" charset="0"/>
                <a:hlinkClick r:id="rId8"/>
              </a:rPr>
              <a:t>International Conference Alerts 2025</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」または、その他イベント紹介サイトに掲載される。</a:t>
            </a:r>
            <a:endParaRPr lang="en-US" altLang="ja-JP" sz="10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76915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a:t>
            </a:r>
            <a:r>
              <a:rPr lang="en-US" altLang="ja-JP" noProof="1"/>
              <a:t>その他</a:t>
            </a:r>
            <a:endParaRPr kumimoji="1" lang="ja-JP" altLang="en-US" dirty="0"/>
          </a:p>
        </p:txBody>
      </p:sp>
      <p:sp>
        <p:nvSpPr>
          <p:cNvPr id="5" name="テキスト ボックス 4"/>
          <p:cNvSpPr txBox="1"/>
          <p:nvPr/>
        </p:nvSpPr>
        <p:spPr>
          <a:xfrm>
            <a:off x="272480" y="1074229"/>
            <a:ext cx="9415174" cy="3048207"/>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保健省の政策イニシアティブとビジョンによると、ガーナは心臓病と不妊</a:t>
            </a:r>
            <a:r>
              <a:rPr lang="ja-JP" altLang="en-US" sz="1400" noProof="1"/>
              <a:t>症</a:t>
            </a:r>
            <a:r>
              <a:rPr lang="en-US" altLang="ja-JP" sz="1400" noProof="1"/>
              <a:t>関連</a:t>
            </a:r>
            <a:r>
              <a:rPr lang="ja-JP" altLang="en-US" sz="1400" noProof="1"/>
              <a:t>の</a:t>
            </a:r>
            <a:r>
              <a:rPr lang="en-US" altLang="ja-JP" sz="1400" noProof="1"/>
              <a:t>合併症に関連する疾患の治療のための専門</a:t>
            </a:r>
            <a:r>
              <a:rPr lang="ja-JP" altLang="en-US" sz="1400" noProof="1"/>
              <a:t>医療</a:t>
            </a:r>
            <a:r>
              <a:rPr lang="en-US" altLang="ja-JP" sz="1400" noProof="1"/>
              <a:t>センターを</a:t>
            </a:r>
            <a:r>
              <a:rPr lang="ja-JP" altLang="en-US" sz="1400" noProof="1"/>
              <a:t>設立</a:t>
            </a:r>
            <a:r>
              <a:rPr lang="en-US" altLang="ja-JP" sz="1400" noProof="1"/>
              <a:t>することによ</a:t>
            </a:r>
            <a:r>
              <a:rPr lang="ja-JP" altLang="en-US" sz="1400" noProof="1"/>
              <a:t>り</a:t>
            </a:r>
            <a:r>
              <a:rPr lang="en-US" altLang="ja-JP" sz="1400" noProof="1"/>
              <a:t>、西アフリカのヘルスツーリズムとして開発されている</a:t>
            </a:r>
            <a:r>
              <a:rPr lang="ja-JP" altLang="en-US" sz="1400" noProof="1"/>
              <a:t>。</a:t>
            </a:r>
            <a:endParaRPr lang="en-US" altLang="ja-JP" sz="1400" noProof="1"/>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400" noProof="1"/>
              <a:t>現状</a:t>
            </a:r>
            <a:r>
              <a:rPr lang="en-US" altLang="ja-JP" sz="1400" noProof="1"/>
              <a:t>インバウンド医療</a:t>
            </a:r>
            <a:r>
              <a:rPr lang="ja-JP" altLang="en-US" sz="1400" noProof="1"/>
              <a:t>渡航</a:t>
            </a:r>
            <a:r>
              <a:rPr lang="en-US" altLang="ja-JP" sz="1400" noProof="1"/>
              <a:t>客が少ない中、40エーカーの土地に1,100床の施設「エコ</a:t>
            </a:r>
            <a:r>
              <a:rPr lang="ja-JP" altLang="en-US" sz="1400" noProof="1"/>
              <a:t>・</a:t>
            </a:r>
            <a:r>
              <a:rPr lang="en-US" altLang="ja-JP" sz="1400" noProof="1"/>
              <a:t>メディカル</a:t>
            </a:r>
            <a:r>
              <a:rPr lang="ja-JP" altLang="en-US" sz="1400" noProof="1"/>
              <a:t>・</a:t>
            </a:r>
            <a:r>
              <a:rPr lang="en-US" altLang="ja-JP" sz="1400" noProof="1"/>
              <a:t>ビレッジ」 を建設</a:t>
            </a:r>
            <a:r>
              <a:rPr lang="ja-JP" altLang="en-US" sz="1400" noProof="1"/>
              <a:t>する計画があり、</a:t>
            </a:r>
            <a:r>
              <a:rPr lang="en-US" altLang="ja-JP" sz="1400" noProof="1"/>
              <a:t>アフリカの医療</a:t>
            </a:r>
            <a:r>
              <a:rPr lang="ja-JP" altLang="en-US" sz="1400" noProof="1"/>
              <a:t>渡航先</a:t>
            </a:r>
            <a:r>
              <a:rPr lang="en-US" altLang="ja-JP" sz="1400" noProof="1"/>
              <a:t>として開発</a:t>
            </a:r>
            <a:r>
              <a:rPr lang="ja-JP" altLang="en-US" sz="1400" noProof="1"/>
              <a:t>が進んでいる。</a:t>
            </a:r>
            <a:endParaRPr lang="en-US" altLang="ja-JP" sz="1400" noProof="1"/>
          </a:p>
          <a:p>
            <a:pPr marL="647700" lvl="1" indent="-190500" algn="just">
              <a:lnSpc>
                <a:spcPct val="110000"/>
              </a:lnSpc>
              <a:spcBef>
                <a:spcPts val="300"/>
              </a:spcBef>
              <a:spcAft>
                <a:spcPts val="300"/>
              </a:spcAft>
              <a:buClr>
                <a:srgbClr val="5F8AC3"/>
              </a:buClr>
              <a:buFont typeface="Wingdings" panose="05000000000000000000" pitchFamily="2" charset="2"/>
              <a:buChar char="ü"/>
            </a:pPr>
            <a:r>
              <a:rPr lang="en-US" altLang="ja-JP" sz="1400" noProof="1"/>
              <a:t>完成時には5,000人の医療・専門医療従事者</a:t>
            </a:r>
            <a:r>
              <a:rPr lang="ja-JP" altLang="en-US" sz="1400" noProof="1"/>
              <a:t>を抱えることを見込んでいる。</a:t>
            </a:r>
            <a:endParaRPr lang="en-US" altLang="ja-JP" sz="14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ガーナでは、アクラにある</a:t>
            </a:r>
            <a:r>
              <a:rPr lang="en-US" altLang="ja-JP" sz="1400" noProof="1">
                <a:effectLst/>
                <a:latin typeface="+mn-lt"/>
                <a:ea typeface="MS PGothic" panose="020B0600070205080204" pitchFamily="34" charset="-128"/>
              </a:rPr>
              <a:t>Korle Bu Teaching Hospital</a:t>
            </a:r>
            <a:r>
              <a:rPr lang="ja-JP" altLang="en-US" sz="1400" noProof="1"/>
              <a:t>や</a:t>
            </a:r>
            <a:r>
              <a:rPr lang="en-US" altLang="ja-JP" sz="1400" noProof="1"/>
              <a:t>クマシの</a:t>
            </a:r>
            <a:r>
              <a:rPr kumimoji="1" lang="en-US" altLang="ja-JP" sz="1400" b="0" i="0" kern="1200" dirty="0" err="1">
                <a:solidFill>
                  <a:schemeClr val="dk1"/>
                </a:solidFill>
                <a:effectLst/>
                <a:latin typeface="+mn-lt"/>
                <a:ea typeface="+mn-ea"/>
                <a:cs typeface="+mn-cs"/>
              </a:rPr>
              <a:t>Komfo</a:t>
            </a:r>
            <a:r>
              <a:rPr kumimoji="1" lang="en-US" altLang="ja-JP" sz="1400" b="0" i="0" kern="1200" dirty="0">
                <a:solidFill>
                  <a:schemeClr val="dk1"/>
                </a:solidFill>
                <a:effectLst/>
                <a:latin typeface="+mn-lt"/>
                <a:ea typeface="+mn-ea"/>
                <a:cs typeface="+mn-cs"/>
              </a:rPr>
              <a:t> </a:t>
            </a:r>
            <a:r>
              <a:rPr kumimoji="1" lang="en-US" altLang="ja-JP" sz="1400" b="0" i="0" kern="1200" dirty="0" err="1">
                <a:solidFill>
                  <a:schemeClr val="dk1"/>
                </a:solidFill>
                <a:effectLst/>
                <a:latin typeface="+mn-lt"/>
                <a:ea typeface="+mn-ea"/>
                <a:cs typeface="+mn-cs"/>
              </a:rPr>
              <a:t>Anokye</a:t>
            </a:r>
            <a:r>
              <a:rPr kumimoji="1" lang="en-US" altLang="ja-JP" sz="1400" b="0" i="0" kern="1200" dirty="0">
                <a:solidFill>
                  <a:schemeClr val="dk1"/>
                </a:solidFill>
                <a:effectLst/>
                <a:latin typeface="+mn-lt"/>
                <a:ea typeface="+mn-ea"/>
                <a:cs typeface="+mn-cs"/>
              </a:rPr>
              <a:t> Teaching </a:t>
            </a:r>
            <a:r>
              <a:rPr kumimoji="1" lang="en-US" altLang="ja-JP" sz="1400" b="0" i="0" kern="1200" dirty="0" err="1">
                <a:solidFill>
                  <a:schemeClr val="dk1"/>
                </a:solidFill>
                <a:effectLst/>
                <a:latin typeface="+mn-lt"/>
                <a:ea typeface="+mn-ea"/>
                <a:cs typeface="+mn-cs"/>
              </a:rPr>
              <a:t>Hospita</a:t>
            </a:r>
            <a:r>
              <a:rPr lang="en-US" altLang="ja-JP" sz="1400" noProof="1"/>
              <a:t>が、複雑で重度の健康状態に対する</a:t>
            </a:r>
            <a:r>
              <a:rPr lang="ja-JP" altLang="en-US" sz="1400" noProof="1"/>
              <a:t>リファラル</a:t>
            </a:r>
            <a:r>
              <a:rPr lang="en-US" altLang="ja-JP" sz="1400" noProof="1"/>
              <a:t>施設として重要な役割を果たしている</a:t>
            </a:r>
            <a:r>
              <a:rPr lang="ja-JP" altLang="en-US" sz="1400" noProof="1"/>
              <a:t>。</a:t>
            </a:r>
            <a:endParaRPr lang="en-US" altLang="ja-JP" sz="1400" noProof="1"/>
          </a:p>
          <a:p>
            <a:pPr marL="647700" lvl="1" indent="-190500" algn="just">
              <a:lnSpc>
                <a:spcPct val="110000"/>
              </a:lnSpc>
              <a:spcBef>
                <a:spcPts val="300"/>
              </a:spcBef>
              <a:spcAft>
                <a:spcPts val="300"/>
              </a:spcAft>
              <a:buClr>
                <a:srgbClr val="5F8AC3"/>
              </a:buClr>
              <a:buFont typeface="Wingdings" panose="05000000000000000000" pitchFamily="2" charset="2"/>
              <a:buChar char="ü"/>
            </a:pPr>
            <a:r>
              <a:rPr lang="en-US" altLang="ja-JP" sz="1400" noProof="1"/>
              <a:t>これらの病院はいずれも国全体の重要な紹介センターとして機能しており、専門的な治療を求める患者を集めてい</a:t>
            </a:r>
            <a:r>
              <a:rPr lang="ja-JP" altLang="en-US" sz="1400" noProof="1"/>
              <a:t>る。</a:t>
            </a:r>
            <a:endParaRPr lang="en-US" altLang="ja-JP" sz="1400" noProof="1"/>
          </a:p>
          <a:p>
            <a:pPr marL="647700" lvl="1" indent="-190500" algn="just">
              <a:lnSpc>
                <a:spcPct val="110000"/>
              </a:lnSpc>
              <a:spcBef>
                <a:spcPts val="300"/>
              </a:spcBef>
              <a:spcAft>
                <a:spcPts val="300"/>
              </a:spcAft>
              <a:buClr>
                <a:srgbClr val="5F8AC3"/>
              </a:buClr>
              <a:buFont typeface="Wingdings" panose="05000000000000000000" pitchFamily="2" charset="2"/>
              <a:buChar char="ü"/>
            </a:pPr>
            <a:r>
              <a:rPr lang="en-US" altLang="ja-JP" sz="1400" noProof="1"/>
              <a:t>地域間の患者移送システムとともに、ガーナの医療環境の改善に貢献しており、患者が適切で高度な医療を受けるためのより良い機会を提供している</a:t>
            </a:r>
            <a:r>
              <a:rPr lang="ja-JP" altLang="en-US" sz="1400" noProof="1"/>
              <a:t>。</a:t>
            </a:r>
            <a:endParaRPr lang="en-US" altLang="ja-JP" sz="1400" noProof="1"/>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ガーナの不妊治療クリニックは、西アフリカ諸国からの医療</a:t>
            </a:r>
            <a:r>
              <a:rPr lang="ja-JP" altLang="en-US" sz="1400" noProof="1"/>
              <a:t>渡航者</a:t>
            </a:r>
            <a:r>
              <a:rPr lang="en-US" altLang="ja-JP" sz="1400" noProof="1"/>
              <a:t>だけでなく、米国や欧州に住むガーナ人</a:t>
            </a:r>
            <a:r>
              <a:rPr lang="ja-JP" altLang="en-US" sz="1400" noProof="1"/>
              <a:t>が多く訪れている。</a:t>
            </a:r>
            <a:endParaRPr lang="en-US" altLang="ja-JP" sz="1400" noProof="1"/>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ガーナ保健省ホームページ</a:t>
            </a:r>
            <a:endParaRPr lang="ja-JP" altLang="ja-JP" sz="800" dirty="0"/>
          </a:p>
        </p:txBody>
      </p:sp>
      <p:grpSp>
        <p:nvGrpSpPr>
          <p:cNvPr id="4" name="グループ化 7">
            <a:extLst>
              <a:ext uri="{FF2B5EF4-FFF2-40B4-BE49-F238E27FC236}">
                <a16:creationId xmlns:a16="http://schemas.microsoft.com/office/drawing/2014/main" id="{17334480-0DA3-A549-E022-E5824C1A0889}"/>
              </a:ext>
            </a:extLst>
          </p:cNvPr>
          <p:cNvGrpSpPr/>
          <p:nvPr/>
        </p:nvGrpSpPr>
        <p:grpSpPr>
          <a:xfrm>
            <a:off x="2081406" y="4517859"/>
            <a:ext cx="5576299" cy="288032"/>
            <a:chOff x="4944173" y="2185814"/>
            <a:chExt cx="5861371" cy="288032"/>
          </a:xfrm>
        </p:grpSpPr>
        <p:cxnSp>
          <p:nvCxnSpPr>
            <p:cNvPr id="7" name="直線コネクタ 11">
              <a:extLst>
                <a:ext uri="{FF2B5EF4-FFF2-40B4-BE49-F238E27FC236}">
                  <a16:creationId xmlns:a16="http://schemas.microsoft.com/office/drawing/2014/main" id="{6784C3D4-606E-8A8F-59B4-732B5F525B3A}"/>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BBE2490-A486-A5EB-6F1B-497199769961}"/>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ガーナの医療</a:t>
              </a:r>
              <a:r>
                <a:rPr lang="ja-JP" altLang="en-US" sz="1500" noProof="1">
                  <a:latin typeface="HGP創英角ｺﾞｼｯｸUB" panose="020B0900000000000000" pitchFamily="50" charset="-128"/>
                  <a:ea typeface="HGP創英角ｺﾞｼｯｸUB" panose="020B0900000000000000" pitchFamily="50" charset="-128"/>
                </a:rPr>
                <a:t>渡航</a:t>
              </a:r>
              <a:r>
                <a:rPr lang="en-US" altLang="zh-TW" sz="1500" noProof="1">
                  <a:latin typeface="HGP創英角ｺﾞｼｯｸUB" panose="020B0900000000000000" pitchFamily="50" charset="-128"/>
                  <a:ea typeface="HGP創英角ｺﾞｼｯｸUB" panose="020B0900000000000000" pitchFamily="50" charset="-128"/>
                </a:rPr>
                <a:t>客誘致要因</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9" name="Rectangle: Rounded Corners 8">
            <a:extLst>
              <a:ext uri="{FF2B5EF4-FFF2-40B4-BE49-F238E27FC236}">
                <a16:creationId xmlns:a16="http://schemas.microsoft.com/office/drawing/2014/main" id="{844147D5-79D3-2539-1D62-9A3D763B9419}"/>
              </a:ext>
            </a:extLst>
          </p:cNvPr>
          <p:cNvSpPr/>
          <p:nvPr/>
        </p:nvSpPr>
        <p:spPr>
          <a:xfrm>
            <a:off x="2068310" y="5004765"/>
            <a:ext cx="1516538" cy="935881"/>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国の平和</a:t>
            </a:r>
            <a:endParaRPr kumimoji="1" lang="en-US" sz="1400" dirty="0">
              <a:latin typeface="+mn-ea"/>
            </a:endParaRPr>
          </a:p>
        </p:txBody>
      </p:sp>
      <p:sp>
        <p:nvSpPr>
          <p:cNvPr id="10" name="Rectangle: Rounded Corners 9">
            <a:extLst>
              <a:ext uri="{FF2B5EF4-FFF2-40B4-BE49-F238E27FC236}">
                <a16:creationId xmlns:a16="http://schemas.microsoft.com/office/drawing/2014/main" id="{F32D5D41-4848-EA47-0362-29E39995D290}"/>
              </a:ext>
            </a:extLst>
          </p:cNvPr>
          <p:cNvSpPr/>
          <p:nvPr/>
        </p:nvSpPr>
        <p:spPr>
          <a:xfrm>
            <a:off x="4228550" y="5004765"/>
            <a:ext cx="1516538" cy="935881"/>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心臓・胸部・</a:t>
            </a:r>
            <a:r>
              <a:rPr kumimoji="1" lang="en-US" sz="1400" noProof="1">
                <a:latin typeface="+mn-ea"/>
              </a:rPr>
              <a:t>血管外科</a:t>
            </a:r>
            <a:r>
              <a:rPr kumimoji="1" lang="ja-JP" altLang="en-US" sz="1400" noProof="1">
                <a:latin typeface="+mn-ea"/>
              </a:rPr>
              <a:t>に関する</a:t>
            </a:r>
            <a:endParaRPr kumimoji="1" lang="en-US" altLang="ja-JP" sz="1400" noProof="1">
              <a:latin typeface="+mn-ea"/>
            </a:endParaRPr>
          </a:p>
          <a:p>
            <a:pPr marL="0" algn="ctr" fontAlgn="ctr">
              <a:lnSpc>
                <a:spcPct val="114000"/>
              </a:lnSpc>
              <a:spcAft>
                <a:spcPts val="400"/>
              </a:spcAft>
            </a:pPr>
            <a:r>
              <a:rPr kumimoji="1" lang="ja-JP" altLang="en-US" sz="1400" noProof="1">
                <a:latin typeface="+mn-ea"/>
              </a:rPr>
              <a:t>専門的知識</a:t>
            </a:r>
            <a:endParaRPr kumimoji="1" lang="en-US" sz="1400" noProof="1">
              <a:latin typeface="+mn-ea"/>
            </a:endParaRPr>
          </a:p>
        </p:txBody>
      </p:sp>
      <p:sp>
        <p:nvSpPr>
          <p:cNvPr id="11" name="Rectangle: Rounded Corners 10">
            <a:extLst>
              <a:ext uri="{FF2B5EF4-FFF2-40B4-BE49-F238E27FC236}">
                <a16:creationId xmlns:a16="http://schemas.microsoft.com/office/drawing/2014/main" id="{5FFB81F9-3C8A-72CB-634D-5BADE607FAF0}"/>
              </a:ext>
            </a:extLst>
          </p:cNvPr>
          <p:cNvSpPr/>
          <p:nvPr/>
        </p:nvSpPr>
        <p:spPr>
          <a:xfrm>
            <a:off x="6393160" y="5004765"/>
            <a:ext cx="1516538" cy="935881"/>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生殖補助</a:t>
            </a:r>
            <a:r>
              <a:rPr lang="ja-JP" altLang="en-US" sz="1400" noProof="1">
                <a:latin typeface="+mn-ea"/>
              </a:rPr>
              <a:t>医療</a:t>
            </a:r>
            <a:r>
              <a:rPr lang="en-US" sz="1400" noProof="1">
                <a:latin typeface="+mn-ea"/>
              </a:rPr>
              <a:t>の進歩</a:t>
            </a:r>
            <a:endParaRPr kumimoji="1" lang="en-US" sz="1400" dirty="0">
              <a:latin typeface="+mn-ea"/>
            </a:endParaRPr>
          </a:p>
        </p:txBody>
      </p:sp>
      <p:sp>
        <p:nvSpPr>
          <p:cNvPr id="13" name="テキスト プレースホルダー 12">
            <a:extLst>
              <a:ext uri="{FF2B5EF4-FFF2-40B4-BE49-F238E27FC236}">
                <a16:creationId xmlns:a16="http://schemas.microsoft.com/office/drawing/2014/main" id="{E77007A2-2DAB-44BA-9163-B360F16548E2}"/>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noProof="1"/>
              <a:t>外国人患者受入</a:t>
            </a:r>
            <a:r>
              <a:rPr lang="ja-JP" altLang="en-US" noProof="1"/>
              <a:t>／</a:t>
            </a:r>
            <a:r>
              <a:rPr lang="zh-CN" altLang="en-US" noProof="1"/>
              <a:t>医療</a:t>
            </a:r>
            <a:r>
              <a:rPr lang="ja-JP" altLang="en-US" noProof="1"/>
              <a:t>渡航</a:t>
            </a:r>
            <a:endParaRPr lang="ja-JP" altLang="en-US" dirty="0"/>
          </a:p>
        </p:txBody>
      </p:sp>
    </p:spTree>
    <p:extLst>
      <p:ext uri="{BB962C8B-B14F-4D97-AF65-F5344CB8AC3E}">
        <p14:creationId xmlns:p14="http://schemas.microsoft.com/office/powerpoint/2010/main" val="1845654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97162"/>
            <a:ext cx="9505502" cy="387798"/>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1/2</a:t>
            </a:r>
            <a:r>
              <a:rPr lang="ja-JP" altLang="en-US" dirty="0"/>
              <a:t>）</a:t>
            </a:r>
          </a:p>
        </p:txBody>
      </p:sp>
      <p:sp>
        <p:nvSpPr>
          <p:cNvPr id="4" name="テキスト ボックス 3"/>
          <p:cNvSpPr txBox="1"/>
          <p:nvPr/>
        </p:nvSpPr>
        <p:spPr>
          <a:xfrm>
            <a:off x="272478" y="1066305"/>
            <a:ext cx="9361040"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ガーナは、スタートアップやその他の民間企業によるデジタルヘルスケアイニシアティブを推進しながら、すべての市民への平等な医療アクセスを促進することを目指してい</a:t>
            </a:r>
            <a:r>
              <a:rPr lang="ja-JP" altLang="en-US" sz="1400" noProof="1">
                <a:latin typeface="+mn-ea"/>
                <a:cs typeface="Arial" panose="020B0604020202020204" pitchFamily="34" charset="0"/>
              </a:rPr>
              <a:t>る。</a:t>
            </a:r>
            <a:endParaRPr lang="en-US" altLang="ja-JP" sz="1400" dirty="0">
              <a:latin typeface="+mn-ea"/>
              <a:cs typeface="Arial" panose="020B0604020202020204" pitchFamily="34" charset="0"/>
            </a:endParaRPr>
          </a:p>
        </p:txBody>
      </p:sp>
      <p:sp>
        <p:nvSpPr>
          <p:cNvPr id="12" name="テキスト ボックス 11"/>
          <p:cNvSpPr txBox="1"/>
          <p:nvPr/>
        </p:nvSpPr>
        <p:spPr>
          <a:xfrm>
            <a:off x="200025" y="6546249"/>
            <a:ext cx="8784976" cy="369332"/>
          </a:xfrm>
          <a:prstGeom prst="rect">
            <a:avLst/>
          </a:prstGeom>
          <a:noFill/>
        </p:spPr>
        <p:txBody>
          <a:bodyPr wrap="square" lIns="0" tIns="0" rIns="0" bIns="0" rtlCol="0">
            <a:spAutoFit/>
          </a:bodyPr>
          <a:lstStyle/>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Health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National Drug Policy</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en-US" altLang="ja-JP" sz="800" baseline="30000" noProof="1">
                <a:latin typeface="Arial" panose="020B0604020202020204" pitchFamily="34" charset="0"/>
                <a:ea typeface="ＭＳ Ｐゴシック" panose="020B0600070205080204" pitchFamily="50" charset="-128"/>
                <a:cs typeface="Arial" panose="020B0604020202020204" pitchFamily="34" charset="0"/>
              </a:rPr>
              <a:t>nd</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Edition’,’National E-health Strategy’</a:t>
            </a:r>
          </a:p>
          <a:p>
            <a:pPr marL="355600" indent="-85725"/>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Food and Agriculture Organization of the United Nations ‘Public Health Act Ghana’</a:t>
            </a:r>
          </a:p>
          <a:p>
            <a:pPr marL="355600" indent="-355600"/>
            <a:endParaRPr lang="ja-JP" altLang="en-US"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690831392"/>
              </p:ext>
            </p:extLst>
          </p:nvPr>
        </p:nvGraphicFramePr>
        <p:xfrm>
          <a:off x="200470" y="1648955"/>
          <a:ext cx="9505056" cy="4537173"/>
        </p:xfrm>
        <a:graphic>
          <a:graphicData uri="http://schemas.openxmlformats.org/drawingml/2006/table">
            <a:tbl>
              <a:tblPr firstRow="1" bandRow="1">
                <a:tableStyleId>{2D5ABB26-0587-4C30-8999-92F81FD0307C}</a:tableStyleId>
              </a:tblPr>
              <a:tblGrid>
                <a:gridCol w="2736306">
                  <a:extLst>
                    <a:ext uri="{9D8B030D-6E8A-4147-A177-3AD203B41FA5}">
                      <a16:colId xmlns:a16="http://schemas.microsoft.com/office/drawing/2014/main" val="20000"/>
                    </a:ext>
                  </a:extLst>
                </a:gridCol>
                <a:gridCol w="6768750">
                  <a:extLst>
                    <a:ext uri="{9D8B030D-6E8A-4147-A177-3AD203B41FA5}">
                      <a16:colId xmlns:a16="http://schemas.microsoft.com/office/drawing/2014/main" val="20001"/>
                    </a:ext>
                  </a:extLst>
                </a:gridCol>
              </a:tblGrid>
              <a:tr h="390152">
                <a:tc>
                  <a:txBody>
                    <a:bodyPr/>
                    <a:lstStyle/>
                    <a:p>
                      <a:pPr algn="ctr" fontAlgn="ctr" hangingPunct="0"/>
                      <a:r>
                        <a:rPr kumimoji="1" lang="ja-JP" altLang="en-US" sz="120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28044">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公衆衛生法 2012</a:t>
                      </a:r>
                      <a:endParaRPr kumimoji="1" lang="en-US" altLang="ja-JP" sz="1200" b="1" u="none" noProof="1">
                        <a:solidFill>
                          <a:schemeClr val="bg1"/>
                        </a:solidFill>
                        <a:latin typeface="+mn-lt"/>
                        <a:ea typeface="MS PGothic" panose="020B0600070205080204" pitchFamily="34" charset="-128"/>
                        <a:cs typeface="Arial" panose="020B0604020202020204" pitchFamily="34" charset="0"/>
                      </a:endParaRPr>
                    </a:p>
                    <a:p>
                      <a:pPr algn="ctr" fontAlgn="ctr" hangingPunct="0"/>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b="1" u="none" noProof="1">
                          <a:solidFill>
                            <a:schemeClr val="bg1"/>
                          </a:solidFill>
                          <a:latin typeface="+mn-lt"/>
                          <a:ea typeface="MS PGothic" panose="020B0600070205080204" pitchFamily="34" charset="-128"/>
                          <a:cs typeface="Arial" panose="020B0604020202020204" pitchFamily="34" charset="0"/>
                        </a:rPr>
                        <a:t>Public Health Act 2012</a:t>
                      </a: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「疾病を予防し、一及び動物の健康を促進し、保護し、維持し及び保護するための公衆衛生に関する法律を改正</a:t>
                      </a:r>
                      <a:r>
                        <a:rPr lang="en-US" altLang="ja-JP" sz="1200" noProof="1">
                          <a:latin typeface="MS PGothic" panose="020B0600070205080204" pitchFamily="34" charset="-128"/>
                          <a:ea typeface="MS PGothic" panose="020B0600070205080204" pitchFamily="34" charset="-128"/>
                        </a:rPr>
                        <a:t>し、及び強化し、並びに関連事項を規定する法律」と定義している</a:t>
                      </a:r>
                      <a:r>
                        <a:rPr lang="ja-JP" altLang="en-US" sz="1200" noProof="1">
                          <a:latin typeface="MS PGothic" panose="020B0600070205080204" pitchFamily="34" charset="-128"/>
                          <a:ea typeface="MS PGothic" panose="020B0600070205080204" pitchFamily="34" charset="-128"/>
                        </a:rPr>
                        <a:t>。</a:t>
                      </a:r>
                      <a:endParaRPr kumimoji="1" lang="ja-JP" altLang="en-US" sz="1200" dirty="0">
                        <a:latin typeface="MS PGothic" panose="020B0600070205080204" pitchFamily="34" charset="-128"/>
                        <a:ea typeface="MS PGothic" panose="020B0600070205080204" pitchFamily="34"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89539">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200" b="1" i="0" u="none" noProof="1">
                          <a:solidFill>
                            <a:schemeClr val="bg1"/>
                          </a:solidFill>
                          <a:effectLst/>
                          <a:latin typeface="MS PGothic" panose="020B0600070205080204" pitchFamily="34" charset="-128"/>
                          <a:ea typeface="MS PGothic" panose="020B0600070205080204" pitchFamily="34" charset="-128"/>
                        </a:rPr>
                        <a:t>ガーナE</a:t>
                      </a:r>
                      <a:r>
                        <a:rPr lang="ja-JP" altLang="en-US" sz="1200" b="1" i="0" u="none" noProof="1">
                          <a:solidFill>
                            <a:schemeClr val="bg1"/>
                          </a:solidFill>
                          <a:effectLst/>
                          <a:latin typeface="MS PGothic" panose="020B0600070205080204" pitchFamily="34" charset="-128"/>
                          <a:ea typeface="MS PGothic" panose="020B0600070205080204" pitchFamily="34" charset="-128"/>
                        </a:rPr>
                        <a:t>ヘルス</a:t>
                      </a:r>
                      <a:r>
                        <a:rPr lang="en-US" altLang="ja-JP" sz="1200" b="1" i="0" u="none" noProof="1">
                          <a:solidFill>
                            <a:schemeClr val="bg1"/>
                          </a:solidFill>
                          <a:effectLst/>
                          <a:latin typeface="MS PGothic" panose="020B0600070205080204" pitchFamily="34" charset="-128"/>
                          <a:ea typeface="MS PGothic" panose="020B0600070205080204" pitchFamily="34" charset="-128"/>
                        </a:rPr>
                        <a:t>戦略</a:t>
                      </a:r>
                      <a:endParaRPr kumimoji="1" lang="ja-JP" altLang="en-US" sz="1200" b="1" u="none" kern="1200" dirty="0">
                        <a:solidFill>
                          <a:schemeClr val="bg1"/>
                        </a:solidFill>
                        <a:latin typeface="+mn-lt"/>
                        <a:ea typeface="MS PGothic" panose="020B0600070205080204" pitchFamily="34" charset="-128"/>
                        <a:cs typeface="Arial" panose="020B0604020202020204" pitchFamily="34" charset="0"/>
                      </a:endParaRPr>
                    </a:p>
                    <a:p>
                      <a:pPr algn="ctr" fontAlgn="ctr" hangingPunct="0"/>
                      <a:r>
                        <a:rPr lang="ja-JP" altLang="en-US" sz="1200" b="1" i="0" u="none" noProof="1">
                          <a:solidFill>
                            <a:schemeClr val="bg1"/>
                          </a:solidFill>
                          <a:effectLst/>
                          <a:latin typeface="MS PGothic" panose="020B0600070205080204" pitchFamily="34" charset="-128"/>
                          <a:ea typeface="MS PGothic" panose="020B0600070205080204" pitchFamily="34" charset="-128"/>
                        </a:rPr>
                        <a:t>（</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Ghana EHealth Strategy</a:t>
                      </a:r>
                      <a:r>
                        <a:rPr lang="ja-JP" altLang="en-US" sz="1200" b="1" i="0" u="none" noProof="1">
                          <a:solidFill>
                            <a:schemeClr val="bg1"/>
                          </a:solidFill>
                          <a:effectLst/>
                          <a:latin typeface="MS PGothic" panose="020B0600070205080204" pitchFamily="34" charset="-128"/>
                          <a:ea typeface="MS PGothic" panose="020B0600070205080204" pitchFamily="34" charset="-128"/>
                        </a:rPr>
                        <a:t>）</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200" noProof="1">
                          <a:latin typeface="MS PGothic" panose="020B0600070205080204" pitchFamily="34" charset="-128"/>
                          <a:ea typeface="MS PGothic" panose="020B0600070205080204" pitchFamily="34" charset="-128"/>
                        </a:rPr>
                        <a:t>2010年7月</a:t>
                      </a:r>
                      <a:r>
                        <a:rPr lang="ja-JP" altLang="en-US" sz="1200" noProof="1">
                          <a:latin typeface="MS PGothic" panose="020B0600070205080204" pitchFamily="34" charset="-128"/>
                          <a:ea typeface="MS PGothic" panose="020B0600070205080204" pitchFamily="34" charset="-128"/>
                        </a:rPr>
                        <a:t>に</a:t>
                      </a:r>
                      <a:r>
                        <a:rPr lang="en-US" altLang="ja-JP" sz="1200" noProof="1">
                          <a:latin typeface="MS PGothic" panose="020B0600070205080204" pitchFamily="34" charset="-128"/>
                          <a:ea typeface="MS PGothic" panose="020B0600070205080204" pitchFamily="34" charset="-128"/>
                        </a:rPr>
                        <a:t>開始し</a:t>
                      </a:r>
                      <a:r>
                        <a:rPr lang="ja-JP" altLang="en-US" sz="1200" noProof="1">
                          <a:latin typeface="MS PGothic" panose="020B0600070205080204" pitchFamily="34" charset="-128"/>
                          <a:ea typeface="MS PGothic" panose="020B0600070205080204" pitchFamily="34" charset="-128"/>
                        </a:rPr>
                        <a:t>た</a:t>
                      </a:r>
                      <a:r>
                        <a:rPr lang="en-US" altLang="ja-JP" sz="1200" noProof="1">
                          <a:latin typeface="MS PGothic" panose="020B0600070205080204" pitchFamily="34" charset="-128"/>
                          <a:ea typeface="MS PGothic" panose="020B0600070205080204" pitchFamily="34" charset="-128"/>
                        </a:rPr>
                        <a:t>E</a:t>
                      </a:r>
                      <a:r>
                        <a:rPr lang="ja-JP" altLang="en-US" sz="1200" noProof="1">
                          <a:latin typeface="MS PGothic" panose="020B0600070205080204" pitchFamily="34" charset="-128"/>
                          <a:ea typeface="MS PGothic" panose="020B0600070205080204" pitchFamily="34" charset="-128"/>
                        </a:rPr>
                        <a:t>ヘルスに関する戦略である。</a:t>
                      </a:r>
                      <a:endParaRPr lang="en-US" altLang="ja-JP" sz="1200" noProof="1">
                        <a:latin typeface="MS PGothic" panose="020B0600070205080204" pitchFamily="34" charset="-128"/>
                        <a:ea typeface="MS PGothic" panose="020B0600070205080204" pitchFamily="34" charset="-128"/>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200" noProof="1">
                          <a:latin typeface="MS PGothic" panose="020B0600070205080204" pitchFamily="34" charset="-128"/>
                          <a:ea typeface="MS PGothic" panose="020B0600070205080204" pitchFamily="34" charset="-128"/>
                        </a:rPr>
                        <a:t>保健</a:t>
                      </a:r>
                      <a:r>
                        <a:rPr lang="en-US" altLang="ja-JP" sz="1200" noProof="1">
                          <a:latin typeface="MS PGothic" panose="020B0600070205080204" pitchFamily="34" charset="-128"/>
                          <a:ea typeface="MS PGothic" panose="020B0600070205080204" pitchFamily="34" charset="-128"/>
                        </a:rPr>
                        <a:t>データ管理の合理化、eヘルスソリューションの能力強化、ICT</a:t>
                      </a:r>
                      <a:r>
                        <a:rPr lang="ja-JP" altLang="en-US" sz="1200" noProof="1">
                          <a:latin typeface="MS PGothic" panose="020B0600070205080204" pitchFamily="34" charset="-128"/>
                          <a:ea typeface="MS PGothic" panose="020B0600070205080204" pitchFamily="34" charset="-128"/>
                        </a:rPr>
                        <a:t>による</a:t>
                      </a:r>
                      <a:r>
                        <a:rPr lang="en-US" altLang="ja-JP" sz="1200" noProof="1">
                          <a:latin typeface="MS PGothic" panose="020B0600070205080204" pitchFamily="34" charset="-128"/>
                          <a:ea typeface="MS PGothic" panose="020B0600070205080204" pitchFamily="34" charset="-128"/>
                        </a:rPr>
                        <a:t>アクセスの改善、ペーパーレスシステムへの移行</a:t>
                      </a:r>
                      <a:r>
                        <a:rPr lang="ja-JP" altLang="en-US" sz="1200" noProof="1">
                          <a:latin typeface="MS PGothic" panose="020B0600070205080204" pitchFamily="34" charset="-128"/>
                          <a:ea typeface="MS PGothic" panose="020B0600070205080204" pitchFamily="34" charset="-128"/>
                        </a:rPr>
                        <a:t>を目標としている。</a:t>
                      </a:r>
                      <a:endParaRPr lang="en-US" altLang="ja-JP" sz="1200" b="0" i="0" dirty="0">
                        <a:solidFill>
                          <a:srgbClr val="000000"/>
                        </a:solidFill>
                        <a:effectLst/>
                        <a:latin typeface="MS PGothic" panose="020B0600070205080204" pitchFamily="34" charset="-128"/>
                        <a:ea typeface="MS PGothic" panose="020B0600070205080204" pitchFamily="34"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114719">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ガーナ国内医薬品政策</a:t>
                      </a:r>
                      <a:endParaRPr kumimoji="1" lang="en-US" altLang="ja-JP" sz="1200" b="1" u="none" kern="1200" noProof="1">
                        <a:solidFill>
                          <a:schemeClr val="bg1"/>
                        </a:solidFill>
                        <a:latin typeface="+mn-lt"/>
                        <a:ea typeface="MS PGothic" panose="020B0600070205080204" pitchFamily="34" charset="-128"/>
                        <a:cs typeface="Arial" panose="020B0604020202020204" pitchFamily="34" charset="0"/>
                      </a:endParaRPr>
                    </a:p>
                    <a:p>
                      <a:pPr algn="ctr" fontAlgn="ctr" hangingPunct="0"/>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Ghana</a:t>
                      </a:r>
                      <a:r>
                        <a:rPr kumimoji="1" lang="ja-JP" altLang="en-US" sz="1200" b="1" u="none" kern="1200" noProof="1">
                          <a:solidFill>
                            <a:schemeClr val="bg1"/>
                          </a:solidFill>
                          <a:latin typeface="+mn-lt"/>
                          <a:ea typeface="MS PGothic" panose="020B0600070205080204" pitchFamily="34" charset="-128"/>
                          <a:cs typeface="Arial" panose="020B0604020202020204" pitchFamily="34" charset="0"/>
                        </a:rPr>
                        <a:t> </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National</a:t>
                      </a:r>
                      <a:r>
                        <a:rPr kumimoji="1" lang="ja-JP" altLang="en-US" sz="1200" b="1" u="none" kern="1200" noProof="1">
                          <a:solidFill>
                            <a:schemeClr val="bg1"/>
                          </a:solidFill>
                          <a:latin typeface="+mn-lt"/>
                          <a:ea typeface="MS PGothic" panose="020B0600070205080204" pitchFamily="34" charset="-128"/>
                          <a:cs typeface="Arial" panose="020B0604020202020204" pitchFamily="34" charset="0"/>
                        </a:rPr>
                        <a:t> </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Drug</a:t>
                      </a:r>
                      <a:r>
                        <a:rPr kumimoji="1" lang="ja-JP" altLang="en-US" sz="1200" b="1" u="none" kern="1200" noProof="1">
                          <a:solidFill>
                            <a:schemeClr val="bg1"/>
                          </a:solidFill>
                          <a:latin typeface="+mn-lt"/>
                          <a:ea typeface="MS PGothic" panose="020B0600070205080204" pitchFamily="34" charset="-128"/>
                          <a:cs typeface="Arial" panose="020B0604020202020204" pitchFamily="34" charset="0"/>
                        </a:rPr>
                        <a:t> </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Policy</a:t>
                      </a: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en-US" altLang="ja-JP" sz="1200" noProof="1">
                          <a:latin typeface="MS PGothic" panose="020B0600070205080204" pitchFamily="34" charset="-128"/>
                          <a:ea typeface="MS PGothic" panose="020B0600070205080204" pitchFamily="34" charset="-128"/>
                        </a:rPr>
                        <a:t>「ガーナのすべての人々が、十分で、良質で、安全で、効果的で、手頃な価格の医薬品を利用できるようにすること」 </a:t>
                      </a:r>
                      <a:r>
                        <a:rPr lang="ja-JP" altLang="en-US" sz="1200" noProof="1">
                          <a:latin typeface="MS PGothic" panose="020B0600070205080204" pitchFamily="34" charset="-128"/>
                          <a:ea typeface="MS PGothic" panose="020B0600070205080204" pitchFamily="34" charset="-128"/>
                        </a:rPr>
                        <a:t>を目的としている。</a:t>
                      </a:r>
                      <a:endParaRPr lang="en-US" altLang="ja-JP" sz="1200" dirty="0">
                        <a:latin typeface="MS PGothic" panose="020B0600070205080204" pitchFamily="34" charset="-128"/>
                        <a:ea typeface="MS PGothic" panose="020B0600070205080204" pitchFamily="34" charset="-128"/>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en-US" altLang="ja-JP" sz="1200" noProof="1">
                          <a:latin typeface="MS PGothic" panose="020B0600070205080204" pitchFamily="34" charset="-128"/>
                          <a:ea typeface="MS PGothic" panose="020B0600070205080204" pitchFamily="34" charset="-128"/>
                        </a:rPr>
                        <a:t>原産国</a:t>
                      </a:r>
                      <a:r>
                        <a:rPr lang="ja-JP" altLang="en-US" sz="1200" noProof="1">
                          <a:latin typeface="MS PGothic" panose="020B0600070205080204" pitchFamily="34" charset="-128"/>
                          <a:ea typeface="MS PGothic" panose="020B0600070205080204" pitchFamily="34" charset="-128"/>
                        </a:rPr>
                        <a:t>または</a:t>
                      </a:r>
                      <a:r>
                        <a:rPr lang="en-US" altLang="ja-JP" sz="1200" noProof="1">
                          <a:latin typeface="MS PGothic" panose="020B0600070205080204" pitchFamily="34" charset="-128"/>
                          <a:ea typeface="MS PGothic" panose="020B0600070205080204" pitchFamily="34" charset="-128"/>
                        </a:rPr>
                        <a:t>ガーナで登録されている医薬品の調達、保管、流通を対象としている</a:t>
                      </a:r>
                      <a:r>
                        <a:rPr lang="ja-JP" altLang="en-US" sz="1200" noProof="1">
                          <a:latin typeface="MS PGothic" panose="020B0600070205080204" pitchFamily="34" charset="-128"/>
                          <a:ea typeface="MS PGothic" panose="020B0600070205080204" pitchFamily="34" charset="-128"/>
                        </a:rPr>
                        <a:t>。</a:t>
                      </a:r>
                      <a:endParaRPr lang="en-US" altLang="ja-JP" sz="1200" dirty="0">
                        <a:latin typeface="MS PGothic" panose="020B0600070205080204" pitchFamily="34" charset="-128"/>
                        <a:ea typeface="MS PGothic" panose="020B0600070205080204" pitchFamily="34"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1114719">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国民健康政策</a:t>
                      </a:r>
                    </a:p>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National Health Policy</a:t>
                      </a: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200" noProof="1">
                          <a:solidFill>
                            <a:srgbClr val="000000"/>
                          </a:solidFill>
                          <a:latin typeface="MS PGothic" panose="020B0600070205080204" pitchFamily="34" charset="-128"/>
                          <a:ea typeface="MS PGothic" panose="020B0600070205080204" pitchFamily="34" charset="-128"/>
                        </a:rPr>
                        <a:t>ガーナに住むすべての人々の健康を促進し、回復し、維持することを目的として</a:t>
                      </a:r>
                      <a:r>
                        <a:rPr lang="ja-JP" altLang="en-US" sz="1200" noProof="1">
                          <a:solidFill>
                            <a:srgbClr val="000000"/>
                          </a:solidFill>
                          <a:latin typeface="MS PGothic" panose="020B0600070205080204" pitchFamily="34" charset="-128"/>
                          <a:ea typeface="MS PGothic" panose="020B0600070205080204" pitchFamily="34" charset="-128"/>
                        </a:rPr>
                        <a:t>いる。</a:t>
                      </a:r>
                      <a:endParaRPr lang="en-US" altLang="ja-JP" sz="1200" noProof="1">
                        <a:solidFill>
                          <a:srgbClr val="000000"/>
                        </a:solidFill>
                        <a:latin typeface="MS PGothic" panose="020B0600070205080204" pitchFamily="34" charset="-128"/>
                        <a:ea typeface="MS PGothic" panose="020B0600070205080204" pitchFamily="34" charset="-128"/>
                      </a:endParaRPr>
                    </a:p>
                    <a:p>
                      <a:pPr marL="171450" indent="-171450" algn="l" fontAlgn="ctr" hangingPunct="0">
                        <a:buFont typeface="Arial" panose="020B0604020202020204" pitchFamily="34" charset="0"/>
                        <a:buChar char="•"/>
                      </a:pPr>
                      <a:r>
                        <a:rPr lang="en-US" altLang="ja-JP" sz="1200" noProof="1">
                          <a:solidFill>
                            <a:srgbClr val="000000"/>
                          </a:solidFill>
                          <a:latin typeface="MS PGothic" panose="020B0600070205080204" pitchFamily="34" charset="-128"/>
                          <a:ea typeface="MS PGothic" panose="020B0600070205080204" pitchFamily="34" charset="-128"/>
                        </a:rPr>
                        <a:t>政策の基本原則として、多</a:t>
                      </a:r>
                      <a:r>
                        <a:rPr lang="ja-JP" altLang="en-US" sz="1200" noProof="1">
                          <a:solidFill>
                            <a:srgbClr val="000000"/>
                          </a:solidFill>
                          <a:latin typeface="MS PGothic" panose="020B0600070205080204" pitchFamily="34" charset="-128"/>
                          <a:ea typeface="MS PGothic" panose="020B0600070205080204" pitchFamily="34" charset="-128"/>
                        </a:rPr>
                        <a:t>部門間</a:t>
                      </a:r>
                      <a:r>
                        <a:rPr lang="en-US" altLang="ja-JP" sz="1200" noProof="1">
                          <a:solidFill>
                            <a:srgbClr val="000000"/>
                          </a:solidFill>
                          <a:latin typeface="MS PGothic" panose="020B0600070205080204" pitchFamily="34" charset="-128"/>
                          <a:ea typeface="MS PGothic" panose="020B0600070205080204" pitchFamily="34" charset="-128"/>
                        </a:rPr>
                        <a:t>の協力、戦略的パートナーシップ、地方分権、様々な問題への平等な</a:t>
                      </a:r>
                      <a:r>
                        <a:rPr lang="ja-JP" altLang="en-US" sz="1200" noProof="1">
                          <a:solidFill>
                            <a:srgbClr val="000000"/>
                          </a:solidFill>
                          <a:latin typeface="MS PGothic" panose="020B0600070205080204" pitchFamily="34" charset="-128"/>
                          <a:ea typeface="MS PGothic" panose="020B0600070205080204" pitchFamily="34" charset="-128"/>
                        </a:rPr>
                        <a:t>対応</a:t>
                      </a:r>
                      <a:r>
                        <a:rPr lang="en-US" altLang="ja-JP" sz="1200" noProof="1">
                          <a:solidFill>
                            <a:srgbClr val="000000"/>
                          </a:solidFill>
                          <a:latin typeface="MS PGothic" panose="020B0600070205080204" pitchFamily="34" charset="-128"/>
                          <a:ea typeface="MS PGothic" panose="020B0600070205080204" pitchFamily="34" charset="-128"/>
                        </a:rPr>
                        <a:t>、市民の関与と社会的説明責任</a:t>
                      </a:r>
                      <a:r>
                        <a:rPr lang="ja-JP" altLang="en-US" sz="1200" noProof="1">
                          <a:solidFill>
                            <a:srgbClr val="000000"/>
                          </a:solidFill>
                          <a:latin typeface="MS PGothic" panose="020B0600070205080204" pitchFamily="34" charset="-128"/>
                          <a:ea typeface="MS PGothic" panose="020B0600070205080204" pitchFamily="34" charset="-128"/>
                        </a:rPr>
                        <a:t>が挙げられている。</a:t>
                      </a:r>
                      <a:endParaRPr lang="en-US" altLang="ja-JP" sz="1200" dirty="0">
                        <a:solidFill>
                          <a:srgbClr val="000000"/>
                        </a:solidFill>
                        <a:latin typeface="MS PGothic" panose="020B0600070205080204" pitchFamily="34" charset="-128"/>
                        <a:ea typeface="MS PGothic" panose="020B0600070205080204" pitchFamily="34"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2/2</a:t>
            </a:r>
            <a:r>
              <a:rPr lang="ja-JP" altLang="en-US" dirty="0"/>
              <a:t>）</a:t>
            </a:r>
          </a:p>
        </p:txBody>
      </p:sp>
      <p:sp>
        <p:nvSpPr>
          <p:cNvPr id="4" name="テキスト ボックス 3"/>
          <p:cNvSpPr txBox="1"/>
          <p:nvPr/>
        </p:nvSpPr>
        <p:spPr>
          <a:xfrm>
            <a:off x="272478" y="1066305"/>
            <a:ext cx="9361040" cy="404501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mn-ea"/>
                <a:cs typeface="Arial" panose="020B0604020202020204" pitchFamily="34" charset="0"/>
              </a:rPr>
              <a:t>ユニバーサル・ヘルス・カバレッジ （</a:t>
            </a:r>
            <a:r>
              <a:rPr lang="en-US" altLang="ja-JP" sz="1400" dirty="0">
                <a:cs typeface="Arial" panose="020B0604020202020204" pitchFamily="34" charset="0"/>
              </a:rPr>
              <a:t>UHC</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ロードマップ</a:t>
            </a:r>
          </a:p>
          <a:p>
            <a:pPr marL="182563" indent="-182563"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ガーナは、</a:t>
            </a:r>
            <a:r>
              <a:rPr lang="en-US" altLang="ja-JP" sz="1400" dirty="0">
                <a:cs typeface="Arial" panose="020B0604020202020204" pitchFamily="34" charset="0"/>
              </a:rPr>
              <a:t>UHC</a:t>
            </a:r>
            <a:r>
              <a:rPr lang="ja-JP" altLang="en-US" sz="1400" dirty="0">
                <a:latin typeface="+mn-ea"/>
                <a:cs typeface="Arial" panose="020B0604020202020204" pitchFamily="34" charset="0"/>
              </a:rPr>
              <a:t>ロードマップで示されているように、</a:t>
            </a:r>
            <a:r>
              <a:rPr lang="en-US" altLang="ja-JP" sz="1400" dirty="0">
                <a:cs typeface="Arial" panose="020B0604020202020204" pitchFamily="34" charset="0"/>
              </a:rPr>
              <a:t>2030</a:t>
            </a:r>
            <a:r>
              <a:rPr lang="ja-JP" altLang="en-US" sz="1400" dirty="0">
                <a:latin typeface="+mn-ea"/>
                <a:cs typeface="Arial" panose="020B0604020202020204" pitchFamily="34" charset="0"/>
              </a:rPr>
              <a:t>年までに不可欠な保健サービスの少なくとも</a:t>
            </a:r>
            <a:r>
              <a:rPr lang="en-US" altLang="ja-JP" sz="1400" dirty="0">
                <a:cs typeface="Arial" panose="020B0604020202020204" pitchFamily="34" charset="0"/>
              </a:rPr>
              <a:t>80%</a:t>
            </a:r>
            <a:r>
              <a:rPr lang="ja-JP" altLang="en-US" sz="1400" dirty="0">
                <a:latin typeface="+mn-ea"/>
                <a:cs typeface="Arial" panose="020B0604020202020204" pitchFamily="34" charset="0"/>
              </a:rPr>
              <a:t>の普及率を達成することを目指している。この目標を達成するための主なイニシアティブは以下の通りである。</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ja-JP" altLang="en-US" sz="1400" dirty="0">
                <a:latin typeface="+mn-ea"/>
                <a:cs typeface="Arial" panose="020B0604020202020204" pitchFamily="34" charset="0"/>
              </a:rPr>
              <a:t> 基礎的な医療サービスの統合および最適化</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ja-JP" altLang="en-US" sz="1400" dirty="0">
                <a:latin typeface="+mn-ea"/>
                <a:cs typeface="Arial" panose="020B0604020202020204" pitchFamily="34" charset="0"/>
              </a:rPr>
              <a:t> 医療の質の向上と情報管理体制の整備</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ja-JP" altLang="en-US" sz="1400" dirty="0">
                <a:latin typeface="+mn-ea"/>
                <a:cs typeface="Arial" panose="020B0604020202020204" pitchFamily="34" charset="0"/>
              </a:rPr>
              <a:t> 人材のパフォーマンスの効率化</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医療制度の効果を高めるための制度改革の実施</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保健財政、保健政策、保健システム全体の強化</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UNICEF</a:t>
            </a:r>
            <a:r>
              <a:rPr lang="ja-JP" altLang="en-US" sz="1400" dirty="0">
                <a:cs typeface="Arial" panose="020B0604020202020204" pitchFamily="34" charset="0"/>
              </a:rPr>
              <a:t>、</a:t>
            </a:r>
            <a:r>
              <a:rPr lang="en-US" altLang="ja-JP" sz="1400" dirty="0">
                <a:cs typeface="Arial" panose="020B0604020202020204" pitchFamily="34" charset="0"/>
              </a:rPr>
              <a:t>WHO</a:t>
            </a:r>
            <a:r>
              <a:rPr lang="ja-JP" altLang="en-US" sz="1400" dirty="0">
                <a:cs typeface="Arial" panose="020B0604020202020204" pitchFamily="34" charset="0"/>
              </a:rPr>
              <a:t>、</a:t>
            </a:r>
            <a:r>
              <a:rPr lang="ja-JP" altLang="en-US" sz="1400" dirty="0">
                <a:latin typeface="+mn-ea"/>
                <a:cs typeface="Arial" panose="020B0604020202020204" pitchFamily="34" charset="0"/>
              </a:rPr>
              <a:t>世界銀行などの国際機関と協力して、ガーナは</a:t>
            </a:r>
            <a:r>
              <a:rPr lang="en-US" altLang="ja-JP" sz="1400" dirty="0">
                <a:cs typeface="Arial" panose="020B0604020202020204" pitchFamily="34" charset="0"/>
              </a:rPr>
              <a:t>SFHA </a:t>
            </a:r>
            <a:r>
              <a:rPr lang="ja-JP" altLang="en-US" sz="1400" dirty="0">
                <a:cs typeface="Arial" panose="020B0604020202020204" pitchFamily="34" charset="0"/>
              </a:rPr>
              <a:t>（</a:t>
            </a:r>
            <a:r>
              <a:rPr lang="en-US" altLang="ja-JP" sz="1400" dirty="0">
                <a:cs typeface="Arial" panose="020B0604020202020204" pitchFamily="34" charset="0"/>
              </a:rPr>
              <a:t>Sustainable Financing for Health Accelerator</a:t>
            </a:r>
            <a:r>
              <a:rPr lang="ja-JP" altLang="en-US" sz="1400" dirty="0">
                <a:cs typeface="Arial" panose="020B0604020202020204" pitchFamily="34" charset="0"/>
              </a:rPr>
              <a:t>）</a:t>
            </a:r>
            <a:r>
              <a:rPr lang="en-US" altLang="ja-JP" sz="1400" dirty="0">
                <a:cs typeface="Arial" panose="020B0604020202020204" pitchFamily="34" charset="0"/>
              </a:rPr>
              <a:t> </a:t>
            </a:r>
            <a:r>
              <a:rPr lang="ja-JP" altLang="en-US" sz="1400" dirty="0">
                <a:latin typeface="+mn-ea"/>
                <a:cs typeface="Arial" panose="020B0604020202020204" pitchFamily="34" charset="0"/>
              </a:rPr>
              <a:t>や保健セクター中期開発計画 （</a:t>
            </a:r>
            <a:r>
              <a:rPr lang="en-US" altLang="ja-JP" sz="1400" dirty="0">
                <a:cs typeface="Arial" panose="020B0604020202020204" pitchFamily="34" charset="0"/>
              </a:rPr>
              <a:t>HSMTDP</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などのイニシアティブを通じて財政的制約に対処している。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ガーナ保健セクター中期開発計画</a:t>
            </a:r>
            <a:r>
              <a:rPr lang="en-US" altLang="ja-JP" sz="1400" dirty="0">
                <a:cs typeface="Arial" panose="020B0604020202020204" pitchFamily="34" charset="0"/>
              </a:rPr>
              <a:t>2022-2025</a:t>
            </a:r>
            <a:r>
              <a:rPr lang="ja-JP" altLang="en-US" sz="1400" dirty="0">
                <a:latin typeface="+mn-ea"/>
                <a:cs typeface="Arial" panose="020B0604020202020204" pitchFamily="34" charset="0"/>
              </a:rPr>
              <a:t>年</a:t>
            </a:r>
            <a:endParaRPr lang="en-US" altLang="ja-JP" sz="1400" dirty="0">
              <a:latin typeface="+mn-ea"/>
              <a:cs typeface="Arial" panose="020B0604020202020204" pitchFamily="34" charset="0"/>
            </a:endParaRPr>
          </a:p>
          <a:p>
            <a:pPr marL="630238" indent="-271463" algn="just">
              <a:lnSpc>
                <a:spcPct val="110000"/>
              </a:lnSpc>
              <a:spcAft>
                <a:spcPts val="200"/>
              </a:spcAft>
              <a:buClr>
                <a:srgbClr val="5F8AC3"/>
              </a:buClr>
              <a:buFont typeface="Wingdings" panose="05000000000000000000" pitchFamily="2" charset="2"/>
              <a:buChar char="Ø"/>
            </a:pPr>
            <a:r>
              <a:rPr lang="ja-JP" altLang="en-US" sz="1400" dirty="0">
                <a:latin typeface="+mn-ea"/>
                <a:cs typeface="Arial" panose="020B0604020202020204" pitchFamily="34" charset="0"/>
              </a:rPr>
              <a:t>保健省、関係機関、開発パートナー、利害関係者が共同で策定した保健セクター中期開発計画 （</a:t>
            </a:r>
            <a:r>
              <a:rPr lang="en-US" altLang="ja-JP" sz="1400" dirty="0">
                <a:cs typeface="Arial" panose="020B0604020202020204" pitchFamily="34" charset="0"/>
              </a:rPr>
              <a:t>HSMTDP</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は、</a:t>
            </a:r>
            <a:r>
              <a:rPr lang="en-US" altLang="ja-JP" sz="1400" dirty="0">
                <a:cs typeface="Arial" panose="020B0604020202020204" pitchFamily="34" charset="0"/>
              </a:rPr>
              <a:t>2030</a:t>
            </a:r>
            <a:r>
              <a:rPr lang="ja-JP" altLang="en-US" sz="1400" dirty="0">
                <a:latin typeface="+mn-ea"/>
                <a:cs typeface="Arial" panose="020B0604020202020204" pitchFamily="34" charset="0"/>
              </a:rPr>
              <a:t>年までにすべての人が質の高い基本的保健サービスと人口ベースのサービスを利用できるようにすることを目指している。</a:t>
            </a:r>
            <a:endParaRPr lang="en-US" altLang="ja-JP" sz="1400" dirty="0">
              <a:latin typeface="+mn-ea"/>
              <a:cs typeface="Arial" panose="020B0604020202020204" pitchFamily="34" charset="0"/>
            </a:endParaRPr>
          </a:p>
        </p:txBody>
      </p:sp>
      <p:sp>
        <p:nvSpPr>
          <p:cNvPr id="12" name="テキスト ボックス 11"/>
          <p:cNvSpPr txBox="1"/>
          <p:nvPr/>
        </p:nvSpPr>
        <p:spPr>
          <a:xfrm>
            <a:off x="200025" y="6546249"/>
            <a:ext cx="8784976" cy="246221"/>
          </a:xfrm>
          <a:prstGeom prst="rect">
            <a:avLst/>
          </a:prstGeom>
          <a:noFill/>
        </p:spPr>
        <p:txBody>
          <a:bodyPr wrap="square" lIns="0" tIns="0" rIns="0" bIns="0" rtlCol="0">
            <a:spAutoFit/>
          </a:bodyPr>
          <a:lstStyle/>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World Health Organization</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Improving Sustainable Health Financing and Primary Health Care to Achieve Universal Health Coverage in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Global</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Financing</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Facility</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Health Sector Medium Term Development Plan 2022-2025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0476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18EAFDB0-FD24-4100-A464-4BE319CDCD08}"/>
              </a:ext>
            </a:extLst>
          </p:cNvPr>
          <p:cNvGraphicFramePr>
            <a:graphicFrameLocks/>
          </p:cNvGraphicFramePr>
          <p:nvPr>
            <p:custDataLst>
              <p:tags r:id="rId1"/>
            </p:custDataLst>
            <p:extLst>
              <p:ext uri="{D42A27DB-BD31-4B8C-83A1-F6EECF244321}">
                <p14:modId xmlns:p14="http://schemas.microsoft.com/office/powerpoint/2010/main" val="395906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7" imgW="395" imgH="396" progId="TCLayout.ActiveDocument.1">
                  <p:embed/>
                </p:oleObj>
              </mc:Choice>
              <mc:Fallback>
                <p:oleObj name="think-cellスライド" r:id="rId37" imgW="395" imgH="396" progId="TCLayout.ActiveDocument.1">
                  <p:embed/>
                  <p:pic>
                    <p:nvPicPr>
                      <p:cNvPr id="19" name="Object 18" hidden="1">
                        <a:extLst>
                          <a:ext uri="{FF2B5EF4-FFF2-40B4-BE49-F238E27FC236}">
                            <a16:creationId xmlns:a16="http://schemas.microsoft.com/office/drawing/2014/main" id="{18EAFDB0-FD24-4100-A464-4BE319CDCD08}"/>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lang="en-US" altLang="ja-JP" sz="1400" noProof="1"/>
              <a:t>ガーナ</a:t>
            </a:r>
            <a:r>
              <a:rPr lang="ja-JP" altLang="en-US" sz="1400" noProof="1"/>
              <a:t>／</a:t>
            </a:r>
            <a:r>
              <a:rPr lang="en-US" altLang="ja-JP" sz="1400" noProof="1"/>
              <a:t>政策動向</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t>政府の医療分野への支出額</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2020</a:t>
            </a:r>
            <a:r>
              <a:rPr lang="en-US" altLang="ja-JP" sz="1400" noProof="1">
                <a:latin typeface="+mn-ea"/>
                <a:cs typeface="Arial" panose="020B0604020202020204" pitchFamily="34" charset="0"/>
              </a:rPr>
              <a:t>年から</a:t>
            </a:r>
            <a:r>
              <a:rPr lang="en-US" altLang="ja-JP" sz="1400" noProof="1">
                <a:cs typeface="Arial" panose="020B0604020202020204" pitchFamily="34" charset="0"/>
              </a:rPr>
              <a:t>2024</a:t>
            </a:r>
            <a:r>
              <a:rPr lang="en-US" altLang="ja-JP" sz="1400" noProof="1">
                <a:latin typeface="+mn-ea"/>
                <a:cs typeface="Arial" panose="020B0604020202020204" pitchFamily="34" charset="0"/>
              </a:rPr>
              <a:t>年の間に、ガーナ保健省の予算は倍以上になった。</a:t>
            </a:r>
            <a:endParaRPr lang="en-US" altLang="ja-JP" sz="1400" dirty="0">
              <a:latin typeface="+mn-ea"/>
              <a:cs typeface="Arial" panose="020B0604020202020204" pitchFamily="34" charset="0"/>
            </a:endParaRPr>
          </a:p>
        </p:txBody>
      </p:sp>
      <p:grpSp>
        <p:nvGrpSpPr>
          <p:cNvPr id="5" name="グループ化 7"/>
          <p:cNvGrpSpPr/>
          <p:nvPr/>
        </p:nvGrpSpPr>
        <p:grpSpPr>
          <a:xfrm>
            <a:off x="992560" y="1700808"/>
            <a:ext cx="8064896"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政府の保健予算推移</a:t>
              </a:r>
            </a:p>
          </p:txBody>
        </p:sp>
      </p:grpSp>
      <p:sp>
        <p:nvSpPr>
          <p:cNvPr id="8" name="テキスト ボックス 7"/>
          <p:cNvSpPr txBox="1"/>
          <p:nvPr/>
        </p:nvSpPr>
        <p:spPr>
          <a:xfrm>
            <a:off x="992560" y="1988840"/>
            <a:ext cx="723403" cy="216024"/>
          </a:xfrm>
          <a:prstGeom prst="rect">
            <a:avLst/>
          </a:prstGeom>
          <a:noFill/>
        </p:spPr>
        <p:txBody>
          <a:bodyPr wrap="none" lIns="0" tIns="0" rIns="0" bIns="0" rtlCol="0" anchor="ctr" anchorCtr="0">
            <a:noAutofit/>
          </a:bodyPr>
          <a:lstStyle/>
          <a:p>
            <a:pPr fontAlgn="ct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noProof="1">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noProof="1">
                <a:latin typeface="Arial" panose="020B0604020202020204" pitchFamily="34" charset="0"/>
                <a:ea typeface="ＭＳ Ｐゴシック" panose="020B0600070205080204" pitchFamily="50" charset="-128"/>
                <a:cs typeface="Arial" panose="020B0604020202020204" pitchFamily="34" charset="0"/>
              </a:rPr>
              <a:t>GHS</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7" name="テキスト ボックス 74">
            <a:extLst>
              <a:ext uri="{FF2B5EF4-FFF2-40B4-BE49-F238E27FC236}">
                <a16:creationId xmlns:a16="http://schemas.microsoft.com/office/drawing/2014/main" id="{77D50F79-4028-1A85-19A3-8AD36D20E159}"/>
              </a:ext>
            </a:extLst>
          </p:cNvPr>
          <p:cNvSpPr txBox="1"/>
          <p:nvPr/>
        </p:nvSpPr>
        <p:spPr>
          <a:xfrm>
            <a:off x="218521" y="6561459"/>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ガーナ財務省</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ホームページ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5" name="Chart 154">
            <a:extLst>
              <a:ext uri="{FF2B5EF4-FFF2-40B4-BE49-F238E27FC236}">
                <a16:creationId xmlns:a16="http://schemas.microsoft.com/office/drawing/2014/main" id="{17A99526-70F5-E3EC-45A2-BFA5F38A60CF}"/>
              </a:ext>
            </a:extLst>
          </p:cNvPr>
          <p:cNvGraphicFramePr/>
          <p:nvPr>
            <p:custDataLst>
              <p:tags r:id="rId2"/>
            </p:custDataLst>
            <p:extLst>
              <p:ext uri="{D42A27DB-BD31-4B8C-83A1-F6EECF244321}">
                <p14:modId xmlns:p14="http://schemas.microsoft.com/office/powerpoint/2010/main" val="3735666482"/>
              </p:ext>
            </p:extLst>
          </p:nvPr>
        </p:nvGraphicFramePr>
        <p:xfrm>
          <a:off x="909638" y="2397125"/>
          <a:ext cx="8229600" cy="3303588"/>
        </p:xfrm>
        <a:graphic>
          <a:graphicData uri="http://schemas.openxmlformats.org/drawingml/2006/chart">
            <c:chart xmlns:c="http://schemas.openxmlformats.org/drawingml/2006/chart" xmlns:r="http://schemas.openxmlformats.org/officeDocument/2006/relationships" r:id="rId39"/>
          </a:graphicData>
        </a:graphic>
      </p:graphicFrame>
      <p:sp>
        <p:nvSpPr>
          <p:cNvPr id="9" name="テキスト プレースホルダ 9">
            <a:extLst>
              <a:ext uri="{FF2B5EF4-FFF2-40B4-BE49-F238E27FC236}">
                <a16:creationId xmlns:a16="http://schemas.microsoft.com/office/drawing/2014/main" id="{DF5D86C1-307C-9A0D-ECAE-1A8B9B87CFB0}"/>
              </a:ext>
            </a:extLst>
          </p:cNvPr>
          <p:cNvSpPr>
            <a:spLocks/>
          </p:cNvSpPr>
          <p:nvPr>
            <p:custDataLst>
              <p:tags r:id="rId3"/>
            </p:custDataLst>
          </p:nvPr>
        </p:nvSpPr>
        <p:spPr bwMode="auto">
          <a:xfrm>
            <a:off x="1365250"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09FD45-A18E-4026-8A72-4CE4002820A1}" type="datetime'''''''''2''''''''0''''''''''''''2''''''''''0'''''''''''''''''">
              <a:rPr lang="en-US" altLang="en-US" sz="1400" smtClean="0">
                <a:latin typeface="+mn-lt"/>
                <a:ea typeface="+mn-ea"/>
              </a:rPr>
              <a:pPr/>
              <a:t>2020</a:t>
            </a:fld>
            <a:endParaRPr kumimoji="1" lang="en-US" altLang="ja-JP" sz="1400" dirty="0">
              <a:latin typeface="+mn-lt"/>
              <a:ea typeface="+mn-ea"/>
            </a:endParaRPr>
          </a:p>
        </p:txBody>
      </p:sp>
      <p:sp>
        <p:nvSpPr>
          <p:cNvPr id="11" name="テキスト プレースホルダ 9">
            <a:extLst>
              <a:ext uri="{FF2B5EF4-FFF2-40B4-BE49-F238E27FC236}">
                <a16:creationId xmlns:a16="http://schemas.microsoft.com/office/drawing/2014/main" id="{5BEFCD36-8468-2954-DA15-0E733DC8B260}"/>
              </a:ext>
            </a:extLst>
          </p:cNvPr>
          <p:cNvSpPr>
            <a:spLocks/>
          </p:cNvSpPr>
          <p:nvPr>
            <p:custDataLst>
              <p:tags r:id="rId4"/>
            </p:custDataLst>
          </p:nvPr>
        </p:nvSpPr>
        <p:spPr bwMode="auto">
          <a:xfrm>
            <a:off x="2516188"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C336FC-4CD1-400B-9514-83DB7EC3B2F8}" type="datetime'''''''''''''''''''''''2''''''''''02''''''''''''''1'">
              <a:rPr lang="en-US" altLang="en-US" sz="1400" smtClean="0">
                <a:latin typeface="+mn-lt"/>
                <a:ea typeface="+mn-ea"/>
              </a:rPr>
              <a:pPr/>
              <a:t>2021</a:t>
            </a:fld>
            <a:endParaRPr kumimoji="1" lang="en-US" altLang="ja-JP" sz="1400" dirty="0">
              <a:latin typeface="+mn-lt"/>
              <a:ea typeface="+mn-ea"/>
            </a:endParaRPr>
          </a:p>
        </p:txBody>
      </p:sp>
      <p:sp>
        <p:nvSpPr>
          <p:cNvPr id="14" name="テキスト プレースホルダ 9">
            <a:extLst>
              <a:ext uri="{FF2B5EF4-FFF2-40B4-BE49-F238E27FC236}">
                <a16:creationId xmlns:a16="http://schemas.microsoft.com/office/drawing/2014/main" id="{049336B1-233A-4C59-0A5B-A255EA206D56}"/>
              </a:ext>
            </a:extLst>
          </p:cNvPr>
          <p:cNvSpPr>
            <a:spLocks/>
          </p:cNvSpPr>
          <p:nvPr>
            <p:custDataLst>
              <p:tags r:id="rId5"/>
            </p:custDataLst>
          </p:nvPr>
        </p:nvSpPr>
        <p:spPr bwMode="auto">
          <a:xfrm>
            <a:off x="3668713"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55EFA9A-F7E4-4EAE-B1D0-8A14DCCAEC99}" type="datetime'''''''''''''''''''''2''''''''0''''22'">
              <a:rPr lang="en-US" altLang="en-US" sz="1400" smtClean="0">
                <a:latin typeface="+mn-lt"/>
                <a:ea typeface="+mn-ea"/>
              </a:rPr>
              <a:pPr/>
              <a:t>2022</a:t>
            </a:fld>
            <a:endParaRPr kumimoji="1" lang="en-US" altLang="ja-JP" sz="1400" dirty="0">
              <a:latin typeface="+mn-lt"/>
              <a:ea typeface="+mn-ea"/>
            </a:endParaRPr>
          </a:p>
        </p:txBody>
      </p:sp>
      <p:sp>
        <p:nvSpPr>
          <p:cNvPr id="22" name="テキスト プレースホルダ 9">
            <a:extLst>
              <a:ext uri="{FF2B5EF4-FFF2-40B4-BE49-F238E27FC236}">
                <a16:creationId xmlns:a16="http://schemas.microsoft.com/office/drawing/2014/main" id="{921AFC66-1870-D527-14CB-DA391A1C7E29}"/>
              </a:ext>
            </a:extLst>
          </p:cNvPr>
          <p:cNvSpPr>
            <a:spLocks/>
          </p:cNvSpPr>
          <p:nvPr>
            <p:custDataLst>
              <p:tags r:id="rId6"/>
            </p:custDataLst>
          </p:nvPr>
        </p:nvSpPr>
        <p:spPr bwMode="gray">
          <a:xfrm>
            <a:off x="1444625" y="2827338"/>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3BA6271-A1EB-4FF6-8B28-73F6830D87A2}" type="datetime'''86'''''''''''''''''''''''''''''''''''''''''''''''''">
              <a:rPr lang="en-US" altLang="en-US" sz="1400" b="1" smtClean="0">
                <a:latin typeface="+mn-lt"/>
                <a:ea typeface="+mn-ea"/>
              </a:rPr>
              <a:pPr/>
              <a:t>86</a:t>
            </a:fld>
            <a:endParaRPr kumimoji="1" lang="en-US" altLang="ja-JP" sz="1400" b="1" dirty="0">
              <a:latin typeface="+mn-lt"/>
              <a:ea typeface="+mn-ea"/>
            </a:endParaRPr>
          </a:p>
        </p:txBody>
      </p:sp>
      <p:sp>
        <p:nvSpPr>
          <p:cNvPr id="24" name="テキスト プレースホルダ 9">
            <a:extLst>
              <a:ext uri="{FF2B5EF4-FFF2-40B4-BE49-F238E27FC236}">
                <a16:creationId xmlns:a16="http://schemas.microsoft.com/office/drawing/2014/main" id="{DFEF4CC9-B930-C3DA-8073-FA302B5C0395}"/>
              </a:ext>
            </a:extLst>
          </p:cNvPr>
          <p:cNvSpPr>
            <a:spLocks/>
          </p:cNvSpPr>
          <p:nvPr>
            <p:custDataLst>
              <p:tags r:id="rId7"/>
            </p:custDataLst>
          </p:nvPr>
        </p:nvSpPr>
        <p:spPr bwMode="gray">
          <a:xfrm>
            <a:off x="2551112" y="3649663"/>
            <a:ext cx="336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9760371-D8A9-43C5-A025-C9F4F1A7C3B6}" type="datetime'''''''''''1''''''''''''''''''''''''''1''''''4'''''''''''">
              <a:rPr lang="en-US" altLang="en-US" sz="1400" b="1" smtClean="0">
                <a:latin typeface="+mn-lt"/>
                <a:ea typeface="+mn-ea"/>
              </a:rPr>
              <a:pPr/>
              <a:t>114</a:t>
            </a:fld>
            <a:endParaRPr kumimoji="1" lang="en-US" altLang="ja-JP" sz="1400" b="1" dirty="0">
              <a:latin typeface="+mn-lt"/>
              <a:ea typeface="+mn-ea"/>
            </a:endParaRPr>
          </a:p>
        </p:txBody>
      </p:sp>
      <p:sp>
        <p:nvSpPr>
          <p:cNvPr id="25" name="テキスト プレースホルダ 9">
            <a:extLst>
              <a:ext uri="{FF2B5EF4-FFF2-40B4-BE49-F238E27FC236}">
                <a16:creationId xmlns:a16="http://schemas.microsoft.com/office/drawing/2014/main" id="{D88586DE-E0D8-E32C-3777-AFFA8B5D4180}"/>
              </a:ext>
            </a:extLst>
          </p:cNvPr>
          <p:cNvSpPr>
            <a:spLocks/>
          </p:cNvSpPr>
          <p:nvPr>
            <p:custDataLst>
              <p:tags r:id="rId8"/>
            </p:custDataLst>
          </p:nvPr>
        </p:nvSpPr>
        <p:spPr bwMode="gray">
          <a:xfrm>
            <a:off x="3698875" y="2241551"/>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D6C5FF-5884-4A7B-87CF-EC94A0961387}" type="datetime'''''''''''''''''''''''''''''''''1''''''''''''''''3''''''8'''''">
              <a:rPr lang="en-US" altLang="en-US" sz="1400" b="1" smtClean="0">
                <a:latin typeface="+mn-lt"/>
                <a:ea typeface="+mn-ea"/>
              </a:rPr>
              <a:pPr/>
              <a:t>138</a:t>
            </a:fld>
            <a:endParaRPr kumimoji="1" lang="en-US" altLang="ja-JP" sz="1400" b="1" dirty="0">
              <a:latin typeface="+mn-lt"/>
              <a:ea typeface="+mn-ea"/>
            </a:endParaRPr>
          </a:p>
        </p:txBody>
      </p:sp>
      <p:sp>
        <p:nvSpPr>
          <p:cNvPr id="29" name="テキスト プレースホルダ 9">
            <a:extLst>
              <a:ext uri="{FF2B5EF4-FFF2-40B4-BE49-F238E27FC236}">
                <a16:creationId xmlns:a16="http://schemas.microsoft.com/office/drawing/2014/main" id="{D21F0BBD-29D7-AC55-E9F2-478299D043B4}"/>
              </a:ext>
            </a:extLst>
          </p:cNvPr>
          <p:cNvSpPr>
            <a:spLocks/>
          </p:cNvSpPr>
          <p:nvPr>
            <p:custDataLst>
              <p:tags r:id="rId9"/>
            </p:custDataLst>
          </p:nvPr>
        </p:nvSpPr>
        <p:spPr bwMode="auto">
          <a:xfrm>
            <a:off x="4821238"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2946CB-1410-4E90-BA57-3D68811541DF}" type="datetime'''''''''2''''''''''''''''''''''''0''''''''2''''''''3'''">
              <a:rPr lang="en-US" altLang="en-US" sz="1400" smtClean="0">
                <a:latin typeface="+mn-lt"/>
                <a:ea typeface="+mn-ea"/>
              </a:rPr>
              <a:pPr/>
              <a:t>2023</a:t>
            </a:fld>
            <a:endParaRPr kumimoji="1" lang="en-US" altLang="ja-JP" sz="1400" dirty="0">
              <a:latin typeface="+mn-lt"/>
              <a:ea typeface="+mn-ea"/>
            </a:endParaRPr>
          </a:p>
        </p:txBody>
      </p:sp>
      <p:sp>
        <p:nvSpPr>
          <p:cNvPr id="30" name="テキスト プレースホルダ 9">
            <a:extLst>
              <a:ext uri="{FF2B5EF4-FFF2-40B4-BE49-F238E27FC236}">
                <a16:creationId xmlns:a16="http://schemas.microsoft.com/office/drawing/2014/main" id="{EA9EF93C-124E-77D3-4CC6-E7EC9697C17E}"/>
              </a:ext>
            </a:extLst>
          </p:cNvPr>
          <p:cNvSpPr>
            <a:spLocks/>
          </p:cNvSpPr>
          <p:nvPr>
            <p:custDataLst>
              <p:tags r:id="rId10"/>
            </p:custDataLst>
          </p:nvPr>
        </p:nvSpPr>
        <p:spPr bwMode="auto">
          <a:xfrm>
            <a:off x="5973763"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2035B29-FF94-4BFB-A9D4-05A74F118EB2}" type="datetime'''''2''''''''''''0''''''''''''2''''''''''4'''">
              <a:rPr lang="en-US" altLang="en-US" sz="1400" smtClean="0">
                <a:latin typeface="+mn-lt"/>
                <a:ea typeface="+mn-ea"/>
              </a:rPr>
              <a:pPr/>
              <a:t>2024</a:t>
            </a:fld>
            <a:endParaRPr kumimoji="1" lang="en-US" altLang="ja-JP" sz="1400" dirty="0">
              <a:latin typeface="+mn-lt"/>
              <a:ea typeface="+mn-ea"/>
            </a:endParaRPr>
          </a:p>
        </p:txBody>
      </p:sp>
      <p:sp>
        <p:nvSpPr>
          <p:cNvPr id="31" name="テキスト プレースホルダ 9">
            <a:extLst>
              <a:ext uri="{FF2B5EF4-FFF2-40B4-BE49-F238E27FC236}">
                <a16:creationId xmlns:a16="http://schemas.microsoft.com/office/drawing/2014/main" id="{8D4EACB7-F73C-47DD-83CC-0C7466544EBB}"/>
              </a:ext>
            </a:extLst>
          </p:cNvPr>
          <p:cNvSpPr>
            <a:spLocks/>
          </p:cNvSpPr>
          <p:nvPr>
            <p:custDataLst>
              <p:tags r:id="rId11"/>
            </p:custDataLst>
          </p:nvPr>
        </p:nvSpPr>
        <p:spPr bwMode="auto">
          <a:xfrm>
            <a:off x="7124700"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42309F5-4EE8-445B-981A-0392BAEDEF6F}" type="datetime'''''2''''''''''''''''''''''''''''0''''2''''''''''''5'''''">
              <a:rPr lang="en-US" altLang="en-US" sz="1400" smtClean="0">
                <a:latin typeface="+mn-lt"/>
                <a:ea typeface="+mn-ea"/>
              </a:rPr>
              <a:pPr/>
              <a:t>2025</a:t>
            </a:fld>
            <a:endParaRPr kumimoji="1" lang="en-US" altLang="ja-JP" sz="1400" dirty="0">
              <a:latin typeface="+mn-lt"/>
              <a:ea typeface="+mn-ea"/>
            </a:endParaRPr>
          </a:p>
        </p:txBody>
      </p:sp>
      <p:sp>
        <p:nvSpPr>
          <p:cNvPr id="32" name="テキスト プレースホルダ 9">
            <a:extLst>
              <a:ext uri="{FF2B5EF4-FFF2-40B4-BE49-F238E27FC236}">
                <a16:creationId xmlns:a16="http://schemas.microsoft.com/office/drawing/2014/main" id="{D3D944D5-66B5-2A1C-9093-BA39C3455F99}"/>
              </a:ext>
            </a:extLst>
          </p:cNvPr>
          <p:cNvSpPr>
            <a:spLocks/>
          </p:cNvSpPr>
          <p:nvPr>
            <p:custDataLst>
              <p:tags r:id="rId12"/>
            </p:custDataLst>
          </p:nvPr>
        </p:nvSpPr>
        <p:spPr bwMode="auto">
          <a:xfrm>
            <a:off x="8277225"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91292C-DCFE-4247-A12A-AC39218DC52F}" type="datetime'''''''''''''''2''''0''2''''''''''''''''''6'''''''''''''''''''">
              <a:rPr lang="en-US" altLang="en-US" sz="1400" smtClean="0">
                <a:latin typeface="+mn-lt"/>
                <a:ea typeface="+mn-ea"/>
              </a:rPr>
              <a:pPr/>
              <a:t>2026</a:t>
            </a:fld>
            <a:endParaRPr kumimoji="1" lang="en-US" altLang="ja-JP" sz="1400" dirty="0">
              <a:latin typeface="+mn-lt"/>
              <a:ea typeface="+mn-ea"/>
            </a:endParaRPr>
          </a:p>
        </p:txBody>
      </p:sp>
      <p:sp>
        <p:nvSpPr>
          <p:cNvPr id="33" name="テキスト プレースホルダ 9">
            <a:extLst>
              <a:ext uri="{FF2B5EF4-FFF2-40B4-BE49-F238E27FC236}">
                <a16:creationId xmlns:a16="http://schemas.microsoft.com/office/drawing/2014/main" id="{BCA1277D-CF8C-418B-1304-2DD27B896D04}"/>
              </a:ext>
            </a:extLst>
          </p:cNvPr>
          <p:cNvSpPr>
            <a:spLocks/>
          </p:cNvSpPr>
          <p:nvPr>
            <p:custDataLst>
              <p:tags r:id="rId13"/>
            </p:custDataLst>
          </p:nvPr>
        </p:nvSpPr>
        <p:spPr bwMode="gray">
          <a:xfrm>
            <a:off x="4851400"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529706-4EEC-48E5-A60B-9E367E44DDC6}" type="datetime'''''''''''''''''''2''0''''''''''''5'''''''''''''''''''">
              <a:rPr lang="en-US" altLang="en-US" sz="1400" b="1" smtClean="0">
                <a:latin typeface="+mn-lt"/>
                <a:ea typeface="+mn-ea"/>
              </a:rPr>
              <a:pPr/>
              <a:t>205</a:t>
            </a:fld>
            <a:endParaRPr kumimoji="1" lang="en-US" altLang="ja-JP" sz="1400" b="1" dirty="0">
              <a:latin typeface="+mn-lt"/>
              <a:ea typeface="+mn-ea"/>
            </a:endParaRPr>
          </a:p>
        </p:txBody>
      </p:sp>
      <p:sp>
        <p:nvSpPr>
          <p:cNvPr id="34" name="テキスト プレースホルダ 9">
            <a:extLst>
              <a:ext uri="{FF2B5EF4-FFF2-40B4-BE49-F238E27FC236}">
                <a16:creationId xmlns:a16="http://schemas.microsoft.com/office/drawing/2014/main" id="{6B9918E1-9AFD-5B0C-2F5D-6D89C9E328D7}"/>
              </a:ext>
            </a:extLst>
          </p:cNvPr>
          <p:cNvSpPr>
            <a:spLocks/>
          </p:cNvSpPr>
          <p:nvPr>
            <p:custDataLst>
              <p:tags r:id="rId14"/>
            </p:custDataLst>
          </p:nvPr>
        </p:nvSpPr>
        <p:spPr bwMode="gray">
          <a:xfrm>
            <a:off x="6003925"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5C17CD-3EE0-4EC2-9B6F-2EAB602ED74C}" type="datetime'2''''2''''''''''''''''''7'''''''''''''''''''''">
              <a:rPr lang="en-US" altLang="en-US" sz="1400" b="1" smtClean="0">
                <a:latin typeface="+mn-lt"/>
                <a:ea typeface="+mn-ea"/>
              </a:rPr>
              <a:pPr/>
              <a:t>227</a:t>
            </a:fld>
            <a:endParaRPr kumimoji="1" lang="en-US" altLang="ja-JP" sz="1400" b="1" dirty="0">
              <a:latin typeface="+mn-lt"/>
              <a:ea typeface="+mn-ea"/>
            </a:endParaRPr>
          </a:p>
        </p:txBody>
      </p:sp>
      <p:sp>
        <p:nvSpPr>
          <p:cNvPr id="35" name="テキスト プレースホルダ 9">
            <a:extLst>
              <a:ext uri="{FF2B5EF4-FFF2-40B4-BE49-F238E27FC236}">
                <a16:creationId xmlns:a16="http://schemas.microsoft.com/office/drawing/2014/main" id="{62E72B97-CC62-6F0D-3E22-BBFFFDA7E489}"/>
              </a:ext>
            </a:extLst>
          </p:cNvPr>
          <p:cNvSpPr>
            <a:spLocks/>
          </p:cNvSpPr>
          <p:nvPr>
            <p:custDataLst>
              <p:tags r:id="rId15"/>
            </p:custDataLst>
          </p:nvPr>
        </p:nvSpPr>
        <p:spPr bwMode="gray">
          <a:xfrm>
            <a:off x="7154863"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59EC72-3C76-4E85-BE08-085C90C24334}" type="datetime'''''''''2''''''''''''7''''1'''''''''">
              <a:rPr lang="en-US" altLang="en-US" sz="1400" b="1" smtClean="0">
                <a:latin typeface="+mn-lt"/>
                <a:ea typeface="+mn-ea"/>
              </a:rPr>
              <a:pPr/>
              <a:t>271</a:t>
            </a:fld>
            <a:endParaRPr kumimoji="1" lang="en-US" altLang="ja-JP" sz="1400" b="1" dirty="0">
              <a:latin typeface="+mn-lt"/>
              <a:ea typeface="+mn-ea"/>
            </a:endParaRPr>
          </a:p>
        </p:txBody>
      </p:sp>
      <p:sp>
        <p:nvSpPr>
          <p:cNvPr id="38" name="テキスト プレースホルダ 9">
            <a:extLst>
              <a:ext uri="{FF2B5EF4-FFF2-40B4-BE49-F238E27FC236}">
                <a16:creationId xmlns:a16="http://schemas.microsoft.com/office/drawing/2014/main" id="{334B9E06-1DB2-A83C-5B4B-99AC35D4BE31}"/>
              </a:ext>
            </a:extLst>
          </p:cNvPr>
          <p:cNvSpPr>
            <a:spLocks/>
          </p:cNvSpPr>
          <p:nvPr>
            <p:custDataLst>
              <p:tags r:id="rId16"/>
            </p:custDataLst>
          </p:nvPr>
        </p:nvSpPr>
        <p:spPr bwMode="gray">
          <a:xfrm>
            <a:off x="8307388"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04728B-605D-4F32-B630-F302DDA6EC90}" type="datetime'''''''''''''''''''''''3''''''0''''''''''''''''''''''''3'''''">
              <a:rPr lang="en-US" altLang="en-US" sz="1400" b="1" smtClean="0">
                <a:latin typeface="+mn-lt"/>
                <a:ea typeface="+mn-ea"/>
              </a:rPr>
              <a:pPr/>
              <a:t>303</a:t>
            </a:fld>
            <a:endParaRPr kumimoji="1" lang="en-US" altLang="ja-JP" sz="1400" b="1" dirty="0">
              <a:latin typeface="+mn-lt"/>
              <a:ea typeface="+mn-ea"/>
            </a:endParaRPr>
          </a:p>
        </p:txBody>
      </p:sp>
      <p:sp>
        <p:nvSpPr>
          <p:cNvPr id="74" name="テキスト プレースホルダ 9">
            <a:extLst>
              <a:ext uri="{FF2B5EF4-FFF2-40B4-BE49-F238E27FC236}">
                <a16:creationId xmlns:a16="http://schemas.microsoft.com/office/drawing/2014/main" id="{20764B14-FFE2-7115-C490-E24324E899F0}"/>
              </a:ext>
            </a:extLst>
          </p:cNvPr>
          <p:cNvSpPr>
            <a:spLocks/>
          </p:cNvSpPr>
          <p:nvPr>
            <p:custDataLst>
              <p:tags r:id="rId17"/>
            </p:custDataLst>
          </p:nvPr>
        </p:nvSpPr>
        <p:spPr bwMode="gray">
          <a:xfrm>
            <a:off x="8307389" y="514508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743F253-52EF-439B-AD73-D2CD72FBBDEE}" type="datetime'2''''''8''''''0'''''''''''''''''''''''''''''''''''''''''''''">
              <a:rPr lang="en-US" altLang="en-US" sz="1400" smtClean="0">
                <a:latin typeface="+mn-lt"/>
                <a:ea typeface="+mn-ea"/>
              </a:rPr>
              <a:pPr/>
              <a:t>280</a:t>
            </a:fld>
            <a:endParaRPr kumimoji="1" lang="en-US" altLang="ja-JP" sz="1400" dirty="0">
              <a:latin typeface="+mn-lt"/>
              <a:ea typeface="+mn-ea"/>
            </a:endParaRPr>
          </a:p>
        </p:txBody>
      </p:sp>
      <p:sp>
        <p:nvSpPr>
          <p:cNvPr id="84" name="テキスト プレースホルダ 9">
            <a:extLst>
              <a:ext uri="{FF2B5EF4-FFF2-40B4-BE49-F238E27FC236}">
                <a16:creationId xmlns:a16="http://schemas.microsoft.com/office/drawing/2014/main" id="{C66AF358-B10C-325F-0BE0-5F5C8AE504EF}"/>
              </a:ext>
            </a:extLst>
          </p:cNvPr>
          <p:cNvSpPr>
            <a:spLocks/>
          </p:cNvSpPr>
          <p:nvPr>
            <p:custDataLst>
              <p:tags r:id="rId18"/>
            </p:custDataLst>
          </p:nvPr>
        </p:nvSpPr>
        <p:spPr bwMode="gray">
          <a:xfrm>
            <a:off x="2644776" y="5446713"/>
            <a:ext cx="149225"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0EE697E-FF4C-4906-A5A7-CB48484E4B57}" type="datetime'''''''''''''''''9'''''''''''''''''''''">
              <a:rPr lang="en-US" altLang="en-US" sz="1400" smtClean="0">
                <a:solidFill>
                  <a:schemeClr val="bg1"/>
                </a:solidFill>
                <a:effectLst/>
                <a:latin typeface="+mn-lt"/>
                <a:ea typeface="+mn-ea"/>
              </a:rPr>
              <a:pPr/>
              <a:t>9</a:t>
            </a:fld>
            <a:endParaRPr kumimoji="1" lang="en-US" altLang="ja-JP" sz="1400" dirty="0">
              <a:solidFill>
                <a:schemeClr val="bg1"/>
              </a:solidFill>
              <a:latin typeface="+mn-lt"/>
              <a:ea typeface="+mn-ea"/>
            </a:endParaRPr>
          </a:p>
        </p:txBody>
      </p:sp>
      <p:sp>
        <p:nvSpPr>
          <p:cNvPr id="85" name="テキスト プレースホルダ 9">
            <a:extLst>
              <a:ext uri="{FF2B5EF4-FFF2-40B4-BE49-F238E27FC236}">
                <a16:creationId xmlns:a16="http://schemas.microsoft.com/office/drawing/2014/main" id="{84FFC1AE-8C3B-69DA-FC7C-2D461E3C5B74}"/>
              </a:ext>
            </a:extLst>
          </p:cNvPr>
          <p:cNvSpPr>
            <a:spLocks/>
          </p:cNvSpPr>
          <p:nvPr>
            <p:custDataLst>
              <p:tags r:id="rId19"/>
            </p:custDataLst>
          </p:nvPr>
        </p:nvSpPr>
        <p:spPr bwMode="gray">
          <a:xfrm>
            <a:off x="4900613" y="5486400"/>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9BE4B1D-ECBC-4FE9-9060-723C8D2FE30C}" type="datetime'1''''''''''''''''''''''''''''''''''''''5'">
              <a:rPr lang="en-US" altLang="en-US" sz="1400" smtClean="0">
                <a:solidFill>
                  <a:schemeClr val="bg1"/>
                </a:solidFill>
                <a:effectLst/>
                <a:latin typeface="+mn-lt"/>
                <a:ea typeface="+mn-ea"/>
              </a:rPr>
              <a:pPr/>
              <a:t>15</a:t>
            </a:fld>
            <a:endParaRPr kumimoji="1" lang="en-US" altLang="ja-JP" sz="1400" dirty="0">
              <a:solidFill>
                <a:schemeClr val="bg1"/>
              </a:solidFill>
              <a:latin typeface="+mn-lt"/>
              <a:ea typeface="+mn-ea"/>
            </a:endParaRPr>
          </a:p>
        </p:txBody>
      </p:sp>
      <p:sp>
        <p:nvSpPr>
          <p:cNvPr id="86" name="テキスト プレースホルダ 9">
            <a:extLst>
              <a:ext uri="{FF2B5EF4-FFF2-40B4-BE49-F238E27FC236}">
                <a16:creationId xmlns:a16="http://schemas.microsoft.com/office/drawing/2014/main" id="{201AC68D-90F6-871B-3B8A-B8C77E7260E5}"/>
              </a:ext>
            </a:extLst>
          </p:cNvPr>
          <p:cNvSpPr>
            <a:spLocks/>
          </p:cNvSpPr>
          <p:nvPr>
            <p:custDataLst>
              <p:tags r:id="rId20"/>
            </p:custDataLst>
          </p:nvPr>
        </p:nvSpPr>
        <p:spPr bwMode="gray">
          <a:xfrm>
            <a:off x="6053138" y="5487988"/>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3C15F39-1354-4EB9-99BE-9401CD660EB8}" type="datetime'''''''''''''''''''''''''''''1''''''6'''''''''''">
              <a:rPr lang="en-US" altLang="en-US" sz="1400" smtClean="0">
                <a:solidFill>
                  <a:schemeClr val="bg1"/>
                </a:solidFill>
                <a:effectLst/>
                <a:latin typeface="+mn-lt"/>
                <a:ea typeface="+mn-ea"/>
              </a:rPr>
              <a:pPr/>
              <a:t>16</a:t>
            </a:fld>
            <a:endParaRPr kumimoji="1" lang="en-US" altLang="ja-JP" sz="1400" dirty="0">
              <a:solidFill>
                <a:schemeClr val="bg1"/>
              </a:solidFill>
              <a:latin typeface="+mn-lt"/>
              <a:ea typeface="+mn-ea"/>
            </a:endParaRPr>
          </a:p>
        </p:txBody>
      </p:sp>
      <p:sp>
        <p:nvSpPr>
          <p:cNvPr id="87" name="テキスト プレースホルダ 9">
            <a:extLst>
              <a:ext uri="{FF2B5EF4-FFF2-40B4-BE49-F238E27FC236}">
                <a16:creationId xmlns:a16="http://schemas.microsoft.com/office/drawing/2014/main" id="{C033E117-E9E3-7B91-E5FB-54C93F512FFC}"/>
              </a:ext>
            </a:extLst>
          </p:cNvPr>
          <p:cNvSpPr>
            <a:spLocks/>
          </p:cNvSpPr>
          <p:nvPr>
            <p:custDataLst>
              <p:tags r:id="rId21"/>
            </p:custDataLst>
          </p:nvPr>
        </p:nvSpPr>
        <p:spPr bwMode="gray">
          <a:xfrm>
            <a:off x="7204075" y="5489575"/>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C23347-F2FE-4DAD-BBEC-AA80A06178B4}" type="datetime'''''''''''''''''1''''''''''''8'''''''''''''''''''''''''">
              <a:rPr lang="en-US" altLang="en-US" sz="1400" smtClean="0">
                <a:solidFill>
                  <a:schemeClr val="bg1"/>
                </a:solidFill>
                <a:effectLst/>
                <a:latin typeface="+mn-lt"/>
                <a:ea typeface="+mn-ea"/>
              </a:rPr>
              <a:pPr/>
              <a:t>18</a:t>
            </a:fld>
            <a:endParaRPr kumimoji="1" lang="en-US" altLang="ja-JP" sz="1400" dirty="0">
              <a:solidFill>
                <a:schemeClr val="bg1"/>
              </a:solidFill>
              <a:latin typeface="+mn-lt"/>
              <a:ea typeface="+mn-ea"/>
            </a:endParaRPr>
          </a:p>
        </p:txBody>
      </p:sp>
      <p:sp>
        <p:nvSpPr>
          <p:cNvPr id="88" name="テキスト プレースホルダ 9">
            <a:extLst>
              <a:ext uri="{FF2B5EF4-FFF2-40B4-BE49-F238E27FC236}">
                <a16:creationId xmlns:a16="http://schemas.microsoft.com/office/drawing/2014/main" id="{150192D5-CCAD-04B8-B31E-407256B1BDAC}"/>
              </a:ext>
            </a:extLst>
          </p:cNvPr>
          <p:cNvSpPr>
            <a:spLocks/>
          </p:cNvSpPr>
          <p:nvPr>
            <p:custDataLst>
              <p:tags r:id="rId22"/>
            </p:custDataLst>
          </p:nvPr>
        </p:nvSpPr>
        <p:spPr bwMode="gray">
          <a:xfrm>
            <a:off x="8356600" y="5486400"/>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FA91942-C7FF-43E1-BAA6-70C0BD1ED27E}" type="datetime'''''''''''''''''2''3'''''''''''''''''''''''''''''''''''''''">
              <a:rPr lang="en-US" altLang="en-US" sz="1400" smtClean="0">
                <a:solidFill>
                  <a:schemeClr val="bg1"/>
                </a:solidFill>
                <a:effectLst/>
                <a:latin typeface="+mn-lt"/>
                <a:ea typeface="+mn-ea"/>
              </a:rPr>
              <a:pPr/>
              <a:t>23</a:t>
            </a:fld>
            <a:endParaRPr kumimoji="1" lang="en-US" altLang="ja-JP" sz="1400" dirty="0">
              <a:solidFill>
                <a:schemeClr val="bg1"/>
              </a:solidFill>
              <a:latin typeface="+mn-lt"/>
              <a:ea typeface="+mn-ea"/>
            </a:endParaRPr>
          </a:p>
        </p:txBody>
      </p:sp>
      <p:sp>
        <p:nvSpPr>
          <p:cNvPr id="91" name="テキスト プレースホルダ 9">
            <a:extLst>
              <a:ext uri="{FF2B5EF4-FFF2-40B4-BE49-F238E27FC236}">
                <a16:creationId xmlns:a16="http://schemas.microsoft.com/office/drawing/2014/main" id="{39BFDA3B-C1FE-7943-1795-981AB522ABE8}"/>
              </a:ext>
            </a:extLst>
          </p:cNvPr>
          <p:cNvSpPr>
            <a:spLocks/>
          </p:cNvSpPr>
          <p:nvPr>
            <p:custDataLst>
              <p:tags r:id="rId23"/>
            </p:custDataLst>
          </p:nvPr>
        </p:nvSpPr>
        <p:spPr bwMode="gray">
          <a:xfrm>
            <a:off x="7154864" y="51482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D8056D7-6EFC-4087-BCE8-B9FEB39A9C03}" type="datetime'''''''''''''''''''''''''''''2''5''''''''''''''''''3'''''''''">
              <a:rPr lang="en-US" altLang="en-US" sz="1400" smtClean="0">
                <a:latin typeface="+mn-lt"/>
                <a:ea typeface="+mn-ea"/>
              </a:rPr>
              <a:pPr/>
              <a:t>253</a:t>
            </a:fld>
            <a:endParaRPr kumimoji="1" lang="en-US" altLang="ja-JP" sz="1400" dirty="0">
              <a:latin typeface="+mn-lt"/>
              <a:ea typeface="+mn-ea"/>
            </a:endParaRPr>
          </a:p>
        </p:txBody>
      </p:sp>
      <p:sp>
        <p:nvSpPr>
          <p:cNvPr id="97" name="テキスト プレースホルダ 9">
            <a:extLst>
              <a:ext uri="{FF2B5EF4-FFF2-40B4-BE49-F238E27FC236}">
                <a16:creationId xmlns:a16="http://schemas.microsoft.com/office/drawing/2014/main" id="{D5D9BC52-5E2B-4381-8041-6DFC93B77BFD}"/>
              </a:ext>
            </a:extLst>
          </p:cNvPr>
          <p:cNvSpPr>
            <a:spLocks/>
          </p:cNvSpPr>
          <p:nvPr>
            <p:custDataLst>
              <p:tags r:id="rId24"/>
            </p:custDataLst>
          </p:nvPr>
        </p:nvSpPr>
        <p:spPr bwMode="gray">
          <a:xfrm>
            <a:off x="6010276" y="5146675"/>
            <a:ext cx="333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9F4BA9-1728-4D40-A63B-EA7527217C20}" type="datetime'''''''''''''''2''''''''1''''''1'''''''''''''''''''''''">
              <a:rPr lang="en-US" altLang="en-US" sz="1400" smtClean="0">
                <a:latin typeface="+mn-lt"/>
                <a:ea typeface="+mn-ea"/>
              </a:rPr>
              <a:pPr/>
              <a:t>211</a:t>
            </a:fld>
            <a:endParaRPr kumimoji="1" lang="en-US" altLang="ja-JP" sz="1400" dirty="0">
              <a:latin typeface="+mn-lt"/>
              <a:ea typeface="+mn-ea"/>
            </a:endParaRPr>
          </a:p>
        </p:txBody>
      </p:sp>
      <p:sp>
        <p:nvSpPr>
          <p:cNvPr id="102" name="テキスト プレースホルダ 9">
            <a:extLst>
              <a:ext uri="{FF2B5EF4-FFF2-40B4-BE49-F238E27FC236}">
                <a16:creationId xmlns:a16="http://schemas.microsoft.com/office/drawing/2014/main" id="{F5C44B71-1B86-6B4D-3DCC-E0A082F538E3}"/>
              </a:ext>
            </a:extLst>
          </p:cNvPr>
          <p:cNvSpPr>
            <a:spLocks/>
          </p:cNvSpPr>
          <p:nvPr>
            <p:custDataLst>
              <p:tags r:id="rId25"/>
            </p:custDataLst>
          </p:nvPr>
        </p:nvSpPr>
        <p:spPr bwMode="gray">
          <a:xfrm>
            <a:off x="4851401" y="514508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68FAE7-7EF4-477B-B882-6687D207EE97}" type="datetime'''''''1''''''''9''''''''''''''''''''0'''''''''''''''''">
              <a:rPr lang="en-US" altLang="en-US" sz="1400" smtClean="0">
                <a:latin typeface="+mn-lt"/>
                <a:ea typeface="+mn-ea"/>
              </a:rPr>
              <a:pPr/>
              <a:t>190</a:t>
            </a:fld>
            <a:endParaRPr kumimoji="1" lang="en-US" altLang="ja-JP" sz="1400" dirty="0">
              <a:latin typeface="+mn-lt"/>
              <a:ea typeface="+mn-ea"/>
            </a:endParaRPr>
          </a:p>
        </p:txBody>
      </p:sp>
      <p:sp>
        <p:nvSpPr>
          <p:cNvPr id="107" name="テキスト プレースホルダ 9">
            <a:extLst>
              <a:ext uri="{FF2B5EF4-FFF2-40B4-BE49-F238E27FC236}">
                <a16:creationId xmlns:a16="http://schemas.microsoft.com/office/drawing/2014/main" id="{68D86AED-D4E2-F7FC-AB9F-3BE132600B79}"/>
              </a:ext>
            </a:extLst>
          </p:cNvPr>
          <p:cNvSpPr>
            <a:spLocks/>
          </p:cNvSpPr>
          <p:nvPr>
            <p:custDataLst>
              <p:tags r:id="rId26"/>
            </p:custDataLst>
          </p:nvPr>
        </p:nvSpPr>
        <p:spPr bwMode="gray">
          <a:xfrm>
            <a:off x="3698875" y="38179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241DAC-5C2C-45CA-AC2A-95B5BD58AAC2}" type="datetime'1''''''''''''''''''''''''''''''''''2''''''7'''''''''''''">
              <a:rPr lang="en-US" altLang="en-US" sz="1400" smtClean="0">
                <a:latin typeface="+mn-lt"/>
                <a:ea typeface="+mn-ea"/>
              </a:rPr>
              <a:pPr/>
              <a:t>127</a:t>
            </a:fld>
            <a:endParaRPr kumimoji="1" lang="en-US" altLang="ja-JP" sz="1400" dirty="0">
              <a:latin typeface="+mn-lt"/>
              <a:ea typeface="+mn-ea"/>
            </a:endParaRPr>
          </a:p>
        </p:txBody>
      </p:sp>
      <p:sp>
        <p:nvSpPr>
          <p:cNvPr id="112" name="テキスト プレースホルダ 9">
            <a:extLst>
              <a:ext uri="{FF2B5EF4-FFF2-40B4-BE49-F238E27FC236}">
                <a16:creationId xmlns:a16="http://schemas.microsoft.com/office/drawing/2014/main" id="{5C92CB25-EBE2-1276-8E90-C3770EFDC7D6}"/>
              </a:ext>
            </a:extLst>
          </p:cNvPr>
          <p:cNvSpPr>
            <a:spLocks/>
          </p:cNvSpPr>
          <p:nvPr>
            <p:custDataLst>
              <p:tags r:id="rId27"/>
            </p:custDataLst>
          </p:nvPr>
        </p:nvSpPr>
        <p:spPr bwMode="gray">
          <a:xfrm>
            <a:off x="2546350" y="45815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AE81D2-17DB-4BF0-9E04-6EF68FE6499A}" type="datetime'''''''''''''''''''''''''10''5'''''''''''''''''''">
              <a:rPr lang="en-US" altLang="en-US" sz="1400" smtClean="0">
                <a:latin typeface="+mn-lt"/>
                <a:ea typeface="+mn-ea"/>
              </a:rPr>
              <a:pPr/>
              <a:t>105</a:t>
            </a:fld>
            <a:endParaRPr kumimoji="1" lang="en-US" altLang="ja-JP" sz="1400" dirty="0">
              <a:latin typeface="+mn-lt"/>
              <a:ea typeface="+mn-ea"/>
            </a:endParaRPr>
          </a:p>
        </p:txBody>
      </p:sp>
      <p:sp>
        <p:nvSpPr>
          <p:cNvPr id="117" name="テキスト プレースホルダ 9">
            <a:extLst>
              <a:ext uri="{FF2B5EF4-FFF2-40B4-BE49-F238E27FC236}">
                <a16:creationId xmlns:a16="http://schemas.microsoft.com/office/drawing/2014/main" id="{7A595E68-AB06-BC26-D578-4B21A1D832EE}"/>
              </a:ext>
            </a:extLst>
          </p:cNvPr>
          <p:cNvSpPr>
            <a:spLocks/>
          </p:cNvSpPr>
          <p:nvPr>
            <p:custDataLst>
              <p:tags r:id="rId28"/>
            </p:custDataLst>
          </p:nvPr>
        </p:nvSpPr>
        <p:spPr bwMode="gray">
          <a:xfrm>
            <a:off x="1444625" y="4124325"/>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CDBD51-A473-4E07-B816-19560B3D3C80}" type="datetime'''''''7''''''''''9'''''''''''''''''''''''''''">
              <a:rPr lang="en-US" altLang="en-US" sz="1400" smtClean="0">
                <a:latin typeface="+mn-lt"/>
                <a:ea typeface="+mn-ea"/>
              </a:rPr>
              <a:pPr/>
              <a:t>79</a:t>
            </a:fld>
            <a:endParaRPr kumimoji="1" lang="en-US" altLang="ja-JP" sz="1400" dirty="0">
              <a:latin typeface="+mn-lt"/>
              <a:ea typeface="+mn-ea"/>
            </a:endParaRPr>
          </a:p>
        </p:txBody>
      </p:sp>
      <p:sp>
        <p:nvSpPr>
          <p:cNvPr id="122" name="テキスト プレースホルダ 9">
            <a:extLst>
              <a:ext uri="{FF2B5EF4-FFF2-40B4-BE49-F238E27FC236}">
                <a16:creationId xmlns:a16="http://schemas.microsoft.com/office/drawing/2014/main" id="{525F93D9-F2B7-AE6C-0BC2-85F4385574EC}"/>
              </a:ext>
            </a:extLst>
          </p:cNvPr>
          <p:cNvSpPr>
            <a:spLocks/>
          </p:cNvSpPr>
          <p:nvPr>
            <p:custDataLst>
              <p:tags r:id="rId29"/>
            </p:custDataLst>
          </p:nvPr>
        </p:nvSpPr>
        <p:spPr bwMode="gray">
          <a:xfrm>
            <a:off x="1493839" y="5400675"/>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B2AAE5-17ED-4A02-921B-5E4BFE4CAE35}" type="datetime'8'''''''''''''''''''">
              <a:rPr lang="en-US" altLang="en-US" sz="1400" smtClean="0">
                <a:solidFill>
                  <a:schemeClr val="bg1"/>
                </a:solidFill>
                <a:latin typeface="+mn-lt"/>
                <a:ea typeface="+mn-ea"/>
              </a:rPr>
              <a:pPr/>
              <a:t>8</a:t>
            </a:fld>
            <a:endParaRPr kumimoji="1" lang="en-US" altLang="ja-JP" sz="1400" dirty="0">
              <a:solidFill>
                <a:schemeClr val="bg1"/>
              </a:solidFill>
              <a:latin typeface="+mn-lt"/>
              <a:ea typeface="+mn-ea"/>
            </a:endParaRPr>
          </a:p>
        </p:txBody>
      </p:sp>
      <p:sp>
        <p:nvSpPr>
          <p:cNvPr id="128" name="テキスト プレースホルダ 9">
            <a:extLst>
              <a:ext uri="{FF2B5EF4-FFF2-40B4-BE49-F238E27FC236}">
                <a16:creationId xmlns:a16="http://schemas.microsoft.com/office/drawing/2014/main" id="{8606DEB3-1D42-059A-A2F9-828A8CCE9D80}"/>
              </a:ext>
            </a:extLst>
          </p:cNvPr>
          <p:cNvSpPr>
            <a:spLocks/>
          </p:cNvSpPr>
          <p:nvPr>
            <p:custDataLst>
              <p:tags r:id="rId30"/>
            </p:custDataLst>
          </p:nvPr>
        </p:nvSpPr>
        <p:spPr bwMode="gray">
          <a:xfrm>
            <a:off x="3754438" y="5387975"/>
            <a:ext cx="234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221255C-12AD-46EF-A21F-87C9868B02CD}" type="datetime'''''''''''''''''1''''''''''''''''''''''''''''''''''''''''''1'">
              <a:rPr lang="en-US" altLang="en-US" sz="1400" smtClean="0">
                <a:solidFill>
                  <a:schemeClr val="bg1"/>
                </a:solidFill>
                <a:latin typeface="+mn-lt"/>
                <a:ea typeface="+mn-ea"/>
              </a:rPr>
              <a:pPr/>
              <a:t>11</a:t>
            </a:fld>
            <a:endParaRPr kumimoji="1" lang="en-US" altLang="ja-JP" sz="1400" dirty="0">
              <a:solidFill>
                <a:schemeClr val="bg1"/>
              </a:solidFill>
              <a:latin typeface="+mn-lt"/>
              <a:ea typeface="+mn-ea"/>
            </a:endParaRPr>
          </a:p>
        </p:txBody>
      </p:sp>
      <p:sp>
        <p:nvSpPr>
          <p:cNvPr id="72" name="Rectangle 71">
            <a:extLst>
              <a:ext uri="{FF2B5EF4-FFF2-40B4-BE49-F238E27FC236}">
                <a16:creationId xmlns:a16="http://schemas.microsoft.com/office/drawing/2014/main" id="{0A707B4C-28BB-0167-6CA0-C0CBF325512F}"/>
              </a:ext>
            </a:extLst>
          </p:cNvPr>
          <p:cNvSpPr/>
          <p:nvPr>
            <p:custDataLst>
              <p:tags r:id="rId31"/>
            </p:custDataLst>
          </p:nvPr>
        </p:nvSpPr>
        <p:spPr bwMode="auto">
          <a:xfrm>
            <a:off x="7048500" y="2555875"/>
            <a:ext cx="250825" cy="187325"/>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3" name="Rectangle 72">
            <a:extLst>
              <a:ext uri="{FF2B5EF4-FFF2-40B4-BE49-F238E27FC236}">
                <a16:creationId xmlns:a16="http://schemas.microsoft.com/office/drawing/2014/main" id="{5653E371-7535-9DA5-88A8-F1E5BCC726B5}"/>
              </a:ext>
            </a:extLst>
          </p:cNvPr>
          <p:cNvSpPr/>
          <p:nvPr>
            <p:custDataLst>
              <p:tags r:id="rId32"/>
            </p:custDataLst>
          </p:nvPr>
        </p:nvSpPr>
        <p:spPr bwMode="auto">
          <a:xfrm>
            <a:off x="7048500" y="2819400"/>
            <a:ext cx="250825" cy="187325"/>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6" name="テキスト プレースホルダ 9">
            <a:extLst>
              <a:ext uri="{FF2B5EF4-FFF2-40B4-BE49-F238E27FC236}">
                <a16:creationId xmlns:a16="http://schemas.microsoft.com/office/drawing/2014/main" id="{CD23376E-A24A-E16D-D22D-70672196D8BF}"/>
              </a:ext>
            </a:extLst>
          </p:cNvPr>
          <p:cNvSpPr>
            <a:spLocks/>
          </p:cNvSpPr>
          <p:nvPr>
            <p:custDataLst>
              <p:tags r:id="rId33"/>
            </p:custDataLst>
          </p:nvPr>
        </p:nvSpPr>
        <p:spPr bwMode="auto">
          <a:xfrm>
            <a:off x="7350125" y="255111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85D4A31-67BA-4B08-AB34-6B605CD0F575}" type="datetime'''''''''''''''''''''''''''''保''''健''''''''省'''''''''">
              <a:rPr lang="ja-JP" altLang="en-US" sz="1400" smtClean="0">
                <a:latin typeface="+mn-lt"/>
                <a:ea typeface="+mn-ea"/>
              </a:rPr>
              <a:pPr marL="0" lvl="0" indent="0">
                <a:spcBef>
                  <a:spcPct val="0"/>
                </a:spcBef>
                <a:buNone/>
              </a:pPr>
              <a:t>保健省</a:t>
            </a:fld>
            <a:endParaRPr kumimoji="1" lang="en-US" altLang="ja-JP" sz="1400" dirty="0">
              <a:latin typeface="+mn-lt"/>
              <a:ea typeface="+mn-ea"/>
            </a:endParaRPr>
          </a:p>
        </p:txBody>
      </p:sp>
      <p:sp>
        <p:nvSpPr>
          <p:cNvPr id="18" name="テキスト プレースホルダ 9">
            <a:extLst>
              <a:ext uri="{FF2B5EF4-FFF2-40B4-BE49-F238E27FC236}">
                <a16:creationId xmlns:a16="http://schemas.microsoft.com/office/drawing/2014/main" id="{93FB7AD1-8E1C-117D-EA3C-FFB59BDAD59E}"/>
              </a:ext>
            </a:extLst>
          </p:cNvPr>
          <p:cNvSpPr>
            <a:spLocks/>
          </p:cNvSpPr>
          <p:nvPr>
            <p:custDataLst>
              <p:tags r:id="rId34"/>
            </p:custDataLst>
          </p:nvPr>
        </p:nvSpPr>
        <p:spPr bwMode="auto">
          <a:xfrm>
            <a:off x="7350125" y="2814638"/>
            <a:ext cx="10525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BAF840F-1326-4F18-B5CB-E5B1378B705F}" type="datetime'そ''''''''の''''他''の部''''''''''''''''門'''''''''''''''''">
              <a:rPr lang="ja-JP" altLang="en-US" sz="1400" smtClean="0">
                <a:latin typeface="+mn-lt"/>
                <a:ea typeface="+mn-ea"/>
              </a:rPr>
              <a:pPr marL="0" lvl="0" indent="0">
                <a:spcBef>
                  <a:spcPct val="0"/>
                </a:spcBef>
                <a:buNone/>
              </a:pPr>
              <a:t>その他の部門</a:t>
            </a:fld>
            <a:endParaRPr kumimoji="1" lang="en-US" altLang="ja-JP" sz="1400" dirty="0">
              <a:latin typeface="+mn-lt"/>
              <a:ea typeface="+mn-ea"/>
            </a:endParaRPr>
          </a:p>
        </p:txBody>
      </p:sp>
    </p:spTree>
    <p:extLst>
      <p:ext uri="{BB962C8B-B14F-4D97-AF65-F5344CB8AC3E}">
        <p14:creationId xmlns:p14="http://schemas.microsoft.com/office/powerpoint/2010/main" val="1097450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DFCA712-D4CC-0743-19F7-689EA5704486}"/>
              </a:ext>
            </a:extLst>
          </p:cNvPr>
          <p:cNvGraphicFramePr>
            <a:graphicFrameLocks/>
          </p:cNvGraphicFramePr>
          <p:nvPr>
            <p:custDataLst>
              <p:tags r:id="rId1"/>
            </p:custDataLst>
            <p:extLst>
              <p:ext uri="{D42A27DB-BD31-4B8C-83A1-F6EECF244321}">
                <p14:modId xmlns:p14="http://schemas.microsoft.com/office/powerpoint/2010/main" val="36344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B7817A10-B1E5-9EC7-1F52-11ABB8ABC392}"/>
              </a:ext>
            </a:extLst>
          </p:cNvPr>
          <p:cNvGraphicFramePr/>
          <p:nvPr>
            <p:extLst>
              <p:ext uri="{D42A27DB-BD31-4B8C-83A1-F6EECF244321}">
                <p14:modId xmlns:p14="http://schemas.microsoft.com/office/powerpoint/2010/main" val="2025882677"/>
              </p:ext>
            </p:extLst>
          </p:nvPr>
        </p:nvGraphicFramePr>
        <p:xfrm>
          <a:off x="508171" y="2170348"/>
          <a:ext cx="8681209" cy="3476356"/>
        </p:xfrm>
        <a:graphic>
          <a:graphicData uri="http://schemas.openxmlformats.org/drawingml/2006/chart">
            <c:chart xmlns:c="http://schemas.openxmlformats.org/drawingml/2006/chart" xmlns:r="http://schemas.openxmlformats.org/officeDocument/2006/relationships" r:id="rId5"/>
          </a:graphicData>
        </a:graphic>
      </p:graphicFrame>
      <p:sp>
        <p:nvSpPr>
          <p:cNvPr id="27" name="テキスト ボックス 3">
            <a:extLst>
              <a:ext uri="{FF2B5EF4-FFF2-40B4-BE49-F238E27FC236}">
                <a16:creationId xmlns:a16="http://schemas.microsoft.com/office/drawing/2014/main" id="{E4CC2375-D909-9B8B-B5D4-CDC5CC7E7083}"/>
              </a:ext>
            </a:extLst>
          </p:cNvPr>
          <p:cNvSpPr txBox="1"/>
          <p:nvPr/>
        </p:nvSpPr>
        <p:spPr>
          <a:xfrm>
            <a:off x="309309" y="1164334"/>
            <a:ext cx="9304582" cy="729110"/>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0500" indent="-190500" algn="just">
              <a:lnSpc>
                <a:spcPct val="110000"/>
              </a:lnSpc>
              <a:spcAft>
                <a:spcPts val="3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ガーナ政府の保健予算は近年増加傾向にあり、内訳としては政府予算が最も多く</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62.0%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3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特に、ドナー資金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DPF</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からの拠出額は変化しており、2019年、2020年、2021年にはそれぞれ13.4%、14.9%、10.3%となっている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1">
            <a:extLst>
              <a:ext uri="{FF2B5EF4-FFF2-40B4-BE49-F238E27FC236}">
                <a16:creationId xmlns:a16="http://schemas.microsoft.com/office/drawing/2014/main" id="{66468FD5-A8A5-71B5-C032-3801B6C21994}"/>
              </a:ext>
            </a:extLst>
          </p:cNvPr>
          <p:cNvSpPr txBox="1"/>
          <p:nvPr/>
        </p:nvSpPr>
        <p:spPr>
          <a:xfrm>
            <a:off x="200025" y="6584577"/>
            <a:ext cx="8640960"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MoH Ghana, unicef.org</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900" dirty="0"/>
          </a:p>
        </p:txBody>
      </p:sp>
      <p:sp>
        <p:nvSpPr>
          <p:cNvPr id="31" name="テキスト ボックス 11">
            <a:extLst>
              <a:ext uri="{FF2B5EF4-FFF2-40B4-BE49-F238E27FC236}">
                <a16:creationId xmlns:a16="http://schemas.microsoft.com/office/drawing/2014/main" id="{4B5C1BA8-7128-4C76-8909-09F14EFCF810}"/>
              </a:ext>
            </a:extLst>
          </p:cNvPr>
          <p:cNvSpPr txBox="1"/>
          <p:nvPr/>
        </p:nvSpPr>
        <p:spPr>
          <a:xfrm>
            <a:off x="859829" y="4353274"/>
            <a:ext cx="991002" cy="240027"/>
          </a:xfrm>
          <a:prstGeom prst="rect">
            <a:avLst/>
          </a:prstGeom>
          <a:noFill/>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（単位:百万GHS）</a:t>
            </a:r>
          </a:p>
          <a:p>
            <a:endParaRPr lang="ja-JP" altLang="en-US" sz="64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Chart 16">
            <a:extLst>
              <a:ext uri="{FF2B5EF4-FFF2-40B4-BE49-F238E27FC236}">
                <a16:creationId xmlns:a16="http://schemas.microsoft.com/office/drawing/2014/main" id="{F51A6E6D-F10E-B250-14C9-86703875136C}"/>
              </a:ext>
            </a:extLst>
          </p:cNvPr>
          <p:cNvGraphicFramePr/>
          <p:nvPr/>
        </p:nvGraphicFramePr>
        <p:xfrm>
          <a:off x="6690954" y="3072553"/>
          <a:ext cx="2501900" cy="2498725"/>
        </p:xfrm>
        <a:graphic>
          <a:graphicData uri="http://schemas.openxmlformats.org/drawingml/2006/chart">
            <c:chart xmlns:c="http://schemas.openxmlformats.org/drawingml/2006/chart" xmlns:r="http://schemas.openxmlformats.org/officeDocument/2006/relationships" r:id="rId6"/>
          </a:graphicData>
        </a:graphic>
      </p:graphicFrame>
      <p:sp>
        <p:nvSpPr>
          <p:cNvPr id="44" name="テキスト ボックス 43">
            <a:extLst>
              <a:ext uri="{FF2B5EF4-FFF2-40B4-BE49-F238E27FC236}">
                <a16:creationId xmlns:a16="http://schemas.microsoft.com/office/drawing/2014/main" id="{6C1F56BA-FD17-4DA0-354F-8F41FC056C03}"/>
              </a:ext>
            </a:extLst>
          </p:cNvPr>
          <p:cNvSpPr txBox="1"/>
          <p:nvPr/>
        </p:nvSpPr>
        <p:spPr>
          <a:xfrm>
            <a:off x="6600498" y="5861590"/>
            <a:ext cx="2880779" cy="707886"/>
          </a:xfrm>
          <a:prstGeom prst="rect">
            <a:avLst/>
          </a:prstGeom>
          <a:noFill/>
        </p:spPr>
        <p:txBody>
          <a:bodyPr wrap="square" rtlCol="0">
            <a:spAutoFit/>
          </a:bodyPr>
          <a:lstStyle/>
          <a:p>
            <a:pPr marL="171450" indent="-171450">
              <a:buFont typeface="Arial" panose="020B0604020202020204" pitchFamily="34" charset="0"/>
              <a:buChar char="•"/>
            </a:pPr>
            <a:r>
              <a:rPr lang="en-US" altLang="ja-JP" sz="1000" dirty="0">
                <a:latin typeface="+mn-ea"/>
                <a:cs typeface="Arial" panose="020B0604020202020204" pitchFamily="34" charset="0"/>
              </a:rPr>
              <a:t>GOG : </a:t>
            </a:r>
            <a:r>
              <a:rPr lang="ja-JP" altLang="en-US" sz="1000" dirty="0">
                <a:latin typeface="+mn-ea"/>
                <a:cs typeface="Arial" panose="020B0604020202020204" pitchFamily="34" charset="0"/>
              </a:rPr>
              <a:t>ガーナ政府</a:t>
            </a:r>
            <a:endParaRPr lang="en-US" altLang="ja-JP" sz="1000" dirty="0">
              <a:latin typeface="+mn-ea"/>
              <a:cs typeface="Arial" panose="020B0604020202020204" pitchFamily="34" charset="0"/>
            </a:endParaRPr>
          </a:p>
          <a:p>
            <a:pPr marL="171450" indent="-171450">
              <a:buFont typeface="Arial" panose="020B0604020202020204" pitchFamily="34" charset="0"/>
              <a:buChar char="•"/>
            </a:pPr>
            <a:r>
              <a:rPr lang="en-US" altLang="ja-JP" sz="1000" dirty="0">
                <a:latin typeface="+mn-ea"/>
                <a:cs typeface="Arial" panose="020B0604020202020204" pitchFamily="34" charset="0"/>
              </a:rPr>
              <a:t>IGF : </a:t>
            </a:r>
            <a:r>
              <a:rPr lang="ja-JP" altLang="en-US" sz="1000" dirty="0">
                <a:latin typeface="+mn-ea"/>
                <a:cs typeface="Arial" panose="020B0604020202020204" pitchFamily="34" charset="0"/>
              </a:rPr>
              <a:t>内部ファンド</a:t>
            </a:r>
            <a:endParaRPr lang="en-US" altLang="ja-JP" sz="1000" dirty="0">
              <a:latin typeface="+mn-ea"/>
              <a:cs typeface="Arial" panose="020B0604020202020204" pitchFamily="34" charset="0"/>
            </a:endParaRPr>
          </a:p>
          <a:p>
            <a:pPr marL="171450" indent="-171450">
              <a:buFont typeface="Arial" panose="020B0604020202020204" pitchFamily="34" charset="0"/>
              <a:buChar char="•"/>
            </a:pPr>
            <a:r>
              <a:rPr lang="en-US" altLang="ja-JP" sz="1000" dirty="0">
                <a:latin typeface="+mn-ea"/>
                <a:cs typeface="Arial" panose="020B0604020202020204" pitchFamily="34" charset="0"/>
              </a:rPr>
              <a:t>ABFA : </a:t>
            </a:r>
            <a:r>
              <a:rPr lang="ja-JP" altLang="en-US" sz="1000" dirty="0">
                <a:latin typeface="+mn-ea"/>
                <a:cs typeface="Arial" panose="020B0604020202020204" pitchFamily="34" charset="0"/>
              </a:rPr>
              <a:t>年間予算配分額</a:t>
            </a:r>
            <a:endParaRPr lang="en-US" altLang="ja-JP" sz="1000" dirty="0">
              <a:latin typeface="+mn-ea"/>
              <a:cs typeface="Arial" panose="020B0604020202020204" pitchFamily="34" charset="0"/>
            </a:endParaRPr>
          </a:p>
          <a:p>
            <a:pPr marL="171450" indent="-171450">
              <a:buFont typeface="Arial" panose="020B0604020202020204" pitchFamily="34" charset="0"/>
              <a:buChar char="•"/>
            </a:pPr>
            <a:r>
              <a:rPr lang="en-US" altLang="ja-JP" sz="1000" dirty="0">
                <a:latin typeface="+mn-ea"/>
                <a:cs typeface="Arial" panose="020B0604020202020204" pitchFamily="34" charset="0"/>
              </a:rPr>
              <a:t>DPF</a:t>
            </a:r>
            <a:r>
              <a:rPr lang="ja-JP" altLang="en-US" sz="1000" dirty="0">
                <a:latin typeface="+mn-ea"/>
                <a:cs typeface="Arial" panose="020B0604020202020204" pitchFamily="34" charset="0"/>
              </a:rPr>
              <a:t>：　ドナー資金</a:t>
            </a:r>
          </a:p>
        </p:txBody>
      </p:sp>
      <p:sp>
        <p:nvSpPr>
          <p:cNvPr id="10" name="タイトル 1">
            <a:extLst>
              <a:ext uri="{FF2B5EF4-FFF2-40B4-BE49-F238E27FC236}">
                <a16:creationId xmlns:a16="http://schemas.microsoft.com/office/drawing/2014/main" id="{7DA13BC6-B580-42AA-AF8A-2371E65810C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政策動向</a:t>
            </a:r>
            <a:endParaRPr kumimoji="1" lang="ja-JP" altLang="en-US" dirty="0"/>
          </a:p>
        </p:txBody>
      </p:sp>
      <p:sp>
        <p:nvSpPr>
          <p:cNvPr id="11" name="テキスト プレースホルダー 2">
            <a:extLst>
              <a:ext uri="{FF2B5EF4-FFF2-40B4-BE49-F238E27FC236}">
                <a16:creationId xmlns:a16="http://schemas.microsoft.com/office/drawing/2014/main" id="{7E8C4946-DB03-4D7C-AC90-FE6AA48C93F0}"/>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pPr defTabSz="863600" fontAlgn="base">
              <a:lnSpc>
                <a:spcPct val="100000"/>
              </a:lnSpc>
              <a:spcAft>
                <a:spcPct val="0"/>
              </a:spcAft>
              <a:buClr>
                <a:schemeClr val="bg1">
                  <a:lumMod val="75000"/>
                </a:schemeClr>
              </a:buClr>
            </a:pPr>
            <a:r>
              <a:rPr lang="en-US" altLang="ja-JP" sz="2000" noProof="1">
                <a:latin typeface="HGP創英角ｺﾞｼｯｸUB" pitchFamily="50" charset="-128"/>
              </a:rPr>
              <a:t>政府の保健予算配分</a:t>
            </a:r>
            <a:endParaRPr lang="ja-JP" altLang="en-US" sz="2000" noProof="1">
              <a:latin typeface="HGP創英角ｺﾞｼｯｸUB" pitchFamily="50" charset="-128"/>
            </a:endParaRPr>
          </a:p>
        </p:txBody>
      </p:sp>
    </p:spTree>
    <p:extLst>
      <p:ext uri="{BB962C8B-B14F-4D97-AF65-F5344CB8AC3E}">
        <p14:creationId xmlns:p14="http://schemas.microsoft.com/office/powerpoint/2010/main" val="3917715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F695A-D5DA-BB36-513B-6EA6CEE0D0D9}"/>
              </a:ext>
            </a:extLst>
          </p:cNvPr>
          <p:cNvSpPr>
            <a:spLocks noGrp="1"/>
          </p:cNvSpPr>
          <p:nvPr>
            <p:ph type="title"/>
          </p:nvPr>
        </p:nvSpPr>
        <p:spPr/>
        <p:txBody>
          <a:bodyPr/>
          <a:lstStyle/>
          <a:p>
            <a:r>
              <a:rPr lang="ja-JP" altLang="en-US" dirty="0"/>
              <a:t>日本との関わり</a:t>
            </a:r>
          </a:p>
        </p:txBody>
      </p:sp>
    </p:spTree>
    <p:extLst>
      <p:ext uri="{BB962C8B-B14F-4D97-AF65-F5344CB8AC3E}">
        <p14:creationId xmlns:p14="http://schemas.microsoft.com/office/powerpoint/2010/main" val="327512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895389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7" name="Object 6"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都市化率、上位5都市の人口</a:t>
            </a:r>
          </a:p>
        </p:txBody>
      </p:sp>
      <p:sp>
        <p:nvSpPr>
          <p:cNvPr id="34" name="テキスト ボックス 33"/>
          <p:cNvSpPr txBox="1"/>
          <p:nvPr/>
        </p:nvSpPr>
        <p:spPr>
          <a:xfrm>
            <a:off x="188851" y="1121621"/>
            <a:ext cx="9505056" cy="47070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都市部に住む人々は、</a:t>
            </a:r>
            <a:r>
              <a:rPr lang="en-US" altLang="ja-JP" sz="1400" noProof="1">
                <a:cs typeface="Arial" panose="020B0604020202020204" pitchFamily="34" charset="0"/>
              </a:rPr>
              <a:t>2010</a:t>
            </a:r>
            <a:r>
              <a:rPr lang="en-US" altLang="ja-JP" sz="1400" noProof="1">
                <a:latin typeface="+mn-ea"/>
                <a:cs typeface="Arial" panose="020B0604020202020204" pitchFamily="34" charset="0"/>
              </a:rPr>
              <a:t>年に農村部の人口を上回り、</a:t>
            </a:r>
            <a:r>
              <a:rPr lang="en-US" altLang="ja-JP" sz="1400" noProof="1">
                <a:cs typeface="Arial" panose="020B0604020202020204" pitchFamily="34" charset="0"/>
              </a:rPr>
              <a:t>2050</a:t>
            </a:r>
            <a:r>
              <a:rPr lang="en-US" altLang="ja-JP" sz="1400" noProof="1">
                <a:latin typeface="+mn-ea"/>
                <a:cs typeface="Arial" panose="020B0604020202020204" pitchFamily="34" charset="0"/>
              </a:rPr>
              <a:t>年まで</a:t>
            </a:r>
            <a:r>
              <a:rPr lang="ja-JP" altLang="en-US" sz="1400" noProof="1">
                <a:latin typeface="+mn-ea"/>
                <a:cs typeface="Arial" panose="020B0604020202020204" pitchFamily="34" charset="0"/>
              </a:rPr>
              <a:t>増加</a:t>
            </a:r>
            <a:r>
              <a:rPr lang="en-US" altLang="ja-JP" sz="1400" noProof="1">
                <a:latin typeface="+mn-ea"/>
                <a:cs typeface="Arial" panose="020B0604020202020204" pitchFamily="34" charset="0"/>
              </a:rPr>
              <a:t>傾向が続くと予想されている 。</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クマシの人口は他の都市よりも急速に増加しており、現在ガーナで最も人口の多い都市</a:t>
            </a:r>
            <a:r>
              <a:rPr lang="ja-JP" altLang="en-US" sz="1400" noProof="1">
                <a:latin typeface="+mn-ea"/>
                <a:cs typeface="Arial" panose="020B0604020202020204" pitchFamily="34" charset="0"/>
              </a:rPr>
              <a:t>である。</a:t>
            </a:r>
            <a:endParaRPr lang="en-US" altLang="ja-JP" sz="960" noProof="1">
              <a:latin typeface="+mn-ea"/>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r>
                <a:rPr lang="ja-JP" altLang="en-US" sz="896" noProof="1">
                  <a:solidFill>
                    <a:srgbClr val="000000"/>
                  </a:solidFill>
                  <a:latin typeface="Arial Black" pitchFamily="34" charset="0"/>
                  <a:ea typeface="HGP創英角ｺﾞｼｯｸUB" pitchFamily="50" charset="-128"/>
                </a:rPr>
                <a:t>*</a:t>
              </a:r>
              <a:endParaRPr lang="en-US" altLang="ja-JP" sz="896"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上位5都市の人口</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112" name="Chart 111">
            <a:extLst>
              <a:ext uri="{FF2B5EF4-FFF2-40B4-BE49-F238E27FC236}">
                <a16:creationId xmlns:a16="http://schemas.microsoft.com/office/drawing/2014/main" id="{CF4EF34D-1DB2-DBBA-52B4-CFC1DEC6C14F}"/>
              </a:ext>
            </a:extLst>
          </p:cNvPr>
          <p:cNvGraphicFramePr/>
          <p:nvPr>
            <p:custDataLst>
              <p:tags r:id="rId3"/>
            </p:custDataLst>
            <p:extLst>
              <p:ext uri="{D42A27DB-BD31-4B8C-83A1-F6EECF244321}">
                <p14:modId xmlns:p14="http://schemas.microsoft.com/office/powerpoint/2010/main" val="1907097148"/>
              </p:ext>
            </p:extLst>
          </p:nvPr>
        </p:nvGraphicFramePr>
        <p:xfrm>
          <a:off x="127000" y="2303463"/>
          <a:ext cx="4476750" cy="3798887"/>
        </p:xfrm>
        <a:graphic>
          <a:graphicData uri="http://schemas.openxmlformats.org/drawingml/2006/chart">
            <c:chart xmlns:c="http://schemas.openxmlformats.org/drawingml/2006/chart" xmlns:r="http://schemas.openxmlformats.org/officeDocument/2006/relationships" r:id="rId59"/>
          </a:graphicData>
        </a:graphic>
      </p:graphicFrame>
      <p:cxnSp>
        <p:nvCxnSpPr>
          <p:cNvPr id="63" name="Straight Connector 62">
            <a:extLst>
              <a:ext uri="{FF2B5EF4-FFF2-40B4-BE49-F238E27FC236}">
                <a16:creationId xmlns:a16="http://schemas.microsoft.com/office/drawing/2014/main" id="{44315D1E-6DB3-9127-C079-3E3807D813B8}"/>
              </a:ext>
            </a:extLst>
          </p:cNvPr>
          <p:cNvCxnSpPr>
            <a:cxnSpLocks/>
          </p:cNvCxnSpPr>
          <p:nvPr>
            <p:custDataLst>
              <p:tags r:id="rId4"/>
            </p:custDataLst>
          </p:nvPr>
        </p:nvCxnSpPr>
        <p:spPr bwMode="auto">
          <a:xfrm flipH="1" flipV="1">
            <a:off x="1452563" y="4251325"/>
            <a:ext cx="11113"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F7746EA3-2EAC-F3D2-2F68-C35911D50B1D}"/>
              </a:ext>
            </a:extLst>
          </p:cNvPr>
          <p:cNvCxnSpPr/>
          <p:nvPr>
            <p:custDataLst>
              <p:tags r:id="rId5"/>
            </p:custDataLst>
          </p:nvPr>
        </p:nvCxnSpPr>
        <p:spPr bwMode="auto">
          <a:xfrm>
            <a:off x="1438275" y="4049713"/>
            <a:ext cx="3175" cy="104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p:cNvSpPr>
          <p:nvPr>
            <p:custDataLst>
              <p:tags r:id="rId6"/>
            </p:custDataLst>
          </p:nvPr>
        </p:nvSpPr>
        <p:spPr bwMode="auto">
          <a:xfrm>
            <a:off x="230189" y="2254250"/>
            <a:ext cx="155575" cy="968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640" b="0" noProof="1">
                <a:sym typeface="+mn-lt"/>
              </a:rPr>
              <a:t>（%）</a:t>
            </a:r>
          </a:p>
        </p:txBody>
      </p:sp>
      <p:sp useBgFill="1">
        <p:nvSpPr>
          <p:cNvPr id="71" name="テキスト プレースホルダ 9">
            <a:extLst>
              <a:ext uri="{FF2B5EF4-FFF2-40B4-BE49-F238E27FC236}">
                <a16:creationId xmlns:a16="http://schemas.microsoft.com/office/drawing/2014/main" id="{7005C8D8-027B-6843-9105-AA8B30A5B870}"/>
              </a:ext>
            </a:extLst>
          </p:cNvPr>
          <p:cNvSpPr>
            <a:spLocks/>
          </p:cNvSpPr>
          <p:nvPr>
            <p:custDataLst>
              <p:tags r:id="rId7"/>
            </p:custDataLst>
          </p:nvPr>
        </p:nvSpPr>
        <p:spPr bwMode="gray">
          <a:xfrm>
            <a:off x="628650" y="44751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0AF7D44-BAFE-4D88-A604-98C7AE4296B3}" type="datetime'4''''''''''''3''''.9'''''''''''''''''''''''''">
              <a:rPr lang="en-US" altLang="en-US" sz="1000" smtClean="0">
                <a:effectLst/>
                <a:latin typeface="+mn-lt"/>
                <a:ea typeface="+mn-ea"/>
                <a:sym typeface="+mn-lt"/>
              </a:rPr>
              <a:pPr marL="0" lvl="0" indent="0">
                <a:spcBef>
                  <a:spcPct val="0"/>
                </a:spcBef>
                <a:buNone/>
              </a:pPr>
              <a:t>43.9</a:t>
            </a:fld>
            <a:endParaRPr kumimoji="1" lang="en-US" altLang="ja-JP" sz="1000" dirty="0">
              <a:latin typeface="+mn-lt"/>
              <a:ea typeface="+mn-ea"/>
              <a:sym typeface="+mn-lt"/>
            </a:endParaRPr>
          </a:p>
        </p:txBody>
      </p:sp>
      <p:sp>
        <p:nvSpPr>
          <p:cNvPr id="101" name="テキスト プレースホルダ 9">
            <a:extLst>
              <a:ext uri="{FF2B5EF4-FFF2-40B4-BE49-F238E27FC236}">
                <a16:creationId xmlns:a16="http://schemas.microsoft.com/office/drawing/2014/main" id="{F8307CBE-C944-0FD0-CF44-58C163E000DA}"/>
              </a:ext>
            </a:extLst>
          </p:cNvPr>
          <p:cNvSpPr>
            <a:spLocks/>
          </p:cNvSpPr>
          <p:nvPr>
            <p:custDataLst>
              <p:tags r:id="rId8"/>
            </p:custDataLst>
          </p:nvPr>
        </p:nvSpPr>
        <p:spPr bwMode="auto">
          <a:xfrm>
            <a:off x="5270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78BB67-CBFB-4838-86B4-A60B8AA8F83D}"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102" name="テキスト プレースホルダ 9">
            <a:extLst>
              <a:ext uri="{FF2B5EF4-FFF2-40B4-BE49-F238E27FC236}">
                <a16:creationId xmlns:a16="http://schemas.microsoft.com/office/drawing/2014/main" id="{E4CE3F01-2D7D-0298-049F-795033E6AA3D}"/>
              </a:ext>
            </a:extLst>
          </p:cNvPr>
          <p:cNvSpPr>
            <a:spLocks/>
          </p:cNvSpPr>
          <p:nvPr>
            <p:custDataLst>
              <p:tags r:id="rId9"/>
            </p:custDataLst>
          </p:nvPr>
        </p:nvSpPr>
        <p:spPr bwMode="auto">
          <a:xfrm>
            <a:off x="9810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0FB3EEC-BC32-40FD-AD1C-0F1095CAB7F4}"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103" name="テキスト プレースホルダ 9">
            <a:extLst>
              <a:ext uri="{FF2B5EF4-FFF2-40B4-BE49-F238E27FC236}">
                <a16:creationId xmlns:a16="http://schemas.microsoft.com/office/drawing/2014/main" id="{E0728070-9263-2796-A228-1A7BEB3AC135}"/>
              </a:ext>
            </a:extLst>
          </p:cNvPr>
          <p:cNvSpPr>
            <a:spLocks/>
          </p:cNvSpPr>
          <p:nvPr>
            <p:custDataLst>
              <p:tags r:id="rId10"/>
            </p:custDataLst>
          </p:nvPr>
        </p:nvSpPr>
        <p:spPr bwMode="auto">
          <a:xfrm>
            <a:off x="13668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F65589-DA06-4BD3-B50E-BD714B92342E}"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useBgFill="1">
        <p:nvSpPr>
          <p:cNvPr id="61" name="テキスト プレースホルダ 9">
            <a:extLst>
              <a:ext uri="{FF2B5EF4-FFF2-40B4-BE49-F238E27FC236}">
                <a16:creationId xmlns:a16="http://schemas.microsoft.com/office/drawing/2014/main" id="{94832B8E-A24A-4245-EE71-C63E1539235F}"/>
              </a:ext>
            </a:extLst>
          </p:cNvPr>
          <p:cNvSpPr>
            <a:spLocks/>
          </p:cNvSpPr>
          <p:nvPr>
            <p:custDataLst>
              <p:tags r:id="rId11"/>
            </p:custDataLst>
          </p:nvPr>
        </p:nvSpPr>
        <p:spPr bwMode="gray">
          <a:xfrm>
            <a:off x="1706563" y="43434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AFA85AE-2CB6-4683-8DCF-54B212A75BFB}" type="datetime'''4''''6''''''''''''''''''''''''.''''4'''''''''''''">
              <a:rPr lang="en-US" altLang="en-US" sz="1000" smtClean="0">
                <a:effectLst/>
                <a:latin typeface="+mn-lt"/>
                <a:ea typeface="+mn-ea"/>
                <a:sym typeface="+mn-lt"/>
              </a:rPr>
              <a:pPr marL="0" lvl="0" indent="0">
                <a:spcBef>
                  <a:spcPct val="0"/>
                </a:spcBef>
                <a:buNone/>
              </a:pPr>
              <a:t>46.4</a:t>
            </a:fld>
            <a:endParaRPr kumimoji="1" lang="en-US" altLang="ja-JP" sz="1000" dirty="0">
              <a:latin typeface="+mn-lt"/>
              <a:ea typeface="+mn-ea"/>
              <a:sym typeface="+mn-lt"/>
            </a:endParaRPr>
          </a:p>
        </p:txBody>
      </p:sp>
      <p:sp>
        <p:nvSpPr>
          <p:cNvPr id="104" name="テキスト プレースホルダ 9">
            <a:extLst>
              <a:ext uri="{FF2B5EF4-FFF2-40B4-BE49-F238E27FC236}">
                <a16:creationId xmlns:a16="http://schemas.microsoft.com/office/drawing/2014/main" id="{AFA9EED1-85B8-2EAE-C1EE-DD68A2665F2C}"/>
              </a:ext>
            </a:extLst>
          </p:cNvPr>
          <p:cNvSpPr>
            <a:spLocks/>
          </p:cNvSpPr>
          <p:nvPr>
            <p:custDataLst>
              <p:tags r:id="rId12"/>
            </p:custDataLst>
          </p:nvPr>
        </p:nvSpPr>
        <p:spPr bwMode="auto">
          <a:xfrm>
            <a:off x="17510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F8ED07-34E6-406E-8738-AEC638C18E57}"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useBgFill="1">
        <p:nvSpPr>
          <p:cNvPr id="90" name="テキスト プレースホルダ 9">
            <a:extLst>
              <a:ext uri="{FF2B5EF4-FFF2-40B4-BE49-F238E27FC236}">
                <a16:creationId xmlns:a16="http://schemas.microsoft.com/office/drawing/2014/main" id="{2286D571-A097-22CE-271E-93B663522AB4}"/>
              </a:ext>
            </a:extLst>
          </p:cNvPr>
          <p:cNvSpPr>
            <a:spLocks/>
          </p:cNvSpPr>
          <p:nvPr>
            <p:custDataLst>
              <p:tags r:id="rId13"/>
            </p:custDataLst>
          </p:nvPr>
        </p:nvSpPr>
        <p:spPr bwMode="gray">
          <a:xfrm>
            <a:off x="2073275" y="443071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4C05BDA-F7AC-404E-9852-56598A21F591}" type="datetime'''''''''''''''''''''4''''''''3.''''''''''''''''''8'''''">
              <a:rPr lang="en-US" altLang="en-US" sz="1000" smtClean="0">
                <a:effectLst/>
                <a:latin typeface="+mn-lt"/>
                <a:ea typeface="+mn-ea"/>
                <a:sym typeface="+mn-lt"/>
              </a:rPr>
              <a:pPr marL="0" lvl="0" indent="0">
                <a:spcBef>
                  <a:spcPct val="0"/>
                </a:spcBef>
                <a:buNone/>
              </a:pPr>
              <a:t>43.8</a:t>
            </a:fld>
            <a:endParaRPr kumimoji="1" lang="en-US" altLang="ja-JP" sz="1000" dirty="0">
              <a:latin typeface="+mn-lt"/>
              <a:ea typeface="+mn-ea"/>
              <a:sym typeface="+mn-lt"/>
            </a:endParaRPr>
          </a:p>
        </p:txBody>
      </p:sp>
      <p:sp>
        <p:nvSpPr>
          <p:cNvPr id="105" name="テキスト プレースホルダ 9">
            <a:extLst>
              <a:ext uri="{FF2B5EF4-FFF2-40B4-BE49-F238E27FC236}">
                <a16:creationId xmlns:a16="http://schemas.microsoft.com/office/drawing/2014/main" id="{1D9715F6-BEF3-88CA-F9F3-C8DC95F00546}"/>
              </a:ext>
            </a:extLst>
          </p:cNvPr>
          <p:cNvSpPr>
            <a:spLocks/>
          </p:cNvSpPr>
          <p:nvPr>
            <p:custDataLst>
              <p:tags r:id="rId14"/>
            </p:custDataLst>
          </p:nvPr>
        </p:nvSpPr>
        <p:spPr bwMode="auto">
          <a:xfrm>
            <a:off x="21367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4E38EB8-A9E6-4009-A8C8-EF97AC070532}"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useBgFill="1">
        <p:nvSpPr>
          <p:cNvPr id="91" name="テキスト プレースホルダ 9">
            <a:extLst>
              <a:ext uri="{FF2B5EF4-FFF2-40B4-BE49-F238E27FC236}">
                <a16:creationId xmlns:a16="http://schemas.microsoft.com/office/drawing/2014/main" id="{7C65AE03-C1B7-B9EB-8832-A634618F82D3}"/>
              </a:ext>
            </a:extLst>
          </p:cNvPr>
          <p:cNvSpPr>
            <a:spLocks/>
          </p:cNvSpPr>
          <p:nvPr>
            <p:custDataLst>
              <p:tags r:id="rId15"/>
            </p:custDataLst>
          </p:nvPr>
        </p:nvSpPr>
        <p:spPr bwMode="gray">
          <a:xfrm>
            <a:off x="2457450" y="45212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E6485FE5-4316-4247-A1A7-FDA007F4E8A1}" type="datetime'''''''''''4''1''''.''''''1'''''''">
              <a:rPr lang="en-US" altLang="en-US" sz="1000" smtClean="0">
                <a:effectLst/>
                <a:latin typeface="+mn-lt"/>
                <a:ea typeface="+mn-ea"/>
                <a:sym typeface="+mn-lt"/>
              </a:rPr>
              <a:pPr marL="0" lvl="0" indent="0">
                <a:spcBef>
                  <a:spcPct val="0"/>
                </a:spcBef>
                <a:buNone/>
              </a:pPr>
              <a:t>41.1</a:t>
            </a:fld>
            <a:endParaRPr kumimoji="1" lang="en-US" altLang="ja-JP" sz="1000" dirty="0">
              <a:latin typeface="+mn-lt"/>
              <a:ea typeface="+mn-ea"/>
              <a:sym typeface="+mn-lt"/>
            </a:endParaRPr>
          </a:p>
        </p:txBody>
      </p:sp>
      <p:sp>
        <p:nvSpPr>
          <p:cNvPr id="106" name="テキスト プレースホルダ 9">
            <a:extLst>
              <a:ext uri="{FF2B5EF4-FFF2-40B4-BE49-F238E27FC236}">
                <a16:creationId xmlns:a16="http://schemas.microsoft.com/office/drawing/2014/main" id="{277CB10F-5A69-F3A2-55C8-F04C8647D913}"/>
              </a:ext>
            </a:extLst>
          </p:cNvPr>
          <p:cNvSpPr>
            <a:spLocks/>
          </p:cNvSpPr>
          <p:nvPr>
            <p:custDataLst>
              <p:tags r:id="rId16"/>
            </p:custDataLst>
          </p:nvPr>
        </p:nvSpPr>
        <p:spPr bwMode="auto">
          <a:xfrm>
            <a:off x="25209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FE3523-27C7-402F-AE01-601AD2BE7A65}" type="datetime'''''''''''''2''''''''''5'''''''''''''''''''">
              <a:rPr lang="en-US" altLang="en-US" sz="1000" smtClean="0">
                <a:effectLst/>
                <a:latin typeface="+mn-lt"/>
                <a:ea typeface="+mn-ea"/>
                <a:sym typeface="+mn-lt"/>
              </a:rPr>
              <a:pPr marL="0" lvl="0" indent="0" algn="ctr">
                <a:spcBef>
                  <a:spcPct val="0"/>
                </a:spcBef>
                <a:buNone/>
              </a:pPr>
              <a:t>25</a:t>
            </a:fld>
            <a:endParaRPr kumimoji="1" lang="en-US" altLang="ja-JP" sz="1000" dirty="0">
              <a:latin typeface="+mn-lt"/>
              <a:ea typeface="+mn-ea"/>
              <a:sym typeface="+mn-lt"/>
            </a:endParaRPr>
          </a:p>
        </p:txBody>
      </p:sp>
      <p:sp useBgFill="1">
        <p:nvSpPr>
          <p:cNvPr id="92" name="テキスト プレースホルダ 9">
            <a:extLst>
              <a:ext uri="{FF2B5EF4-FFF2-40B4-BE49-F238E27FC236}">
                <a16:creationId xmlns:a16="http://schemas.microsoft.com/office/drawing/2014/main" id="{B49AF2F1-D54F-E72C-FEBF-EA913FB89332}"/>
              </a:ext>
            </a:extLst>
          </p:cNvPr>
          <p:cNvSpPr>
            <a:spLocks/>
          </p:cNvSpPr>
          <p:nvPr>
            <p:custDataLst>
              <p:tags r:id="rId17"/>
            </p:custDataLst>
          </p:nvPr>
        </p:nvSpPr>
        <p:spPr bwMode="gray">
          <a:xfrm>
            <a:off x="2841625" y="46148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BC843D6-682D-40DE-84BC-219C48C9957F}" type="datetime'''''''''''3''''8''.''''''''''''''''3'''''''''''''''''''''">
              <a:rPr lang="en-US" altLang="en-US" sz="1000" smtClean="0">
                <a:effectLst/>
                <a:latin typeface="+mn-lt"/>
                <a:ea typeface="+mn-ea"/>
                <a:sym typeface="+mn-lt"/>
              </a:rPr>
              <a:pPr marL="0" lvl="0" indent="0">
                <a:spcBef>
                  <a:spcPct val="0"/>
                </a:spcBef>
                <a:buNone/>
              </a:pPr>
              <a:t>38.3</a:t>
            </a:fld>
            <a:endParaRPr kumimoji="1" lang="en-US" altLang="ja-JP" sz="1000" dirty="0">
              <a:latin typeface="+mn-lt"/>
              <a:ea typeface="+mn-ea"/>
              <a:sym typeface="+mn-lt"/>
            </a:endParaRPr>
          </a:p>
        </p:txBody>
      </p:sp>
      <p:sp>
        <p:nvSpPr>
          <p:cNvPr id="107" name="テキスト プレースホルダ 9">
            <a:extLst>
              <a:ext uri="{FF2B5EF4-FFF2-40B4-BE49-F238E27FC236}">
                <a16:creationId xmlns:a16="http://schemas.microsoft.com/office/drawing/2014/main" id="{3AAC304C-3234-9561-80C0-9ED53CC4D1BC}"/>
              </a:ext>
            </a:extLst>
          </p:cNvPr>
          <p:cNvSpPr>
            <a:spLocks/>
          </p:cNvSpPr>
          <p:nvPr>
            <p:custDataLst>
              <p:tags r:id="rId18"/>
            </p:custDataLst>
          </p:nvPr>
        </p:nvSpPr>
        <p:spPr bwMode="auto">
          <a:xfrm>
            <a:off x="29051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608548D-ED36-4011-AC38-F393FA7E7158}" type="datetime'''''''''''''''''''''''3''''''''''''''''''''''0'''''''''''''">
              <a:rPr lang="en-US" altLang="en-US" sz="1000" smtClean="0">
                <a:effectLst/>
                <a:latin typeface="+mn-lt"/>
                <a:ea typeface="+mn-ea"/>
                <a:sym typeface="+mn-lt"/>
              </a:rPr>
              <a:pPr marL="0" lvl="0" indent="0" algn="ctr">
                <a:spcBef>
                  <a:spcPct val="0"/>
                </a:spcBef>
                <a:buNone/>
              </a:pPr>
              <a:t>30</a:t>
            </a:fld>
            <a:endParaRPr kumimoji="1" lang="en-US" altLang="ja-JP" sz="1000" dirty="0">
              <a:latin typeface="+mn-lt"/>
              <a:ea typeface="+mn-ea"/>
              <a:sym typeface="+mn-lt"/>
            </a:endParaRPr>
          </a:p>
        </p:txBody>
      </p:sp>
      <p:sp useBgFill="1">
        <p:nvSpPr>
          <p:cNvPr id="93" name="テキスト プレースホルダ 9">
            <a:extLst>
              <a:ext uri="{FF2B5EF4-FFF2-40B4-BE49-F238E27FC236}">
                <a16:creationId xmlns:a16="http://schemas.microsoft.com/office/drawing/2014/main" id="{0B38F17B-7ADE-0010-E213-1B0AAD3CE050}"/>
              </a:ext>
            </a:extLst>
          </p:cNvPr>
          <p:cNvSpPr>
            <a:spLocks/>
          </p:cNvSpPr>
          <p:nvPr>
            <p:custDataLst>
              <p:tags r:id="rId19"/>
            </p:custDataLst>
          </p:nvPr>
        </p:nvSpPr>
        <p:spPr bwMode="gray">
          <a:xfrm>
            <a:off x="3227388" y="471011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85AF35AE-7D7E-4C79-A983-A7E9F6FEFB4E}" type="datetime'35''''''''.''''''''''''4'''''">
              <a:rPr lang="en-US" altLang="en-US" sz="1000" smtClean="0">
                <a:effectLst/>
                <a:latin typeface="+mn-lt"/>
                <a:ea typeface="+mn-ea"/>
                <a:sym typeface="+mn-lt"/>
              </a:rPr>
              <a:pPr marL="0" lvl="0" indent="0">
                <a:spcBef>
                  <a:spcPct val="0"/>
                </a:spcBef>
                <a:buNone/>
              </a:pPr>
              <a:t>35.4</a:t>
            </a:fld>
            <a:endParaRPr kumimoji="1" lang="en-US" altLang="ja-JP" sz="1000" dirty="0">
              <a:latin typeface="+mn-lt"/>
              <a:ea typeface="+mn-ea"/>
              <a:sym typeface="+mn-lt"/>
            </a:endParaRPr>
          </a:p>
        </p:txBody>
      </p:sp>
      <p:sp>
        <p:nvSpPr>
          <p:cNvPr id="108" name="テキスト プレースホルダ 9">
            <a:extLst>
              <a:ext uri="{FF2B5EF4-FFF2-40B4-BE49-F238E27FC236}">
                <a16:creationId xmlns:a16="http://schemas.microsoft.com/office/drawing/2014/main" id="{3A69046D-FAA0-C33B-1DC1-F760B1B7BDC9}"/>
              </a:ext>
            </a:extLst>
          </p:cNvPr>
          <p:cNvSpPr>
            <a:spLocks/>
          </p:cNvSpPr>
          <p:nvPr>
            <p:custDataLst>
              <p:tags r:id="rId20"/>
            </p:custDataLst>
          </p:nvPr>
        </p:nvSpPr>
        <p:spPr bwMode="auto">
          <a:xfrm>
            <a:off x="32908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BD3F04C-F0F0-440C-B159-76D7F1A1BFCA}" type="datetime'''''''3''''''''''''''''''''5'''''''''''''''''''''''''''''''''">
              <a:rPr lang="en-US" altLang="en-US" sz="1000" smtClean="0">
                <a:effectLst/>
                <a:latin typeface="+mn-lt"/>
                <a:ea typeface="+mn-ea"/>
                <a:sym typeface="+mn-lt"/>
              </a:rPr>
              <a:pPr marL="0" lvl="0" indent="0" algn="ctr">
                <a:spcBef>
                  <a:spcPct val="0"/>
                </a:spcBef>
                <a:buNone/>
              </a:pPr>
              <a:t>35</a:t>
            </a:fld>
            <a:endParaRPr kumimoji="1" lang="en-US" altLang="ja-JP" sz="1000" dirty="0">
              <a:latin typeface="+mn-lt"/>
              <a:ea typeface="+mn-ea"/>
              <a:sym typeface="+mn-lt"/>
            </a:endParaRPr>
          </a:p>
        </p:txBody>
      </p:sp>
      <p:sp useBgFill="1">
        <p:nvSpPr>
          <p:cNvPr id="94" name="テキスト プレースホルダ 9">
            <a:extLst>
              <a:ext uri="{FF2B5EF4-FFF2-40B4-BE49-F238E27FC236}">
                <a16:creationId xmlns:a16="http://schemas.microsoft.com/office/drawing/2014/main" id="{AFD279DB-54FC-C024-9541-CCACE6EEEF0A}"/>
              </a:ext>
            </a:extLst>
          </p:cNvPr>
          <p:cNvSpPr>
            <a:spLocks/>
          </p:cNvSpPr>
          <p:nvPr>
            <p:custDataLst>
              <p:tags r:id="rId21"/>
            </p:custDataLst>
          </p:nvPr>
        </p:nvSpPr>
        <p:spPr bwMode="gray">
          <a:xfrm>
            <a:off x="3611563" y="480695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9F52D62-B0C7-400D-AF3D-EA06E690B0E5}" type="datetime'''''''''''''''3''''''''''''''''''2''.''''''''''''''''''''5'''">
              <a:rPr lang="en-US" altLang="en-US" sz="1000" smtClean="0">
                <a:effectLst/>
                <a:latin typeface="+mn-lt"/>
                <a:ea typeface="+mn-ea"/>
                <a:sym typeface="+mn-lt"/>
              </a:rPr>
              <a:pPr marL="0" lvl="0" indent="0">
                <a:spcBef>
                  <a:spcPct val="0"/>
                </a:spcBef>
                <a:buNone/>
              </a:pPr>
              <a:t>32.5</a:t>
            </a:fld>
            <a:endParaRPr kumimoji="1" lang="en-US" altLang="ja-JP" sz="1000" dirty="0">
              <a:latin typeface="+mn-lt"/>
              <a:ea typeface="+mn-ea"/>
              <a:sym typeface="+mn-lt"/>
            </a:endParaRPr>
          </a:p>
        </p:txBody>
      </p:sp>
      <p:sp>
        <p:nvSpPr>
          <p:cNvPr id="109" name="テキスト プレースホルダ 9">
            <a:extLst>
              <a:ext uri="{FF2B5EF4-FFF2-40B4-BE49-F238E27FC236}">
                <a16:creationId xmlns:a16="http://schemas.microsoft.com/office/drawing/2014/main" id="{B6B9E356-F9D8-1BB3-B5A3-3096097E35B7}"/>
              </a:ext>
            </a:extLst>
          </p:cNvPr>
          <p:cNvSpPr>
            <a:spLocks/>
          </p:cNvSpPr>
          <p:nvPr>
            <p:custDataLst>
              <p:tags r:id="rId22"/>
            </p:custDataLst>
          </p:nvPr>
        </p:nvSpPr>
        <p:spPr bwMode="auto">
          <a:xfrm>
            <a:off x="36750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33E4147-9A75-4147-A8D9-99C7EBDBA5B4}" type="datetime'''''''''''''''''''''40'''''''''''''''''''">
              <a:rPr lang="en-US" altLang="en-US" sz="1000" smtClean="0">
                <a:effectLst/>
                <a:latin typeface="+mn-lt"/>
                <a:ea typeface="+mn-ea"/>
                <a:sym typeface="+mn-lt"/>
              </a:rPr>
              <a:pPr marL="0" lvl="0" indent="0" algn="ctr">
                <a:spcBef>
                  <a:spcPct val="0"/>
                </a:spcBef>
                <a:buNone/>
              </a:pPr>
              <a:t>40</a:t>
            </a:fld>
            <a:endParaRPr kumimoji="1" lang="en-US" altLang="ja-JP" sz="1000" dirty="0">
              <a:latin typeface="+mn-lt"/>
              <a:ea typeface="+mn-ea"/>
              <a:sym typeface="+mn-lt"/>
            </a:endParaRPr>
          </a:p>
        </p:txBody>
      </p:sp>
      <p:sp useBgFill="1">
        <p:nvSpPr>
          <p:cNvPr id="95" name="テキスト プレースホルダ 9">
            <a:extLst>
              <a:ext uri="{FF2B5EF4-FFF2-40B4-BE49-F238E27FC236}">
                <a16:creationId xmlns:a16="http://schemas.microsoft.com/office/drawing/2014/main" id="{438D0EBB-786B-28D2-101E-AD11731BD822}"/>
              </a:ext>
            </a:extLst>
          </p:cNvPr>
          <p:cNvSpPr>
            <a:spLocks/>
          </p:cNvSpPr>
          <p:nvPr>
            <p:custDataLst>
              <p:tags r:id="rId23"/>
            </p:custDataLst>
          </p:nvPr>
        </p:nvSpPr>
        <p:spPr bwMode="gray">
          <a:xfrm>
            <a:off x="3997325" y="49053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C344654-27DD-49CE-B23F-D80747D231AC}" type="datetime'''''''''''''''''''''''''29''''''''''''''''''''''''.''''''6'">
              <a:rPr lang="en-US" altLang="en-US" sz="1000" smtClean="0">
                <a:effectLst/>
                <a:latin typeface="+mn-lt"/>
                <a:ea typeface="+mn-ea"/>
                <a:sym typeface="+mn-lt"/>
              </a:rPr>
              <a:pPr marL="0" lvl="0" indent="0">
                <a:spcBef>
                  <a:spcPct val="0"/>
                </a:spcBef>
                <a:buNone/>
              </a:pPr>
              <a:t>29.6</a:t>
            </a:fld>
            <a:endParaRPr kumimoji="1" lang="en-US" altLang="ja-JP" sz="1000" dirty="0">
              <a:latin typeface="+mn-lt"/>
              <a:ea typeface="+mn-ea"/>
              <a:sym typeface="+mn-lt"/>
            </a:endParaRPr>
          </a:p>
        </p:txBody>
      </p:sp>
      <p:sp>
        <p:nvSpPr>
          <p:cNvPr id="110" name="テキスト プレースホルダ 9">
            <a:extLst>
              <a:ext uri="{FF2B5EF4-FFF2-40B4-BE49-F238E27FC236}">
                <a16:creationId xmlns:a16="http://schemas.microsoft.com/office/drawing/2014/main" id="{174323F0-8DE9-0D4E-5D9D-5180A4D12192}"/>
              </a:ext>
            </a:extLst>
          </p:cNvPr>
          <p:cNvSpPr>
            <a:spLocks/>
          </p:cNvSpPr>
          <p:nvPr>
            <p:custDataLst>
              <p:tags r:id="rId24"/>
            </p:custDataLst>
          </p:nvPr>
        </p:nvSpPr>
        <p:spPr bwMode="auto">
          <a:xfrm>
            <a:off x="40608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B1452E-13C8-49C6-A3B9-ECFA4C2FD540}" type="datetime'''''''''''''''''''''''''''''''''''''4''''''''''5'''''">
              <a:rPr lang="en-US" altLang="en-US" sz="1000" smtClean="0">
                <a:effectLst/>
                <a:latin typeface="+mn-lt"/>
                <a:ea typeface="+mn-ea"/>
                <a:sym typeface="+mn-lt"/>
              </a:rPr>
              <a:pPr marL="0" lvl="0" indent="0" algn="ctr">
                <a:spcBef>
                  <a:spcPct val="0"/>
                </a:spcBef>
                <a:buNone/>
              </a:pPr>
              <a:t>45</a:t>
            </a:fld>
            <a:endParaRPr kumimoji="1" lang="en-US" altLang="ja-JP" sz="1000" dirty="0">
              <a:latin typeface="+mn-lt"/>
              <a:ea typeface="+mn-ea"/>
              <a:sym typeface="+mn-lt"/>
            </a:endParaRPr>
          </a:p>
        </p:txBody>
      </p:sp>
      <p:sp useBgFill="1">
        <p:nvSpPr>
          <p:cNvPr id="96" name="テキスト プレースホルダ 9">
            <a:extLst>
              <a:ext uri="{FF2B5EF4-FFF2-40B4-BE49-F238E27FC236}">
                <a16:creationId xmlns:a16="http://schemas.microsoft.com/office/drawing/2014/main" id="{0E2FCA80-7A3C-7B7F-8F63-193918AF71E8}"/>
              </a:ext>
            </a:extLst>
          </p:cNvPr>
          <p:cNvSpPr>
            <a:spLocks/>
          </p:cNvSpPr>
          <p:nvPr>
            <p:custDataLst>
              <p:tags r:id="rId25"/>
            </p:custDataLst>
          </p:nvPr>
        </p:nvSpPr>
        <p:spPr bwMode="gray">
          <a:xfrm>
            <a:off x="4381500" y="5005388"/>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4BF5737-CE98-4B53-B3A0-FD57D1172D48}" type="datetime'''''''''''2''''6.''6'''''''''''''''''''''''''''''''''''''''''">
              <a:rPr lang="en-US" altLang="en-US" sz="1000" smtClean="0">
                <a:effectLst/>
                <a:latin typeface="+mn-lt"/>
                <a:ea typeface="+mn-ea"/>
                <a:sym typeface="+mn-lt"/>
              </a:rPr>
              <a:pPr marL="0" lvl="0" indent="0">
                <a:spcBef>
                  <a:spcPct val="0"/>
                </a:spcBef>
                <a:buNone/>
              </a:pPr>
              <a:t>26.6</a:t>
            </a:fld>
            <a:endParaRPr kumimoji="1" lang="en-US" altLang="ja-JP" sz="1000" dirty="0">
              <a:latin typeface="+mn-lt"/>
              <a:ea typeface="+mn-ea"/>
              <a:sym typeface="+mn-lt"/>
            </a:endParaRPr>
          </a:p>
        </p:txBody>
      </p:sp>
      <p:sp>
        <p:nvSpPr>
          <p:cNvPr id="111" name="テキスト プレースホルダ 9">
            <a:extLst>
              <a:ext uri="{FF2B5EF4-FFF2-40B4-BE49-F238E27FC236}">
                <a16:creationId xmlns:a16="http://schemas.microsoft.com/office/drawing/2014/main" id="{B784AAFC-2314-EC50-135E-9166DB92D36C}"/>
              </a:ext>
            </a:extLst>
          </p:cNvPr>
          <p:cNvSpPr>
            <a:spLocks/>
          </p:cNvSpPr>
          <p:nvPr>
            <p:custDataLst>
              <p:tags r:id="rId26"/>
            </p:custDataLst>
          </p:nvPr>
        </p:nvSpPr>
        <p:spPr bwMode="auto">
          <a:xfrm>
            <a:off x="44450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7EAA1F-0F4F-4B47-8999-702875AEE5FE}" type="datetime'5''''''0'''''''''''''''''''''''''''''''''''''''">
              <a:rPr lang="en-US" altLang="en-US" sz="1000" smtClean="0">
                <a:effectLst/>
                <a:latin typeface="+mn-lt"/>
                <a:ea typeface="+mn-ea"/>
                <a:sym typeface="+mn-lt"/>
              </a:rPr>
              <a:pPr marL="0" lvl="0" indent="0" algn="ctr">
                <a:spcBef>
                  <a:spcPct val="0"/>
                </a:spcBef>
                <a:buNone/>
              </a:pPr>
              <a:t>50</a:t>
            </a:fld>
            <a:endParaRPr kumimoji="1" lang="en-US" altLang="ja-JP" sz="1000" dirty="0">
              <a:latin typeface="+mn-lt"/>
              <a:ea typeface="+mn-ea"/>
              <a:sym typeface="+mn-lt"/>
            </a:endParaRPr>
          </a:p>
        </p:txBody>
      </p:sp>
      <p:cxnSp>
        <p:nvCxnSpPr>
          <p:cNvPr id="32" name="Straight Connector 31"/>
          <p:cNvCxnSpPr/>
          <p:nvPr>
            <p:custDataLst>
              <p:tags r:id="rId27"/>
            </p:custDataLst>
          </p:nvPr>
        </p:nvCxnSpPr>
        <p:spPr bwMode="gray">
          <a:xfrm>
            <a:off x="1228725" y="26511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8"/>
            </p:custDataLst>
          </p:nvPr>
        </p:nvCxnSpPr>
        <p:spPr bwMode="gray">
          <a:xfrm>
            <a:off x="1228725" y="285432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29"/>
            </p:custDataLst>
          </p:nvPr>
        </p:nvSpPr>
        <p:spPr bwMode="gray">
          <a:xfrm>
            <a:off x="1317625"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896" dirty="0">
              <a:solidFill>
                <a:srgbClr val="000000"/>
              </a:solidFill>
              <a:latin typeface="Arial" pitchFamily="34" charset="0"/>
              <a:cs typeface="Arial" pitchFamily="34" charset="0"/>
            </a:endParaRPr>
          </a:p>
        </p:txBody>
      </p:sp>
      <p:sp>
        <p:nvSpPr>
          <p:cNvPr id="36" name="Rectangle 35"/>
          <p:cNvSpPr/>
          <p:nvPr>
            <p:custDataLst>
              <p:tags r:id="rId30"/>
            </p:custDataLst>
          </p:nvPr>
        </p:nvSpPr>
        <p:spPr bwMode="gray">
          <a:xfrm>
            <a:off x="1317625"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896" dirty="0">
              <a:solidFill>
                <a:srgbClr val="000000"/>
              </a:solidFill>
              <a:latin typeface="Arial" pitchFamily="34" charset="0"/>
              <a:cs typeface="Arial" pitchFamily="34" charset="0"/>
            </a:endParaRPr>
          </a:p>
        </p:txBody>
      </p:sp>
      <p:sp>
        <p:nvSpPr>
          <p:cNvPr id="44" name="Text Placeholder 12"/>
          <p:cNvSpPr>
            <a:spLocks/>
          </p:cNvSpPr>
          <p:nvPr>
            <p:custDataLst>
              <p:tags r:id="rId31"/>
            </p:custDataLst>
          </p:nvPr>
        </p:nvSpPr>
        <p:spPr bwMode="auto">
          <a:xfrm>
            <a:off x="1539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1000" b="0" noProof="1">
                <a:latin typeface="MS PGothic" panose="020B0600070205080204" pitchFamily="34" charset="-128"/>
                <a:ea typeface="MS PGothic" panose="020B0600070205080204" pitchFamily="34" charset="-128"/>
              </a:rPr>
              <a:t>都市部</a:t>
            </a:r>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45" name="Text Placeholder 12"/>
          <p:cNvSpPr>
            <a:spLocks/>
          </p:cNvSpPr>
          <p:nvPr>
            <p:custDataLst>
              <p:tags r:id="rId32"/>
            </p:custDataLst>
          </p:nvPr>
        </p:nvSpPr>
        <p:spPr bwMode="auto">
          <a:xfrm>
            <a:off x="1539875" y="27828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1000" b="0" noProof="1">
                <a:latin typeface="MS PGothic" panose="020B0600070205080204" pitchFamily="34" charset="-128"/>
                <a:ea typeface="MS PGothic" panose="020B0600070205080204" pitchFamily="34" charset="-128"/>
              </a:rPr>
              <a:t>農村地域</a:t>
            </a:r>
            <a:endParaRPr kumimoji="0" lang="ja-JP" altLang="en-US" sz="1000" b="0" dirty="0">
              <a:latin typeface="MS PGothic" panose="020B0600070205080204" pitchFamily="34" charset="-128"/>
              <a:ea typeface="MS PGothic" panose="020B0600070205080204" pitchFamily="34" charset="-128"/>
              <a:sym typeface="+mn-lt"/>
            </a:endParaRPr>
          </a:p>
        </p:txBody>
      </p:sp>
      <p:graphicFrame>
        <p:nvGraphicFramePr>
          <p:cNvPr id="131" name="Chart 130">
            <a:extLst>
              <a:ext uri="{FF2B5EF4-FFF2-40B4-BE49-F238E27FC236}">
                <a16:creationId xmlns:a16="http://schemas.microsoft.com/office/drawing/2014/main" id="{3F572A0A-1335-DD2F-F0B7-216E411114B0}"/>
              </a:ext>
            </a:extLst>
          </p:cNvPr>
          <p:cNvGraphicFramePr/>
          <p:nvPr>
            <p:custDataLst>
              <p:tags r:id="rId33"/>
            </p:custDataLst>
            <p:extLst>
              <p:ext uri="{D42A27DB-BD31-4B8C-83A1-F6EECF244321}">
                <p14:modId xmlns:p14="http://schemas.microsoft.com/office/powerpoint/2010/main" val="2607703422"/>
              </p:ext>
            </p:extLst>
          </p:nvPr>
        </p:nvGraphicFramePr>
        <p:xfrm>
          <a:off x="5200650" y="2303463"/>
          <a:ext cx="4575175" cy="3922712"/>
        </p:xfrm>
        <a:graphic>
          <a:graphicData uri="http://schemas.openxmlformats.org/drawingml/2006/chart">
            <c:chart xmlns:c="http://schemas.openxmlformats.org/drawingml/2006/chart" xmlns:r="http://schemas.openxmlformats.org/officeDocument/2006/relationships" r:id="rId60"/>
          </a:graphicData>
        </a:graphic>
      </p:graphicFrame>
      <p:cxnSp>
        <p:nvCxnSpPr>
          <p:cNvPr id="126" name="Straight Connector 125">
            <a:extLst>
              <a:ext uri="{FF2B5EF4-FFF2-40B4-BE49-F238E27FC236}">
                <a16:creationId xmlns:a16="http://schemas.microsoft.com/office/drawing/2014/main" id="{B12CC2FE-FF83-23BC-4619-00B182F85921}"/>
              </a:ext>
            </a:extLst>
          </p:cNvPr>
          <p:cNvCxnSpPr/>
          <p:nvPr>
            <p:custDataLst>
              <p:tags r:id="rId34"/>
            </p:custDataLst>
          </p:nvPr>
        </p:nvCxnSpPr>
        <p:spPr bwMode="auto">
          <a:xfrm flipH="1">
            <a:off x="6527800" y="4751388"/>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7" name="テキスト プレースホルダ 9">
            <a:extLst>
              <a:ext uri="{FF2B5EF4-FFF2-40B4-BE49-F238E27FC236}">
                <a16:creationId xmlns:a16="http://schemas.microsoft.com/office/drawing/2014/main" id="{02754FE5-7E4F-D372-4C13-09D6A2314A96}"/>
              </a:ext>
            </a:extLst>
          </p:cNvPr>
          <p:cNvSpPr>
            <a:spLocks/>
          </p:cNvSpPr>
          <p:nvPr>
            <p:custDataLst>
              <p:tags r:id="rId35"/>
            </p:custDataLst>
          </p:nvPr>
        </p:nvSpPr>
        <p:spPr bwMode="auto">
          <a:xfrm>
            <a:off x="61547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737504-29AB-4BA3-9E5A-EDFE97948C11}"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88" name="テキスト プレースホルダ 9">
            <a:extLst>
              <a:ext uri="{FF2B5EF4-FFF2-40B4-BE49-F238E27FC236}">
                <a16:creationId xmlns:a16="http://schemas.microsoft.com/office/drawing/2014/main" id="{504DF136-1A61-88B6-65E7-3B7233C248D4}"/>
              </a:ext>
            </a:extLst>
          </p:cNvPr>
          <p:cNvSpPr>
            <a:spLocks/>
          </p:cNvSpPr>
          <p:nvPr>
            <p:custDataLst>
              <p:tags r:id="rId36"/>
            </p:custDataLst>
          </p:nvPr>
        </p:nvSpPr>
        <p:spPr bwMode="auto">
          <a:xfrm>
            <a:off x="7124700"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63CECE-3211-40A9-B643-67B95BF3EEA8}" type="datetime'''''''''2''''''''''''0''''''''''''''''''''''''1''''''''0'">
              <a:rPr lang="en-US" altLang="en-US" sz="1000" smtClean="0">
                <a:effectLst/>
                <a:latin typeface="+mn-lt"/>
                <a:ea typeface="+mn-ea"/>
                <a:sym typeface="+mn-lt"/>
              </a:rPr>
              <a:pPr marL="0" lvl="0" indent="0" algn="ctr">
                <a:spcBef>
                  <a:spcPct val="0"/>
                </a:spcBef>
                <a:buNone/>
              </a:pPr>
              <a:t>2010</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749BC8E7-4907-51EE-D8B4-F14C2D228E5B}"/>
              </a:ext>
            </a:extLst>
          </p:cNvPr>
          <p:cNvSpPr>
            <a:spLocks/>
          </p:cNvSpPr>
          <p:nvPr>
            <p:custDataLst>
              <p:tags r:id="rId37"/>
            </p:custDataLst>
          </p:nvPr>
        </p:nvSpPr>
        <p:spPr bwMode="auto">
          <a:xfrm>
            <a:off x="8093075"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D2B86D-87DE-4549-8CD5-15CA0B0D1B43}" type="datetime'''''''''''''''''''2''''''0''''''2''''5'''''">
              <a:rPr lang="en-US" altLang="en-US" sz="1000" smtClean="0">
                <a:effectLst/>
                <a:latin typeface="+mn-lt"/>
                <a:ea typeface="+mn-ea"/>
                <a:sym typeface="+mn-lt"/>
              </a:rPr>
              <a:pPr marL="0" lvl="0" indent="0" algn="ctr">
                <a:spcBef>
                  <a:spcPct val="0"/>
                </a:spcBef>
                <a:buNone/>
              </a:pPr>
              <a:t>2025</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B896CDEC-A58F-1735-A17C-5122BC31E7C5}"/>
              </a:ext>
            </a:extLst>
          </p:cNvPr>
          <p:cNvSpPr>
            <a:spLocks/>
          </p:cNvSpPr>
          <p:nvPr>
            <p:custDataLst>
              <p:tags r:id="rId38"/>
            </p:custDataLst>
          </p:nvPr>
        </p:nvSpPr>
        <p:spPr bwMode="auto">
          <a:xfrm>
            <a:off x="90630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A4B39F-DA0E-4FC1-BB30-5935B6F8424D}" type="datetime'''''''''''''''''''''20''''3''''''''''0'''''''">
              <a:rPr lang="en-US" altLang="en-US" sz="1000" smtClean="0">
                <a:effectLst/>
                <a:latin typeface="+mn-lt"/>
                <a:ea typeface="+mn-ea"/>
                <a:sym typeface="+mn-lt"/>
              </a:rPr>
              <a:pPr marL="0" lvl="0" indent="0" algn="ctr">
                <a:spcBef>
                  <a:spcPct val="0"/>
                </a:spcBef>
                <a:buNone/>
              </a:pPr>
              <a:t>2030</a:t>
            </a:fld>
            <a:endParaRPr kumimoji="1" lang="en-US" altLang="ja-JP" sz="1000" dirty="0">
              <a:latin typeface="+mn-lt"/>
              <a:ea typeface="+mn-ea"/>
              <a:sym typeface="+mn-lt"/>
            </a:endParaRPr>
          </a:p>
        </p:txBody>
      </p:sp>
      <p:sp>
        <p:nvSpPr>
          <p:cNvPr id="120" name="テキスト プレースホルダ 9">
            <a:extLst>
              <a:ext uri="{FF2B5EF4-FFF2-40B4-BE49-F238E27FC236}">
                <a16:creationId xmlns:a16="http://schemas.microsoft.com/office/drawing/2014/main" id="{67F2C5EE-68E4-2603-9D82-2D8D67834E85}"/>
              </a:ext>
            </a:extLst>
          </p:cNvPr>
          <p:cNvSpPr>
            <a:spLocks/>
          </p:cNvSpPr>
          <p:nvPr>
            <p:custDataLst>
              <p:tags r:id="rId39"/>
            </p:custDataLst>
          </p:nvPr>
        </p:nvSpPr>
        <p:spPr bwMode="gray">
          <a:xfrm>
            <a:off x="6027738" y="47879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B798CB2-1319-4FB8-89A7-180BA91EAC22}" type="datetime'''''''''''''''3''''''''''''''''''''''0''''1'''''''''''''">
              <a:rPr lang="en-US" altLang="en-US" sz="1000" smtClean="0">
                <a:effectLst/>
                <a:latin typeface="+mn-lt"/>
                <a:ea typeface="+mn-ea"/>
                <a:sym typeface="+mn-lt"/>
              </a:rPr>
              <a:pPr marL="0" lvl="0" indent="0" algn="ctr">
                <a:spcBef>
                  <a:spcPct val="0"/>
                </a:spcBef>
                <a:buNone/>
              </a:pPr>
              <a:t>301</a:t>
            </a:fld>
            <a:endParaRPr kumimoji="1" lang="en-US" altLang="ja-JP" sz="1000" dirty="0">
              <a:latin typeface="+mn-lt"/>
              <a:ea typeface="+mn-ea"/>
              <a:sym typeface="+mn-lt"/>
            </a:endParaRPr>
          </a:p>
        </p:txBody>
      </p:sp>
      <p:sp>
        <p:nvSpPr>
          <p:cNvPr id="121" name="テキスト プレースホルダ 9">
            <a:extLst>
              <a:ext uri="{FF2B5EF4-FFF2-40B4-BE49-F238E27FC236}">
                <a16:creationId xmlns:a16="http://schemas.microsoft.com/office/drawing/2014/main" id="{D4B4B30E-4D61-6B23-182E-03F5ECFB2B8C}"/>
              </a:ext>
            </a:extLst>
          </p:cNvPr>
          <p:cNvSpPr>
            <a:spLocks/>
          </p:cNvSpPr>
          <p:nvPr>
            <p:custDataLst>
              <p:tags r:id="rId40"/>
            </p:custDataLst>
          </p:nvPr>
        </p:nvSpPr>
        <p:spPr bwMode="gray">
          <a:xfrm>
            <a:off x="6330950" y="47180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C5914D-092C-41CC-9955-297948D4E173}" type="datetime'''''''''''''''2''''''''''''''''''''''''''''''''2''''6'''''">
              <a:rPr lang="en-US" altLang="en-US" sz="1000" smtClean="0">
                <a:effectLst/>
                <a:latin typeface="+mn-lt"/>
                <a:ea typeface="+mn-ea"/>
                <a:sym typeface="+mn-lt"/>
              </a:rPr>
              <a:pPr marL="0" lvl="0" indent="0" algn="ctr">
                <a:spcBef>
                  <a:spcPct val="0"/>
                </a:spcBef>
                <a:buNone/>
              </a:pPr>
              <a:t>226</a:t>
            </a:fld>
            <a:endParaRPr kumimoji="1" lang="en-US" altLang="ja-JP" sz="1000" dirty="0">
              <a:latin typeface="+mn-lt"/>
              <a:ea typeface="+mn-ea"/>
              <a:sym typeface="+mn-lt"/>
            </a:endParaRPr>
          </a:p>
        </p:txBody>
      </p:sp>
      <p:sp>
        <p:nvSpPr>
          <p:cNvPr id="122" name="テキスト プレースホルダ 9">
            <a:extLst>
              <a:ext uri="{FF2B5EF4-FFF2-40B4-BE49-F238E27FC236}">
                <a16:creationId xmlns:a16="http://schemas.microsoft.com/office/drawing/2014/main" id="{45D6B6E7-AD4D-218D-5455-4A6D624A97A0}"/>
              </a:ext>
            </a:extLst>
          </p:cNvPr>
          <p:cNvSpPr>
            <a:spLocks/>
          </p:cNvSpPr>
          <p:nvPr>
            <p:custDataLst>
              <p:tags r:id="rId41"/>
            </p:custDataLst>
          </p:nvPr>
        </p:nvSpPr>
        <p:spPr bwMode="gray">
          <a:xfrm>
            <a:off x="7300913" y="40386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29FECEB-1DFE-4390-A8B4-327894128C99}" type="datetime'''''''''''''''''3''''''''''''''''2''''''''''''''''5'''''">
              <a:rPr lang="en-US" altLang="en-US" sz="1000" smtClean="0">
                <a:effectLst/>
                <a:latin typeface="+mn-lt"/>
                <a:ea typeface="+mn-ea"/>
                <a:sym typeface="+mn-lt"/>
              </a:rPr>
              <a:pPr marL="0" lvl="0" indent="0" algn="ctr">
                <a:spcBef>
                  <a:spcPct val="0"/>
                </a:spcBef>
                <a:buNone/>
              </a:pPr>
              <a:t>325</a:t>
            </a:fld>
            <a:endParaRPr kumimoji="1" lang="en-US" altLang="ja-JP" sz="1000" dirty="0">
              <a:latin typeface="+mn-lt"/>
              <a:ea typeface="+mn-ea"/>
              <a:sym typeface="+mn-lt"/>
            </a:endParaRPr>
          </a:p>
        </p:txBody>
      </p:sp>
      <p:sp>
        <p:nvSpPr>
          <p:cNvPr id="123" name="テキスト プレースホルダ 9">
            <a:extLst>
              <a:ext uri="{FF2B5EF4-FFF2-40B4-BE49-F238E27FC236}">
                <a16:creationId xmlns:a16="http://schemas.microsoft.com/office/drawing/2014/main" id="{D559F972-4CDD-8670-EF46-C9600AB56AF9}"/>
              </a:ext>
            </a:extLst>
          </p:cNvPr>
          <p:cNvSpPr>
            <a:spLocks/>
          </p:cNvSpPr>
          <p:nvPr>
            <p:custDataLst>
              <p:tags r:id="rId42"/>
            </p:custDataLst>
          </p:nvPr>
        </p:nvSpPr>
        <p:spPr bwMode="gray">
          <a:xfrm>
            <a:off x="6997700" y="3968750"/>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72D5DD-16DB-4006-9ED8-7B5A535CD2F7}" type="datetime'''''''''''''2''''''''0''''''''''''''''''3'''''''''''''''">
              <a:rPr lang="en-US" altLang="en-US" sz="1000" smtClean="0">
                <a:effectLst/>
                <a:latin typeface="+mn-lt"/>
                <a:ea typeface="+mn-ea"/>
                <a:sym typeface="+mn-lt"/>
              </a:rPr>
              <a:pPr marL="0" lvl="0" indent="0" algn="ctr">
                <a:spcBef>
                  <a:spcPct val="0"/>
                </a:spcBef>
                <a:buNone/>
              </a:pPr>
              <a:t>203</a:t>
            </a:fld>
            <a:endParaRPr kumimoji="1" lang="en-US" altLang="ja-JP" sz="1000" dirty="0">
              <a:latin typeface="+mn-lt"/>
              <a:ea typeface="+mn-ea"/>
              <a:sym typeface="+mn-lt"/>
            </a:endParaRPr>
          </a:p>
        </p:txBody>
      </p:sp>
      <p:sp>
        <p:nvSpPr>
          <p:cNvPr id="124" name="テキスト プレースホルダ 9">
            <a:extLst>
              <a:ext uri="{FF2B5EF4-FFF2-40B4-BE49-F238E27FC236}">
                <a16:creationId xmlns:a16="http://schemas.microsoft.com/office/drawing/2014/main" id="{354916D5-05ED-1F57-A7D3-09AE5062E119}"/>
              </a:ext>
            </a:extLst>
          </p:cNvPr>
          <p:cNvSpPr>
            <a:spLocks/>
          </p:cNvSpPr>
          <p:nvPr>
            <p:custDataLst>
              <p:tags r:id="rId43"/>
            </p:custDataLst>
          </p:nvPr>
        </p:nvSpPr>
        <p:spPr bwMode="gray">
          <a:xfrm>
            <a:off x="8269288" y="2768600"/>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3DF45ED-7AF3-4177-B94C-26DFDD5295D7}" type="datetime'''''''''''''''''''2''''''''''''''''8''2'''">
              <a:rPr lang="en-US" altLang="en-US" sz="1000" smtClean="0">
                <a:effectLst/>
                <a:latin typeface="+mn-lt"/>
                <a:ea typeface="+mn-ea"/>
                <a:sym typeface="+mn-lt"/>
              </a:rPr>
              <a:pPr marL="0" lvl="0" indent="0" algn="ctr">
                <a:spcBef>
                  <a:spcPct val="0"/>
                </a:spcBef>
                <a:buNone/>
              </a:pPr>
              <a:t>282</a:t>
            </a:fld>
            <a:endParaRPr kumimoji="1" lang="en-US" altLang="ja-JP" sz="1000" dirty="0">
              <a:latin typeface="+mn-lt"/>
              <a:ea typeface="+mn-ea"/>
              <a:sym typeface="+mn-lt"/>
            </a:endParaRPr>
          </a:p>
        </p:txBody>
      </p:sp>
      <p:sp>
        <p:nvSpPr>
          <p:cNvPr id="125" name="テキスト プレースホルダ 9">
            <a:extLst>
              <a:ext uri="{FF2B5EF4-FFF2-40B4-BE49-F238E27FC236}">
                <a16:creationId xmlns:a16="http://schemas.microsoft.com/office/drawing/2014/main" id="{82B22CD2-334C-1240-D5A5-90BFAF88FFA2}"/>
              </a:ext>
            </a:extLst>
          </p:cNvPr>
          <p:cNvSpPr>
            <a:spLocks/>
          </p:cNvSpPr>
          <p:nvPr>
            <p:custDataLst>
              <p:tags r:id="rId44"/>
            </p:custDataLst>
          </p:nvPr>
        </p:nvSpPr>
        <p:spPr bwMode="gray">
          <a:xfrm>
            <a:off x="9086850" y="2554288"/>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AFB729-0FBC-4691-B2DB-B530DA61CBCD}" type="datetime'''''''''33''''''''''''''''''''''''''''''''5'">
              <a:rPr lang="en-US" altLang="en-US" sz="1000" smtClean="0">
                <a:effectLst/>
                <a:latin typeface="+mn-lt"/>
                <a:ea typeface="+mn-ea"/>
                <a:sym typeface="+mn-lt"/>
              </a:rPr>
              <a:pPr marL="0" lvl="0" indent="0" algn="ctr">
                <a:spcBef>
                  <a:spcPct val="0"/>
                </a:spcBef>
                <a:buNone/>
              </a:pPr>
              <a:t>335</a:t>
            </a:fld>
            <a:endParaRPr kumimoji="1" lang="en-US" altLang="ja-JP" sz="1000" dirty="0">
              <a:latin typeface="+mn-lt"/>
              <a:ea typeface="+mn-ea"/>
              <a:sym typeface="+mn-lt"/>
            </a:endParaRPr>
          </a:p>
        </p:txBody>
      </p:sp>
      <p:sp>
        <p:nvSpPr>
          <p:cNvPr id="48" name="Text Placeholder 12">
            <a:extLst>
              <a:ext uri="{FF2B5EF4-FFF2-40B4-BE49-F238E27FC236}">
                <a16:creationId xmlns:a16="http://schemas.microsoft.com/office/drawing/2014/main" id="{4E292C19-91F6-5204-0C55-59765FB9FF90}"/>
              </a:ext>
            </a:extLst>
          </p:cNvPr>
          <p:cNvSpPr>
            <a:spLocks noGrp="1"/>
          </p:cNvSpPr>
          <p:nvPr/>
        </p:nvSpPr>
        <p:spPr bwMode="auto">
          <a:xfrm>
            <a:off x="5330056" y="222031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640" b="0" noProof="1">
                <a:sym typeface="+mn-lt"/>
              </a:rPr>
              <a:t>（</a:t>
            </a:r>
            <a:r>
              <a:rPr kumimoji="0" lang="en-US" altLang="ja-JP" sz="640" b="0" noProof="1">
                <a:sym typeface="+mn-lt"/>
              </a:rPr>
              <a:t>1000</a:t>
            </a:r>
            <a:r>
              <a:rPr kumimoji="0" lang="ja-JP" altLang="en-US" sz="640" b="0" noProof="1">
                <a:sym typeface="+mn-lt"/>
              </a:rPr>
              <a:t>）</a:t>
            </a:r>
          </a:p>
        </p:txBody>
      </p:sp>
      <p:sp>
        <p:nvSpPr>
          <p:cNvPr id="12" name="テキスト ボックス 74">
            <a:extLst>
              <a:ext uri="{FF2B5EF4-FFF2-40B4-BE49-F238E27FC236}">
                <a16:creationId xmlns:a16="http://schemas.microsoft.com/office/drawing/2014/main" id="{7589303E-115F-80D7-D028-C1A54ED616CB}"/>
              </a:ext>
            </a:extLst>
          </p:cNvPr>
          <p:cNvSpPr txBox="1"/>
          <p:nvPr/>
        </p:nvSpPr>
        <p:spPr>
          <a:xfrm>
            <a:off x="218520" y="6597650"/>
            <a:ext cx="8542707" cy="1911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 「World Urbanization Prospects」、UN-HABITATホームページ、</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Worldometer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79" name="Rectangle 78">
            <a:extLst>
              <a:ext uri="{FF2B5EF4-FFF2-40B4-BE49-F238E27FC236}">
                <a16:creationId xmlns:a16="http://schemas.microsoft.com/office/drawing/2014/main" id="{E7DBC7F5-A11E-D7C0-2357-13731274DDF6}"/>
              </a:ext>
            </a:extLst>
          </p:cNvPr>
          <p:cNvSpPr/>
          <p:nvPr>
            <p:custDataLst>
              <p:tags r:id="rId45"/>
            </p:custDataLst>
          </p:nvPr>
        </p:nvSpPr>
        <p:spPr bwMode="auto">
          <a:xfrm>
            <a:off x="6018213" y="2584450"/>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0" name="Rectangle 79">
            <a:extLst>
              <a:ext uri="{FF2B5EF4-FFF2-40B4-BE49-F238E27FC236}">
                <a16:creationId xmlns:a16="http://schemas.microsoft.com/office/drawing/2014/main" id="{BA5CC819-507C-70EE-6E06-B7D61F432ACB}"/>
              </a:ext>
            </a:extLst>
          </p:cNvPr>
          <p:cNvSpPr/>
          <p:nvPr>
            <p:custDataLst>
              <p:tags r:id="rId46"/>
            </p:custDataLst>
          </p:nvPr>
        </p:nvSpPr>
        <p:spPr bwMode="auto">
          <a:xfrm>
            <a:off x="6018213" y="2787650"/>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1" name="Rectangle 80">
            <a:extLst>
              <a:ext uri="{FF2B5EF4-FFF2-40B4-BE49-F238E27FC236}">
                <a16:creationId xmlns:a16="http://schemas.microsoft.com/office/drawing/2014/main" id="{81AF3841-0B89-B960-05D0-6AEDBED8E9C5}"/>
              </a:ext>
            </a:extLst>
          </p:cNvPr>
          <p:cNvSpPr/>
          <p:nvPr>
            <p:custDataLst>
              <p:tags r:id="rId47"/>
            </p:custDataLst>
          </p:nvPr>
        </p:nvSpPr>
        <p:spPr bwMode="auto">
          <a:xfrm>
            <a:off x="6018213" y="29908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2" name="Rectangle 81">
            <a:extLst>
              <a:ext uri="{FF2B5EF4-FFF2-40B4-BE49-F238E27FC236}">
                <a16:creationId xmlns:a16="http://schemas.microsoft.com/office/drawing/2014/main" id="{6AE66F8E-EA13-5186-FE57-42872EBF981F}"/>
              </a:ext>
            </a:extLst>
          </p:cNvPr>
          <p:cNvSpPr/>
          <p:nvPr>
            <p:custDataLst>
              <p:tags r:id="rId48"/>
            </p:custDataLst>
          </p:nvPr>
        </p:nvSpPr>
        <p:spPr bwMode="auto">
          <a:xfrm>
            <a:off x="6018213" y="31940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3" name="Rectangle 82">
            <a:extLst>
              <a:ext uri="{FF2B5EF4-FFF2-40B4-BE49-F238E27FC236}">
                <a16:creationId xmlns:a16="http://schemas.microsoft.com/office/drawing/2014/main" id="{80D7C4ED-60BF-FA60-EAA6-3AD8F31ACCA6}"/>
              </a:ext>
            </a:extLst>
          </p:cNvPr>
          <p:cNvSpPr/>
          <p:nvPr>
            <p:custDataLst>
              <p:tags r:id="rId49"/>
            </p:custDataLst>
          </p:nvPr>
        </p:nvSpPr>
        <p:spPr bwMode="auto">
          <a:xfrm>
            <a:off x="6018213" y="3397250"/>
            <a:ext cx="179388" cy="133350"/>
          </a:xfrm>
          <a:prstGeom prst="rect">
            <a:avLst/>
          </a:prstGeom>
          <a:solidFill>
            <a:srgbClr val="C8D4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0" name="テキスト プレースホルダ 9">
            <a:extLst>
              <a:ext uri="{FF2B5EF4-FFF2-40B4-BE49-F238E27FC236}">
                <a16:creationId xmlns:a16="http://schemas.microsoft.com/office/drawing/2014/main" id="{CB6F6AB3-98E3-C5FE-968E-32E5C004AB6A}"/>
              </a:ext>
            </a:extLst>
          </p:cNvPr>
          <p:cNvSpPr>
            <a:spLocks/>
          </p:cNvSpPr>
          <p:nvPr>
            <p:custDataLst>
              <p:tags r:id="rId50"/>
            </p:custDataLst>
          </p:nvPr>
        </p:nvSpPr>
        <p:spPr bwMode="auto">
          <a:xfrm>
            <a:off x="6248400" y="2579688"/>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657C70D-0ADE-4DBA-92B2-5931A41D8AE5}" type="datetime'''''''ア''''''''''''''''ク''''''''''''''''''''ラ'''''''''''">
              <a:rPr lang="ja-JP" altLang="en-US" sz="1000" smtClean="0">
                <a:effectLst/>
                <a:latin typeface="+mn-lt"/>
                <a:ea typeface="+mn-ea"/>
                <a:sym typeface="+mn-lt"/>
              </a:rPr>
              <a:pPr marL="0" lvl="0" indent="0">
                <a:spcBef>
                  <a:spcPct val="0"/>
                </a:spcBef>
                <a:buNone/>
              </a:pPr>
              <a:t>アクラ</a:t>
            </a:fld>
            <a:endParaRPr kumimoji="1" lang="en-US" altLang="ja-JP" sz="1000" dirty="0">
              <a:latin typeface="+mn-lt"/>
              <a:ea typeface="+mn-ea"/>
              <a:sym typeface="+mn-lt"/>
            </a:endParaRPr>
          </a:p>
        </p:txBody>
      </p:sp>
      <p:sp>
        <p:nvSpPr>
          <p:cNvPr id="73" name="テキスト プレースホルダ 9">
            <a:extLst>
              <a:ext uri="{FF2B5EF4-FFF2-40B4-BE49-F238E27FC236}">
                <a16:creationId xmlns:a16="http://schemas.microsoft.com/office/drawing/2014/main" id="{0DD929E4-8259-71F2-1F03-3A5F34852355}"/>
              </a:ext>
            </a:extLst>
          </p:cNvPr>
          <p:cNvSpPr>
            <a:spLocks/>
          </p:cNvSpPr>
          <p:nvPr>
            <p:custDataLst>
              <p:tags r:id="rId51"/>
            </p:custDataLst>
          </p:nvPr>
        </p:nvSpPr>
        <p:spPr bwMode="auto">
          <a:xfrm>
            <a:off x="6248400" y="2782888"/>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3764578-8626-4460-A152-CBFDA1382A4B}" type="datetime'ク''''''''''''''''''''''''''''''''''マ''''''シ'''''''''''''''''''">
              <a:rPr lang="ja-JP" altLang="en-US" sz="1000" smtClean="0">
                <a:effectLst/>
                <a:latin typeface="+mn-lt"/>
                <a:ea typeface="+mn-ea"/>
                <a:sym typeface="+mn-lt"/>
              </a:rPr>
              <a:pPr marL="0" lvl="0" indent="0">
                <a:spcBef>
                  <a:spcPct val="0"/>
                </a:spcBef>
                <a:buNone/>
              </a:pPr>
              <a:t>クマシ</a:t>
            </a:fld>
            <a:endParaRPr kumimoji="1" lang="en-US" altLang="ja-JP" sz="1000" dirty="0">
              <a:latin typeface="+mn-lt"/>
              <a:ea typeface="+mn-ea"/>
              <a:sym typeface="+mn-lt"/>
            </a:endParaRPr>
          </a:p>
        </p:txBody>
      </p:sp>
      <p:sp>
        <p:nvSpPr>
          <p:cNvPr id="74" name="テキスト プレースホルダ 9">
            <a:extLst>
              <a:ext uri="{FF2B5EF4-FFF2-40B4-BE49-F238E27FC236}">
                <a16:creationId xmlns:a16="http://schemas.microsoft.com/office/drawing/2014/main" id="{7B9F445D-4CF0-83FF-B59E-00D15451DA9C}"/>
              </a:ext>
            </a:extLst>
          </p:cNvPr>
          <p:cNvSpPr>
            <a:spLocks/>
          </p:cNvSpPr>
          <p:nvPr>
            <p:custDataLst>
              <p:tags r:id="rId52"/>
            </p:custDataLst>
          </p:nvPr>
        </p:nvSpPr>
        <p:spPr bwMode="auto">
          <a:xfrm>
            <a:off x="6248400" y="2986088"/>
            <a:ext cx="1101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90523F0-40B1-412F-988F-7C9FCA0BDDE6}" type="datetime'''''セ''''''''コ''ン''''''ディ・''''''タ''''''コ''ラデ''''''''ィ'">
              <a:rPr lang="ja-JP" altLang="en-US" sz="1000" smtClean="0">
                <a:effectLst/>
                <a:latin typeface="+mn-lt"/>
                <a:ea typeface="+mn-ea"/>
                <a:sym typeface="+mn-lt"/>
              </a:rPr>
              <a:pPr marL="0" lvl="0" indent="0">
                <a:spcBef>
                  <a:spcPct val="0"/>
                </a:spcBef>
                <a:buNone/>
              </a:pPr>
              <a:t>セコンディ・タコラディ</a:t>
            </a:fld>
            <a:endParaRPr kumimoji="1" lang="en-US" altLang="ja-JP" sz="1000" dirty="0">
              <a:latin typeface="+mn-lt"/>
              <a:ea typeface="+mn-ea"/>
              <a:sym typeface="+mn-lt"/>
            </a:endParaRPr>
          </a:p>
        </p:txBody>
      </p:sp>
      <p:sp>
        <p:nvSpPr>
          <p:cNvPr id="75" name="テキスト プレースホルダ 9">
            <a:extLst>
              <a:ext uri="{FF2B5EF4-FFF2-40B4-BE49-F238E27FC236}">
                <a16:creationId xmlns:a16="http://schemas.microsoft.com/office/drawing/2014/main" id="{B6836191-A69A-B0EE-821A-96645C643245}"/>
              </a:ext>
            </a:extLst>
          </p:cNvPr>
          <p:cNvSpPr>
            <a:spLocks/>
          </p:cNvSpPr>
          <p:nvPr>
            <p:custDataLst>
              <p:tags r:id="rId53"/>
            </p:custDataLst>
          </p:nvPr>
        </p:nvSpPr>
        <p:spPr bwMode="auto">
          <a:xfrm>
            <a:off x="6248400" y="3189288"/>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79BEC34-4049-4182-85E9-5F7EEDA6645D}" type="datetime'''''''''タ''''''''''''''''''マ''''''''''''''''''''''レ'''''''">
              <a:rPr lang="ja-JP" altLang="en-US" sz="1000" smtClean="0">
                <a:effectLst/>
                <a:latin typeface="+mn-lt"/>
                <a:ea typeface="+mn-ea"/>
                <a:sym typeface="+mn-lt"/>
              </a:rPr>
              <a:pPr marL="0" lvl="0" indent="0">
                <a:spcBef>
                  <a:spcPct val="0"/>
                </a:spcBef>
                <a:buNone/>
              </a:pPr>
              <a:t>タマレ</a:t>
            </a:fld>
            <a:endParaRPr kumimoji="1" lang="en-US" altLang="ja-JP" sz="1000" dirty="0">
              <a:latin typeface="+mn-lt"/>
              <a:ea typeface="+mn-ea"/>
              <a:sym typeface="+mn-lt"/>
            </a:endParaRPr>
          </a:p>
        </p:txBody>
      </p:sp>
      <p:sp>
        <p:nvSpPr>
          <p:cNvPr id="76" name="テキスト プレースホルダ 9">
            <a:extLst>
              <a:ext uri="{FF2B5EF4-FFF2-40B4-BE49-F238E27FC236}">
                <a16:creationId xmlns:a16="http://schemas.microsoft.com/office/drawing/2014/main" id="{7922DB36-064B-2EB0-2114-6881A89DBE52}"/>
              </a:ext>
            </a:extLst>
          </p:cNvPr>
          <p:cNvSpPr>
            <a:spLocks/>
          </p:cNvSpPr>
          <p:nvPr>
            <p:custDataLst>
              <p:tags r:id="rId54"/>
            </p:custDataLst>
          </p:nvPr>
        </p:nvSpPr>
        <p:spPr bwMode="auto">
          <a:xfrm>
            <a:off x="6248400" y="3392488"/>
            <a:ext cx="7731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ADE7453-95F8-469C-B925-78D5DD2D2EFF}" type="datetime'''''''''ケ''''ー''''プコー''''''''''''ス''''''''''''ト'''">
              <a:rPr lang="ja-JP" altLang="en-US" sz="1000" smtClean="0">
                <a:effectLst/>
                <a:latin typeface="+mn-lt"/>
                <a:ea typeface="+mn-ea"/>
                <a:sym typeface="+mn-lt"/>
              </a:rPr>
              <a:pPr marL="0" lvl="0" indent="0">
                <a:spcBef>
                  <a:spcPct val="0"/>
                </a:spcBef>
                <a:buNone/>
              </a:pPr>
              <a:t>ケープコースト</a:t>
            </a:fld>
            <a:endParaRPr kumimoji="1" lang="en-US" altLang="ja-JP" sz="1000" dirty="0">
              <a:latin typeface="+mn-lt"/>
              <a:ea typeface="+mn-ea"/>
              <a:sym typeface="+mn-lt"/>
            </a:endParaRPr>
          </a:p>
        </p:txBody>
      </p:sp>
    </p:spTree>
    <p:extLst>
      <p:ext uri="{BB962C8B-B14F-4D97-AF65-F5344CB8AC3E}">
        <p14:creationId xmlns:p14="http://schemas.microsoft.com/office/powerpoint/2010/main" val="2298913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外交関係</a:t>
            </a:r>
            <a:r>
              <a:rPr lang="ja-JP" altLang="en-US" dirty="0"/>
              <a:t>（</a:t>
            </a:r>
            <a:r>
              <a:rPr lang="en-US" altLang="ja-JP" dirty="0"/>
              <a:t>1/2</a:t>
            </a:r>
            <a:r>
              <a:rPr lang="ja-JP" altLang="en-US" dirty="0"/>
              <a:t>）</a:t>
            </a:r>
            <a:endParaRPr kumimoji="1" lang="ja-JP" altLang="en-US" dirty="0"/>
          </a:p>
        </p:txBody>
      </p:sp>
      <p:sp>
        <p:nvSpPr>
          <p:cNvPr id="4" name="TextBox 3">
            <a:extLst>
              <a:ext uri="{FF2B5EF4-FFF2-40B4-BE49-F238E27FC236}">
                <a16:creationId xmlns:a16="http://schemas.microsoft.com/office/drawing/2014/main" id="{0C98B347-25FF-2EB3-2199-5C91C2B6DF97}"/>
              </a:ext>
            </a:extLst>
          </p:cNvPr>
          <p:cNvSpPr txBox="1"/>
          <p:nvPr/>
        </p:nvSpPr>
        <p:spPr>
          <a:xfrm>
            <a:off x="200025" y="1053227"/>
            <a:ext cx="9505054" cy="821443"/>
          </a:xfrm>
          <a:prstGeom prst="rect">
            <a:avLst/>
          </a:prstGeom>
          <a:noFill/>
        </p:spPr>
        <p:txBody>
          <a:bodyPr wrap="square" rtlCol="0">
            <a:spAutoFit/>
          </a:bodyPr>
          <a:lstStyle/>
          <a:p>
            <a:pPr marL="190500" indent="-190500" algn="just">
              <a:lnSpc>
                <a:spcPct val="110000"/>
              </a:lnSpc>
              <a:spcAft>
                <a:spcPts val="3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月にガーナ独立と同時に日本は同国を承認し、日本は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月に在ガーナ大使館開設、ガーナは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月に東京に大使館を開設した。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3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ほぼ毎年要人が往来しており、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月には経済技術協力協定、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月には青年協力隊派遣取極を結んでいる。</a:t>
            </a:r>
          </a:p>
        </p:txBody>
      </p:sp>
      <p:grpSp>
        <p:nvGrpSpPr>
          <p:cNvPr id="5" name="グループ化 17">
            <a:extLst>
              <a:ext uri="{FF2B5EF4-FFF2-40B4-BE49-F238E27FC236}">
                <a16:creationId xmlns:a16="http://schemas.microsoft.com/office/drawing/2014/main" id="{62865CE0-9848-E13E-B8BE-BB64CB8A2FC9}"/>
              </a:ext>
            </a:extLst>
          </p:cNvPr>
          <p:cNvGrpSpPr/>
          <p:nvPr/>
        </p:nvGrpSpPr>
        <p:grpSpPr>
          <a:xfrm>
            <a:off x="200472" y="1951921"/>
            <a:ext cx="9505056" cy="288032"/>
            <a:chOff x="200472" y="1772816"/>
            <a:chExt cx="9505056" cy="288032"/>
          </a:xfrm>
        </p:grpSpPr>
        <p:cxnSp>
          <p:nvCxnSpPr>
            <p:cNvPr id="6" name="直線コネクタ 18">
              <a:extLst>
                <a:ext uri="{FF2B5EF4-FFF2-40B4-BE49-F238E27FC236}">
                  <a16:creationId xmlns:a16="http://schemas.microsoft.com/office/drawing/2014/main" id="{2E63F1AE-31D8-807D-1C7F-FA25A61E3B93}"/>
                </a:ext>
              </a:extLst>
            </p:cNvPr>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871EAA2-4B6F-0F4F-D071-439EDA623169}"/>
                </a:ext>
              </a:extLst>
            </p:cNvPr>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主な往訪者（大臣等）</a:t>
              </a:r>
            </a:p>
          </p:txBody>
        </p:sp>
      </p:grpSp>
      <p:sp>
        <p:nvSpPr>
          <p:cNvPr id="8" name="片側の 2 つの角を丸めた四角形 12">
            <a:extLst>
              <a:ext uri="{FF2B5EF4-FFF2-40B4-BE49-F238E27FC236}">
                <a16:creationId xmlns:a16="http://schemas.microsoft.com/office/drawing/2014/main" id="{383AF59A-438F-457F-B044-55AEDA49D5F9}"/>
              </a:ext>
            </a:extLst>
          </p:cNvPr>
          <p:cNvSpPr/>
          <p:nvPr/>
        </p:nvSpPr>
        <p:spPr>
          <a:xfrm>
            <a:off x="920552" y="2286499"/>
            <a:ext cx="4392488" cy="241486"/>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ガーナからの</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 name="片側の 2 つの角を丸めた四角形 13">
            <a:extLst>
              <a:ext uri="{FF2B5EF4-FFF2-40B4-BE49-F238E27FC236}">
                <a16:creationId xmlns:a16="http://schemas.microsoft.com/office/drawing/2014/main" id="{5A6622AD-A109-6414-EF8A-F91B60E025DA}"/>
              </a:ext>
            </a:extLst>
          </p:cNvPr>
          <p:cNvSpPr/>
          <p:nvPr/>
        </p:nvSpPr>
        <p:spPr>
          <a:xfrm>
            <a:off x="5313040" y="2286499"/>
            <a:ext cx="4392488" cy="24148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0" name="表 15">
            <a:extLst>
              <a:ext uri="{FF2B5EF4-FFF2-40B4-BE49-F238E27FC236}">
                <a16:creationId xmlns:a16="http://schemas.microsoft.com/office/drawing/2014/main" id="{8B5B7FBA-7B6C-189D-157A-0A6DF6243530}"/>
              </a:ext>
            </a:extLst>
          </p:cNvPr>
          <p:cNvGraphicFramePr>
            <a:graphicFrameLocks noGrp="1"/>
          </p:cNvGraphicFramePr>
          <p:nvPr>
            <p:extLst>
              <p:ext uri="{D42A27DB-BD31-4B8C-83A1-F6EECF244321}">
                <p14:modId xmlns:p14="http://schemas.microsoft.com/office/powerpoint/2010/main" val="908179382"/>
              </p:ext>
            </p:extLst>
          </p:nvPr>
        </p:nvGraphicFramePr>
        <p:xfrm>
          <a:off x="200472" y="2503607"/>
          <a:ext cx="9504000" cy="3891779"/>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4391432">
                  <a:extLst>
                    <a:ext uri="{9D8B030D-6E8A-4147-A177-3AD203B41FA5}">
                      <a16:colId xmlns:a16="http://schemas.microsoft.com/office/drawing/2014/main" val="20002"/>
                    </a:ext>
                  </a:extLst>
                </a:gridCol>
              </a:tblGrid>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ミルズ大統領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a:t>
                      </a:r>
                      <a:endPar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チレ保健相、アイテー環境・科学技相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マハマ大統領、テテ外相、ブア・エネルギー石油相、アイテー保健相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阿部俊子外務大臣政務官</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アジェマン教育相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アミッサー・アーサー副大統領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マハマ大統領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河井克行内閣総理大臣補佐官</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21864">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アジマン＝メーヌ保健相、アモアコ＝アタ道路・高速道相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kern="1200" dirty="0">
                          <a:solidFill>
                            <a:schemeClr val="dk1"/>
                          </a:solidFill>
                          <a:effectLst/>
                          <a:latin typeface="+mn-lt"/>
                          <a:ea typeface="+mn-ea"/>
                          <a:cs typeface="+mn-cs"/>
                        </a:rPr>
                        <a:t>坂井学総理特使</a:t>
                      </a:r>
                      <a:r>
                        <a:rPr kumimoji="1" lang="ja-JP" altLang="en-US" sz="900" b="0" i="0" kern="1200" dirty="0">
                          <a:solidFill>
                            <a:schemeClr val="dk1"/>
                          </a:solidFill>
                          <a:effectLst/>
                          <a:latin typeface="+mn-lt"/>
                          <a:ea typeface="+mn-ea"/>
                          <a:cs typeface="+mn-cs"/>
                        </a:rPr>
                        <a:t>、</a:t>
                      </a:r>
                      <a:r>
                        <a:rPr kumimoji="1" lang="zh-CN" altLang="en-US" sz="900" b="0" i="0" kern="1200" dirty="0">
                          <a:solidFill>
                            <a:schemeClr val="dk1"/>
                          </a:solidFill>
                          <a:effectLst/>
                          <a:latin typeface="+mn-lt"/>
                          <a:ea typeface="+mn-ea"/>
                          <a:cs typeface="+mn-cs"/>
                        </a:rPr>
                        <a:t>末松信介国土交通副大臣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3835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アクフォ＝アド大統領、アジャコ・エネルギー相、アモアコ＝アタ道路・高速道相、オフォリ＝アタ財務相、クウェ漁業水産業相、ボチュウェイ外務・地域統合相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薗浦健太郎内閣総理大臣補佐官</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牧原秀樹厚生労働副大臣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838660619"/>
                  </a:ext>
                </a:extLst>
              </a:tr>
              <a:tr h="33835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レベッカ・アクフォ＝アド大統領夫人、チャールズ・オウェレドゥ外務・地域統合副大臣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大塚高司国土交通副大臣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877562090"/>
                  </a:ext>
                </a:extLst>
              </a:tr>
              <a:tr h="33835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日・ガーナ友好議員連盟（衆議院正式派遣：坂井学議員（議連会長）、武村展英議員（同幹事）、三谷英弘議員（同事務局長）</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352582878"/>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アワール観光・芸術・文化相、アモアコ</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アタ道路・高速道相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390182503"/>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岸田文雄内閣総理大臣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258641237"/>
                  </a:ext>
                </a:extLst>
              </a:tr>
              <a:tr h="467780">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ボチュウェイ外務・地域統合相（</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TICAD</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閣僚会合）</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深澤陽一外務大臣政務官</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、国際保健分野における</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案件の視察（鷲尾英一郎衆議院議員、藤井比早之衆議院議員、源馬謙太郎衆議院議員、伊藤孝恵参議院議員）</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993257919"/>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ジョン・ドラマニ・マハマ大統領、サミュエル・オクジェト・アブラクワ外務大臣、エリザベス・オフス＝アジャレ貿易・アグリビジネス・産業大臣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外務副大臣　國光　綾乃</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941073398"/>
                  </a:ext>
                </a:extLst>
              </a:tr>
            </a:tbl>
          </a:graphicData>
        </a:graphic>
      </p:graphicFrame>
      <p:sp>
        <p:nvSpPr>
          <p:cNvPr id="11" name="テキスト ボックス 35">
            <a:extLst>
              <a:ext uri="{FF2B5EF4-FFF2-40B4-BE49-F238E27FC236}">
                <a16:creationId xmlns:a16="http://schemas.microsoft.com/office/drawing/2014/main" id="{7109767E-A9FF-AC8C-30E6-28A2787C8E65}"/>
              </a:ext>
            </a:extLst>
          </p:cNvPr>
          <p:cNvSpPr txBox="1"/>
          <p:nvPr/>
        </p:nvSpPr>
        <p:spPr>
          <a:xfrm>
            <a:off x="200025" y="6597442"/>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Tree>
    <p:extLst>
      <p:ext uri="{BB962C8B-B14F-4D97-AF65-F5344CB8AC3E}">
        <p14:creationId xmlns:p14="http://schemas.microsoft.com/office/powerpoint/2010/main" val="3883857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018B6B3-1002-B0AD-992D-B33329D16933}"/>
              </a:ext>
            </a:extLst>
          </p:cNvPr>
          <p:cNvSpPr/>
          <p:nvPr/>
        </p:nvSpPr>
        <p:spPr>
          <a:xfrm>
            <a:off x="4484944" y="2092098"/>
            <a:ext cx="543950" cy="2349731"/>
          </a:xfrm>
          <a:custGeom>
            <a:avLst/>
            <a:gdLst>
              <a:gd name="connsiteX0" fmla="*/ 530302 w 543950"/>
              <a:gd name="connsiteY0" fmla="*/ 0 h 2349731"/>
              <a:gd name="connsiteX1" fmla="*/ 543950 w 543950"/>
              <a:gd name="connsiteY1" fmla="*/ 0 h 2349731"/>
              <a:gd name="connsiteX2" fmla="*/ 543950 w 543950"/>
              <a:gd name="connsiteY2" fmla="*/ 1818730 h 2349731"/>
              <a:gd name="connsiteX3" fmla="*/ 10496 w 543950"/>
              <a:gd name="connsiteY3" fmla="*/ 2349731 h 2349731"/>
              <a:gd name="connsiteX4" fmla="*/ 0 w 543950"/>
              <a:gd name="connsiteY4" fmla="*/ 2349731 h 2349731"/>
              <a:gd name="connsiteX5" fmla="*/ 0 w 543950"/>
              <a:gd name="connsiteY5" fmla="*/ 1599037 h 23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50" h="2349731">
                <a:moveTo>
                  <a:pt x="530302" y="0"/>
                </a:moveTo>
                <a:lnTo>
                  <a:pt x="543950" y="0"/>
                </a:lnTo>
                <a:lnTo>
                  <a:pt x="543950" y="1818730"/>
                </a:lnTo>
                <a:lnTo>
                  <a:pt x="10496" y="2349731"/>
                </a:lnTo>
                <a:lnTo>
                  <a:pt x="0" y="2349731"/>
                </a:lnTo>
                <a:lnTo>
                  <a:pt x="0" y="1599037"/>
                </a:lnTo>
                <a:close/>
              </a:path>
            </a:pathLst>
          </a:custGeom>
          <a:solidFill>
            <a:srgbClr val="BAE4D9"/>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外交関係</a:t>
            </a:r>
            <a:r>
              <a:rPr lang="ja-JP" altLang="en-US" dirty="0"/>
              <a:t>（</a:t>
            </a:r>
            <a:r>
              <a:rPr lang="en-US" altLang="ja-JP" dirty="0"/>
              <a:t>2/2</a:t>
            </a:r>
            <a:r>
              <a:rPr lang="ja-JP" altLang="en-US" dirty="0"/>
              <a:t>）</a:t>
            </a:r>
            <a:endParaRPr kumimoji="1" lang="ja-JP" altLang="en-US" dirty="0"/>
          </a:p>
        </p:txBody>
      </p:sp>
      <p:sp>
        <p:nvSpPr>
          <p:cNvPr id="4" name="TextBox 3">
            <a:extLst>
              <a:ext uri="{FF2B5EF4-FFF2-40B4-BE49-F238E27FC236}">
                <a16:creationId xmlns:a16="http://schemas.microsoft.com/office/drawing/2014/main" id="{0C98B347-25FF-2EB3-2199-5C91C2B6DF97}"/>
              </a:ext>
            </a:extLst>
          </p:cNvPr>
          <p:cNvSpPr txBox="1"/>
          <p:nvPr/>
        </p:nvSpPr>
        <p:spPr>
          <a:xfrm>
            <a:off x="200025" y="1125538"/>
            <a:ext cx="9505054" cy="584455"/>
          </a:xfrm>
          <a:prstGeom prst="rect">
            <a:avLst/>
          </a:prstGeom>
          <a:noFill/>
        </p:spPr>
        <p:txBody>
          <a:bodyPr wrap="square" rtlCol="0">
            <a:spAutoFit/>
          </a:bodyPr>
          <a:lstStyle/>
          <a:p>
            <a:pPr marL="190500" indent="-190500" algn="just">
              <a:lnSpc>
                <a:spcPct val="110000"/>
              </a:lnSpc>
              <a:spcAft>
                <a:spcPts val="3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ガーナ大統領は日本の総理との首脳会談を平成</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3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年の首脳会談では、総額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億円となる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件の無償資金協力に関する書簡の交換が行われた。</a:t>
            </a:r>
          </a:p>
        </p:txBody>
      </p:sp>
      <p:grpSp>
        <p:nvGrpSpPr>
          <p:cNvPr id="5" name="グループ化 7">
            <a:extLst>
              <a:ext uri="{FF2B5EF4-FFF2-40B4-BE49-F238E27FC236}">
                <a16:creationId xmlns:a16="http://schemas.microsoft.com/office/drawing/2014/main" id="{47F9FD4E-4F4F-E096-284A-AD12F3D0596E}"/>
              </a:ext>
            </a:extLst>
          </p:cNvPr>
          <p:cNvGrpSpPr/>
          <p:nvPr/>
        </p:nvGrpSpPr>
        <p:grpSpPr>
          <a:xfrm>
            <a:off x="189869" y="2026569"/>
            <a:ext cx="4248472" cy="288032"/>
            <a:chOff x="200472" y="1772816"/>
            <a:chExt cx="9505056" cy="288032"/>
          </a:xfrm>
        </p:grpSpPr>
        <p:cxnSp>
          <p:nvCxnSpPr>
            <p:cNvPr id="13" name="直線コネクタ 8">
              <a:extLst>
                <a:ext uri="{FF2B5EF4-FFF2-40B4-BE49-F238E27FC236}">
                  <a16:creationId xmlns:a16="http://schemas.microsoft.com/office/drawing/2014/main" id="{657B3F6F-F736-798F-AEB8-EA30E2423EBB}"/>
                </a:ext>
              </a:extLst>
            </p:cNvPr>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AB40D31-4F3D-E07A-48E9-5E11C5E5CE39}"/>
                </a:ext>
              </a:extLst>
            </p:cNvPr>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ガーナ大統領と日本総理との間での首脳会談</a:t>
              </a:r>
            </a:p>
          </p:txBody>
        </p:sp>
      </p:grpSp>
      <p:sp>
        <p:nvSpPr>
          <p:cNvPr id="9" name="フリーフォーム 24">
            <a:extLst>
              <a:ext uri="{FF2B5EF4-FFF2-40B4-BE49-F238E27FC236}">
                <a16:creationId xmlns:a16="http://schemas.microsoft.com/office/drawing/2014/main" id="{5563126A-4B69-3A9F-3969-8DDF979BDB4C}"/>
              </a:ext>
            </a:extLst>
          </p:cNvPr>
          <p:cNvSpPr/>
          <p:nvPr/>
        </p:nvSpPr>
        <p:spPr>
          <a:xfrm rot="493905">
            <a:off x="4477369" y="4143721"/>
            <a:ext cx="689118" cy="206029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lnTo>
                  <a:pt x="0" y="853733"/>
                </a:lnTo>
                <a:cubicBezTo>
                  <a:pt x="10727" y="1120107"/>
                  <a:pt x="-2990" y="1124921"/>
                  <a:pt x="7737" y="1391295"/>
                </a:cubicBezTo>
                <a:cubicBezTo>
                  <a:pt x="29216" y="1423090"/>
                  <a:pt x="810333" y="1809467"/>
                  <a:pt x="845522" y="1864391"/>
                </a:cubicBezTo>
              </a:path>
            </a:pathLst>
          </a:custGeom>
          <a:gradFill>
            <a:gsLst>
              <a:gs pos="0">
                <a:srgbClr val="DDE6F3"/>
              </a:gs>
              <a:gs pos="100000">
                <a:srgbClr val="CCDAEC"/>
              </a:gs>
            </a:gsLst>
            <a:lin ang="0" scaled="1"/>
          </a:gradFill>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10" name="片側の 2 つの角を丸めた四角形 25">
            <a:extLst>
              <a:ext uri="{FF2B5EF4-FFF2-40B4-BE49-F238E27FC236}">
                <a16:creationId xmlns:a16="http://schemas.microsoft.com/office/drawing/2014/main" id="{F5F75D47-9C40-6B34-EBDC-8EA21F2C628D}"/>
              </a:ext>
            </a:extLst>
          </p:cNvPr>
          <p:cNvSpPr/>
          <p:nvPr/>
        </p:nvSpPr>
        <p:spPr>
          <a:xfrm>
            <a:off x="4982289" y="4529840"/>
            <a:ext cx="4759241" cy="1830594"/>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両首脳は，ガーナの人間の安全保障及び成長の前提条件として，ユニバーサル・ヘルス・カバレッジ（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）の達成に向けた強靱な保健システムを促進することの重要性を再確認し，この点について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TICAD7</a:t>
            </a:r>
            <a:r>
              <a:rPr lang="ja-JP" altLang="en-US" sz="1000" dirty="0">
                <a:solidFill>
                  <a:schemeClr val="tx1"/>
                </a:solidFill>
                <a:ea typeface="ＭＳ Ｐゴシック" panose="020B0600070205080204" pitchFamily="50" charset="-128"/>
                <a:cs typeface="Arial" panose="020B0604020202020204" pitchFamily="34" charset="0"/>
              </a:rPr>
              <a:t>に</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おける重点分野の一つとして議論する意向を表明した。アクフォ＝アド大統領は，コミュニティ・ベースでの保健サービスの強化や母子手帳の導入といった保健分野における日本の協力に謝意を表明した。また，アクフォ＝アド大統領は，安倍総理に対し，先般のアシャンティ州及びノーザン州における栄養不良への対応に関する交換公文の署名に心からの謝意を表明した。両首脳は，来年設立</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周年を迎える野口記念医学研究所（</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NMIMR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）による重要な貢献を称賛した。</a:t>
            </a:r>
          </a:p>
        </p:txBody>
      </p:sp>
      <p:sp>
        <p:nvSpPr>
          <p:cNvPr id="11" name="片側の 2 つの角を丸めた四角形 30">
            <a:extLst>
              <a:ext uri="{FF2B5EF4-FFF2-40B4-BE49-F238E27FC236}">
                <a16:creationId xmlns:a16="http://schemas.microsoft.com/office/drawing/2014/main" id="{F355168F-AFBB-D9D1-4174-8F2FF9790D0A}"/>
              </a:ext>
            </a:extLst>
          </p:cNvPr>
          <p:cNvSpPr/>
          <p:nvPr/>
        </p:nvSpPr>
        <p:spPr>
          <a:xfrm>
            <a:off x="4982289" y="4180146"/>
            <a:ext cx="4759241" cy="379205"/>
          </a:xfrm>
          <a:prstGeom prst="round2SameRect">
            <a:avLst/>
          </a:prstGeom>
          <a:solidFill>
            <a:srgbClr val="5F8AC3"/>
          </a:solidFill>
        </p:spPr>
        <p:txBody>
          <a:bodyPr wrap="square" lIns="108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55675" fontAlgn="ctr">
              <a:buSzPct val="120000"/>
            </a:pPr>
            <a:r>
              <a:rPr lang="ja-JP" altLang="en-US" sz="1100" b="1" dirty="0">
                <a:solidFill>
                  <a:schemeClr val="bg1"/>
                </a:solidFill>
                <a:latin typeface="ＭＳ Ｐゴシック" panose="020B0600070205080204" pitchFamily="50" charset="-128"/>
                <a:ea typeface="ＭＳ Ｐゴシック" panose="020B0600070205080204" pitchFamily="50" charset="-128"/>
              </a:rPr>
              <a:t>共同声明における“医療・保健分野”に関する内容</a:t>
            </a:r>
          </a:p>
        </p:txBody>
      </p:sp>
      <p:sp>
        <p:nvSpPr>
          <p:cNvPr id="15" name="テキスト ボックス 35">
            <a:extLst>
              <a:ext uri="{FF2B5EF4-FFF2-40B4-BE49-F238E27FC236}">
                <a16:creationId xmlns:a16="http://schemas.microsoft.com/office/drawing/2014/main" id="{CE612385-6499-6FC6-3C4C-A7FB7F6AA524}"/>
              </a:ext>
            </a:extLst>
          </p:cNvPr>
          <p:cNvSpPr txBox="1"/>
          <p:nvPr/>
        </p:nvSpPr>
        <p:spPr>
          <a:xfrm>
            <a:off x="201719" y="6448444"/>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graphicFrame>
        <p:nvGraphicFramePr>
          <p:cNvPr id="16" name="Table 16">
            <a:extLst>
              <a:ext uri="{FF2B5EF4-FFF2-40B4-BE49-F238E27FC236}">
                <a16:creationId xmlns:a16="http://schemas.microsoft.com/office/drawing/2014/main" id="{D230DF71-DA64-630F-D2B7-66709CACC843}"/>
              </a:ext>
            </a:extLst>
          </p:cNvPr>
          <p:cNvGraphicFramePr>
            <a:graphicFrameLocks noGrp="1"/>
          </p:cNvGraphicFramePr>
          <p:nvPr>
            <p:extLst>
              <p:ext uri="{D42A27DB-BD31-4B8C-83A1-F6EECF244321}">
                <p14:modId xmlns:p14="http://schemas.microsoft.com/office/powerpoint/2010/main" val="2448547863"/>
              </p:ext>
            </p:extLst>
          </p:nvPr>
        </p:nvGraphicFramePr>
        <p:xfrm>
          <a:off x="189868" y="2471563"/>
          <a:ext cx="4295076" cy="3916680"/>
        </p:xfrm>
        <a:graphic>
          <a:graphicData uri="http://schemas.openxmlformats.org/drawingml/2006/table">
            <a:tbl>
              <a:tblPr firstRow="1" bandRow="1">
                <a:tableStyleId>{5C22544A-7EE6-4342-B048-85BDC9FD1C3A}</a:tableStyleId>
              </a:tblPr>
              <a:tblGrid>
                <a:gridCol w="370644">
                  <a:extLst>
                    <a:ext uri="{9D8B030D-6E8A-4147-A177-3AD203B41FA5}">
                      <a16:colId xmlns:a16="http://schemas.microsoft.com/office/drawing/2014/main" val="1226688027"/>
                    </a:ext>
                  </a:extLst>
                </a:gridCol>
                <a:gridCol w="720080">
                  <a:extLst>
                    <a:ext uri="{9D8B030D-6E8A-4147-A177-3AD203B41FA5}">
                      <a16:colId xmlns:a16="http://schemas.microsoft.com/office/drawing/2014/main" val="1997135278"/>
                    </a:ext>
                  </a:extLst>
                </a:gridCol>
                <a:gridCol w="1080120">
                  <a:extLst>
                    <a:ext uri="{9D8B030D-6E8A-4147-A177-3AD203B41FA5}">
                      <a16:colId xmlns:a16="http://schemas.microsoft.com/office/drawing/2014/main" val="4013879858"/>
                    </a:ext>
                  </a:extLst>
                </a:gridCol>
                <a:gridCol w="2124232">
                  <a:extLst>
                    <a:ext uri="{9D8B030D-6E8A-4147-A177-3AD203B41FA5}">
                      <a16:colId xmlns:a16="http://schemas.microsoft.com/office/drawing/2014/main" val="1642943988"/>
                    </a:ext>
                  </a:extLst>
                </a:gridCol>
              </a:tblGrid>
              <a:tr h="370840">
                <a:tc>
                  <a:txBody>
                    <a:bodyPr/>
                    <a:lstStyle/>
                    <a:p>
                      <a:pPr algn="ctr"/>
                      <a:r>
                        <a:rPr kumimoji="1" lang="en-US" altLang="ja-JP" sz="1100" b="1" dirty="0">
                          <a:solidFill>
                            <a:schemeClr val="bg1"/>
                          </a:solidFill>
                        </a:rPr>
                        <a:t>NO.</a:t>
                      </a:r>
                      <a:endParaRPr kumimoji="1" lang="ja-JP" altLang="en-US" sz="1100" b="1" dirty="0">
                        <a:solidFill>
                          <a:schemeClr val="bg1"/>
                        </a:solidFill>
                      </a:endParaRPr>
                    </a:p>
                  </a:txBody>
                  <a:tcPr marL="36000" marR="36000" anchor="ctr"/>
                </a:tc>
                <a:tc>
                  <a:txBody>
                    <a:bodyPr/>
                    <a:lstStyle/>
                    <a:p>
                      <a:pPr algn="ctr"/>
                      <a:r>
                        <a:rPr kumimoji="1" lang="ja-JP" altLang="en-US" sz="1100" b="1" dirty="0">
                          <a:solidFill>
                            <a:schemeClr val="bg1"/>
                          </a:solidFill>
                        </a:rPr>
                        <a:t>日程</a:t>
                      </a:r>
                    </a:p>
                  </a:txBody>
                  <a:tcPr marL="36000" marR="36000" anchor="ctr"/>
                </a:tc>
                <a:tc>
                  <a:txBody>
                    <a:bodyPr/>
                    <a:lstStyle/>
                    <a:p>
                      <a:pPr algn="ctr"/>
                      <a:r>
                        <a:rPr kumimoji="1" lang="ja-JP" altLang="en-US" sz="1100" b="1" dirty="0">
                          <a:solidFill>
                            <a:schemeClr val="bg1"/>
                          </a:solidFill>
                        </a:rPr>
                        <a:t>場所</a:t>
                      </a:r>
                    </a:p>
                  </a:txBody>
                  <a:tcPr marL="36000" marR="36000" anchor="ctr"/>
                </a:tc>
                <a:tc>
                  <a:txBody>
                    <a:bodyPr/>
                    <a:lstStyle/>
                    <a:p>
                      <a:pPr algn="ctr"/>
                      <a:r>
                        <a:rPr kumimoji="1" lang="ja-JP" altLang="en-US" sz="1100" b="1" dirty="0">
                          <a:solidFill>
                            <a:schemeClr val="bg1"/>
                          </a:solidFill>
                        </a:rPr>
                        <a:t>特記事項</a:t>
                      </a:r>
                    </a:p>
                  </a:txBody>
                  <a:tcPr marL="36000" marR="36000" anchor="ctr"/>
                </a:tc>
                <a:extLst>
                  <a:ext uri="{0D108BD9-81ED-4DB2-BD59-A6C34878D82A}">
                    <a16:rowId xmlns:a16="http://schemas.microsoft.com/office/drawing/2014/main" val="559503858"/>
                  </a:ext>
                </a:extLst>
              </a:tr>
              <a:tr h="370840">
                <a:tc>
                  <a:txBody>
                    <a:bodyPr/>
                    <a:lstStyle/>
                    <a:p>
                      <a:pPr algn="ctr"/>
                      <a:r>
                        <a:rPr kumimoji="1" lang="en-US" altLang="ja-JP" sz="1100" b="1" dirty="0"/>
                        <a:t>1</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2010</a:t>
                      </a:r>
                      <a:r>
                        <a:rPr kumimoji="1" lang="ja-JP" altLang="en-US" sz="1100" dirty="0"/>
                        <a:t>年</a:t>
                      </a:r>
                      <a:br>
                        <a:rPr kumimoji="1" lang="en-US" altLang="ja-JP" sz="1100" dirty="0"/>
                      </a:br>
                      <a:r>
                        <a:rPr kumimoji="1" lang="en-US" altLang="ja-JP" sz="1100" dirty="0"/>
                        <a:t>9</a:t>
                      </a:r>
                      <a:r>
                        <a:rPr kumimoji="1" lang="ja-JP" altLang="en-US" sz="1100" dirty="0"/>
                        <a:t>月</a:t>
                      </a:r>
                      <a:r>
                        <a:rPr kumimoji="1" lang="en-US" altLang="ja-JP" sz="1100" dirty="0"/>
                        <a:t>29</a:t>
                      </a:r>
                      <a:r>
                        <a:rPr kumimoji="1" lang="ja-JP" altLang="en-US" sz="1100" dirty="0"/>
                        <a:t>日</a:t>
                      </a:r>
                    </a:p>
                  </a:txBody>
                  <a:tcPr marL="36000" marR="36000" anchor="ctr">
                    <a:solidFill>
                      <a:schemeClr val="bg1"/>
                    </a:solidFill>
                  </a:tcPr>
                </a:tc>
                <a:tc>
                  <a:txBody>
                    <a:bodyPr/>
                    <a:lstStyle/>
                    <a:p>
                      <a:pPr algn="ctr"/>
                      <a:r>
                        <a:rPr kumimoji="1" lang="ja-JP" altLang="en-US" sz="1100" dirty="0"/>
                        <a:t>東京</a:t>
                      </a:r>
                    </a:p>
                  </a:txBody>
                  <a:tcPr marL="36000" marR="36000" anchor="ctr">
                    <a:solidFill>
                      <a:schemeClr val="bg1"/>
                    </a:solidFill>
                  </a:tcPr>
                </a:tc>
                <a:tc>
                  <a:txBody>
                    <a:bodyPr/>
                    <a:lstStyle/>
                    <a:p>
                      <a:pPr algn="ctr"/>
                      <a:r>
                        <a:rPr kumimoji="1" lang="ja-JP" altLang="en-US" sz="1100" dirty="0"/>
                        <a:t>－</a:t>
                      </a:r>
                    </a:p>
                  </a:txBody>
                  <a:tcPr marL="36000" marR="36000" anchor="ctr">
                    <a:solidFill>
                      <a:schemeClr val="bg1"/>
                    </a:solidFill>
                  </a:tcPr>
                </a:tc>
                <a:extLst>
                  <a:ext uri="{0D108BD9-81ED-4DB2-BD59-A6C34878D82A}">
                    <a16:rowId xmlns:a16="http://schemas.microsoft.com/office/drawing/2014/main" val="1333073277"/>
                  </a:ext>
                </a:extLst>
              </a:tr>
              <a:tr h="370840">
                <a:tc>
                  <a:txBody>
                    <a:bodyPr/>
                    <a:lstStyle/>
                    <a:p>
                      <a:pPr algn="ctr"/>
                      <a:r>
                        <a:rPr kumimoji="1" lang="en-US" altLang="ja-JP" sz="1100" b="1" dirty="0"/>
                        <a:t>2</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2013</a:t>
                      </a:r>
                      <a:r>
                        <a:rPr kumimoji="1" lang="ja-JP" altLang="en-US" sz="1100" dirty="0"/>
                        <a:t>年</a:t>
                      </a:r>
                      <a:br>
                        <a:rPr kumimoji="1" lang="en-US" altLang="ja-JP" sz="1100" dirty="0"/>
                      </a:br>
                      <a:r>
                        <a:rPr kumimoji="1" lang="en-US" altLang="ja-JP" sz="1100" dirty="0"/>
                        <a:t>5</a:t>
                      </a:r>
                      <a:r>
                        <a:rPr kumimoji="1" lang="ja-JP" altLang="en-US" sz="1100" dirty="0"/>
                        <a:t>月</a:t>
                      </a:r>
                      <a:r>
                        <a:rPr kumimoji="1" lang="en-US" altLang="ja-JP" sz="1100" dirty="0"/>
                        <a:t>31</a:t>
                      </a:r>
                      <a:r>
                        <a:rPr kumimoji="1" lang="ja-JP" altLang="en-US" sz="1100" dirty="0"/>
                        <a:t>日</a:t>
                      </a:r>
                      <a:endParaRPr kumimoji="1" lang="en-US" altLang="ja-JP" sz="1100" dirty="0"/>
                    </a:p>
                  </a:txBody>
                  <a:tcPr marL="36000" marR="36000" anchor="ctr">
                    <a:solidFill>
                      <a:schemeClr val="bg1"/>
                    </a:solidFill>
                  </a:tcPr>
                </a:tc>
                <a:tc>
                  <a:txBody>
                    <a:bodyPr/>
                    <a:lstStyle/>
                    <a:p>
                      <a:pPr algn="ctr"/>
                      <a:r>
                        <a:rPr kumimoji="1" lang="ja-JP" altLang="en-US" sz="1100" dirty="0"/>
                        <a:t>横浜</a:t>
                      </a:r>
                    </a:p>
                  </a:txBody>
                  <a:tcPr marL="36000" marR="36000" anchor="ctr">
                    <a:solidFill>
                      <a:schemeClr val="bg1"/>
                    </a:solidFill>
                  </a:tcPr>
                </a:tc>
                <a:tc>
                  <a:txBody>
                    <a:bodyPr/>
                    <a:lstStyle/>
                    <a:p>
                      <a:pPr algn="ctr"/>
                      <a:r>
                        <a:rPr kumimoji="1" lang="ja-JP" altLang="en-US" sz="1100" dirty="0"/>
                        <a:t>－</a:t>
                      </a:r>
                    </a:p>
                  </a:txBody>
                  <a:tcPr marL="36000" marR="36000" anchor="ctr">
                    <a:solidFill>
                      <a:schemeClr val="bg1"/>
                    </a:solidFill>
                  </a:tcPr>
                </a:tc>
                <a:extLst>
                  <a:ext uri="{0D108BD9-81ED-4DB2-BD59-A6C34878D82A}">
                    <a16:rowId xmlns:a16="http://schemas.microsoft.com/office/drawing/2014/main" val="653962228"/>
                  </a:ext>
                </a:extLst>
              </a:tr>
              <a:tr h="370840">
                <a:tc>
                  <a:txBody>
                    <a:bodyPr/>
                    <a:lstStyle/>
                    <a:p>
                      <a:pPr algn="ctr"/>
                      <a:r>
                        <a:rPr kumimoji="1" lang="en-US" altLang="ja-JP" sz="1100" b="1" dirty="0"/>
                        <a:t>3</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2016</a:t>
                      </a:r>
                      <a:r>
                        <a:rPr kumimoji="1" lang="ja-JP" altLang="en-US" sz="1100" dirty="0"/>
                        <a:t>年</a:t>
                      </a:r>
                      <a:br>
                        <a:rPr kumimoji="1" lang="en-US" altLang="ja-JP" sz="1100" dirty="0"/>
                      </a:br>
                      <a:r>
                        <a:rPr kumimoji="1" lang="en-US" altLang="ja-JP" sz="1100" dirty="0"/>
                        <a:t>5</a:t>
                      </a:r>
                      <a:r>
                        <a:rPr kumimoji="1" lang="ja-JP" altLang="en-US" sz="1100" dirty="0"/>
                        <a:t>月</a:t>
                      </a:r>
                      <a:r>
                        <a:rPr kumimoji="1" lang="en-US" altLang="ja-JP" sz="1100" dirty="0"/>
                        <a:t>18</a:t>
                      </a:r>
                      <a:r>
                        <a:rPr kumimoji="1" lang="ja-JP" altLang="en-US" sz="1100" dirty="0"/>
                        <a:t>日</a:t>
                      </a:r>
                    </a:p>
                  </a:txBody>
                  <a:tcPr marL="36000" marR="36000" anchor="ctr">
                    <a:solidFill>
                      <a:srgbClr val="BAE4D9"/>
                    </a:solidFill>
                  </a:tcPr>
                </a:tc>
                <a:tc>
                  <a:txBody>
                    <a:bodyPr/>
                    <a:lstStyle/>
                    <a:p>
                      <a:pPr algn="ctr"/>
                      <a:r>
                        <a:rPr kumimoji="1" lang="ja-JP" altLang="en-US" sz="1100" dirty="0"/>
                        <a:t>東京</a:t>
                      </a:r>
                    </a:p>
                  </a:txBody>
                  <a:tcPr marL="36000" marR="36000" anchor="ctr">
                    <a:solidFill>
                      <a:srgbClr val="BAE4D9"/>
                    </a:solidFill>
                  </a:tcPr>
                </a:tc>
                <a:tc>
                  <a:txBody>
                    <a:bodyPr/>
                    <a:lstStyle/>
                    <a:p>
                      <a:r>
                        <a:rPr kumimoji="1" lang="ja-JP" altLang="en-US" sz="1100" dirty="0"/>
                        <a:t>無償資金協力</a:t>
                      </a:r>
                      <a:r>
                        <a:rPr kumimoji="1" lang="en-US" altLang="ja-JP" sz="1100" dirty="0"/>
                        <a:t>2</a:t>
                      </a:r>
                      <a:r>
                        <a:rPr kumimoji="1" lang="ja-JP" altLang="en-US" sz="1100" dirty="0"/>
                        <a:t>件に係る交換公文に署名</a:t>
                      </a:r>
                      <a:endParaRPr kumimoji="1" lang="en-US" altLang="ja-JP" sz="1100" dirty="0"/>
                    </a:p>
                    <a:p>
                      <a:r>
                        <a:rPr kumimoji="1" lang="ja-JP" altLang="en-US" sz="1100" dirty="0"/>
                        <a:t>二国間関係の強化に関する共同声明を発表</a:t>
                      </a:r>
                    </a:p>
                  </a:txBody>
                  <a:tcPr marL="36000" marR="36000" anchor="ctr">
                    <a:solidFill>
                      <a:srgbClr val="BAE4D9"/>
                    </a:solidFill>
                  </a:tcPr>
                </a:tc>
                <a:extLst>
                  <a:ext uri="{0D108BD9-81ED-4DB2-BD59-A6C34878D82A}">
                    <a16:rowId xmlns:a16="http://schemas.microsoft.com/office/drawing/2014/main" val="2465152550"/>
                  </a:ext>
                </a:extLst>
              </a:tr>
              <a:tr h="370840">
                <a:tc>
                  <a:txBody>
                    <a:bodyPr/>
                    <a:lstStyle/>
                    <a:p>
                      <a:pPr algn="ctr"/>
                      <a:r>
                        <a:rPr kumimoji="1" lang="en-US" altLang="ja-JP" sz="1100" b="1" dirty="0"/>
                        <a:t>4</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2016</a:t>
                      </a:r>
                      <a:r>
                        <a:rPr kumimoji="1" lang="ja-JP" altLang="en-US" sz="1100" dirty="0"/>
                        <a:t>年</a:t>
                      </a:r>
                      <a:endParaRPr kumimoji="1" lang="en-US" altLang="ja-JP" sz="1100" dirty="0"/>
                    </a:p>
                    <a:p>
                      <a:pPr algn="ctr"/>
                      <a:r>
                        <a:rPr kumimoji="1" lang="en-US" altLang="ja-JP" sz="1100" dirty="0"/>
                        <a:t>8</a:t>
                      </a:r>
                      <a:r>
                        <a:rPr kumimoji="1" lang="ja-JP" altLang="en-US" sz="1100" dirty="0"/>
                        <a:t>月</a:t>
                      </a:r>
                      <a:r>
                        <a:rPr kumimoji="1" lang="en-US" altLang="ja-JP" sz="1100" dirty="0"/>
                        <a:t>27</a:t>
                      </a:r>
                      <a:r>
                        <a:rPr kumimoji="1" lang="ja-JP" altLang="en-US" sz="1100" dirty="0"/>
                        <a:t>日</a:t>
                      </a:r>
                    </a:p>
                  </a:txBody>
                  <a:tcPr marL="36000" marR="36000" anchor="ctr">
                    <a:solidFill>
                      <a:schemeClr val="bg1"/>
                    </a:solidFill>
                  </a:tcPr>
                </a:tc>
                <a:tc>
                  <a:txBody>
                    <a:bodyPr/>
                    <a:lstStyle/>
                    <a:p>
                      <a:pPr algn="ctr"/>
                      <a:r>
                        <a:rPr kumimoji="1" lang="en-US" altLang="ja-JP" sz="1100" dirty="0"/>
                        <a:t>TICAD7</a:t>
                      </a:r>
                      <a:r>
                        <a:rPr kumimoji="1" lang="ja-JP" altLang="en-US" sz="1100" dirty="0"/>
                        <a:t>出席のため訪問中のケニア・ナイロビ</a:t>
                      </a:r>
                    </a:p>
                  </a:txBody>
                  <a:tcPr marL="36000" marR="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p>
                  </a:txBody>
                  <a:tcPr marL="36000" marR="36000" anchor="ctr">
                    <a:solidFill>
                      <a:schemeClr val="bg1"/>
                    </a:solidFill>
                  </a:tcPr>
                </a:tc>
                <a:extLst>
                  <a:ext uri="{0D108BD9-81ED-4DB2-BD59-A6C34878D82A}">
                    <a16:rowId xmlns:a16="http://schemas.microsoft.com/office/drawing/2014/main" val="506726667"/>
                  </a:ext>
                </a:extLst>
              </a:tr>
              <a:tr h="370840">
                <a:tc>
                  <a:txBody>
                    <a:bodyPr/>
                    <a:lstStyle/>
                    <a:p>
                      <a:pPr algn="ctr"/>
                      <a:r>
                        <a:rPr kumimoji="1" lang="en-US" altLang="ja-JP" sz="1100" b="1" dirty="0"/>
                        <a:t>5</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2018</a:t>
                      </a:r>
                      <a:r>
                        <a:rPr kumimoji="1" lang="ja-JP" altLang="en-US" sz="1100" dirty="0"/>
                        <a:t>年</a:t>
                      </a:r>
                      <a:endParaRPr kumimoji="1" lang="en-US" altLang="ja-JP" sz="1100" dirty="0"/>
                    </a:p>
                    <a:p>
                      <a:pPr algn="ctr"/>
                      <a:r>
                        <a:rPr kumimoji="1" lang="en-US" altLang="ja-JP" sz="1100" dirty="0"/>
                        <a:t>12</a:t>
                      </a:r>
                      <a:r>
                        <a:rPr kumimoji="1" lang="ja-JP" altLang="en-US" sz="1100" dirty="0"/>
                        <a:t>月</a:t>
                      </a:r>
                      <a:r>
                        <a:rPr kumimoji="1" lang="en-US" altLang="ja-JP" sz="1100" dirty="0"/>
                        <a:t>11</a:t>
                      </a:r>
                      <a:r>
                        <a:rPr kumimoji="1" lang="ja-JP" altLang="en-US" sz="1100" dirty="0"/>
                        <a:t>日</a:t>
                      </a:r>
                    </a:p>
                  </a:txBody>
                  <a:tcPr marL="36000" marR="36000" anchor="ctr">
                    <a:solidFill>
                      <a:srgbClr val="CCDAEC"/>
                    </a:solidFill>
                  </a:tcPr>
                </a:tc>
                <a:tc>
                  <a:txBody>
                    <a:bodyPr/>
                    <a:lstStyle/>
                    <a:p>
                      <a:pPr algn="ctr"/>
                      <a:r>
                        <a:rPr kumimoji="1" lang="ja-JP" altLang="en-US" sz="1100" dirty="0"/>
                        <a:t>東京</a:t>
                      </a:r>
                    </a:p>
                  </a:txBody>
                  <a:tcPr marL="36000" marR="36000" anchor="ctr">
                    <a:solidFill>
                      <a:srgbClr val="CCDAEC"/>
                    </a:solidFill>
                  </a:tcPr>
                </a:tc>
                <a:tc>
                  <a:txBody>
                    <a:bodyPr/>
                    <a:lstStyle/>
                    <a:p>
                      <a:r>
                        <a:rPr kumimoji="1" lang="ja-JP" altLang="en-US" sz="1100" dirty="0"/>
                        <a:t>無償資金協力「第二次国道八号線改修計画」の交換公文に署名</a:t>
                      </a:r>
                      <a:endParaRPr kumimoji="1" lang="en-US" altLang="ja-JP" sz="1100" dirty="0"/>
                    </a:p>
                    <a:p>
                      <a:r>
                        <a:rPr kumimoji="1" lang="ja-JP" altLang="en-US" sz="1100" dirty="0"/>
                        <a:t>日・ガーナ共同声明を発表</a:t>
                      </a:r>
                    </a:p>
                  </a:txBody>
                  <a:tcPr marL="36000" marR="36000" anchor="ctr">
                    <a:solidFill>
                      <a:srgbClr val="CCDAEC"/>
                    </a:solidFill>
                  </a:tcPr>
                </a:tc>
                <a:extLst>
                  <a:ext uri="{0D108BD9-81ED-4DB2-BD59-A6C34878D82A}">
                    <a16:rowId xmlns:a16="http://schemas.microsoft.com/office/drawing/2014/main" val="4161665369"/>
                  </a:ext>
                </a:extLst>
              </a:tr>
              <a:tr h="370840">
                <a:tc>
                  <a:txBody>
                    <a:bodyPr/>
                    <a:lstStyle/>
                    <a:p>
                      <a:pPr algn="ctr"/>
                      <a:r>
                        <a:rPr kumimoji="1" lang="en-US" altLang="ja-JP" sz="1100" b="1" dirty="0"/>
                        <a:t>6</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2019</a:t>
                      </a:r>
                      <a:r>
                        <a:rPr kumimoji="1" lang="ja-JP" altLang="en-US" sz="1100" dirty="0"/>
                        <a:t>年</a:t>
                      </a:r>
                    </a:p>
                  </a:txBody>
                  <a:tcPr marL="36000" marR="36000" anchor="ctr">
                    <a:solidFill>
                      <a:schemeClr val="bg1"/>
                    </a:solidFill>
                  </a:tcPr>
                </a:tc>
                <a:tc>
                  <a:txBody>
                    <a:bodyPr/>
                    <a:lstStyle/>
                    <a:p>
                      <a:pPr algn="ctr"/>
                      <a:r>
                        <a:rPr kumimoji="1" lang="ja-JP" altLang="en-US" sz="1100" dirty="0"/>
                        <a:t>横浜</a:t>
                      </a:r>
                    </a:p>
                  </a:txBody>
                  <a:tcPr marL="36000" marR="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p>
                  </a:txBody>
                  <a:tcPr marL="36000" marR="36000" anchor="ctr">
                    <a:solidFill>
                      <a:schemeClr val="bg1"/>
                    </a:solidFill>
                  </a:tcPr>
                </a:tc>
                <a:extLst>
                  <a:ext uri="{0D108BD9-81ED-4DB2-BD59-A6C34878D82A}">
                    <a16:rowId xmlns:a16="http://schemas.microsoft.com/office/drawing/2014/main" val="260089563"/>
                  </a:ext>
                </a:extLst>
              </a:tr>
              <a:tr h="370840">
                <a:tc>
                  <a:txBody>
                    <a:bodyPr/>
                    <a:lstStyle/>
                    <a:p>
                      <a:pPr algn="ctr"/>
                      <a:r>
                        <a:rPr kumimoji="1" lang="en-US" altLang="ja-JP" sz="1100" b="1" dirty="0"/>
                        <a:t>7</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2022</a:t>
                      </a:r>
                      <a:r>
                        <a:rPr kumimoji="1" lang="ja-JP" altLang="en-US" sz="1100" dirty="0"/>
                        <a:t>年</a:t>
                      </a:r>
                    </a:p>
                  </a:txBody>
                  <a:tcPr marL="36000" marR="36000" anchor="ctr">
                    <a:solidFill>
                      <a:schemeClr val="bg1"/>
                    </a:solidFill>
                  </a:tcPr>
                </a:tc>
                <a:tc>
                  <a:txBody>
                    <a:bodyPr/>
                    <a:lstStyle/>
                    <a:p>
                      <a:pPr algn="ctr"/>
                      <a:r>
                        <a:rPr kumimoji="1" lang="ja-JP" altLang="en-US" sz="1100" dirty="0"/>
                        <a:t>ガーナ</a:t>
                      </a:r>
                    </a:p>
                  </a:txBody>
                  <a:tcPr marL="36000" marR="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p>
                  </a:txBody>
                  <a:tcPr marL="36000" marR="36000" anchor="ctr">
                    <a:solidFill>
                      <a:schemeClr val="bg1"/>
                    </a:solidFill>
                  </a:tcPr>
                </a:tc>
                <a:extLst>
                  <a:ext uri="{0D108BD9-81ED-4DB2-BD59-A6C34878D82A}">
                    <a16:rowId xmlns:a16="http://schemas.microsoft.com/office/drawing/2014/main" val="2880780849"/>
                  </a:ext>
                </a:extLst>
              </a:tr>
            </a:tbl>
          </a:graphicData>
        </a:graphic>
      </p:graphicFrame>
      <p:sp>
        <p:nvSpPr>
          <p:cNvPr id="7" name="片側の 2 つの角を丸めた四角形 12">
            <a:extLst>
              <a:ext uri="{FF2B5EF4-FFF2-40B4-BE49-F238E27FC236}">
                <a16:creationId xmlns:a16="http://schemas.microsoft.com/office/drawing/2014/main" id="{06854428-AC33-F871-93C5-07A74590F564}"/>
              </a:ext>
            </a:extLst>
          </p:cNvPr>
          <p:cNvSpPr/>
          <p:nvPr/>
        </p:nvSpPr>
        <p:spPr>
          <a:xfrm>
            <a:off x="4982291" y="2379241"/>
            <a:ext cx="4759241" cy="159224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ガーナの人間の安全保障や更なる成長の前提条件として，ユニバーサル・ヘルス・カバレッジに基づき公衆衛生を促進することの重要性を強調した。これに関連し，両首脳は，本日，野口記念医学研究所先端感染症研究センター建設計画に関する交換公文が署名されたことを歓迎した。また，両首脳は，保健分野におけるコミュニティ・レベルでの努力を支援することの重要性について認識を共有した。この観点から，安倍総理大臣は，最近ガーナにおいて，「コミュニティ・ベース保健計画サービス（</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）」政策の改訂版が開始されたことを歓迎し，ガーナの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政策実施に対する支援を継続する意図を表明した。</a:t>
            </a:r>
          </a:p>
        </p:txBody>
      </p:sp>
      <p:sp>
        <p:nvSpPr>
          <p:cNvPr id="8" name="片側の 2 つの角を丸めた四角形 17">
            <a:extLst>
              <a:ext uri="{FF2B5EF4-FFF2-40B4-BE49-F238E27FC236}">
                <a16:creationId xmlns:a16="http://schemas.microsoft.com/office/drawing/2014/main" id="{577FC75D-3392-3566-852D-6C5C8494B366}"/>
              </a:ext>
            </a:extLst>
          </p:cNvPr>
          <p:cNvSpPr/>
          <p:nvPr/>
        </p:nvSpPr>
        <p:spPr>
          <a:xfrm>
            <a:off x="4982291" y="2029548"/>
            <a:ext cx="4759241" cy="379205"/>
          </a:xfrm>
          <a:prstGeom prst="round2SameRect">
            <a:avLst/>
          </a:prstGeom>
          <a:solidFill>
            <a:srgbClr val="1E806B"/>
          </a:solidFill>
        </p:spPr>
        <p:txBody>
          <a:bodyPr wrap="square" lIns="108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55675" fontAlgn="ctr">
              <a:buSzPct val="120000"/>
            </a:pP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二国間共同声明における </a:t>
            </a: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“医療・保健分野”に関する内容</a:t>
            </a:r>
          </a:p>
        </p:txBody>
      </p:sp>
    </p:spTree>
    <p:extLst>
      <p:ext uri="{BB962C8B-B14F-4D97-AF65-F5344CB8AC3E}">
        <p14:creationId xmlns:p14="http://schemas.microsoft.com/office/powerpoint/2010/main" val="3281408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lang="ja-JP" altLang="en-US" dirty="0"/>
              <a:t>経済産業省の主な医療国際化関連事業</a:t>
            </a:r>
          </a:p>
        </p:txBody>
      </p:sp>
      <p:sp>
        <p:nvSpPr>
          <p:cNvPr id="4" name="テキスト ボックス 10">
            <a:extLst>
              <a:ext uri="{FF2B5EF4-FFF2-40B4-BE49-F238E27FC236}">
                <a16:creationId xmlns:a16="http://schemas.microsoft.com/office/drawing/2014/main" id="{43F5119D-0C8E-CCCB-E25E-D12E5892EB44}"/>
              </a:ext>
            </a:extLst>
          </p:cNvPr>
          <p:cNvSpPr txBox="1"/>
          <p:nvPr/>
        </p:nvSpPr>
        <p:spPr>
          <a:xfrm>
            <a:off x="200249" y="1179604"/>
            <a:ext cx="9505056" cy="216662"/>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「医療国際化事業」を実施している。</a:t>
            </a:r>
          </a:p>
        </p:txBody>
      </p:sp>
      <p:sp>
        <p:nvSpPr>
          <p:cNvPr id="5" name="Rectangle 4">
            <a:extLst>
              <a:ext uri="{FF2B5EF4-FFF2-40B4-BE49-F238E27FC236}">
                <a16:creationId xmlns:a16="http://schemas.microsoft.com/office/drawing/2014/main" id="{59B62EF9-471D-6E10-7822-493FAB558DAA}"/>
              </a:ext>
            </a:extLst>
          </p:cNvPr>
          <p:cNvSpPr>
            <a:spLocks noChangeArrowheads="1"/>
          </p:cNvSpPr>
          <p:nvPr/>
        </p:nvSpPr>
        <p:spPr bwMode="auto">
          <a:xfrm>
            <a:off x="200249" y="174651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医療国際化事業</a:t>
            </a:r>
            <a:endParaRPr lang="en-US" altLang="ko-KR" sz="1500" dirty="0">
              <a:solidFill>
                <a:srgbClr val="000000"/>
              </a:solidFill>
              <a:latin typeface="Arial Black" pitchFamily="34" charset="0"/>
              <a:ea typeface="HGP創英角ｺﾞｼｯｸUB" pitchFamily="50" charset="-128"/>
            </a:endParaRPr>
          </a:p>
        </p:txBody>
      </p:sp>
      <p:graphicFrame>
        <p:nvGraphicFramePr>
          <p:cNvPr id="7" name="Table 7">
            <a:extLst>
              <a:ext uri="{FF2B5EF4-FFF2-40B4-BE49-F238E27FC236}">
                <a16:creationId xmlns:a16="http://schemas.microsoft.com/office/drawing/2014/main" id="{46C0A713-D817-3661-E437-69E7AB6E25CB}"/>
              </a:ext>
            </a:extLst>
          </p:cNvPr>
          <p:cNvGraphicFramePr>
            <a:graphicFrameLocks noGrp="1"/>
          </p:cNvGraphicFramePr>
          <p:nvPr>
            <p:extLst>
              <p:ext uri="{D42A27DB-BD31-4B8C-83A1-F6EECF244321}">
                <p14:modId xmlns:p14="http://schemas.microsoft.com/office/powerpoint/2010/main" val="3009977281"/>
              </p:ext>
            </p:extLst>
          </p:nvPr>
        </p:nvGraphicFramePr>
        <p:xfrm>
          <a:off x="201011" y="2234062"/>
          <a:ext cx="9504157" cy="1544568"/>
        </p:xfrm>
        <a:graphic>
          <a:graphicData uri="http://schemas.openxmlformats.org/drawingml/2006/table">
            <a:tbl>
              <a:tblPr firstRow="1" bandRow="1">
                <a:tableStyleId>{5C22544A-7EE6-4342-B048-85BDC9FD1C3A}</a:tableStyleId>
              </a:tblPr>
              <a:tblGrid>
                <a:gridCol w="359501">
                  <a:extLst>
                    <a:ext uri="{9D8B030D-6E8A-4147-A177-3AD203B41FA5}">
                      <a16:colId xmlns:a16="http://schemas.microsoft.com/office/drawing/2014/main" val="1462196741"/>
                    </a:ext>
                  </a:extLst>
                </a:gridCol>
                <a:gridCol w="576064">
                  <a:extLst>
                    <a:ext uri="{9D8B030D-6E8A-4147-A177-3AD203B41FA5}">
                      <a16:colId xmlns:a16="http://schemas.microsoft.com/office/drawing/2014/main" val="1039803716"/>
                    </a:ext>
                  </a:extLst>
                </a:gridCol>
                <a:gridCol w="1080120">
                  <a:extLst>
                    <a:ext uri="{9D8B030D-6E8A-4147-A177-3AD203B41FA5}">
                      <a16:colId xmlns:a16="http://schemas.microsoft.com/office/drawing/2014/main" val="2605677975"/>
                    </a:ext>
                  </a:extLst>
                </a:gridCol>
                <a:gridCol w="1008112">
                  <a:extLst>
                    <a:ext uri="{9D8B030D-6E8A-4147-A177-3AD203B41FA5}">
                      <a16:colId xmlns:a16="http://schemas.microsoft.com/office/drawing/2014/main" val="3904103958"/>
                    </a:ext>
                  </a:extLst>
                </a:gridCol>
                <a:gridCol w="3240360">
                  <a:extLst>
                    <a:ext uri="{9D8B030D-6E8A-4147-A177-3AD203B41FA5}">
                      <a16:colId xmlns:a16="http://schemas.microsoft.com/office/drawing/2014/main" val="1166031818"/>
                    </a:ext>
                  </a:extLst>
                </a:gridCol>
                <a:gridCol w="3240000">
                  <a:extLst>
                    <a:ext uri="{9D8B030D-6E8A-4147-A177-3AD203B41FA5}">
                      <a16:colId xmlns:a16="http://schemas.microsoft.com/office/drawing/2014/main" val="3072812430"/>
                    </a:ext>
                  </a:extLst>
                </a:gridCol>
              </a:tblGrid>
              <a:tr h="365326">
                <a:tc>
                  <a:txBody>
                    <a:bodyPr/>
                    <a:lstStyle/>
                    <a:p>
                      <a:pPr algn="ctr"/>
                      <a:endParaRPr kumimoji="1" lang="en-US" altLang="ja-JP" sz="1100" b="1" dirty="0">
                        <a:solidFill>
                          <a:schemeClr val="bg1"/>
                        </a:solidFill>
                        <a:latin typeface="+mn-ea"/>
                        <a:ea typeface="+mn-ea"/>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実施年</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テーマ</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代表団体</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実施内容</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実施結果</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3393404239"/>
                  </a:ext>
                </a:extLst>
              </a:tr>
              <a:tr h="1179242">
                <a:tc>
                  <a:txBody>
                    <a:bodyPr/>
                    <a:lstStyle/>
                    <a:p>
                      <a:pPr algn="ctr"/>
                      <a:r>
                        <a:rPr kumimoji="1" lang="en-US" altLang="ja-JP" sz="1100" b="1" dirty="0">
                          <a:latin typeface="+mn-ea"/>
                          <a:ea typeface="+mn-ea"/>
                        </a:rPr>
                        <a:t>1</a:t>
                      </a:r>
                      <a:endParaRPr kumimoji="1" lang="ja-JP" altLang="en-US" sz="1100" b="1" dirty="0">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BEBE"/>
                    </a:solidFill>
                  </a:tcPr>
                </a:tc>
                <a:tc>
                  <a:txBody>
                    <a:bodyPr/>
                    <a:lstStyle/>
                    <a:p>
                      <a:pPr algn="ctr"/>
                      <a:r>
                        <a:rPr kumimoji="1" lang="en-US" altLang="ja-JP" sz="1100" dirty="0">
                          <a:latin typeface="+mn-lt"/>
                          <a:ea typeface="+mn-ea"/>
                        </a:rPr>
                        <a:t>2023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algn="ctr"/>
                      <a:r>
                        <a:rPr kumimoji="1" lang="ja-JP" altLang="en-US" sz="1100" dirty="0">
                          <a:latin typeface="+mn-ea"/>
                          <a:ea typeface="+mn-ea"/>
                        </a:rPr>
                        <a:t>アフリカ等市場活力取り込み事業実施可能性調査事業（</a:t>
                      </a:r>
                      <a:r>
                        <a:rPr kumimoji="1" lang="en-US" altLang="ja-JP" sz="1100" dirty="0" err="1">
                          <a:latin typeface="+mn-lt"/>
                          <a:ea typeface="+mn-ea"/>
                        </a:rPr>
                        <a:t>AfDX</a:t>
                      </a:r>
                      <a:r>
                        <a:rPr kumimoji="1" lang="ja-JP" altLang="en-US" sz="1100" dirty="0">
                          <a:latin typeface="+mn-ea"/>
                          <a:ea typeface="+mn-ea"/>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algn="ctr"/>
                      <a:r>
                        <a:rPr kumimoji="1" lang="ja-JP" altLang="en-US" sz="1100" dirty="0">
                          <a:latin typeface="+mn-ea"/>
                          <a:ea typeface="+mn-ea"/>
                        </a:rPr>
                        <a:t>シスメックス</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ネットワークソリューション</a:t>
                      </a:r>
                      <a:r>
                        <a:rPr kumimoji="1" lang="en-US" altLang="ja-JP" sz="1100" kern="1200" dirty="0" err="1">
                          <a:solidFill>
                            <a:schemeClr val="dk1"/>
                          </a:solidFill>
                          <a:latin typeface="+mn-lt"/>
                          <a:ea typeface="+mn-ea"/>
                          <a:cs typeface="+mn-cs"/>
                        </a:rPr>
                        <a:t>Caresphere</a:t>
                      </a:r>
                      <a:r>
                        <a:rPr kumimoji="1" lang="ja-JP" altLang="en-US" sz="1100" kern="1200" dirty="0">
                          <a:solidFill>
                            <a:schemeClr val="dk1"/>
                          </a:solidFill>
                          <a:latin typeface="+mn-lt"/>
                          <a:ea typeface="+mn-ea"/>
                          <a:cs typeface="+mn-cs"/>
                        </a:rPr>
                        <a:t>（ケアスフィア）を活用した医療機関における外部精度管理にかかる実証。</a:t>
                      </a:r>
                      <a:endParaRPr kumimoji="1" lang="en-US" altLang="ja-JP" sz="110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運用トレーニングを通じた人材育成。</a:t>
                      </a:r>
                      <a:endParaRPr kumimoji="1" lang="en-US" altLang="ja-JP" sz="110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医療水準向上。</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100" dirty="0">
                          <a:latin typeface="+mn-ea"/>
                          <a:ea typeface="+mn-ea"/>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2952276"/>
                  </a:ext>
                </a:extLst>
              </a:tr>
            </a:tbl>
          </a:graphicData>
        </a:graphic>
      </p:graphicFrame>
      <p:sp>
        <p:nvSpPr>
          <p:cNvPr id="8" name="テキスト ボックス 35">
            <a:extLst>
              <a:ext uri="{FF2B5EF4-FFF2-40B4-BE49-F238E27FC236}">
                <a16:creationId xmlns:a16="http://schemas.microsoft.com/office/drawing/2014/main" id="{646BD043-A30C-5A20-1BD4-057DC15F1EA3}"/>
              </a:ext>
            </a:extLst>
          </p:cNvPr>
          <p:cNvSpPr txBox="1"/>
          <p:nvPr/>
        </p:nvSpPr>
        <p:spPr>
          <a:xfrm>
            <a:off x="201719" y="6448444"/>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シスメックスホームページ</a:t>
            </a:r>
            <a:endParaRPr lang="ja-JP" altLang="en-US" sz="800" dirty="0"/>
          </a:p>
        </p:txBody>
      </p:sp>
    </p:spTree>
    <p:extLst>
      <p:ext uri="{BB962C8B-B14F-4D97-AF65-F5344CB8AC3E}">
        <p14:creationId xmlns:p14="http://schemas.microsoft.com/office/powerpoint/2010/main" val="3418618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外務省の主な医療国際化関連事業</a:t>
            </a:r>
          </a:p>
        </p:txBody>
      </p:sp>
      <p:sp>
        <p:nvSpPr>
          <p:cNvPr id="4" name="TextBox 3">
            <a:extLst>
              <a:ext uri="{FF2B5EF4-FFF2-40B4-BE49-F238E27FC236}">
                <a16:creationId xmlns:a16="http://schemas.microsoft.com/office/drawing/2014/main" id="{A59618B2-B91C-FAED-BC16-7E408E4111E5}"/>
              </a:ext>
            </a:extLst>
          </p:cNvPr>
          <p:cNvSpPr txBox="1"/>
          <p:nvPr/>
        </p:nvSpPr>
        <p:spPr>
          <a:xfrm>
            <a:off x="200025" y="1125538"/>
            <a:ext cx="9505054" cy="308995"/>
          </a:xfrm>
          <a:prstGeom prst="rect">
            <a:avLst/>
          </a:prstGeom>
          <a:noFill/>
        </p:spPr>
        <p:txBody>
          <a:bodyPr wrap="square"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外務省による医療関連事業は確認できなかった。</a:t>
            </a:r>
          </a:p>
        </p:txBody>
      </p:sp>
    </p:spTree>
    <p:extLst>
      <p:ext uri="{BB962C8B-B14F-4D97-AF65-F5344CB8AC3E}">
        <p14:creationId xmlns:p14="http://schemas.microsoft.com/office/powerpoint/2010/main" val="2050695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lang="ja-JP" altLang="en-US" dirty="0"/>
              <a:t>内閣官房健康医療戦略室及び厚生労働省とガーナ保健省の協力覚書（</a:t>
            </a:r>
            <a:r>
              <a:rPr lang="en-US" altLang="ja-JP" dirty="0"/>
              <a:t>MOC</a:t>
            </a:r>
            <a:r>
              <a:rPr lang="ja-JP" altLang="en-US" dirty="0"/>
              <a:t>）</a:t>
            </a:r>
          </a:p>
        </p:txBody>
      </p:sp>
      <p:sp>
        <p:nvSpPr>
          <p:cNvPr id="5" name="テキスト ボックス 14">
            <a:extLst>
              <a:ext uri="{FF2B5EF4-FFF2-40B4-BE49-F238E27FC236}">
                <a16:creationId xmlns:a16="http://schemas.microsoft.com/office/drawing/2014/main" id="{F84F16FB-7C5D-8631-D133-26D9AA920C54}"/>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月に、内閣官房健康・医療戦略室、厚生労働省とガーナ保健省が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表 90">
            <a:extLst>
              <a:ext uri="{FF2B5EF4-FFF2-40B4-BE49-F238E27FC236}">
                <a16:creationId xmlns:a16="http://schemas.microsoft.com/office/drawing/2014/main" id="{94B7AE53-1731-2071-521F-8E818389AAE0}"/>
              </a:ext>
            </a:extLst>
          </p:cNvPr>
          <p:cNvGraphicFramePr>
            <a:graphicFrameLocks noGrp="1"/>
          </p:cNvGraphicFramePr>
          <p:nvPr>
            <p:extLst>
              <p:ext uri="{D42A27DB-BD31-4B8C-83A1-F6EECF244321}">
                <p14:modId xmlns:p14="http://schemas.microsoft.com/office/powerpoint/2010/main" val="3951075329"/>
              </p:ext>
            </p:extLst>
          </p:nvPr>
        </p:nvGraphicFramePr>
        <p:xfrm>
          <a:off x="201526" y="1368757"/>
          <a:ext cx="9504000" cy="5180040"/>
        </p:xfrm>
        <a:graphic>
          <a:graphicData uri="http://schemas.openxmlformats.org/drawingml/2006/table">
            <a:tbl>
              <a:tblPr firstRow="1" bandRow="1">
                <a:tableStyleId>{5C22544A-7EE6-4342-B048-85BDC9FD1C3A}</a:tableStyleId>
              </a:tblPr>
              <a:tblGrid>
                <a:gridCol w="648521">
                  <a:extLst>
                    <a:ext uri="{9D8B030D-6E8A-4147-A177-3AD203B41FA5}">
                      <a16:colId xmlns:a16="http://schemas.microsoft.com/office/drawing/2014/main" val="20000"/>
                    </a:ext>
                  </a:extLst>
                </a:gridCol>
                <a:gridCol w="93672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78597">
                  <a:extLst>
                    <a:ext uri="{9D8B030D-6E8A-4147-A177-3AD203B41FA5}">
                      <a16:colId xmlns:a16="http://schemas.microsoft.com/office/drawing/2014/main" val="20004"/>
                    </a:ext>
                  </a:extLst>
                </a:gridCol>
              </a:tblGrid>
              <a:tr h="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42069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日本国内閣官房健康・医療戦略室及び日本国厚生労働省とガーナ共和国保健省との間のヘルスケアと健康分野における協力覚書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日本政府が推進しているアフリカ健康構想を通じ、日・ガーナのヘルスケアと健康分野における協力の深化を図り、民間事業の振興を図る。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衛生週間及び公衆衛生の改善、生活技能の変更並びに栄養価の高い食料の摂取に焦点を当てた健康増進、予防及び早期介入の強化。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感染性及び非感染性疾患の予防、抑制及び治療の支援。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死亡率及び室苗栗を下げるための生殖、母親、小児及び青年期の保健に係るサービスの改善。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衛生習慣へのより良いアクセスを通じたものを含む衛生環境の改善。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ワクチンを含む医療製品のガーナ政府による許認可の促進及びそれらの時刻及び海外への供給。</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保健部門における人材育成。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フォーラムまたはセミナー等の議論の機会の提供。</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本覚書の下で想定される協力を促進するために共同で決定したそのほかの分野。</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53903">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 </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 </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ガーナ共和国保健省との間の </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ヘルスケアと健康分野における協力覚書 </a:t>
                      </a:r>
                    </a:p>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内閣官房健康・医療戦略室、厚生労働省、経済産業省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日本政府が推進しているアフリカ健康控訴を通じ、日・ガーナのヘルスケアと健康分野における協力の深化を図り、民間事業の振興を図る。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endParaRPr lang="en-US" altLang="zh-TW"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衛生習慣及び公衆衛生の改善、生活技能の変更並びに栄養価の高い食料の摂取に焦点を当てた健康増進、予防及び早期介入の強化。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感染性及び非感染性疾患の予防、抑制及び治療の支援。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死亡率及び疾病率を下げるための生殖、母親、小児及び青年期の保健に係るサービスの改善。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衛生習慣へのより良いアクセスを通じたものを含む衛生環境の改善。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保健分野での研究における協力及び保健分野における技術移転の支援。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ワクチンを含む医療製品のガーナ政府による許認可の促進及びそれらの自国及び海外への供給。</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医療従事者の能力開発及び保健分野における両国間の専門的且つ科学的事業の交流を含む保健分野における人材育成。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フォーラム又はセミナー等の議論の機会の提供。</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本覚書の下で想定される協力を促進するために共同で決定したその他の分野。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71500278"/>
                  </a:ext>
                </a:extLst>
              </a:tr>
            </a:tbl>
          </a:graphicData>
        </a:graphic>
      </p:graphicFrame>
      <p:sp>
        <p:nvSpPr>
          <p:cNvPr id="4" name="テキスト ボックス 7">
            <a:extLst>
              <a:ext uri="{FF2B5EF4-FFF2-40B4-BE49-F238E27FC236}">
                <a16:creationId xmlns:a16="http://schemas.microsoft.com/office/drawing/2014/main" id="{2923E036-2209-DB5C-9FB8-B9559AFDECE4}"/>
              </a:ext>
            </a:extLst>
          </p:cNvPr>
          <p:cNvSpPr txBox="1"/>
          <p:nvPr/>
        </p:nvSpPr>
        <p:spPr>
          <a:xfrm>
            <a:off x="199405" y="6605633"/>
            <a:ext cx="8640960" cy="127633"/>
          </a:xfrm>
          <a:prstGeom prst="rect">
            <a:avLst/>
          </a:prstGeom>
          <a:noFill/>
        </p:spPr>
        <p:txBody>
          <a:bodyPr wrap="square" lIns="0" tIns="0" rIns="0" bIns="0" rtlCol="0" anchor="t" anchorCtr="0">
            <a:noAutofit/>
          </a:bodyPr>
          <a:lstStyle/>
          <a:p>
            <a:r>
              <a:rPr lang="ja-JP" altLang="en-US" sz="800" dirty="0"/>
              <a:t>（出所） 首相官邸ホームページ</a:t>
            </a:r>
            <a:endParaRPr lang="en-US" altLang="ja-JP" sz="800" dirty="0"/>
          </a:p>
        </p:txBody>
      </p:sp>
    </p:spTree>
    <p:extLst>
      <p:ext uri="{BB962C8B-B14F-4D97-AF65-F5344CB8AC3E}">
        <p14:creationId xmlns:p14="http://schemas.microsoft.com/office/powerpoint/2010/main" val="52232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厚生労働省の主な医療国際化関連事業</a:t>
            </a:r>
            <a:endParaRPr kumimoji="1" lang="en-US" altLang="ja-JP" dirty="0"/>
          </a:p>
        </p:txBody>
      </p:sp>
      <p:graphicFrame>
        <p:nvGraphicFramePr>
          <p:cNvPr id="6" name="表 10">
            <a:extLst>
              <a:ext uri="{FF2B5EF4-FFF2-40B4-BE49-F238E27FC236}">
                <a16:creationId xmlns:a16="http://schemas.microsoft.com/office/drawing/2014/main" id="{0188F499-0A9D-E796-E88D-D9DAE4C49A77}"/>
              </a:ext>
            </a:extLst>
          </p:cNvPr>
          <p:cNvGraphicFramePr>
            <a:graphicFrameLocks noGrp="1"/>
          </p:cNvGraphicFramePr>
          <p:nvPr>
            <p:extLst>
              <p:ext uri="{D42A27DB-BD31-4B8C-83A1-F6EECF244321}">
                <p14:modId xmlns:p14="http://schemas.microsoft.com/office/powerpoint/2010/main" val="2453622818"/>
              </p:ext>
            </p:extLst>
          </p:nvPr>
        </p:nvGraphicFramePr>
        <p:xfrm>
          <a:off x="200471" y="4069628"/>
          <a:ext cx="9505502" cy="1140660"/>
        </p:xfrm>
        <a:graphic>
          <a:graphicData uri="http://schemas.openxmlformats.org/drawingml/2006/table">
            <a:tbl>
              <a:tblPr firstRow="1" bandRow="1">
                <a:tableStyleId>{5C22544A-7EE6-4342-B048-85BDC9FD1C3A}</a:tableStyleId>
              </a:tblPr>
              <a:tblGrid>
                <a:gridCol w="480117">
                  <a:extLst>
                    <a:ext uri="{9D8B030D-6E8A-4147-A177-3AD203B41FA5}">
                      <a16:colId xmlns:a16="http://schemas.microsoft.com/office/drawing/2014/main" val="20000"/>
                    </a:ext>
                  </a:extLst>
                </a:gridCol>
                <a:gridCol w="864211">
                  <a:extLst>
                    <a:ext uri="{9D8B030D-6E8A-4147-A177-3AD203B41FA5}">
                      <a16:colId xmlns:a16="http://schemas.microsoft.com/office/drawing/2014/main" val="20001"/>
                    </a:ext>
                  </a:extLst>
                </a:gridCol>
                <a:gridCol w="2880704">
                  <a:extLst>
                    <a:ext uri="{9D8B030D-6E8A-4147-A177-3AD203B41FA5}">
                      <a16:colId xmlns:a16="http://schemas.microsoft.com/office/drawing/2014/main" val="20003"/>
                    </a:ext>
                  </a:extLst>
                </a:gridCol>
                <a:gridCol w="5280470">
                  <a:extLst>
                    <a:ext uri="{9D8B030D-6E8A-4147-A177-3AD203B41FA5}">
                      <a16:colId xmlns:a16="http://schemas.microsoft.com/office/drawing/2014/main" val="20005"/>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国立大学法人東京大学大学院医学系研究科</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母子継続ケア政策人材育成</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1362028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国立大学法人東京大学大学院医学系研究科</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ガーナにおける母子継続ケア人材育成</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アフリカでの日本の医療機器展開における理解促進事業</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1028841"/>
                  </a:ext>
                </a:extLst>
              </a:tr>
            </a:tbl>
          </a:graphicData>
        </a:graphic>
      </p:graphicFrame>
      <p:sp>
        <p:nvSpPr>
          <p:cNvPr id="7" name="テキスト ボックス 7">
            <a:extLst>
              <a:ext uri="{FF2B5EF4-FFF2-40B4-BE49-F238E27FC236}">
                <a16:creationId xmlns:a16="http://schemas.microsoft.com/office/drawing/2014/main" id="{9B57B414-D239-33C7-0965-AAD2373309B0}"/>
              </a:ext>
            </a:extLst>
          </p:cNvPr>
          <p:cNvSpPr txBox="1"/>
          <p:nvPr/>
        </p:nvSpPr>
        <p:spPr>
          <a:xfrm>
            <a:off x="200472" y="6311712"/>
            <a:ext cx="8640960" cy="288032"/>
          </a:xfrm>
          <a:prstGeom prst="rect">
            <a:avLst/>
          </a:prstGeom>
          <a:noFill/>
        </p:spPr>
        <p:txBody>
          <a:bodyPr wrap="square" lIns="0" tIns="0" rIns="0" bIns="0" rtlCol="0" anchor="b" anchorCtr="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
        <p:nvSpPr>
          <p:cNvPr id="8" name="Rectangle 7">
            <a:extLst>
              <a:ext uri="{FF2B5EF4-FFF2-40B4-BE49-F238E27FC236}">
                <a16:creationId xmlns:a16="http://schemas.microsoft.com/office/drawing/2014/main" id="{F411A16A-D5CB-ED11-5662-1F21DE516D6E}"/>
              </a:ext>
            </a:extLst>
          </p:cNvPr>
          <p:cNvSpPr>
            <a:spLocks noChangeArrowheads="1"/>
          </p:cNvSpPr>
          <p:nvPr/>
        </p:nvSpPr>
        <p:spPr bwMode="auto">
          <a:xfrm>
            <a:off x="200249" y="370958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医療技術等国際展開推進事業</a:t>
            </a:r>
            <a:endParaRPr lang="en-US" altLang="ko-KR" sz="1500" dirty="0">
              <a:solidFill>
                <a:srgbClr val="000000"/>
              </a:solidFill>
              <a:latin typeface="Arial Black" pitchFamily="34" charset="0"/>
              <a:ea typeface="HGP創英角ｺﾞｼｯｸUB" pitchFamily="50" charset="-128"/>
            </a:endParaRPr>
          </a:p>
        </p:txBody>
      </p:sp>
      <p:sp>
        <p:nvSpPr>
          <p:cNvPr id="9" name="角丸四角形 6">
            <a:extLst>
              <a:ext uri="{FF2B5EF4-FFF2-40B4-BE49-F238E27FC236}">
                <a16:creationId xmlns:a16="http://schemas.microsoft.com/office/drawing/2014/main" id="{5A4B9E5D-C7B1-31B0-B307-D197CDC7970C}"/>
              </a:ext>
            </a:extLst>
          </p:cNvPr>
          <p:cNvSpPr/>
          <p:nvPr/>
        </p:nvSpPr>
        <p:spPr>
          <a:xfrm>
            <a:off x="5961111" y="1916832"/>
            <a:ext cx="3456381" cy="871297"/>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諸外国から医療従事者や保健・医療関係者等を受け入れることを実施</a:t>
            </a:r>
          </a:p>
        </p:txBody>
      </p:sp>
      <p:sp>
        <p:nvSpPr>
          <p:cNvPr id="10" name="テキスト ボックス 10">
            <a:extLst>
              <a:ext uri="{FF2B5EF4-FFF2-40B4-BE49-F238E27FC236}">
                <a16:creationId xmlns:a16="http://schemas.microsoft.com/office/drawing/2014/main" id="{F3230F63-6604-054C-C0C2-772F4966D3A2}"/>
              </a:ext>
            </a:extLst>
          </p:cNvPr>
          <p:cNvSpPr txBox="1"/>
          <p:nvPr/>
        </p:nvSpPr>
        <p:spPr>
          <a:xfrm>
            <a:off x="200472" y="1111144"/>
            <a:ext cx="9505056" cy="236988"/>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 name="直線コネクタ 12">
            <a:extLst>
              <a:ext uri="{FF2B5EF4-FFF2-40B4-BE49-F238E27FC236}">
                <a16:creationId xmlns:a16="http://schemas.microsoft.com/office/drawing/2014/main" id="{DD1FC21E-20C3-D384-6950-C84DBF6043B9}"/>
              </a:ext>
            </a:extLst>
          </p:cNvPr>
          <p:cNvCxnSpPr/>
          <p:nvPr/>
        </p:nvCxnSpPr>
        <p:spPr>
          <a:xfrm>
            <a:off x="702776" y="184695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円/楕円 18">
            <a:extLst>
              <a:ext uri="{FF2B5EF4-FFF2-40B4-BE49-F238E27FC236}">
                <a16:creationId xmlns:a16="http://schemas.microsoft.com/office/drawing/2014/main" id="{6B515E6E-5082-92FC-792C-15BBC17D45E2}"/>
              </a:ext>
            </a:extLst>
          </p:cNvPr>
          <p:cNvSpPr/>
          <p:nvPr/>
        </p:nvSpPr>
        <p:spPr>
          <a:xfrm>
            <a:off x="632520" y="19934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9">
            <a:extLst>
              <a:ext uri="{FF2B5EF4-FFF2-40B4-BE49-F238E27FC236}">
                <a16:creationId xmlns:a16="http://schemas.microsoft.com/office/drawing/2014/main" id="{A18C6322-C843-81B9-FE70-2DBD42C93BBE}"/>
              </a:ext>
            </a:extLst>
          </p:cNvPr>
          <p:cNvSpPr/>
          <p:nvPr/>
        </p:nvSpPr>
        <p:spPr>
          <a:xfrm>
            <a:off x="843791" y="1918232"/>
            <a:ext cx="596317" cy="288032"/>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角丸四角形 20">
            <a:extLst>
              <a:ext uri="{FF2B5EF4-FFF2-40B4-BE49-F238E27FC236}">
                <a16:creationId xmlns:a16="http://schemas.microsoft.com/office/drawing/2014/main" id="{33CD5141-D74A-DA19-F8A9-F13D5CC7AF64}"/>
              </a:ext>
            </a:extLst>
          </p:cNvPr>
          <p:cNvSpPr/>
          <p:nvPr/>
        </p:nvSpPr>
        <p:spPr>
          <a:xfrm>
            <a:off x="1640632" y="1918964"/>
            <a:ext cx="4824536" cy="289441"/>
          </a:xfrm>
          <a:prstGeom prst="roundRect">
            <a:avLst>
              <a:gd name="adj" fmla="val 50000"/>
            </a:avLst>
          </a:prstGeom>
          <a:solidFill>
            <a:srgbClr val="5F8AC3"/>
          </a:solidFill>
        </p:spPr>
        <p:txBody>
          <a:bodyPr wrap="none" lIns="12600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5" name="角丸四角形 21">
            <a:extLst>
              <a:ext uri="{FF2B5EF4-FFF2-40B4-BE49-F238E27FC236}">
                <a16:creationId xmlns:a16="http://schemas.microsoft.com/office/drawing/2014/main" id="{2B5853DF-A92E-1E91-9953-D8559AA77E15}"/>
              </a:ext>
            </a:extLst>
          </p:cNvPr>
          <p:cNvSpPr/>
          <p:nvPr/>
        </p:nvSpPr>
        <p:spPr>
          <a:xfrm>
            <a:off x="1712640" y="233530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16" name="正方形/長方形 22">
            <a:extLst>
              <a:ext uri="{FF2B5EF4-FFF2-40B4-BE49-F238E27FC236}">
                <a16:creationId xmlns:a16="http://schemas.microsoft.com/office/drawing/2014/main" id="{CA98D4A8-26F3-2C79-9B71-F424564E2297}"/>
              </a:ext>
            </a:extLst>
          </p:cNvPr>
          <p:cNvSpPr/>
          <p:nvPr/>
        </p:nvSpPr>
        <p:spPr>
          <a:xfrm>
            <a:off x="2072680" y="2335304"/>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23">
            <a:extLst>
              <a:ext uri="{FF2B5EF4-FFF2-40B4-BE49-F238E27FC236}">
                <a16:creationId xmlns:a16="http://schemas.microsoft.com/office/drawing/2014/main" id="{93643918-951A-513C-692B-EE3701A12B18}"/>
              </a:ext>
            </a:extLst>
          </p:cNvPr>
          <p:cNvSpPr/>
          <p:nvPr/>
        </p:nvSpPr>
        <p:spPr>
          <a:xfrm>
            <a:off x="4176420" y="233528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ガーナを対象とした事業</a:t>
            </a:r>
          </a:p>
        </p:txBody>
      </p:sp>
      <p:grpSp>
        <p:nvGrpSpPr>
          <p:cNvPr id="18" name="グループ化 30">
            <a:extLst>
              <a:ext uri="{FF2B5EF4-FFF2-40B4-BE49-F238E27FC236}">
                <a16:creationId xmlns:a16="http://schemas.microsoft.com/office/drawing/2014/main" id="{475AF213-60BC-AAC7-B001-31086D3D07D7}"/>
              </a:ext>
            </a:extLst>
          </p:cNvPr>
          <p:cNvGrpSpPr/>
          <p:nvPr/>
        </p:nvGrpSpPr>
        <p:grpSpPr>
          <a:xfrm>
            <a:off x="5040516" y="2382027"/>
            <a:ext cx="1183418" cy="425034"/>
            <a:chOff x="4165675" y="3200558"/>
            <a:chExt cx="1183418" cy="425034"/>
          </a:xfrm>
        </p:grpSpPr>
        <p:sp>
          <p:nvSpPr>
            <p:cNvPr id="19" name="正方形/長方形 31">
              <a:extLst>
                <a:ext uri="{FF2B5EF4-FFF2-40B4-BE49-F238E27FC236}">
                  <a16:creationId xmlns:a16="http://schemas.microsoft.com/office/drawing/2014/main" id="{5456A093-337A-D2D4-6A18-9B44D28B09AC}"/>
                </a:ext>
              </a:extLst>
            </p:cNvPr>
            <p:cNvSpPr/>
            <p:nvPr/>
          </p:nvSpPr>
          <p:spPr>
            <a:xfrm>
              <a:off x="4327412" y="3271649"/>
              <a:ext cx="1021681"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32">
              <a:extLst>
                <a:ext uri="{FF2B5EF4-FFF2-40B4-BE49-F238E27FC236}">
                  <a16:creationId xmlns:a16="http://schemas.microsoft.com/office/drawing/2014/main" id="{7ED9B493-83DA-3DCA-9105-E8E3498A4483}"/>
                </a:ext>
              </a:extLst>
            </p:cNvPr>
            <p:cNvSpPr/>
            <p:nvPr/>
          </p:nvSpPr>
          <p:spPr>
            <a:xfrm>
              <a:off x="4165675" y="3200558"/>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922876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lang="ja-JP" altLang="en-US" dirty="0"/>
              <a:t>文部科学省</a:t>
            </a:r>
            <a:r>
              <a:rPr kumimoji="1" lang="ja-JP" altLang="en-US" dirty="0"/>
              <a:t>の主な医療国際化関連事業</a:t>
            </a:r>
            <a:endParaRPr kumimoji="1" lang="en-US" altLang="ja-JP" dirty="0"/>
          </a:p>
        </p:txBody>
      </p:sp>
      <p:sp>
        <p:nvSpPr>
          <p:cNvPr id="4" name="TextBox 3">
            <a:extLst>
              <a:ext uri="{FF2B5EF4-FFF2-40B4-BE49-F238E27FC236}">
                <a16:creationId xmlns:a16="http://schemas.microsoft.com/office/drawing/2014/main" id="{78F9703F-6549-5251-2624-A1838AADBC81}"/>
              </a:ext>
            </a:extLst>
          </p:cNvPr>
          <p:cNvSpPr txBox="1"/>
          <p:nvPr/>
        </p:nvSpPr>
        <p:spPr>
          <a:xfrm>
            <a:off x="200025" y="1125538"/>
            <a:ext cx="9505054" cy="308995"/>
          </a:xfrm>
          <a:prstGeom prst="rect">
            <a:avLst/>
          </a:prstGeom>
          <a:noFill/>
        </p:spPr>
        <p:txBody>
          <a:bodyPr wrap="square"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文部科学省による医療関連事業は確認できなかった。</a:t>
            </a:r>
          </a:p>
        </p:txBody>
      </p:sp>
    </p:spTree>
    <p:extLst>
      <p:ext uri="{BB962C8B-B14F-4D97-AF65-F5344CB8AC3E}">
        <p14:creationId xmlns:p14="http://schemas.microsoft.com/office/powerpoint/2010/main" val="17416001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JICA</a:t>
            </a:r>
            <a:r>
              <a:rPr kumimoji="1" lang="ja-JP" altLang="en-US" dirty="0"/>
              <a:t>の主な医療国際化関連事業（</a:t>
            </a:r>
            <a:r>
              <a:rPr kumimoji="1" lang="en-US" altLang="ja-JP" dirty="0"/>
              <a:t>1</a:t>
            </a:r>
            <a:r>
              <a:rPr lang="en-US" altLang="ja-JP" dirty="0"/>
              <a:t>/</a:t>
            </a:r>
            <a:r>
              <a:rPr kumimoji="1" lang="en-US" altLang="ja-JP" dirty="0"/>
              <a:t>2</a:t>
            </a:r>
            <a:r>
              <a:rPr kumimoji="1" lang="ja-JP" altLang="en-US" dirty="0"/>
              <a:t>）</a:t>
            </a:r>
            <a:endParaRPr kumimoji="1" lang="en-US" altLang="ja-JP" dirty="0"/>
          </a:p>
        </p:txBody>
      </p:sp>
      <p:graphicFrame>
        <p:nvGraphicFramePr>
          <p:cNvPr id="4" name="表 8">
            <a:extLst>
              <a:ext uri="{FF2B5EF4-FFF2-40B4-BE49-F238E27FC236}">
                <a16:creationId xmlns:a16="http://schemas.microsoft.com/office/drawing/2014/main" id="{2BCF543A-9DA7-51AE-3E79-44B9536D5456}"/>
              </a:ext>
            </a:extLst>
          </p:cNvPr>
          <p:cNvGraphicFramePr>
            <a:graphicFrameLocks noGrp="1"/>
          </p:cNvGraphicFramePr>
          <p:nvPr>
            <p:extLst>
              <p:ext uri="{D42A27DB-BD31-4B8C-83A1-F6EECF244321}">
                <p14:modId xmlns:p14="http://schemas.microsoft.com/office/powerpoint/2010/main" val="3973634571"/>
              </p:ext>
            </p:extLst>
          </p:nvPr>
        </p:nvGraphicFramePr>
        <p:xfrm>
          <a:off x="200025" y="1130301"/>
          <a:ext cx="9508778" cy="5251029"/>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3092127">
                  <a:extLst>
                    <a:ext uri="{9D8B030D-6E8A-4147-A177-3AD203B41FA5}">
                      <a16:colId xmlns:a16="http://schemas.microsoft.com/office/drawing/2014/main" val="20002"/>
                    </a:ext>
                  </a:extLst>
                </a:gridCol>
                <a:gridCol w="57987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796495">
                  <a:extLst>
                    <a:ext uri="{9D8B030D-6E8A-4147-A177-3AD203B41FA5}">
                      <a16:colId xmlns:a16="http://schemas.microsoft.com/office/drawing/2014/main" val="20005"/>
                    </a:ext>
                  </a:extLst>
                </a:gridCol>
                <a:gridCol w="2091505">
                  <a:extLst>
                    <a:ext uri="{9D8B030D-6E8A-4147-A177-3AD203B41FA5}">
                      <a16:colId xmlns:a16="http://schemas.microsoft.com/office/drawing/2014/main" val="20006"/>
                    </a:ext>
                  </a:extLst>
                </a:gridCol>
              </a:tblGrid>
              <a:tr h="297189">
                <a:tc rowSpan="2">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8983">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ガーナ側</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90411">
                <a:tc>
                  <a:txBody>
                    <a:bodyPr/>
                    <a:lstStyle/>
                    <a:p>
                      <a:pPr algn="ctr" fontAlgn="ctr"/>
                      <a:r>
                        <a:rPr lang="en-US" altLang="ja-JP" sz="1000" b="1" dirty="0">
                          <a:latin typeface="+mn-lt"/>
                          <a:ea typeface="ＭＳ Ｐゴシック" panose="020B0600070205080204" pitchFamily="50" charset="-128"/>
                          <a:cs typeface="Arial" panose="020B0604020202020204" pitchFamily="34" charset="0"/>
                        </a:rPr>
                        <a:t>1</a:t>
                      </a:r>
                      <a:endParaRPr lang="ja-JP" altLang="en-US" sz="1000" b="1" dirty="0">
                        <a:latin typeface="+mn-lt"/>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mn-lt"/>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b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ガーナ由来薬用植物による抗ウイルス及び抗寄生虫活性候補物質の研究プロジェクト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東京医科歯科大学、長崎国際大学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野口記念医学研究所、生薬科学研究センター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2</a:t>
                      </a:r>
                      <a:endParaRPr kumimoji="1" lang="ja-JP" altLang="en-US" sz="1000" b="1" kern="1200" dirty="0">
                        <a:solidFill>
                          <a:schemeClr val="dk1"/>
                        </a:solidFill>
                        <a:latin typeface="+mn-lt"/>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n-lt"/>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mn-lt"/>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2019</a:t>
                      </a:r>
                      <a:endParaRPr lang="en-US" altLang="zh-TW" sz="10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アッパーウエスト州地域保健機能を活用した妊産婦・新生児保健サービス改善プロジェクト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11.04</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GHS</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2014</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離乳期栄養強化食品事業準備調査（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協力準備調査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味の素株式会社、公益財団法人味の素ファンデーション</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保健省、ガーナ大学、</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JICA</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USAID</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CARE</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Plan</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WFP</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GAIN</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17480352"/>
                  </a:ext>
                </a:extLst>
              </a:tr>
              <a:tr h="42474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2012</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母子感染予防にかかる運営能力強化プロジェクト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公益財団法人ジョイセフ、公益財団法人結核予防会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内</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、国家 </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AIDS/STI </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対策プログラム局・グレーター・アクラ州保健局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73926929"/>
                  </a:ext>
                </a:extLst>
              </a:tr>
              <a:tr h="731860">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2012</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アッパーウエスト州地域保健施設整備計画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9.89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（ガーナ側）</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株式会社毛利建築設計事務所、株式会社フジタプランニング</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保健省、</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0857669"/>
                  </a:ext>
                </a:extLst>
              </a:tr>
              <a:tr h="275906">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地域と保健施設をつなぐ母子継続ケア強化プロジェクト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公益財団法人ジョイセフ</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コウ・イースト郡保健局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6713914"/>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輸血感染対策普及促進事業</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テルモ株式会社、</a:t>
                      </a:r>
                      <a:r>
                        <a:rPr kumimoji="1" lang="en-US" altLang="ja-JP" sz="1000" b="0" i="0" u="none" strike="noStrike" kern="1200" dirty="0">
                          <a:solidFill>
                            <a:srgbClr val="000000"/>
                          </a:solidFill>
                          <a:effectLst/>
                          <a:latin typeface="+mn-lt"/>
                          <a:ea typeface="+mn-ea"/>
                          <a:cs typeface="Arial" panose="020B0604020202020204" pitchFamily="34" charset="0"/>
                        </a:rPr>
                        <a:t>AABB</a:t>
                      </a:r>
                      <a:r>
                        <a:rPr kumimoji="1" lang="ja-JP" altLang="en-US" sz="1000" b="0" i="0" u="none" strike="noStrike" kern="1200" dirty="0">
                          <a:solidFill>
                            <a:srgbClr val="000000"/>
                          </a:solidFill>
                          <a:effectLst/>
                          <a:latin typeface="+mn-lt"/>
                          <a:ea typeface="+mn-ea"/>
                          <a:cs typeface="Arial" panose="020B0604020202020204" pitchFamily="34" charset="0"/>
                        </a:rPr>
                        <a:t> </a:t>
                      </a:r>
                      <a:r>
                        <a:rPr kumimoji="1" lang="en-US" altLang="ja-JP" sz="1000" b="0" i="0" u="none" strike="noStrike" kern="1200" dirty="0">
                          <a:solidFill>
                            <a:srgbClr val="000000"/>
                          </a:solidFill>
                          <a:effectLst/>
                          <a:latin typeface="+mn-lt"/>
                          <a:ea typeface="+mn-ea"/>
                          <a:cs typeface="Arial" panose="020B0604020202020204" pitchFamily="34" charset="0"/>
                        </a:rPr>
                        <a:t>Consulting Services</a:t>
                      </a:r>
                      <a:endParaRPr kumimoji="1" lang="ja-JP" altLang="en-US" sz="1000" b="0" i="0" u="none" strike="noStrike" kern="1200" dirty="0">
                        <a:solidFill>
                          <a:srgbClr val="000000"/>
                        </a:solidFill>
                        <a:effectLst/>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アクラ、クマシの国立血液サービス、教育病院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95878038"/>
                  </a:ext>
                </a:extLst>
              </a:tr>
              <a:tr h="731860">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野口記念医学研究所先端感染症研究センター建設計画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22.85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（ガーナ側）</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清水建設株式会社、株式会社シリウス、株式会社日本建設、株式会社フジタプランニング</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dirty="0"/>
                        <a:t>野口記念医学研究所</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0482549"/>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ガーナにおける感染症サーベイランス体制強化とコレラ菌・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等の腸管粘膜感染防御に関する研究</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野口記念医学研究所、</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8856174"/>
                  </a:ext>
                </a:extLst>
              </a:tr>
              <a:tr h="568435">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州におけるライフコースアプローチに基づく地域保健医療サービス強化プロジェクト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8.00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（総裁、保険局長、政策計画モニタリング評価局、家族保健局、公衆衛生局、臨床極、財務局）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10215957"/>
                  </a:ext>
                </a:extLst>
              </a:tr>
            </a:tbl>
          </a:graphicData>
        </a:graphic>
      </p:graphicFrame>
      <p:sp>
        <p:nvSpPr>
          <p:cNvPr id="5" name="テキスト ボックス 7">
            <a:extLst>
              <a:ext uri="{FF2B5EF4-FFF2-40B4-BE49-F238E27FC236}">
                <a16:creationId xmlns:a16="http://schemas.microsoft.com/office/drawing/2014/main" id="{906CE733-80F9-61E3-42FB-98A46C821A3E}"/>
              </a:ext>
            </a:extLst>
          </p:cNvPr>
          <p:cNvSpPr txBox="1"/>
          <p:nvPr/>
        </p:nvSpPr>
        <p:spPr>
          <a:xfrm>
            <a:off x="200472" y="6311712"/>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JICA</a:t>
            </a:r>
            <a:r>
              <a:rPr lang="ja-JP" altLang="en-US" sz="800" dirty="0"/>
              <a:t>ホームページ</a:t>
            </a:r>
            <a:endParaRPr lang="en-US" altLang="ja-JP" sz="800" dirty="0"/>
          </a:p>
        </p:txBody>
      </p:sp>
    </p:spTree>
    <p:extLst>
      <p:ext uri="{BB962C8B-B14F-4D97-AF65-F5344CB8AC3E}">
        <p14:creationId xmlns:p14="http://schemas.microsoft.com/office/powerpoint/2010/main" val="4175075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JICA</a:t>
            </a:r>
            <a:r>
              <a:rPr kumimoji="1" lang="ja-JP" altLang="en-US" dirty="0"/>
              <a:t>の主な医療国際化関連事業（</a:t>
            </a:r>
            <a:r>
              <a:rPr kumimoji="1" lang="en-US" altLang="ja-JP" dirty="0"/>
              <a:t>2/2</a:t>
            </a:r>
            <a:r>
              <a:rPr kumimoji="1" lang="ja-JP" altLang="en-US" dirty="0"/>
              <a:t>）</a:t>
            </a:r>
            <a:endParaRPr kumimoji="1" lang="en-US" altLang="ja-JP" dirty="0"/>
          </a:p>
        </p:txBody>
      </p:sp>
      <p:graphicFrame>
        <p:nvGraphicFramePr>
          <p:cNvPr id="4" name="表 8">
            <a:extLst>
              <a:ext uri="{FF2B5EF4-FFF2-40B4-BE49-F238E27FC236}">
                <a16:creationId xmlns:a16="http://schemas.microsoft.com/office/drawing/2014/main" id="{2BCF543A-9DA7-51AE-3E79-44B9536D5456}"/>
              </a:ext>
            </a:extLst>
          </p:cNvPr>
          <p:cNvGraphicFramePr>
            <a:graphicFrameLocks noGrp="1"/>
          </p:cNvGraphicFramePr>
          <p:nvPr>
            <p:extLst>
              <p:ext uri="{D42A27DB-BD31-4B8C-83A1-F6EECF244321}">
                <p14:modId xmlns:p14="http://schemas.microsoft.com/office/powerpoint/2010/main" val="1983060495"/>
              </p:ext>
            </p:extLst>
          </p:nvPr>
        </p:nvGraphicFramePr>
        <p:xfrm>
          <a:off x="200025" y="1130300"/>
          <a:ext cx="9508778" cy="5090137"/>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3092127">
                  <a:extLst>
                    <a:ext uri="{9D8B030D-6E8A-4147-A177-3AD203B41FA5}">
                      <a16:colId xmlns:a16="http://schemas.microsoft.com/office/drawing/2014/main" val="20002"/>
                    </a:ext>
                  </a:extLst>
                </a:gridCol>
                <a:gridCol w="57987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796495">
                  <a:extLst>
                    <a:ext uri="{9D8B030D-6E8A-4147-A177-3AD203B41FA5}">
                      <a16:colId xmlns:a16="http://schemas.microsoft.com/office/drawing/2014/main" val="20005"/>
                    </a:ext>
                  </a:extLst>
                </a:gridCol>
                <a:gridCol w="2091505">
                  <a:extLst>
                    <a:ext uri="{9D8B030D-6E8A-4147-A177-3AD203B41FA5}">
                      <a16:colId xmlns:a16="http://schemas.microsoft.com/office/drawing/2014/main" val="20006"/>
                    </a:ext>
                  </a:extLst>
                </a:gridCol>
              </a:tblGrid>
              <a:tr h="309432">
                <a:tc rowSpan="2">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0064">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ガーナ側</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ガーナ共和国 尿検査自動化技術普及促進事業</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シスメックス株式会社、有限責任監査法人トーマツ</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クマシ教育病院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母子手帳を通じた母子継続ケア改善プロジェクト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5.40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家庭健康局長、保健省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ウェアラブル手術照明導入による医療向上のための基礎調査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アフリカ課題提示型</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基礎調査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太陽商事株式会社、株式会社エックス都市研究所</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17480352"/>
                  </a:ext>
                </a:extLst>
              </a:tr>
              <a:tr h="442239">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保健省、</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73926929"/>
                  </a:ext>
                </a:extLst>
              </a:tr>
              <a:tr h="762010">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ガーナ国ドローンと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を活用した、効率型ボウフラ繁殖水域監視インフラ構築のためのニーズ確認調査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ニーズ</a:t>
                      </a:r>
                      <a:b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確認調査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kern="1200" dirty="0">
                          <a:solidFill>
                            <a:schemeClr val="dk1"/>
                          </a:solidFill>
                          <a:effectLst/>
                          <a:latin typeface="+mn-lt"/>
                          <a:ea typeface="+mn-ea"/>
                          <a:cs typeface="+mn-cs"/>
                        </a:rPr>
                        <a:t>SORA Technology</a:t>
                      </a:r>
                      <a:r>
                        <a:rPr kumimoji="1" lang="ja-JP" altLang="en-US" sz="1000" b="0" i="0" kern="1200" dirty="0">
                          <a:solidFill>
                            <a:schemeClr val="dk1"/>
                          </a:solidFill>
                          <a:effectLst/>
                          <a:latin typeface="+mn-lt"/>
                          <a:ea typeface="+mn-ea"/>
                          <a:cs typeface="+mn-cs"/>
                        </a:rPr>
                        <a:t>株式会社</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0857669"/>
                  </a:ext>
                </a:extLst>
              </a:tr>
              <a:tr h="762010">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ガーナ国ドローンと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を活用した効率型ボウフラ繁殖水域監視システム構築にかかるビジネス化実証事業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ビジネス化実証事業</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kern="1200" dirty="0">
                          <a:solidFill>
                            <a:schemeClr val="dk1"/>
                          </a:solidFill>
                          <a:effectLst/>
                          <a:latin typeface="+mn-lt"/>
                          <a:ea typeface="+mn-ea"/>
                          <a:cs typeface="+mn-cs"/>
                        </a:rPr>
                        <a:t>SORA Technology</a:t>
                      </a:r>
                      <a:r>
                        <a:rPr kumimoji="1" lang="ja-JP" altLang="en-US" sz="1000" b="0" i="0" kern="1200" dirty="0">
                          <a:solidFill>
                            <a:schemeClr val="dk1"/>
                          </a:solidFill>
                          <a:effectLst/>
                          <a:latin typeface="+mn-lt"/>
                          <a:ea typeface="+mn-ea"/>
                          <a:cs typeface="+mn-cs"/>
                        </a:rPr>
                        <a:t>株式会社</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51182244"/>
                  </a:ext>
                </a:extLst>
              </a:tr>
              <a:tr h="287272">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野口記念医学研究所 安全・質管理向上プロジェクト </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kern="1200" dirty="0">
                          <a:solidFill>
                            <a:schemeClr val="dk1"/>
                          </a:solidFill>
                          <a:effectLst/>
                          <a:latin typeface="+mn-lt"/>
                          <a:ea typeface="+mn-ea"/>
                          <a:cs typeface="+mn-cs"/>
                        </a:rPr>
                        <a:t>ガーナ野口記念医学研究所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6713914"/>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ノーザン州における保健医療体制改善計画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24.55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GHS</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95878038"/>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cs typeface="Arial" panose="020B0604020202020204" pitchFamily="34" charset="0"/>
                        </a:rPr>
                        <a:t>５</a:t>
                      </a: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S-KAIZEN-TQM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に焦点を当てた母子保健医療サービスの質の改善プロジェクト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09651540"/>
                  </a:ext>
                </a:extLst>
              </a:tr>
            </a:tbl>
          </a:graphicData>
        </a:graphic>
      </p:graphicFrame>
      <p:sp>
        <p:nvSpPr>
          <p:cNvPr id="5" name="テキスト ボックス 7">
            <a:extLst>
              <a:ext uri="{FF2B5EF4-FFF2-40B4-BE49-F238E27FC236}">
                <a16:creationId xmlns:a16="http://schemas.microsoft.com/office/drawing/2014/main" id="{122BC83C-2C4E-11E4-7F9D-A0B97DD40D4E}"/>
              </a:ext>
            </a:extLst>
          </p:cNvPr>
          <p:cNvSpPr txBox="1"/>
          <p:nvPr/>
        </p:nvSpPr>
        <p:spPr>
          <a:xfrm>
            <a:off x="200472" y="6311712"/>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JICA</a:t>
            </a:r>
            <a:r>
              <a:rPr lang="ja-JP" altLang="en-US" sz="800" dirty="0"/>
              <a:t>ホームページ</a:t>
            </a:r>
            <a:endParaRPr lang="en-US" altLang="ja-JP" sz="800" dirty="0"/>
          </a:p>
        </p:txBody>
      </p:sp>
    </p:spTree>
    <p:extLst>
      <p:ext uri="{BB962C8B-B14F-4D97-AF65-F5344CB8AC3E}">
        <p14:creationId xmlns:p14="http://schemas.microsoft.com/office/powerpoint/2010/main" val="931724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AMED</a:t>
            </a:r>
            <a:r>
              <a:rPr kumimoji="1" lang="ja-JP" altLang="en-US" dirty="0"/>
              <a:t>の主な関連事業</a:t>
            </a:r>
            <a:endParaRPr kumimoji="1" lang="en-US" altLang="ja-JP" dirty="0"/>
          </a:p>
        </p:txBody>
      </p:sp>
      <p:graphicFrame>
        <p:nvGraphicFramePr>
          <p:cNvPr id="4" name="表 10">
            <a:extLst>
              <a:ext uri="{FF2B5EF4-FFF2-40B4-BE49-F238E27FC236}">
                <a16:creationId xmlns:a16="http://schemas.microsoft.com/office/drawing/2014/main" id="{2A43E78C-C930-772E-417C-23F75C0D8521}"/>
              </a:ext>
            </a:extLst>
          </p:cNvPr>
          <p:cNvGraphicFramePr>
            <a:graphicFrameLocks noGrp="1"/>
          </p:cNvGraphicFramePr>
          <p:nvPr>
            <p:extLst>
              <p:ext uri="{D42A27DB-BD31-4B8C-83A1-F6EECF244321}">
                <p14:modId xmlns:p14="http://schemas.microsoft.com/office/powerpoint/2010/main" val="335014811"/>
              </p:ext>
            </p:extLst>
          </p:nvPr>
        </p:nvGraphicFramePr>
        <p:xfrm>
          <a:off x="169190" y="887968"/>
          <a:ext cx="9504000" cy="5408057"/>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96616">
                  <a:extLst>
                    <a:ext uri="{9D8B030D-6E8A-4147-A177-3AD203B41FA5}">
                      <a16:colId xmlns:a16="http://schemas.microsoft.com/office/drawing/2014/main" val="20004"/>
                    </a:ext>
                  </a:extLst>
                </a:gridCol>
                <a:gridCol w="3959384">
                  <a:extLst>
                    <a:ext uri="{9D8B030D-6E8A-4147-A177-3AD203B41FA5}">
                      <a16:colId xmlns:a16="http://schemas.microsoft.com/office/drawing/2014/main" val="20005"/>
                    </a:ext>
                  </a:extLst>
                </a:gridCol>
              </a:tblGrid>
              <a:tr h="56597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000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t>『</a:t>
                      </a:r>
                      <a:r>
                        <a:rPr lang="ja-JP" altLang="en-US" sz="1000" dirty="0"/>
                        <a:t>医療分野国際科学技術共同研究開発推進事業</a:t>
                      </a:r>
                      <a:r>
                        <a:rPr lang="en-US" altLang="ja-JP" sz="1000" dirty="0"/>
                        <a:t>』 </a:t>
                      </a:r>
                      <a:r>
                        <a:rPr lang="ja-JP" altLang="en-US" sz="1000" dirty="0"/>
                        <a:t>地球規模課題対応国際科学技術協力プログラム</a:t>
                      </a:r>
                      <a:r>
                        <a:rPr lang="en-US" altLang="ja-JP" sz="1000" dirty="0"/>
                        <a:t>SATREPS</a:t>
                      </a:r>
                      <a:r>
                        <a:rPr lang="ja-JP" altLang="en-US" sz="1000" dirty="0"/>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t>ガーナにおける感染症サーベイランス体制強化とコレラ菌・</a:t>
                      </a:r>
                      <a:r>
                        <a:rPr lang="en-US" altLang="ja-JP" sz="1000" dirty="0"/>
                        <a:t>HIV</a:t>
                      </a:r>
                      <a:r>
                        <a:rPr lang="ja-JP" altLang="en-US" sz="1000" dirty="0"/>
                        <a:t>等の腸管粘膜感染防御に関する研究 </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東京医科歯科</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化学研究所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西アフリカの感染症克服への貢献を目指し、ガーナにおける腸管感染症を中心とする主要感染症の サーベイランスと診断検査体制の強化およびコレラ菌・</a:t>
                      </a:r>
                      <a:r>
                        <a:rPr lang="en-US" altLang="ja-JP" sz="1000" dirty="0"/>
                        <a:t>HIV </a:t>
                      </a:r>
                      <a:r>
                        <a:rPr lang="ja-JP" altLang="en-US" sz="1000" dirty="0"/>
                        <a:t>等の病原体感染への腸管粘膜免疫の作用 機序解明を目的とした研究を遂行。</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13620280"/>
                  </a:ext>
                </a:extLst>
              </a:tr>
              <a:tr h="86348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2025</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新興・再興感染症研究基盤創生事業　</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I.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海外拠点研究領域　</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流行地西アフリカ・ガーナ研究拠点における新興・再興感染症基盤研究の推進</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西アフリカをはじめとした途上国で猛威を振るうデング熱、ウイルス性下痢症、薬剤耐性細菌、ブルリ潰瘍に関する研究を進めており、さらに新型コロナウイルス 、マラリアへ研究対象を拡大し、それらの対策に貢献する。</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48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3">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2025</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rowSpan="5">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新興・再興感染症研究基盤創生事業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II.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海外拠点活用研究領域</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vDNA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を標的とした黄熱ウイルス媒介蚊のゼノモニタリング技術の開発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東京慈恵会医科大学</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rowSpan="5">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海外研究拠点と連携して、現地の患者検体や臨床情報、データ等を活用した新興・再興感染症の基礎的な研究を実施し、海外研究拠点を運営する国内の大学・研究機関に所属する研究者だけでなく、拠点を有さない他の大学・研究機関等に所属する研究者にも広く研究の機会を提供する。</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マラリア流行クラスターを検出するナショナルサーベイランス技術の確立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愛媛大学</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2660576221"/>
                  </a:ext>
                </a:extLst>
              </a:tr>
              <a:tr h="58682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細胞ドロップレット技術による難培養性抗酸菌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薬剤耐性菌の</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pathogenomics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1033416440"/>
                  </a:ext>
                </a:extLst>
              </a:tr>
              <a:tr h="792832">
                <a:tc>
                  <a:txBody>
                    <a:bodyPr/>
                    <a:lstStyle/>
                    <a:p>
                      <a:pPr algn="ctr"/>
                      <a: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dirty="0"/>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（予定）</a:t>
                      </a:r>
                      <a:endParaRPr kumimoji="1" lang="ja-JP" altLang="en-US" dirty="0"/>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グローバルに拡散するカルバペネム耐性菌の分布と伝播様式解析および耐性菌ゲノムデータベース拡充</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2071756702"/>
                  </a:ext>
                </a:extLst>
              </a:tr>
              <a:tr h="432048">
                <a:tc>
                  <a:txBody>
                    <a:bodyPr/>
                    <a:lstStyle/>
                    <a:p>
                      <a:pPr algn="ctr"/>
                      <a: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dirty="0"/>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シングルセルメタゲノミクスを活用した臨床・環境試料のマイクロバイオーム解析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2881885922"/>
                  </a:ext>
                </a:extLst>
              </a:tr>
            </a:tbl>
          </a:graphicData>
        </a:graphic>
      </p:graphicFrame>
      <p:sp>
        <p:nvSpPr>
          <p:cNvPr id="5" name="テキスト ボックス 7">
            <a:extLst>
              <a:ext uri="{FF2B5EF4-FFF2-40B4-BE49-F238E27FC236}">
                <a16:creationId xmlns:a16="http://schemas.microsoft.com/office/drawing/2014/main" id="{79EDAAB2-097C-C941-1BA5-CA70345A3A87}"/>
              </a:ext>
            </a:extLst>
          </p:cNvPr>
          <p:cNvSpPr txBox="1"/>
          <p:nvPr/>
        </p:nvSpPr>
        <p:spPr>
          <a:xfrm>
            <a:off x="200472" y="6308725"/>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spTree>
    <p:extLst>
      <p:ext uri="{BB962C8B-B14F-4D97-AF65-F5344CB8AC3E}">
        <p14:creationId xmlns:p14="http://schemas.microsoft.com/office/powerpoint/2010/main" val="154505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3582710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4" imgW="360" imgH="360" progId="TCLayout.ActiveDocument.1">
                  <p:embed/>
                </p:oleObj>
              </mc:Choice>
              <mc:Fallback>
                <p:oleObj name="think-cellスライド" r:id="rId74" imgW="360" imgH="360" progId="TCLayout.ActiveDocument.1">
                  <p:embed/>
                  <p:pic>
                    <p:nvPicPr>
                      <p:cNvPr id="8" name="Object 7" hidden="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44" name="フリーフォーム 43"/>
          <p:cNvSpPr/>
          <p:nvPr/>
        </p:nvSpPr>
        <p:spPr>
          <a:xfrm>
            <a:off x="7870654" y="2506890"/>
            <a:ext cx="1697207" cy="1439685"/>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1" name="フリーフォーム 50"/>
          <p:cNvSpPr/>
          <p:nvPr/>
        </p:nvSpPr>
        <p:spPr>
          <a:xfrm>
            <a:off x="7900150" y="4916231"/>
            <a:ext cx="1667710" cy="1482356"/>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GDP、GDP成長率、一人当たりGDP</a:t>
            </a:r>
          </a:p>
        </p:txBody>
      </p:sp>
      <p:sp>
        <p:nvSpPr>
          <p:cNvPr id="49" name="テキスト ボックス 48"/>
          <p:cNvSpPr txBox="1"/>
          <p:nvPr/>
        </p:nvSpPr>
        <p:spPr>
          <a:xfrm>
            <a:off x="8265368" y="2479007"/>
            <a:ext cx="1296000" cy="473572"/>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00" b="1" noProof="1">
                <a:solidFill>
                  <a:schemeClr val="bg1"/>
                </a:solidFill>
                <a:ea typeface="MS PGothic" panose="020B0600070205080204" pitchFamily="34" charset="-128"/>
                <a:cs typeface="Arial" panose="020B0604020202020204" pitchFamily="34" charset="0"/>
              </a:rPr>
              <a:t>2025</a:t>
            </a:r>
            <a:r>
              <a:rPr kumimoji="1" lang="ja-JP" altLang="en-US" sz="1100" b="1" noProof="1">
                <a:solidFill>
                  <a:schemeClr val="bg1"/>
                </a:solidFill>
                <a:ea typeface="MS PGothic" panose="020B0600070205080204" pitchFamily="34" charset="-128"/>
                <a:cs typeface="Arial" panose="020B0604020202020204" pitchFamily="34" charset="0"/>
              </a:rPr>
              <a:t>年</a:t>
            </a:r>
            <a:br>
              <a:rPr kumimoji="1" lang="en-US" altLang="ja-JP" sz="1100" b="1" dirty="0">
                <a:solidFill>
                  <a:schemeClr val="bg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100" b="1" noProof="1">
                <a:solidFill>
                  <a:schemeClr val="bg1"/>
                </a:solidFill>
                <a:ea typeface="MS PGothic" panose="020B0600070205080204" pitchFamily="34" charset="-128"/>
                <a:cs typeface="Arial" panose="020B0604020202020204" pitchFamily="34" charset="0"/>
              </a:rPr>
              <a:t>GDP</a:t>
            </a:r>
            <a:endParaRPr kumimoji="1" lang="en-US" altLang="ja-JP" sz="1100" b="1" noProof="1">
              <a:solidFill>
                <a:schemeClr val="bg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0" name="片側の 2 つの角を丸めた四角形 49"/>
          <p:cNvSpPr/>
          <p:nvPr/>
        </p:nvSpPr>
        <p:spPr>
          <a:xfrm>
            <a:off x="8265368" y="295258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1800" b="1" spc="-50" noProof="1">
                <a:solidFill>
                  <a:schemeClr val="tx1"/>
                </a:solidFill>
                <a:ea typeface="MS PGothic" panose="020B0600070205080204" pitchFamily="34" charset="-128"/>
                <a:cs typeface="Arial" panose="020B0604020202020204" pitchFamily="34" charset="0"/>
              </a:rPr>
              <a:t>111.96</a:t>
            </a:r>
            <a:endParaRPr lang="ja-JP" altLang="en-US" sz="1800" b="1" spc="-50" dirty="0">
              <a:solidFill>
                <a:schemeClr val="tx1"/>
              </a:solidFill>
              <a:ea typeface="MS PGothic" panose="020B0600070205080204" pitchFamily="34" charset="-128"/>
              <a:cs typeface="Arial" panose="020B0604020202020204" pitchFamily="34" charset="0"/>
            </a:endParaRPr>
          </a:p>
          <a:p>
            <a:pPr algn="ctr"/>
            <a:r>
              <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ja-JP" altLang="en-US" sz="1120" b="1" noProof="1">
                <a:solidFill>
                  <a:srgbClr val="000000"/>
                </a:solidFill>
                <a:ea typeface="MS PGothic" panose="020B0600070205080204" pitchFamily="34" charset="-128"/>
                <a:cs typeface="Arial" panose="020B0604020202020204" pitchFamily="34" charset="0"/>
              </a:rPr>
              <a:t>10</a:t>
            </a:r>
            <a:r>
              <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億</a:t>
            </a:r>
            <a:r>
              <a:rPr lang="en-US" altLang="ja-JP" sz="1120" b="1" noProof="1">
                <a:solidFill>
                  <a:srgbClr val="000000"/>
                </a:solidFill>
                <a:ea typeface="MS PGothic" panose="020B0600070205080204" pitchFamily="34" charset="-128"/>
                <a:cs typeface="Arial" panose="020B0604020202020204" pitchFamily="34" charset="0"/>
              </a:rPr>
              <a:t>US$</a:t>
            </a:r>
            <a:r>
              <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p>
        </p:txBody>
      </p:sp>
      <p:sp>
        <p:nvSpPr>
          <p:cNvPr id="52" name="テキスト ボックス 51"/>
          <p:cNvSpPr txBox="1"/>
          <p:nvPr/>
        </p:nvSpPr>
        <p:spPr>
          <a:xfrm>
            <a:off x="8277043" y="4894750"/>
            <a:ext cx="1296000" cy="539323"/>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050" b="1" noProof="1">
                <a:solidFill>
                  <a:schemeClr val="bg1"/>
                </a:solidFill>
                <a:ea typeface="MS PGothic" panose="020B0600070205080204" pitchFamily="34" charset="-128"/>
                <a:cs typeface="Arial" panose="020B0604020202020204" pitchFamily="34" charset="0"/>
              </a:rPr>
              <a:t>2025</a:t>
            </a:r>
            <a:r>
              <a:rPr kumimoji="1" lang="ja-JP" altLang="en-US" sz="1050" b="1" noProof="1">
                <a:solidFill>
                  <a:schemeClr val="bg1"/>
                </a:solidFill>
                <a:ea typeface="MS PGothic" panose="020B0600070205080204" pitchFamily="34" charset="-128"/>
                <a:cs typeface="Arial" panose="020B0604020202020204" pitchFamily="34" charset="0"/>
              </a:rPr>
              <a:t>年</a:t>
            </a:r>
            <a:br>
              <a:rPr kumimoji="1" lang="en-US" altLang="ja-JP"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rPr>
            </a:br>
            <a:r>
              <a:rPr kumimoji="1" lang="ja-JP" altLang="en-US" sz="100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一人当たり</a:t>
            </a:r>
            <a:br>
              <a:rPr kumimoji="1" lang="en-US" altLang="ja-JP" sz="1000" b="1" dirty="0">
                <a:solidFill>
                  <a:schemeClr val="bg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00" b="1" noProof="1">
                <a:solidFill>
                  <a:schemeClr val="bg1"/>
                </a:solidFill>
                <a:ea typeface="MS PGothic" panose="020B0600070205080204" pitchFamily="34" charset="-128"/>
                <a:cs typeface="Arial" panose="020B0604020202020204" pitchFamily="34" charset="0"/>
              </a:rPr>
              <a:t>GDP</a:t>
            </a:r>
            <a:endParaRPr kumimoji="1" lang="en-US" altLang="ja-JP" sz="1000" b="1" noProof="1">
              <a:solidFill>
                <a:schemeClr val="bg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3" name="片側の 2 つの角を丸めた四角形 52"/>
          <p:cNvSpPr/>
          <p:nvPr/>
        </p:nvSpPr>
        <p:spPr>
          <a:xfrm>
            <a:off x="8277043" y="5434074"/>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IN" altLang="ja-JP" sz="2000" b="1" noProof="1">
                <a:solidFill>
                  <a:srgbClr val="000000"/>
                </a:solidFill>
                <a:ea typeface="MS PGothic" panose="020B0600070205080204" pitchFamily="34" charset="-128"/>
                <a:cs typeface="Arial" panose="020B0604020202020204" pitchFamily="34" charset="0"/>
              </a:rPr>
              <a:t>3,193</a:t>
            </a:r>
            <a:r>
              <a:rPr lang="ja-JP" altLang="en-US" sz="2000" b="1" noProof="1">
                <a:solidFill>
                  <a:srgbClr val="000000"/>
                </a:solidFill>
                <a:ea typeface="MS PGothic" panose="020B0600070205080204" pitchFamily="34" charset="-128"/>
                <a:cs typeface="Arial" panose="020B0604020202020204" pitchFamily="34" charset="0"/>
              </a:rPr>
              <a:t>.</a:t>
            </a:r>
            <a:r>
              <a:rPr lang="en-US" altLang="ja-JP" sz="2000" b="1" noProof="1">
                <a:solidFill>
                  <a:srgbClr val="000000"/>
                </a:solidFill>
                <a:ea typeface="MS PGothic" panose="020B0600070205080204" pitchFamily="34" charset="-128"/>
                <a:cs typeface="Arial" panose="020B0604020202020204" pitchFamily="34" charset="0"/>
              </a:rPr>
              <a:t>28</a:t>
            </a:r>
            <a:endParaRPr lang="en-US" altLang="ja-JP" sz="800" b="1" noProof="1">
              <a:solidFill>
                <a:srgbClr val="000000"/>
              </a:solidFill>
              <a:ea typeface="MS PGothic" panose="020B0600070205080204" pitchFamily="34" charset="-128"/>
              <a:cs typeface="Arial" panose="020B0604020202020204" pitchFamily="34" charset="0"/>
            </a:endParaRPr>
          </a:p>
          <a:p>
            <a:pPr algn="ct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ja-JP" altLang="en-US" sz="1400" b="1" noProof="1">
                <a:solidFill>
                  <a:srgbClr val="000000"/>
                </a:solidFill>
                <a:ea typeface="MS PGothic" panose="020B0600070205080204" pitchFamily="34" charset="-128"/>
                <a:cs typeface="Arial" panose="020B0604020202020204" pitchFamily="34" charset="0"/>
              </a:rPr>
              <a:t>US</a:t>
            </a:r>
            <a:r>
              <a:rPr lang="en-US" altLang="ja-JP" sz="1400" b="1" noProof="1">
                <a:solidFill>
                  <a:srgbClr val="000000"/>
                </a:solidFill>
                <a:ea typeface="MS PGothic" panose="020B0600070205080204" pitchFamily="34" charset="-128"/>
                <a:cs typeface="Arial" panose="020B0604020202020204" pitchFamily="34" charset="0"/>
              </a:rPr>
              <a:t>$</a:t>
            </a: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grpSp>
        <p:nvGrpSpPr>
          <p:cNvPr id="54" name="グループ化 7"/>
          <p:cNvGrpSpPr/>
          <p:nvPr/>
        </p:nvGrpSpPr>
        <p:grpSpPr>
          <a:xfrm>
            <a:off x="411276" y="1918880"/>
            <a:ext cx="9140711" cy="288032"/>
            <a:chOff x="4803500" y="21900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900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200" noProof="1">
                  <a:solidFill>
                    <a:srgbClr val="000000"/>
                  </a:solidFill>
                  <a:latin typeface="Arial Black" pitchFamily="34" charset="0"/>
                  <a:ea typeface="HGP創英角ｺﾞｼｯｸUB" pitchFamily="50" charset="-128"/>
                </a:rPr>
                <a:t>名目・実質GDP成長率</a:t>
              </a:r>
            </a:p>
          </p:txBody>
        </p:sp>
      </p:grpSp>
      <p:grpSp>
        <p:nvGrpSpPr>
          <p:cNvPr id="57" name="グループ化 7"/>
          <p:cNvGrpSpPr/>
          <p:nvPr/>
        </p:nvGrpSpPr>
        <p:grpSpPr>
          <a:xfrm>
            <a:off x="429709" y="4308677"/>
            <a:ext cx="9138151" cy="288032"/>
            <a:chOff x="4803500" y="2161431"/>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61431"/>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zh-TW" sz="1200" noProof="1">
                  <a:solidFill>
                    <a:srgbClr val="000000"/>
                  </a:solidFill>
                  <a:latin typeface="Arial Black" pitchFamily="34" charset="0"/>
                  <a:ea typeface="HGP創英角ｺﾞｼｯｸUB" pitchFamily="50" charset="-128"/>
                </a:rPr>
                <a:t>一人当たり名目GDP</a:t>
              </a:r>
            </a:p>
          </p:txBody>
        </p:sp>
      </p:grpSp>
      <p:sp>
        <p:nvSpPr>
          <p:cNvPr id="60" name="テキスト ボックス 59"/>
          <p:cNvSpPr txBox="1"/>
          <p:nvPr/>
        </p:nvSpPr>
        <p:spPr>
          <a:xfrm>
            <a:off x="200472" y="1018568"/>
            <a:ext cx="9505056" cy="70769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ガーナ経済は</a:t>
            </a:r>
            <a:r>
              <a:rPr lang="en-US" altLang="ja-JP" sz="1400" noProof="1">
                <a:latin typeface="+mn-ea"/>
                <a:cs typeface="Arial" panose="020B0604020202020204" pitchFamily="34" charset="0"/>
              </a:rPr>
              <a:t>2021</a:t>
            </a:r>
            <a:r>
              <a:rPr lang="ja-JP" altLang="en-US" sz="1400" noProof="1">
                <a:latin typeface="+mn-ea"/>
                <a:cs typeface="Arial" panose="020B0604020202020204" pitchFamily="34" charset="0"/>
              </a:rPr>
              <a:t>年にパンデミックからの回復を遂げ、</a:t>
            </a:r>
            <a:r>
              <a:rPr lang="en-US" altLang="ja-JP" sz="1400" noProof="1">
                <a:latin typeface="+mn-ea"/>
                <a:cs typeface="Arial" panose="020B0604020202020204" pitchFamily="34" charset="0"/>
              </a:rPr>
              <a:t>GDP</a:t>
            </a:r>
            <a:r>
              <a:rPr lang="ja-JP" altLang="en-US" sz="1400" noProof="1">
                <a:latin typeface="+mn-ea"/>
                <a:cs typeface="Arial" panose="020B0604020202020204" pitchFamily="34" charset="0"/>
              </a:rPr>
              <a:t>成長率は</a:t>
            </a:r>
            <a:r>
              <a:rPr lang="en-US" altLang="ja-JP" sz="1400" noProof="1">
                <a:latin typeface="+mn-ea"/>
                <a:cs typeface="Arial" panose="020B0604020202020204" pitchFamily="34" charset="0"/>
              </a:rPr>
              <a:t>5.1%</a:t>
            </a:r>
            <a:r>
              <a:rPr lang="ja-JP" altLang="en-US" sz="1400" noProof="1">
                <a:latin typeface="+mn-ea"/>
                <a:cs typeface="Arial" panose="020B0604020202020204" pitchFamily="34" charset="0"/>
              </a:rPr>
              <a:t>に上昇したが、</a:t>
            </a:r>
            <a:r>
              <a:rPr lang="en-US" altLang="ja-JP" sz="1400" noProof="1">
                <a:latin typeface="+mn-ea"/>
                <a:cs typeface="Arial" panose="020B0604020202020204" pitchFamily="34" charset="0"/>
              </a:rPr>
              <a:t>GDP</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2021</a:t>
            </a:r>
            <a:r>
              <a:rPr lang="ja-JP" altLang="en-US" sz="1400" noProof="1">
                <a:latin typeface="+mn-ea"/>
                <a:cs typeface="Arial" panose="020B0604020202020204" pitchFamily="34" charset="0"/>
              </a:rPr>
              <a:t>年の</a:t>
            </a:r>
            <a:r>
              <a:rPr lang="en-US" altLang="ja-JP" sz="1400" noProof="1">
                <a:latin typeface="+mn-ea"/>
                <a:cs typeface="Arial" panose="020B0604020202020204" pitchFamily="34" charset="0"/>
              </a:rPr>
              <a:t>800</a:t>
            </a:r>
            <a:r>
              <a:rPr lang="ja-JP" altLang="en-US" sz="1400" noProof="1">
                <a:latin typeface="+mn-ea"/>
                <a:cs typeface="Arial" panose="020B0604020202020204" pitchFamily="34" charset="0"/>
              </a:rPr>
              <a:t>億米ドルから、</a:t>
            </a:r>
            <a:r>
              <a:rPr lang="en-US" altLang="ja-JP" sz="1400" noProof="1">
                <a:latin typeface="+mn-ea"/>
                <a:cs typeface="Arial" panose="020B0604020202020204" pitchFamily="34" charset="0"/>
              </a:rPr>
              <a:t>2025</a:t>
            </a:r>
            <a:r>
              <a:rPr lang="ja-JP" altLang="en-US" sz="1400" noProof="1">
                <a:latin typeface="+mn-ea"/>
                <a:cs typeface="Arial" panose="020B0604020202020204" pitchFamily="34" charset="0"/>
              </a:rPr>
              <a:t>年までには約</a:t>
            </a:r>
            <a:r>
              <a:rPr lang="en-US" altLang="ja-JP" sz="1400" noProof="1">
                <a:latin typeface="+mn-ea"/>
                <a:cs typeface="Arial" panose="020B0604020202020204" pitchFamily="34" charset="0"/>
              </a:rPr>
              <a:t>1,110</a:t>
            </a:r>
            <a:r>
              <a:rPr lang="ja-JP" altLang="en-US" sz="1400" noProof="1">
                <a:latin typeface="+mn-ea"/>
                <a:cs typeface="Arial" panose="020B0604020202020204" pitchFamily="34" charset="0"/>
              </a:rPr>
              <a:t>億米ドルへと拡大する見込みである。</a:t>
            </a:r>
          </a:p>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一人当たり名目</a:t>
            </a:r>
            <a:r>
              <a:rPr lang="en-US" altLang="ja-JP" sz="1400" noProof="1">
                <a:latin typeface="+mn-ea"/>
                <a:cs typeface="Arial" panose="020B0604020202020204" pitchFamily="34" charset="0"/>
              </a:rPr>
              <a:t>GDP</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2025</a:t>
            </a:r>
            <a:r>
              <a:rPr lang="ja-JP" altLang="en-US" sz="1400" noProof="1">
                <a:latin typeface="+mn-ea"/>
                <a:cs typeface="Arial" panose="020B0604020202020204" pitchFamily="34" charset="0"/>
              </a:rPr>
              <a:t>年までに</a:t>
            </a:r>
            <a:r>
              <a:rPr lang="en-US" altLang="ja-JP" sz="1400" noProof="1">
                <a:latin typeface="+mn-ea"/>
                <a:cs typeface="Arial" panose="020B0604020202020204" pitchFamily="34" charset="0"/>
              </a:rPr>
              <a:t>3,193</a:t>
            </a:r>
            <a:r>
              <a:rPr lang="ja-JP" altLang="en-US" sz="1400" noProof="1">
                <a:latin typeface="+mn-ea"/>
                <a:cs typeface="Arial" panose="020B0604020202020204" pitchFamily="34" charset="0"/>
              </a:rPr>
              <a:t>米ドルまで増加すると予想されている。</a:t>
            </a:r>
            <a:endParaRPr kumimoji="1" lang="en-US" altLang="ja-JP" sz="1400" dirty="0">
              <a:latin typeface="+mn-ea"/>
              <a:cs typeface="Arial" panose="020B0604020202020204" pitchFamily="34" charset="0"/>
            </a:endParaRPr>
          </a:p>
        </p:txBody>
      </p:sp>
      <p:graphicFrame>
        <p:nvGraphicFramePr>
          <p:cNvPr id="118" name="Chart 117">
            <a:extLst>
              <a:ext uri="{FF2B5EF4-FFF2-40B4-BE49-F238E27FC236}">
                <a16:creationId xmlns:a16="http://schemas.microsoft.com/office/drawing/2014/main" id="{4014A6BD-95FA-E253-CC56-F1F29D2DBE0B}"/>
              </a:ext>
            </a:extLst>
          </p:cNvPr>
          <p:cNvGraphicFramePr/>
          <p:nvPr>
            <p:custDataLst>
              <p:tags r:id="rId3"/>
            </p:custDataLst>
            <p:extLst>
              <p:ext uri="{D42A27DB-BD31-4B8C-83A1-F6EECF244321}">
                <p14:modId xmlns:p14="http://schemas.microsoft.com/office/powerpoint/2010/main" val="1010266508"/>
              </p:ext>
            </p:extLst>
          </p:nvPr>
        </p:nvGraphicFramePr>
        <p:xfrm>
          <a:off x="263525" y="2087563"/>
          <a:ext cx="7993063" cy="2154237"/>
        </p:xfrm>
        <a:graphic>
          <a:graphicData uri="http://schemas.openxmlformats.org/drawingml/2006/chart">
            <c:chart xmlns:c="http://schemas.openxmlformats.org/drawingml/2006/chart" xmlns:r="http://schemas.openxmlformats.org/officeDocument/2006/relationships" r:id="rId76"/>
          </a:graphicData>
        </a:graphic>
      </p:graphicFrame>
      <p:cxnSp>
        <p:nvCxnSpPr>
          <p:cNvPr id="114" name="Straight Connector 113">
            <a:extLst>
              <a:ext uri="{FF2B5EF4-FFF2-40B4-BE49-F238E27FC236}">
                <a16:creationId xmlns:a16="http://schemas.microsoft.com/office/drawing/2014/main" id="{F8A880D9-A8C2-19AC-0059-BDBE3640AAD8}"/>
              </a:ext>
            </a:extLst>
          </p:cNvPr>
          <p:cNvCxnSpPr/>
          <p:nvPr>
            <p:custDataLst>
              <p:tags r:id="rId4"/>
            </p:custDataLst>
          </p:nvPr>
        </p:nvCxnSpPr>
        <p:spPr bwMode="auto">
          <a:xfrm>
            <a:off x="5373688" y="3398838"/>
            <a:ext cx="0" cy="349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CEDFB08D-5BB6-E027-8E34-2DCCD71EB112}"/>
              </a:ext>
            </a:extLst>
          </p:cNvPr>
          <p:cNvCxnSpPr/>
          <p:nvPr>
            <p:custDataLst>
              <p:tags r:id="rId5"/>
            </p:custDataLst>
          </p:nvPr>
        </p:nvCxnSpPr>
        <p:spPr bwMode="auto">
          <a:xfrm>
            <a:off x="6789738" y="3211513"/>
            <a:ext cx="0" cy="3921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CBCF75E-24F2-620A-6373-0EAE1D23560F}"/>
              </a:ext>
            </a:extLst>
          </p:cNvPr>
          <p:cNvCxnSpPr/>
          <p:nvPr>
            <p:custDataLst>
              <p:tags r:id="rId6"/>
            </p:custDataLst>
          </p:nvPr>
        </p:nvCxnSpPr>
        <p:spPr bwMode="auto">
          <a:xfrm>
            <a:off x="7639050" y="3144838"/>
            <a:ext cx="0" cy="4397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2" name="テキスト プレースホルダ 9">
            <a:extLst>
              <a:ext uri="{FF2B5EF4-FFF2-40B4-BE49-F238E27FC236}">
                <a16:creationId xmlns:a16="http://schemas.microsoft.com/office/drawing/2014/main" id="{5229DC9D-17E1-0405-EC19-DB1E47A4D19D}"/>
              </a:ext>
            </a:extLst>
          </p:cNvPr>
          <p:cNvSpPr>
            <a:spLocks/>
          </p:cNvSpPr>
          <p:nvPr>
            <p:custDataLst>
              <p:tags r:id="rId7"/>
            </p:custDataLst>
          </p:nvPr>
        </p:nvSpPr>
        <p:spPr bwMode="auto">
          <a:xfrm>
            <a:off x="133667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EF096DB-41EB-4288-9136-ED23AC0AA195}" type="datetime'''''''''''''''''''0''''''''''''''''''''''''''''''''''2'''">
              <a:rPr lang="en-US" altLang="en-US" sz="1000" smtClean="0">
                <a:effectLst/>
                <a:latin typeface="+mn-lt"/>
                <a:ea typeface="+mn-ea"/>
                <a:sym typeface="+mn-lt"/>
              </a:rPr>
              <a:pPr marL="0" lvl="0" indent="0" algn="ctr">
                <a:spcBef>
                  <a:spcPct val="0"/>
                </a:spcBef>
                <a:buNone/>
              </a:pPr>
              <a:t>02</a:t>
            </a:fld>
            <a:endParaRPr kumimoji="1" lang="en-US" altLang="ja-JP" sz="1000" dirty="0">
              <a:latin typeface="+mn-lt"/>
              <a:ea typeface="+mn-ea"/>
              <a:sym typeface="+mn-lt"/>
            </a:endParaRPr>
          </a:p>
        </p:txBody>
      </p:sp>
      <p:sp>
        <p:nvSpPr>
          <p:cNvPr id="123" name="テキスト プレースホルダ 9">
            <a:extLst>
              <a:ext uri="{FF2B5EF4-FFF2-40B4-BE49-F238E27FC236}">
                <a16:creationId xmlns:a16="http://schemas.microsoft.com/office/drawing/2014/main" id="{D5105CFF-E1D7-EC8C-8216-DDA67BDA67D9}"/>
              </a:ext>
            </a:extLst>
          </p:cNvPr>
          <p:cNvSpPr>
            <a:spLocks/>
          </p:cNvSpPr>
          <p:nvPr>
            <p:custDataLst>
              <p:tags r:id="rId8"/>
            </p:custDataLst>
          </p:nvPr>
        </p:nvSpPr>
        <p:spPr bwMode="auto">
          <a:xfrm>
            <a:off x="16192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21B4FE8-F183-4A67-8520-04B6D5EDFE60}" type="datetime'''''0''''''3'''''''''">
              <a:rPr lang="en-US" altLang="en-US" sz="1000" smtClean="0">
                <a:effectLst/>
                <a:latin typeface="+mn-lt"/>
                <a:ea typeface="+mn-ea"/>
                <a:sym typeface="+mn-lt"/>
              </a:rPr>
              <a:pPr marL="0" lvl="0" indent="0" algn="ctr">
                <a:spcBef>
                  <a:spcPct val="0"/>
                </a:spcBef>
                <a:buNone/>
              </a:pPr>
              <a:t>03</a:t>
            </a:fld>
            <a:endParaRPr kumimoji="1" lang="en-US" altLang="ja-JP" sz="1000" dirty="0">
              <a:latin typeface="+mn-lt"/>
              <a:ea typeface="+mn-ea"/>
              <a:sym typeface="+mn-lt"/>
            </a:endParaRPr>
          </a:p>
        </p:txBody>
      </p:sp>
      <p:sp>
        <p:nvSpPr>
          <p:cNvPr id="124" name="テキスト プレースホルダ 9">
            <a:extLst>
              <a:ext uri="{FF2B5EF4-FFF2-40B4-BE49-F238E27FC236}">
                <a16:creationId xmlns:a16="http://schemas.microsoft.com/office/drawing/2014/main" id="{7566806C-9820-1DC9-9964-1D9FC3F54BF2}"/>
              </a:ext>
            </a:extLst>
          </p:cNvPr>
          <p:cNvSpPr>
            <a:spLocks/>
          </p:cNvSpPr>
          <p:nvPr>
            <p:custDataLst>
              <p:tags r:id="rId9"/>
            </p:custDataLst>
          </p:nvPr>
        </p:nvSpPr>
        <p:spPr bwMode="auto">
          <a:xfrm>
            <a:off x="190182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5DC371-5230-4D09-8C16-CE4EE18C837E}" type="datetime'''''''''''''0''''''''''''''''''''4'''''''''''''''''''''''">
              <a:rPr lang="en-US" altLang="en-US" sz="1000" smtClean="0">
                <a:effectLst/>
                <a:latin typeface="+mn-lt"/>
                <a:ea typeface="+mn-ea"/>
                <a:sym typeface="+mn-lt"/>
              </a:rPr>
              <a:pPr marL="0" lvl="0" indent="0" algn="ctr">
                <a:spcBef>
                  <a:spcPct val="0"/>
                </a:spcBef>
                <a:buNone/>
              </a:pPr>
              <a:t>04</a:t>
            </a:fld>
            <a:endParaRPr kumimoji="1" lang="en-US" altLang="ja-JP" sz="1000" dirty="0">
              <a:latin typeface="+mn-lt"/>
              <a:ea typeface="+mn-ea"/>
              <a:sym typeface="+mn-lt"/>
            </a:endParaRPr>
          </a:p>
        </p:txBody>
      </p:sp>
      <p:sp>
        <p:nvSpPr>
          <p:cNvPr id="125" name="テキスト プレースホルダ 9">
            <a:extLst>
              <a:ext uri="{FF2B5EF4-FFF2-40B4-BE49-F238E27FC236}">
                <a16:creationId xmlns:a16="http://schemas.microsoft.com/office/drawing/2014/main" id="{CA073174-F9B5-D251-BCEF-0A332C6CA971}"/>
              </a:ext>
            </a:extLst>
          </p:cNvPr>
          <p:cNvSpPr>
            <a:spLocks/>
          </p:cNvSpPr>
          <p:nvPr>
            <p:custDataLst>
              <p:tags r:id="rId10"/>
            </p:custDataLst>
          </p:nvPr>
        </p:nvSpPr>
        <p:spPr bwMode="auto">
          <a:xfrm>
            <a:off x="218440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0D2EF9C-9270-4F45-91BA-42EE38E44D29}"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126" name="テキスト プレースホルダ 9">
            <a:extLst>
              <a:ext uri="{FF2B5EF4-FFF2-40B4-BE49-F238E27FC236}">
                <a16:creationId xmlns:a16="http://schemas.microsoft.com/office/drawing/2014/main" id="{361DC94F-52D4-29FD-706D-7B450E0957CA}"/>
              </a:ext>
            </a:extLst>
          </p:cNvPr>
          <p:cNvSpPr>
            <a:spLocks/>
          </p:cNvSpPr>
          <p:nvPr>
            <p:custDataLst>
              <p:tags r:id="rId11"/>
            </p:custDataLst>
          </p:nvPr>
        </p:nvSpPr>
        <p:spPr bwMode="auto">
          <a:xfrm>
            <a:off x="246856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CA8E066-9772-4ED9-8D1F-98373EB3C0F6}" type="datetime'''''''''''0''''''''''''''''''6'''''">
              <a:rPr lang="en-US" altLang="en-US" sz="1000" smtClean="0">
                <a:effectLst/>
                <a:latin typeface="+mn-lt"/>
                <a:ea typeface="+mn-ea"/>
                <a:sym typeface="+mn-lt"/>
              </a:rPr>
              <a:pPr marL="0" lvl="0" indent="0" algn="ctr">
                <a:spcBef>
                  <a:spcPct val="0"/>
                </a:spcBef>
                <a:buNone/>
              </a:pPr>
              <a:t>06</a:t>
            </a:fld>
            <a:endParaRPr kumimoji="1" lang="en-US" altLang="ja-JP" sz="1000" dirty="0">
              <a:latin typeface="+mn-lt"/>
              <a:ea typeface="+mn-ea"/>
              <a:sym typeface="+mn-lt"/>
            </a:endParaRPr>
          </a:p>
        </p:txBody>
      </p:sp>
      <p:sp useBgFill="1">
        <p:nvSpPr>
          <p:cNvPr id="105" name="テキスト プレースホルダ 9">
            <a:extLst>
              <a:ext uri="{FF2B5EF4-FFF2-40B4-BE49-F238E27FC236}">
                <a16:creationId xmlns:a16="http://schemas.microsoft.com/office/drawing/2014/main" id="{4D34537E-7259-C37D-3C40-9AABE07DEBF3}"/>
              </a:ext>
            </a:extLst>
          </p:cNvPr>
          <p:cNvSpPr>
            <a:spLocks/>
          </p:cNvSpPr>
          <p:nvPr>
            <p:custDataLst>
              <p:tags r:id="rId12"/>
            </p:custDataLst>
          </p:nvPr>
        </p:nvSpPr>
        <p:spPr bwMode="gray">
          <a:xfrm>
            <a:off x="2722563" y="33226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A7F7C7-8225-47C6-A5E3-79C13E928E14}" type="datetime'''''''''''''''''4''''''.''1'''''''''''''''''">
              <a:rPr lang="en-US" altLang="en-US" sz="1000" smtClean="0">
                <a:effectLst/>
                <a:latin typeface="+mn-lt"/>
                <a:ea typeface="+mn-ea"/>
                <a:sym typeface="+mn-lt"/>
              </a:rPr>
              <a:pPr marL="0" lvl="0" indent="0" algn="ctr">
                <a:spcBef>
                  <a:spcPct val="0"/>
                </a:spcBef>
                <a:buNone/>
              </a:pPr>
              <a:t>4.1</a:t>
            </a:fld>
            <a:endParaRPr kumimoji="1" lang="en-US" altLang="ja-JP" sz="1000" dirty="0">
              <a:latin typeface="+mn-lt"/>
              <a:ea typeface="+mn-ea"/>
              <a:sym typeface="+mn-lt"/>
            </a:endParaRPr>
          </a:p>
        </p:txBody>
      </p:sp>
      <p:sp>
        <p:nvSpPr>
          <p:cNvPr id="127" name="テキスト プレースホルダ 9">
            <a:extLst>
              <a:ext uri="{FF2B5EF4-FFF2-40B4-BE49-F238E27FC236}">
                <a16:creationId xmlns:a16="http://schemas.microsoft.com/office/drawing/2014/main" id="{0908E0C5-12AE-B86C-E628-C267F4E25719}"/>
              </a:ext>
            </a:extLst>
          </p:cNvPr>
          <p:cNvSpPr>
            <a:spLocks/>
          </p:cNvSpPr>
          <p:nvPr>
            <p:custDataLst>
              <p:tags r:id="rId13"/>
            </p:custDataLst>
          </p:nvPr>
        </p:nvSpPr>
        <p:spPr bwMode="auto">
          <a:xfrm>
            <a:off x="275113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1A3424-E0C0-4D9D-BB6F-944879C3C83D}" type="datetime'''''''''''''''''0''''''''''''''''''''''''''7'''''''''''''''">
              <a:rPr lang="en-US" altLang="en-US" sz="1000" smtClean="0">
                <a:effectLst/>
                <a:latin typeface="+mn-lt"/>
                <a:ea typeface="+mn-ea"/>
                <a:sym typeface="+mn-lt"/>
              </a:rPr>
              <a:pPr marL="0" lvl="0" indent="0" algn="ctr">
                <a:spcBef>
                  <a:spcPct val="0"/>
                </a:spcBef>
                <a:buNone/>
              </a:pPr>
              <a:t>07</a:t>
            </a:fld>
            <a:endParaRPr kumimoji="1" lang="en-US" altLang="ja-JP" sz="1000" dirty="0">
              <a:latin typeface="+mn-lt"/>
              <a:ea typeface="+mn-ea"/>
              <a:sym typeface="+mn-lt"/>
            </a:endParaRPr>
          </a:p>
        </p:txBody>
      </p:sp>
      <p:sp>
        <p:nvSpPr>
          <p:cNvPr id="128" name="テキスト プレースホルダ 9">
            <a:extLst>
              <a:ext uri="{FF2B5EF4-FFF2-40B4-BE49-F238E27FC236}">
                <a16:creationId xmlns:a16="http://schemas.microsoft.com/office/drawing/2014/main" id="{F0ABAF15-D996-83C1-E875-C2F196C825B1}"/>
              </a:ext>
            </a:extLst>
          </p:cNvPr>
          <p:cNvSpPr>
            <a:spLocks/>
          </p:cNvSpPr>
          <p:nvPr>
            <p:custDataLst>
              <p:tags r:id="rId14"/>
            </p:custDataLst>
          </p:nvPr>
        </p:nvSpPr>
        <p:spPr bwMode="auto">
          <a:xfrm>
            <a:off x="30337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E1D8A4-A806-41B6-98EB-0C89AAD13E6C}" type="datetime'0''''''''''''''''''''''''''''''''''''8'''''''''''''''">
              <a:rPr lang="en-US" altLang="en-US" sz="1000" smtClean="0">
                <a:effectLst/>
                <a:latin typeface="+mn-lt"/>
                <a:ea typeface="+mn-ea"/>
                <a:sym typeface="+mn-lt"/>
              </a:rPr>
              <a:pPr marL="0" lvl="0" indent="0" algn="ctr">
                <a:spcBef>
                  <a:spcPct val="0"/>
                </a:spcBef>
                <a:buNone/>
              </a:pPr>
              <a:t>08</a:t>
            </a:fld>
            <a:endParaRPr kumimoji="1" lang="en-US" altLang="ja-JP" sz="1000" dirty="0">
              <a:latin typeface="+mn-lt"/>
              <a:ea typeface="+mn-ea"/>
              <a:sym typeface="+mn-lt"/>
            </a:endParaRPr>
          </a:p>
        </p:txBody>
      </p:sp>
      <p:sp>
        <p:nvSpPr>
          <p:cNvPr id="129" name="テキスト プレースホルダ 9">
            <a:extLst>
              <a:ext uri="{FF2B5EF4-FFF2-40B4-BE49-F238E27FC236}">
                <a16:creationId xmlns:a16="http://schemas.microsoft.com/office/drawing/2014/main" id="{6EF975B3-C240-009D-EA12-873874FCE79B}"/>
              </a:ext>
            </a:extLst>
          </p:cNvPr>
          <p:cNvSpPr>
            <a:spLocks/>
          </p:cNvSpPr>
          <p:nvPr>
            <p:custDataLst>
              <p:tags r:id="rId15"/>
            </p:custDataLst>
          </p:nvPr>
        </p:nvSpPr>
        <p:spPr bwMode="auto">
          <a:xfrm>
            <a:off x="331787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632AB6-F9B7-46EB-AF2A-AF78D3F31ED2}" type="datetime'''''''0''''''9'''''''''''''''''''''''''''''''''''''''''''''">
              <a:rPr lang="en-US" altLang="en-US" sz="1000" smtClean="0">
                <a:effectLst/>
                <a:latin typeface="+mn-lt"/>
                <a:ea typeface="+mn-ea"/>
                <a:sym typeface="+mn-lt"/>
              </a:rPr>
              <a:pPr marL="0" lvl="0" indent="0" algn="ctr">
                <a:spcBef>
                  <a:spcPct val="0"/>
                </a:spcBef>
                <a:buNone/>
              </a:pPr>
              <a:t>09</a:t>
            </a:fld>
            <a:endParaRPr kumimoji="1" lang="en-US" altLang="ja-JP" sz="1000" dirty="0">
              <a:latin typeface="+mn-lt"/>
              <a:ea typeface="+mn-ea"/>
              <a:sym typeface="+mn-lt"/>
            </a:endParaRPr>
          </a:p>
        </p:txBody>
      </p:sp>
      <p:sp useBgFill="1">
        <p:nvSpPr>
          <p:cNvPr id="107" name="テキスト プレースホルダ 9">
            <a:extLst>
              <a:ext uri="{FF2B5EF4-FFF2-40B4-BE49-F238E27FC236}">
                <a16:creationId xmlns:a16="http://schemas.microsoft.com/office/drawing/2014/main" id="{8344E027-9671-1868-0AAD-3E0387952CC4}"/>
              </a:ext>
            </a:extLst>
          </p:cNvPr>
          <p:cNvSpPr>
            <a:spLocks/>
          </p:cNvSpPr>
          <p:nvPr>
            <p:custDataLst>
              <p:tags r:id="rId16"/>
            </p:custDataLst>
          </p:nvPr>
        </p:nvSpPr>
        <p:spPr bwMode="gray">
          <a:xfrm>
            <a:off x="3571875" y="29146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3989F5F-AECD-4BB9-AF54-BDC15FB6476C}" type="datetime'''''''''''''''''''''7''''''''''''''''''''''.''8'''''''''">
              <a:rPr lang="en-US" altLang="en-US" sz="1000" smtClean="0">
                <a:effectLst/>
                <a:latin typeface="+mn-lt"/>
                <a:ea typeface="+mn-ea"/>
                <a:sym typeface="+mn-lt"/>
              </a:rPr>
              <a:pPr marL="0" lvl="0" indent="0" algn="ctr">
                <a:spcBef>
                  <a:spcPct val="0"/>
                </a:spcBef>
                <a:buNone/>
              </a:pPr>
              <a:t>7.8</a:t>
            </a:fld>
            <a:endParaRPr kumimoji="1" lang="en-US" altLang="ja-JP" sz="1000" dirty="0">
              <a:latin typeface="+mn-lt"/>
              <a:ea typeface="+mn-ea"/>
              <a:sym typeface="+mn-lt"/>
            </a:endParaRPr>
          </a:p>
        </p:txBody>
      </p:sp>
      <p:sp>
        <p:nvSpPr>
          <p:cNvPr id="130" name="テキスト プレースホルダ 9">
            <a:extLst>
              <a:ext uri="{FF2B5EF4-FFF2-40B4-BE49-F238E27FC236}">
                <a16:creationId xmlns:a16="http://schemas.microsoft.com/office/drawing/2014/main" id="{8F309FB0-DB6C-839F-799C-66527EEFD151}"/>
              </a:ext>
            </a:extLst>
          </p:cNvPr>
          <p:cNvSpPr>
            <a:spLocks/>
          </p:cNvSpPr>
          <p:nvPr>
            <p:custDataLst>
              <p:tags r:id="rId17"/>
            </p:custDataLst>
          </p:nvPr>
        </p:nvSpPr>
        <p:spPr bwMode="auto">
          <a:xfrm>
            <a:off x="36004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E573F8D-7727-47AA-A183-895C3C6F935B}"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p:nvSpPr>
          <p:cNvPr id="131" name="テキスト プレースホルダ 9">
            <a:extLst>
              <a:ext uri="{FF2B5EF4-FFF2-40B4-BE49-F238E27FC236}">
                <a16:creationId xmlns:a16="http://schemas.microsoft.com/office/drawing/2014/main" id="{EC21F6C5-C9F1-0947-4A1E-5313008FB523}"/>
              </a:ext>
            </a:extLst>
          </p:cNvPr>
          <p:cNvSpPr>
            <a:spLocks/>
          </p:cNvSpPr>
          <p:nvPr>
            <p:custDataLst>
              <p:tags r:id="rId18"/>
            </p:custDataLst>
          </p:nvPr>
        </p:nvSpPr>
        <p:spPr bwMode="auto">
          <a:xfrm>
            <a:off x="388302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3FCD7E4-64FB-4B8C-98D2-D67E627528A5}" type="datetime'''''''''1''''''1'''''''''''''''''">
              <a:rPr lang="en-US" altLang="en-US" sz="1000" smtClean="0">
                <a:effectLst/>
                <a:latin typeface="+mn-lt"/>
                <a:ea typeface="+mn-ea"/>
                <a:sym typeface="+mn-lt"/>
              </a:rPr>
              <a:pPr marL="0" lvl="0" indent="0" algn="ctr">
                <a:spcBef>
                  <a:spcPct val="0"/>
                </a:spcBef>
                <a:buNone/>
              </a:pPr>
              <a:t>11</a:t>
            </a:fld>
            <a:endParaRPr kumimoji="1" lang="en-US" altLang="ja-JP" sz="1000" dirty="0">
              <a:latin typeface="+mn-lt"/>
              <a:ea typeface="+mn-ea"/>
              <a:sym typeface="+mn-lt"/>
            </a:endParaRPr>
          </a:p>
        </p:txBody>
      </p:sp>
      <p:sp>
        <p:nvSpPr>
          <p:cNvPr id="132" name="テキスト プレースホルダ 9">
            <a:extLst>
              <a:ext uri="{FF2B5EF4-FFF2-40B4-BE49-F238E27FC236}">
                <a16:creationId xmlns:a16="http://schemas.microsoft.com/office/drawing/2014/main" id="{A978AE6C-CDE0-926A-7429-F56A284913A0}"/>
              </a:ext>
            </a:extLst>
          </p:cNvPr>
          <p:cNvSpPr>
            <a:spLocks/>
          </p:cNvSpPr>
          <p:nvPr>
            <p:custDataLst>
              <p:tags r:id="rId19"/>
            </p:custDataLst>
          </p:nvPr>
        </p:nvSpPr>
        <p:spPr bwMode="auto">
          <a:xfrm>
            <a:off x="416560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C51959-3B50-43BB-B8ED-9705D98392C6}" type="datetime'''''''''''''''''1''''''''''2'''''''''''''''''''''''''''">
              <a:rPr lang="en-US" altLang="en-US" sz="1000" smtClean="0">
                <a:effectLst/>
                <a:latin typeface="+mn-lt"/>
                <a:ea typeface="+mn-ea"/>
                <a:sym typeface="+mn-lt"/>
              </a:rPr>
              <a:pPr marL="0" lvl="0" indent="0" algn="ctr">
                <a:spcBef>
                  <a:spcPct val="0"/>
                </a:spcBef>
                <a:buNone/>
              </a:pPr>
              <a:t>12</a:t>
            </a:fld>
            <a:endParaRPr kumimoji="1" lang="en-US" altLang="ja-JP" sz="1000" dirty="0">
              <a:latin typeface="+mn-lt"/>
              <a:ea typeface="+mn-ea"/>
              <a:sym typeface="+mn-lt"/>
            </a:endParaRPr>
          </a:p>
        </p:txBody>
      </p:sp>
      <p:sp useBgFill="1">
        <p:nvSpPr>
          <p:cNvPr id="108" name="テキスト プレースホルダ 9">
            <a:extLst>
              <a:ext uri="{FF2B5EF4-FFF2-40B4-BE49-F238E27FC236}">
                <a16:creationId xmlns:a16="http://schemas.microsoft.com/office/drawing/2014/main" id="{ADDC7A6C-9E75-4717-A5DE-A0252D96B0AE}"/>
              </a:ext>
            </a:extLst>
          </p:cNvPr>
          <p:cNvSpPr>
            <a:spLocks/>
          </p:cNvSpPr>
          <p:nvPr>
            <p:custDataLst>
              <p:tags r:id="rId20"/>
            </p:custDataLst>
          </p:nvPr>
        </p:nvSpPr>
        <p:spPr bwMode="gray">
          <a:xfrm>
            <a:off x="4421188" y="33178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B77E316-98F5-44CB-B7FC-3BFB992D467B}" type="datetime'''7''.''''''''''''''''''''2'''''''''''''''''''''''''''">
              <a:rPr lang="en-US" altLang="en-US" sz="1000" smtClean="0">
                <a:effectLst/>
                <a:latin typeface="+mn-lt"/>
                <a:ea typeface="+mn-ea"/>
                <a:sym typeface="+mn-lt"/>
              </a:rPr>
              <a:pPr marL="0" lvl="0" indent="0" algn="ctr">
                <a:spcBef>
                  <a:spcPct val="0"/>
                </a:spcBef>
                <a:buNone/>
              </a:pPr>
              <a:t>7.2</a:t>
            </a:fld>
            <a:endParaRPr kumimoji="1" lang="en-US" altLang="ja-JP" sz="1000" dirty="0">
              <a:latin typeface="+mn-lt"/>
              <a:ea typeface="+mn-ea"/>
              <a:sym typeface="+mn-lt"/>
            </a:endParaRPr>
          </a:p>
        </p:txBody>
      </p:sp>
      <p:sp>
        <p:nvSpPr>
          <p:cNvPr id="24" name="Text Placeholder 12"/>
          <p:cNvSpPr>
            <a:spLocks/>
          </p:cNvSpPr>
          <p:nvPr>
            <p:custDataLst>
              <p:tags r:id="rId21"/>
            </p:custDataLst>
          </p:nvPr>
        </p:nvSpPr>
        <p:spPr bwMode="auto">
          <a:xfrm>
            <a:off x="366713" y="2179638"/>
            <a:ext cx="5159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ea typeface="MS PGothic" panose="020B0600070205080204" pitchFamily="34" charset="-128"/>
                <a:sym typeface="+mn-lt"/>
              </a:rPr>
              <a:t>（10億</a:t>
            </a:r>
            <a:r>
              <a:rPr kumimoji="0" lang="en-US" altLang="ja-JP" sz="800" b="0" noProof="1">
                <a:ea typeface="MS PGothic" panose="020B0600070205080204" pitchFamily="34" charset="-128"/>
                <a:sym typeface="+mn-lt"/>
              </a:rPr>
              <a:t>US$</a:t>
            </a:r>
            <a:r>
              <a:rPr kumimoji="0" lang="ja-JP" altLang="en-US" sz="800" b="0" noProof="1">
                <a:ea typeface="MS PGothic" panose="020B0600070205080204" pitchFamily="34" charset="-128"/>
                <a:sym typeface="+mn-lt"/>
              </a:rPr>
              <a:t>）</a:t>
            </a:r>
          </a:p>
        </p:txBody>
      </p:sp>
      <p:sp useBgFill="1">
        <p:nvSpPr>
          <p:cNvPr id="110" name="テキスト プレースホルダ 9">
            <a:extLst>
              <a:ext uri="{FF2B5EF4-FFF2-40B4-BE49-F238E27FC236}">
                <a16:creationId xmlns:a16="http://schemas.microsoft.com/office/drawing/2014/main" id="{639ED7E5-948D-E6AC-0314-DD0A1194F04C}"/>
              </a:ext>
            </a:extLst>
          </p:cNvPr>
          <p:cNvSpPr>
            <a:spLocks/>
          </p:cNvSpPr>
          <p:nvPr>
            <p:custDataLst>
              <p:tags r:id="rId22"/>
            </p:custDataLst>
          </p:nvPr>
        </p:nvSpPr>
        <p:spPr bwMode="gray">
          <a:xfrm>
            <a:off x="4703763" y="34559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F3EDE6-19D8-4CB1-94AA-EF572EB6D5F9}" type="datetime'''''2''.''''''''''''9'''''''''''''''''''''''''''''">
              <a:rPr lang="en-US" altLang="en-US" sz="1000" smtClean="0">
                <a:effectLst/>
                <a:latin typeface="+mn-lt"/>
                <a:ea typeface="+mn-ea"/>
                <a:sym typeface="+mn-lt"/>
              </a:rPr>
              <a:pPr marL="0" lvl="0" indent="0" algn="ctr">
                <a:spcBef>
                  <a:spcPct val="0"/>
                </a:spcBef>
                <a:buNone/>
              </a:pPr>
              <a:t>2.9</a:t>
            </a:fld>
            <a:endParaRPr kumimoji="1" lang="en-US" altLang="ja-JP" sz="1000" dirty="0">
              <a:latin typeface="+mn-lt"/>
              <a:ea typeface="+mn-ea"/>
              <a:sym typeface="+mn-lt"/>
            </a:endParaRPr>
          </a:p>
        </p:txBody>
      </p:sp>
      <p:sp>
        <p:nvSpPr>
          <p:cNvPr id="134" name="テキスト プレースホルダ 9">
            <a:extLst>
              <a:ext uri="{FF2B5EF4-FFF2-40B4-BE49-F238E27FC236}">
                <a16:creationId xmlns:a16="http://schemas.microsoft.com/office/drawing/2014/main" id="{11C2A663-2ADE-BDFE-2792-78C4BBFDF3D8}"/>
              </a:ext>
            </a:extLst>
          </p:cNvPr>
          <p:cNvSpPr>
            <a:spLocks/>
          </p:cNvSpPr>
          <p:nvPr>
            <p:custDataLst>
              <p:tags r:id="rId23"/>
            </p:custDataLst>
          </p:nvPr>
        </p:nvSpPr>
        <p:spPr bwMode="auto">
          <a:xfrm>
            <a:off x="473233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E46DB3F-3DFD-419A-AE45-B22CBAC8A967}" type="datetime'''''1''''''''''''''''''''''''''''4'''''''''''''">
              <a:rPr lang="en-US" altLang="en-US" sz="1000" smtClean="0">
                <a:effectLst/>
                <a:latin typeface="+mn-lt"/>
                <a:ea typeface="+mn-ea"/>
                <a:sym typeface="+mn-lt"/>
              </a:rPr>
              <a:pPr marL="0" lvl="0" indent="0" algn="ctr">
                <a:spcBef>
                  <a:spcPct val="0"/>
                </a:spcBef>
                <a:buNone/>
              </a:pPr>
              <a:t>14</a:t>
            </a:fld>
            <a:endParaRPr kumimoji="1" lang="en-US" altLang="ja-JP" sz="1000" dirty="0">
              <a:latin typeface="+mn-lt"/>
              <a:ea typeface="+mn-ea"/>
              <a:sym typeface="+mn-lt"/>
            </a:endParaRPr>
          </a:p>
        </p:txBody>
      </p:sp>
      <p:sp>
        <p:nvSpPr>
          <p:cNvPr id="135" name="テキスト プレースホルダ 9">
            <a:extLst>
              <a:ext uri="{FF2B5EF4-FFF2-40B4-BE49-F238E27FC236}">
                <a16:creationId xmlns:a16="http://schemas.microsoft.com/office/drawing/2014/main" id="{1D23799D-5D45-0DA9-84A0-722CAECD2D33}"/>
              </a:ext>
            </a:extLst>
          </p:cNvPr>
          <p:cNvSpPr>
            <a:spLocks/>
          </p:cNvSpPr>
          <p:nvPr>
            <p:custDataLst>
              <p:tags r:id="rId24"/>
            </p:custDataLst>
          </p:nvPr>
        </p:nvSpPr>
        <p:spPr bwMode="auto">
          <a:xfrm>
            <a:off x="50149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3FBF2F-907A-4DA0-9C32-BF460B3D0F48}"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useBgFill="1">
        <p:nvSpPr>
          <p:cNvPr id="111" name="テキスト プレースホルダ 9">
            <a:extLst>
              <a:ext uri="{FF2B5EF4-FFF2-40B4-BE49-F238E27FC236}">
                <a16:creationId xmlns:a16="http://schemas.microsoft.com/office/drawing/2014/main" id="{739174F3-446F-3104-1377-D105AEC4B4CE}"/>
              </a:ext>
            </a:extLst>
          </p:cNvPr>
          <p:cNvSpPr>
            <a:spLocks/>
          </p:cNvSpPr>
          <p:nvPr>
            <p:custDataLst>
              <p:tags r:id="rId25"/>
            </p:custDataLst>
          </p:nvPr>
        </p:nvSpPr>
        <p:spPr bwMode="gray">
          <a:xfrm>
            <a:off x="5268913" y="33988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341C95-6998-4CCC-9327-A10AE833F6F9}" type="datetime'''''''''''''''''''3''''''''''''''''.''''''''''''''4'''''''''''">
              <a:rPr lang="en-US" altLang="en-US" sz="1000" smtClean="0">
                <a:effectLst/>
                <a:latin typeface="+mn-lt"/>
                <a:ea typeface="+mn-ea"/>
                <a:sym typeface="+mn-lt"/>
              </a:rPr>
              <a:pPr marL="0" lvl="0" indent="0" algn="ctr">
                <a:spcBef>
                  <a:spcPct val="0"/>
                </a:spcBef>
                <a:buNone/>
              </a:pPr>
              <a:t>3.4</a:t>
            </a:fld>
            <a:endParaRPr kumimoji="1" lang="en-US" altLang="ja-JP" sz="1000" dirty="0">
              <a:latin typeface="+mn-lt"/>
              <a:ea typeface="+mn-ea"/>
              <a:sym typeface="+mn-lt"/>
            </a:endParaRPr>
          </a:p>
        </p:txBody>
      </p:sp>
      <p:sp>
        <p:nvSpPr>
          <p:cNvPr id="136" name="テキスト プレースホルダ 9">
            <a:extLst>
              <a:ext uri="{FF2B5EF4-FFF2-40B4-BE49-F238E27FC236}">
                <a16:creationId xmlns:a16="http://schemas.microsoft.com/office/drawing/2014/main" id="{7E24065C-D0B2-E99A-A763-CFF94DE643A5}"/>
              </a:ext>
            </a:extLst>
          </p:cNvPr>
          <p:cNvSpPr>
            <a:spLocks/>
          </p:cNvSpPr>
          <p:nvPr>
            <p:custDataLst>
              <p:tags r:id="rId26"/>
            </p:custDataLst>
          </p:nvPr>
        </p:nvSpPr>
        <p:spPr bwMode="auto">
          <a:xfrm>
            <a:off x="529748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4672619-E4B6-418D-8FA4-EA9A14D5FC76}" type="datetime'''''''''1''''''''''''''''''''''''''6'''''''''''''''''''''''">
              <a:rPr lang="en-US" altLang="en-US" sz="1000" smtClean="0">
                <a:effectLst/>
                <a:latin typeface="+mn-lt"/>
                <a:ea typeface="+mn-ea"/>
                <a:sym typeface="+mn-lt"/>
              </a:rPr>
              <a:pPr marL="0" lvl="0" indent="0" algn="ctr">
                <a:spcBef>
                  <a:spcPct val="0"/>
                </a:spcBef>
                <a:buNone/>
              </a:pPr>
              <a:t>16</a:t>
            </a:fld>
            <a:endParaRPr kumimoji="1" lang="en-US" altLang="ja-JP" sz="1000" dirty="0">
              <a:latin typeface="+mn-lt"/>
              <a:ea typeface="+mn-ea"/>
              <a:sym typeface="+mn-lt"/>
            </a:endParaRPr>
          </a:p>
        </p:txBody>
      </p:sp>
      <p:sp>
        <p:nvSpPr>
          <p:cNvPr id="137" name="テキスト プレースホルダ 9">
            <a:extLst>
              <a:ext uri="{FF2B5EF4-FFF2-40B4-BE49-F238E27FC236}">
                <a16:creationId xmlns:a16="http://schemas.microsoft.com/office/drawing/2014/main" id="{826B0D53-B04B-DB79-ECB5-BDC8E1A7F0F5}"/>
              </a:ext>
            </a:extLst>
          </p:cNvPr>
          <p:cNvSpPr>
            <a:spLocks/>
          </p:cNvSpPr>
          <p:nvPr>
            <p:custDataLst>
              <p:tags r:id="rId27"/>
            </p:custDataLst>
          </p:nvPr>
        </p:nvSpPr>
        <p:spPr bwMode="auto">
          <a:xfrm>
            <a:off x="55816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7857B3A-C431-4B8E-96D1-4F0FCF39001A}"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138" name="テキスト プレースホルダ 9">
            <a:extLst>
              <a:ext uri="{FF2B5EF4-FFF2-40B4-BE49-F238E27FC236}">
                <a16:creationId xmlns:a16="http://schemas.microsoft.com/office/drawing/2014/main" id="{184E7F5D-5A37-EF4A-3800-AC8B00948D09}"/>
              </a:ext>
            </a:extLst>
          </p:cNvPr>
          <p:cNvSpPr>
            <a:spLocks/>
          </p:cNvSpPr>
          <p:nvPr>
            <p:custDataLst>
              <p:tags r:id="rId28"/>
            </p:custDataLst>
          </p:nvPr>
        </p:nvSpPr>
        <p:spPr bwMode="auto">
          <a:xfrm>
            <a:off x="586422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4D09B6-F93F-4809-9C86-AF953DC2CDD7}"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139" name="テキスト プレースホルダ 9">
            <a:extLst>
              <a:ext uri="{FF2B5EF4-FFF2-40B4-BE49-F238E27FC236}">
                <a16:creationId xmlns:a16="http://schemas.microsoft.com/office/drawing/2014/main" id="{892F3371-8EC0-0B00-61D6-151490061521}"/>
              </a:ext>
            </a:extLst>
          </p:cNvPr>
          <p:cNvSpPr>
            <a:spLocks/>
          </p:cNvSpPr>
          <p:nvPr>
            <p:custDataLst>
              <p:tags r:id="rId29"/>
            </p:custDataLst>
          </p:nvPr>
        </p:nvSpPr>
        <p:spPr bwMode="auto">
          <a:xfrm>
            <a:off x="614680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408437-5401-4F8E-B95D-760E5DFDE37E}"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140" name="テキスト プレースホルダ 9">
            <a:extLst>
              <a:ext uri="{FF2B5EF4-FFF2-40B4-BE49-F238E27FC236}">
                <a16:creationId xmlns:a16="http://schemas.microsoft.com/office/drawing/2014/main" id="{8301B243-359E-5865-00A3-975A4EFE2376}"/>
              </a:ext>
            </a:extLst>
          </p:cNvPr>
          <p:cNvSpPr>
            <a:spLocks/>
          </p:cNvSpPr>
          <p:nvPr>
            <p:custDataLst>
              <p:tags r:id="rId30"/>
            </p:custDataLst>
          </p:nvPr>
        </p:nvSpPr>
        <p:spPr bwMode="auto">
          <a:xfrm>
            <a:off x="643096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C372C4E-183C-49DB-BD34-3C54EC8953B0}"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p:nvSpPr>
          <p:cNvPr id="141" name="テキスト プレースホルダ 9">
            <a:extLst>
              <a:ext uri="{FF2B5EF4-FFF2-40B4-BE49-F238E27FC236}">
                <a16:creationId xmlns:a16="http://schemas.microsoft.com/office/drawing/2014/main" id="{23204EDB-AE2D-4AD1-1EF9-1D1C36503DB3}"/>
              </a:ext>
            </a:extLst>
          </p:cNvPr>
          <p:cNvSpPr>
            <a:spLocks/>
          </p:cNvSpPr>
          <p:nvPr>
            <p:custDataLst>
              <p:tags r:id="rId31"/>
            </p:custDataLst>
          </p:nvPr>
        </p:nvSpPr>
        <p:spPr bwMode="auto">
          <a:xfrm>
            <a:off x="671353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791038-7B5A-4BA5-B8D3-B59194CBC02A}"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142" name="テキスト プレースホルダ 9">
            <a:extLst>
              <a:ext uri="{FF2B5EF4-FFF2-40B4-BE49-F238E27FC236}">
                <a16:creationId xmlns:a16="http://schemas.microsoft.com/office/drawing/2014/main" id="{68AAEFA9-9D0D-DD03-045C-7F4AAD8D4992}"/>
              </a:ext>
            </a:extLst>
          </p:cNvPr>
          <p:cNvSpPr>
            <a:spLocks/>
          </p:cNvSpPr>
          <p:nvPr>
            <p:custDataLst>
              <p:tags r:id="rId32"/>
            </p:custDataLst>
          </p:nvPr>
        </p:nvSpPr>
        <p:spPr bwMode="auto">
          <a:xfrm>
            <a:off x="69961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791016-A5EA-4F52-A6B5-7C177D9C4D2C}"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useBgFill="1">
        <p:nvSpPr>
          <p:cNvPr id="113" name="テキスト プレースホルダ 9">
            <a:extLst>
              <a:ext uri="{FF2B5EF4-FFF2-40B4-BE49-F238E27FC236}">
                <a16:creationId xmlns:a16="http://schemas.microsoft.com/office/drawing/2014/main" id="{5C6B098D-180C-49B3-8A59-8B56691701D9}"/>
              </a:ext>
            </a:extLst>
          </p:cNvPr>
          <p:cNvSpPr>
            <a:spLocks/>
          </p:cNvSpPr>
          <p:nvPr>
            <p:custDataLst>
              <p:tags r:id="rId33"/>
            </p:custDataLst>
          </p:nvPr>
        </p:nvSpPr>
        <p:spPr bwMode="gray">
          <a:xfrm>
            <a:off x="7250113" y="34258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666DA4F-DD7D-479F-8D47-5CF067815A1D}" type="datetime'''3''''''''.''1'''''''''''''''''''''''''''''''''''''''''''''''">
              <a:rPr lang="en-US" altLang="en-US" sz="1000" smtClean="0">
                <a:effectLst/>
                <a:latin typeface="+mn-lt"/>
                <a:ea typeface="+mn-ea"/>
                <a:sym typeface="+mn-lt"/>
              </a:rPr>
              <a:pPr marL="0" lvl="0" indent="0" algn="ctr">
                <a:spcBef>
                  <a:spcPct val="0"/>
                </a:spcBef>
                <a:buNone/>
              </a:pPr>
              <a:t>3.1</a:t>
            </a:fld>
            <a:endParaRPr kumimoji="1" lang="en-US" altLang="ja-JP" sz="1000" dirty="0">
              <a:latin typeface="+mn-lt"/>
              <a:ea typeface="+mn-ea"/>
              <a:sym typeface="+mn-lt"/>
            </a:endParaRPr>
          </a:p>
        </p:txBody>
      </p:sp>
      <p:sp>
        <p:nvSpPr>
          <p:cNvPr id="143" name="テキスト プレースホルダ 9">
            <a:extLst>
              <a:ext uri="{FF2B5EF4-FFF2-40B4-BE49-F238E27FC236}">
                <a16:creationId xmlns:a16="http://schemas.microsoft.com/office/drawing/2014/main" id="{EBE7143A-907A-CC70-24FE-1462D7ABC03F}"/>
              </a:ext>
            </a:extLst>
          </p:cNvPr>
          <p:cNvSpPr>
            <a:spLocks/>
          </p:cNvSpPr>
          <p:nvPr>
            <p:custDataLst>
              <p:tags r:id="rId34"/>
            </p:custDataLst>
          </p:nvPr>
        </p:nvSpPr>
        <p:spPr bwMode="auto">
          <a:xfrm>
            <a:off x="727868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65F4E29-9679-4F79-B458-4665F97586D2}"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144" name="テキスト プレースホルダ 9">
            <a:extLst>
              <a:ext uri="{FF2B5EF4-FFF2-40B4-BE49-F238E27FC236}">
                <a16:creationId xmlns:a16="http://schemas.microsoft.com/office/drawing/2014/main" id="{04AA5204-7426-BB01-14FB-3AF9BBE280BA}"/>
              </a:ext>
            </a:extLst>
          </p:cNvPr>
          <p:cNvSpPr>
            <a:spLocks/>
          </p:cNvSpPr>
          <p:nvPr>
            <p:custDataLst>
              <p:tags r:id="rId35"/>
            </p:custDataLst>
          </p:nvPr>
        </p:nvSpPr>
        <p:spPr bwMode="auto">
          <a:xfrm>
            <a:off x="75628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F66E67-7754-42AC-85CA-EFEBC55F12F5}"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42" name="Text Placeholder 12"/>
          <p:cNvSpPr>
            <a:spLocks/>
          </p:cNvSpPr>
          <p:nvPr>
            <p:custDataLst>
              <p:tags r:id="rId36"/>
            </p:custDataLst>
          </p:nvPr>
        </p:nvSpPr>
        <p:spPr bwMode="auto">
          <a:xfrm>
            <a:off x="7961313" y="21796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r">
              <a:spcBef>
                <a:spcPct val="0"/>
              </a:spcBef>
              <a:spcAft>
                <a:spcPct val="0"/>
              </a:spcAft>
            </a:pPr>
            <a:r>
              <a:rPr kumimoji="0" lang="ja-JP" altLang="en-US" sz="800" b="0" noProof="1">
                <a:latin typeface="+mj-lt"/>
                <a:ea typeface="MS PGothic" panose="020B0600070205080204" pitchFamily="34" charset="-128"/>
                <a:sym typeface="+mn-lt"/>
              </a:rPr>
              <a:t>（%）</a:t>
            </a:r>
          </a:p>
        </p:txBody>
      </p:sp>
      <p:sp>
        <p:nvSpPr>
          <p:cNvPr id="120" name="テキスト プレースホルダ 9">
            <a:extLst>
              <a:ext uri="{FF2B5EF4-FFF2-40B4-BE49-F238E27FC236}">
                <a16:creationId xmlns:a16="http://schemas.microsoft.com/office/drawing/2014/main" id="{7E5B378E-3267-EC66-B13A-A04207C1295E}"/>
              </a:ext>
            </a:extLst>
          </p:cNvPr>
          <p:cNvSpPr>
            <a:spLocks/>
          </p:cNvSpPr>
          <p:nvPr>
            <p:custDataLst>
              <p:tags r:id="rId37"/>
            </p:custDataLst>
          </p:nvPr>
        </p:nvSpPr>
        <p:spPr bwMode="auto">
          <a:xfrm>
            <a:off x="700088" y="4102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C3FC9F0-7235-48CF-AD3F-3A5692F06C31}"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121" name="テキスト プレースホルダ 9">
            <a:extLst>
              <a:ext uri="{FF2B5EF4-FFF2-40B4-BE49-F238E27FC236}">
                <a16:creationId xmlns:a16="http://schemas.microsoft.com/office/drawing/2014/main" id="{A3F2728B-CAC5-F175-22AE-CE84E465B2E0}"/>
              </a:ext>
            </a:extLst>
          </p:cNvPr>
          <p:cNvSpPr>
            <a:spLocks/>
          </p:cNvSpPr>
          <p:nvPr>
            <p:custDataLst>
              <p:tags r:id="rId38"/>
            </p:custDataLst>
          </p:nvPr>
        </p:nvSpPr>
        <p:spPr bwMode="auto">
          <a:xfrm>
            <a:off x="10525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3C2D22-5872-4014-9D71-6A890E589847}" type="datetime'''''''0''''''''''''''''''''''''''''''''1'''''">
              <a:rPr lang="en-US" altLang="en-US" sz="1000" smtClean="0">
                <a:effectLst/>
                <a:latin typeface="+mn-lt"/>
                <a:ea typeface="+mn-ea"/>
                <a:sym typeface="+mn-lt"/>
              </a:rPr>
              <a:pPr marL="0" lvl="0" indent="0" algn="ctr">
                <a:spcBef>
                  <a:spcPct val="0"/>
                </a:spcBef>
                <a:buNone/>
              </a:pPr>
              <a:t>01</a:t>
            </a:fld>
            <a:endParaRPr kumimoji="1" lang="en-US" altLang="ja-JP" sz="1000" dirty="0">
              <a:latin typeface="+mn-lt"/>
              <a:ea typeface="+mn-ea"/>
              <a:sym typeface="+mn-lt"/>
            </a:endParaRPr>
          </a:p>
        </p:txBody>
      </p:sp>
      <p:sp>
        <p:nvSpPr>
          <p:cNvPr id="133" name="テキスト プレースホルダ 9">
            <a:extLst>
              <a:ext uri="{FF2B5EF4-FFF2-40B4-BE49-F238E27FC236}">
                <a16:creationId xmlns:a16="http://schemas.microsoft.com/office/drawing/2014/main" id="{D635808C-9F09-C3A3-E452-ABC52304EE2C}"/>
              </a:ext>
            </a:extLst>
          </p:cNvPr>
          <p:cNvSpPr>
            <a:spLocks/>
          </p:cNvSpPr>
          <p:nvPr>
            <p:custDataLst>
              <p:tags r:id="rId39"/>
            </p:custDataLst>
          </p:nvPr>
        </p:nvSpPr>
        <p:spPr bwMode="auto">
          <a:xfrm>
            <a:off x="444976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0E43158-DD58-4849-9F86-F936E12BB519}" type="datetime'''''1''''''''''''''''''''''3'''''''''''''''''">
              <a:rPr lang="en-US" altLang="en-US" sz="1000" smtClean="0">
                <a:effectLst/>
                <a:latin typeface="+mn-lt"/>
                <a:ea typeface="+mn-ea"/>
                <a:sym typeface="+mn-lt"/>
              </a:rPr>
              <a:pPr marL="0" lvl="0" indent="0" algn="ctr">
                <a:spcBef>
                  <a:spcPct val="0"/>
                </a:spcBef>
                <a:buNone/>
              </a:pPr>
              <a:t>13</a:t>
            </a:fld>
            <a:endParaRPr kumimoji="1" lang="en-US" altLang="ja-JP" sz="1000" dirty="0">
              <a:latin typeface="+mn-lt"/>
              <a:ea typeface="+mn-ea"/>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nvSpPr>
        <p:spPr bwMode="auto">
          <a:xfrm>
            <a:off x="6725887" y="4224709"/>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endParaRPr kumimoji="0" lang="ja-JP" altLang="en-US" sz="640" b="0" dirty="0">
              <a:latin typeface="MS PGothic" panose="020B0600070205080204" pitchFamily="34" charset="-128"/>
              <a:ea typeface="MS PGothic" panose="020B0600070205080204" pitchFamily="34" charset="-128"/>
              <a:sym typeface="+mn-lt"/>
            </a:endParaRPr>
          </a:p>
        </p:txBody>
      </p:sp>
      <p:graphicFrame>
        <p:nvGraphicFramePr>
          <p:cNvPr id="104" name="Chart 103">
            <a:extLst>
              <a:ext uri="{FF2B5EF4-FFF2-40B4-BE49-F238E27FC236}">
                <a16:creationId xmlns:a16="http://schemas.microsoft.com/office/drawing/2014/main" id="{E957119D-F8BA-327D-A44C-CDDA8E1498FC}"/>
              </a:ext>
            </a:extLst>
          </p:cNvPr>
          <p:cNvGraphicFramePr/>
          <p:nvPr>
            <p:custDataLst>
              <p:tags r:id="rId40"/>
            </p:custDataLst>
            <p:extLst>
              <p:ext uri="{D42A27DB-BD31-4B8C-83A1-F6EECF244321}">
                <p14:modId xmlns:p14="http://schemas.microsoft.com/office/powerpoint/2010/main" val="3129241826"/>
              </p:ext>
            </p:extLst>
          </p:nvPr>
        </p:nvGraphicFramePr>
        <p:xfrm>
          <a:off x="188913" y="4529138"/>
          <a:ext cx="7673975" cy="1928812"/>
        </p:xfrm>
        <a:graphic>
          <a:graphicData uri="http://schemas.openxmlformats.org/drawingml/2006/chart">
            <c:chart xmlns:c="http://schemas.openxmlformats.org/drawingml/2006/chart" xmlns:r="http://schemas.openxmlformats.org/officeDocument/2006/relationships" r:id="rId77"/>
          </a:graphicData>
        </a:graphic>
      </p:graphicFrame>
      <p:sp>
        <p:nvSpPr>
          <p:cNvPr id="63" name="Text Placeholder 12"/>
          <p:cNvSpPr>
            <a:spLocks/>
          </p:cNvSpPr>
          <p:nvPr>
            <p:custDataLst>
              <p:tags r:id="rId41"/>
            </p:custDataLst>
          </p:nvPr>
        </p:nvSpPr>
        <p:spPr bwMode="auto">
          <a:xfrm>
            <a:off x="292100" y="4560888"/>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ea typeface="MS PGothic" panose="020B0600070205080204" pitchFamily="34" charset="-128"/>
                <a:sym typeface="+mn-lt"/>
              </a:rPr>
              <a:t>（US</a:t>
            </a:r>
            <a:r>
              <a:rPr kumimoji="0" lang="en-US" altLang="ja-JP" sz="800" b="0" noProof="1">
                <a:ea typeface="MS PGothic" panose="020B0600070205080204" pitchFamily="34" charset="-128"/>
                <a:sym typeface="+mn-lt"/>
              </a:rPr>
              <a:t>$</a:t>
            </a:r>
            <a:r>
              <a:rPr kumimoji="0" lang="ja-JP" altLang="en-US" sz="800" b="0" noProof="1">
                <a:ea typeface="MS PGothic" panose="020B0600070205080204" pitchFamily="34" charset="-128"/>
                <a:sym typeface="+mn-lt"/>
              </a:rPr>
              <a:t>）</a:t>
            </a:r>
          </a:p>
        </p:txBody>
      </p:sp>
      <p:sp>
        <p:nvSpPr>
          <p:cNvPr id="34" name="テキスト プレースホルダ 9">
            <a:extLst>
              <a:ext uri="{FF2B5EF4-FFF2-40B4-BE49-F238E27FC236}">
                <a16:creationId xmlns:a16="http://schemas.microsoft.com/office/drawing/2014/main" id="{17AA597F-FE30-0476-8299-AEFEAE105FCC}"/>
              </a:ext>
            </a:extLst>
          </p:cNvPr>
          <p:cNvSpPr>
            <a:spLocks/>
          </p:cNvSpPr>
          <p:nvPr>
            <p:custDataLst>
              <p:tags r:id="rId42"/>
            </p:custDataLst>
          </p:nvPr>
        </p:nvSpPr>
        <p:spPr bwMode="auto">
          <a:xfrm>
            <a:off x="730250" y="63182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A3E0607-725D-4EE0-9E11-8BAED2236C08}"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35" name="テキスト プレースホルダ 9">
            <a:extLst>
              <a:ext uri="{FF2B5EF4-FFF2-40B4-BE49-F238E27FC236}">
                <a16:creationId xmlns:a16="http://schemas.microsoft.com/office/drawing/2014/main" id="{5B7906D7-75DE-C228-2305-34E5CB81EAC6}"/>
              </a:ext>
            </a:extLst>
          </p:cNvPr>
          <p:cNvSpPr>
            <a:spLocks/>
          </p:cNvSpPr>
          <p:nvPr>
            <p:custDataLst>
              <p:tags r:id="rId43"/>
            </p:custDataLst>
          </p:nvPr>
        </p:nvSpPr>
        <p:spPr bwMode="auto">
          <a:xfrm>
            <a:off x="10810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9159ED-EA5C-48BF-8D5D-72946AA5AF55}" type="datetime'''''''''''''''''''''''''''''''''''''''''0''''''1'">
              <a:rPr lang="en-US" altLang="en-US" sz="1000" smtClean="0">
                <a:effectLst/>
                <a:latin typeface="+mn-lt"/>
                <a:ea typeface="+mn-ea"/>
                <a:sym typeface="+mn-lt"/>
              </a:rPr>
              <a:pPr marL="0" lvl="0" indent="0" algn="ctr">
                <a:spcBef>
                  <a:spcPct val="0"/>
                </a:spcBef>
                <a:buNone/>
              </a:pPr>
              <a:t>01</a:t>
            </a:fld>
            <a:endParaRPr kumimoji="1" lang="en-US" altLang="ja-JP" sz="1000" dirty="0">
              <a:latin typeface="+mn-lt"/>
              <a:ea typeface="+mn-ea"/>
              <a:sym typeface="+mn-lt"/>
            </a:endParaRPr>
          </a:p>
        </p:txBody>
      </p:sp>
      <p:sp>
        <p:nvSpPr>
          <p:cNvPr id="36" name="テキスト プレースホルダ 9">
            <a:extLst>
              <a:ext uri="{FF2B5EF4-FFF2-40B4-BE49-F238E27FC236}">
                <a16:creationId xmlns:a16="http://schemas.microsoft.com/office/drawing/2014/main" id="{7C5FFAA5-00F1-C31E-A89D-6345DD7550A6}"/>
              </a:ext>
            </a:extLst>
          </p:cNvPr>
          <p:cNvSpPr>
            <a:spLocks/>
          </p:cNvSpPr>
          <p:nvPr>
            <p:custDataLst>
              <p:tags r:id="rId44"/>
            </p:custDataLst>
          </p:nvPr>
        </p:nvSpPr>
        <p:spPr bwMode="auto">
          <a:xfrm>
            <a:off x="136366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D311B7-5638-47DC-B918-CEE7C0E984C1}" type="datetime'''''''''''''''''0''''''''''''''''''''''''''''''''''''2'''">
              <a:rPr lang="en-US" altLang="en-US" sz="1000" smtClean="0">
                <a:effectLst/>
                <a:latin typeface="+mn-lt"/>
                <a:ea typeface="+mn-ea"/>
                <a:sym typeface="+mn-lt"/>
              </a:rPr>
              <a:pPr marL="0" lvl="0" indent="0" algn="ctr">
                <a:spcBef>
                  <a:spcPct val="0"/>
                </a:spcBef>
                <a:buNone/>
              </a:pPr>
              <a:t>02</a:t>
            </a:fld>
            <a:endParaRPr kumimoji="1" lang="en-US" altLang="ja-JP" sz="1000" dirty="0">
              <a:latin typeface="+mn-lt"/>
              <a:ea typeface="+mn-ea"/>
              <a:sym typeface="+mn-lt"/>
            </a:endParaRPr>
          </a:p>
        </p:txBody>
      </p:sp>
      <p:sp>
        <p:nvSpPr>
          <p:cNvPr id="37" name="テキスト プレースホルダ 9">
            <a:extLst>
              <a:ext uri="{FF2B5EF4-FFF2-40B4-BE49-F238E27FC236}">
                <a16:creationId xmlns:a16="http://schemas.microsoft.com/office/drawing/2014/main" id="{EABB0910-DF6F-8BA3-BFD3-2C91245C60D2}"/>
              </a:ext>
            </a:extLst>
          </p:cNvPr>
          <p:cNvSpPr>
            <a:spLocks/>
          </p:cNvSpPr>
          <p:nvPr>
            <p:custDataLst>
              <p:tags r:id="rId45"/>
            </p:custDataLst>
          </p:nvPr>
        </p:nvSpPr>
        <p:spPr bwMode="auto">
          <a:xfrm>
            <a:off x="16446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6CF25F9-1854-4ED2-8C4E-A56A65BA0235}" type="datetime'''''''0''''''''''3'''''''''''''''''''''''''''''''''''''">
              <a:rPr lang="en-US" altLang="en-US" sz="1000" smtClean="0">
                <a:effectLst/>
                <a:latin typeface="+mn-lt"/>
                <a:ea typeface="+mn-ea"/>
                <a:sym typeface="+mn-lt"/>
              </a:rPr>
              <a:pPr marL="0" lvl="0" indent="0" algn="ctr">
                <a:spcBef>
                  <a:spcPct val="0"/>
                </a:spcBef>
                <a:buNone/>
              </a:pPr>
              <a:t>03</a:t>
            </a:fld>
            <a:endParaRPr kumimoji="1" lang="en-US" altLang="ja-JP" sz="1000" dirty="0">
              <a:latin typeface="+mn-lt"/>
              <a:ea typeface="+mn-ea"/>
              <a:sym typeface="+mn-lt"/>
            </a:endParaRPr>
          </a:p>
        </p:txBody>
      </p:sp>
      <p:sp>
        <p:nvSpPr>
          <p:cNvPr id="38" name="テキスト プレースホルダ 9">
            <a:extLst>
              <a:ext uri="{FF2B5EF4-FFF2-40B4-BE49-F238E27FC236}">
                <a16:creationId xmlns:a16="http://schemas.microsoft.com/office/drawing/2014/main" id="{5FB4114A-A48B-A63B-C14B-BA22C3213A4B}"/>
              </a:ext>
            </a:extLst>
          </p:cNvPr>
          <p:cNvSpPr>
            <a:spLocks/>
          </p:cNvSpPr>
          <p:nvPr>
            <p:custDataLst>
              <p:tags r:id="rId46"/>
            </p:custDataLst>
          </p:nvPr>
        </p:nvSpPr>
        <p:spPr bwMode="auto">
          <a:xfrm>
            <a:off x="192722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7CA00E8-D1A2-4A4F-AB48-934DFF433B91}" type="datetime'''''''''''''''0''''''''''4'''''''''''''''">
              <a:rPr lang="en-US" altLang="en-US" sz="1000" smtClean="0">
                <a:effectLst/>
                <a:latin typeface="+mn-lt"/>
                <a:ea typeface="+mn-ea"/>
                <a:sym typeface="+mn-lt"/>
              </a:rPr>
              <a:pPr marL="0" lvl="0" indent="0" algn="ctr">
                <a:spcBef>
                  <a:spcPct val="0"/>
                </a:spcBef>
                <a:buNone/>
              </a:pPr>
              <a:t>04</a:t>
            </a:fld>
            <a:endParaRPr kumimoji="1" lang="en-US" altLang="ja-JP" sz="1000" dirty="0">
              <a:latin typeface="+mn-lt"/>
              <a:ea typeface="+mn-ea"/>
              <a:sym typeface="+mn-lt"/>
            </a:endParaRPr>
          </a:p>
        </p:txBody>
      </p:sp>
      <p:sp>
        <p:nvSpPr>
          <p:cNvPr id="39" name="テキスト プレースホルダ 9">
            <a:extLst>
              <a:ext uri="{FF2B5EF4-FFF2-40B4-BE49-F238E27FC236}">
                <a16:creationId xmlns:a16="http://schemas.microsoft.com/office/drawing/2014/main" id="{9E72A787-EAD7-6041-7476-BD29F9D1C6D8}"/>
              </a:ext>
            </a:extLst>
          </p:cNvPr>
          <p:cNvSpPr>
            <a:spLocks/>
          </p:cNvSpPr>
          <p:nvPr>
            <p:custDataLst>
              <p:tags r:id="rId47"/>
            </p:custDataLst>
          </p:nvPr>
        </p:nvSpPr>
        <p:spPr bwMode="auto">
          <a:xfrm>
            <a:off x="220821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0A4C26-0D2C-4145-86B7-803345FD1633}"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40" name="テキスト プレースホルダ 9">
            <a:extLst>
              <a:ext uri="{FF2B5EF4-FFF2-40B4-BE49-F238E27FC236}">
                <a16:creationId xmlns:a16="http://schemas.microsoft.com/office/drawing/2014/main" id="{5AF63468-0F42-2035-784F-4C9179076FD7}"/>
              </a:ext>
            </a:extLst>
          </p:cNvPr>
          <p:cNvSpPr>
            <a:spLocks/>
          </p:cNvSpPr>
          <p:nvPr>
            <p:custDataLst>
              <p:tags r:id="rId48"/>
            </p:custDataLst>
          </p:nvPr>
        </p:nvSpPr>
        <p:spPr bwMode="auto">
          <a:xfrm>
            <a:off x="24907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480D1A0-DF17-4105-8E05-4DEEAD069020}" type="datetime'''''''''''''''''''''''''''''''''''''''''''''0''''6'">
              <a:rPr lang="en-US" altLang="en-US" sz="1000" smtClean="0">
                <a:effectLst/>
                <a:latin typeface="+mn-lt"/>
                <a:ea typeface="+mn-ea"/>
                <a:sym typeface="+mn-lt"/>
              </a:rPr>
              <a:pPr marL="0" lvl="0" indent="0" algn="ctr">
                <a:spcBef>
                  <a:spcPct val="0"/>
                </a:spcBef>
                <a:buNone/>
              </a:pPr>
              <a:t>06</a:t>
            </a:fld>
            <a:endParaRPr kumimoji="1" lang="en-US" altLang="ja-JP" sz="1000" dirty="0">
              <a:latin typeface="+mn-lt"/>
              <a:ea typeface="+mn-ea"/>
              <a:sym typeface="+mn-lt"/>
            </a:endParaRPr>
          </a:p>
        </p:txBody>
      </p:sp>
      <p:sp>
        <p:nvSpPr>
          <p:cNvPr id="41" name="テキスト プレースホルダ 9">
            <a:extLst>
              <a:ext uri="{FF2B5EF4-FFF2-40B4-BE49-F238E27FC236}">
                <a16:creationId xmlns:a16="http://schemas.microsoft.com/office/drawing/2014/main" id="{9A238DD8-51A6-A0B7-D318-FD3CA111F536}"/>
              </a:ext>
            </a:extLst>
          </p:cNvPr>
          <p:cNvSpPr>
            <a:spLocks/>
          </p:cNvSpPr>
          <p:nvPr>
            <p:custDataLst>
              <p:tags r:id="rId49"/>
            </p:custDataLst>
          </p:nvPr>
        </p:nvSpPr>
        <p:spPr bwMode="auto">
          <a:xfrm>
            <a:off x="277177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374F126-BB43-4164-A35A-61C22B468986}" type="datetime'''''''''''''''''0''''''''''''''''''''''7'">
              <a:rPr lang="en-US" altLang="en-US" sz="1000" smtClean="0">
                <a:effectLst/>
                <a:latin typeface="+mn-lt"/>
                <a:ea typeface="+mn-ea"/>
                <a:sym typeface="+mn-lt"/>
              </a:rPr>
              <a:pPr marL="0" lvl="0" indent="0" algn="ctr">
                <a:spcBef>
                  <a:spcPct val="0"/>
                </a:spcBef>
                <a:buNone/>
              </a:pPr>
              <a:t>07</a:t>
            </a:fld>
            <a:endParaRPr kumimoji="1" lang="en-US" altLang="ja-JP" sz="1000" dirty="0">
              <a:latin typeface="+mn-lt"/>
              <a:ea typeface="+mn-ea"/>
              <a:sym typeface="+mn-lt"/>
            </a:endParaRPr>
          </a:p>
        </p:txBody>
      </p:sp>
      <p:sp>
        <p:nvSpPr>
          <p:cNvPr id="43" name="テキスト プレースホルダ 9">
            <a:extLst>
              <a:ext uri="{FF2B5EF4-FFF2-40B4-BE49-F238E27FC236}">
                <a16:creationId xmlns:a16="http://schemas.microsoft.com/office/drawing/2014/main" id="{6F33F275-92F8-3649-ABEC-B24DEC6F59A0}"/>
              </a:ext>
            </a:extLst>
          </p:cNvPr>
          <p:cNvSpPr>
            <a:spLocks/>
          </p:cNvSpPr>
          <p:nvPr>
            <p:custDataLst>
              <p:tags r:id="rId50"/>
            </p:custDataLst>
          </p:nvPr>
        </p:nvSpPr>
        <p:spPr bwMode="auto">
          <a:xfrm>
            <a:off x="30543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9D476C8-809C-4EB6-8487-264D4C2324D7}" type="datetime'''''''''''''''0''''''''''''8'">
              <a:rPr lang="en-US" altLang="en-US" sz="1000" smtClean="0">
                <a:effectLst/>
                <a:latin typeface="+mn-lt"/>
                <a:ea typeface="+mn-ea"/>
                <a:sym typeface="+mn-lt"/>
              </a:rPr>
              <a:pPr marL="0" lvl="0" indent="0" algn="ctr">
                <a:spcBef>
                  <a:spcPct val="0"/>
                </a:spcBef>
                <a:buNone/>
              </a:pPr>
              <a:t>08</a:t>
            </a:fld>
            <a:endParaRPr kumimoji="1" lang="en-US" altLang="ja-JP" sz="1000" dirty="0">
              <a:latin typeface="+mn-lt"/>
              <a:ea typeface="+mn-ea"/>
              <a:sym typeface="+mn-lt"/>
            </a:endParaRPr>
          </a:p>
        </p:txBody>
      </p:sp>
      <p:sp>
        <p:nvSpPr>
          <p:cNvPr id="45" name="テキスト プレースホルダ 9">
            <a:extLst>
              <a:ext uri="{FF2B5EF4-FFF2-40B4-BE49-F238E27FC236}">
                <a16:creationId xmlns:a16="http://schemas.microsoft.com/office/drawing/2014/main" id="{E0024D44-9C0C-90CB-8B95-2703302F101D}"/>
              </a:ext>
            </a:extLst>
          </p:cNvPr>
          <p:cNvSpPr>
            <a:spLocks/>
          </p:cNvSpPr>
          <p:nvPr>
            <p:custDataLst>
              <p:tags r:id="rId51"/>
            </p:custDataLst>
          </p:nvPr>
        </p:nvSpPr>
        <p:spPr bwMode="auto">
          <a:xfrm>
            <a:off x="333533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7FE6A4-8AE3-490C-A940-A6AC77C56B90}" type="datetime'''''''''''''''''''''''''''''''''''''''0''9'''''''''''''''''''">
              <a:rPr lang="en-US" altLang="en-US" sz="1000" smtClean="0">
                <a:effectLst/>
                <a:latin typeface="+mn-lt"/>
                <a:ea typeface="+mn-ea"/>
                <a:sym typeface="+mn-lt"/>
              </a:rPr>
              <a:pPr marL="0" lvl="0" indent="0" algn="ctr">
                <a:spcBef>
                  <a:spcPct val="0"/>
                </a:spcBef>
                <a:buNone/>
              </a:pPr>
              <a:t>09</a:t>
            </a:fld>
            <a:endParaRPr kumimoji="1" lang="en-US" altLang="ja-JP" sz="1000" dirty="0">
              <a:latin typeface="+mn-lt"/>
              <a:ea typeface="+mn-ea"/>
              <a:sym typeface="+mn-lt"/>
            </a:endParaRPr>
          </a:p>
        </p:txBody>
      </p:sp>
      <p:sp>
        <p:nvSpPr>
          <p:cNvPr id="46" name="テキスト プレースホルダ 9">
            <a:extLst>
              <a:ext uri="{FF2B5EF4-FFF2-40B4-BE49-F238E27FC236}">
                <a16:creationId xmlns:a16="http://schemas.microsoft.com/office/drawing/2014/main" id="{E19AEDE9-235D-A44F-169E-D968DCB68DF4}"/>
              </a:ext>
            </a:extLst>
          </p:cNvPr>
          <p:cNvSpPr>
            <a:spLocks/>
          </p:cNvSpPr>
          <p:nvPr>
            <p:custDataLst>
              <p:tags r:id="rId52"/>
            </p:custDataLst>
          </p:nvPr>
        </p:nvSpPr>
        <p:spPr bwMode="auto">
          <a:xfrm>
            <a:off x="361791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95E3386-2B50-45C3-8D2E-B8741DDBBCBD}"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p:nvSpPr>
          <p:cNvPr id="47" name="テキスト プレースホルダ 9">
            <a:extLst>
              <a:ext uri="{FF2B5EF4-FFF2-40B4-BE49-F238E27FC236}">
                <a16:creationId xmlns:a16="http://schemas.microsoft.com/office/drawing/2014/main" id="{A7D2040C-1613-3586-FD65-50B07C077EAC}"/>
              </a:ext>
            </a:extLst>
          </p:cNvPr>
          <p:cNvSpPr>
            <a:spLocks/>
          </p:cNvSpPr>
          <p:nvPr>
            <p:custDataLst>
              <p:tags r:id="rId53"/>
            </p:custDataLst>
          </p:nvPr>
        </p:nvSpPr>
        <p:spPr bwMode="auto">
          <a:xfrm>
            <a:off x="389890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BCA38B-1C66-4E92-930A-591ABCF6B14B}" type="datetime'''''''''''''''''''''''''''1''1'''''">
              <a:rPr lang="en-US" altLang="en-US" sz="1000" smtClean="0">
                <a:effectLst/>
                <a:latin typeface="+mn-lt"/>
                <a:ea typeface="+mn-ea"/>
                <a:sym typeface="+mn-lt"/>
              </a:rPr>
              <a:pPr marL="0" lvl="0" indent="0" algn="ctr">
                <a:spcBef>
                  <a:spcPct val="0"/>
                </a:spcBef>
                <a:buNone/>
              </a:pPr>
              <a:t>11</a:t>
            </a:fld>
            <a:endParaRPr kumimoji="1" lang="en-US" altLang="ja-JP" sz="1000" dirty="0">
              <a:latin typeface="+mn-lt"/>
              <a:ea typeface="+mn-ea"/>
              <a:sym typeface="+mn-lt"/>
            </a:endParaRPr>
          </a:p>
        </p:txBody>
      </p:sp>
      <p:sp>
        <p:nvSpPr>
          <p:cNvPr id="48" name="テキスト プレースホルダ 9">
            <a:extLst>
              <a:ext uri="{FF2B5EF4-FFF2-40B4-BE49-F238E27FC236}">
                <a16:creationId xmlns:a16="http://schemas.microsoft.com/office/drawing/2014/main" id="{F70D3944-7E88-0605-4170-4B6F7B0A74DB}"/>
              </a:ext>
            </a:extLst>
          </p:cNvPr>
          <p:cNvSpPr>
            <a:spLocks/>
          </p:cNvSpPr>
          <p:nvPr>
            <p:custDataLst>
              <p:tags r:id="rId54"/>
            </p:custDataLst>
          </p:nvPr>
        </p:nvSpPr>
        <p:spPr bwMode="auto">
          <a:xfrm>
            <a:off x="418147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9B51E8B-8275-4323-9EFB-96FA99DFB15D}" type="datetime'''''''''''''''''''''''''''''''''''1''''''''''2'''''''''''''''">
              <a:rPr lang="en-US" altLang="en-US" sz="1000" smtClean="0">
                <a:effectLst/>
                <a:latin typeface="+mn-lt"/>
                <a:ea typeface="+mn-ea"/>
                <a:sym typeface="+mn-lt"/>
              </a:rPr>
              <a:pPr marL="0" lvl="0" indent="0" algn="ctr">
                <a:spcBef>
                  <a:spcPct val="0"/>
                </a:spcBef>
                <a:buNone/>
              </a:pPr>
              <a:t>12</a:t>
            </a:fld>
            <a:endParaRPr kumimoji="1" lang="en-US" altLang="ja-JP" sz="1000" dirty="0">
              <a:latin typeface="+mn-lt"/>
              <a:ea typeface="+mn-ea"/>
              <a:sym typeface="+mn-lt"/>
            </a:endParaRPr>
          </a:p>
        </p:txBody>
      </p:sp>
      <p:sp>
        <p:nvSpPr>
          <p:cNvPr id="61" name="テキスト プレースホルダ 9">
            <a:extLst>
              <a:ext uri="{FF2B5EF4-FFF2-40B4-BE49-F238E27FC236}">
                <a16:creationId xmlns:a16="http://schemas.microsoft.com/office/drawing/2014/main" id="{9748E04D-7079-AA0E-E521-B11345A59103}"/>
              </a:ext>
            </a:extLst>
          </p:cNvPr>
          <p:cNvSpPr>
            <a:spLocks/>
          </p:cNvSpPr>
          <p:nvPr>
            <p:custDataLst>
              <p:tags r:id="rId55"/>
            </p:custDataLst>
          </p:nvPr>
        </p:nvSpPr>
        <p:spPr bwMode="auto">
          <a:xfrm>
            <a:off x="446246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B96087-AAB2-473C-B31D-B77BCB3AF0C6}" type="datetime'''''''''''''1''''''''''''3'''''''''">
              <a:rPr lang="en-US" altLang="en-US" sz="1000" smtClean="0">
                <a:effectLst/>
                <a:latin typeface="+mn-lt"/>
                <a:ea typeface="+mn-ea"/>
                <a:sym typeface="+mn-lt"/>
              </a:rPr>
              <a:pPr marL="0" lvl="0" indent="0" algn="ctr">
                <a:spcBef>
                  <a:spcPct val="0"/>
                </a:spcBef>
                <a:buNone/>
              </a:pPr>
              <a:t>13</a:t>
            </a:fld>
            <a:endParaRPr kumimoji="1" lang="en-US" altLang="ja-JP" sz="1000" dirty="0">
              <a:latin typeface="+mn-lt"/>
              <a:ea typeface="+mn-ea"/>
              <a:sym typeface="+mn-lt"/>
            </a:endParaRPr>
          </a:p>
        </p:txBody>
      </p:sp>
      <p:sp>
        <p:nvSpPr>
          <p:cNvPr id="62" name="テキスト プレースホルダ 9">
            <a:extLst>
              <a:ext uri="{FF2B5EF4-FFF2-40B4-BE49-F238E27FC236}">
                <a16:creationId xmlns:a16="http://schemas.microsoft.com/office/drawing/2014/main" id="{D6CF4B3A-9EDF-4A9F-0018-8F2855BE3AC7}"/>
              </a:ext>
            </a:extLst>
          </p:cNvPr>
          <p:cNvSpPr>
            <a:spLocks/>
          </p:cNvSpPr>
          <p:nvPr>
            <p:custDataLst>
              <p:tags r:id="rId56"/>
            </p:custDataLst>
          </p:nvPr>
        </p:nvSpPr>
        <p:spPr bwMode="auto">
          <a:xfrm>
            <a:off x="474503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47F080-9D9A-49B6-A972-ADB138B7B57F}" type="datetime'''''''''''''''''''''''1''''''''''''4'''''''''''">
              <a:rPr lang="en-US" altLang="en-US" sz="1000" smtClean="0">
                <a:effectLst/>
                <a:latin typeface="+mn-lt"/>
                <a:ea typeface="+mn-ea"/>
                <a:sym typeface="+mn-lt"/>
              </a:rPr>
              <a:pPr marL="0" lvl="0" indent="0" algn="ctr">
                <a:spcBef>
                  <a:spcPct val="0"/>
                </a:spcBef>
                <a:buNone/>
              </a:pPr>
              <a:t>14</a:t>
            </a:fld>
            <a:endParaRPr kumimoji="1" lang="en-US" altLang="ja-JP" sz="1000" dirty="0">
              <a:latin typeface="+mn-lt"/>
              <a:ea typeface="+mn-ea"/>
              <a:sym typeface="+mn-lt"/>
            </a:endParaRPr>
          </a:p>
        </p:txBody>
      </p:sp>
      <p:sp>
        <p:nvSpPr>
          <p:cNvPr id="80" name="テキスト プレースホルダ 9">
            <a:extLst>
              <a:ext uri="{FF2B5EF4-FFF2-40B4-BE49-F238E27FC236}">
                <a16:creationId xmlns:a16="http://schemas.microsoft.com/office/drawing/2014/main" id="{B59342FF-FD39-B927-E1A0-EE173006F67A}"/>
              </a:ext>
            </a:extLst>
          </p:cNvPr>
          <p:cNvSpPr>
            <a:spLocks/>
          </p:cNvSpPr>
          <p:nvPr>
            <p:custDataLst>
              <p:tags r:id="rId57"/>
            </p:custDataLst>
          </p:nvPr>
        </p:nvSpPr>
        <p:spPr bwMode="auto">
          <a:xfrm>
            <a:off x="502602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931691-A75C-4E19-B407-5330D7E24E9C}"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p:nvSpPr>
          <p:cNvPr id="83" name="テキスト プレースホルダ 9">
            <a:extLst>
              <a:ext uri="{FF2B5EF4-FFF2-40B4-BE49-F238E27FC236}">
                <a16:creationId xmlns:a16="http://schemas.microsoft.com/office/drawing/2014/main" id="{B93E03EF-5D52-E2C2-AE2C-AC197BBC1962}"/>
              </a:ext>
            </a:extLst>
          </p:cNvPr>
          <p:cNvSpPr>
            <a:spLocks/>
          </p:cNvSpPr>
          <p:nvPr>
            <p:custDataLst>
              <p:tags r:id="rId58"/>
            </p:custDataLst>
          </p:nvPr>
        </p:nvSpPr>
        <p:spPr bwMode="auto">
          <a:xfrm>
            <a:off x="530860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53125EF-FF06-4EB5-BBC8-4946AFE63DB9}" type="datetime'''1''6'''''''''''''''''''''''''''''''''''''''''''''''''''''">
              <a:rPr lang="en-US" altLang="en-US" sz="1000" smtClean="0">
                <a:effectLst/>
                <a:latin typeface="+mn-lt"/>
                <a:ea typeface="+mn-ea"/>
                <a:sym typeface="+mn-lt"/>
              </a:rPr>
              <a:pPr marL="0" lvl="0" indent="0" algn="ctr">
                <a:spcBef>
                  <a:spcPct val="0"/>
                </a:spcBef>
                <a:buNone/>
              </a:pPr>
              <a:t>16</a:t>
            </a:fld>
            <a:endParaRPr kumimoji="1" lang="en-US" altLang="ja-JP"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53AD8EEC-D4A6-DB5F-8990-EC93BA557CE0}"/>
              </a:ext>
            </a:extLst>
          </p:cNvPr>
          <p:cNvSpPr>
            <a:spLocks/>
          </p:cNvSpPr>
          <p:nvPr>
            <p:custDataLst>
              <p:tags r:id="rId59"/>
            </p:custDataLst>
          </p:nvPr>
        </p:nvSpPr>
        <p:spPr bwMode="auto">
          <a:xfrm>
            <a:off x="55895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0EF7D3-00AE-445E-93A3-90BA00D29771}"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0AFDD87A-CF4B-129B-C875-90B7852CADDF}"/>
              </a:ext>
            </a:extLst>
          </p:cNvPr>
          <p:cNvSpPr>
            <a:spLocks/>
          </p:cNvSpPr>
          <p:nvPr>
            <p:custDataLst>
              <p:tags r:id="rId60"/>
            </p:custDataLst>
          </p:nvPr>
        </p:nvSpPr>
        <p:spPr bwMode="auto">
          <a:xfrm>
            <a:off x="587216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CC5F3B-C76A-4CA3-A0E4-AD9D03AC1B0E}"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90" name="テキスト プレースホルダ 9">
            <a:extLst>
              <a:ext uri="{FF2B5EF4-FFF2-40B4-BE49-F238E27FC236}">
                <a16:creationId xmlns:a16="http://schemas.microsoft.com/office/drawing/2014/main" id="{49646738-DC9E-1107-15EE-334064C61A16}"/>
              </a:ext>
            </a:extLst>
          </p:cNvPr>
          <p:cNvSpPr>
            <a:spLocks/>
          </p:cNvSpPr>
          <p:nvPr>
            <p:custDataLst>
              <p:tags r:id="rId61"/>
            </p:custDataLst>
          </p:nvPr>
        </p:nvSpPr>
        <p:spPr bwMode="auto">
          <a:xfrm>
            <a:off x="61531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6718B68-9D36-4658-88E0-C765F8B2A866}"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23759CF3-E70F-47EF-DFF0-1D6625797650}"/>
              </a:ext>
            </a:extLst>
          </p:cNvPr>
          <p:cNvSpPr>
            <a:spLocks/>
          </p:cNvSpPr>
          <p:nvPr>
            <p:custDataLst>
              <p:tags r:id="rId62"/>
            </p:custDataLst>
          </p:nvPr>
        </p:nvSpPr>
        <p:spPr bwMode="auto">
          <a:xfrm>
            <a:off x="643572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0E9842-B4A0-4F1C-87E9-79F6F67F4DFC}"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0C7684BD-271E-A069-BD30-1E0CC8254F04}"/>
              </a:ext>
            </a:extLst>
          </p:cNvPr>
          <p:cNvSpPr>
            <a:spLocks/>
          </p:cNvSpPr>
          <p:nvPr>
            <p:custDataLst>
              <p:tags r:id="rId63"/>
            </p:custDataLst>
          </p:nvPr>
        </p:nvSpPr>
        <p:spPr bwMode="auto">
          <a:xfrm>
            <a:off x="671671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BB86F0B-0142-454F-9932-E4463580A5D2}"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4ABF449D-1DEC-ABCD-C756-0039ED0A0E30}"/>
              </a:ext>
            </a:extLst>
          </p:cNvPr>
          <p:cNvSpPr>
            <a:spLocks/>
          </p:cNvSpPr>
          <p:nvPr>
            <p:custDataLst>
              <p:tags r:id="rId64"/>
            </p:custDataLst>
          </p:nvPr>
        </p:nvSpPr>
        <p:spPr bwMode="auto">
          <a:xfrm>
            <a:off x="69992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6C031F-6290-4A4E-B7DB-AC48F8386F5D}"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94" name="テキスト プレースホルダ 9">
            <a:extLst>
              <a:ext uri="{FF2B5EF4-FFF2-40B4-BE49-F238E27FC236}">
                <a16:creationId xmlns:a16="http://schemas.microsoft.com/office/drawing/2014/main" id="{237BAF20-09B3-5695-DE88-B52CDB8B9F23}"/>
              </a:ext>
            </a:extLst>
          </p:cNvPr>
          <p:cNvSpPr>
            <a:spLocks/>
          </p:cNvSpPr>
          <p:nvPr>
            <p:custDataLst>
              <p:tags r:id="rId65"/>
            </p:custDataLst>
          </p:nvPr>
        </p:nvSpPr>
        <p:spPr bwMode="auto">
          <a:xfrm>
            <a:off x="728027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E16B47-5CE3-4452-8F38-BEA8D167468C}"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95" name="テキスト プレースホルダ 9">
            <a:extLst>
              <a:ext uri="{FF2B5EF4-FFF2-40B4-BE49-F238E27FC236}">
                <a16:creationId xmlns:a16="http://schemas.microsoft.com/office/drawing/2014/main" id="{23300162-E28C-FB0C-2FE9-8F00060B6D0A}"/>
              </a:ext>
            </a:extLst>
          </p:cNvPr>
          <p:cNvSpPr>
            <a:spLocks/>
          </p:cNvSpPr>
          <p:nvPr>
            <p:custDataLst>
              <p:tags r:id="rId66"/>
            </p:custDataLst>
          </p:nvPr>
        </p:nvSpPr>
        <p:spPr bwMode="auto">
          <a:xfrm>
            <a:off x="75628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B8E079-0C27-4DFF-9B66-EF8557743753}"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3" name="Rectangle 2"/>
          <p:cNvSpPr/>
          <p:nvPr>
            <p:custDataLst>
              <p:tags r:id="rId67"/>
            </p:custDataLst>
          </p:nvPr>
        </p:nvSpPr>
        <p:spPr bwMode="gray">
          <a:xfrm>
            <a:off x="8340725" y="3649663"/>
            <a:ext cx="160338" cy="1206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68" dirty="0">
              <a:latin typeface="MS PGothic" panose="020B0600070205080204" pitchFamily="34" charset="-128"/>
              <a:ea typeface="MS PGothic" panose="020B0600070205080204" pitchFamily="34" charset="-128"/>
            </a:endParaRPr>
          </a:p>
        </p:txBody>
      </p:sp>
      <p:cxnSp>
        <p:nvCxnSpPr>
          <p:cNvPr id="4" name="Straight Connector 3"/>
          <p:cNvCxnSpPr>
            <a:cxnSpLocks/>
          </p:cNvCxnSpPr>
          <p:nvPr>
            <p:custDataLst>
              <p:tags r:id="rId68"/>
            </p:custDataLst>
          </p:nvPr>
        </p:nvCxnSpPr>
        <p:spPr bwMode="gray">
          <a:xfrm>
            <a:off x="8259763" y="3897313"/>
            <a:ext cx="23653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9"/>
            </p:custDataLst>
          </p:nvPr>
        </p:nvSpPr>
        <p:spPr bwMode="gray">
          <a:xfrm>
            <a:off x="8339138" y="3859213"/>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768" dirty="0">
              <a:latin typeface="MS PGothic" panose="020B0600070205080204" pitchFamily="34" charset="-128"/>
              <a:ea typeface="MS PGothic" panose="020B0600070205080204" pitchFamily="34" charset="-128"/>
            </a:endParaRPr>
          </a:p>
        </p:txBody>
      </p:sp>
      <p:sp>
        <p:nvSpPr>
          <p:cNvPr id="82" name="テキスト プレースホルダ 9"/>
          <p:cNvSpPr>
            <a:spLocks/>
          </p:cNvSpPr>
          <p:nvPr>
            <p:custDataLst>
              <p:tags r:id="rId70"/>
            </p:custDataLst>
          </p:nvPr>
        </p:nvSpPr>
        <p:spPr bwMode="auto">
          <a:xfrm>
            <a:off x="8551863" y="3646488"/>
            <a:ext cx="76358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900" noProof="1">
                <a:latin typeface="MS PGothic" panose="020B0600070205080204" pitchFamily="34" charset="-128"/>
                <a:ea typeface="MS PGothic" panose="020B0600070205080204" pitchFamily="34" charset="-128"/>
              </a:rPr>
              <a:t>GDP</a:t>
            </a:r>
            <a:r>
              <a:rPr kumimoji="0" lang="ja-JP" altLang="en-US" sz="900" noProof="1">
                <a:latin typeface="MS PGothic" panose="020B0600070205080204" pitchFamily="34" charset="-128"/>
                <a:ea typeface="MS PGothic" panose="020B0600070205080204" pitchFamily="34" charset="-128"/>
              </a:rPr>
              <a:t>（</a:t>
            </a:r>
            <a:r>
              <a:rPr kumimoji="0" lang="en-US" altLang="ja-JP" sz="900" noProof="1">
                <a:latin typeface="MS PGothic" panose="020B0600070205080204" pitchFamily="34" charset="-128"/>
                <a:ea typeface="MS PGothic" panose="020B0600070205080204" pitchFamily="34" charset="-128"/>
              </a:rPr>
              <a:t>10億US$</a:t>
            </a:r>
            <a:r>
              <a:rPr kumimoji="0" lang="ja-JP" altLang="en-US" sz="900" noProof="1">
                <a:latin typeface="MS PGothic" panose="020B0600070205080204" pitchFamily="34" charset="-128"/>
                <a:ea typeface="MS PGothic" panose="020B0600070205080204" pitchFamily="34" charset="-128"/>
              </a:rPr>
              <a:t>）</a:t>
            </a:r>
            <a:endParaRPr kumimoji="0" lang="ja-JP" altLang="en-US" sz="700" dirty="0">
              <a:latin typeface="MS PGothic" panose="020B0600070205080204" pitchFamily="34" charset="-128"/>
              <a:ea typeface="MS PGothic" panose="020B0600070205080204" pitchFamily="34" charset="-128"/>
              <a:sym typeface="+mn-lt"/>
            </a:endParaRPr>
          </a:p>
        </p:txBody>
      </p:sp>
      <p:sp>
        <p:nvSpPr>
          <p:cNvPr id="81" name="テキスト プレースホルダ 9"/>
          <p:cNvSpPr>
            <a:spLocks/>
          </p:cNvSpPr>
          <p:nvPr>
            <p:custDataLst>
              <p:tags r:id="rId71"/>
            </p:custDataLst>
          </p:nvPr>
        </p:nvSpPr>
        <p:spPr bwMode="auto">
          <a:xfrm>
            <a:off x="8551863" y="3833813"/>
            <a:ext cx="100012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900" noProof="1">
                <a:latin typeface="MS PGothic" panose="020B0600070205080204" pitchFamily="34" charset="-128"/>
                <a:ea typeface="MS PGothic" panose="020B0600070205080204" pitchFamily="34" charset="-128"/>
              </a:rPr>
              <a:t>実質GDP成長率 </a:t>
            </a:r>
            <a:r>
              <a:rPr kumimoji="0" lang="ja-JP" altLang="en-US" sz="900" noProof="1">
                <a:latin typeface="MS PGothic" panose="020B0600070205080204" pitchFamily="34" charset="-128"/>
                <a:ea typeface="MS PGothic" panose="020B0600070205080204" pitchFamily="34" charset="-128"/>
              </a:rPr>
              <a:t>（</a:t>
            </a:r>
            <a:r>
              <a:rPr kumimoji="0" lang="en-US" altLang="ja-JP" sz="900" noProof="1">
                <a:latin typeface="MS PGothic" panose="020B0600070205080204" pitchFamily="34" charset="-128"/>
                <a:ea typeface="MS PGothic" panose="020B0600070205080204" pitchFamily="34" charset="-128"/>
              </a:rPr>
              <a:t>%</a:t>
            </a:r>
            <a:r>
              <a:rPr kumimoji="0" lang="ja-JP" altLang="en-US" sz="900" noProof="1">
                <a:latin typeface="MS PGothic" panose="020B0600070205080204" pitchFamily="34" charset="-128"/>
                <a:ea typeface="MS PGothic" panose="020B0600070205080204" pitchFamily="34" charset="-128"/>
              </a:rPr>
              <a:t>）</a:t>
            </a:r>
            <a:endParaRPr kumimoji="0" lang="ja-JP" altLang="en-US" sz="700" dirty="0">
              <a:latin typeface="MS PGothic" panose="020B0600070205080204" pitchFamily="34" charset="-128"/>
              <a:ea typeface="MS PGothic" panose="020B0600070205080204" pitchFamily="34" charset="-128"/>
              <a:sym typeface="+mn-lt"/>
            </a:endParaRPr>
          </a:p>
        </p:txBody>
      </p:sp>
      <p:sp>
        <p:nvSpPr>
          <p:cNvPr id="16" name="テキスト ボックス 74">
            <a:extLst>
              <a:ext uri="{FF2B5EF4-FFF2-40B4-BE49-F238E27FC236}">
                <a16:creationId xmlns:a16="http://schemas.microsoft.com/office/drawing/2014/main" id="{4281654D-FBC1-B1D5-4FC3-A272B977F1AB}"/>
              </a:ext>
            </a:extLst>
          </p:cNvPr>
          <p:cNvSpPr txBox="1"/>
          <p:nvPr/>
        </p:nvSpPr>
        <p:spPr>
          <a:xfrm>
            <a:off x="223410" y="658346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 （IMF）「World Economic Outlook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（2024年10月）」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5025029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JETRO</a:t>
            </a:r>
            <a:r>
              <a:rPr kumimoji="1" lang="ja-JP" altLang="en-US" dirty="0"/>
              <a:t>の主な医療国際化関連事業</a:t>
            </a:r>
            <a:endParaRPr kumimoji="1" lang="en-US" altLang="ja-JP" dirty="0"/>
          </a:p>
        </p:txBody>
      </p:sp>
      <p:sp>
        <p:nvSpPr>
          <p:cNvPr id="4" name="TextBox 3">
            <a:extLst>
              <a:ext uri="{FF2B5EF4-FFF2-40B4-BE49-F238E27FC236}">
                <a16:creationId xmlns:a16="http://schemas.microsoft.com/office/drawing/2014/main" id="{F25F8475-B1D4-C772-EF84-0941773F6975}"/>
              </a:ext>
            </a:extLst>
          </p:cNvPr>
          <p:cNvSpPr txBox="1"/>
          <p:nvPr/>
        </p:nvSpPr>
        <p:spPr>
          <a:xfrm>
            <a:off x="200024" y="1115339"/>
            <a:ext cx="9505501" cy="307777"/>
          </a:xfrm>
          <a:prstGeom prst="rect">
            <a:avLst/>
          </a:prstGeom>
          <a:noFill/>
        </p:spPr>
        <p:txBody>
          <a:bodyPr wrap="square"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地域・分析レポート及び調査レポート、動画レポートの公開などを行っている。</a:t>
            </a:r>
          </a:p>
        </p:txBody>
      </p:sp>
      <p:grpSp>
        <p:nvGrpSpPr>
          <p:cNvPr id="5" name="グループ化 14">
            <a:extLst>
              <a:ext uri="{FF2B5EF4-FFF2-40B4-BE49-F238E27FC236}">
                <a16:creationId xmlns:a16="http://schemas.microsoft.com/office/drawing/2014/main" id="{3D3A5DFB-9009-CA75-1264-8BEC7B246BA0}"/>
              </a:ext>
            </a:extLst>
          </p:cNvPr>
          <p:cNvGrpSpPr/>
          <p:nvPr/>
        </p:nvGrpSpPr>
        <p:grpSpPr>
          <a:xfrm rot="767249">
            <a:off x="7209337" y="3607929"/>
            <a:ext cx="1224136" cy="1656184"/>
            <a:chOff x="2432720" y="3429000"/>
            <a:chExt cx="1224136" cy="1656184"/>
          </a:xfrm>
        </p:grpSpPr>
        <p:sp>
          <p:nvSpPr>
            <p:cNvPr id="6" name="正方形/長方形 15">
              <a:extLst>
                <a:ext uri="{FF2B5EF4-FFF2-40B4-BE49-F238E27FC236}">
                  <a16:creationId xmlns:a16="http://schemas.microsoft.com/office/drawing/2014/main" id="{2637A88E-4727-6108-5473-D4DC818089B2}"/>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 name="直線コネクタ 16">
              <a:extLst>
                <a:ext uri="{FF2B5EF4-FFF2-40B4-BE49-F238E27FC236}">
                  <a16:creationId xmlns:a16="http://schemas.microsoft.com/office/drawing/2014/main" id="{FA610178-1846-A59A-2FEC-CC9ECB89DE60}"/>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 name="直線コネクタ 18">
              <a:extLst>
                <a:ext uri="{FF2B5EF4-FFF2-40B4-BE49-F238E27FC236}">
                  <a16:creationId xmlns:a16="http://schemas.microsoft.com/office/drawing/2014/main" id="{B8DE1C8D-E339-313C-66C7-0245B00C902D}"/>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 name="直線コネクタ 19">
              <a:extLst>
                <a:ext uri="{FF2B5EF4-FFF2-40B4-BE49-F238E27FC236}">
                  <a16:creationId xmlns:a16="http://schemas.microsoft.com/office/drawing/2014/main" id="{C5F3723A-A2BD-C81B-6B9B-A3C7D2C2A2F0}"/>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 name="直線コネクタ 20">
              <a:extLst>
                <a:ext uri="{FF2B5EF4-FFF2-40B4-BE49-F238E27FC236}">
                  <a16:creationId xmlns:a16="http://schemas.microsoft.com/office/drawing/2014/main" id="{C16AD32B-3308-93F3-44EA-AF763998607A}"/>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 name="直線コネクタ 21">
              <a:extLst>
                <a:ext uri="{FF2B5EF4-FFF2-40B4-BE49-F238E27FC236}">
                  <a16:creationId xmlns:a16="http://schemas.microsoft.com/office/drawing/2014/main" id="{3C098575-3987-2946-4EB2-FD70B772D2C2}"/>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22">
              <a:extLst>
                <a:ext uri="{FF2B5EF4-FFF2-40B4-BE49-F238E27FC236}">
                  <a16:creationId xmlns:a16="http://schemas.microsoft.com/office/drawing/2014/main" id="{81104EDA-DA03-A8E0-5B47-FE4F95C6F76E}"/>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23">
              <a:extLst>
                <a:ext uri="{FF2B5EF4-FFF2-40B4-BE49-F238E27FC236}">
                  <a16:creationId xmlns:a16="http://schemas.microsoft.com/office/drawing/2014/main" id="{79DA7B69-4413-2A5E-790D-EDB33C3B3EE2}"/>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24">
              <a:extLst>
                <a:ext uri="{FF2B5EF4-FFF2-40B4-BE49-F238E27FC236}">
                  <a16:creationId xmlns:a16="http://schemas.microsoft.com/office/drawing/2014/main" id="{90AA73A8-8D85-2E3D-0754-75EC58EDBE36}"/>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25">
              <a:extLst>
                <a:ext uri="{FF2B5EF4-FFF2-40B4-BE49-F238E27FC236}">
                  <a16:creationId xmlns:a16="http://schemas.microsoft.com/office/drawing/2014/main" id="{6E9A0D0C-5663-67D4-CE53-185FABBD4B62}"/>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26">
              <a:extLst>
                <a:ext uri="{FF2B5EF4-FFF2-40B4-BE49-F238E27FC236}">
                  <a16:creationId xmlns:a16="http://schemas.microsoft.com/office/drawing/2014/main" id="{36E34682-7A75-7D13-6CCB-98C8AD2FDB06}"/>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27">
              <a:extLst>
                <a:ext uri="{FF2B5EF4-FFF2-40B4-BE49-F238E27FC236}">
                  <a16:creationId xmlns:a16="http://schemas.microsoft.com/office/drawing/2014/main" id="{363621F3-F712-CABF-6D2B-A4E52A50913E}"/>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28">
              <a:extLst>
                <a:ext uri="{FF2B5EF4-FFF2-40B4-BE49-F238E27FC236}">
                  <a16:creationId xmlns:a16="http://schemas.microsoft.com/office/drawing/2014/main" id="{4DA71996-A75C-EB05-F91C-3FB9E282DD6B}"/>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29">
              <a:extLst>
                <a:ext uri="{FF2B5EF4-FFF2-40B4-BE49-F238E27FC236}">
                  <a16:creationId xmlns:a16="http://schemas.microsoft.com/office/drawing/2014/main" id="{70365C5D-2C58-B7BA-2779-39A5F1F4E74D}"/>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30">
              <a:extLst>
                <a:ext uri="{FF2B5EF4-FFF2-40B4-BE49-F238E27FC236}">
                  <a16:creationId xmlns:a16="http://schemas.microsoft.com/office/drawing/2014/main" id="{8E7D0A7B-4F10-96F0-01FE-604A54211C97}"/>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31">
              <a:extLst>
                <a:ext uri="{FF2B5EF4-FFF2-40B4-BE49-F238E27FC236}">
                  <a16:creationId xmlns:a16="http://schemas.microsoft.com/office/drawing/2014/main" id="{9150D189-FD3A-7B7E-0A78-A874E030E7B7}"/>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32">
              <a:extLst>
                <a:ext uri="{FF2B5EF4-FFF2-40B4-BE49-F238E27FC236}">
                  <a16:creationId xmlns:a16="http://schemas.microsoft.com/office/drawing/2014/main" id="{284FDEA2-52C4-AFDF-EEAD-50A08B7EF730}"/>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33">
              <a:extLst>
                <a:ext uri="{FF2B5EF4-FFF2-40B4-BE49-F238E27FC236}">
                  <a16:creationId xmlns:a16="http://schemas.microsoft.com/office/drawing/2014/main" id="{78C4EDAF-12F9-75FE-150C-F84BB97DF086}"/>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34">
              <a:extLst>
                <a:ext uri="{FF2B5EF4-FFF2-40B4-BE49-F238E27FC236}">
                  <a16:creationId xmlns:a16="http://schemas.microsoft.com/office/drawing/2014/main" id="{A3EB9CD3-421A-2CEF-287C-B25B75AF1CF8}"/>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35">
              <a:extLst>
                <a:ext uri="{FF2B5EF4-FFF2-40B4-BE49-F238E27FC236}">
                  <a16:creationId xmlns:a16="http://schemas.microsoft.com/office/drawing/2014/main" id="{1A08B5A6-68D5-A866-AE25-F22EC582582B}"/>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36">
              <a:extLst>
                <a:ext uri="{FF2B5EF4-FFF2-40B4-BE49-F238E27FC236}">
                  <a16:creationId xmlns:a16="http://schemas.microsoft.com/office/drawing/2014/main" id="{7B9C3FAB-97B2-01D2-D749-AA325B2AB386}"/>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37">
            <a:extLst>
              <a:ext uri="{FF2B5EF4-FFF2-40B4-BE49-F238E27FC236}">
                <a16:creationId xmlns:a16="http://schemas.microsoft.com/office/drawing/2014/main" id="{A9DB093A-2AB7-35DF-B1EA-E03847B6B6DB}"/>
              </a:ext>
            </a:extLst>
          </p:cNvPr>
          <p:cNvGrpSpPr/>
          <p:nvPr/>
        </p:nvGrpSpPr>
        <p:grpSpPr>
          <a:xfrm rot="767249">
            <a:off x="7737482" y="4111985"/>
            <a:ext cx="1224136" cy="1656184"/>
            <a:chOff x="2432720" y="3429000"/>
            <a:chExt cx="1224136" cy="1656184"/>
          </a:xfrm>
        </p:grpSpPr>
        <p:sp>
          <p:nvSpPr>
            <p:cNvPr id="28" name="正方形/長方形 38">
              <a:extLst>
                <a:ext uri="{FF2B5EF4-FFF2-40B4-BE49-F238E27FC236}">
                  <a16:creationId xmlns:a16="http://schemas.microsoft.com/office/drawing/2014/main" id="{B7770887-66A1-3297-51EC-4028DFBD6347}"/>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9" name="直線コネクタ 39">
              <a:extLst>
                <a:ext uri="{FF2B5EF4-FFF2-40B4-BE49-F238E27FC236}">
                  <a16:creationId xmlns:a16="http://schemas.microsoft.com/office/drawing/2014/main" id="{E05C695A-AC9B-1AF3-A9D9-80670EA6A684}"/>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40">
              <a:extLst>
                <a:ext uri="{FF2B5EF4-FFF2-40B4-BE49-F238E27FC236}">
                  <a16:creationId xmlns:a16="http://schemas.microsoft.com/office/drawing/2014/main" id="{C3B5B9DF-2FCB-684E-6221-6BAE2C075AAF}"/>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41">
              <a:extLst>
                <a:ext uri="{FF2B5EF4-FFF2-40B4-BE49-F238E27FC236}">
                  <a16:creationId xmlns:a16="http://schemas.microsoft.com/office/drawing/2014/main" id="{AB0B35CF-42D7-F6E9-7743-A194C12673C7}"/>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42">
              <a:extLst>
                <a:ext uri="{FF2B5EF4-FFF2-40B4-BE49-F238E27FC236}">
                  <a16:creationId xmlns:a16="http://schemas.microsoft.com/office/drawing/2014/main" id="{40B49B03-16C6-C98A-F2FD-819026D901F2}"/>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43">
              <a:extLst>
                <a:ext uri="{FF2B5EF4-FFF2-40B4-BE49-F238E27FC236}">
                  <a16:creationId xmlns:a16="http://schemas.microsoft.com/office/drawing/2014/main" id="{28E1EFCC-82CE-59E2-F2D0-67559DACB385}"/>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44">
              <a:extLst>
                <a:ext uri="{FF2B5EF4-FFF2-40B4-BE49-F238E27FC236}">
                  <a16:creationId xmlns:a16="http://schemas.microsoft.com/office/drawing/2014/main" id="{65CACD59-9EE5-CF38-FFC0-F9C7958BB37D}"/>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45">
              <a:extLst>
                <a:ext uri="{FF2B5EF4-FFF2-40B4-BE49-F238E27FC236}">
                  <a16:creationId xmlns:a16="http://schemas.microsoft.com/office/drawing/2014/main" id="{4F408D78-E732-9010-D8FE-2314A1A664E5}"/>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46">
              <a:extLst>
                <a:ext uri="{FF2B5EF4-FFF2-40B4-BE49-F238E27FC236}">
                  <a16:creationId xmlns:a16="http://schemas.microsoft.com/office/drawing/2014/main" id="{FE782FCF-43C0-6FDB-63A2-023F51101302}"/>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47">
              <a:extLst>
                <a:ext uri="{FF2B5EF4-FFF2-40B4-BE49-F238E27FC236}">
                  <a16:creationId xmlns:a16="http://schemas.microsoft.com/office/drawing/2014/main" id="{575960E2-8E48-C159-CA53-57D7071CD33C}"/>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48">
              <a:extLst>
                <a:ext uri="{FF2B5EF4-FFF2-40B4-BE49-F238E27FC236}">
                  <a16:creationId xmlns:a16="http://schemas.microsoft.com/office/drawing/2014/main" id="{1004489A-CE66-C483-8D7C-28F4D7D02CCE}"/>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49">
              <a:extLst>
                <a:ext uri="{FF2B5EF4-FFF2-40B4-BE49-F238E27FC236}">
                  <a16:creationId xmlns:a16="http://schemas.microsoft.com/office/drawing/2014/main" id="{5AFF9B6F-5F1D-6043-A66C-15B11AD6C0E9}"/>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50">
              <a:extLst>
                <a:ext uri="{FF2B5EF4-FFF2-40B4-BE49-F238E27FC236}">
                  <a16:creationId xmlns:a16="http://schemas.microsoft.com/office/drawing/2014/main" id="{33363C9E-E055-7A13-7A41-5845A934490E}"/>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51">
              <a:extLst>
                <a:ext uri="{FF2B5EF4-FFF2-40B4-BE49-F238E27FC236}">
                  <a16:creationId xmlns:a16="http://schemas.microsoft.com/office/drawing/2014/main" id="{DEB61434-B044-110D-417E-6EC2146E8F1E}"/>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52">
              <a:extLst>
                <a:ext uri="{FF2B5EF4-FFF2-40B4-BE49-F238E27FC236}">
                  <a16:creationId xmlns:a16="http://schemas.microsoft.com/office/drawing/2014/main" id="{B1FCA821-863F-7E26-5562-E837B9AFBF0B}"/>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53">
              <a:extLst>
                <a:ext uri="{FF2B5EF4-FFF2-40B4-BE49-F238E27FC236}">
                  <a16:creationId xmlns:a16="http://schemas.microsoft.com/office/drawing/2014/main" id="{8C8A8F3E-7BD4-79E5-214D-58C08A204A80}"/>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54">
              <a:extLst>
                <a:ext uri="{FF2B5EF4-FFF2-40B4-BE49-F238E27FC236}">
                  <a16:creationId xmlns:a16="http://schemas.microsoft.com/office/drawing/2014/main" id="{B31EC7E5-42BA-91AB-4D2F-6EAB497FC40D}"/>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55">
              <a:extLst>
                <a:ext uri="{FF2B5EF4-FFF2-40B4-BE49-F238E27FC236}">
                  <a16:creationId xmlns:a16="http://schemas.microsoft.com/office/drawing/2014/main" id="{83EDD1A9-AA79-519A-24DB-94ABE37EAE8C}"/>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56">
              <a:extLst>
                <a:ext uri="{FF2B5EF4-FFF2-40B4-BE49-F238E27FC236}">
                  <a16:creationId xmlns:a16="http://schemas.microsoft.com/office/drawing/2014/main" id="{1B29388C-A864-B2B1-345A-399907C25D7F}"/>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57">
              <a:extLst>
                <a:ext uri="{FF2B5EF4-FFF2-40B4-BE49-F238E27FC236}">
                  <a16:creationId xmlns:a16="http://schemas.microsoft.com/office/drawing/2014/main" id="{8D26CBDA-861F-F04E-3F80-143C70D1A5A3}"/>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58">
              <a:extLst>
                <a:ext uri="{FF2B5EF4-FFF2-40B4-BE49-F238E27FC236}">
                  <a16:creationId xmlns:a16="http://schemas.microsoft.com/office/drawing/2014/main" id="{BB4CED53-B7CE-CEF5-5F5D-31796DCA46DD}"/>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7">
            <a:extLst>
              <a:ext uri="{FF2B5EF4-FFF2-40B4-BE49-F238E27FC236}">
                <a16:creationId xmlns:a16="http://schemas.microsoft.com/office/drawing/2014/main" id="{FBC62D5B-6D45-AC26-DF04-9917D9A5A4C7}"/>
              </a:ext>
            </a:extLst>
          </p:cNvPr>
          <p:cNvGrpSpPr/>
          <p:nvPr/>
        </p:nvGrpSpPr>
        <p:grpSpPr>
          <a:xfrm>
            <a:off x="1115174" y="1916832"/>
            <a:ext cx="7711121" cy="288032"/>
            <a:chOff x="4803500" y="2113806"/>
            <a:chExt cx="2954133" cy="288032"/>
          </a:xfrm>
        </p:grpSpPr>
        <p:cxnSp>
          <p:nvCxnSpPr>
            <p:cNvPr id="51" name="直線コネクタ 11">
              <a:extLst>
                <a:ext uri="{FF2B5EF4-FFF2-40B4-BE49-F238E27FC236}">
                  <a16:creationId xmlns:a16="http://schemas.microsoft.com/office/drawing/2014/main" id="{9450F772-EC90-7D05-C37B-ED6A5B71CDA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6">
              <a:extLst>
                <a:ext uri="{FF2B5EF4-FFF2-40B4-BE49-F238E27FC236}">
                  <a16:creationId xmlns:a16="http://schemas.microsoft.com/office/drawing/2014/main" id="{CADB8512-411C-8F0E-1BE1-4974B71C747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各種レポートの公開</a:t>
              </a:r>
              <a:endParaRPr lang="zh-TW" altLang="en-US" sz="1500" dirty="0">
                <a:solidFill>
                  <a:srgbClr val="000000"/>
                </a:solidFill>
                <a:latin typeface="Arial Black" pitchFamily="34" charset="0"/>
                <a:ea typeface="HGP創英角ｺﾞｼｯｸUB" pitchFamily="50" charset="-128"/>
              </a:endParaRPr>
            </a:p>
          </p:txBody>
        </p:sp>
      </p:grpSp>
      <p:sp>
        <p:nvSpPr>
          <p:cNvPr id="53" name="テキスト ボックス 17">
            <a:extLst>
              <a:ext uri="{FF2B5EF4-FFF2-40B4-BE49-F238E27FC236}">
                <a16:creationId xmlns:a16="http://schemas.microsoft.com/office/drawing/2014/main" id="{6E854EC2-0ADA-E699-F930-D9680BE2C09C}"/>
              </a:ext>
            </a:extLst>
          </p:cNvPr>
          <p:cNvSpPr txBox="1"/>
          <p:nvPr/>
        </p:nvSpPr>
        <p:spPr>
          <a:xfrm>
            <a:off x="200472" y="643058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5" name="表 54">
            <a:extLst>
              <a:ext uri="{FF2B5EF4-FFF2-40B4-BE49-F238E27FC236}">
                <a16:creationId xmlns:a16="http://schemas.microsoft.com/office/drawing/2014/main" id="{08A474C7-CFDA-142B-3E89-00AA7DECDB69}"/>
              </a:ext>
            </a:extLst>
          </p:cNvPr>
          <p:cNvGraphicFramePr>
            <a:graphicFrameLocks noGrp="1"/>
          </p:cNvGraphicFramePr>
          <p:nvPr>
            <p:extLst>
              <p:ext uri="{D42A27DB-BD31-4B8C-83A1-F6EECF244321}">
                <p14:modId xmlns:p14="http://schemas.microsoft.com/office/powerpoint/2010/main" val="4218799622"/>
              </p:ext>
            </p:extLst>
          </p:nvPr>
        </p:nvGraphicFramePr>
        <p:xfrm>
          <a:off x="1115174" y="2408253"/>
          <a:ext cx="5830429" cy="3269885"/>
        </p:xfrm>
        <a:graphic>
          <a:graphicData uri="http://schemas.openxmlformats.org/drawingml/2006/table">
            <a:tbl>
              <a:tblPr firstRow="1" bandRow="1">
                <a:tableStyleId>{5C22544A-7EE6-4342-B048-85BDC9FD1C3A}</a:tableStyleId>
              </a:tblPr>
              <a:tblGrid>
                <a:gridCol w="3333770">
                  <a:extLst>
                    <a:ext uri="{9D8B030D-6E8A-4147-A177-3AD203B41FA5}">
                      <a16:colId xmlns:a16="http://schemas.microsoft.com/office/drawing/2014/main" val="2204362235"/>
                    </a:ext>
                  </a:extLst>
                </a:gridCol>
                <a:gridCol w="720080">
                  <a:extLst>
                    <a:ext uri="{9D8B030D-6E8A-4147-A177-3AD203B41FA5}">
                      <a16:colId xmlns:a16="http://schemas.microsoft.com/office/drawing/2014/main" val="2450997363"/>
                    </a:ext>
                  </a:extLst>
                </a:gridCol>
                <a:gridCol w="1776579">
                  <a:extLst>
                    <a:ext uri="{9D8B030D-6E8A-4147-A177-3AD203B41FA5}">
                      <a16:colId xmlns:a16="http://schemas.microsoft.com/office/drawing/2014/main" val="3038062072"/>
                    </a:ext>
                  </a:extLst>
                </a:gridCol>
              </a:tblGrid>
              <a:tr h="426487">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660552">
                <a:tc>
                  <a:txBody>
                    <a:bodyPr/>
                    <a:lstStyle/>
                    <a:p>
                      <a:r>
                        <a:rPr kumimoji="1" lang="ja-JP" altLang="en-US" sz="1200" dirty="0"/>
                        <a:t>「医療機器の国産化に期待（ガーナ）（特集：アフリカにおける医療機器ビジネス可能性）」</a:t>
                      </a:r>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2"/>
                        </a:rPr>
                        <a:t>https://www.jetro.go.jp/biz/areareports/special/2021/0901/b7ec0a5425d461f5.html</a:t>
                      </a:r>
                      <a:endParaRPr kumimoji="1" lang="en-US" altLang="ja-JP" sz="1000" dirty="0"/>
                    </a:p>
                    <a:p>
                      <a:endParaRPr kumimoji="1" lang="en-US" altLang="ja-JP" sz="1000" dirty="0"/>
                    </a:p>
                  </a:txBody>
                  <a:tcPr/>
                </a:tc>
                <a:extLst>
                  <a:ext uri="{0D108BD9-81ED-4DB2-BD59-A6C34878D82A}">
                    <a16:rowId xmlns:a16="http://schemas.microsoft.com/office/drawing/2014/main" val="1843252265"/>
                  </a:ext>
                </a:extLst>
              </a:tr>
              <a:tr h="623291">
                <a:tc>
                  <a:txBody>
                    <a:bodyPr/>
                    <a:lstStyle/>
                    <a:p>
                      <a:r>
                        <a:rPr kumimoji="1" lang="ja-JP" altLang="en-US" sz="1200" dirty="0"/>
                        <a:t>「アフリカ主要国の医療機器登録制度情報」</a:t>
                      </a:r>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3"/>
                        </a:rPr>
                        <a:t>https://www.jetro.go.jp/world/reports/2020/02/9b33dc8a948ba799.html</a:t>
                      </a:r>
                      <a:endParaRPr kumimoji="1" lang="en-US" altLang="ja-JP" sz="1000" dirty="0"/>
                    </a:p>
                    <a:p>
                      <a:endParaRPr kumimoji="1" lang="en-US" altLang="ja-JP" sz="1000" dirty="0"/>
                    </a:p>
                  </a:txBody>
                  <a:tcPr/>
                </a:tc>
                <a:extLst>
                  <a:ext uri="{0D108BD9-81ED-4DB2-BD59-A6C34878D82A}">
                    <a16:rowId xmlns:a16="http://schemas.microsoft.com/office/drawing/2014/main" val="274178093"/>
                  </a:ext>
                </a:extLst>
              </a:tr>
              <a:tr h="740278">
                <a:tc>
                  <a:txBody>
                    <a:bodyPr/>
                    <a:lstStyle/>
                    <a:p>
                      <a:r>
                        <a:rPr kumimoji="1" lang="ja-JP" altLang="en-US" sz="1200" dirty="0"/>
                        <a:t>「知られざる西アフリカ・ガーナ </a:t>
                      </a:r>
                      <a:r>
                        <a:rPr kumimoji="1" lang="en-US" altLang="ja-JP" sz="1200" dirty="0"/>
                        <a:t>–</a:t>
                      </a:r>
                      <a:r>
                        <a:rPr kumimoji="1" lang="ja-JP" altLang="en-US" sz="1200" dirty="0"/>
                        <a:t>ビジネス拠点</a:t>
                      </a:r>
                      <a:br>
                        <a:rPr kumimoji="1" lang="en-US" altLang="ja-JP" sz="1200" dirty="0"/>
                      </a:br>
                      <a:r>
                        <a:rPr kumimoji="1" lang="ja-JP" altLang="en-US" sz="1200" dirty="0"/>
                        <a:t>としての魅力</a:t>
                      </a:r>
                      <a:r>
                        <a:rPr kumimoji="1" lang="en-US" altLang="ja-JP" sz="1200" dirty="0"/>
                        <a:t>-</a:t>
                      </a:r>
                      <a:r>
                        <a:rPr kumimoji="1" lang="ja-JP" altLang="en-US" sz="1200" dirty="0"/>
                        <a:t>」</a:t>
                      </a:r>
                    </a:p>
                  </a:txBody>
                  <a:tcPr/>
                </a:tc>
                <a:tc>
                  <a:txBody>
                    <a:bodyPr/>
                    <a:lstStyle/>
                    <a:p>
                      <a:pPr algn="ctr"/>
                      <a:r>
                        <a:rPr kumimoji="1" lang="en-US" altLang="ja-JP" sz="1200" dirty="0"/>
                        <a:t>2023</a:t>
                      </a:r>
                      <a:endParaRPr kumimoji="1" lang="ja-JP" altLang="en-US" sz="1200" dirty="0"/>
                    </a:p>
                  </a:txBody>
                  <a:tcPr/>
                </a:tc>
                <a:tc>
                  <a:txBody>
                    <a:bodyPr/>
                    <a:lstStyle/>
                    <a:p>
                      <a:r>
                        <a:rPr kumimoji="1" lang="en-US" altLang="ja-JP" sz="1000" dirty="0">
                          <a:hlinkClick r:id="rId4"/>
                        </a:rPr>
                        <a:t>https://www.jetro.go.jp/tv/internet/2023/03/555f043e0545c741.html</a:t>
                      </a:r>
                      <a:endParaRPr kumimoji="1" lang="en-US" altLang="ja-JP" sz="1000" dirty="0"/>
                    </a:p>
                    <a:p>
                      <a:endParaRPr kumimoji="1" lang="en-US" altLang="ja-JP" sz="1000" dirty="0"/>
                    </a:p>
                  </a:txBody>
                  <a:tcPr/>
                </a:tc>
                <a:extLst>
                  <a:ext uri="{0D108BD9-81ED-4DB2-BD59-A6C34878D82A}">
                    <a16:rowId xmlns:a16="http://schemas.microsoft.com/office/drawing/2014/main" val="460831471"/>
                  </a:ext>
                </a:extLst>
              </a:tr>
              <a:tr h="684150">
                <a:tc>
                  <a:txBody>
                    <a:bodyPr/>
                    <a:lstStyle/>
                    <a:p>
                      <a:r>
                        <a:rPr kumimoji="1" lang="ja-JP" altLang="en-US" sz="1200" dirty="0"/>
                        <a:t>「アフリカ初のゲノミクスによる、がんデータベース構築のヘルステック」</a:t>
                      </a:r>
                    </a:p>
                  </a:txBody>
                  <a:tcPr/>
                </a:tc>
                <a:tc>
                  <a:txBody>
                    <a:bodyPr/>
                    <a:lstStyle/>
                    <a:p>
                      <a:pPr algn="ctr"/>
                      <a:r>
                        <a:rPr kumimoji="1" lang="en-US" altLang="ja-JP" sz="1200" dirty="0"/>
                        <a:t>2023</a:t>
                      </a:r>
                      <a:endParaRPr kumimoji="1" lang="ja-JP" altLang="en-US" sz="1200" dirty="0"/>
                    </a:p>
                  </a:txBody>
                  <a:tcPr/>
                </a:tc>
                <a:tc>
                  <a:txBody>
                    <a:bodyPr/>
                    <a:lstStyle/>
                    <a:p>
                      <a:r>
                        <a:rPr kumimoji="1" lang="en-US" altLang="ja-JP" sz="1000" dirty="0">
                          <a:hlinkClick r:id="rId5"/>
                        </a:rPr>
                        <a:t>https://www.jetro.go.jp/biz/areareports/2023/818f58f33153307d.html</a:t>
                      </a:r>
                      <a:endParaRPr kumimoji="1" lang="en-US" altLang="ja-JP" sz="1000" dirty="0"/>
                    </a:p>
                    <a:p>
                      <a:endParaRPr kumimoji="1" lang="en-US" altLang="ja-JP" sz="1000" dirty="0"/>
                    </a:p>
                  </a:txBody>
                  <a:tcPr/>
                </a:tc>
                <a:extLst>
                  <a:ext uri="{0D108BD9-81ED-4DB2-BD59-A6C34878D82A}">
                    <a16:rowId xmlns:a16="http://schemas.microsoft.com/office/drawing/2014/main" val="2182001195"/>
                  </a:ext>
                </a:extLst>
              </a:tr>
            </a:tbl>
          </a:graphicData>
        </a:graphic>
      </p:graphicFrame>
    </p:spTree>
    <p:extLst>
      <p:ext uri="{BB962C8B-B14F-4D97-AF65-F5344CB8AC3E}">
        <p14:creationId xmlns:p14="http://schemas.microsoft.com/office/powerpoint/2010/main" val="400929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084776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8" imgW="360" imgH="360" progId="TCLayout.ActiveDocument.1">
                  <p:embed/>
                </p:oleObj>
              </mc:Choice>
              <mc:Fallback>
                <p:oleObj name="think-cellスライド" r:id="rId48" imgW="360" imgH="360" progId="TCLayout.ActiveDocument.1">
                  <p:embed/>
                  <p:pic>
                    <p:nvPicPr>
                      <p:cNvPr id="7" name="Object 6"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／一般概況／</a:t>
            </a:r>
            <a:r>
              <a:rPr lang="en-US" altLang="ja-JP" sz="1400" noProof="1"/>
              <a:t>経済</a:t>
            </a:r>
            <a:endParaRPr kumimoji="1" lang="ja-JP" altLang="en-US" sz="1400" dirty="0"/>
          </a:p>
        </p:txBody>
      </p:sp>
      <p:graphicFrame>
        <p:nvGraphicFramePr>
          <p:cNvPr id="17" name="Chart 16">
            <a:extLst>
              <a:ext uri="{FF2B5EF4-FFF2-40B4-BE49-F238E27FC236}">
                <a16:creationId xmlns:a16="http://schemas.microsoft.com/office/drawing/2014/main" id="{7083B96D-42A5-EEE1-6D6B-04973F8CF0DC}"/>
              </a:ext>
            </a:extLst>
          </p:cNvPr>
          <p:cNvGraphicFramePr/>
          <p:nvPr>
            <p:custDataLst>
              <p:tags r:id="rId3"/>
            </p:custDataLst>
            <p:extLst>
              <p:ext uri="{D42A27DB-BD31-4B8C-83A1-F6EECF244321}">
                <p14:modId xmlns:p14="http://schemas.microsoft.com/office/powerpoint/2010/main" val="181443565"/>
              </p:ext>
            </p:extLst>
          </p:nvPr>
        </p:nvGraphicFramePr>
        <p:xfrm>
          <a:off x="12700" y="2163763"/>
          <a:ext cx="4806950" cy="4105275"/>
        </p:xfrm>
        <a:graphic>
          <a:graphicData uri="http://schemas.openxmlformats.org/drawingml/2006/chart">
            <c:chart xmlns:c="http://schemas.openxmlformats.org/drawingml/2006/chart" xmlns:r="http://schemas.openxmlformats.org/officeDocument/2006/relationships" r:id="rId50"/>
          </a:graphicData>
        </a:graphic>
      </p:graphicFrame>
      <p:cxnSp>
        <p:nvCxnSpPr>
          <p:cNvPr id="60" name="Straight Connector 59">
            <a:extLst>
              <a:ext uri="{FF2B5EF4-FFF2-40B4-BE49-F238E27FC236}">
                <a16:creationId xmlns:a16="http://schemas.microsoft.com/office/drawing/2014/main" id="{8C2223B6-B3F3-B06F-4A11-7892B9AA5DCA}"/>
              </a:ext>
            </a:extLst>
          </p:cNvPr>
          <p:cNvCxnSpPr/>
          <p:nvPr>
            <p:custDataLst>
              <p:tags r:id="rId4"/>
            </p:custDataLst>
          </p:nvPr>
        </p:nvCxnSpPr>
        <p:spPr bwMode="auto">
          <a:xfrm>
            <a:off x="2940050" y="4325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93634BD-CFAF-BC4A-62C8-FA9F32488A1F}"/>
              </a:ext>
            </a:extLst>
          </p:cNvPr>
          <p:cNvCxnSpPr/>
          <p:nvPr>
            <p:custDataLst>
              <p:tags r:id="rId5"/>
            </p:custDataLst>
          </p:nvPr>
        </p:nvCxnSpPr>
        <p:spPr bwMode="auto">
          <a:xfrm>
            <a:off x="1143000" y="4705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5A76375-7CCE-021F-00C7-B7207AEF57D3}"/>
              </a:ext>
            </a:extLst>
          </p:cNvPr>
          <p:cNvCxnSpPr/>
          <p:nvPr>
            <p:custDataLst>
              <p:tags r:id="rId6"/>
            </p:custDataLst>
          </p:nvPr>
        </p:nvCxnSpPr>
        <p:spPr bwMode="auto">
          <a:xfrm>
            <a:off x="2776538" y="4468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28F2774-83C2-11B2-3D8F-4B3A0A73A5C8}"/>
              </a:ext>
            </a:extLst>
          </p:cNvPr>
          <p:cNvCxnSpPr/>
          <p:nvPr>
            <p:custDataLst>
              <p:tags r:id="rId7"/>
            </p:custDataLst>
          </p:nvPr>
        </p:nvCxnSpPr>
        <p:spPr bwMode="auto">
          <a:xfrm>
            <a:off x="3594100" y="5170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5935EA9-1249-D51F-57B6-28314AE266CF}"/>
              </a:ext>
            </a:extLst>
          </p:cNvPr>
          <p:cNvCxnSpPr/>
          <p:nvPr>
            <p:custDataLst>
              <p:tags r:id="rId8"/>
            </p:custDataLst>
          </p:nvPr>
        </p:nvCxnSpPr>
        <p:spPr bwMode="auto">
          <a:xfrm>
            <a:off x="3756025" y="4941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C2EE1058-6D68-C657-3DE8-539B790F0389}"/>
              </a:ext>
            </a:extLst>
          </p:cNvPr>
          <p:cNvSpPr>
            <a:spLocks/>
          </p:cNvSpPr>
          <p:nvPr>
            <p:custDataLst>
              <p:tags r:id="rId9"/>
            </p:custDataLst>
          </p:nvPr>
        </p:nvSpPr>
        <p:spPr bwMode="auto">
          <a:xfrm>
            <a:off x="576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350CA6-3BFD-482D-ABAB-39E313890529}" type="datetime'''''''''''''''''''''''''0''''''1'''''">
              <a:rPr lang="en-US" altLang="en-US" sz="1000" smtClean="0">
                <a:effectLst/>
                <a:latin typeface="+mn-lt"/>
                <a:ea typeface="+mn-ea"/>
                <a:sym typeface="+mn-lt"/>
              </a:rPr>
              <a:pPr marL="0" lvl="0" indent="0" algn="ctr">
                <a:spcBef>
                  <a:spcPct val="0"/>
                </a:spcBef>
                <a:buNone/>
              </a:pPr>
              <a:t>01</a:t>
            </a:fld>
            <a:endParaRPr kumimoji="1" lang="en-US" altLang="ja-JP" sz="1000" dirty="0">
              <a:latin typeface="+mn-lt"/>
              <a:ea typeface="+mn-ea"/>
              <a:sym typeface="+mn-lt"/>
            </a:endParaRPr>
          </a:p>
        </p:txBody>
      </p:sp>
      <p:sp>
        <p:nvSpPr>
          <p:cNvPr id="81" name="テキスト プレースホルダ 9">
            <a:extLst>
              <a:ext uri="{FF2B5EF4-FFF2-40B4-BE49-F238E27FC236}">
                <a16:creationId xmlns:a16="http://schemas.microsoft.com/office/drawing/2014/main" id="{8EE56181-359C-5633-1F7E-AE184F848DC5}"/>
              </a:ext>
            </a:extLst>
          </p:cNvPr>
          <p:cNvSpPr>
            <a:spLocks/>
          </p:cNvSpPr>
          <p:nvPr>
            <p:custDataLst>
              <p:tags r:id="rId10"/>
            </p:custDataLst>
          </p:nvPr>
        </p:nvSpPr>
        <p:spPr bwMode="auto">
          <a:xfrm>
            <a:off x="73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55B1277-97ED-42B5-BABA-3199FE00E759}" type="datetime'''''''''0''''''''''''''''''''''2'''''''''''''''''''''''''''''">
              <a:rPr lang="en-US" altLang="en-US" sz="1000" smtClean="0">
                <a:effectLst/>
                <a:latin typeface="+mn-lt"/>
                <a:ea typeface="+mn-ea"/>
                <a:sym typeface="+mn-lt"/>
              </a:rPr>
              <a:pPr marL="0" lvl="0" indent="0" algn="ctr">
                <a:spcBef>
                  <a:spcPct val="0"/>
                </a:spcBef>
                <a:buNone/>
              </a:pPr>
              <a:t>02</a:t>
            </a:fld>
            <a:endParaRPr kumimoji="1" lang="en-US" altLang="ja-JP" sz="1000" dirty="0">
              <a:latin typeface="+mn-lt"/>
              <a:ea typeface="+mn-ea"/>
              <a:sym typeface="+mn-lt"/>
            </a:endParaRPr>
          </a:p>
        </p:txBody>
      </p:sp>
      <p:sp>
        <p:nvSpPr>
          <p:cNvPr id="82" name="テキスト プレースホルダ 9">
            <a:extLst>
              <a:ext uri="{FF2B5EF4-FFF2-40B4-BE49-F238E27FC236}">
                <a16:creationId xmlns:a16="http://schemas.microsoft.com/office/drawing/2014/main" id="{5B065F0B-6E12-CE23-3776-FD2E585FA8DD}"/>
              </a:ext>
            </a:extLst>
          </p:cNvPr>
          <p:cNvSpPr>
            <a:spLocks/>
          </p:cNvSpPr>
          <p:nvPr>
            <p:custDataLst>
              <p:tags r:id="rId11"/>
            </p:custDataLst>
          </p:nvPr>
        </p:nvSpPr>
        <p:spPr bwMode="auto">
          <a:xfrm>
            <a:off x="903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72529EE-896E-4A08-849A-1A2967EFC22B}" type="datetime'''''''''''0''''''''''''''3'''''''''''''''''''''''''''''''''''">
              <a:rPr lang="en-US" altLang="en-US" sz="1000" smtClean="0">
                <a:effectLst/>
                <a:latin typeface="+mn-lt"/>
                <a:ea typeface="+mn-ea"/>
                <a:sym typeface="+mn-lt"/>
              </a:rPr>
              <a:pPr marL="0" lvl="0" indent="0" algn="ctr">
                <a:spcBef>
                  <a:spcPct val="0"/>
                </a:spcBef>
                <a:buNone/>
              </a:pPr>
              <a:t>03</a:t>
            </a:fld>
            <a:endParaRPr kumimoji="1" lang="en-US" altLang="ja-JP" sz="1000" dirty="0">
              <a:latin typeface="+mn-lt"/>
              <a:ea typeface="+mn-ea"/>
              <a:sym typeface="+mn-lt"/>
            </a:endParaRPr>
          </a:p>
        </p:txBody>
      </p:sp>
      <p:sp useBgFill="1">
        <p:nvSpPr>
          <p:cNvPr id="68" name="テキスト プレースホルダ 9">
            <a:extLst>
              <a:ext uri="{FF2B5EF4-FFF2-40B4-BE49-F238E27FC236}">
                <a16:creationId xmlns:a16="http://schemas.microsoft.com/office/drawing/2014/main" id="{844EEEAD-0DBA-FD5D-07EF-E45834F233F9}"/>
              </a:ext>
            </a:extLst>
          </p:cNvPr>
          <p:cNvSpPr>
            <a:spLocks/>
          </p:cNvSpPr>
          <p:nvPr>
            <p:custDataLst>
              <p:tags r:id="rId12"/>
            </p:custDataLst>
          </p:nvPr>
        </p:nvSpPr>
        <p:spPr bwMode="gray">
          <a:xfrm>
            <a:off x="1003300" y="4552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583EB7-6425-4E9B-B933-F37AA735FF62}" type="datetime'''1''''''''''2''''''''''''''.''''7'''''''''''''''''''''''''''">
              <a:rPr lang="en-US" altLang="en-US" sz="1000" smtClean="0">
                <a:effectLst/>
                <a:latin typeface="+mn-lt"/>
                <a:ea typeface="+mn-ea"/>
                <a:sym typeface="+mn-lt"/>
              </a:rPr>
              <a:pPr marL="0" lvl="0" indent="0" algn="ctr">
                <a:spcBef>
                  <a:spcPct val="0"/>
                </a:spcBef>
                <a:buNone/>
              </a:pPr>
              <a:t>12.7</a:t>
            </a:fld>
            <a:endParaRPr kumimoji="1" lang="en-US" altLang="ja-JP" sz="1000" dirty="0">
              <a:latin typeface="+mn-lt"/>
              <a:ea typeface="+mn-ea"/>
              <a:sym typeface="+mn-lt"/>
            </a:endParaRPr>
          </a:p>
        </p:txBody>
      </p:sp>
      <p:sp>
        <p:nvSpPr>
          <p:cNvPr id="83" name="テキスト プレースホルダ 9">
            <a:extLst>
              <a:ext uri="{FF2B5EF4-FFF2-40B4-BE49-F238E27FC236}">
                <a16:creationId xmlns:a16="http://schemas.microsoft.com/office/drawing/2014/main" id="{7BD5E9C0-4AD8-B4B2-3CE5-96B7FE2B36C7}"/>
              </a:ext>
            </a:extLst>
          </p:cNvPr>
          <p:cNvSpPr>
            <a:spLocks/>
          </p:cNvSpPr>
          <p:nvPr>
            <p:custDataLst>
              <p:tags r:id="rId13"/>
            </p:custDataLst>
          </p:nvPr>
        </p:nvSpPr>
        <p:spPr bwMode="auto">
          <a:xfrm>
            <a:off x="1066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1F524E1-85CD-41D9-9A9D-A49B2499D444}" type="datetime'''''''''''''''''''''''''''''''''''''''0''''''''''''''''4'''">
              <a:rPr lang="en-US" altLang="en-US" sz="1000" smtClean="0">
                <a:effectLst/>
                <a:latin typeface="+mn-lt"/>
                <a:ea typeface="+mn-ea"/>
                <a:sym typeface="+mn-lt"/>
              </a:rPr>
              <a:pPr marL="0" lvl="0" indent="0" algn="ctr">
                <a:spcBef>
                  <a:spcPct val="0"/>
                </a:spcBef>
                <a:buNone/>
              </a:pPr>
              <a:t>04</a:t>
            </a:fld>
            <a:endParaRPr kumimoji="1" lang="en-US" altLang="ja-JP" sz="1000" dirty="0">
              <a:latin typeface="+mn-lt"/>
              <a:ea typeface="+mn-ea"/>
              <a:sym typeface="+mn-lt"/>
            </a:endParaRPr>
          </a:p>
        </p:txBody>
      </p:sp>
      <p:sp>
        <p:nvSpPr>
          <p:cNvPr id="84" name="テキスト プレースホルダ 9">
            <a:extLst>
              <a:ext uri="{FF2B5EF4-FFF2-40B4-BE49-F238E27FC236}">
                <a16:creationId xmlns:a16="http://schemas.microsoft.com/office/drawing/2014/main" id="{F56F6071-1AC8-664A-871C-D9DB14B5A707}"/>
              </a:ext>
            </a:extLst>
          </p:cNvPr>
          <p:cNvSpPr>
            <a:spLocks/>
          </p:cNvSpPr>
          <p:nvPr>
            <p:custDataLst>
              <p:tags r:id="rId14"/>
            </p:custDataLst>
          </p:nvPr>
        </p:nvSpPr>
        <p:spPr bwMode="auto">
          <a:xfrm>
            <a:off x="1230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EB3482A-F920-4443-AB09-D8085B5442BF}"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E1D4C899-8B23-03F7-A6BA-02FAEC77CE79}"/>
              </a:ext>
            </a:extLst>
          </p:cNvPr>
          <p:cNvSpPr>
            <a:spLocks/>
          </p:cNvSpPr>
          <p:nvPr>
            <p:custDataLst>
              <p:tags r:id="rId15"/>
            </p:custDataLst>
          </p:nvPr>
        </p:nvSpPr>
        <p:spPr bwMode="auto">
          <a:xfrm>
            <a:off x="1393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E4DEFF1-B142-420E-BF1B-F16EA4913A94}" type="datetime'''0''''''''''''''''''''''''''''''''6'''''''''''''''''''">
              <a:rPr lang="en-US" altLang="en-US" sz="1000" smtClean="0">
                <a:effectLst/>
                <a:latin typeface="+mn-lt"/>
                <a:ea typeface="+mn-ea"/>
                <a:sym typeface="+mn-lt"/>
              </a:rPr>
              <a:pPr marL="0" lvl="0" indent="0" algn="ctr">
                <a:spcBef>
                  <a:spcPct val="0"/>
                </a:spcBef>
                <a:buNone/>
              </a:pPr>
              <a:t>06</a:t>
            </a:fld>
            <a:endParaRPr kumimoji="1" lang="en-US" altLang="ja-JP" sz="1000" dirty="0">
              <a:latin typeface="+mn-lt"/>
              <a:ea typeface="+mn-ea"/>
              <a:sym typeface="+mn-lt"/>
            </a:endParaRPr>
          </a:p>
        </p:txBody>
      </p:sp>
      <p:sp>
        <p:nvSpPr>
          <p:cNvPr id="86" name="テキスト プレースホルダ 9">
            <a:extLst>
              <a:ext uri="{FF2B5EF4-FFF2-40B4-BE49-F238E27FC236}">
                <a16:creationId xmlns:a16="http://schemas.microsoft.com/office/drawing/2014/main" id="{B506872A-A69B-BD9B-EC14-E75206DBAF2D}"/>
              </a:ext>
            </a:extLst>
          </p:cNvPr>
          <p:cNvSpPr>
            <a:spLocks/>
          </p:cNvSpPr>
          <p:nvPr>
            <p:custDataLst>
              <p:tags r:id="rId16"/>
            </p:custDataLst>
          </p:nvPr>
        </p:nvSpPr>
        <p:spPr bwMode="auto">
          <a:xfrm>
            <a:off x="1555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80969E-4150-40BC-9A98-FC71AB7B40B8}" type="datetime'''''''''''0''''''''7'''''''">
              <a:rPr lang="en-US" altLang="en-US" sz="1000" smtClean="0">
                <a:effectLst/>
                <a:latin typeface="+mn-lt"/>
                <a:ea typeface="+mn-ea"/>
                <a:sym typeface="+mn-lt"/>
              </a:rPr>
              <a:pPr marL="0" lvl="0" indent="0" algn="ctr">
                <a:spcBef>
                  <a:spcPct val="0"/>
                </a:spcBef>
                <a:buNone/>
              </a:pPr>
              <a:t>07</a:t>
            </a:fld>
            <a:endParaRPr kumimoji="1" lang="en-US" altLang="ja-JP" sz="1000" dirty="0">
              <a:latin typeface="+mn-lt"/>
              <a:ea typeface="+mn-ea"/>
              <a:sym typeface="+mn-lt"/>
            </a:endParaRPr>
          </a:p>
        </p:txBody>
      </p:sp>
      <p:sp>
        <p:nvSpPr>
          <p:cNvPr id="87" name="テキスト プレースホルダ 9">
            <a:extLst>
              <a:ext uri="{FF2B5EF4-FFF2-40B4-BE49-F238E27FC236}">
                <a16:creationId xmlns:a16="http://schemas.microsoft.com/office/drawing/2014/main" id="{E019ACC0-7F59-D6EB-6C9F-8BC3CA9AE759}"/>
              </a:ext>
            </a:extLst>
          </p:cNvPr>
          <p:cNvSpPr>
            <a:spLocks/>
          </p:cNvSpPr>
          <p:nvPr>
            <p:custDataLst>
              <p:tags r:id="rId17"/>
            </p:custDataLst>
          </p:nvPr>
        </p:nvSpPr>
        <p:spPr bwMode="auto">
          <a:xfrm>
            <a:off x="1719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76D8B9-4A19-4EFC-87CF-4C47D68B4CE0}" type="datetime'''''0''8'">
              <a:rPr lang="en-US" altLang="en-US" sz="1000" smtClean="0">
                <a:effectLst/>
                <a:latin typeface="+mn-lt"/>
                <a:ea typeface="+mn-ea"/>
                <a:sym typeface="+mn-lt"/>
              </a:rPr>
              <a:pPr marL="0" lvl="0" indent="0" algn="ctr">
                <a:spcBef>
                  <a:spcPct val="0"/>
                </a:spcBef>
                <a:buNone/>
              </a:pPr>
              <a:t>08</a:t>
            </a:fld>
            <a:endParaRPr kumimoji="1" lang="en-US" altLang="ja-JP" sz="1000" dirty="0">
              <a:latin typeface="+mn-lt"/>
              <a:ea typeface="+mn-ea"/>
              <a:sym typeface="+mn-lt"/>
            </a:endParaRPr>
          </a:p>
        </p:txBody>
      </p:sp>
      <p:sp>
        <p:nvSpPr>
          <p:cNvPr id="88" name="テキスト プレースホルダ 9">
            <a:extLst>
              <a:ext uri="{FF2B5EF4-FFF2-40B4-BE49-F238E27FC236}">
                <a16:creationId xmlns:a16="http://schemas.microsoft.com/office/drawing/2014/main" id="{E28ACED3-9E0A-3F30-29EE-8934AEB3AED7}"/>
              </a:ext>
            </a:extLst>
          </p:cNvPr>
          <p:cNvSpPr>
            <a:spLocks/>
          </p:cNvSpPr>
          <p:nvPr>
            <p:custDataLst>
              <p:tags r:id="rId18"/>
            </p:custDataLst>
          </p:nvPr>
        </p:nvSpPr>
        <p:spPr bwMode="auto">
          <a:xfrm>
            <a:off x="1882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F9CAA9E-4846-43F2-AEC7-23FE24932F10}" type="datetime'''''''''''''''''''''09'''''''''''''''''''''''''''''''">
              <a:rPr lang="en-US" altLang="en-US" sz="1000" smtClean="0">
                <a:effectLst/>
                <a:latin typeface="+mn-lt"/>
                <a:ea typeface="+mn-ea"/>
                <a:sym typeface="+mn-lt"/>
              </a:rPr>
              <a:pPr marL="0" lvl="0" indent="0" algn="ctr">
                <a:spcBef>
                  <a:spcPct val="0"/>
                </a:spcBef>
                <a:buNone/>
              </a:pPr>
              <a:t>09</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23C951F4-683E-4BBF-8002-FC0FAA415B5B}"/>
              </a:ext>
            </a:extLst>
          </p:cNvPr>
          <p:cNvSpPr>
            <a:spLocks/>
          </p:cNvSpPr>
          <p:nvPr>
            <p:custDataLst>
              <p:tags r:id="rId19"/>
            </p:custDataLst>
          </p:nvPr>
        </p:nvSpPr>
        <p:spPr bwMode="auto">
          <a:xfrm>
            <a:off x="2046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2B26BD-B12A-4708-9017-7FBE2768B524}"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p:nvSpPr>
          <p:cNvPr id="90" name="テキスト プレースホルダ 9">
            <a:extLst>
              <a:ext uri="{FF2B5EF4-FFF2-40B4-BE49-F238E27FC236}">
                <a16:creationId xmlns:a16="http://schemas.microsoft.com/office/drawing/2014/main" id="{D682F8C0-51DE-3FC9-B5C8-5547F40800C5}"/>
              </a:ext>
            </a:extLst>
          </p:cNvPr>
          <p:cNvSpPr>
            <a:spLocks/>
          </p:cNvSpPr>
          <p:nvPr>
            <p:custDataLst>
              <p:tags r:id="rId20"/>
            </p:custDataLst>
          </p:nvPr>
        </p:nvSpPr>
        <p:spPr bwMode="auto">
          <a:xfrm>
            <a:off x="2209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9B78F3E-D523-47F4-B6A5-F25C43CE76D9}" type="datetime'''''11'''''''''''''''''''''''''">
              <a:rPr lang="en-US" altLang="en-US" sz="1000" smtClean="0">
                <a:effectLst/>
                <a:latin typeface="+mn-lt"/>
                <a:ea typeface="+mn-ea"/>
                <a:sym typeface="+mn-lt"/>
              </a:rPr>
              <a:pPr marL="0" lvl="0" indent="0" algn="ctr">
                <a:spcBef>
                  <a:spcPct val="0"/>
                </a:spcBef>
                <a:buNone/>
              </a:pPr>
              <a:t>11</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F8F12111-ED58-A2F4-DD82-9939AF28BDB9}"/>
              </a:ext>
            </a:extLst>
          </p:cNvPr>
          <p:cNvSpPr>
            <a:spLocks/>
          </p:cNvSpPr>
          <p:nvPr>
            <p:custDataLst>
              <p:tags r:id="rId21"/>
            </p:custDataLst>
          </p:nvPr>
        </p:nvSpPr>
        <p:spPr bwMode="auto">
          <a:xfrm>
            <a:off x="2373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1F210B5-F5C7-4B5F-A149-B7970D0F939D}" type="datetime'''''''''''''''''''''''''''''''''''''''''''''1''''2'">
              <a:rPr lang="en-US" altLang="en-US" sz="1000" smtClean="0">
                <a:effectLst/>
                <a:latin typeface="+mn-lt"/>
                <a:ea typeface="+mn-ea"/>
                <a:sym typeface="+mn-lt"/>
              </a:rPr>
              <a:pPr marL="0" lvl="0" indent="0" algn="ctr">
                <a:spcBef>
                  <a:spcPct val="0"/>
                </a:spcBef>
                <a:buNone/>
              </a:pPr>
              <a:t>12</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C071A4DC-3DF5-A3F9-DC6B-EC0E116AF2C2}"/>
              </a:ext>
            </a:extLst>
          </p:cNvPr>
          <p:cNvSpPr>
            <a:spLocks/>
          </p:cNvSpPr>
          <p:nvPr>
            <p:custDataLst>
              <p:tags r:id="rId22"/>
            </p:custDataLst>
          </p:nvPr>
        </p:nvSpPr>
        <p:spPr bwMode="auto">
          <a:xfrm>
            <a:off x="2536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8F6C2A-9564-4F40-986C-37A95525D64A}" type="datetime'''''''''''''''''''''1''''''''''''''''''''''''''''3'''''''''">
              <a:rPr lang="en-US" altLang="en-US" sz="1000" smtClean="0">
                <a:effectLst/>
                <a:latin typeface="+mn-lt"/>
                <a:ea typeface="+mn-ea"/>
                <a:sym typeface="+mn-lt"/>
              </a:rPr>
              <a:pPr marL="0" lvl="0" indent="0" algn="ctr">
                <a:spcBef>
                  <a:spcPct val="0"/>
                </a:spcBef>
                <a:buNone/>
              </a:pPr>
              <a:t>13</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9DED4CDE-FA45-B3AA-AA25-53C8B7E557B3}"/>
              </a:ext>
            </a:extLst>
          </p:cNvPr>
          <p:cNvSpPr>
            <a:spLocks/>
          </p:cNvSpPr>
          <p:nvPr>
            <p:custDataLst>
              <p:tags r:id="rId23"/>
            </p:custDataLst>
          </p:nvPr>
        </p:nvSpPr>
        <p:spPr bwMode="auto">
          <a:xfrm>
            <a:off x="2700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8860ADA-5F5D-454E-A37B-151FBD0CF9D9}" type="datetime'''''''''''''''1''''''''''''''''''''''4'''''''">
              <a:rPr lang="en-US" altLang="en-US" sz="1000" smtClean="0">
                <a:effectLst/>
                <a:latin typeface="+mn-lt"/>
                <a:ea typeface="+mn-ea"/>
                <a:sym typeface="+mn-lt"/>
              </a:rPr>
              <a:pPr marL="0" lvl="0" indent="0" algn="ctr">
                <a:spcBef>
                  <a:spcPct val="0"/>
                </a:spcBef>
                <a:buNone/>
              </a:pPr>
              <a:t>14</a:t>
            </a:fld>
            <a:endParaRPr kumimoji="1" lang="en-US" altLang="ja-JP" sz="1000" dirty="0">
              <a:latin typeface="+mn-lt"/>
              <a:ea typeface="+mn-ea"/>
              <a:sym typeface="+mn-lt"/>
            </a:endParaRPr>
          </a:p>
        </p:txBody>
      </p:sp>
      <p:sp>
        <p:nvSpPr>
          <p:cNvPr id="94" name="テキスト プレースホルダ 9">
            <a:extLst>
              <a:ext uri="{FF2B5EF4-FFF2-40B4-BE49-F238E27FC236}">
                <a16:creationId xmlns:a16="http://schemas.microsoft.com/office/drawing/2014/main" id="{91235250-3D48-1603-B418-78FBC99686BB}"/>
              </a:ext>
            </a:extLst>
          </p:cNvPr>
          <p:cNvSpPr>
            <a:spLocks/>
          </p:cNvSpPr>
          <p:nvPr>
            <p:custDataLst>
              <p:tags r:id="rId24"/>
            </p:custDataLst>
          </p:nvPr>
        </p:nvSpPr>
        <p:spPr bwMode="auto">
          <a:xfrm>
            <a:off x="2863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C894A1-5173-47B7-BF92-BEF67E8C9880}"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p:nvSpPr>
          <p:cNvPr id="95" name="テキスト プレースホルダ 9">
            <a:extLst>
              <a:ext uri="{FF2B5EF4-FFF2-40B4-BE49-F238E27FC236}">
                <a16:creationId xmlns:a16="http://schemas.microsoft.com/office/drawing/2014/main" id="{5C69AA45-6B69-8D6F-5FC7-264886E84574}"/>
              </a:ext>
            </a:extLst>
          </p:cNvPr>
          <p:cNvSpPr>
            <a:spLocks/>
          </p:cNvSpPr>
          <p:nvPr>
            <p:custDataLst>
              <p:tags r:id="rId25"/>
            </p:custDataLst>
          </p:nvPr>
        </p:nvSpPr>
        <p:spPr bwMode="auto">
          <a:xfrm>
            <a:off x="30273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E8A8194-CC96-43CA-974D-854219D96E32}" type="datetime'''''''1''''''''''''6'''''''''''''''''''''''''''''''''''''''">
              <a:rPr lang="en-US" altLang="en-US" sz="1000" smtClean="0">
                <a:effectLst/>
                <a:latin typeface="+mn-lt"/>
                <a:ea typeface="+mn-ea"/>
                <a:sym typeface="+mn-lt"/>
              </a:rPr>
              <a:pPr marL="0" lvl="0" indent="0" algn="ctr">
                <a:spcBef>
                  <a:spcPct val="0"/>
                </a:spcBef>
                <a:buNone/>
              </a:pPr>
              <a:t>16</a:t>
            </a:fld>
            <a:endParaRPr kumimoji="1" lang="en-US" altLang="ja-JP" sz="1000" dirty="0">
              <a:latin typeface="+mn-lt"/>
              <a:ea typeface="+mn-ea"/>
              <a:sym typeface="+mn-lt"/>
            </a:endParaRPr>
          </a:p>
        </p:txBody>
      </p:sp>
      <p:sp useBgFill="1">
        <p:nvSpPr>
          <p:cNvPr id="69" name="テキスト プレースホルダ 9">
            <a:extLst>
              <a:ext uri="{FF2B5EF4-FFF2-40B4-BE49-F238E27FC236}">
                <a16:creationId xmlns:a16="http://schemas.microsoft.com/office/drawing/2014/main" id="{EDC1451C-9887-42C3-AF5E-8CDC21A6F35B}"/>
              </a:ext>
            </a:extLst>
          </p:cNvPr>
          <p:cNvSpPr>
            <a:spLocks/>
          </p:cNvSpPr>
          <p:nvPr>
            <p:custDataLst>
              <p:tags r:id="rId26"/>
            </p:custDataLst>
          </p:nvPr>
        </p:nvSpPr>
        <p:spPr bwMode="gray">
          <a:xfrm>
            <a:off x="3127375" y="45783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02BC22-4CC7-4656-ABB1-5D228CA9974C}" type="datetime'''''''''''''''''''''1''''''''2''''''''.''''''''4'''''''''">
              <a:rPr lang="en-US" altLang="en-US" sz="1000" smtClean="0">
                <a:effectLst/>
                <a:latin typeface="+mn-lt"/>
                <a:ea typeface="+mn-ea"/>
                <a:sym typeface="+mn-lt"/>
              </a:rPr>
              <a:pPr marL="0" lvl="0" indent="0" algn="ctr">
                <a:spcBef>
                  <a:spcPct val="0"/>
                </a:spcBef>
                <a:buNone/>
              </a:pPr>
              <a:t>12.4</a:t>
            </a:fld>
            <a:endParaRPr kumimoji="1" lang="en-US" altLang="ja-JP" sz="1000" dirty="0">
              <a:latin typeface="+mn-lt"/>
              <a:ea typeface="+mn-ea"/>
              <a:sym typeface="+mn-lt"/>
            </a:endParaRPr>
          </a:p>
        </p:txBody>
      </p:sp>
      <p:sp>
        <p:nvSpPr>
          <p:cNvPr id="96" name="テキスト プレースホルダ 9">
            <a:extLst>
              <a:ext uri="{FF2B5EF4-FFF2-40B4-BE49-F238E27FC236}">
                <a16:creationId xmlns:a16="http://schemas.microsoft.com/office/drawing/2014/main" id="{641776F7-86AC-D824-16BD-E26E9650D2E6}"/>
              </a:ext>
            </a:extLst>
          </p:cNvPr>
          <p:cNvSpPr>
            <a:spLocks/>
          </p:cNvSpPr>
          <p:nvPr>
            <p:custDataLst>
              <p:tags r:id="rId27"/>
            </p:custDataLst>
          </p:nvPr>
        </p:nvSpPr>
        <p:spPr bwMode="auto">
          <a:xfrm>
            <a:off x="3190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72BC3A-347E-4E9B-A944-FC846B58BDCC}"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4FD0027C-AEBB-D741-C392-3C66A411114C}"/>
              </a:ext>
            </a:extLst>
          </p:cNvPr>
          <p:cNvSpPr>
            <a:spLocks/>
          </p:cNvSpPr>
          <p:nvPr>
            <p:custDataLst>
              <p:tags r:id="rId28"/>
            </p:custDataLst>
          </p:nvPr>
        </p:nvSpPr>
        <p:spPr bwMode="auto">
          <a:xfrm>
            <a:off x="3354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49869AB-A0FE-498C-B10E-031ABD74ECF9}"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useBgFill="1">
        <p:nvSpPr>
          <p:cNvPr id="70" name="テキスト プレースホルダ 9">
            <a:extLst>
              <a:ext uri="{FF2B5EF4-FFF2-40B4-BE49-F238E27FC236}">
                <a16:creationId xmlns:a16="http://schemas.microsoft.com/office/drawing/2014/main" id="{551F40F0-34D9-116E-27C1-081BE6467AC3}"/>
              </a:ext>
            </a:extLst>
          </p:cNvPr>
          <p:cNvSpPr>
            <a:spLocks/>
          </p:cNvSpPr>
          <p:nvPr>
            <p:custDataLst>
              <p:tags r:id="rId29"/>
            </p:custDataLst>
          </p:nvPr>
        </p:nvSpPr>
        <p:spPr bwMode="gray">
          <a:xfrm>
            <a:off x="3489325" y="50180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127A90-8A4A-40A6-BCB8-D9223ADCD40E}" type="datetime'7''''''''''''''''''''''''''''''''''''.2'''''">
              <a:rPr lang="en-US" altLang="en-US" sz="1000" smtClean="0">
                <a:effectLst/>
                <a:latin typeface="+mn-lt"/>
                <a:ea typeface="+mn-ea"/>
                <a:sym typeface="+mn-lt"/>
              </a:rPr>
              <a:pPr marL="0" lvl="0" indent="0" algn="ctr">
                <a:spcBef>
                  <a:spcPct val="0"/>
                </a:spcBef>
                <a:buNone/>
              </a:pPr>
              <a:t>7.2</a:t>
            </a:fld>
            <a:endParaRPr kumimoji="1" lang="en-US" altLang="ja-JP" sz="1000" dirty="0">
              <a:latin typeface="+mn-lt"/>
              <a:ea typeface="+mn-ea"/>
              <a:sym typeface="+mn-lt"/>
            </a:endParaRPr>
          </a:p>
        </p:txBody>
      </p:sp>
      <p:sp>
        <p:nvSpPr>
          <p:cNvPr id="75" name="Text Placeholder 12"/>
          <p:cNvSpPr>
            <a:spLocks/>
          </p:cNvSpPr>
          <p:nvPr>
            <p:custDataLst>
              <p:tags r:id="rId30"/>
            </p:custDataLst>
          </p:nvPr>
        </p:nvSpPr>
        <p:spPr bwMode="auto">
          <a:xfrm>
            <a:off x="115888"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98" name="テキスト プレースホルダ 9">
            <a:extLst>
              <a:ext uri="{FF2B5EF4-FFF2-40B4-BE49-F238E27FC236}">
                <a16:creationId xmlns:a16="http://schemas.microsoft.com/office/drawing/2014/main" id="{AC09983C-D3A1-FA90-68A1-1009E0468606}"/>
              </a:ext>
            </a:extLst>
          </p:cNvPr>
          <p:cNvSpPr>
            <a:spLocks/>
          </p:cNvSpPr>
          <p:nvPr>
            <p:custDataLst>
              <p:tags r:id="rId31"/>
            </p:custDataLst>
          </p:nvPr>
        </p:nvSpPr>
        <p:spPr bwMode="auto">
          <a:xfrm>
            <a:off x="3517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4DB16C-830E-44A4-9EA4-2BE46FAAAE33}"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useBgFill="1">
        <p:nvSpPr>
          <p:cNvPr id="67" name="テキスト プレースホルダ 9">
            <a:extLst>
              <a:ext uri="{FF2B5EF4-FFF2-40B4-BE49-F238E27FC236}">
                <a16:creationId xmlns:a16="http://schemas.microsoft.com/office/drawing/2014/main" id="{C455967D-D75D-3108-69E4-A585F7F849D6}"/>
              </a:ext>
            </a:extLst>
          </p:cNvPr>
          <p:cNvSpPr>
            <a:spLocks/>
          </p:cNvSpPr>
          <p:nvPr>
            <p:custDataLst>
              <p:tags r:id="rId32"/>
            </p:custDataLst>
          </p:nvPr>
        </p:nvSpPr>
        <p:spPr bwMode="gray">
          <a:xfrm>
            <a:off x="520700" y="35052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386B84-BF43-4333-BBC6-16C98DBDDD18}" type="datetime'2''''5''.''''''1'''''''''''''''''''''''''''''''''''">
              <a:rPr lang="en-US" altLang="en-US" sz="1000" smtClean="0">
                <a:effectLst/>
                <a:latin typeface="+mn-lt"/>
                <a:ea typeface="+mn-ea"/>
                <a:sym typeface="+mn-lt"/>
              </a:rPr>
              <a:pPr marL="0" lvl="0" indent="0" algn="ctr">
                <a:spcBef>
                  <a:spcPct val="0"/>
                </a:spcBef>
                <a:buNone/>
              </a:pPr>
              <a:t>25.1</a:t>
            </a:fld>
            <a:endParaRPr kumimoji="1" lang="en-US" altLang="ja-JP" sz="1000" dirty="0">
              <a:latin typeface="+mn-lt"/>
              <a:ea typeface="+mn-ea"/>
              <a:sym typeface="+mn-lt"/>
            </a:endParaRPr>
          </a:p>
        </p:txBody>
      </p:sp>
      <p:sp>
        <p:nvSpPr>
          <p:cNvPr id="99" name="テキスト プレースホルダ 9">
            <a:extLst>
              <a:ext uri="{FF2B5EF4-FFF2-40B4-BE49-F238E27FC236}">
                <a16:creationId xmlns:a16="http://schemas.microsoft.com/office/drawing/2014/main" id="{457D948B-A13B-2F6D-13E4-1E1AFE420D9F}"/>
              </a:ext>
            </a:extLst>
          </p:cNvPr>
          <p:cNvSpPr>
            <a:spLocks/>
          </p:cNvSpPr>
          <p:nvPr>
            <p:custDataLst>
              <p:tags r:id="rId33"/>
            </p:custDataLst>
          </p:nvPr>
        </p:nvSpPr>
        <p:spPr bwMode="auto">
          <a:xfrm>
            <a:off x="3679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EDA9B77-B882-4872-ADA8-7556EB2F4692}"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p:nvSpPr>
          <p:cNvPr id="79" name="テキスト プレースホルダ 9">
            <a:extLst>
              <a:ext uri="{FF2B5EF4-FFF2-40B4-BE49-F238E27FC236}">
                <a16:creationId xmlns:a16="http://schemas.microsoft.com/office/drawing/2014/main" id="{3E23DF7F-07CC-EC34-3554-9D134CF10AE9}"/>
              </a:ext>
            </a:extLst>
          </p:cNvPr>
          <p:cNvSpPr>
            <a:spLocks/>
          </p:cNvSpPr>
          <p:nvPr>
            <p:custDataLst>
              <p:tags r:id="rId34"/>
            </p:custDataLst>
          </p:nvPr>
        </p:nvSpPr>
        <p:spPr bwMode="auto">
          <a:xfrm>
            <a:off x="342900"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F117277-380E-4825-8D2A-BC72EA8160E0}"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useBgFill="1">
        <p:nvSpPr>
          <p:cNvPr id="71" name="テキスト プレースホルダ 9">
            <a:extLst>
              <a:ext uri="{FF2B5EF4-FFF2-40B4-BE49-F238E27FC236}">
                <a16:creationId xmlns:a16="http://schemas.microsoft.com/office/drawing/2014/main" id="{C6BB9037-C17B-AACC-4D96-776C9F284F68}"/>
              </a:ext>
            </a:extLst>
          </p:cNvPr>
          <p:cNvSpPr>
            <a:spLocks/>
          </p:cNvSpPr>
          <p:nvPr>
            <p:custDataLst>
              <p:tags r:id="rId35"/>
            </p:custDataLst>
          </p:nvPr>
        </p:nvSpPr>
        <p:spPr bwMode="gray">
          <a:xfrm>
            <a:off x="3943350" y="29305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7CC7F6C-4BE5-43B8-A7A1-03F44BC06628}" type="datetime'''3''''1''''''''''''''''''''.''''''''''9'''''''''''''''">
              <a:rPr lang="en-US" altLang="en-US" sz="1000" smtClean="0">
                <a:effectLst/>
                <a:latin typeface="+mn-lt"/>
                <a:ea typeface="+mn-ea"/>
                <a:sym typeface="+mn-lt"/>
              </a:rPr>
              <a:pPr marL="0" lvl="0" indent="0" algn="ctr">
                <a:spcBef>
                  <a:spcPct val="0"/>
                </a:spcBef>
                <a:buNone/>
              </a:pPr>
              <a:t>31.9</a:t>
            </a:fld>
            <a:endParaRPr kumimoji="1" lang="en-US" altLang="ja-JP" sz="1000" dirty="0">
              <a:latin typeface="+mn-lt"/>
              <a:ea typeface="+mn-ea"/>
              <a:sym typeface="+mn-lt"/>
            </a:endParaRPr>
          </a:p>
        </p:txBody>
      </p:sp>
      <p:sp>
        <p:nvSpPr>
          <p:cNvPr id="101" name="テキスト プレースホルダ 9">
            <a:extLst>
              <a:ext uri="{FF2B5EF4-FFF2-40B4-BE49-F238E27FC236}">
                <a16:creationId xmlns:a16="http://schemas.microsoft.com/office/drawing/2014/main" id="{A26C6AF3-AC7F-3BD2-5257-C4E68701EA68}"/>
              </a:ext>
            </a:extLst>
          </p:cNvPr>
          <p:cNvSpPr>
            <a:spLocks/>
          </p:cNvSpPr>
          <p:nvPr>
            <p:custDataLst>
              <p:tags r:id="rId36"/>
            </p:custDataLst>
          </p:nvPr>
        </p:nvSpPr>
        <p:spPr bwMode="auto">
          <a:xfrm>
            <a:off x="4006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49BFE38-918C-4C21-8115-431CBD7E8CE0}"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102" name="テキスト プレースホルダ 9">
            <a:extLst>
              <a:ext uri="{FF2B5EF4-FFF2-40B4-BE49-F238E27FC236}">
                <a16:creationId xmlns:a16="http://schemas.microsoft.com/office/drawing/2014/main" id="{A7C9A2F3-CB65-F91D-34B1-D81DEAA4C615}"/>
              </a:ext>
            </a:extLst>
          </p:cNvPr>
          <p:cNvSpPr>
            <a:spLocks/>
          </p:cNvSpPr>
          <p:nvPr>
            <p:custDataLst>
              <p:tags r:id="rId37"/>
            </p:custDataLst>
          </p:nvPr>
        </p:nvSpPr>
        <p:spPr bwMode="auto">
          <a:xfrm>
            <a:off x="41703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3AC041-0224-4701-A3B6-F4FB2B682158}"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103" name="テキスト プレースホルダ 9">
            <a:extLst>
              <a:ext uri="{FF2B5EF4-FFF2-40B4-BE49-F238E27FC236}">
                <a16:creationId xmlns:a16="http://schemas.microsoft.com/office/drawing/2014/main" id="{40E3359B-53E1-ED3C-97E8-A069EB00244A}"/>
              </a:ext>
            </a:extLst>
          </p:cNvPr>
          <p:cNvSpPr>
            <a:spLocks/>
          </p:cNvSpPr>
          <p:nvPr>
            <p:custDataLst>
              <p:tags r:id="rId38"/>
            </p:custDataLst>
          </p:nvPr>
        </p:nvSpPr>
        <p:spPr bwMode="auto">
          <a:xfrm>
            <a:off x="4333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AD71EF-2CD1-48D3-A525-32CE73C5FEB1}"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100" name="テキスト プレースホルダ 9">
            <a:extLst>
              <a:ext uri="{FF2B5EF4-FFF2-40B4-BE49-F238E27FC236}">
                <a16:creationId xmlns:a16="http://schemas.microsoft.com/office/drawing/2014/main" id="{D5C39C35-4B32-496B-FD2C-CFDD9789B0F2}"/>
              </a:ext>
            </a:extLst>
          </p:cNvPr>
          <p:cNvSpPr>
            <a:spLocks/>
          </p:cNvSpPr>
          <p:nvPr>
            <p:custDataLst>
              <p:tags r:id="rId39"/>
            </p:custDataLst>
          </p:nvPr>
        </p:nvSpPr>
        <p:spPr bwMode="auto">
          <a:xfrm>
            <a:off x="3843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23AFB9B-ED86-4A93-A302-6C3C1913998F}"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104" name="テキスト プレースホルダ 9">
            <a:extLst>
              <a:ext uri="{FF2B5EF4-FFF2-40B4-BE49-F238E27FC236}">
                <a16:creationId xmlns:a16="http://schemas.microsoft.com/office/drawing/2014/main" id="{97839E21-C970-1EF0-56A3-1B6D6BC80C3F}"/>
              </a:ext>
            </a:extLst>
          </p:cNvPr>
          <p:cNvSpPr>
            <a:spLocks/>
          </p:cNvSpPr>
          <p:nvPr>
            <p:custDataLst>
              <p:tags r:id="rId40"/>
            </p:custDataLst>
          </p:nvPr>
        </p:nvSpPr>
        <p:spPr bwMode="auto">
          <a:xfrm>
            <a:off x="4497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2303D8-2D9D-4113-8132-6B1A57888C64}" type="datetime'''''''2''''''''''''''''''''''''5'''''''''''''''''''''''''''">
              <a:rPr lang="en-US" altLang="en-US" sz="1000" smtClean="0">
                <a:effectLst/>
                <a:latin typeface="+mn-lt"/>
                <a:ea typeface="+mn-ea"/>
                <a:sym typeface="+mn-lt"/>
              </a:rPr>
              <a:pPr marL="0" lvl="0" indent="0" algn="ctr">
                <a:spcBef>
                  <a:spcPct val="0"/>
                </a:spcBef>
                <a:buNone/>
              </a:pPr>
              <a:t>25</a:t>
            </a:fld>
            <a:endParaRPr kumimoji="1" lang="en-US" altLang="ja-JP" sz="1000" dirty="0">
              <a:latin typeface="+mn-lt"/>
              <a:ea typeface="+mn-ea"/>
              <a:sym typeface="+mn-lt"/>
            </a:endParaRPr>
          </a:p>
        </p:txBody>
      </p:sp>
      <p:sp useBgFill="1">
        <p:nvSpPr>
          <p:cNvPr id="73" name="テキスト プレースホルダ 9">
            <a:extLst>
              <a:ext uri="{FF2B5EF4-FFF2-40B4-BE49-F238E27FC236}">
                <a16:creationId xmlns:a16="http://schemas.microsoft.com/office/drawing/2014/main" id="{8B9FA7BD-653A-1B3A-C8A6-E2134F213B3D}"/>
              </a:ext>
            </a:extLst>
          </p:cNvPr>
          <p:cNvSpPr>
            <a:spLocks/>
          </p:cNvSpPr>
          <p:nvPr>
            <p:custDataLst>
              <p:tags r:id="rId41"/>
            </p:custDataLst>
          </p:nvPr>
        </p:nvSpPr>
        <p:spPr bwMode="gray">
          <a:xfrm>
            <a:off x="4632325" y="4789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CA02526-1EB9-4F57-A0F4-3523DC41CCEA}" type="datetime'''''''''''''''''9''''''''''''.''''''''''''''''''''9'''">
              <a:rPr lang="en-US" altLang="en-US" sz="1000" smtClean="0">
                <a:effectLst/>
                <a:latin typeface="+mn-lt"/>
                <a:ea typeface="+mn-ea"/>
                <a:sym typeface="+mn-lt"/>
              </a:rPr>
              <a:pPr marL="0" lvl="0" indent="0" algn="ctr">
                <a:spcBef>
                  <a:spcPct val="0"/>
                </a:spcBef>
                <a:buNone/>
              </a:pPr>
              <a:t>9.9</a:t>
            </a:fld>
            <a:endParaRPr kumimoji="1" lang="en-US" altLang="ja-JP" sz="1000" dirty="0">
              <a:latin typeface="+mn-lt"/>
              <a:ea typeface="+mn-ea"/>
              <a:sym typeface="+mn-lt"/>
            </a:endParaRPr>
          </a:p>
        </p:txBody>
      </p:sp>
      <p:sp>
        <p:nvSpPr>
          <p:cNvPr id="105" name="テキスト プレースホルダ 9">
            <a:extLst>
              <a:ext uri="{FF2B5EF4-FFF2-40B4-BE49-F238E27FC236}">
                <a16:creationId xmlns:a16="http://schemas.microsoft.com/office/drawing/2014/main" id="{A428C520-64EC-7A46-C05F-BB42D58B6C9D}"/>
              </a:ext>
            </a:extLst>
          </p:cNvPr>
          <p:cNvSpPr>
            <a:spLocks/>
          </p:cNvSpPr>
          <p:nvPr>
            <p:custDataLst>
              <p:tags r:id="rId42"/>
            </p:custDataLst>
          </p:nvPr>
        </p:nvSpPr>
        <p:spPr bwMode="auto">
          <a:xfrm>
            <a:off x="4660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1263DA8-9B68-40DD-9D40-ACD65AB5C05B}" type="datetime'''''''''''''''''''''''''''''''''''''''''2''6'''''">
              <a:rPr lang="en-US" altLang="en-US" sz="1000" smtClean="0">
                <a:latin typeface="+mn-lt"/>
                <a:ea typeface="+mn-ea"/>
              </a:rPr>
              <a:pPr/>
              <a:t>26</a:t>
            </a:fld>
            <a:endParaRPr kumimoji="1" lang="en-US" altLang="ja-JP" sz="1000" dirty="0">
              <a:latin typeface="+mn-lt"/>
              <a:ea typeface="+mn-ea"/>
              <a:sym typeface="+mn-lt"/>
            </a:endParaRPr>
          </a:p>
        </p:txBody>
      </p:sp>
      <p:sp useBgFill="1">
        <p:nvSpPr>
          <p:cNvPr id="16" name="テキスト プレースホルダ 9">
            <a:extLst>
              <a:ext uri="{FF2B5EF4-FFF2-40B4-BE49-F238E27FC236}">
                <a16:creationId xmlns:a16="http://schemas.microsoft.com/office/drawing/2014/main" id="{019C2A42-7497-7C19-FA1A-31301F28DD43}"/>
              </a:ext>
            </a:extLst>
          </p:cNvPr>
          <p:cNvSpPr>
            <a:spLocks/>
          </p:cNvSpPr>
          <p:nvPr>
            <p:custDataLst>
              <p:tags r:id="rId43"/>
            </p:custDataLst>
          </p:nvPr>
        </p:nvSpPr>
        <p:spPr bwMode="gray">
          <a:xfrm>
            <a:off x="2636838" y="43164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F011546-D133-45B4-955B-B5B7D41B7453}" type="datetime'15''''''''''''''.''''''''''''5'''''''''''''''">
              <a:rPr lang="en-US" altLang="en-US" sz="1000" smtClean="0">
                <a:effectLst/>
                <a:latin typeface="+mn-lt"/>
                <a:ea typeface="+mn-ea"/>
                <a:sym typeface="+mn-lt"/>
              </a:rPr>
              <a:pPr marL="0" lvl="0" indent="0" algn="ctr">
                <a:spcBef>
                  <a:spcPct val="0"/>
                </a:spcBef>
                <a:buNone/>
              </a:pPr>
              <a:t>15.5</a:t>
            </a:fld>
            <a:endParaRPr kumimoji="1" lang="en-US" altLang="ja-JP" sz="1000" dirty="0">
              <a:latin typeface="+mn-lt"/>
              <a:ea typeface="+mn-ea"/>
              <a:sym typeface="+mn-lt"/>
            </a:endParaRPr>
          </a:p>
        </p:txBody>
      </p:sp>
      <p:sp useBgFill="1">
        <p:nvSpPr>
          <p:cNvPr id="72" name="テキスト プレースホルダ 9">
            <a:extLst>
              <a:ext uri="{FF2B5EF4-FFF2-40B4-BE49-F238E27FC236}">
                <a16:creationId xmlns:a16="http://schemas.microsoft.com/office/drawing/2014/main" id="{C2A06DE7-662F-504B-F737-A8956A767F1B}"/>
              </a:ext>
            </a:extLst>
          </p:cNvPr>
          <p:cNvSpPr>
            <a:spLocks/>
          </p:cNvSpPr>
          <p:nvPr>
            <p:custDataLst>
              <p:tags r:id="rId44"/>
            </p:custDataLst>
          </p:nvPr>
        </p:nvSpPr>
        <p:spPr bwMode="gray">
          <a:xfrm>
            <a:off x="4433888" y="42227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141EC3-365B-4369-9543-E66CC9CEAEE7}" type="datetime'''''''''''''''1''6''''''''''.''''''''''6'''''''">
              <a:rPr lang="en-US" altLang="en-US" sz="1000" smtClean="0">
                <a:effectLst/>
                <a:latin typeface="+mn-lt"/>
                <a:ea typeface="+mn-ea"/>
                <a:sym typeface="+mn-lt"/>
              </a:rPr>
              <a:pPr marL="0" lvl="0" indent="0" algn="ctr">
                <a:spcBef>
                  <a:spcPct val="0"/>
                </a:spcBef>
                <a:buNone/>
              </a:pPr>
              <a:t>16.6</a:t>
            </a:fld>
            <a:endParaRPr kumimoji="1" lang="en-US" altLang="ja-JP" sz="1000" dirty="0">
              <a:latin typeface="+mn-lt"/>
              <a:ea typeface="+mn-ea"/>
              <a:sym typeface="+mn-lt"/>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sp>
        <p:nvSpPr>
          <p:cNvPr id="33" name="テキスト ボックス 32"/>
          <p:cNvSpPr txBox="1"/>
          <p:nvPr/>
        </p:nvSpPr>
        <p:spPr>
          <a:xfrm>
            <a:off x="218521" y="1056530"/>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インフレ率は</a:t>
            </a:r>
            <a:r>
              <a:rPr lang="en-US" altLang="ja-JP" sz="1400" noProof="1">
                <a:latin typeface="+mn-ea"/>
                <a:cs typeface="Arial" panose="020B0604020202020204" pitchFamily="34" charset="0"/>
              </a:rPr>
              <a:t>2021</a:t>
            </a:r>
            <a:r>
              <a:rPr lang="ja-JP" altLang="en-US" sz="1400" noProof="1">
                <a:latin typeface="+mn-ea"/>
                <a:cs typeface="Arial" panose="020B0604020202020204" pitchFamily="34" charset="0"/>
              </a:rPr>
              <a:t>年の</a:t>
            </a:r>
            <a:r>
              <a:rPr lang="en-US" altLang="ja-JP" sz="1400" noProof="1">
                <a:latin typeface="+mn-ea"/>
                <a:cs typeface="Arial" panose="020B0604020202020204" pitchFamily="34" charset="0"/>
              </a:rPr>
              <a:t>10%</a:t>
            </a:r>
            <a:r>
              <a:rPr lang="ja-JP" altLang="en-US" sz="1400" noProof="1">
                <a:latin typeface="+mn-ea"/>
                <a:cs typeface="Arial" panose="020B0604020202020204" pitchFamily="34" charset="0"/>
              </a:rPr>
              <a:t>から、</a:t>
            </a:r>
            <a:r>
              <a:rPr lang="en-US" altLang="ja-JP" sz="1400" noProof="1">
                <a:latin typeface="+mn-ea"/>
                <a:cs typeface="Arial" panose="020B0604020202020204" pitchFamily="34" charset="0"/>
              </a:rPr>
              <a:t>2022</a:t>
            </a:r>
            <a:r>
              <a:rPr lang="ja-JP" altLang="en-US" sz="1400" noProof="1">
                <a:latin typeface="+mn-ea"/>
                <a:cs typeface="Arial" panose="020B0604020202020204" pitchFamily="34" charset="0"/>
              </a:rPr>
              <a:t>年には</a:t>
            </a:r>
            <a:r>
              <a:rPr lang="en-US" altLang="ja-JP" sz="1400" noProof="1">
                <a:latin typeface="+mn-ea"/>
                <a:cs typeface="Arial" panose="020B0604020202020204" pitchFamily="34" charset="0"/>
              </a:rPr>
              <a:t>31.9%</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2023</a:t>
            </a:r>
            <a:r>
              <a:rPr lang="ja-JP" altLang="en-US" sz="1400" noProof="1">
                <a:latin typeface="+mn-ea"/>
                <a:cs typeface="Arial" panose="020B0604020202020204" pitchFamily="34" charset="0"/>
              </a:rPr>
              <a:t>年には</a:t>
            </a:r>
            <a:r>
              <a:rPr lang="en-US" altLang="ja-JP" sz="1400" noProof="1">
                <a:latin typeface="+mn-ea"/>
                <a:cs typeface="Arial" panose="020B0604020202020204" pitchFamily="34" charset="0"/>
              </a:rPr>
              <a:t>39.2%</a:t>
            </a:r>
            <a:r>
              <a:rPr lang="ja-JP" altLang="en-US" sz="1400" noProof="1">
                <a:latin typeface="+mn-ea"/>
                <a:cs typeface="Arial" panose="020B0604020202020204" pitchFamily="34" charset="0"/>
              </a:rPr>
              <a:t>へと急騰したが、</a:t>
            </a:r>
            <a:r>
              <a:rPr lang="en-US" altLang="ja-JP" sz="1400" noProof="1">
                <a:latin typeface="+mn-ea"/>
                <a:cs typeface="Arial" panose="020B0604020202020204" pitchFamily="34" charset="0"/>
              </a:rPr>
              <a:t>2026</a:t>
            </a:r>
            <a:r>
              <a:rPr lang="ja-JP" altLang="en-US" sz="1400" noProof="1">
                <a:latin typeface="+mn-ea"/>
                <a:cs typeface="Arial" panose="020B0604020202020204" pitchFamily="34" charset="0"/>
              </a:rPr>
              <a:t>年以降は</a:t>
            </a:r>
            <a:r>
              <a:rPr lang="en-US" altLang="ja-JP" sz="1400" noProof="1">
                <a:latin typeface="+mn-ea"/>
                <a:cs typeface="Arial" panose="020B0604020202020204" pitchFamily="34" charset="0"/>
              </a:rPr>
              <a:t>9%</a:t>
            </a:r>
            <a:r>
              <a:rPr lang="ja-JP" altLang="en-US" sz="1400" noProof="1">
                <a:latin typeface="+mn-ea"/>
                <a:cs typeface="Arial" panose="020B0604020202020204" pitchFamily="34" charset="0"/>
              </a:rPr>
              <a:t>で安定すると予測されている。また</a:t>
            </a:r>
            <a:r>
              <a:rPr lang="en-US" altLang="ja-JP" sz="1400" noProof="1">
                <a:latin typeface="+mn-ea"/>
                <a:cs typeface="Arial" panose="020B0604020202020204" pitchFamily="34" charset="0"/>
              </a:rPr>
              <a:t>2022</a:t>
            </a:r>
            <a:r>
              <a:rPr lang="ja-JP" altLang="en-US" sz="1400" noProof="1">
                <a:latin typeface="+mn-ea"/>
                <a:cs typeface="Arial" panose="020B0604020202020204" pitchFamily="34" charset="0"/>
              </a:rPr>
              <a:t>年には、財政の悪化および通貨危機に起因するデフレの影響により、輸入物価が急騰した。</a:t>
            </a:r>
            <a:endParaRPr lang="en-US" altLang="ja-JP" sz="1400" noProof="1">
              <a:latin typeface="+mn-ea"/>
              <a:cs typeface="Arial" panose="020B0604020202020204" pitchFamily="34" charset="0"/>
            </a:endParaRPr>
          </a:p>
        </p:txBody>
      </p:sp>
      <p:grpSp>
        <p:nvGrpSpPr>
          <p:cNvPr id="40" name="グループ化 39"/>
          <p:cNvGrpSpPr/>
          <p:nvPr/>
        </p:nvGrpSpPr>
        <p:grpSpPr>
          <a:xfrm>
            <a:off x="3843256" y="2118229"/>
            <a:ext cx="1638660" cy="4348268"/>
            <a:chOff x="5961300" y="21151"/>
            <a:chExt cx="1664130" cy="3941055"/>
          </a:xfrm>
        </p:grpSpPr>
        <p:sp>
          <p:nvSpPr>
            <p:cNvPr id="41" name="フリーフォーム 40"/>
            <p:cNvSpPr/>
            <p:nvPr/>
          </p:nvSpPr>
          <p:spPr>
            <a:xfrm>
              <a:off x="6610985" y="21151"/>
              <a:ext cx="1014445" cy="3851053"/>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a:p>
          </p:txBody>
        </p:sp>
        <p:sp>
          <p:nvSpPr>
            <p:cNvPr id="42" name="角丸四角形 41"/>
            <p:cNvSpPr/>
            <p:nvPr/>
          </p:nvSpPr>
          <p:spPr>
            <a:xfrm>
              <a:off x="5961300" y="3791352"/>
              <a:ext cx="1416226" cy="17085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2025年以降は推計値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 name="テキスト ボックス 74">
            <a:extLst>
              <a:ext uri="{FF2B5EF4-FFF2-40B4-BE49-F238E27FC236}">
                <a16:creationId xmlns:a16="http://schemas.microsoft.com/office/drawing/2014/main" id="{9217470D-045E-7DDD-43D7-BFE438DA76BF}"/>
              </a:ext>
            </a:extLst>
          </p:cNvPr>
          <p:cNvSpPr txBox="1"/>
          <p:nvPr/>
        </p:nvSpPr>
        <p:spPr>
          <a:xfrm>
            <a:off x="218521" y="659044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 （IMF）「World Economic Outlook 202</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年10月データベース」、Exchange-rates.org</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8" name="Chart 7">
            <a:extLst>
              <a:ext uri="{FF2B5EF4-FFF2-40B4-BE49-F238E27FC236}">
                <a16:creationId xmlns:a16="http://schemas.microsoft.com/office/drawing/2014/main" id="{64656DEE-0D8C-1965-E6DD-BBE0FC897BA2}"/>
              </a:ext>
            </a:extLst>
          </p:cNvPr>
          <p:cNvGraphicFramePr/>
          <p:nvPr>
            <p:extLst>
              <p:ext uri="{D42A27DB-BD31-4B8C-83A1-F6EECF244321}">
                <p14:modId xmlns:p14="http://schemas.microsoft.com/office/powerpoint/2010/main" val="3220869856"/>
              </p:ext>
            </p:extLst>
          </p:nvPr>
        </p:nvGraphicFramePr>
        <p:xfrm>
          <a:off x="5158045" y="2070452"/>
          <a:ext cx="4403468" cy="4278938"/>
        </p:xfrm>
        <a:graphic>
          <a:graphicData uri="http://schemas.openxmlformats.org/drawingml/2006/chart">
            <c:chart xmlns:c="http://schemas.openxmlformats.org/drawingml/2006/chart" xmlns:r="http://schemas.openxmlformats.org/officeDocument/2006/relationships" r:id="rId51"/>
          </a:graphicData>
        </a:graphic>
      </p:graphicFrame>
      <p:grpSp>
        <p:nvGrpSpPr>
          <p:cNvPr id="9" name="グループ化 7">
            <a:extLst>
              <a:ext uri="{FF2B5EF4-FFF2-40B4-BE49-F238E27FC236}">
                <a16:creationId xmlns:a16="http://schemas.microsoft.com/office/drawing/2014/main" id="{197B804D-1AE3-8FD7-4878-1222913E3390}"/>
              </a:ext>
            </a:extLst>
          </p:cNvPr>
          <p:cNvGrpSpPr/>
          <p:nvPr/>
        </p:nvGrpSpPr>
        <p:grpSpPr>
          <a:xfrm>
            <a:off x="200471" y="1628800"/>
            <a:ext cx="4680521" cy="288032"/>
            <a:chOff x="4803500" y="2113806"/>
            <a:chExt cx="2954133" cy="288032"/>
          </a:xfrm>
        </p:grpSpPr>
        <p:cxnSp>
          <p:nvCxnSpPr>
            <p:cNvPr id="10" name="直線コネクタ 26">
              <a:extLst>
                <a:ext uri="{FF2B5EF4-FFF2-40B4-BE49-F238E27FC236}">
                  <a16:creationId xmlns:a16="http://schemas.microsoft.com/office/drawing/2014/main" id="{DFD169DA-7546-E3BC-9E01-A3A61721ACA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2A275389-BDBE-C3DF-7DC9-FC7C063B326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12" name="グループ化 7">
            <a:extLst>
              <a:ext uri="{FF2B5EF4-FFF2-40B4-BE49-F238E27FC236}">
                <a16:creationId xmlns:a16="http://schemas.microsoft.com/office/drawing/2014/main" id="{6931105E-0774-7EA9-9464-EC84A5348F62}"/>
              </a:ext>
            </a:extLst>
          </p:cNvPr>
          <p:cNvGrpSpPr/>
          <p:nvPr/>
        </p:nvGrpSpPr>
        <p:grpSpPr>
          <a:xfrm>
            <a:off x="5169024" y="1628800"/>
            <a:ext cx="4536507" cy="288032"/>
            <a:chOff x="4803500" y="2113806"/>
            <a:chExt cx="2954133" cy="288032"/>
          </a:xfrm>
        </p:grpSpPr>
        <p:cxnSp>
          <p:nvCxnSpPr>
            <p:cNvPr id="13" name="直線コネクタ 29">
              <a:extLst>
                <a:ext uri="{FF2B5EF4-FFF2-40B4-BE49-F238E27FC236}">
                  <a16:creationId xmlns:a16="http://schemas.microsoft.com/office/drawing/2014/main" id="{7AF31AF9-1819-1B8C-C841-8B66AB349E9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840B875E-6901-68C5-F467-6ADF5E68AD0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為替レート</a:t>
              </a:r>
            </a:p>
          </p:txBody>
        </p:sp>
      </p:grpSp>
      <p:sp>
        <p:nvSpPr>
          <p:cNvPr id="15" name="Text Placeholder 12">
            <a:extLst>
              <a:ext uri="{FF2B5EF4-FFF2-40B4-BE49-F238E27FC236}">
                <a16:creationId xmlns:a16="http://schemas.microsoft.com/office/drawing/2014/main" id="{9C5980B4-75CB-78F1-71A8-79F813662B0F}"/>
              </a:ext>
            </a:extLst>
          </p:cNvPr>
          <p:cNvSpPr>
            <a:spLocks noGrp="1"/>
          </p:cNvSpPr>
          <p:nvPr>
            <p:custDataLst>
              <p:tags r:id="rId45"/>
            </p:custDataLst>
          </p:nvPr>
        </p:nvSpPr>
        <p:spPr bwMode="auto">
          <a:xfrm>
            <a:off x="5169024" y="1954297"/>
            <a:ext cx="766763" cy="16230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（円／セディ）</a:t>
            </a:r>
          </a:p>
        </p:txBody>
      </p:sp>
    </p:spTree>
    <p:extLst>
      <p:ext uri="{BB962C8B-B14F-4D97-AF65-F5344CB8AC3E}">
        <p14:creationId xmlns:p14="http://schemas.microsoft.com/office/powerpoint/2010/main" val="3581928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61008821107829458441E+00&quot;&gt;&lt;m_msothmcolidx val=&quot;0&quot;/&gt;&lt;m_rgb r=&quot;1F&quot; g=&quot;49&quot; b=&quot;7D&quot;/&gt;&lt;/elem&gt;&lt;elem m_fUsage=&quot;3.54214183300535356835E+00&quot;&gt;&lt;m_msothmcolidx val=&quot;0&quot;/&gt;&lt;m_rgb r=&quot;80&quot; g=&quot;CC&quot; b=&quot;E8&quot;/&gt;&lt;/elem&gt;&lt;elem m_fUsage=&quot;1.03526412365011211136E+00&quot;&gt;&lt;m_msothmcolidx val=&quot;0&quot;/&gt;&lt;m_rgb r=&quot;C0&quot; g=&quot;E6&quot; b=&quot;F4&quot;/&gt;&lt;/elem&gt;&lt;elem m_fUsage=&quot;9.71275175958159153744E-01&quot;&gt;&lt;m_msothmcolidx val=&quot;0&quot;/&gt;&lt;m_rgb r=&quot;33&quot; g=&quot;99&quot; b=&quot;CC&quot;/&gt;&lt;/elem&gt;&lt;elem m_fUsage=&quot;8.10000000000000053291E-01&quot;&gt;&lt;m_msothmcolidx val=&quot;0&quot;/&gt;&lt;m_rgb r=&quot;C8&quot; g=&quot;D4&quot; b=&quot;E6&quot;/&gt;&lt;/elem&gt;&lt;elem m_fUsage=&quot;1.64232032682606748919E-02&quot;&gt;&lt;m_msothmcolidx val=&quot;0&quot;/&gt;&lt;m_rgb r=&quot;F3&quot; g=&quot;F3&quot; b=&quot;F3&quot;/&gt;&lt;/elem&gt;&lt;elem m_fUsage=&quot;1.47883846650107130677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Si3FcvNaWYZ4rAdxWN7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yg2iyj9jbebaadXAF7GO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df0IwjE1_SytMC5aGVBX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FOej2LrJTD9UWgtA1t17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PLnCG9TRjhpU4jQEQk8T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01Ns8w9iYZaiT7TXct2NI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mh_9iE3Duigrx4Fsie8t0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h36bMSVbGZNVUfFTKt1H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RHVVIaB.cGecjV75WQ4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leYRcwYc82Q3IPbATsO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6yGxVYOtWQUGQKGEPiVC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7Ctx5HzXBn82ypWZrN3f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13aQ9d0HwsNJ.uJUKhaQ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1ZXkGK9CaYArKg7oRrb6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JnbfJc_KWTxVIF.Y0jaS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tO6VNkPBx4O5XtpWMCE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HPJP2ivKOrp3nEiRBeXu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knb1g.15xxW95Q3py.z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p2bgpZSlux1HV6yidO7E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mk5jvBQBrR4EeLKkzH_6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xMFvV7K83UgvKAz4VR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6JyBxhtLkzusDB_xBqac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TpqoiM7Fs4O.aL7wqOrr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EgIjxgge7VTp9tD4po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ELqonkQ0k6AI.itU7ZAk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o5mYIRpz42J.Y7GQFQn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7x5WJvN9Gawx65CJLz2ZS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a7MWLFTLS4GpuzULlws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JCciLNzgd2Pmgc1Aihvd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irq3jkgqEDo47R7170NQ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Yoy3tprz.OX9g9f._YS3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CMG.yVTpddzvZtlPRs.s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8tTee0hKcPcsNxuf6Ndq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IhDo8cS.KPuBNtFjQgq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Xbxl9ZYJPQUAWW4mqJD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_d8ORdf_mUcfoUYklYm5V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PMjHQK2Th32KyiZ3_2Fr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usfSs0oZKdAArYB8udC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yYIt5.6LrfgCVw5jRoML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4mWXpsFtom9TkVieBEQ7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JFklpNZEapDeyMSItZgd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6jGeDjE_Vc_jwsgw8Z7n0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yY8drhc7tCIagRRWRgdQ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ZTt4OUj_xIJddblDVda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nvDH0kmbtqQ9W1LzOrRK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f6OaSbYNzY3rE_2MfOP4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cN.4vYmqs1KVhwuSH_n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pybhjiLl47rf2XBko.8M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2s8WVwKw6k.WOPZ78kIn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sSybJo5ZZjfJrvu5vhedM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yHlQYeuaWsOwNlZY9v8_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4t7s832omwPEte6DA8sTW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8n2oxdMbEOOvMqovvZp_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aN0O_0kO68tNn7FlcvZk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8EsjcrhNGC1huHO8LyXq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syLxvrddYXdZRcQvBhI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COTBIAx2yHKfImQ0iwhE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TjN3ClLN5TAaENYGoUih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5o9v0eg.xIvK2qmHQyXU8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N12QSKfZX4k3nlPfq4d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_3lNOpjYpGce.FkZnA.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nvKDN9I0_yqkXigSKGwA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CttaJ4_b4yrZTbIgz0vX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BCRYGE4Du8QZVwBq8RJL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amtWttWSR_QjU5cZxNWm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PdDJ0ZQycZa7fzPzUmQ9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3nK5gvVEPEJl4PIgAA8fw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BbVH93YHv8TtkgY2sKbM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bQBRbLfL5T47jE358SNfK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SL3eGKY5rdLOv3ygFSjP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_Rr21dsAIL9Z3xcBmC4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2abOB3c2lBp_iJF0pzvq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gefyYel4aHnibRILYbjD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XHZo0oTd34_FXLQGuvZ9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j3WAP6P4nFB8kKwxa9Kq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Ld2AavJuQZ5A4fa5jfax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Zaz9rz2lvEKshtauVMNiC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C9uQQyG.BpUsQ58AtKEm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gI32HzkS2uH1RYJen62p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cbo8LfbZkSGJyg2uJeE3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5BECpTT6IJvtc.tUdFAS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At4QV7gTr03QBOMDLLdT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PSTuY10LkDYxVMV1w54C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274UpONnyIchSQBCUUyB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60PKhc5A20Ic0qb86HZYb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6qtmwzTC05wDtYXD8tZbf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5.ZQ3Ns8JDoQCHoxhot4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6jlMwgJ2WpsisUBIB3vk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pft_r_4p5K_mFbA1.aR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5DbbikLpP9yc_XlIyjbx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mZCZNb9TG1Xh3VEF3Y5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jmasIRQ8vjnr2J1C75n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76RpDF98g0isdXLPn424A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1DpEETiYQX4g4H7RcfuGo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4MAljgKwNnOW8XHxXpQH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iGC_5MJDONNUwsxjcUygw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VDmLmgKEWisOcnUyFgNx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5aHs8ujuV1LgXvojtZdA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9cqKQQibSt90ISw0xMzmq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EHTGI64pZe.SaRnqlQG1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JwFmhAbvizxordlMO8kK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T82ZGq3Fq3TjxNQuuXWB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1PXA9hSiKpA6f3c64KgRa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m7xHXZ0NVi8FCtGuz19B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5kgbdaC95y.JDuItmc0qg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tNmImXsQQpa.kglywbiH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S3S5nR7LIDFsbSVzPbQc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YDoA_J5Yd33cH2Vqkhgb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B1UrhN1w3CRRY0teabUDn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mjprdoAWQVHGcEqgIwB0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A2SZkFiDQBSzWA.AB3xt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dhBpA7_0.C98VatjV6t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J0VoAnKlT9FvGvIwxoRF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sQQSNPU_84DgCXAxxEXS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y1RUzT8NUqcdM7_sTMz3z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FnQNxoH2z1ZhR_44.zYVr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74DWG0PEfhMd_MCWJ50HE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08MPjj48lwgPABX7Pf7.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KQxYUcW1eq1U0.huIOKU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6RD.j1m68HDir7AjonS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VZ70cIZEAQBuMDJ0Sum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RxcMijLM5mE1klBlvHP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Jzrv9NO2KutuCRgZNwH8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7RS2nd2wOKEStliKYGOw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XFAnodmrM7Lr7zRY9UhW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cEafUSj.LFg5XNUerLpJD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dG2He2isHs_ExaU7mUqV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3a2L_kfQqlMRj9RVrll9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SLYZNO2ALLOR.y5pjh27x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rSyFtvDDWQvsXBjXnn7T_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VJGD8uOCxUSL1J4k0_4S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ABLplz7HhRFMc9Z4avDh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DOqqLkWAXft5moc32917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bismkIylEdbXKNbEhf1fq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VDLofDJI4KPIrcC1JSXL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5eIp.7mFPF05Hf5GsOBCQ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5lOuwvXaBMwtrjm.SRAZ.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ST0gKcxQOcVeVRwCLkO6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VE4wG5l0z_ifhtto.iDzI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Lylz9kA1hovd6avGfYrvE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gzogHusXS_bJbhGg.T9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6nDKesjRCI05mRsngwacn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G1OBXMA7voqqlZqtyFDP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sKFxdatv69IhF8WCRT2Z5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7T3RFWT5VLk7EGvFQSLKl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E2LH6p2Wvi9BdjIWIc54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OhaslNWu1rqdYAkKIu3dc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IBuJKR4Zlq7uhUBDRwR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AOwpo5gAJfTFdK5hh4JX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oIMcMqo3YzVhAav4SpXB4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WLNujo.pwybbWT1jPRRVg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kLQJDjgckE0bopoLlN1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E.8xo_3oC8KS7qk_KmUK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2QUU8lCHvS2v7a6LSHf.g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4JEOubI1f.F2DkjtQX.v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jxP0z1Tmi8gYDyFi0ptM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5nzyTRerb2Ety_q03QhCw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W3ex5LdVI6uzaZ978PhCB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4900WLwvUZh.0rN2SQuJd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4YMGF76vNP3yusdTHvWcn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cpcN6628vozoQwd_mKb5J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GS6Xyk3oPdvXKG2yiVub4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raNWIHN.E5kKH15sMEqq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ZkaggW7Y.tQNSbu6Krn2M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GI5RRKI_U34NenVqu_YHD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A7Jka_098_Q0jELJ6aMb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oqQ_HVvsGOThxabpCruPF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c_NyAoPG27iRsfTJhJqm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8du.GL1IziFWFpsDWbTVR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4nQGUyIRnDMfml2jrRL79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KLEQKQogG_ibWTpODIXV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F3xQqqRZzCE7FilLv64.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iO_zllJOeAJ6L4uF_T.t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o70zidy6tlKDDoBq1wBqM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k7EHm0HckdoBL1NsC3SR_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ljNKWkMVM9R57ugRXSLVG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BEM0X4NbWXzCV2OD1Ib8U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SKRkhx2.LvhGYJv9bRw7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CjjF105ILbyAaWm19kXd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N_qwTU9QcOItR1UpiXE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uNatuGPWHlfRsUadRB2oz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4z2KMXuovghRXXNU1K1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tC8XVPXCj14CmhOi3IUD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GhrBKR_HfQkqbBOHW8p8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QPZ9VVxCKDECcvs26oLR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Z8N3l3bnkd.y0RMzNla2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8S3bjkShcs8G2nglxhvCi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YJ9HM7t4lZcEy5QSuyzM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Mb8sijP4VCp1npKhbcnjD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EHdPViF8eHfrcYSUASo5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WlCbIaAbrZT9306_4ky8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HArnra2ZjgqA51qrWr6B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o8P9IdK.4HLYEgGop0gky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n7Wqsm4AoYr0tHEY_69x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rTflxviRbOJb9x5F1_TT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VWnTsWibGORX138ZKJ5w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07_l_APUpsoD0e34XKIQ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eaNKvkRYkFA9y73u_YHY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xRf9l2McbX8J.D8Ss4998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8g93rtqie9b9bineWUXzD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ZiN58ZNyao2N_341D_118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jj.8AtX0LWPpDpliAd8c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EQ1BfhK8DSc7agqiA5zpt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37wA7IIGJvYz3cyzPERLL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hhRd46nwtWeAqnxptJG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5W8ZibDkf.blGau6cAj2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xMBHkTSzwiyIlNzgH..k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QOVXzJUxCbMjm6kN8zT0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qgMNoGQzKJzkzx9eHUAP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IPIGwmbRePnE07GJ5PPEQ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mYMKDyfQBN3wzPDrHZCJe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PV66CA6JBz25nW74LkWN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LQIS1SGrr5cOM7FrcGshz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pyzIqy9qApdXEXlwk1HS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YflwVMaPuqaS1T.WlvCgF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AWsGI8BgRHUhH77vb3c6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LJVrkpSuEs3RcZ6zwpxT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QlSyk5.zKzk72BYFQnTfi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1lpLCUSmduIruwWb4Yx8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VDllK7RzCqddlXT6bzhN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6NRwKmR7.XuXS5n3h.0iB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6JQbRfNoEwzTCDQAKefk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TvWGZsLAvIvqnfpBLv0s5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tIg1Cv4Sv9xWyn4NvMWp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_RhCK9RmhdhyQ11N1.Qa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0g2E9Qkin0vT4mA6._LGH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GF58WnP1NOMo02mQ4wIU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sJW5MQQ.2_QoZd.MfqSgK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M7mRAf_OgwP8C94X5v0A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r_3rg0v7Z5KV.gSw_K9pf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wFWM2ZZjNaHS7QQHMKmD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rfk6ehepTi9XP14OAAqK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np8Z8pREIpmW5SEHrAD6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VJODefxVYF9kUaGuU8i.h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LLgKjfA2P3Z766PuNqYL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9zSvAsLujKFcQuOw2Ve7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4TzecJkGdsv6kJkejo07v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XQxe1zcNbtbM_khk4atr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16PW0ZYKMYbXCfeHQPd3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vTJNBjs_NjEP5oBb_F4.j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q_5yitucvXweiX0a2FUS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c4Wrzkiiw7C_DtxmMjkG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2j6nvqQVubTldfecq7A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FJ1675d7TMDjRiyr8rU3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ZOCVmOkuaOD8MM0bCdwn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PmODyZNjTVErQD6kdJNU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sfPpzNXt6Uf9swkHWGd_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3rBvsvCCWEY0vv5DFHIh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73yIy8Dw497KYJxJZV1vN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AWkcuJDx58HXfnvM64PS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9pT0LTQRVT0FKGsH3hflh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7QBvHhFzuRWcnTz87jCFI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SKEPzOnKd9viM2l3ofgc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5uHWl8t0gE4D92YXaJLuC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vPSCO0tgU871vI.SILKA4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Hvm2Uoi86yAGyhntzKAP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gVBQcGv2_3S2nMnXbylgs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jPU3cDmTrMsGUZQU5X7i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2yDkhZPbAeKLqc7gZl5tJ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hyPBd7F_EFC6RVV4XJ7J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A0YmQXHB.EVos.Shl3Qjk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63UxOObjnnux80qmGVlv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XZ66paG_a9OjzNh_V5gf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lD8L4gUp_PgmRxfrmc3HE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2mbcMZVTFrerN8OBgC5.d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L.62fuIShu7WCwwGH_XOu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fo_S43GYDpDIA9gL_02YD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PnFEkW8IUltQfN32H74Cf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MkMD89P17Ta5R5kaURhf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j_zsIvgj9tEtmME7Uo52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P77PKPYGHkc2i_CGwejx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qplNXPfWUiUkjTmx24pie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VmN3vZkVDXsIdnVfKhuc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ge_OTvTmGExN6btnEAaX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X3_pctPQNoF4W5kQWSHZj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t1wsgpsRf8OpplcS0Zmg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AFuTfwgj.xmJx2EgMpLbb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8jWexSmMGUI9IM_5mkpeG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IxjuKlxzTc5M3JUAajH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2pwRqAADekSxWR38sL7lJ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m617AO8InzBOvIvKPjC4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seqJNbzJOHQUmdrIGHbQY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Di2iNo6fjrf5vZ7CTHtFx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wyLHqQKHgb3IWNNj8ceyU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pLA68W2imS9yVhbMq1GAs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4fqpjdh7T7Es_llFzhso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9YlaxMTDTuVJ15tXS7Kq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fMQtuwWFoPtRqfHRPNZh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Cv4stxOKkmBI1jk4V1u2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VPrewgkXeFPx1uLbLicGc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EAQ05kdYb1luRfScD2mlz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0PMw63Nd8.IObygE4kB5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KDoVVaRhYB7eIa9oTkp20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SVK5vijeb9cnIdxHBSfS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xZuF_CPxcCDiSvaRsHcrv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oOyBWDqsLTCDFybhtC1lV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_LxLwiXYa1NGHdlC5dmxp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NM8jHkjexCBcf8ZvMbZL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blL7tY6uL7n7.la2r00x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0cZvCb2OTmu9JYPVOiML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fD1OD19cMRpRH1XhfbKt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K95dL_EpXXKGW9XdFMVq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sWVQzTRiOS2n2u7CxTyvJ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EwBp9_gfOvGWvHJhbT2_D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ghVN1ZUJybAOywF3GozBg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OOhaAwX3fo0OFOeMPY92Z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Tv1KQw.RlFrloZt5ArfHc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BmxstaNG_Nu.qeUJsRtp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salBTzdmJUDENIF9ZtRpc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q_Xm0.OCOhFhU1wAI50f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kf8BOvDtFc9s17_VVVH9P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E9H8ncXfg8fWPfeiGJhm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7PdOTPXnoajnYc2RSwNt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1XacyIyzM0BMXWa5tKee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CSq4xZeDMvQjVsIhWY8T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n8FG4UeMsHR1qnxfGD31O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BaOOdfQoDngE5xqMfr8LS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cXEsDO73_4.g3rx86UgS3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hV4rHtXm68VCeLX1Mpgb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mukX12wGcq5P_wB5ea4i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7FAe7C30UDjOWCvteLya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3qvgV5z7rsvpVMfSuNgmh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IA3qfBkdJnqBMmo8j.tYG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O3Xrc_0SEvePEgkQyMueq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5JExgPITbODJ94L16rze4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kNw8SKkUchg3FdRgea2C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IbA13ulvNGhw1ZKF4Xyk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DOfJ8khtnple_Clj3Pr11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mv_v4RlbQHLhfRY4A6QVz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BW5NtK5yOa33FwfyFqdL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1j3FfoXFwMPgyBVsFs18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jlB3d617AiyTSHp2k6bl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U3_2_iKonnjjUr.2Ka5w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PqjiL08TicmGwMaGbblym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SwCh8pQ.VJ3rTZZXPzEYf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PeiySl.qq4JpQLgc2ATQX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XQTo4bgt779Rn3i7OZex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UodAA8tSSIqQJrEeUIdmq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KuDEDD8HTByfDPPTGqFNy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oFjUDYnBJF1Xn0PUIzPW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7Kab0XKFQd2ifpHDro4c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L5UXm5csQyS_uHUlgPVfp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DwYNmq6v718Urz9tqZreV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CvZPMEfiDuPK2TCSC_A6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482.xml><?xml version="1.0" encoding="utf-8"?>
<p:tagLst xmlns:a="http://schemas.openxmlformats.org/drawingml/2006/main" xmlns:r="http://schemas.openxmlformats.org/officeDocument/2006/relationships" xmlns:p="http://schemas.openxmlformats.org/presentationml/2006/main">
  <p:tag name="NAME" val="4. Footno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lsPEKfcffNriaAjX0CX4R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_.PAiFusCOH00v91Nlpf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GgM2Aus4jljog1YDzMkfi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Qhblxu6Wq_GSvbJ3QC4_s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O0XCfgk5tAgt5Nl1ydjBX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6Rl6dS1ftPoBnnFv9uOdB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RO7SxFJTtkOdUEsfUhYj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4paWp_rY7YzWNUXwJzso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R9DqxRUUXilsMNCK2A_mH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zTkyG05k154C0xHsjXRXx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C5t.1REyptfid4TtAasx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j844WCHk.5XXLjPfOMD9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7BJsmpaudd4l9taxxao3P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bxy71wTNvNtK5zmOxP3K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7pDptQrBZAD5RpKE1R_i8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4snU5v14RaEAZqocDlU1s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Qgj3VZ7y5MEXd72xVidXd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piCK3hz0JuZobmdttYpn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9wfIw22ZgVBsCdJKDyEX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NAME" val="4. Footno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5rLlTw1woxid1w_.FAO11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iFUotQDTYVynxXZQe_vj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3.6GeSxjELE.oqXU7tPK6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B5TBfhSetecgxuB4zY4OF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A1JvLkL9sJF7iWRdM5eE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U48lqCcQ0FGm1JhyE4lwT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rq2JGOu8Pk2fsCO9PH44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LFJ2692.xVtyMN6mXo52q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3HBu9E.Y0I6sH_za_PxqJ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Dx1TR.T4_r2f8GamkvMuM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m4mLhb45uMJFTlSz5vzaJ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acOYcyrB3vUbZ7TY8Wty9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dEOePV9u7ZTB6BNilPl6e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t0NRTd3HbRApWTz0EnmGM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Sewuvhw.GH8z2ZvVMCbJ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ZThqylKFSb_hwVY6dzzd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zRbu8qDc9WYtBek3RkpK9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sFyNnlHarFUcX1Pog3qZ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x3mdKCdhMu84SXstbIxI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Of8pImneJZISV.XtVm2.Z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vdrNpnU49Q18KF8rYlhwN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8Has6vP_U45ujT.F45s2T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tBtnR71wwW_uCfuBJV9_H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lk1tF_.r56rTml8o3MbDg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aQ2Ls5mLUtAVGDrzUpHtV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Iyckuguqkcsqcw9x9uqH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pk1hdk4AYEcINoYV2Ux2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Qe5eOpN2IYXsnZONx8fE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W_EW2PFJfcSzS18T29gw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fss3QcQsciskByIN_SA1o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n8zjjc4nxCZGyNJQzk5_J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KNcl6WVB2RiNbEbFqcagm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8fXK9ix944QczDvxmlwQC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JkeQkIPHXepjEJJtthLSj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ct6fXl3EzTAKjjuApepSa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09Dd5n62FYgSGXkLS7bdJ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BrUr1rTiuWvGKKyUSzquj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2YJNWlmwXfrAuJoKcCAUw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TqB1yoIjgxub8C_qcfCO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IaWUCrHkG1lmcov90vR5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i00S4aeQ6y7ZkAt.p8YwE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q4LfV6aLyvOg13wi4SPpH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sfFK81J5V8Zz068xGUa5W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FoNZuP7W3fVszdrMMcP3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w2rUZHuPSy5f7L7tzY5qL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XrNZKQ38L5zPjsVqoP7ce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N0NZTJ1k2Oe3mwU0_iE4U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2qPMsk8B6VNZVaVnu_Uep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I.Hg9B9oQCveb_1fFtQH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_JUibRWl8DAtvJH2p8dpe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MMa7MHZzhHR5mhUV.aSL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9FLccdruCi2x7ABK6pal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fpBF5hqvXXrFQ3Bmqn1.7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u0qQJzl2M5b233Ng8dOWG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jfeD5OwbIWcQnFT4zHSTC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DsFuxMwlw29qTfdq120m0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IrLi6Bp4qdrA_qehdxcv7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IoPfNNaJmOYRCA1t6woWH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Y_a3p3CEjYRm29Act8a0L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WqBvBShdrnBz7bKqDYggu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J_DIZHCEUI2ZEDH6hIMMw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DKgDr6V.bvipk4EDe4VO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QRHIDRM25ycElNJ.WpA9a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ZSiRrQ.wYiojA3mRNNT6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lzK1x844G4ygKPWEE3P8S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O90T69vBDS2QvazWM7a0C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P2oy7pbNuM4ESmc.fVoO0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4hX6euSnWHNHGWFsHst9T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dasYXQK8SbVLm2Z6eFin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7.kgj1Qn0M2nyRQnOjwxR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5XblBWHrYtGjwQofAAfHe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leFsiE9XWtGWthkdHrnST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cDbQRZt2UtGcgdxEiNfp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bARJLBmJHIMo.By6lwfM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WKxEuBMCjseApKuItT8SI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0MZmLukLEoDrkUT7Xh5f0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K878R1ScQMkWrauLzh5C2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9nek6G9NvvuZEe.OunPh.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8dPYDa6LswMwmF6Af9jTd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QGks1u9HfXNc.r85T_n5l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W3rFGznqMdx35ELPyqKuf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1CiTYAK8dVrHNRExFmr2i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ivUP_.DAoas31Dj3GjND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0vvCp3qkvx3uAkTAAToh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wha3_G1KsXqcKf_pkX6F_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j6H4yBXizOHG3R3tKjGab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u090a0ILrZK.Y11ZYdzrH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t7gGoeEIvk9I2sJNZ2Vl8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aKWKSBxcKWMiDjBAupJz1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t1QKJvCeTKzvUUqO2Q0N3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96rPNP8iS2Yz6wV7HK_g6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1.jmok.BMFawLT.lFKJ.W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uhmKjZ4x8P7CjLM09Aq1n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P3dHyUY31q1djU47HdRo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PaefYSUU5jQStdv.5r62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TJ9JPCeuuQWTeV1C8O65F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pEUMqfjqm3f_6OKYBlV6Z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U15095BrPrP5ob0pgf3x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6LE.DfZBWt5U7b7aA5Lr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nLM4tHVTX3b_tHWy.g4C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MxSP5tecQn3kgvwxBC.c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7aKun8Ofx9VIMY.FhuY5n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MYBik3BZTQ9aX6AIRZU1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98u05Lyrw74_WEeNQ.BU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5rHvlLnDmscV5LB9N4gS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n8SleqX5vndYRpQrlCwi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A_xrIUUU.FUfAM2PJxohO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2BfAI6Yi5aMgiP216GJ5z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q9UwOcstYkXesn6Wo7m0d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fGlwGdhS8kfAG4EmduH_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gIOzeJH6yHUmaJ9HMJgcf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tZyUHLHQMIe4avEbfXt9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au93tIjwxvQX0BwMdlN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QeBJA8GOqRmDzWixkdwsM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6_Id7c87DG0rHPeytIdJr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bQxBWogcP500046dXNg.j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DJblYyIb7CYj5X4SNqfm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JfAioHYqfmJVKnmoICfb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rtVK8jBBpzNC7uEUb_4G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YVGeaQB9wAhiNdnU3GcH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jX5UK_PYMcf9uVhCfjx4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C8wSR.qL6t3sit5AslQL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PJ3n5oVeBnsxphjSb4eOG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136wHvigeFI3947D5FYPX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EvJJGx5uml4FyV056DZp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sx7sDRv6Lks6QC_9IMHlr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kF0fiOpEvrqEFhGFBOy.T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oC5cAFL6N7TRpLiYeieDq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tEA9SCrEK5hdbBOa_1WVJ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YvMfyhMTi2PV_8NvJ8Yy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gQyFUKCtmwj6UYTjwa1Y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PD2jiLuU1Ds8mhxMwL0x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Xg0wrTr398e9mGibPr.3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DreVtJtz3JzMDY1Zwvmac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FzH57SRVAakL4i4VBrgK7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JhZuPDEgQKAiNb8AOOAE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3wB6D0YyCR8jU0L0tYTI4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EGd0yGdVcf_t6KrN5t8Nn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e1WbLanAno4FkMbsfvv1i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W.IYqfD18IYIErGhbq01.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8J9Cki6rZ15GDdlaxWa58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2n4aTxB7c5IiceM_XcfZl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8r60VZPqULaNGNFwhVUmx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QOlCPzhFGUqRygZxwqJeL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vXhCCZoySSigdLXhoXK_0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uzRapqCyNesfPiWGWwfvE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0VKGZJCI5fMinJQM6aUCF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b.Lu63cJl3GOO9VSn0hd2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veXoMKXxxaS2mfxtt2l1H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6dvD6D62E5gQZGBj8o6xs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oLbrG4Kea_4wclhiPRuo4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6qidy.7Ae7_D1GYNSVSNh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enUP2XxJM1ZiREs5XPl2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AQztzs6yKF.fblGEQtTW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EYQ87tA_a8TtEJEcfFkgq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igEBPmcSxzGhvQPncH.I_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iE1Do7KXpGUOg.EKj4mDl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wba9F6lE1SpC.jpRKDXp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gpRML_EZoaAgGYXUAzQc6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oZlD1q6vo8.mMTYjRuJbg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kaXFsMnuFPZVgo_qZugup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qcVxn2atYuR8GdhycuyiM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lFuAuEhyWaI3jBZ73ZAHP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8PuVDJhnfajbDoO.Socp2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4gGXXqULLVj_SkVaB8I1x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Ppu2V4IxFIXyTNYB3KFU7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3.1XYou1vfBuMVwncUIu_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6.xml><?xml version="1.0" encoding="utf-8"?>
<p:tagLst xmlns:a="http://schemas.openxmlformats.org/drawingml/2006/main" xmlns:r="http://schemas.openxmlformats.org/officeDocument/2006/relationships" xmlns:p="http://schemas.openxmlformats.org/presentationml/2006/main">
  <p:tag name="NAME" val="4. Footno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6qdsQxlcpdA5ziRJi3SZC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D1bUFtmSa1SPIzF4A9spv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XEIApDan._ZPwalpTGWBI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QeGdgmM2PDWmDQcXgNDA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TpZauukhFTivlBROof40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1t6d6B2PcaCCu8Hk.Lfnx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tUzxn0aTIRI2uIU_453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bDw8vd1FDAbYJr6i.FKHg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VNG5.IZZ9kItAPYit_m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Mspy2T7vFw4NkWGCPgvt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1NVZjiUg4f3BfJApauwS1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xNdYOC_aXgkDUa14oi67K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77hwT6epsrMEJz8.E3S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fV5N8898NvKA.EKr_v9_w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VZ8g6hTnq_sie4nK9MYv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7BI_fTsE2IXiB_TIupxuG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CearcgNUEZ.zhz6jILaGt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4uRHSg2uaiYDom2.tRyRx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bCe1uck5IiUFa94KVy0WT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8iB4lQKgdQ8hoyKS1I_YA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l6tWh1QBVFrl.BY5jy91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Z70m.xgt62QXGkkMuQXL6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etCekIOnVLRZlXkyJ5..r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Q9MexHBsWoUR8JibL6Hzw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yn76wX1Tk6m8jQ0jtw778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yoXO.HwuSS2SMyyHUItsT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x3uZP4R1rwHQG_gzSgli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D8YAnzLtkXBoQBt.WTgJj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DiP7aZffxiLYei6mGiD3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hJKKDB5LW_d_jYFAoDIF3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9xl_BzBdKWi4qNkI3XEAM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C02HOT5rqsvhy92Zmv6p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XcS4zLWQpQ.UjBZCkKDff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fB.66q0nBK0oaAk_RjUi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4LzLiLdEsP8q9F6cLGQMl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iN7V8nzlF9da44UaFw6R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PRo4iIUJN4v.7ISCpEyVp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xnXfKgs4SJlZ1n5iWW_UE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mv6PTQLGvLgob2sG5PKHx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ahvzE0gUABKWjltpp_YR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YXWo9CJYLzDoKsUyGFG8K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ydbacJQ8qn1dXLi66r6e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_FOfpA0aAx1SpAQYI0utV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5WYwVJx9hgnXAlbe2LEz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mK7TLnorKhm_WlUYeC.Gh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D5fNnk9HCo3Kg1cSAp5kQ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3zkvyWaUXhyjQb6RKX95M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bi9BNNlkx7f3LM_ocPY_V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SeCyWDuJvirvDp_bM9Ms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J_Nb0ESpkjHwuYFf0x6Rj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1udIY6XwLj0.EoK.1hMv8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x7zMRABvP4siF4Xuh9dr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KcOSgxX0hDyPC8yCQRJR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RY_phOcBgnxMJD2LNTBEV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DSztDfCjq6eOV9CVibrKG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9GtNJKWfx0gFx9JXlOMEG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iP.SlMp5gOx7iBXY2kf8G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BEjJHPVbjr_PnAKA4PR7S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PuY8IjALL06KFy.tPHmK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G4QkkI0w3peXxjCV8q2Bi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ZFoko2QQ0NgZfTkXbful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G2noq2xAUyNB58YGkCArR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DQZn46tJ5lUFGfU63OUaa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pe_KLb5wUpxDwgQFuTwN5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QtUHP4cYkNeR9o6bie877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ozC_rTwNkPLfEdVD1oyc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k3turMMZyxReOnJWrDBu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7dWlg.mRlWPc0gM5Bv62H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gj8sdNZ7XRb7XiNZ827OE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YVOoBnh1v3HTggvIRzYHS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QePxdmqcA0UvNFcF4n8aw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pcj5LEBL0WQhwaZ.XCCMR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v66dleBMLT7vq72h3jMTO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WyoRm4kAPsDxa70YTCE6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7VoG7YZLCBx0Lxqaara7i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LPCEmo1LPdclMu9SAlvDT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ltS3Pr9FdWpGXn4Gu5LMv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RzC._rSmcL4Gd3vIb.Ze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LAnt7OmtkTa9np44vbvYX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v9ko0n55y5zrOnBTA9T8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0_nH_a.F83rVHI09WYCys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pZShImX7Ti4VAzKgab3i1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zaTX_RQJK56UZmCsvCi97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0jJkKKjUkCoEHk1gXIJTU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Ym56NeILtJ3_E1g7MXCvJ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QKVoXO5XqHGFRzJu1zctY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iJ6gXZlp6RkHJQDoZj3K3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4ip4alQuhwrki_llTUQH0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THlH8.o.t5Fh5amhT0iQ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z0Q4q3y26Q5Z1IT9o0rjc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TsT2go_dW290vwtNjYub3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nA33sNP.spF.b9V1ziFxH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1UDQeXb1iJm5x_sJSfGx0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3dmc4iO3fHT81FN32GExN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YB.T4LaP7SMAEWdSyArI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C.X8mv9Asg.qGhZWb.RR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X41.En6DHv20yO4RGq4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gPXhKxwdjnCAkgLOUbn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KPwYYreSK0tR5tIlDgvxZ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ZKa.TqDwEe8Na0SXBRH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zDnzV_znsQqz5y0MYCJa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y5ILjKkDV9nKXxsvs27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EJCNnYq4j4REWzlxLNx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VXHLqlFkNaVBBSt31WLU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2GqaPu06vI0hkSF6rLyV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MpEhIzMPJMykhMIqViL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9ldOStttRsH_0VXfeaPY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bjSV6BWdfia.bn3Qmo9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pC.gc59RPDrlm7bzThF7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uc4Q_nN.0Jle.Ah.IDra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bg55Kjt_8eGTyDZPUrq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ZjgJFyREk06pUsIwzdg4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0vc_w_djhoCuVKleRCo3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Custom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3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4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0</TotalTime>
  <Words>21014</Words>
  <Application>Microsoft Office PowerPoint</Application>
  <PresentationFormat>A4 210 x 297 mm</PresentationFormat>
  <Paragraphs>2938</Paragraphs>
  <Slides>80</Slides>
  <Notes>61</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80</vt:i4>
      </vt:variant>
    </vt:vector>
  </HeadingPairs>
  <TitlesOfParts>
    <vt:vector size="96" baseType="lpstr">
      <vt:lpstr>HGP創英角ｺﾞｼｯｸUB</vt:lpstr>
      <vt:lpstr>MS P Gothic</vt:lpstr>
      <vt:lpstr>ＭＳ Ｐゴシック</vt:lpstr>
      <vt:lpstr>ＭＳ Ｐゴシック</vt:lpstr>
      <vt:lpstr>ＭＳ Ｐゴシック </vt:lpstr>
      <vt:lpstr>PublicSans</vt:lpstr>
      <vt:lpstr>Arial</vt:lpstr>
      <vt:lpstr>Arial Black</vt:lpstr>
      <vt:lpstr>Calibri</vt:lpstr>
      <vt:lpstr>Courier New</vt:lpstr>
      <vt:lpstr>Wingdings</vt:lpstr>
      <vt:lpstr>NRI Template</vt:lpstr>
      <vt:lpstr>2_NRI Template</vt:lpstr>
      <vt:lpstr>3_NRI Template</vt:lpstr>
      <vt:lpstr>4_NRI Template</vt:lpstr>
      <vt:lpstr>think-cellスライド</vt:lpstr>
      <vt:lpstr>PowerPoint プレゼンテーション</vt:lpstr>
      <vt:lpstr>PowerPoint プレゼンテーション</vt:lpstr>
      <vt:lpstr>PowerPoint プレゼンテーション</vt:lpstr>
      <vt:lpstr>一般概況</vt:lpstr>
      <vt:lpstr>ガーナ／一般概況</vt:lpstr>
      <vt:lpstr>ガーナ／一般概要／経済</vt:lpstr>
      <vt:lpstr>ガーナ／一般概況／経済</vt:lpstr>
      <vt:lpstr>ガーナ／一般概況／経済</vt:lpstr>
      <vt:lpstr>ガーナ／一般概況／経済</vt:lpstr>
      <vt:lpstr>ガーナ／一般概況／規制</vt:lpstr>
      <vt:lpstr>ガーナ／一般概況／規制</vt:lpstr>
      <vt:lpstr>ガーナ／一般概況／規制</vt:lpstr>
      <vt:lpstr>ガーナ／一般概況／規制</vt:lpstr>
      <vt:lpstr>医療関連</vt:lpstr>
      <vt:lpstr>ガーナ／医療関連／公衆衛生</vt:lpstr>
      <vt:lpstr>ガーナ／医療関連／医療・公衆衛生</vt:lpstr>
      <vt:lpstr>ガーナ／医療関連／医療・公衆衛生</vt:lpstr>
      <vt:lpstr>ガーナ／医療／医療・公衆衛生</vt:lpstr>
      <vt:lpstr>ガーナ／医療／医療・公衆衛生</vt:lpstr>
      <vt:lpstr>ガーナ／医療／医療・公衆衛生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ガーナ／医療関連／医療サービス</vt:lpstr>
      <vt:lpstr>ガーナ／医療関連／医療機器</vt:lpstr>
      <vt:lpstr>ガーナ／医療関連／医療機器</vt:lpstr>
      <vt:lpstr>ガーナ／医療関連／医療機器</vt:lpstr>
      <vt:lpstr>ガーナ／医療関連／医療機器</vt:lpstr>
      <vt:lpstr>ガーナ／医療関連／医療機器</vt:lpstr>
      <vt:lpstr>ガーナ／医療関連／医療機器</vt:lpstr>
      <vt:lpstr>ガーナ／医療関連／医療機器</vt:lpstr>
      <vt:lpstr>ガーナ／医療関連／医薬品</vt:lpstr>
      <vt:lpstr>ガーナ／医療関連／医薬品</vt:lpstr>
      <vt:lpstr>ガーナ／医療関連／医薬品</vt:lpstr>
      <vt:lpstr>ガーナ／医療関連／医薬品</vt:lpstr>
      <vt:lpstr>ガーナ／医療関連／介護</vt:lpstr>
      <vt:lpstr>ガーナ／医療関連／歯科</vt:lpstr>
      <vt:lpstr>ガーナ／医療関連／その他</vt:lpstr>
      <vt:lpstr>ガーナ／医療関連／その他</vt:lpstr>
      <vt:lpstr>ガーナ／医療関連／その他</vt:lpstr>
      <vt:lpstr>ガーナ／医療関連／その他</vt:lpstr>
      <vt:lpstr>ガーナ／医療関連／その他</vt:lpstr>
      <vt:lpstr>ガーナ／医療関連／その他</vt:lpstr>
      <vt:lpstr>政策動向</vt:lpstr>
      <vt:lpstr>ガーナ／政策動向</vt:lpstr>
      <vt:lpstr>ガーナ／政策動向</vt:lpstr>
      <vt:lpstr>ガーナ／政策動向</vt:lpstr>
      <vt:lpstr>ガーナ／政策動向</vt:lpstr>
      <vt:lpstr>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2026-04-24T04:16:52Z</dcterms:created>
  <dcterms:modified xsi:type="dcterms:W3CDTF">2026-06-04T05:47:47Z</dcterms:modified>
</cp:coreProperties>
</file>