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87.xml" ContentType="application/vnd.openxmlformats-officedocument.presentationml.tags+xml"/>
  <Override PartName="/ppt/notesSlides/notesSlide7.xml" ContentType="application/vnd.openxmlformats-officedocument.presentationml.notesSlide+xml"/>
  <Override PartName="/ppt/tags/tag488.xml" ContentType="application/vnd.openxmlformats-officedocument.presentationml.tags+xml"/>
  <Override PartName="/ppt/notesSlides/notesSlide8.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9.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11.xml" ContentType="application/vnd.openxmlformats-officedocument.presentationml.notesSlide+xml"/>
  <Override PartName="/ppt/tags/tag637.xml" ContentType="application/vnd.openxmlformats-officedocument.presentationml.tags+xml"/>
  <Override PartName="/ppt/notesSlides/notesSlide12.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tags/tag638.xml" ContentType="application/vnd.openxmlformats-officedocument.presentationml.tags+xml"/>
  <Override PartName="/ppt/notesSlides/notesSlide13.xml" ContentType="application/vnd.openxmlformats-officedocument.presentationml.notesSlide+xml"/>
  <Override PartName="/ppt/tags/tag639.xml" ContentType="application/vnd.openxmlformats-officedocument.presentationml.tags+xml"/>
  <Override PartName="/ppt/notesSlides/notesSlide14.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ags/tag720.xml" ContentType="application/vnd.openxmlformats-officedocument.presentationml.tags+xml"/>
  <Override PartName="/ppt/notesSlides/notesSlide16.xml" ContentType="application/vnd.openxmlformats-officedocument.presentationml.notesSlide+xml"/>
  <Override PartName="/ppt/tags/tag721.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22.xml" ContentType="application/vnd.openxmlformats-officedocument.presentationml.tags+xml"/>
  <Override PartName="/ppt/notesSlides/notesSlide18.xml" ContentType="application/vnd.openxmlformats-officedocument.presentationml.notesSlide+xml"/>
  <Override PartName="/ppt/tags/tag723.xml" ContentType="application/vnd.openxmlformats-officedocument.presentationml.tags+xml"/>
  <Override PartName="/ppt/notesSlides/notesSlide19.xml" ContentType="application/vnd.openxmlformats-officedocument.presentationml.notesSlide+xml"/>
  <Override PartName="/ppt/tags/tag724.xml" ContentType="application/vnd.openxmlformats-officedocument.presentationml.tags+xml"/>
  <Override PartName="/ppt/notesSlides/notesSlide20.xml" ContentType="application/vnd.openxmlformats-officedocument.presentationml.notesSlide+xml"/>
  <Override PartName="/ppt/tags/tag725.xml" ContentType="application/vnd.openxmlformats-officedocument.presentationml.tags+xml"/>
  <Override PartName="/ppt/notesSlides/notesSlide21.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notesSlides/notesSlide22.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notesSlides/notesSlide23.xml" ContentType="application/vnd.openxmlformats-officedocument.presentationml.notesSlide+xml"/>
  <Override PartName="/ppt/tags/tag733.xml" ContentType="application/vnd.openxmlformats-officedocument.presentationml.tags+xml"/>
  <Override PartName="/ppt/notesSlides/notesSlide24.xml" ContentType="application/vnd.openxmlformats-officedocument.presentationml.notesSlide+xml"/>
  <Override PartName="/ppt/tags/tag734.xml" ContentType="application/vnd.openxmlformats-officedocument.presentationml.tags+xml"/>
  <Override PartName="/ppt/notesSlides/notesSlide25.xml" ContentType="application/vnd.openxmlformats-officedocument.presentationml.notesSlide+xml"/>
  <Override PartName="/ppt/tags/tag735.xml" ContentType="application/vnd.openxmlformats-officedocument.presentationml.tags+xml"/>
  <Override PartName="/ppt/notesSlides/notesSlide26.xml" ContentType="application/vnd.openxmlformats-officedocument.presentationml.notesSlide+xml"/>
  <Override PartName="/ppt/tags/tag736.xml" ContentType="application/vnd.openxmlformats-officedocument.presentationml.tags+xml"/>
  <Override PartName="/ppt/notesSlides/notesSlide27.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notesSlides/notesSlide28.xml" ContentType="application/vnd.openxmlformats-officedocument.presentationml.notesSlide+xml"/>
  <Override PartName="/ppt/tags/tag740.xml" ContentType="application/vnd.openxmlformats-officedocument.presentationml.tags+xml"/>
  <Override PartName="/ppt/notesSlides/notesSlide29.xml" ContentType="application/vnd.openxmlformats-officedocument.presentationml.notesSlide+xml"/>
  <Override PartName="/ppt/tags/tag74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42.xml" ContentType="application/vnd.openxmlformats-officedocument.presentationml.tags+xml"/>
  <Override PartName="/ppt/notesSlides/notesSlide36.xml" ContentType="application/vnd.openxmlformats-officedocument.presentationml.notesSlide+xml"/>
  <Override PartName="/ppt/tags/tag743.xml" ContentType="application/vnd.openxmlformats-officedocument.presentationml.tags+xml"/>
  <Override PartName="/ppt/notesSlides/notesSlide37.xml" ContentType="application/vnd.openxmlformats-officedocument.presentationml.notesSlide+xml"/>
  <Override PartName="/ppt/tags/tag744.xml" ContentType="application/vnd.openxmlformats-officedocument.presentationml.tags+xml"/>
  <Override PartName="/ppt/notesSlides/notesSlide38.xml" ContentType="application/vnd.openxmlformats-officedocument.presentationml.notesSlide+xml"/>
  <Override PartName="/ppt/tags/tag74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charts/chart18.xml" ContentType="application/vnd.openxmlformats-officedocument.drawingml.chart+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charts/chart19.xml" ContentType="application/vnd.openxmlformats-officedocument.drawingml.chart+xml"/>
  <Override PartName="/ppt/tags/tag807.xml" ContentType="application/vnd.openxmlformats-officedocument.presentationml.tags+xml"/>
  <Override PartName="/ppt/tags/tag808.xml" ContentType="application/vnd.openxmlformats-officedocument.presentationml.tags+xml"/>
  <Override PartName="/ppt/notesSlides/notesSlide41.xml" ContentType="application/vnd.openxmlformats-officedocument.presentationml.notesSlide+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42.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notesSlides/notesSlide43.xml" ContentType="application/vnd.openxmlformats-officedocument.presentationml.notesSlide+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charts/chart20.xml" ContentType="application/vnd.openxmlformats-officedocument.drawingml.chart+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notesSlides/notesSlide44.xml" ContentType="application/vnd.openxmlformats-officedocument.presentationml.notesSlide+xml"/>
  <Override PartName="/ppt/tags/tag844.xml" ContentType="application/vnd.openxmlformats-officedocument.presentationml.tags+xml"/>
  <Override PartName="/ppt/notesSlides/notesSlide45.xml" ContentType="application/vnd.openxmlformats-officedocument.presentationml.notesSlide+xml"/>
  <Override PartName="/ppt/tags/tag845.xml" ContentType="application/vnd.openxmlformats-officedocument.presentationml.tags+xml"/>
  <Override PartName="/ppt/tags/tag846.xml" ContentType="application/vnd.openxmlformats-officedocument.presentationml.tags+xml"/>
  <Override PartName="/ppt/notesSlides/notesSlide46.xml" ContentType="application/vnd.openxmlformats-officedocument.presentationml.notesSlide+xml"/>
  <Override PartName="/ppt/tags/tag847.xml" ContentType="application/vnd.openxmlformats-officedocument.presentationml.tags+xml"/>
  <Override PartName="/ppt/tags/tag848.xml" ContentType="application/vnd.openxmlformats-officedocument.presentationml.tags+xml"/>
  <Override PartName="/ppt/notesSlides/notesSlide47.xml" ContentType="application/vnd.openxmlformats-officedocument.presentationml.notesSlide+xml"/>
  <Override PartName="/ppt/tags/tag849.xml" ContentType="application/vnd.openxmlformats-officedocument.presentationml.tags+xml"/>
  <Override PartName="/ppt/notesSlides/notesSlide48.xml" ContentType="application/vnd.openxmlformats-officedocument.presentationml.notesSlide+xml"/>
  <Override PartName="/ppt/tags/tag850.xml" ContentType="application/vnd.openxmlformats-officedocument.presentationml.tags+xml"/>
  <Override PartName="/ppt/notesSlides/notesSlide49.xml" ContentType="application/vnd.openxmlformats-officedocument.presentationml.notesSlide+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charts/chart21.xml" ContentType="application/vnd.openxmlformats-officedocument.drawingml.chart+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charts/chart22.xml" ContentType="application/vnd.openxmlformats-officedocument.drawingml.chart+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4"/>
  </p:notesMasterIdLst>
  <p:handoutMasterIdLst>
    <p:handoutMasterId r:id="rId105"/>
  </p:handoutMasterIdLst>
  <p:sldIdLst>
    <p:sldId id="568" r:id="rId2"/>
    <p:sldId id="2147470452" r:id="rId3"/>
    <p:sldId id="2147470453" r:id="rId4"/>
    <p:sldId id="2147470464" r:id="rId5"/>
    <p:sldId id="381" r:id="rId6"/>
    <p:sldId id="2147470389" r:id="rId7"/>
    <p:sldId id="2147472418" r:id="rId8"/>
    <p:sldId id="2147472421" r:id="rId9"/>
    <p:sldId id="2147470469" r:id="rId10"/>
    <p:sldId id="2147472420" r:id="rId11"/>
    <p:sldId id="640" r:id="rId12"/>
    <p:sldId id="2147470454" r:id="rId13"/>
    <p:sldId id="527" r:id="rId14"/>
    <p:sldId id="477" r:id="rId15"/>
    <p:sldId id="663" r:id="rId16"/>
    <p:sldId id="382" r:id="rId17"/>
    <p:sldId id="627" r:id="rId18"/>
    <p:sldId id="2147472423" r:id="rId19"/>
    <p:sldId id="2147470471" r:id="rId20"/>
    <p:sldId id="2147472405" r:id="rId21"/>
    <p:sldId id="2147470450" r:id="rId22"/>
    <p:sldId id="2147470445" r:id="rId23"/>
    <p:sldId id="2147470356" r:id="rId24"/>
    <p:sldId id="2147470377" r:id="rId25"/>
    <p:sldId id="2147472425" r:id="rId26"/>
    <p:sldId id="2147470340" r:id="rId27"/>
    <p:sldId id="2147470374" r:id="rId28"/>
    <p:sldId id="2147470446" r:id="rId29"/>
    <p:sldId id="529" r:id="rId30"/>
    <p:sldId id="2147470455" r:id="rId31"/>
    <p:sldId id="2147470456" r:id="rId32"/>
    <p:sldId id="2147470413" r:id="rId33"/>
    <p:sldId id="2147470448" r:id="rId34"/>
    <p:sldId id="2147470437" r:id="rId35"/>
    <p:sldId id="2147470438" r:id="rId36"/>
    <p:sldId id="2147470466" r:id="rId37"/>
    <p:sldId id="2147470330" r:id="rId38"/>
    <p:sldId id="2147470457" r:id="rId39"/>
    <p:sldId id="2147470354" r:id="rId40"/>
    <p:sldId id="694" r:id="rId41"/>
    <p:sldId id="2147472402" r:id="rId42"/>
    <p:sldId id="2147472414" r:id="rId43"/>
    <p:sldId id="2147472415" r:id="rId44"/>
    <p:sldId id="2147472416" r:id="rId45"/>
    <p:sldId id="2147472417" r:id="rId46"/>
    <p:sldId id="2147470416" r:id="rId47"/>
    <p:sldId id="533" r:id="rId48"/>
    <p:sldId id="2147470375" r:id="rId49"/>
    <p:sldId id="2147470439" r:id="rId50"/>
    <p:sldId id="2147470391" r:id="rId51"/>
    <p:sldId id="2147470411" r:id="rId52"/>
    <p:sldId id="2147470410" r:id="rId53"/>
    <p:sldId id="2147470458" r:id="rId54"/>
    <p:sldId id="2147470443" r:id="rId55"/>
    <p:sldId id="2147470459" r:id="rId56"/>
    <p:sldId id="2147470449" r:id="rId57"/>
    <p:sldId id="661" r:id="rId58"/>
    <p:sldId id="2147470399" r:id="rId59"/>
    <p:sldId id="672" r:id="rId60"/>
    <p:sldId id="2147470460" r:id="rId61"/>
    <p:sldId id="2147470444" r:id="rId62"/>
    <p:sldId id="2147472426" r:id="rId63"/>
    <p:sldId id="680" r:id="rId64"/>
    <p:sldId id="734" r:id="rId65"/>
    <p:sldId id="2147470441" r:id="rId66"/>
    <p:sldId id="2147470380" r:id="rId67"/>
    <p:sldId id="2147470442" r:id="rId68"/>
    <p:sldId id="2147470366" r:id="rId69"/>
    <p:sldId id="2147470312" r:id="rId70"/>
    <p:sldId id="538" r:id="rId71"/>
    <p:sldId id="2147472427" r:id="rId72"/>
    <p:sldId id="2147470383" r:id="rId73"/>
    <p:sldId id="2147470461" r:id="rId74"/>
    <p:sldId id="2147470440" r:id="rId75"/>
    <p:sldId id="2147470378" r:id="rId76"/>
    <p:sldId id="2147470462" r:id="rId77"/>
    <p:sldId id="2147470386" r:id="rId78"/>
    <p:sldId id="2147470387" r:id="rId79"/>
    <p:sldId id="2147470385" r:id="rId80"/>
    <p:sldId id="2147470451" r:id="rId81"/>
    <p:sldId id="2147470463" r:id="rId82"/>
    <p:sldId id="691" r:id="rId83"/>
    <p:sldId id="552" r:id="rId84"/>
    <p:sldId id="557" r:id="rId85"/>
    <p:sldId id="451" r:id="rId86"/>
    <p:sldId id="652" r:id="rId87"/>
    <p:sldId id="658" r:id="rId88"/>
    <p:sldId id="2147472413" r:id="rId89"/>
    <p:sldId id="2147472428" r:id="rId90"/>
    <p:sldId id="692" r:id="rId91"/>
    <p:sldId id="458" r:id="rId92"/>
    <p:sldId id="2147470390" r:id="rId93"/>
    <p:sldId id="2147470465" r:id="rId94"/>
    <p:sldId id="2147470392" r:id="rId95"/>
    <p:sldId id="2147470393" r:id="rId96"/>
    <p:sldId id="2147470394" r:id="rId97"/>
    <p:sldId id="2147470395" r:id="rId98"/>
    <p:sldId id="2147470396" r:id="rId99"/>
    <p:sldId id="2147470397" r:id="rId100"/>
    <p:sldId id="603" r:id="rId101"/>
    <p:sldId id="673" r:id="rId102"/>
    <p:sldId id="2147470329" r:id="rId103"/>
  </p:sldIdLst>
  <p:sldSz cx="9906000" cy="6858000" type="A4"/>
  <p:notesSz cx="7104063" cy="10234613"/>
  <p:custDataLst>
    <p:tags r:id="rId106"/>
  </p:custDataLst>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2147470452"/>
            <p14:sldId id="2147470453"/>
            <p14:sldId id="2147470464"/>
            <p14:sldId id="381"/>
            <p14:sldId id="2147470389"/>
            <p14:sldId id="2147472418"/>
            <p14:sldId id="2147472421"/>
            <p14:sldId id="2147470469"/>
            <p14:sldId id="2147472420"/>
            <p14:sldId id="640"/>
            <p14:sldId id="2147470454"/>
            <p14:sldId id="527"/>
            <p14:sldId id="477"/>
            <p14:sldId id="663"/>
            <p14:sldId id="382"/>
            <p14:sldId id="627"/>
            <p14:sldId id="2147472423"/>
            <p14:sldId id="2147470471"/>
            <p14:sldId id="2147472405"/>
            <p14:sldId id="2147470450"/>
            <p14:sldId id="2147470445"/>
            <p14:sldId id="2147470356"/>
            <p14:sldId id="2147470377"/>
            <p14:sldId id="2147472425"/>
            <p14:sldId id="2147470340"/>
            <p14:sldId id="2147470374"/>
            <p14:sldId id="2147470446"/>
            <p14:sldId id="529"/>
            <p14:sldId id="2147470455"/>
            <p14:sldId id="2147470456"/>
            <p14:sldId id="2147470413"/>
            <p14:sldId id="2147470448"/>
            <p14:sldId id="2147470437"/>
            <p14:sldId id="2147470438"/>
            <p14:sldId id="2147470466"/>
            <p14:sldId id="2147470330"/>
            <p14:sldId id="2147470457"/>
            <p14:sldId id="2147470354"/>
            <p14:sldId id="694"/>
            <p14:sldId id="2147472402"/>
            <p14:sldId id="2147472414"/>
            <p14:sldId id="2147472415"/>
            <p14:sldId id="2147472416"/>
            <p14:sldId id="2147472417"/>
            <p14:sldId id="2147470416"/>
            <p14:sldId id="533"/>
            <p14:sldId id="2147470375"/>
            <p14:sldId id="2147470439"/>
            <p14:sldId id="2147470391"/>
            <p14:sldId id="2147470411"/>
            <p14:sldId id="2147470410"/>
            <p14:sldId id="2147470458"/>
            <p14:sldId id="2147470443"/>
            <p14:sldId id="2147470459"/>
            <p14:sldId id="2147470449"/>
            <p14:sldId id="661"/>
            <p14:sldId id="2147470399"/>
            <p14:sldId id="672"/>
            <p14:sldId id="2147470460"/>
            <p14:sldId id="2147470444"/>
            <p14:sldId id="2147472426"/>
            <p14:sldId id="680"/>
            <p14:sldId id="734"/>
            <p14:sldId id="2147470441"/>
            <p14:sldId id="2147470380"/>
            <p14:sldId id="2147470442"/>
            <p14:sldId id="2147470366"/>
            <p14:sldId id="2147470312"/>
            <p14:sldId id="538"/>
            <p14:sldId id="2147472427"/>
            <p14:sldId id="2147470383"/>
            <p14:sldId id="2147470461"/>
            <p14:sldId id="2147470440"/>
            <p14:sldId id="2147470378"/>
            <p14:sldId id="2147470462"/>
            <p14:sldId id="2147470386"/>
            <p14:sldId id="2147470387"/>
            <p14:sldId id="2147470385"/>
            <p14:sldId id="2147470451"/>
            <p14:sldId id="2147470463"/>
            <p14:sldId id="691"/>
            <p14:sldId id="552"/>
            <p14:sldId id="557"/>
            <p14:sldId id="451"/>
            <p14:sldId id="652"/>
            <p14:sldId id="658"/>
            <p14:sldId id="2147472413"/>
            <p14:sldId id="2147472428"/>
            <p14:sldId id="692"/>
            <p14:sldId id="458"/>
            <p14:sldId id="2147470390"/>
            <p14:sldId id="2147470465"/>
            <p14:sldId id="2147470392"/>
            <p14:sldId id="2147470393"/>
            <p14:sldId id="2147470394"/>
            <p14:sldId id="2147470395"/>
            <p14:sldId id="2147470396"/>
            <p14:sldId id="2147470397"/>
            <p14:sldId id="603"/>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91" userDrawn="1">
          <p15:clr>
            <a:srgbClr val="A4A3A4"/>
          </p15:clr>
        </p15:guide>
        <p15:guide id="13" orient="horz" pos="1026" userDrawn="1">
          <p15:clr>
            <a:srgbClr val="A4A3A4"/>
          </p15:clr>
        </p15:guide>
        <p15:guide id="14" orient="horz" pos="3612"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6" name="作成者" initials="A"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CCCCCC"/>
    <a:srgbClr val="80CCE8"/>
    <a:srgbClr val="1F497D"/>
    <a:srgbClr val="C0E6F4"/>
    <a:srgbClr val="263C4C"/>
    <a:srgbClr val="005BAC"/>
    <a:srgbClr val="40647F"/>
    <a:srgbClr val="B5D1E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51" autoAdjust="0"/>
    <p:restoredTop sz="96180" autoAdjust="0"/>
  </p:normalViewPr>
  <p:slideViewPr>
    <p:cSldViewPr snapToGrid="0">
      <p:cViewPr varScale="1">
        <p:scale>
          <a:sx n="88" d="100"/>
          <a:sy n="88" d="100"/>
        </p:scale>
        <p:origin x="1435" y="288"/>
      </p:cViewPr>
      <p:guideLst>
        <p:guide orient="horz" pos="4156"/>
        <p:guide pos="6114"/>
        <p:guide orient="horz" pos="1979"/>
        <p:guide pos="1691"/>
        <p:guide orient="horz" pos="1026"/>
        <p:guide orient="horz" pos="3612"/>
        <p:guide orient="horz" pos="2387"/>
        <p:guide pos="3120"/>
        <p:guide pos="5524"/>
        <p:guide pos="716"/>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7299919159256266"/>
          <c:w val="0.91037260825780464"/>
          <c:h val="0.7122069523039612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B1-4EEE-A8C8-DB67CE53795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B1-4EEE-A8C8-DB67CE53795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B1-4EEE-A8C8-DB67CE537951}"/>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B1-4EEE-A8C8-DB67CE537951}"/>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B1-4EEE-A8C8-DB67CE537951}"/>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B1-4EEE-A8C8-DB67CE537951}"/>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B1-4EEE-A8C8-DB67CE537951}"/>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B1-4EEE-A8C8-DB67CE537951}"/>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B1-4EEE-A8C8-DB67CE537951}"/>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B1-4EEE-A8C8-DB67CE537951}"/>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B1-4EEE-A8C8-DB67CE537951}"/>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B1-4EEE-A8C8-DB67CE537951}"/>
                </c:ext>
              </c:extLst>
            </c:dLbl>
            <c:dLbl>
              <c:idx val="12"/>
              <c:layout>
                <c:manualLayout>
                  <c:x val="0"/>
                  <c:y val="-8.084074373484235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B1-4EEE-A8C8-DB67CE537951}"/>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B1-4EEE-A8C8-DB67CE537951}"/>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B1-4EEE-A8C8-DB67CE5379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73.083284000000006</c:v>
                </c:pt>
                <c:pt idx="1">
                  <c:v>74.652028999999999</c:v>
                </c:pt>
                <c:pt idx="2">
                  <c:v>76.239136999999999</c:v>
                </c:pt>
                <c:pt idx="3">
                  <c:v>77.853548000000004</c:v>
                </c:pt>
                <c:pt idx="4">
                  <c:v>79.477443500000007</c:v>
                </c:pt>
                <c:pt idx="5">
                  <c:v>81.101003500000004</c:v>
                </c:pt>
                <c:pt idx="6">
                  <c:v>82.700402999999994</c:v>
                </c:pt>
                <c:pt idx="7">
                  <c:v>84.276224999999997</c:v>
                </c:pt>
                <c:pt idx="8">
                  <c:v>85.864789500000001</c:v>
                </c:pt>
                <c:pt idx="9">
                  <c:v>87.501635500000006</c:v>
                </c:pt>
                <c:pt idx="10">
                  <c:v>89.1960725</c:v>
                </c:pt>
                <c:pt idx="11">
                  <c:v>91.093058999999997</c:v>
                </c:pt>
                <c:pt idx="12">
                  <c:v>93.161001499999998</c:v>
                </c:pt>
                <c:pt idx="13">
                  <c:v>95.333552999999995</c:v>
                </c:pt>
                <c:pt idx="14">
                  <c:v>97.528654000000003</c:v>
                </c:pt>
                <c:pt idx="15">
                  <c:v>99.597341999999998</c:v>
                </c:pt>
                <c:pt idx="16">
                  <c:v>101.644589</c:v>
                </c:pt>
                <c:pt idx="17">
                  <c:v>103.69605749999999</c:v>
                </c:pt>
                <c:pt idx="18">
                  <c:v>105.68209349999999</c:v>
                </c:pt>
                <c:pt idx="19">
                  <c:v>107.553158</c:v>
                </c:pt>
                <c:pt idx="20">
                  <c:v>109.3151235</c:v>
                </c:pt>
                <c:pt idx="21">
                  <c:v>110.957008</c:v>
                </c:pt>
                <c:pt idx="22">
                  <c:v>112.6182495</c:v>
                </c:pt>
                <c:pt idx="23">
                  <c:v>114.5357715</c:v>
                </c:pt>
                <c:pt idx="24">
                  <c:v>116.5382575</c:v>
                </c:pt>
                <c:pt idx="25">
                  <c:v>118.3</c:v>
                </c:pt>
                <c:pt idx="26">
                  <c:v>127.13932149999999</c:v>
                </c:pt>
                <c:pt idx="27">
                  <c:v>145.21365399999999</c:v>
                </c:pt>
                <c:pt idx="28">
                  <c:v>161.63019199999999</c:v>
                </c:pt>
              </c:numCache>
            </c:numRef>
          </c:val>
          <c:extLst>
            <c:ext xmlns:c16="http://schemas.microsoft.com/office/drawing/2014/chart" uri="{C3380CC4-5D6E-409C-BE32-E72D297353CC}">
              <c16:uniqueId val="{0000000F-4AB1-4EEE-A8C8-DB67CE537951}"/>
            </c:ext>
          </c:extLst>
        </c:ser>
        <c:dLbls>
          <c:showLegendKey val="0"/>
          <c:showVal val="0"/>
          <c:showCatName val="0"/>
          <c:showSerName val="0"/>
          <c:showPercent val="0"/>
          <c:showBubbleSize val="0"/>
        </c:dLbls>
        <c:gapWidth val="60"/>
        <c:overlap val="100"/>
        <c:axId val="19991972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B1-4EEE-A8C8-DB67CE537951}"/>
                </c:ext>
              </c:extLst>
            </c:dLbl>
            <c:dLbl>
              <c:idx val="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B1-4EEE-A8C8-DB67CE537951}"/>
                </c:ext>
              </c:extLst>
            </c:dLbl>
            <c:dLbl>
              <c:idx val="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B1-4EEE-A8C8-DB67CE537951}"/>
                </c:ext>
              </c:extLst>
            </c:dLbl>
            <c:dLbl>
              <c:idx val="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B1-4EEE-A8C8-DB67CE537951}"/>
                </c:ext>
              </c:extLst>
            </c:dLbl>
            <c:dLbl>
              <c:idx val="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B1-4EEE-A8C8-DB67CE537951}"/>
                </c:ext>
              </c:extLst>
            </c:dLbl>
            <c:dLbl>
              <c:idx val="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B1-4EEE-A8C8-DB67CE537951}"/>
                </c:ext>
              </c:extLst>
            </c:dLbl>
            <c:dLbl>
              <c:idx val="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B1-4EEE-A8C8-DB67CE537951}"/>
                </c:ext>
              </c:extLst>
            </c:dLbl>
            <c:dLbl>
              <c:idx val="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B1-4EEE-A8C8-DB67CE537951}"/>
                </c:ext>
              </c:extLst>
            </c:dLbl>
            <c:dLbl>
              <c:idx val="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AB1-4EEE-A8C8-DB67CE537951}"/>
                </c:ext>
              </c:extLst>
            </c:dLbl>
            <c:dLbl>
              <c:idx val="9"/>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AB1-4EEE-A8C8-DB67CE537951}"/>
                </c:ext>
              </c:extLst>
            </c:dLbl>
            <c:dLbl>
              <c:idx val="1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AB1-4EEE-A8C8-DB67CE537951}"/>
                </c:ext>
              </c:extLst>
            </c:dLbl>
            <c:dLbl>
              <c:idx val="1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AB1-4EEE-A8C8-DB67CE537951}"/>
                </c:ext>
              </c:extLst>
            </c:dLbl>
            <c:dLbl>
              <c:idx val="1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B1-4EEE-A8C8-DB67CE537951}"/>
                </c:ext>
              </c:extLst>
            </c:dLbl>
            <c:dLbl>
              <c:idx val="1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B1-4EEE-A8C8-DB67CE537951}"/>
                </c:ext>
              </c:extLst>
            </c:dLbl>
            <c:dLbl>
              <c:idx val="1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B1-4EEE-A8C8-DB67CE537951}"/>
                </c:ext>
              </c:extLst>
            </c:dLbl>
            <c:dLbl>
              <c:idx val="1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B1-4EEE-A8C8-DB67CE537951}"/>
                </c:ext>
              </c:extLst>
            </c:dLbl>
            <c:dLbl>
              <c:idx val="1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B1-4EEE-A8C8-DB67CE537951}"/>
                </c:ext>
              </c:extLst>
            </c:dLbl>
            <c:dLbl>
              <c:idx val="1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B1-4EEE-A8C8-DB67CE537951}"/>
                </c:ext>
              </c:extLst>
            </c:dLbl>
            <c:dLbl>
              <c:idx val="1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B1-4EEE-A8C8-DB67CE537951}"/>
                </c:ext>
              </c:extLst>
            </c:dLbl>
            <c:dLbl>
              <c:idx val="19"/>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B1-4EEE-A8C8-DB67CE537951}"/>
                </c:ext>
              </c:extLst>
            </c:dLbl>
            <c:dLbl>
              <c:idx val="2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B1-4EEE-A8C8-DB67CE537951}"/>
                </c:ext>
              </c:extLst>
            </c:dLbl>
            <c:dLbl>
              <c:idx val="2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B1-4EEE-A8C8-DB67CE537951}"/>
                </c:ext>
              </c:extLst>
            </c:dLbl>
            <c:dLbl>
              <c:idx val="2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B1-4EEE-A8C8-DB67CE537951}"/>
                </c:ext>
              </c:extLst>
            </c:dLbl>
            <c:dLbl>
              <c:idx val="2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B1-4EEE-A8C8-DB67CE537951}"/>
                </c:ext>
              </c:extLst>
            </c:dLbl>
            <c:dLbl>
              <c:idx val="2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B1-4EEE-A8C8-DB67CE537951}"/>
                </c:ext>
              </c:extLst>
            </c:dLbl>
            <c:dLbl>
              <c:idx val="2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B1-4EEE-A8C8-DB67CE537951}"/>
                </c:ext>
              </c:extLst>
            </c:dLbl>
            <c:dLbl>
              <c:idx val="2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B1-4EEE-A8C8-DB67CE537951}"/>
                </c:ext>
              </c:extLst>
            </c:dLbl>
            <c:dLbl>
              <c:idx val="2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B1-4EEE-A8C8-DB67CE537951}"/>
                </c:ext>
              </c:extLst>
            </c:dLbl>
            <c:dLbl>
              <c:idx val="2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B1-4EEE-A8C8-DB67CE5379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2.15</c:v>
                </c:pt>
                <c:pt idx="1">
                  <c:v>2.1030000000000002</c:v>
                </c:pt>
                <c:pt idx="2">
                  <c:v>2.105</c:v>
                </c:pt>
                <c:pt idx="3">
                  <c:v>2.0859999999999999</c:v>
                </c:pt>
                <c:pt idx="4">
                  <c:v>2.0430000000000001</c:v>
                </c:pt>
                <c:pt idx="5">
                  <c:v>2.0019999999999998</c:v>
                </c:pt>
                <c:pt idx="6">
                  <c:v>1.905</c:v>
                </c:pt>
                <c:pt idx="7">
                  <c:v>1.87</c:v>
                </c:pt>
                <c:pt idx="8">
                  <c:v>1.8640000000000001</c:v>
                </c:pt>
                <c:pt idx="9">
                  <c:v>1.9119999999999999</c:v>
                </c:pt>
                <c:pt idx="10">
                  <c:v>1.9239999999999999</c:v>
                </c:pt>
                <c:pt idx="11">
                  <c:v>2.2810000000000001</c:v>
                </c:pt>
                <c:pt idx="12">
                  <c:v>2.2090000000000001</c:v>
                </c:pt>
                <c:pt idx="13">
                  <c:v>2.399</c:v>
                </c:pt>
                <c:pt idx="14">
                  <c:v>2.1560000000000001</c:v>
                </c:pt>
                <c:pt idx="15">
                  <c:v>2.0430000000000001</c:v>
                </c:pt>
                <c:pt idx="16">
                  <c:v>2.0270000000000001</c:v>
                </c:pt>
                <c:pt idx="17">
                  <c:v>1.97</c:v>
                </c:pt>
                <c:pt idx="18">
                  <c:v>1.8260000000000001</c:v>
                </c:pt>
                <c:pt idx="19">
                  <c:v>1.6859999999999999</c:v>
                </c:pt>
                <c:pt idx="20">
                  <c:v>1.5649999999999999</c:v>
                </c:pt>
                <c:pt idx="21">
                  <c:v>1.417</c:v>
                </c:pt>
                <c:pt idx="22">
                  <c:v>1.554</c:v>
                </c:pt>
                <c:pt idx="23">
                  <c:v>1.821</c:v>
                </c:pt>
                <c:pt idx="24">
                  <c:v>1.647</c:v>
                </c:pt>
                <c:pt idx="25">
                  <c:v>1.47</c:v>
                </c:pt>
                <c:pt idx="26">
                  <c:v>1.39</c:v>
                </c:pt>
                <c:pt idx="27">
                  <c:v>1.248</c:v>
                </c:pt>
                <c:pt idx="28">
                  <c:v>0.89900000000000002</c:v>
                </c:pt>
              </c:numCache>
            </c:numRef>
          </c:val>
          <c:smooth val="0"/>
          <c:extLst>
            <c:ext xmlns:c16="http://schemas.microsoft.com/office/drawing/2014/chart" uri="{C3380CC4-5D6E-409C-BE32-E72D297353CC}">
              <c16:uniqueId val="{0000002D-4AB1-4EEE-A8C8-DB67CE537951}"/>
            </c:ext>
          </c:extLst>
        </c:ser>
        <c:dLbls>
          <c:showLegendKey val="0"/>
          <c:showVal val="0"/>
          <c:showCatName val="0"/>
          <c:showSerName val="0"/>
          <c:showPercent val="0"/>
          <c:showBubbleSize val="0"/>
        </c:dLbls>
        <c:marker val="1"/>
        <c:smooth val="0"/>
        <c:axId val="2"/>
        <c:axId val="3"/>
      </c:lineChart>
      <c:catAx>
        <c:axId val="19991972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99197264"/>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19700389903552E-2"/>
          <c:y val="0.1468459152016546"/>
          <c:w val="0.94130925507900676"/>
          <c:h val="0.70630816959669085"/>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3A-48BC-A53D-9A28F659EBB2}"/>
                </c:ext>
              </c:extLst>
            </c:dLbl>
            <c:dLbl>
              <c:idx val="6"/>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3A-48BC-A53D-9A28F659EBB2}"/>
                </c:ext>
              </c:extLst>
            </c:dLbl>
            <c:dLbl>
              <c:idx val="7"/>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C3A-48BC-A53D-9A28F659EBB2}"/>
                </c:ext>
              </c:extLst>
            </c:dLbl>
            <c:dLbl>
              <c:idx val="8"/>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3A-48BC-A53D-9A28F659EBB2}"/>
                </c:ext>
              </c:extLst>
            </c:dLbl>
            <c:dLbl>
              <c:idx val="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C3A-48BC-A53D-9A28F659EBB2}"/>
                </c:ext>
              </c:extLst>
            </c:dLbl>
            <c:dLbl>
              <c:idx val="10"/>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3A-48BC-A53D-9A28F659EBB2}"/>
                </c:ext>
              </c:extLst>
            </c:dLbl>
            <c:dLbl>
              <c:idx val="1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3A-48BC-A53D-9A28F659EBB2}"/>
                </c:ext>
              </c:extLst>
            </c:dLbl>
            <c:dLbl>
              <c:idx val="12"/>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3A-48BC-A53D-9A28F659EBB2}"/>
                </c:ext>
              </c:extLst>
            </c:dLbl>
            <c:dLbl>
              <c:idx val="1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3A-48BC-A53D-9A28F659EBB2}"/>
                </c:ext>
              </c:extLst>
            </c:dLbl>
            <c:dLbl>
              <c:idx val="14"/>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3A-48BC-A53D-9A28F659EBB2}"/>
                </c:ext>
              </c:extLst>
            </c:dLbl>
            <c:dLbl>
              <c:idx val="15"/>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3A-48BC-A53D-9A28F659EBB2}"/>
                </c:ext>
              </c:extLst>
            </c:dLbl>
            <c:dLbl>
              <c:idx val="16"/>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3A-48BC-A53D-9A28F659EBB2}"/>
                </c:ext>
              </c:extLst>
            </c:dLbl>
            <c:dLbl>
              <c:idx val="17"/>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C3A-48BC-A53D-9A28F659EBB2}"/>
                </c:ext>
              </c:extLst>
            </c:dLbl>
            <c:dLbl>
              <c:idx val="1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3A-48BC-A53D-9A28F659EBB2}"/>
                </c:ext>
              </c:extLst>
            </c:dLbl>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C3A-48BC-A53D-9A28F659EBB2}"/>
                </c:ext>
              </c:extLst>
            </c:dLbl>
            <c:dLbl>
              <c:idx val="20"/>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3A-48BC-A53D-9A28F659EBB2}"/>
                </c:ext>
              </c:extLst>
            </c:dLbl>
            <c:dLbl>
              <c:idx val="2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C3A-48BC-A53D-9A28F659EBB2}"/>
                </c:ext>
              </c:extLst>
            </c:dLbl>
            <c:dLbl>
              <c:idx val="2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C3A-48BC-A53D-9A28F659EBB2}"/>
                </c:ext>
              </c:extLst>
            </c:dLbl>
            <c:dLbl>
              <c:idx val="2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C3A-48BC-A53D-9A28F659EB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2.1504657842200006</c:v>
                </c:pt>
                <c:pt idx="1">
                  <c:v>2.3751589005299998</c:v>
                </c:pt>
                <c:pt idx="2">
                  <c:v>2.51865034229</c:v>
                </c:pt>
                <c:pt idx="3">
                  <c:v>2.2823383775599999</c:v>
                </c:pt>
                <c:pt idx="4">
                  <c:v>2.2496339064699997</c:v>
                </c:pt>
                <c:pt idx="5">
                  <c:v>2.3653583509200002</c:v>
                </c:pt>
                <c:pt idx="6">
                  <c:v>2.7736541689399998</c:v>
                </c:pt>
                <c:pt idx="7">
                  <c:v>2.67109086419</c:v>
                </c:pt>
                <c:pt idx="8">
                  <c:v>2.8030415741799999</c:v>
                </c:pt>
                <c:pt idx="9">
                  <c:v>2.9311701806199997</c:v>
                </c:pt>
                <c:pt idx="10">
                  <c:v>2.74679149382</c:v>
                </c:pt>
                <c:pt idx="11">
                  <c:v>3.0136926555500003</c:v>
                </c:pt>
                <c:pt idx="12">
                  <c:v>2.6745276310700001</c:v>
                </c:pt>
                <c:pt idx="13">
                  <c:v>2.9502297557099997</c:v>
                </c:pt>
                <c:pt idx="14">
                  <c:v>3.1331239016299999</c:v>
                </c:pt>
                <c:pt idx="15">
                  <c:v>3.6662411866300002</c:v>
                </c:pt>
                <c:pt idx="16">
                  <c:v>3.7889304597399995</c:v>
                </c:pt>
                <c:pt idx="17">
                  <c:v>4.1734950042399994</c:v>
                </c:pt>
                <c:pt idx="18">
                  <c:v>3.5885148681500008</c:v>
                </c:pt>
                <c:pt idx="19">
                  <c:v>3.6346506552199993</c:v>
                </c:pt>
                <c:pt idx="20">
                  <c:v>3.84864727769</c:v>
                </c:pt>
                <c:pt idx="21">
                  <c:v>5.2041920936599997</c:v>
                </c:pt>
                <c:pt idx="22">
                  <c:v>5.3889654474300004</c:v>
                </c:pt>
                <c:pt idx="23">
                  <c:v>5.2233664642599997</c:v>
                </c:pt>
              </c:numCache>
            </c:numRef>
          </c:val>
          <c:extLst>
            <c:ext xmlns:c16="http://schemas.microsoft.com/office/drawing/2014/chart" uri="{C3380CC4-5D6E-409C-BE32-E72D297353CC}">
              <c16:uniqueId val="{00000013-DC3A-48BC-A53D-9A28F659EBB2}"/>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C3A-48BC-A53D-9A28F659EBB2}"/>
                </c:ext>
              </c:extLst>
            </c:dLbl>
            <c:dLbl>
              <c:idx val="1"/>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C3A-48BC-A53D-9A28F659EBB2}"/>
                </c:ext>
              </c:extLst>
            </c:dLbl>
            <c:dLbl>
              <c:idx val="2"/>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C3A-48BC-A53D-9A28F659EBB2}"/>
                </c:ext>
              </c:extLst>
            </c:dLbl>
            <c:dLbl>
              <c:idx val="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C3A-48BC-A53D-9A28F659EBB2}"/>
                </c:ext>
              </c:extLst>
            </c:dLbl>
            <c:dLbl>
              <c:idx val="4"/>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C3A-48BC-A53D-9A28F659EBB2}"/>
                </c:ext>
              </c:extLst>
            </c:dLbl>
            <c:dLbl>
              <c:idx val="5"/>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C3A-48BC-A53D-9A28F659EBB2}"/>
                </c:ext>
              </c:extLst>
            </c:dLbl>
            <c:dLbl>
              <c:idx val="6"/>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C3A-48BC-A53D-9A28F659EBB2}"/>
                </c:ext>
              </c:extLst>
            </c:dLbl>
            <c:dLbl>
              <c:idx val="7"/>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C3A-48BC-A53D-9A28F659EBB2}"/>
                </c:ext>
              </c:extLst>
            </c:dLbl>
            <c:dLbl>
              <c:idx val="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C3A-48BC-A53D-9A28F659EBB2}"/>
                </c:ext>
              </c:extLst>
            </c:dLbl>
            <c:dLbl>
              <c:idx val="9"/>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C3A-48BC-A53D-9A28F659EBB2}"/>
                </c:ext>
              </c:extLst>
            </c:dLbl>
            <c:dLbl>
              <c:idx val="1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C3A-48BC-A53D-9A28F659EBB2}"/>
                </c:ext>
              </c:extLst>
            </c:dLbl>
            <c:dLbl>
              <c:idx val="1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C3A-48BC-A53D-9A28F659EBB2}"/>
                </c:ext>
              </c:extLst>
            </c:dLbl>
            <c:dLbl>
              <c:idx val="1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C3A-48BC-A53D-9A28F659EBB2}"/>
                </c:ext>
              </c:extLst>
            </c:dLbl>
            <c:dLbl>
              <c:idx val="1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C3A-48BC-A53D-9A28F659EBB2}"/>
                </c:ext>
              </c:extLst>
            </c:dLbl>
            <c:dLbl>
              <c:idx val="14"/>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C3A-48BC-A53D-9A28F659EBB2}"/>
                </c:ext>
              </c:extLst>
            </c:dLbl>
            <c:dLbl>
              <c:idx val="15"/>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C3A-48BC-A53D-9A28F659EBB2}"/>
                </c:ext>
              </c:extLst>
            </c:dLbl>
            <c:dLbl>
              <c:idx val="16"/>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C3A-48BC-A53D-9A28F659EBB2}"/>
                </c:ext>
              </c:extLst>
            </c:dLbl>
            <c:dLbl>
              <c:idx val="17"/>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C3A-48BC-A53D-9A28F659EBB2}"/>
                </c:ext>
              </c:extLst>
            </c:dLbl>
            <c:dLbl>
              <c:idx val="1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C3A-48BC-A53D-9A28F659EBB2}"/>
                </c:ext>
              </c:extLst>
            </c:dLbl>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C3A-48BC-A53D-9A28F659EBB2}"/>
                </c:ext>
              </c:extLst>
            </c:dLbl>
            <c:dLbl>
              <c:idx val="2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C3A-48BC-A53D-9A28F659EBB2}"/>
                </c:ext>
              </c:extLst>
            </c:dLbl>
            <c:dLbl>
              <c:idx val="21"/>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C3A-48BC-A53D-9A28F659EBB2}"/>
                </c:ext>
              </c:extLst>
            </c:dLbl>
            <c:dLbl>
              <c:idx val="2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C3A-48BC-A53D-9A28F659EB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3.9610371540500005</c:v>
                </c:pt>
                <c:pt idx="1">
                  <c:v>4.565621083119999</c:v>
                </c:pt>
                <c:pt idx="2">
                  <c:v>4.7899629626299989</c:v>
                </c:pt>
                <c:pt idx="3">
                  <c:v>4.80597301303</c:v>
                </c:pt>
                <c:pt idx="4">
                  <c:v>4.5964225162699996</c:v>
                </c:pt>
                <c:pt idx="5">
                  <c:v>4.8705511993099986</c:v>
                </c:pt>
                <c:pt idx="6">
                  <c:v>4.8049904421900003</c:v>
                </c:pt>
                <c:pt idx="7">
                  <c:v>4.7398598711799993</c:v>
                </c:pt>
                <c:pt idx="8">
                  <c:v>5.2363235159299997</c:v>
                </c:pt>
                <c:pt idx="9">
                  <c:v>5.2977890015999991</c:v>
                </c:pt>
                <c:pt idx="10">
                  <c:v>5.5407558706</c:v>
                </c:pt>
                <c:pt idx="11">
                  <c:v>5.83983578462</c:v>
                </c:pt>
                <c:pt idx="12">
                  <c:v>6.6061575018000012</c:v>
                </c:pt>
                <c:pt idx="13">
                  <c:v>7.1144723544600001</c:v>
                </c:pt>
                <c:pt idx="14">
                  <c:v>7.3273864091699998</c:v>
                </c:pt>
                <c:pt idx="15">
                  <c:v>8.0444664304699991</c:v>
                </c:pt>
                <c:pt idx="16">
                  <c:v>8.3622039655000009</c:v>
                </c:pt>
                <c:pt idx="17">
                  <c:v>9.2591094011599981</c:v>
                </c:pt>
                <c:pt idx="18">
                  <c:v>8.9349250040000001</c:v>
                </c:pt>
                <c:pt idx="19">
                  <c:v>9.1187306804999988</c:v>
                </c:pt>
                <c:pt idx="20">
                  <c:v>8.0709669486299997</c:v>
                </c:pt>
                <c:pt idx="21">
                  <c:v>8.5208508427700007</c:v>
                </c:pt>
                <c:pt idx="22">
                  <c:v>9.2096474062100029</c:v>
                </c:pt>
                <c:pt idx="23">
                  <c:v>10.412322411419998</c:v>
                </c:pt>
              </c:numCache>
            </c:numRef>
          </c:val>
          <c:extLst>
            <c:ext xmlns:c16="http://schemas.microsoft.com/office/drawing/2014/chart" uri="{C3380CC4-5D6E-409C-BE32-E72D297353CC}">
              <c16:uniqueId val="{0000002B-DC3A-48BC-A53D-9A28F659EBB2}"/>
            </c:ext>
          </c:extLst>
        </c:ser>
        <c:dLbls>
          <c:showLegendKey val="0"/>
          <c:showVal val="0"/>
          <c:showCatName val="0"/>
          <c:showSerName val="0"/>
          <c:showPercent val="0"/>
          <c:showBubbleSize val="0"/>
        </c:dLbls>
        <c:gapWidth val="60"/>
        <c:overlap val="100"/>
        <c:axId val="2050121087"/>
        <c:axId val="1"/>
      </c:barChart>
      <c:catAx>
        <c:axId val="20501210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50121087"/>
        <c:crosses val="min"/>
        <c:crossBetween val="between"/>
        <c:majorUnit val="5"/>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95549344227049E-2"/>
          <c:y val="0.22720000000000001"/>
          <c:w val="0.96860890131154587"/>
          <c:h val="0.54559999999999997"/>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815-4A02-87B9-347510356810}"/>
                </c:ext>
              </c:extLst>
            </c:dLbl>
            <c:dLbl>
              <c:idx val="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15-4A02-87B9-347510356810}"/>
                </c:ext>
              </c:extLst>
            </c:dLbl>
            <c:dLbl>
              <c:idx val="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815-4A02-87B9-347510356810}"/>
                </c:ext>
              </c:extLst>
            </c:dLbl>
            <c:dLbl>
              <c:idx val="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15-4A02-87B9-347510356810}"/>
                </c:ext>
              </c:extLst>
            </c:dLbl>
            <c:dLbl>
              <c:idx val="4"/>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15-4A02-87B9-347510356810}"/>
                </c:ext>
              </c:extLst>
            </c:dLbl>
            <c:dLbl>
              <c:idx val="5"/>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15-4A02-87B9-347510356810}"/>
                </c:ext>
              </c:extLst>
            </c:dLbl>
            <c:dLbl>
              <c:idx val="6"/>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815-4A02-87B9-347510356810}"/>
                </c:ext>
              </c:extLst>
            </c:dLbl>
            <c:dLbl>
              <c:idx val="7"/>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815-4A02-87B9-347510356810}"/>
                </c:ext>
              </c:extLst>
            </c:dLbl>
            <c:dLbl>
              <c:idx val="8"/>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815-4A02-87B9-347510356810}"/>
                </c:ext>
              </c:extLst>
            </c:dLbl>
            <c:dLbl>
              <c:idx val="9"/>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815-4A02-87B9-347510356810}"/>
                </c:ext>
              </c:extLst>
            </c:dLbl>
            <c:dLbl>
              <c:idx val="1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815-4A02-87B9-347510356810}"/>
                </c:ext>
              </c:extLst>
            </c:dLbl>
            <c:dLbl>
              <c:idx val="1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815-4A02-87B9-347510356810}"/>
                </c:ext>
              </c:extLst>
            </c:dLbl>
            <c:dLbl>
              <c:idx val="1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815-4A02-87B9-347510356810}"/>
                </c:ext>
              </c:extLst>
            </c:dLbl>
            <c:dLbl>
              <c:idx val="1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815-4A02-87B9-347510356810}"/>
                </c:ext>
              </c:extLst>
            </c:dLbl>
            <c:dLbl>
              <c:idx val="14"/>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815-4A02-87B9-347510356810}"/>
                </c:ext>
              </c:extLst>
            </c:dLbl>
            <c:dLbl>
              <c:idx val="15"/>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815-4A02-87B9-347510356810}"/>
                </c:ext>
              </c:extLst>
            </c:dLbl>
            <c:dLbl>
              <c:idx val="16"/>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815-4A02-87B9-347510356810}"/>
                </c:ext>
              </c:extLst>
            </c:dLbl>
            <c:dLbl>
              <c:idx val="17"/>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815-4A02-87B9-347510356810}"/>
                </c:ext>
              </c:extLst>
            </c:dLbl>
            <c:dLbl>
              <c:idx val="18"/>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815-4A02-87B9-347510356810}"/>
                </c:ext>
              </c:extLst>
            </c:dLbl>
            <c:dLbl>
              <c:idx val="19"/>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815-4A02-87B9-347510356810}"/>
                </c:ext>
              </c:extLst>
            </c:dLbl>
            <c:dLbl>
              <c:idx val="2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815-4A02-87B9-347510356810}"/>
                </c:ext>
              </c:extLst>
            </c:dLbl>
            <c:dLbl>
              <c:idx val="2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815-4A02-87B9-347510356810}"/>
                </c:ext>
              </c:extLst>
            </c:dLbl>
            <c:dLbl>
              <c:idx val="2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815-4A02-87B9-347510356810}"/>
                </c:ext>
              </c:extLst>
            </c:dLbl>
            <c:dLbl>
              <c:idx val="2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815-4A02-87B9-347510356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35.18718338</c:v>
                </c:pt>
                <c:pt idx="1">
                  <c:v>34.220344539999999</c:v>
                </c:pt>
                <c:pt idx="2">
                  <c:v>34.461399079999993</c:v>
                </c:pt>
                <c:pt idx="3">
                  <c:v>31.922037119999999</c:v>
                </c:pt>
                <c:pt idx="4">
                  <c:v>32.510288240000001</c:v>
                </c:pt>
                <c:pt idx="5">
                  <c:v>32.288040160000001</c:v>
                </c:pt>
                <c:pt idx="6">
                  <c:v>36.024547580000004</c:v>
                </c:pt>
                <c:pt idx="7">
                  <c:v>35.288711549999995</c:v>
                </c:pt>
                <c:pt idx="8">
                  <c:v>34.393054960000001</c:v>
                </c:pt>
                <c:pt idx="9">
                  <c:v>35.047100069999999</c:v>
                </c:pt>
                <c:pt idx="10">
                  <c:v>32.930995939999988</c:v>
                </c:pt>
                <c:pt idx="11">
                  <c:v>33.843826289999996</c:v>
                </c:pt>
                <c:pt idx="12">
                  <c:v>28.709711069999997</c:v>
                </c:pt>
                <c:pt idx="13">
                  <c:v>29.264894489999996</c:v>
                </c:pt>
                <c:pt idx="14">
                  <c:v>29.542253489999997</c:v>
                </c:pt>
                <c:pt idx="15">
                  <c:v>31.243453980000005</c:v>
                </c:pt>
                <c:pt idx="16">
                  <c:v>30.86659813</c:v>
                </c:pt>
                <c:pt idx="17">
                  <c:v>30.971971510000003</c:v>
                </c:pt>
                <c:pt idx="18">
                  <c:v>28.465974809999999</c:v>
                </c:pt>
                <c:pt idx="19">
                  <c:v>28.203870770000002</c:v>
                </c:pt>
                <c:pt idx="20">
                  <c:v>31.926334380000004</c:v>
                </c:pt>
                <c:pt idx="21">
                  <c:v>37.678222660000003</c:v>
                </c:pt>
                <c:pt idx="22">
                  <c:v>35.699058530000002</c:v>
                </c:pt>
                <c:pt idx="23">
                  <c:v>32.24971008</c:v>
                </c:pt>
              </c:numCache>
            </c:numRef>
          </c:val>
          <c:smooth val="0"/>
          <c:extLst>
            <c:ext xmlns:c16="http://schemas.microsoft.com/office/drawing/2014/chart" uri="{C3380CC4-5D6E-409C-BE32-E72D297353CC}">
              <c16:uniqueId val="{00000018-C815-4A02-87B9-347510356810}"/>
            </c:ext>
          </c:extLst>
        </c:ser>
        <c:dLbls>
          <c:showLegendKey val="0"/>
          <c:showVal val="0"/>
          <c:showCatName val="0"/>
          <c:showSerName val="0"/>
          <c:showPercent val="0"/>
          <c:showBubbleSize val="0"/>
        </c:dLbls>
        <c:marker val="1"/>
        <c:smooth val="0"/>
        <c:axId val="1973484015"/>
        <c:axId val="1"/>
      </c:lineChart>
      <c:catAx>
        <c:axId val="1973484015"/>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
          <c:min val="0"/>
        </c:scaling>
        <c:delete val="1"/>
        <c:axPos val="r"/>
        <c:numFmt formatCode="General" sourceLinked="1"/>
        <c:majorTickMark val="out"/>
        <c:minorTickMark val="none"/>
        <c:tickLblPos val="nextTo"/>
        <c:crossAx val="1973484015"/>
        <c:crosses val="max"/>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構成比</c:v>
                </c:pt>
              </c:strCache>
            </c:strRef>
          </c:tx>
          <c:explosion val="1"/>
          <c:dPt>
            <c:idx val="0"/>
            <c:bubble3D val="0"/>
            <c:spPr>
              <a:solidFill>
                <a:srgbClr val="1F497D"/>
              </a:solidFill>
              <a:ln w="19050">
                <a:solidFill>
                  <a:schemeClr val="lt1"/>
                </a:solidFill>
              </a:ln>
              <a:effectLst/>
            </c:spPr>
            <c:extLst>
              <c:ext xmlns:c16="http://schemas.microsoft.com/office/drawing/2014/chart" uri="{C3380CC4-5D6E-409C-BE32-E72D297353CC}">
                <c16:uniqueId val="{00000001-6C71-436A-BCA2-49F9D87B2D83}"/>
              </c:ext>
            </c:extLst>
          </c:dPt>
          <c:dPt>
            <c:idx val="1"/>
            <c:bubble3D val="0"/>
            <c:spPr>
              <a:solidFill>
                <a:srgbClr val="80CCE8"/>
              </a:solidFill>
              <a:ln w="19050">
                <a:solidFill>
                  <a:schemeClr val="lt1"/>
                </a:solidFill>
              </a:ln>
              <a:effectLst/>
            </c:spPr>
            <c:extLst>
              <c:ext xmlns:c16="http://schemas.microsoft.com/office/drawing/2014/chart" uri="{C3380CC4-5D6E-409C-BE32-E72D297353CC}">
                <c16:uniqueId val="{00000003-6C71-436A-BCA2-49F9D87B2D83}"/>
              </c:ext>
            </c:extLst>
          </c:dPt>
          <c:dPt>
            <c:idx val="2"/>
            <c:bubble3D val="0"/>
            <c:spPr>
              <a:solidFill>
                <a:srgbClr val="C0E6F4"/>
              </a:solidFill>
              <a:ln w="19050">
                <a:solidFill>
                  <a:schemeClr val="lt1"/>
                </a:solidFill>
              </a:ln>
              <a:effectLst/>
            </c:spPr>
            <c:extLst>
              <c:ext xmlns:c16="http://schemas.microsoft.com/office/drawing/2014/chart" uri="{C3380CC4-5D6E-409C-BE32-E72D297353CC}">
                <c16:uniqueId val="{00000005-6C71-436A-BCA2-49F9D87B2D83}"/>
              </c:ext>
            </c:extLst>
          </c:dPt>
          <c:cat>
            <c:strRef>
              <c:f>Sheet1!$A$2:$A$4</c:f>
              <c:strCache>
                <c:ptCount val="3"/>
                <c:pt idx="0">
                  <c:v>感染性</c:v>
                </c:pt>
                <c:pt idx="1">
                  <c:v>非感染性</c:v>
                </c:pt>
                <c:pt idx="2">
                  <c:v>事故</c:v>
                </c:pt>
              </c:strCache>
            </c:strRef>
          </c:cat>
          <c:val>
            <c:numRef>
              <c:f>Sheet1!$B$2:$B$4</c:f>
              <c:numCache>
                <c:formatCode>0.00%</c:formatCode>
                <c:ptCount val="3"/>
                <c:pt idx="0">
                  <c:v>0.28610000000000002</c:v>
                </c:pt>
                <c:pt idx="1">
                  <c:v>0.6593</c:v>
                </c:pt>
                <c:pt idx="2">
                  <c:v>5.5399999999999998E-2</c:v>
                </c:pt>
              </c:numCache>
            </c:numRef>
          </c:val>
          <c:extLst>
            <c:ext xmlns:c16="http://schemas.microsoft.com/office/drawing/2014/chart" uri="{C3380CC4-5D6E-409C-BE32-E72D297353CC}">
              <c16:uniqueId val="{00000000-F6C0-4E92-ABF4-54DB9BC5B8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D6C-4651-9CDD-591C72C40EA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D6C-4651-9CDD-591C72C40EA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D6C-4651-9CDD-591C72C40EAD}"/>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DD6C-4651-9CDD-591C72C40EAD}"/>
              </c:ext>
            </c:extLst>
          </c:dPt>
          <c:dLbls>
            <c:dLbl>
              <c:idx val="0"/>
              <c:layout>
                <c:manualLayout>
                  <c:x val="5.0335570469798654E-2"/>
                  <c:y val="2.995270625328428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6C-4651-9CDD-591C72C40EAD}"/>
                </c:ext>
              </c:extLst>
            </c:dLbl>
            <c:dLbl>
              <c:idx val="1"/>
              <c:layout>
                <c:manualLayout>
                  <c:x val="-5.7885906040268456E-2"/>
                  <c:y val="-7.8822911192853382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6C-4651-9CDD-591C72C40E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64.2</c:v>
                </c:pt>
                <c:pt idx="1">
                  <c:v>25.3</c:v>
                </c:pt>
                <c:pt idx="2">
                  <c:v>3.4000000000000004</c:v>
                </c:pt>
                <c:pt idx="3">
                  <c:v>7.1999999999999993</c:v>
                </c:pt>
              </c:numCache>
            </c:numRef>
          </c:val>
          <c:extLst>
            <c:ext xmlns:c16="http://schemas.microsoft.com/office/drawing/2014/chart" uri="{C3380CC4-5D6E-409C-BE32-E72D297353CC}">
              <c16:uniqueId val="{00000004-DD6C-4651-9CDD-591C72C40EA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32530083430281E-2"/>
          <c:y val="4.0662837126156724E-2"/>
          <c:w val="0.89661657931154992"/>
          <c:h val="0.77723451058274995"/>
        </c:manualLayout>
      </c:layout>
      <c:barChart>
        <c:barDir val="col"/>
        <c:grouping val="clustered"/>
        <c:varyColors val="0"/>
        <c:ser>
          <c:idx val="0"/>
          <c:order val="0"/>
          <c:tx>
            <c:strRef>
              <c:f>Sheet1!$B$1</c:f>
              <c:strCache>
                <c:ptCount val="1"/>
                <c:pt idx="0">
                  <c:v>公的医療機関</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Sheet1!$B$2:$B$16</c:f>
              <c:numCache>
                <c:formatCode>#,##0</c:formatCode>
                <c:ptCount val="15"/>
                <c:pt idx="0">
                  <c:v>99270</c:v>
                </c:pt>
                <c:pt idx="1">
                  <c:v>98319</c:v>
                </c:pt>
                <c:pt idx="2">
                  <c:v>96820</c:v>
                </c:pt>
                <c:pt idx="3">
                  <c:v>98291</c:v>
                </c:pt>
                <c:pt idx="4">
                  <c:v>97826</c:v>
                </c:pt>
                <c:pt idx="5">
                  <c:v>93267</c:v>
                </c:pt>
                <c:pt idx="6">
                  <c:v>93897</c:v>
                </c:pt>
                <c:pt idx="7">
                  <c:v>96111</c:v>
                </c:pt>
                <c:pt idx="8">
                  <c:v>95683</c:v>
                </c:pt>
                <c:pt idx="9">
                  <c:v>92599</c:v>
                </c:pt>
                <c:pt idx="10">
                  <c:v>88597</c:v>
                </c:pt>
                <c:pt idx="11" formatCode="General">
                  <c:v>83034</c:v>
                </c:pt>
                <c:pt idx="12" formatCode="General">
                  <c:v>88427</c:v>
                </c:pt>
                <c:pt idx="13" formatCode="General">
                  <c:v>83017</c:v>
                </c:pt>
                <c:pt idx="14" formatCode="General">
                  <c:v>84225</c:v>
                </c:pt>
              </c:numCache>
            </c:numRef>
          </c:val>
          <c:extLst>
            <c:ext xmlns:c16="http://schemas.microsoft.com/office/drawing/2014/chart" uri="{C3380CC4-5D6E-409C-BE32-E72D297353CC}">
              <c16:uniqueId val="{00000000-5E77-48EB-A22B-A2A792AF767C}"/>
            </c:ext>
          </c:extLst>
        </c:ser>
        <c:ser>
          <c:idx val="1"/>
          <c:order val="1"/>
          <c:tx>
            <c:strRef>
              <c:f>Sheet1!$C$1</c:f>
              <c:strCache>
                <c:ptCount val="1"/>
                <c:pt idx="0">
                  <c:v>民間医療機関</c:v>
                </c:pt>
              </c:strCache>
            </c:strRef>
          </c:tx>
          <c:spPr>
            <a:solidFill>
              <a:srgbClr val="80CCE8"/>
            </a:solidFill>
            <a:ln>
              <a:noFill/>
            </a:ln>
            <a:effectLst/>
          </c:spPr>
          <c:invertIfNegative val="0"/>
          <c:dLbls>
            <c:dLbl>
              <c:idx val="0"/>
              <c:layout>
                <c:manualLayout>
                  <c:x val="1.4552749901071119E-2"/>
                  <c:y val="3.479905872656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E77-48EB-A22B-A2A792AF767C}"/>
                </c:ext>
              </c:extLst>
            </c:dLbl>
            <c:dLbl>
              <c:idx val="1"/>
              <c:layout>
                <c:manualLayout>
                  <c:x val="1.4587467424194424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77-48EB-A22B-A2A792AF767C}"/>
                </c:ext>
              </c:extLst>
            </c:dLbl>
            <c:dLbl>
              <c:idx val="2"/>
              <c:layout>
                <c:manualLayout>
                  <c:x val="1.72744322693805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E77-48EB-A22B-A2A792AF767C}"/>
                </c:ext>
              </c:extLst>
            </c:dLbl>
            <c:dLbl>
              <c:idx val="3"/>
              <c:layout>
                <c:manualLayout>
                  <c:x val="1.5913591085225789E-2"/>
                  <c:y val="3.4799058726563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77-48EB-A22B-A2A792AF767C}"/>
                </c:ext>
              </c:extLst>
            </c:dLbl>
            <c:dLbl>
              <c:idx val="4"/>
              <c:layout>
                <c:manualLayout>
                  <c:x val="1.7239714746257233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77-48EB-A22B-A2A792AF767C}"/>
                </c:ext>
              </c:extLst>
            </c:dLbl>
            <c:dLbl>
              <c:idx val="5"/>
              <c:layout>
                <c:manualLayout>
                  <c:x val="1.587887356210252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77-48EB-A22B-A2A792AF767C}"/>
                </c:ext>
              </c:extLst>
            </c:dLbl>
            <c:dLbl>
              <c:idx val="6"/>
              <c:layout>
                <c:manualLayout>
                  <c:x val="1.587887356210252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7-48EB-A22B-A2A792AF767C}"/>
                </c:ext>
              </c:extLst>
            </c:dLbl>
            <c:dLbl>
              <c:idx val="7"/>
              <c:layout>
                <c:manualLayout>
                  <c:x val="1.5878873562102522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77-48EB-A22B-A2A792AF767C}"/>
                </c:ext>
              </c:extLst>
            </c:dLbl>
            <c:dLbl>
              <c:idx val="8"/>
              <c:layout>
                <c:manualLayout>
                  <c:x val="1.5913591085225842E-2"/>
                  <c:y val="3.479905872656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77-48EB-A22B-A2A792AF767C}"/>
                </c:ext>
              </c:extLst>
            </c:dLbl>
            <c:dLbl>
              <c:idx val="9"/>
              <c:layout>
                <c:manualLayout>
                  <c:x val="1.5003434784579377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77-48EB-A22B-A2A792AF767C}"/>
                </c:ext>
              </c:extLst>
            </c:dLbl>
            <c:dLbl>
              <c:idx val="10"/>
              <c:layout>
                <c:manualLayout>
                  <c:x val="1.5882945370370074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77-48EB-A22B-A2A792AF767C}"/>
                </c:ext>
              </c:extLst>
            </c:dLbl>
            <c:dLbl>
              <c:idx val="11"/>
              <c:layout>
                <c:manualLayout>
                  <c:x val="1.3608411841547081E-2"/>
                  <c:y val="1.0439717617968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1D-43E8-9654-0DF000848576}"/>
                </c:ext>
              </c:extLst>
            </c:dLbl>
            <c:dLbl>
              <c:idx val="12"/>
              <c:layout>
                <c:manualLayout>
                  <c:x val="1.3608411841547081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1D-43E8-9654-0DF000848576}"/>
                </c:ext>
              </c:extLst>
            </c:dLbl>
            <c:dLbl>
              <c:idx val="13"/>
              <c:layout>
                <c:manualLayout>
                  <c:x val="1.360841184154698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1D-43E8-9654-0DF000848576}"/>
                </c:ext>
              </c:extLst>
            </c:dLbl>
            <c:dLbl>
              <c:idx val="14"/>
              <c:layout>
                <c:manualLayout>
                  <c:x val="1.6330094209856497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1D-43E8-9654-0DF000848576}"/>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Sheet1!$C$2:$C$16</c:f>
              <c:numCache>
                <c:formatCode>#,##0</c:formatCode>
                <c:ptCount val="15"/>
                <c:pt idx="0">
                  <c:v>25853</c:v>
                </c:pt>
                <c:pt idx="1">
                  <c:v>25827</c:v>
                </c:pt>
                <c:pt idx="2">
                  <c:v>25447</c:v>
                </c:pt>
                <c:pt idx="3">
                  <c:v>26009</c:v>
                </c:pt>
                <c:pt idx="4">
                  <c:v>24647</c:v>
                </c:pt>
                <c:pt idx="5">
                  <c:v>31094</c:v>
                </c:pt>
                <c:pt idx="6">
                  <c:v>32698</c:v>
                </c:pt>
                <c:pt idx="7">
                  <c:v>35981</c:v>
                </c:pt>
                <c:pt idx="8">
                  <c:v>35320</c:v>
                </c:pt>
                <c:pt idx="9">
                  <c:v>35745</c:v>
                </c:pt>
                <c:pt idx="10">
                  <c:v>33020</c:v>
                </c:pt>
                <c:pt idx="11" formatCode="General">
                  <c:v>34470</c:v>
                </c:pt>
                <c:pt idx="12" formatCode="General">
                  <c:v>34548</c:v>
                </c:pt>
                <c:pt idx="13" formatCode="General">
                  <c:v>34557</c:v>
                </c:pt>
                <c:pt idx="14" formatCode="General">
                  <c:v>36014</c:v>
                </c:pt>
              </c:numCache>
            </c:numRef>
          </c:val>
          <c:extLst>
            <c:ext xmlns:c16="http://schemas.microsoft.com/office/drawing/2014/chart" uri="{C3380CC4-5D6E-409C-BE32-E72D297353CC}">
              <c16:uniqueId val="{00000001-5E77-48EB-A22B-A2A792AF767C}"/>
            </c:ext>
          </c:extLst>
        </c:ser>
        <c:dLbls>
          <c:dLblPos val="outEnd"/>
          <c:showLegendKey val="0"/>
          <c:showVal val="1"/>
          <c:showCatName val="0"/>
          <c:showSerName val="0"/>
          <c:showPercent val="0"/>
          <c:showBubbleSize val="0"/>
        </c:dLbls>
        <c:gapWidth val="219"/>
        <c:overlap val="-27"/>
        <c:axId val="1870856896"/>
        <c:axId val="1880241056"/>
      </c:barChart>
      <c:catAx>
        <c:axId val="18708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880241056"/>
        <c:crosses val="autoZero"/>
        <c:auto val="1"/>
        <c:lblAlgn val="ctr"/>
        <c:lblOffset val="100"/>
        <c:noMultiLvlLbl val="0"/>
      </c:catAx>
      <c:valAx>
        <c:axId val="188024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8708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71539456662355"/>
          <c:y val="4.9036043587594301E-2"/>
          <c:w val="0.84346701164294957"/>
          <c:h val="0.90192791282481144"/>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B7C6-482B-A708-781DAD2BF3D1}"/>
              </c:ext>
            </c:extLst>
          </c:dPt>
          <c:dPt>
            <c:idx val="1"/>
            <c:marker>
              <c:symbol val="none"/>
            </c:marker>
            <c:bubble3D val="0"/>
            <c:extLst>
              <c:ext xmlns:c16="http://schemas.microsoft.com/office/drawing/2014/chart" uri="{C3380CC4-5D6E-409C-BE32-E72D297353CC}">
                <c16:uniqueId val="{00000001-B7C6-482B-A708-781DAD2BF3D1}"/>
              </c:ext>
            </c:extLst>
          </c:dPt>
          <c:dPt>
            <c:idx val="2"/>
            <c:marker>
              <c:symbol val="none"/>
            </c:marker>
            <c:bubble3D val="0"/>
            <c:extLst>
              <c:ext xmlns:c16="http://schemas.microsoft.com/office/drawing/2014/chart" uri="{C3380CC4-5D6E-409C-BE32-E72D297353CC}">
                <c16:uniqueId val="{00000002-B7C6-482B-A708-781DAD2BF3D1}"/>
              </c:ext>
            </c:extLst>
          </c:dPt>
          <c:dPt>
            <c:idx val="12"/>
            <c:marker>
              <c:symbol val="none"/>
            </c:marker>
            <c:bubble3D val="0"/>
            <c:extLst>
              <c:ext xmlns:c16="http://schemas.microsoft.com/office/drawing/2014/chart" uri="{C3380CC4-5D6E-409C-BE32-E72D297353CC}">
                <c16:uniqueId val="{00000003-B7C6-482B-A708-781DAD2BF3D1}"/>
              </c:ext>
            </c:extLst>
          </c:dPt>
          <c:dPt>
            <c:idx val="13"/>
            <c:marker>
              <c:symbol val="none"/>
            </c:marker>
            <c:bubble3D val="0"/>
            <c:extLst>
              <c:ext xmlns:c16="http://schemas.microsoft.com/office/drawing/2014/chart" uri="{C3380CC4-5D6E-409C-BE32-E72D297353CC}">
                <c16:uniqueId val="{00000004-B7C6-482B-A708-781DAD2BF3D1}"/>
              </c:ext>
            </c:extLst>
          </c:dPt>
          <c:dLbls>
            <c:dLbl>
              <c:idx val="3"/>
              <c:layout>
                <c:manualLayout>
                  <c:x val="-4.8835705045278135E-2"/>
                  <c:y val="-1.215423302598491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C6-482B-A708-781DAD2BF3D1}"/>
                </c:ext>
              </c:extLst>
            </c:dLbl>
            <c:dLbl>
              <c:idx val="4"/>
              <c:layout>
                <c:manualLayout>
                  <c:x val="-2.1345407503234153E-2"/>
                  <c:y val="-3.73009220452640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C6-482B-A708-781DAD2BF3D1}"/>
                </c:ext>
              </c:extLst>
            </c:dLbl>
            <c:dLbl>
              <c:idx val="5"/>
              <c:layout>
                <c:manualLayout>
                  <c:x val="-9.3790426908150065E-3"/>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C6-482B-A708-781DAD2BF3D1}"/>
                </c:ext>
              </c:extLst>
            </c:dLbl>
            <c:dLbl>
              <c:idx val="6"/>
              <c:layout>
                <c:manualLayout>
                  <c:x val="1.8758085381630013E-2"/>
                  <c:y val="3.26906957250628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C6-482B-A708-781DAD2BF3D1}"/>
                </c:ext>
              </c:extLst>
            </c:dLbl>
            <c:dLbl>
              <c:idx val="7"/>
              <c:layout>
                <c:manualLayout>
                  <c:x val="-1.4230271668822769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7C6-482B-A708-781DAD2BF3D1}"/>
                </c:ext>
              </c:extLst>
            </c:dLbl>
            <c:dLbl>
              <c:idx val="10"/>
              <c:layout>
                <c:manualLayout>
                  <c:x val="0"/>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3">
                  <c:v>174545</c:v>
                </c:pt>
                <c:pt idx="4">
                  <c:v>176774</c:v>
                </c:pt>
                <c:pt idx="5">
                  <c:v>179450</c:v>
                </c:pt>
                <c:pt idx="6">
                  <c:v>181829</c:v>
                </c:pt>
                <c:pt idx="7">
                  <c:v>185852</c:v>
                </c:pt>
                <c:pt idx="8">
                  <c:v>189579</c:v>
                </c:pt>
                <c:pt idx="9">
                  <c:v>227452</c:v>
                </c:pt>
                <c:pt idx="10">
                  <c:v>225765</c:v>
                </c:pt>
                <c:pt idx="11">
                  <c:v>216306</c:v>
                </c:pt>
              </c:numCache>
            </c:numRef>
          </c:val>
          <c:smooth val="0"/>
          <c:extLst>
            <c:ext xmlns:c16="http://schemas.microsoft.com/office/drawing/2014/chart" uri="{C3380CC4-5D6E-409C-BE32-E72D297353CC}">
              <c16:uniqueId val="{0000000B-B7C6-482B-A708-781DAD2BF3D1}"/>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C-B7C6-482B-A708-781DAD2BF3D1}"/>
              </c:ext>
            </c:extLst>
          </c:dPt>
          <c:dPt>
            <c:idx val="1"/>
            <c:marker>
              <c:symbol val="none"/>
            </c:marker>
            <c:bubble3D val="0"/>
            <c:extLst>
              <c:ext xmlns:c16="http://schemas.microsoft.com/office/drawing/2014/chart" uri="{C3380CC4-5D6E-409C-BE32-E72D297353CC}">
                <c16:uniqueId val="{0000000D-B7C6-482B-A708-781DAD2BF3D1}"/>
              </c:ext>
            </c:extLst>
          </c:dPt>
          <c:dPt>
            <c:idx val="2"/>
            <c:marker>
              <c:symbol val="none"/>
            </c:marker>
            <c:bubble3D val="0"/>
            <c:extLst>
              <c:ext xmlns:c16="http://schemas.microsoft.com/office/drawing/2014/chart" uri="{C3380CC4-5D6E-409C-BE32-E72D297353CC}">
                <c16:uniqueId val="{0000000E-B7C6-482B-A708-781DAD2BF3D1}"/>
              </c:ext>
            </c:extLst>
          </c:dPt>
          <c:dPt>
            <c:idx val="3"/>
            <c:marker>
              <c:symbol val="none"/>
            </c:marker>
            <c:bubble3D val="0"/>
            <c:extLst>
              <c:ext xmlns:c16="http://schemas.microsoft.com/office/drawing/2014/chart" uri="{C3380CC4-5D6E-409C-BE32-E72D297353CC}">
                <c16:uniqueId val="{0000000F-B7C6-482B-A708-781DAD2BF3D1}"/>
              </c:ext>
            </c:extLst>
          </c:dPt>
          <c:dPt>
            <c:idx val="12"/>
            <c:marker>
              <c:symbol val="none"/>
            </c:marker>
            <c:bubble3D val="0"/>
            <c:extLst>
              <c:ext xmlns:c16="http://schemas.microsoft.com/office/drawing/2014/chart" uri="{C3380CC4-5D6E-409C-BE32-E72D297353CC}">
                <c16:uniqueId val="{00000010-B7C6-482B-A708-781DAD2BF3D1}"/>
              </c:ext>
            </c:extLst>
          </c:dPt>
          <c:dPt>
            <c:idx val="13"/>
            <c:marker>
              <c:symbol val="none"/>
            </c:marker>
            <c:bubble3D val="0"/>
            <c:extLst>
              <c:ext xmlns:c16="http://schemas.microsoft.com/office/drawing/2014/chart" uri="{C3380CC4-5D6E-409C-BE32-E72D297353CC}">
                <c16:uniqueId val="{00000011-B7C6-482B-A708-781DAD2BF3D1}"/>
              </c:ext>
            </c:extLst>
          </c:dPt>
          <c:dLbls>
            <c:dLbl>
              <c:idx val="4"/>
              <c:layout>
                <c:manualLayout>
                  <c:x val="-4.0750323415265202E-2"/>
                  <c:y val="-2.598491198658843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C6-482B-A708-781DAD2BF3D1}"/>
                </c:ext>
              </c:extLst>
            </c:dLbl>
            <c:dLbl>
              <c:idx val="5"/>
              <c:layout>
                <c:manualLayout>
                  <c:x val="-1.2289780077619664E-2"/>
                  <c:y val="-3.26906957250628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7C6-482B-A708-781DAD2BF3D1}"/>
                </c:ext>
              </c:extLst>
            </c:dLbl>
            <c:dLbl>
              <c:idx val="6"/>
              <c:layout>
                <c:manualLayout>
                  <c:x val="-1.4230271668822769E-2"/>
                  <c:y val="3.01760268231349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C6-482B-A708-781DAD2BF3D1}"/>
                </c:ext>
              </c:extLst>
            </c:dLbl>
            <c:dLbl>
              <c:idx val="7"/>
              <c:layout>
                <c:manualLayout>
                  <c:x val="0"/>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C6-482B-A708-781DAD2BF3D1}"/>
                </c:ext>
              </c:extLst>
            </c:dLbl>
            <c:dLbl>
              <c:idx val="8"/>
              <c:layout>
                <c:manualLayout>
                  <c:x val="1.8111254851228976E-2"/>
                  <c:y val="-3.436714165968147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C6-482B-A708-781DAD2BF3D1}"/>
                </c:ext>
              </c:extLst>
            </c:dLbl>
            <c:dLbl>
              <c:idx val="9"/>
              <c:layout>
                <c:manualLayout>
                  <c:x val="4.9482535575679172E-2"/>
                  <c:y val="-1.634534786253143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7C6-482B-A708-781DAD2BF3D1}"/>
                </c:ext>
              </c:extLst>
            </c:dLbl>
            <c:dLbl>
              <c:idx val="10"/>
              <c:layout>
                <c:manualLayout>
                  <c:x val="-4.0750323415265202E-2"/>
                  <c:y val="-2.598491198658843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7C6-482B-A708-781DAD2BF3D1}"/>
                </c:ext>
              </c:extLst>
            </c:dLbl>
            <c:dLbl>
              <c:idx val="11"/>
              <c:layout>
                <c:manualLayout>
                  <c:x val="3.1047865459249677E-2"/>
                  <c:y val="-2.933780385582564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4">
                  <c:v>71221</c:v>
                </c:pt>
                <c:pt idx="5">
                  <c:v>75960</c:v>
                </c:pt>
                <c:pt idx="6">
                  <c:v>77579</c:v>
                </c:pt>
                <c:pt idx="7">
                  <c:v>77083</c:v>
                </c:pt>
                <c:pt idx="8">
                  <c:v>75686</c:v>
                </c:pt>
                <c:pt idx="9">
                  <c:v>74923</c:v>
                </c:pt>
                <c:pt idx="10">
                  <c:v>121394</c:v>
                </c:pt>
                <c:pt idx="11">
                  <c:v>130880</c:v>
                </c:pt>
              </c:numCache>
            </c:numRef>
          </c:val>
          <c:smooth val="0"/>
          <c:extLst>
            <c:ext xmlns:c16="http://schemas.microsoft.com/office/drawing/2014/chart" uri="{C3380CC4-5D6E-409C-BE32-E72D297353CC}">
              <c16:uniqueId val="{0000001A-B7C6-482B-A708-781DAD2BF3D1}"/>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B-B7C6-482B-A708-781DAD2BF3D1}"/>
              </c:ext>
            </c:extLst>
          </c:dPt>
          <c:dPt>
            <c:idx val="1"/>
            <c:marker>
              <c:symbol val="none"/>
            </c:marker>
            <c:bubble3D val="0"/>
            <c:extLst>
              <c:ext xmlns:c16="http://schemas.microsoft.com/office/drawing/2014/chart" uri="{C3380CC4-5D6E-409C-BE32-E72D297353CC}">
                <c16:uniqueId val="{0000001C-B7C6-482B-A708-781DAD2BF3D1}"/>
              </c:ext>
            </c:extLst>
          </c:dPt>
          <c:dPt>
            <c:idx val="2"/>
            <c:marker>
              <c:symbol val="none"/>
            </c:marker>
            <c:bubble3D val="0"/>
            <c:extLst>
              <c:ext xmlns:c16="http://schemas.microsoft.com/office/drawing/2014/chart" uri="{C3380CC4-5D6E-409C-BE32-E72D297353CC}">
                <c16:uniqueId val="{0000001D-B7C6-482B-A708-781DAD2BF3D1}"/>
              </c:ext>
            </c:extLst>
          </c:dPt>
          <c:dPt>
            <c:idx val="3"/>
            <c:marker>
              <c:symbol val="none"/>
            </c:marker>
            <c:bubble3D val="0"/>
            <c:extLst>
              <c:ext xmlns:c16="http://schemas.microsoft.com/office/drawing/2014/chart" uri="{C3380CC4-5D6E-409C-BE32-E72D297353CC}">
                <c16:uniqueId val="{0000001E-B7C6-482B-A708-781DAD2BF3D1}"/>
              </c:ext>
            </c:extLst>
          </c:dPt>
          <c:dPt>
            <c:idx val="12"/>
            <c:marker>
              <c:symbol val="none"/>
            </c:marker>
            <c:bubble3D val="0"/>
            <c:extLst>
              <c:ext xmlns:c16="http://schemas.microsoft.com/office/drawing/2014/chart" uri="{C3380CC4-5D6E-409C-BE32-E72D297353CC}">
                <c16:uniqueId val="{0000001F-B7C6-482B-A708-781DAD2BF3D1}"/>
              </c:ext>
            </c:extLst>
          </c:dPt>
          <c:dPt>
            <c:idx val="13"/>
            <c:marker>
              <c:symbol val="none"/>
            </c:marker>
            <c:bubble3D val="0"/>
            <c:extLst>
              <c:ext xmlns:c16="http://schemas.microsoft.com/office/drawing/2014/chart" uri="{C3380CC4-5D6E-409C-BE32-E72D297353CC}">
                <c16:uniqueId val="{00000020-B7C6-482B-A708-781DAD2BF3D1}"/>
              </c:ext>
            </c:extLst>
          </c:dPt>
          <c:dLbls>
            <c:dLbl>
              <c:idx val="4"/>
              <c:layout>
                <c:manualLayout>
                  <c:x val="-3.5575679172056923E-2"/>
                  <c:y val="-2.724224643755238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7C6-482B-A708-781DAD2BF3D1}"/>
                </c:ext>
              </c:extLst>
            </c:dLbl>
            <c:dLbl>
              <c:idx val="5"/>
              <c:layout>
                <c:manualLayout>
                  <c:x val="1.9404915912031048E-3"/>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7C6-482B-A708-781DAD2BF3D1}"/>
                </c:ext>
              </c:extLst>
            </c:dLbl>
            <c:dLbl>
              <c:idx val="6"/>
              <c:layout>
                <c:manualLayout>
                  <c:x val="1.6817593790426907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7C6-482B-A708-781DAD2BF3D1}"/>
                </c:ext>
              </c:extLst>
            </c:dLbl>
            <c:dLbl>
              <c:idx val="7"/>
              <c:layout>
                <c:manualLayout>
                  <c:x val="1.4230271668822769E-2"/>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7C6-482B-A708-781DAD2BF3D1}"/>
                </c:ext>
              </c:extLst>
            </c:dLbl>
            <c:dLbl>
              <c:idx val="8"/>
              <c:layout>
                <c:manualLayout>
                  <c:x val="4.7865459249676584E-2"/>
                  <c:y val="1.0477787091366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7C6-482B-A708-781DAD2BF3D1}"/>
                </c:ext>
              </c:extLst>
            </c:dLbl>
            <c:dLbl>
              <c:idx val="10"/>
              <c:layout>
                <c:manualLayout>
                  <c:x val="1.8758085381630013E-2"/>
                  <c:y val="-3.059513830678960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4">
                  <c:v>29507</c:v>
                </c:pt>
                <c:pt idx="5">
                  <c:v>36573</c:v>
                </c:pt>
                <c:pt idx="6">
                  <c:v>38156</c:v>
                </c:pt>
                <c:pt idx="7">
                  <c:v>42067</c:v>
                </c:pt>
                <c:pt idx="8">
                  <c:v>45014</c:v>
                </c:pt>
                <c:pt idx="9">
                  <c:v>56382</c:v>
                </c:pt>
                <c:pt idx="10">
                  <c:v>54548</c:v>
                </c:pt>
                <c:pt idx="11">
                  <c:v>58366</c:v>
                </c:pt>
              </c:numCache>
            </c:numRef>
          </c:val>
          <c:smooth val="0"/>
          <c:extLst>
            <c:ext xmlns:c16="http://schemas.microsoft.com/office/drawing/2014/chart" uri="{C3380CC4-5D6E-409C-BE32-E72D297353CC}">
              <c16:uniqueId val="{00000027-B7C6-482B-A708-781DAD2BF3D1}"/>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28-B7C6-482B-A708-781DAD2BF3D1}"/>
              </c:ext>
            </c:extLst>
          </c:dPt>
          <c:dPt>
            <c:idx val="1"/>
            <c:marker>
              <c:symbol val="none"/>
            </c:marker>
            <c:bubble3D val="0"/>
            <c:extLst>
              <c:ext xmlns:c16="http://schemas.microsoft.com/office/drawing/2014/chart" uri="{C3380CC4-5D6E-409C-BE32-E72D297353CC}">
                <c16:uniqueId val="{00000029-B7C6-482B-A708-781DAD2BF3D1}"/>
              </c:ext>
            </c:extLst>
          </c:dPt>
          <c:dPt>
            <c:idx val="2"/>
            <c:marker>
              <c:symbol val="none"/>
            </c:marker>
            <c:bubble3D val="0"/>
            <c:extLst>
              <c:ext xmlns:c16="http://schemas.microsoft.com/office/drawing/2014/chart" uri="{C3380CC4-5D6E-409C-BE32-E72D297353CC}">
                <c16:uniqueId val="{0000002A-B7C6-482B-A708-781DAD2BF3D1}"/>
              </c:ext>
            </c:extLst>
          </c:dPt>
          <c:dPt>
            <c:idx val="3"/>
            <c:marker>
              <c:symbol val="none"/>
            </c:marker>
            <c:bubble3D val="0"/>
            <c:extLst>
              <c:ext xmlns:c16="http://schemas.microsoft.com/office/drawing/2014/chart" uri="{C3380CC4-5D6E-409C-BE32-E72D297353CC}">
                <c16:uniqueId val="{0000002B-B7C6-482B-A708-781DAD2BF3D1}"/>
              </c:ext>
            </c:extLst>
          </c:dPt>
          <c:dPt>
            <c:idx val="12"/>
            <c:marker>
              <c:symbol val="none"/>
            </c:marker>
            <c:bubble3D val="0"/>
            <c:extLst>
              <c:ext xmlns:c16="http://schemas.microsoft.com/office/drawing/2014/chart" uri="{C3380CC4-5D6E-409C-BE32-E72D297353CC}">
                <c16:uniqueId val="{0000002C-B7C6-482B-A708-781DAD2BF3D1}"/>
              </c:ext>
            </c:extLst>
          </c:dPt>
          <c:dPt>
            <c:idx val="13"/>
            <c:marker>
              <c:symbol val="none"/>
            </c:marker>
            <c:bubble3D val="0"/>
            <c:extLst>
              <c:ext xmlns:c16="http://schemas.microsoft.com/office/drawing/2014/chart" uri="{C3380CC4-5D6E-409C-BE32-E72D297353CC}">
                <c16:uniqueId val="{0000002D-B7C6-482B-A708-781DAD2BF3D1}"/>
              </c:ext>
            </c:extLst>
          </c:dPt>
          <c:dLbls>
            <c:dLbl>
              <c:idx val="4"/>
              <c:layout>
                <c:manualLayout>
                  <c:x val="-5.3686934023285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B7C6-482B-A708-781DAD2BF3D1}"/>
                </c:ext>
              </c:extLst>
            </c:dLbl>
            <c:dLbl>
              <c:idx val="5"/>
              <c:layout>
                <c:manualLayout>
                  <c:x val="-1.8758085381630013E-2"/>
                  <c:y val="2.388935456831517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7C6-482B-A708-781DAD2BF3D1}"/>
                </c:ext>
              </c:extLst>
            </c:dLbl>
            <c:dLbl>
              <c:idx val="6"/>
              <c:layout>
                <c:manualLayout>
                  <c:x val="6.4683053040103498E-4"/>
                  <c:y val="2.388935456831517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B7C6-482B-A708-781DAD2BF3D1}"/>
                </c:ext>
              </c:extLst>
            </c:dLbl>
            <c:dLbl>
              <c:idx val="7"/>
              <c:layout>
                <c:manualLayout>
                  <c:x val="2.3932729624838292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B7C6-482B-A708-781DAD2BF3D1}"/>
                </c:ext>
              </c:extLst>
            </c:dLbl>
            <c:dLbl>
              <c:idx val="8"/>
              <c:layout>
                <c:manualLayout>
                  <c:x val="2.6520051746442432E-2"/>
                  <c:y val="2.808046940486169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B7C6-482B-A708-781DAD2BF3D1}"/>
                </c:ext>
              </c:extLst>
            </c:dLbl>
            <c:dLbl>
              <c:idx val="9"/>
              <c:layout>
                <c:manualLayout>
                  <c:x val="2.7166882276843468E-2"/>
                  <c:y val="2.472757753562447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B7C6-482B-A708-781DAD2BF3D1}"/>
                </c:ext>
              </c:extLst>
            </c:dLbl>
            <c:dLbl>
              <c:idx val="11"/>
              <c:layout>
                <c:manualLayout>
                  <c:x val="4.5278137128072445E-2"/>
                  <c:y val="1.466890192791282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4">
                  <c:v>14623</c:v>
                </c:pt>
                <c:pt idx="5">
                  <c:v>16880</c:v>
                </c:pt>
                <c:pt idx="6">
                  <c:v>17552</c:v>
                </c:pt>
                <c:pt idx="7">
                  <c:v>19111</c:v>
                </c:pt>
                <c:pt idx="8">
                  <c:v>19746</c:v>
                </c:pt>
                <c:pt idx="9">
                  <c:v>24767</c:v>
                </c:pt>
                <c:pt idx="10">
                  <c:v>30566</c:v>
                </c:pt>
                <c:pt idx="11">
                  <c:v>34323</c:v>
                </c:pt>
              </c:numCache>
            </c:numRef>
          </c:val>
          <c:smooth val="0"/>
          <c:extLst>
            <c:ext xmlns:c16="http://schemas.microsoft.com/office/drawing/2014/chart" uri="{C3380CC4-5D6E-409C-BE32-E72D297353CC}">
              <c16:uniqueId val="{00000035-B7C6-482B-A708-781DAD2BF3D1}"/>
            </c:ext>
          </c:extLst>
        </c:ser>
        <c:dLbls>
          <c:showLegendKey val="0"/>
          <c:showVal val="0"/>
          <c:showCatName val="0"/>
          <c:showSerName val="0"/>
          <c:showPercent val="0"/>
          <c:showBubbleSize val="0"/>
        </c:dLbls>
        <c:marker val="1"/>
        <c:smooth val="0"/>
        <c:axId val="1267668544"/>
        <c:axId val="1"/>
      </c:lineChart>
      <c:catAx>
        <c:axId val="12676685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67668544"/>
        <c:crosses val="min"/>
        <c:crossBetween val="midCat"/>
        <c:majorUnit val="2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5694540428473E-2"/>
          <c:y val="6.785859406745226E-2"/>
          <c:w val="0.90117484450587426"/>
          <c:h val="0.8744412840308817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2972-40B2-A08C-E8C87C5FCCC3}"/>
              </c:ext>
            </c:extLst>
          </c:dPt>
          <c:dPt>
            <c:idx val="1"/>
            <c:marker>
              <c:symbol val="none"/>
            </c:marker>
            <c:bubble3D val="0"/>
            <c:extLst>
              <c:ext xmlns:c16="http://schemas.microsoft.com/office/drawing/2014/chart" uri="{C3380CC4-5D6E-409C-BE32-E72D297353CC}">
                <c16:uniqueId val="{00000001-2972-40B2-A08C-E8C87C5FCCC3}"/>
              </c:ext>
            </c:extLst>
          </c:dPt>
          <c:dPt>
            <c:idx val="2"/>
            <c:marker>
              <c:symbol val="none"/>
            </c:marker>
            <c:bubble3D val="0"/>
            <c:extLst>
              <c:ext xmlns:c16="http://schemas.microsoft.com/office/drawing/2014/chart" uri="{C3380CC4-5D6E-409C-BE32-E72D297353CC}">
                <c16:uniqueId val="{00000002-2972-40B2-A08C-E8C87C5FCCC3}"/>
              </c:ext>
            </c:extLst>
          </c:dPt>
          <c:dPt>
            <c:idx val="12"/>
            <c:marker>
              <c:symbol val="none"/>
            </c:marker>
            <c:bubble3D val="0"/>
            <c:extLst>
              <c:ext xmlns:c16="http://schemas.microsoft.com/office/drawing/2014/chart" uri="{C3380CC4-5D6E-409C-BE32-E72D297353CC}">
                <c16:uniqueId val="{00000003-2972-40B2-A08C-E8C87C5FCCC3}"/>
              </c:ext>
            </c:extLst>
          </c:dPt>
          <c:dPt>
            <c:idx val="13"/>
            <c:marker>
              <c:symbol val="none"/>
            </c:marker>
            <c:bubble3D val="0"/>
            <c:extLst>
              <c:ext xmlns:c16="http://schemas.microsoft.com/office/drawing/2014/chart" uri="{C3380CC4-5D6E-409C-BE32-E72D297353CC}">
                <c16:uniqueId val="{00000004-2972-40B2-A08C-E8C87C5FCCC3}"/>
              </c:ext>
            </c:extLst>
          </c:dPt>
          <c:dLbls>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72-40B2-A08C-E8C87C5FCCC3}"/>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72-40B2-A08C-E8C87C5FCCC3}"/>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3">
                  <c:v>18.309999999999999</c:v>
                </c:pt>
                <c:pt idx="4">
                  <c:v>18.13</c:v>
                </c:pt>
                <c:pt idx="5">
                  <c:v>18.02</c:v>
                </c:pt>
                <c:pt idx="6">
                  <c:v>17.89</c:v>
                </c:pt>
                <c:pt idx="7">
                  <c:v>17.920000000000002</c:v>
                </c:pt>
                <c:pt idx="8">
                  <c:v>17.940000000000001</c:v>
                </c:pt>
                <c:pt idx="9">
                  <c:v>21.15</c:v>
                </c:pt>
                <c:pt idx="10">
                  <c:v>20.65</c:v>
                </c:pt>
                <c:pt idx="11">
                  <c:v>19.5</c:v>
                </c:pt>
              </c:numCache>
            </c:numRef>
          </c:val>
          <c:smooth val="0"/>
          <c:extLst>
            <c:ext xmlns:c16="http://schemas.microsoft.com/office/drawing/2014/chart" uri="{C3380CC4-5D6E-409C-BE32-E72D297353CC}">
              <c16:uniqueId val="{0000000D-2972-40B2-A08C-E8C87C5FCCC3}"/>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E-2972-40B2-A08C-E8C87C5FCCC3}"/>
              </c:ext>
            </c:extLst>
          </c:dPt>
          <c:dPt>
            <c:idx val="1"/>
            <c:marker>
              <c:symbol val="none"/>
            </c:marker>
            <c:bubble3D val="0"/>
            <c:extLst>
              <c:ext xmlns:c16="http://schemas.microsoft.com/office/drawing/2014/chart" uri="{C3380CC4-5D6E-409C-BE32-E72D297353CC}">
                <c16:uniqueId val="{0000000F-2972-40B2-A08C-E8C87C5FCCC3}"/>
              </c:ext>
            </c:extLst>
          </c:dPt>
          <c:dPt>
            <c:idx val="2"/>
            <c:marker>
              <c:symbol val="none"/>
            </c:marker>
            <c:bubble3D val="0"/>
            <c:extLst>
              <c:ext xmlns:c16="http://schemas.microsoft.com/office/drawing/2014/chart" uri="{C3380CC4-5D6E-409C-BE32-E72D297353CC}">
                <c16:uniqueId val="{00000010-2972-40B2-A08C-E8C87C5FCCC3}"/>
              </c:ext>
            </c:extLst>
          </c:dPt>
          <c:dPt>
            <c:idx val="3"/>
            <c:marker>
              <c:symbol val="none"/>
            </c:marker>
            <c:bubble3D val="0"/>
            <c:extLst>
              <c:ext xmlns:c16="http://schemas.microsoft.com/office/drawing/2014/chart" uri="{C3380CC4-5D6E-409C-BE32-E72D297353CC}">
                <c16:uniqueId val="{00000011-2972-40B2-A08C-E8C87C5FCCC3}"/>
              </c:ext>
            </c:extLst>
          </c:dPt>
          <c:dPt>
            <c:idx val="12"/>
            <c:marker>
              <c:symbol val="none"/>
            </c:marker>
            <c:bubble3D val="0"/>
            <c:extLst>
              <c:ext xmlns:c16="http://schemas.microsoft.com/office/drawing/2014/chart" uri="{C3380CC4-5D6E-409C-BE32-E72D297353CC}">
                <c16:uniqueId val="{00000012-2972-40B2-A08C-E8C87C5FCCC3}"/>
              </c:ext>
            </c:extLst>
          </c:dPt>
          <c:dPt>
            <c:idx val="13"/>
            <c:marker>
              <c:symbol val="none"/>
            </c:marker>
            <c:bubble3D val="0"/>
            <c:extLst>
              <c:ext xmlns:c16="http://schemas.microsoft.com/office/drawing/2014/chart" uri="{C3380CC4-5D6E-409C-BE32-E72D297353CC}">
                <c16:uniqueId val="{00000013-2972-40B2-A08C-E8C87C5FCCC3}"/>
              </c:ext>
            </c:extLst>
          </c:dPt>
          <c:dLbls>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4">
                  <c:v>7.3</c:v>
                </c:pt>
                <c:pt idx="5">
                  <c:v>7.63</c:v>
                </c:pt>
                <c:pt idx="6">
                  <c:v>7.63</c:v>
                </c:pt>
                <c:pt idx="7">
                  <c:v>7.43</c:v>
                </c:pt>
                <c:pt idx="8">
                  <c:v>7.16</c:v>
                </c:pt>
                <c:pt idx="9">
                  <c:v>6.97</c:v>
                </c:pt>
                <c:pt idx="10">
                  <c:v>11.11</c:v>
                </c:pt>
                <c:pt idx="11">
                  <c:v>11.8</c:v>
                </c:pt>
              </c:numCache>
            </c:numRef>
          </c:val>
          <c:smooth val="0"/>
          <c:extLst>
            <c:ext xmlns:c16="http://schemas.microsoft.com/office/drawing/2014/chart" uri="{C3380CC4-5D6E-409C-BE32-E72D297353CC}">
              <c16:uniqueId val="{0000001B-2972-40B2-A08C-E8C87C5FCCC3}"/>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C-2972-40B2-A08C-E8C87C5FCCC3}"/>
              </c:ext>
            </c:extLst>
          </c:dPt>
          <c:dPt>
            <c:idx val="1"/>
            <c:marker>
              <c:symbol val="none"/>
            </c:marker>
            <c:bubble3D val="0"/>
            <c:extLst>
              <c:ext xmlns:c16="http://schemas.microsoft.com/office/drawing/2014/chart" uri="{C3380CC4-5D6E-409C-BE32-E72D297353CC}">
                <c16:uniqueId val="{0000001D-2972-40B2-A08C-E8C87C5FCCC3}"/>
              </c:ext>
            </c:extLst>
          </c:dPt>
          <c:dPt>
            <c:idx val="2"/>
            <c:marker>
              <c:symbol val="none"/>
            </c:marker>
            <c:bubble3D val="0"/>
            <c:extLst>
              <c:ext xmlns:c16="http://schemas.microsoft.com/office/drawing/2014/chart" uri="{C3380CC4-5D6E-409C-BE32-E72D297353CC}">
                <c16:uniqueId val="{0000001E-2972-40B2-A08C-E8C87C5FCCC3}"/>
              </c:ext>
            </c:extLst>
          </c:dPt>
          <c:dPt>
            <c:idx val="3"/>
            <c:marker>
              <c:symbol val="none"/>
            </c:marker>
            <c:bubble3D val="0"/>
            <c:extLst>
              <c:ext xmlns:c16="http://schemas.microsoft.com/office/drawing/2014/chart" uri="{C3380CC4-5D6E-409C-BE32-E72D297353CC}">
                <c16:uniqueId val="{0000001F-2972-40B2-A08C-E8C87C5FCCC3}"/>
              </c:ext>
            </c:extLst>
          </c:dPt>
          <c:dPt>
            <c:idx val="12"/>
            <c:marker>
              <c:symbol val="none"/>
            </c:marker>
            <c:bubble3D val="0"/>
            <c:extLst>
              <c:ext xmlns:c16="http://schemas.microsoft.com/office/drawing/2014/chart" uri="{C3380CC4-5D6E-409C-BE32-E72D297353CC}">
                <c16:uniqueId val="{00000020-2972-40B2-A08C-E8C87C5FCCC3}"/>
              </c:ext>
            </c:extLst>
          </c:dPt>
          <c:dPt>
            <c:idx val="13"/>
            <c:marker>
              <c:symbol val="none"/>
            </c:marker>
            <c:bubble3D val="0"/>
            <c:extLst>
              <c:ext xmlns:c16="http://schemas.microsoft.com/office/drawing/2014/chart" uri="{C3380CC4-5D6E-409C-BE32-E72D297353CC}">
                <c16:uniqueId val="{00000021-2972-40B2-A08C-E8C87C5FCCC3}"/>
              </c:ext>
            </c:extLst>
          </c:dPt>
          <c:dLbls>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4">
                  <c:v>3.03</c:v>
                </c:pt>
                <c:pt idx="5">
                  <c:v>3.67</c:v>
                </c:pt>
                <c:pt idx="6">
                  <c:v>3.75</c:v>
                </c:pt>
                <c:pt idx="7">
                  <c:v>4.0599999999999996</c:v>
                </c:pt>
                <c:pt idx="8">
                  <c:v>4.26</c:v>
                </c:pt>
                <c:pt idx="9">
                  <c:v>5.24</c:v>
                </c:pt>
                <c:pt idx="10">
                  <c:v>4.99</c:v>
                </c:pt>
                <c:pt idx="11">
                  <c:v>5.26</c:v>
                </c:pt>
              </c:numCache>
            </c:numRef>
          </c:val>
          <c:smooth val="0"/>
          <c:extLst>
            <c:ext xmlns:c16="http://schemas.microsoft.com/office/drawing/2014/chart" uri="{C3380CC4-5D6E-409C-BE32-E72D297353CC}">
              <c16:uniqueId val="{00000029-2972-40B2-A08C-E8C87C5FCCC3}"/>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2A-2972-40B2-A08C-E8C87C5FCCC3}"/>
              </c:ext>
            </c:extLst>
          </c:dPt>
          <c:dPt>
            <c:idx val="1"/>
            <c:marker>
              <c:symbol val="none"/>
            </c:marker>
            <c:bubble3D val="0"/>
            <c:extLst>
              <c:ext xmlns:c16="http://schemas.microsoft.com/office/drawing/2014/chart" uri="{C3380CC4-5D6E-409C-BE32-E72D297353CC}">
                <c16:uniqueId val="{0000002B-2972-40B2-A08C-E8C87C5FCCC3}"/>
              </c:ext>
            </c:extLst>
          </c:dPt>
          <c:dPt>
            <c:idx val="2"/>
            <c:marker>
              <c:symbol val="none"/>
            </c:marker>
            <c:bubble3D val="0"/>
            <c:extLst>
              <c:ext xmlns:c16="http://schemas.microsoft.com/office/drawing/2014/chart" uri="{C3380CC4-5D6E-409C-BE32-E72D297353CC}">
                <c16:uniqueId val="{0000002C-2972-40B2-A08C-E8C87C5FCCC3}"/>
              </c:ext>
            </c:extLst>
          </c:dPt>
          <c:dPt>
            <c:idx val="3"/>
            <c:marker>
              <c:symbol val="none"/>
            </c:marker>
            <c:bubble3D val="0"/>
            <c:extLst>
              <c:ext xmlns:c16="http://schemas.microsoft.com/office/drawing/2014/chart" uri="{C3380CC4-5D6E-409C-BE32-E72D297353CC}">
                <c16:uniqueId val="{0000002D-2972-40B2-A08C-E8C87C5FCCC3}"/>
              </c:ext>
            </c:extLst>
          </c:dPt>
          <c:dPt>
            <c:idx val="12"/>
            <c:marker>
              <c:symbol val="none"/>
            </c:marker>
            <c:bubble3D val="0"/>
            <c:extLst>
              <c:ext xmlns:c16="http://schemas.microsoft.com/office/drawing/2014/chart" uri="{C3380CC4-5D6E-409C-BE32-E72D297353CC}">
                <c16:uniqueId val="{0000002E-2972-40B2-A08C-E8C87C5FCCC3}"/>
              </c:ext>
            </c:extLst>
          </c:dPt>
          <c:dPt>
            <c:idx val="13"/>
            <c:marker>
              <c:symbol val="none"/>
            </c:marker>
            <c:bubble3D val="0"/>
            <c:extLst>
              <c:ext xmlns:c16="http://schemas.microsoft.com/office/drawing/2014/chart" uri="{C3380CC4-5D6E-409C-BE32-E72D297353CC}">
                <c16:uniqueId val="{0000002F-2972-40B2-A08C-E8C87C5FCCC3}"/>
              </c:ext>
            </c:extLst>
          </c:dPt>
          <c:dLbls>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972-40B2-A08C-E8C87C5FCCC3}"/>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4">
                  <c:v>1.5</c:v>
                </c:pt>
                <c:pt idx="5">
                  <c:v>1.7</c:v>
                </c:pt>
                <c:pt idx="6">
                  <c:v>1.73</c:v>
                </c:pt>
                <c:pt idx="7">
                  <c:v>1.84</c:v>
                </c:pt>
                <c:pt idx="8">
                  <c:v>1.87</c:v>
                </c:pt>
                <c:pt idx="9">
                  <c:v>2.2999999999999998</c:v>
                </c:pt>
                <c:pt idx="10">
                  <c:v>2.8</c:v>
                </c:pt>
                <c:pt idx="11">
                  <c:v>3.09</c:v>
                </c:pt>
              </c:numCache>
            </c:numRef>
          </c:val>
          <c:smooth val="0"/>
          <c:extLst>
            <c:ext xmlns:c16="http://schemas.microsoft.com/office/drawing/2014/chart" uri="{C3380CC4-5D6E-409C-BE32-E72D297353CC}">
              <c16:uniqueId val="{00000037-2972-40B2-A08C-E8C87C5FCCC3}"/>
            </c:ext>
          </c:extLst>
        </c:ser>
        <c:dLbls>
          <c:showLegendKey val="0"/>
          <c:showVal val="0"/>
          <c:showCatName val="0"/>
          <c:showSerName val="0"/>
          <c:showPercent val="0"/>
          <c:showBubbleSize val="0"/>
        </c:dLbls>
        <c:marker val="1"/>
        <c:smooth val="0"/>
        <c:axId val="395564752"/>
        <c:axId val="1"/>
      </c:lineChart>
      <c:catAx>
        <c:axId val="395564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95564752"/>
        <c:crosses val="min"/>
        <c:crossBetween val="midCat"/>
        <c:majorUnit val="2"/>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列2</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5</c:v>
                </c:pt>
              </c:numCache>
            </c:numRef>
          </c:val>
          <c:extLst>
            <c:ext xmlns:c16="http://schemas.microsoft.com/office/drawing/2014/chart" uri="{C3380CC4-5D6E-409C-BE32-E72D297353CC}">
              <c16:uniqueId val="{00000000-8736-4296-A389-952C9FBA6C3A}"/>
            </c:ext>
          </c:extLst>
        </c:ser>
        <c:ser>
          <c:idx val="1"/>
          <c:order val="1"/>
          <c:tx>
            <c:strRef>
              <c:f>Sheet1!$C$1</c:f>
              <c:strCache>
                <c:ptCount val="1"/>
                <c:pt idx="0">
                  <c:v>列3</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5-8736-4296-A389-952C9FBA6C3A}"/>
            </c:ext>
          </c:extLst>
        </c:ser>
        <c:ser>
          <c:idx val="2"/>
          <c:order val="2"/>
          <c:tx>
            <c:strRef>
              <c:f>Sheet1!$D$1</c:f>
              <c:strCache>
                <c:ptCount val="1"/>
                <c:pt idx="0">
                  <c:v>列1</c:v>
                </c:pt>
              </c:strCache>
            </c:strRef>
          </c:tx>
          <c:spPr>
            <a:solidFill>
              <a:srgbClr val="40647F"/>
            </a:solidFill>
            <a:ln>
              <a:noFill/>
            </a:ln>
            <a:effectLst/>
          </c:spPr>
          <c:invertIfNegative val="0"/>
          <c:cat>
            <c:numRef>
              <c:f>Sheet1!$A$2</c:f>
              <c:numCache>
                <c:formatCode>General</c:formatCode>
                <c:ptCount val="1"/>
              </c:numCache>
            </c:numRef>
          </c:cat>
          <c:val>
            <c:numRef>
              <c:f>Sheet1!$D$2</c:f>
              <c:numCache>
                <c:formatCode>General</c:formatCode>
                <c:ptCount val="1"/>
                <c:pt idx="0">
                  <c:v>15</c:v>
                </c:pt>
              </c:numCache>
            </c:numRef>
          </c:val>
          <c:extLst>
            <c:ext xmlns:c16="http://schemas.microsoft.com/office/drawing/2014/chart" uri="{C3380CC4-5D6E-409C-BE32-E72D297353CC}">
              <c16:uniqueId val="{00000006-8736-4296-A389-952C9FBA6C3A}"/>
            </c:ext>
          </c:extLst>
        </c:ser>
        <c:dLbls>
          <c:showLegendKey val="0"/>
          <c:showVal val="0"/>
          <c:showCatName val="0"/>
          <c:showSerName val="0"/>
          <c:showPercent val="0"/>
          <c:showBubbleSize val="0"/>
        </c:dLbls>
        <c:gapWidth val="405"/>
        <c:overlap val="-100"/>
        <c:axId val="1981349008"/>
        <c:axId val="1279262608"/>
      </c:barChart>
      <c:catAx>
        <c:axId val="198134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279262608"/>
        <c:crosses val="autoZero"/>
        <c:auto val="1"/>
        <c:lblAlgn val="ctr"/>
        <c:lblOffset val="100"/>
        <c:noMultiLvlLbl val="0"/>
      </c:catAx>
      <c:valAx>
        <c:axId val="1279262608"/>
        <c:scaling>
          <c:orientation val="minMax"/>
          <c:max val="20"/>
        </c:scaling>
        <c:delete val="1"/>
        <c:axPos val="l"/>
        <c:numFmt formatCode="General" sourceLinked="1"/>
        <c:majorTickMark val="out"/>
        <c:minorTickMark val="none"/>
        <c:tickLblPos val="nextTo"/>
        <c:crossAx val="1981349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39284485724121E-3"/>
          <c:y val="2.4436090225563908E-2"/>
          <c:w val="0.98211214310285522"/>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6111.5029382699986</c:v>
                </c:pt>
                <c:pt idx="1">
                  <c:v>6940.7799836599997</c:v>
                </c:pt>
                <c:pt idx="2">
                  <c:v>7308.6133049199998</c:v>
                </c:pt>
                <c:pt idx="3">
                  <c:v>7149.7265880099994</c:v>
                </c:pt>
                <c:pt idx="4">
                  <c:v>6919.7599907900003</c:v>
                </c:pt>
                <c:pt idx="5">
                  <c:v>7325.80315574</c:v>
                </c:pt>
                <c:pt idx="6">
                  <c:v>7699.3447175200008</c:v>
                </c:pt>
                <c:pt idx="7">
                  <c:v>7569.2504870099992</c:v>
                </c:pt>
                <c:pt idx="8">
                  <c:v>8150.0216677499993</c:v>
                </c:pt>
                <c:pt idx="9">
                  <c:v>8363.5172710299994</c:v>
                </c:pt>
                <c:pt idx="10">
                  <c:v>8341.0521779800001</c:v>
                </c:pt>
                <c:pt idx="11">
                  <c:v>8904.7040857199991</c:v>
                </c:pt>
                <c:pt idx="12">
                  <c:v>9315.7597434800009</c:v>
                </c:pt>
                <c:pt idx="13">
                  <c:v>10081.121661710002</c:v>
                </c:pt>
                <c:pt idx="14">
                  <c:v>10605.568765370001</c:v>
                </c:pt>
                <c:pt idx="15">
                  <c:v>11734.429521869999</c:v>
                </c:pt>
                <c:pt idx="16">
                  <c:v>12275.179374750001</c:v>
                </c:pt>
                <c:pt idx="17">
                  <c:v>13475.07009623</c:v>
                </c:pt>
                <c:pt idx="18">
                  <c:v>12606.330321429999</c:v>
                </c:pt>
                <c:pt idx="19">
                  <c:v>12887.062869189998</c:v>
                </c:pt>
                <c:pt idx="20">
                  <c:v>12054.773162109999</c:v>
                </c:pt>
                <c:pt idx="21">
                  <c:v>13812.201245730004</c:v>
                </c:pt>
                <c:pt idx="22">
                  <c:v>15095.540324060003</c:v>
                </c:pt>
                <c:pt idx="23">
                  <c:v>16196.630908499999</c:v>
                </c:pt>
              </c:numCache>
            </c:numRef>
          </c:val>
          <c:extLst>
            <c:ext xmlns:c16="http://schemas.microsoft.com/office/drawing/2014/chart" uri="{C3380CC4-5D6E-409C-BE32-E72D297353CC}">
              <c16:uniqueId val="{00000000-1FF2-4BC2-85EE-44CDC4667F71}"/>
            </c:ext>
          </c:extLst>
        </c:ser>
        <c:dLbls>
          <c:showLegendKey val="0"/>
          <c:showVal val="0"/>
          <c:showCatName val="0"/>
          <c:showSerName val="0"/>
          <c:showPercent val="0"/>
          <c:showBubbleSize val="0"/>
        </c:dLbls>
        <c:gapWidth val="60"/>
        <c:overlap val="100"/>
        <c:axId val="1663686816"/>
        <c:axId val="1"/>
      </c:barChart>
      <c:catAx>
        <c:axId val="16636868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7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63686816"/>
        <c:crosses val="min"/>
        <c:crossBetween val="between"/>
        <c:majorUnit val="1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158798283261802E-2"/>
          <c:y val="5.8774834437086095E-2"/>
          <c:w val="0.97768240343347634"/>
          <c:h val="0.8824503311258278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Pt>
            <c:idx val="1"/>
            <c:invertIfNegative val="0"/>
            <c:bubble3D val="0"/>
            <c:spPr>
              <a:solidFill>
                <a:srgbClr val="1F497D"/>
              </a:solidFill>
              <a:ln w="9525" cmpd="sng" algn="ctr">
                <a:solidFill>
                  <a:srgbClr val="1F497D"/>
                </a:solidFill>
                <a:prstDash val="solid"/>
              </a:ln>
            </c:spPr>
            <c:extLst>
              <c:ext xmlns:c16="http://schemas.microsoft.com/office/drawing/2014/chart" uri="{C3380CC4-5D6E-409C-BE32-E72D297353CC}">
                <c16:uniqueId val="{00000000-E807-4FBE-9503-2F4FF0DCA5CB}"/>
              </c:ext>
            </c:extLst>
          </c:dPt>
          <c:dLbls>
            <c:dLbl>
              <c:idx val="0"/>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07-4FBE-9503-2F4FF0DCA5CB}"/>
                </c:ext>
              </c:extLst>
            </c:dLbl>
            <c:dLbl>
              <c:idx val="1"/>
              <c:layout>
                <c:manualLayout>
                  <c:x val="0"/>
                  <c:y val="-4.1390728476821192E-4"/>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07-4FBE-9503-2F4FF0DCA5CB}"/>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07-4FBE-9503-2F4FF0DCA5C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4.7889999999999997</c:v>
                </c:pt>
                <c:pt idx="1">
                  <c:v>4.9420000000000002</c:v>
                </c:pt>
                <c:pt idx="2">
                  <c:v>6.7729999999999997</c:v>
                </c:pt>
              </c:numCache>
            </c:numRef>
          </c:val>
          <c:extLst>
            <c:ext xmlns:c16="http://schemas.microsoft.com/office/drawing/2014/chart" uri="{C3380CC4-5D6E-409C-BE32-E72D297353CC}">
              <c16:uniqueId val="{00000003-E807-4FBE-9503-2F4FF0DCA5CB}"/>
            </c:ext>
          </c:extLst>
        </c:ser>
        <c:dLbls>
          <c:showLegendKey val="0"/>
          <c:showVal val="0"/>
          <c:showCatName val="0"/>
          <c:showSerName val="0"/>
          <c:showPercent val="0"/>
          <c:showBubbleSize val="0"/>
        </c:dLbls>
        <c:gapWidth val="60"/>
        <c:overlap val="100"/>
        <c:axId val="285392976"/>
        <c:axId val="1"/>
      </c:barChart>
      <c:catAx>
        <c:axId val="2853929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285392976"/>
        <c:crosses val="min"/>
        <c:crossBetween val="between"/>
        <c:majorUnit val="0.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36.939995060977282</c:v>
                </c:pt>
                <c:pt idx="1">
                  <c:v>36.423642283051677</c:v>
                </c:pt>
                <c:pt idx="2">
                  <c:v>35.928780909469104</c:v>
                </c:pt>
                <c:pt idx="3">
                  <c:v>35.443626795274632</c:v>
                </c:pt>
                <c:pt idx="4">
                  <c:v>34.986337979026708</c:v>
                </c:pt>
                <c:pt idx="5">
                  <c:v>34.591385173180996</c:v>
                </c:pt>
                <c:pt idx="6">
                  <c:v>34.281144917758134</c:v>
                </c:pt>
                <c:pt idx="7">
                  <c:v>34.068585179272091</c:v>
                </c:pt>
                <c:pt idx="8">
                  <c:v>33.94471607014188</c:v>
                </c:pt>
                <c:pt idx="9">
                  <c:v>33.886634038971764</c:v>
                </c:pt>
                <c:pt idx="10">
                  <c:v>33.887418081104407</c:v>
                </c:pt>
                <c:pt idx="11">
                  <c:v>33.883740801810163</c:v>
                </c:pt>
                <c:pt idx="12">
                  <c:v>33.881120309768242</c:v>
                </c:pt>
                <c:pt idx="13">
                  <c:v>33.906155789662009</c:v>
                </c:pt>
                <c:pt idx="14">
                  <c:v>33.958025812598628</c:v>
                </c:pt>
                <c:pt idx="15">
                  <c:v>34.061875366111678</c:v>
                </c:pt>
                <c:pt idx="16">
                  <c:v>34.12211790240994</c:v>
                </c:pt>
                <c:pt idx="17">
                  <c:v>34.104326001015039</c:v>
                </c:pt>
                <c:pt idx="18">
                  <c:v>33.983071124532557</c:v>
                </c:pt>
                <c:pt idx="19">
                  <c:v>33.742102672615161</c:v>
                </c:pt>
                <c:pt idx="20">
                  <c:v>33.474140931652514</c:v>
                </c:pt>
                <c:pt idx="21">
                  <c:v>33.191838139687398</c:v>
                </c:pt>
                <c:pt idx="22">
                  <c:v>32.851340403759345</c:v>
                </c:pt>
                <c:pt idx="23">
                  <c:v>32.435119188942643</c:v>
                </c:pt>
                <c:pt idx="24">
                  <c:v>31.994655059948879</c:v>
                </c:pt>
                <c:pt idx="25">
                  <c:v>31.556261709945758</c:v>
                </c:pt>
                <c:pt idx="26">
                  <c:v>28.826042224867461</c:v>
                </c:pt>
                <c:pt idx="27">
                  <c:v>26.446853957686379</c:v>
                </c:pt>
                <c:pt idx="28">
                  <c:v>24.676748512431391</c:v>
                </c:pt>
              </c:numCache>
            </c:numRef>
          </c:val>
          <c:extLst>
            <c:ext xmlns:c16="http://schemas.microsoft.com/office/drawing/2014/chart" uri="{C3380CC4-5D6E-409C-BE32-E72D297353CC}">
              <c16:uniqueId val="{00000000-B257-48DF-BD4D-0DE5BE512E4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59.034158207778397</c:v>
                </c:pt>
                <c:pt idx="1">
                  <c:v>59.544989728276491</c:v>
                </c:pt>
                <c:pt idx="2">
                  <c:v>60.038371761737018</c:v>
                </c:pt>
                <c:pt idx="3">
                  <c:v>60.531292035656477</c:v>
                </c:pt>
                <c:pt idx="4">
                  <c:v>61.008455814258802</c:v>
                </c:pt>
                <c:pt idx="5">
                  <c:v>61.432474137018559</c:v>
                </c:pt>
                <c:pt idx="6">
                  <c:v>61.772676609568634</c:v>
                </c:pt>
                <c:pt idx="7">
                  <c:v>62.00946055663978</c:v>
                </c:pt>
                <c:pt idx="8">
                  <c:v>62.14748479643103</c:v>
                </c:pt>
                <c:pt idx="9">
                  <c:v>62.204707590865546</c:v>
                </c:pt>
                <c:pt idx="10">
                  <c:v>62.182716060732403</c:v>
                </c:pt>
                <c:pt idx="11">
                  <c:v>62.148004053744657</c:v>
                </c:pt>
                <c:pt idx="12">
                  <c:v>62.096105740125594</c:v>
                </c:pt>
                <c:pt idx="13">
                  <c:v>62.011095401007445</c:v>
                </c:pt>
                <c:pt idx="14">
                  <c:v>61.903420711619781</c:v>
                </c:pt>
                <c:pt idx="15">
                  <c:v>61.73683028609338</c:v>
                </c:pt>
                <c:pt idx="16">
                  <c:v>61.600877248861707</c:v>
                </c:pt>
                <c:pt idx="17">
                  <c:v>61.528980019322333</c:v>
                </c:pt>
                <c:pt idx="18">
                  <c:v>61.544671709214391</c:v>
                </c:pt>
                <c:pt idx="19">
                  <c:v>61.664368330309735</c:v>
                </c:pt>
                <c:pt idx="20">
                  <c:v>61.834677431435182</c:v>
                </c:pt>
                <c:pt idx="21">
                  <c:v>62.067249956848137</c:v>
                </c:pt>
                <c:pt idx="22">
                  <c:v>62.320256096681746</c:v>
                </c:pt>
                <c:pt idx="23">
                  <c:v>62.595195423291841</c:v>
                </c:pt>
                <c:pt idx="24">
                  <c:v>62.88904954666927</c:v>
                </c:pt>
                <c:pt idx="25">
                  <c:v>63.172543191870865</c:v>
                </c:pt>
                <c:pt idx="26">
                  <c:v>65.114669500576184</c:v>
                </c:pt>
                <c:pt idx="27">
                  <c:v>65.990066609025632</c:v>
                </c:pt>
                <c:pt idx="28">
                  <c:v>65.584038593482589</c:v>
                </c:pt>
              </c:numCache>
            </c:numRef>
          </c:val>
          <c:extLst>
            <c:ext xmlns:c16="http://schemas.microsoft.com/office/drawing/2014/chart" uri="{C3380CC4-5D6E-409C-BE32-E72D297353CC}">
              <c16:uniqueId val="{00000001-B257-48DF-BD4D-0DE5BE512E41}"/>
            </c:ext>
          </c:extLst>
        </c:ser>
        <c:ser>
          <c:idx val="2"/>
          <c:order val="2"/>
          <c:spPr>
            <a:solidFill>
              <a:srgbClr val="C0E6F4"/>
            </a:solidFill>
            <a:ln w="9525" cmpd="sng" algn="ctr">
              <a:solidFill>
                <a:srgbClr val="808080"/>
              </a:solidFill>
              <a:prstDash val="solid"/>
            </a:ln>
          </c:spPr>
          <c:invertIfNegative val="0"/>
          <c:dLbls>
            <c:dLbl>
              <c:idx val="0"/>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57-48DF-BD4D-0DE5BE512E41}"/>
                </c:ext>
              </c:extLst>
            </c:dLbl>
            <c:dLbl>
              <c:idx val="1"/>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57-48DF-BD4D-0DE5BE512E41}"/>
                </c:ext>
              </c:extLst>
            </c:dLbl>
            <c:dLbl>
              <c:idx val="2"/>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57-48DF-BD4D-0DE5BE512E41}"/>
                </c:ext>
              </c:extLst>
            </c:dLbl>
            <c:dLbl>
              <c:idx val="3"/>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57-48DF-BD4D-0DE5BE512E41}"/>
                </c:ext>
              </c:extLst>
            </c:dLbl>
            <c:dLbl>
              <c:idx val="4"/>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257-48DF-BD4D-0DE5BE512E41}"/>
                </c:ext>
              </c:extLst>
            </c:dLbl>
            <c:dLbl>
              <c:idx val="5"/>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257-48DF-BD4D-0DE5BE512E41}"/>
                </c:ext>
              </c:extLst>
            </c:dLbl>
            <c:dLbl>
              <c:idx val="6"/>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257-48DF-BD4D-0DE5BE512E41}"/>
                </c:ext>
              </c:extLst>
            </c:dLbl>
            <c:dLbl>
              <c:idx val="7"/>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257-48DF-BD4D-0DE5BE512E41}"/>
                </c:ext>
              </c:extLst>
            </c:dLbl>
            <c:dLbl>
              <c:idx val="8"/>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257-48DF-BD4D-0DE5BE512E41}"/>
                </c:ext>
              </c:extLst>
            </c:dLbl>
            <c:dLbl>
              <c:idx val="9"/>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257-48DF-BD4D-0DE5BE512E41}"/>
                </c:ext>
              </c:extLst>
            </c:dLbl>
            <c:dLbl>
              <c:idx val="10"/>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257-48DF-BD4D-0DE5BE512E41}"/>
                </c:ext>
              </c:extLst>
            </c:dLbl>
            <c:dLbl>
              <c:idx val="11"/>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257-48DF-BD4D-0DE5BE512E41}"/>
                </c:ext>
              </c:extLst>
            </c:dLbl>
            <c:dLbl>
              <c:idx val="12"/>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257-48DF-BD4D-0DE5BE512E41}"/>
                </c:ext>
              </c:extLst>
            </c:dLbl>
            <c:dLbl>
              <c:idx val="13"/>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257-48DF-BD4D-0DE5BE512E41}"/>
                </c:ext>
              </c:extLst>
            </c:dLbl>
            <c:dLbl>
              <c:idx val="14"/>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257-48DF-BD4D-0DE5BE512E41}"/>
                </c:ext>
              </c:extLst>
            </c:dLbl>
            <c:dLbl>
              <c:idx val="15"/>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257-48DF-BD4D-0DE5BE512E41}"/>
                </c:ext>
              </c:extLst>
            </c:dLbl>
            <c:dLbl>
              <c:idx val="16"/>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257-48DF-BD4D-0DE5BE512E41}"/>
                </c:ext>
              </c:extLst>
            </c:dLbl>
            <c:dLbl>
              <c:idx val="17"/>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257-48DF-BD4D-0DE5BE512E41}"/>
                </c:ext>
              </c:extLst>
            </c:dLbl>
            <c:dLbl>
              <c:idx val="18"/>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257-48DF-BD4D-0DE5BE512E41}"/>
                </c:ext>
              </c:extLst>
            </c:dLbl>
            <c:dLbl>
              <c:idx val="19"/>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257-48DF-BD4D-0DE5BE512E41}"/>
                </c:ext>
              </c:extLst>
            </c:dLbl>
            <c:dLbl>
              <c:idx val="20"/>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257-48DF-BD4D-0DE5BE512E41}"/>
                </c:ext>
              </c:extLst>
            </c:dLbl>
            <c:dLbl>
              <c:idx val="21"/>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257-48DF-BD4D-0DE5BE512E41}"/>
                </c:ext>
              </c:extLst>
            </c:dLbl>
            <c:dLbl>
              <c:idx val="22"/>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257-48DF-BD4D-0DE5BE512E41}"/>
                </c:ext>
              </c:extLst>
            </c:dLbl>
            <c:dLbl>
              <c:idx val="2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257-48DF-BD4D-0DE5BE512E41}"/>
                </c:ext>
              </c:extLst>
            </c:dLbl>
            <c:dLbl>
              <c:idx val="2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257-48DF-BD4D-0DE5BE512E41}"/>
                </c:ext>
              </c:extLst>
            </c:dLbl>
            <c:dLbl>
              <c:idx val="25"/>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257-48DF-BD4D-0DE5BE512E41}"/>
                </c:ext>
              </c:extLst>
            </c:dLbl>
            <c:dLbl>
              <c:idx val="26"/>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257-48DF-BD4D-0DE5BE512E41}"/>
                </c:ext>
              </c:extLst>
            </c:dLbl>
            <c:dLbl>
              <c:idx val="27"/>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257-48DF-BD4D-0DE5BE512E41}"/>
                </c:ext>
              </c:extLst>
            </c:dLbl>
            <c:dLbl>
              <c:idx val="28"/>
              <c:layout>
                <c:manualLayout>
                  <c:x val="0"/>
                  <c:y val="-8.685064935064934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257-48DF-BD4D-0DE5BE512E4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4.0258467312443198</c:v>
                </c:pt>
                <c:pt idx="1">
                  <c:v>4.0313679886718194</c:v>
                </c:pt>
                <c:pt idx="2">
                  <c:v>4.032847328793876</c:v>
                </c:pt>
                <c:pt idx="3">
                  <c:v>4.0250811690688781</c:v>
                </c:pt>
                <c:pt idx="4">
                  <c:v>4.0052062067144849</c:v>
                </c:pt>
                <c:pt idx="5">
                  <c:v>3.9761406898004559</c:v>
                </c:pt>
                <c:pt idx="6">
                  <c:v>3.946178472673223</c:v>
                </c:pt>
                <c:pt idx="7">
                  <c:v>3.9219542640881233</c:v>
                </c:pt>
                <c:pt idx="8">
                  <c:v>3.9077991334270923</c:v>
                </c:pt>
                <c:pt idx="9">
                  <c:v>3.9086583701626876</c:v>
                </c:pt>
                <c:pt idx="10">
                  <c:v>3.9298658581631951</c:v>
                </c:pt>
                <c:pt idx="11">
                  <c:v>3.9682551444452097</c:v>
                </c:pt>
                <c:pt idx="12">
                  <c:v>4.022773950106151</c:v>
                </c:pt>
                <c:pt idx="13">
                  <c:v>4.0827488093305391</c:v>
                </c:pt>
                <c:pt idx="14">
                  <c:v>4.1385534757815812</c:v>
                </c:pt>
                <c:pt idx="15">
                  <c:v>4.2012943477949483</c:v>
                </c:pt>
                <c:pt idx="16">
                  <c:v>4.2770048487283496</c:v>
                </c:pt>
                <c:pt idx="17">
                  <c:v>4.3666939796626281</c:v>
                </c:pt>
                <c:pt idx="18">
                  <c:v>4.4722571662530459</c:v>
                </c:pt>
                <c:pt idx="19">
                  <c:v>4.5935289970751025</c:v>
                </c:pt>
                <c:pt idx="20">
                  <c:v>4.6911816369123009</c:v>
                </c:pt>
                <c:pt idx="21">
                  <c:v>4.7409119034644505</c:v>
                </c:pt>
                <c:pt idx="22">
                  <c:v>4.8284034995589309</c:v>
                </c:pt>
                <c:pt idx="23">
                  <c:v>4.9696853877655212</c:v>
                </c:pt>
                <c:pt idx="24">
                  <c:v>5.1162953933818756</c:v>
                </c:pt>
                <c:pt idx="25">
                  <c:v>5.2711950981833677</c:v>
                </c:pt>
                <c:pt idx="26">
                  <c:v>6.0592882745563514</c:v>
                </c:pt>
                <c:pt idx="27">
                  <c:v>7.5630794332880118</c:v>
                </c:pt>
                <c:pt idx="28">
                  <c:v>9.739212894086025</c:v>
                </c:pt>
              </c:numCache>
            </c:numRef>
          </c:val>
          <c:extLst>
            <c:ext xmlns:c16="http://schemas.microsoft.com/office/drawing/2014/chart" uri="{C3380CC4-5D6E-409C-BE32-E72D297353CC}">
              <c16:uniqueId val="{0000001F-B257-48DF-BD4D-0DE5BE512E41}"/>
            </c:ext>
          </c:extLst>
        </c:ser>
        <c:dLbls>
          <c:showLegendKey val="0"/>
          <c:showVal val="0"/>
          <c:showCatName val="0"/>
          <c:showSerName val="0"/>
          <c:showPercent val="0"/>
          <c:showBubbleSize val="0"/>
        </c:dLbls>
        <c:gapWidth val="60"/>
        <c:overlap val="100"/>
        <c:axId val="1635964480"/>
        <c:axId val="1"/>
      </c:barChart>
      <c:catAx>
        <c:axId val="16359644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3596448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3985374771488E-3"/>
          <c:y val="6.5018315018315023E-2"/>
          <c:w val="0.98098720292504571"/>
          <c:h val="0.8699633699633699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1.236263736263736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63-4364-B7B8-21270CE5027C}"/>
                </c:ext>
              </c:extLst>
            </c:dLbl>
            <c:dLbl>
              <c:idx val="1"/>
              <c:layout>
                <c:manualLayout>
                  <c:x val="0"/>
                  <c:y val="1.556776556776556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63-4364-B7B8-21270CE5027C}"/>
                </c:ext>
              </c:extLst>
            </c:dLbl>
            <c:dLbl>
              <c:idx val="2"/>
              <c:layout>
                <c:manualLayout>
                  <c:x val="0"/>
                  <c:y val="1.327838827838827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63-4364-B7B8-21270CE5027C}"/>
                </c:ext>
              </c:extLst>
            </c:dLbl>
            <c:dLbl>
              <c:idx val="3"/>
              <c:layout>
                <c:manualLayout>
                  <c:x val="0"/>
                  <c:y val="1.236263736263736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63-4364-B7B8-21270CE5027C}"/>
                </c:ext>
              </c:extLst>
            </c:dLbl>
            <c:dLbl>
              <c:idx val="4"/>
              <c:layout>
                <c:manualLayout>
                  <c:x val="0"/>
                  <c:y val="7.78388278388278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63-4364-B7B8-21270CE5027C}"/>
                </c:ext>
              </c:extLst>
            </c:dLbl>
            <c:dLbl>
              <c:idx val="5"/>
              <c:layout>
                <c:manualLayout>
                  <c:x val="0"/>
                  <c:y val="7.78388278388278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63-4364-B7B8-21270CE5027C}"/>
                </c:ext>
              </c:extLst>
            </c:dLbl>
            <c:dLbl>
              <c:idx val="6"/>
              <c:layout>
                <c:manualLayout>
                  <c:x val="0"/>
                  <c:y val="5.036630036630037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63-4364-B7B8-21270CE5027C}"/>
                </c:ext>
              </c:extLst>
            </c:dLbl>
            <c:dLbl>
              <c:idx val="7"/>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63-4364-B7B8-21270CE5027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0.27954200000000001</c:v>
                </c:pt>
                <c:pt idx="1">
                  <c:v>0.24567700000000001</c:v>
                </c:pt>
                <c:pt idx="2">
                  <c:v>0.270063</c:v>
                </c:pt>
                <c:pt idx="3">
                  <c:v>0.27705299999999999</c:v>
                </c:pt>
                <c:pt idx="4">
                  <c:v>0.327322</c:v>
                </c:pt>
                <c:pt idx="5">
                  <c:v>0.32705000000000001</c:v>
                </c:pt>
                <c:pt idx="6">
                  <c:v>0.35434900000000003</c:v>
                </c:pt>
                <c:pt idx="7">
                  <c:v>0.44714999999999999</c:v>
                </c:pt>
              </c:numCache>
            </c:numRef>
          </c:val>
          <c:extLst>
            <c:ext xmlns:c16="http://schemas.microsoft.com/office/drawing/2014/chart" uri="{C3380CC4-5D6E-409C-BE32-E72D297353CC}">
              <c16:uniqueId val="{00000008-C663-4364-B7B8-21270CE5027C}"/>
            </c:ext>
          </c:extLst>
        </c:ser>
        <c:ser>
          <c:idx val="1"/>
          <c:order val="1"/>
          <c:spPr>
            <a:solidFill>
              <a:srgbClr val="C0E6F4"/>
            </a:solidFill>
            <a:ln w="9525" cmpd="sng" algn="ctr">
              <a:solidFill>
                <a:srgbClr val="808080"/>
              </a:solidFill>
              <a:prstDash val="solid"/>
            </a:ln>
          </c:spPr>
          <c:invertIfNegative val="0"/>
          <c:dLbls>
            <c:dLbl>
              <c:idx val="0"/>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63-4364-B7B8-21270CE5027C}"/>
                </c:ext>
              </c:extLst>
            </c:dLbl>
            <c:dLbl>
              <c:idx val="1"/>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63-4364-B7B8-21270CE5027C}"/>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63-4364-B7B8-21270CE5027C}"/>
                </c:ext>
              </c:extLst>
            </c:dLbl>
            <c:dLbl>
              <c:idx val="3"/>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63-4364-B7B8-21270CE5027C}"/>
                </c:ext>
              </c:extLst>
            </c:dLbl>
            <c:dLbl>
              <c:idx val="4"/>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63-4364-B7B8-21270CE5027C}"/>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63-4364-B7B8-21270CE5027C}"/>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63-4364-B7B8-21270CE5027C}"/>
                </c:ext>
              </c:extLst>
            </c:dLbl>
            <c:dLbl>
              <c:idx val="7"/>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63-4364-B7B8-21270CE5027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2.1951679999999998</c:v>
                </c:pt>
                <c:pt idx="1">
                  <c:v>2.3085019999999998</c:v>
                </c:pt>
                <c:pt idx="2">
                  <c:v>2.5464250000000002</c:v>
                </c:pt>
                <c:pt idx="3">
                  <c:v>2.820119</c:v>
                </c:pt>
                <c:pt idx="4">
                  <c:v>4.0360129999999996</c:v>
                </c:pt>
                <c:pt idx="5">
                  <c:v>3.8441459999999998</c:v>
                </c:pt>
                <c:pt idx="6">
                  <c:v>3.6363129999999999</c:v>
                </c:pt>
                <c:pt idx="7">
                  <c:v>3.5208659999999998</c:v>
                </c:pt>
              </c:numCache>
            </c:numRef>
          </c:val>
          <c:extLst>
            <c:ext xmlns:c16="http://schemas.microsoft.com/office/drawing/2014/chart" uri="{C3380CC4-5D6E-409C-BE32-E72D297353CC}">
              <c16:uniqueId val="{00000011-C663-4364-B7B8-21270CE5027C}"/>
            </c:ext>
          </c:extLst>
        </c:ser>
        <c:dLbls>
          <c:showLegendKey val="0"/>
          <c:showVal val="0"/>
          <c:showCatName val="0"/>
          <c:showSerName val="0"/>
          <c:showPercent val="0"/>
          <c:showBubbleSize val="0"/>
        </c:dLbls>
        <c:gapWidth val="60"/>
        <c:axId val="2113083967"/>
        <c:axId val="1"/>
      </c:barChart>
      <c:catAx>
        <c:axId val="21130839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2113083967"/>
        <c:crosses val="min"/>
        <c:crossBetween val="between"/>
        <c:majorUnit val="0.5"/>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08388941849377E-2"/>
          <c:y val="4.4144144144144144E-2"/>
          <c:w val="0.94127740705433749"/>
          <c:h val="0.9117117117117117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4.9224429099999991</c:v>
                </c:pt>
                <c:pt idx="1">
                  <c:v>5.4003033600000006</c:v>
                </c:pt>
                <c:pt idx="2">
                  <c:v>5.5107379000000005</c:v>
                </c:pt>
                <c:pt idx="3">
                  <c:v>5.2242526999999992</c:v>
                </c:pt>
                <c:pt idx="4">
                  <c:v>4.8573236499999997</c:v>
                </c:pt>
                <c:pt idx="5">
                  <c:v>4.9222917600000002</c:v>
                </c:pt>
                <c:pt idx="6">
                  <c:v>4.841900830000001</c:v>
                </c:pt>
                <c:pt idx="7">
                  <c:v>4.4449324599999995</c:v>
                </c:pt>
                <c:pt idx="8">
                  <c:v>4.466348169999999</c:v>
                </c:pt>
                <c:pt idx="9">
                  <c:v>4.3787093200000005</c:v>
                </c:pt>
                <c:pt idx="10">
                  <c:v>4.1531915699999997</c:v>
                </c:pt>
                <c:pt idx="11">
                  <c:v>4.3570756900000003</c:v>
                </c:pt>
                <c:pt idx="12">
                  <c:v>4.4589180900000001</c:v>
                </c:pt>
                <c:pt idx="13">
                  <c:v>4.6710042999999999</c:v>
                </c:pt>
                <c:pt idx="14">
                  <c:v>4.7741532300000005</c:v>
                </c:pt>
                <c:pt idx="15">
                  <c:v>5.0615320200000005</c:v>
                </c:pt>
                <c:pt idx="16">
                  <c:v>5.0746240599999997</c:v>
                </c:pt>
                <c:pt idx="17">
                  <c:v>5.3466191299999988</c:v>
                </c:pt>
                <c:pt idx="18">
                  <c:v>4.7489299799999989</c:v>
                </c:pt>
                <c:pt idx="19">
                  <c:v>4.5994668000000001</c:v>
                </c:pt>
                <c:pt idx="20">
                  <c:v>4.1538462599999999</c:v>
                </c:pt>
                <c:pt idx="21">
                  <c:v>4.6095514299999998</c:v>
                </c:pt>
                <c:pt idx="22">
                  <c:v>4.7236280400000004</c:v>
                </c:pt>
                <c:pt idx="23">
                  <c:v>4.8844933499999996</c:v>
                </c:pt>
              </c:numCache>
            </c:numRef>
          </c:val>
          <c:extLst>
            <c:ext xmlns:c16="http://schemas.microsoft.com/office/drawing/2014/chart" uri="{C3380CC4-5D6E-409C-BE32-E72D297353CC}">
              <c16:uniqueId val="{00000000-CEEF-4E5F-BE80-B5EF748A3C4B}"/>
            </c:ext>
          </c:extLst>
        </c:ser>
        <c:dLbls>
          <c:showLegendKey val="0"/>
          <c:showVal val="0"/>
          <c:showCatName val="0"/>
          <c:showSerName val="0"/>
          <c:showPercent val="0"/>
          <c:showBubbleSize val="0"/>
        </c:dLbls>
        <c:gapWidth val="60"/>
        <c:overlap val="100"/>
        <c:axId val="2005797663"/>
        <c:axId val="1"/>
      </c:barChart>
      <c:catAx>
        <c:axId val="20057976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05797663"/>
        <c:crosses val="min"/>
        <c:crossBetween val="between"/>
        <c:majorUnit val="0.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68392916805879E-2"/>
          <c:y val="0.12743362831858407"/>
          <c:w val="0.91914467089876373"/>
          <c:h val="0.79380530973451324"/>
        </c:manualLayout>
      </c:layout>
      <c:barChart>
        <c:barDir val="col"/>
        <c:grouping val="stacked"/>
        <c:varyColors val="0"/>
        <c:ser>
          <c:idx val="0"/>
          <c:order val="0"/>
          <c:spPr>
            <a:solidFill>
              <a:schemeClr val="accent1"/>
            </a:solidFill>
            <a:ln>
              <a:noFill/>
            </a:ln>
          </c:spPr>
          <c:invertIfNegative val="0"/>
          <c:dLbls>
            <c:dLbl>
              <c:idx val="0"/>
              <c:layout>
                <c:manualLayout>
                  <c:x val="4.3434680922151683E-3"/>
                  <c:y val="-0.1893805309734513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94-4A20-B0C0-655577621E10}"/>
                </c:ext>
              </c:extLst>
            </c:dLbl>
            <c:dLbl>
              <c:idx val="1"/>
              <c:layout>
                <c:manualLayout>
                  <c:x val="-9.1881055796859332E-3"/>
                  <c:y val="-0.2278761061946902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94-4A20-B0C0-655577621E10}"/>
                </c:ext>
              </c:extLst>
            </c:dLbl>
            <c:dLbl>
              <c:idx val="2"/>
              <c:layout>
                <c:manualLayout>
                  <c:x val="0"/>
                  <c:y val="-0.21637168141592919"/>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94-4A20-B0C0-655577621E10}"/>
                </c:ext>
              </c:extLst>
            </c:dLbl>
            <c:dLbl>
              <c:idx val="3"/>
              <c:layout>
                <c:manualLayout>
                  <c:x val="9.1881055796859332E-3"/>
                  <c:y val="-0.249115044247787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794-4A20-B0C0-655577621E10}"/>
                </c:ext>
              </c:extLst>
            </c:dLbl>
            <c:dLbl>
              <c:idx val="4"/>
              <c:layout>
                <c:manualLayout>
                  <c:x val="0"/>
                  <c:y val="-0.1969026548672566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794-4A20-B0C0-655577621E10}"/>
                </c:ext>
              </c:extLst>
            </c:dLbl>
            <c:dLbl>
              <c:idx val="5"/>
              <c:layout>
                <c:manualLayout>
                  <c:x val="0"/>
                  <c:y val="-0.24292035398230089"/>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794-4A20-B0C0-655577621E10}"/>
                </c:ext>
              </c:extLst>
            </c:dLbl>
            <c:dLbl>
              <c:idx val="6"/>
              <c:layout>
                <c:manualLayout>
                  <c:x val="-9.1881055796859332E-3"/>
                  <c:y val="-0.26814159292035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794-4A20-B0C0-655577621E10}"/>
                </c:ext>
              </c:extLst>
            </c:dLbl>
            <c:dLbl>
              <c:idx val="7"/>
              <c:layout>
                <c:manualLayout>
                  <c:x val="0"/>
                  <c:y val="-0.2269911504424778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794-4A20-B0C0-655577621E10}"/>
                </c:ext>
              </c:extLst>
            </c:dLbl>
            <c:dLbl>
              <c:idx val="8"/>
              <c:layout>
                <c:manualLayout>
                  <c:x val="0"/>
                  <c:y val="-0.27212389380530971"/>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794-4A20-B0C0-655577621E10}"/>
                </c:ext>
              </c:extLst>
            </c:dLbl>
            <c:dLbl>
              <c:idx val="9"/>
              <c:layout>
                <c:manualLayout>
                  <c:x val="9.0210491146007349E-3"/>
                  <c:y val="-0.27389380530973451"/>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794-4A20-B0C0-655577621E10}"/>
                </c:ext>
              </c:extLst>
            </c:dLbl>
            <c:dLbl>
              <c:idx val="10"/>
              <c:layout>
                <c:manualLayout>
                  <c:x val="0"/>
                  <c:y val="-0.232743362831858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794-4A20-B0C0-655577621E10}"/>
                </c:ext>
              </c:extLst>
            </c:dLbl>
            <c:dLbl>
              <c:idx val="11"/>
              <c:layout>
                <c:manualLayout>
                  <c:x val="0"/>
                  <c:y val="-0.26769911504424782"/>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794-4A20-B0C0-655577621E10}"/>
                </c:ext>
              </c:extLst>
            </c:dLbl>
            <c:dLbl>
              <c:idx val="12"/>
              <c:layout>
                <c:manualLayout>
                  <c:x val="0"/>
                  <c:y val="-0.22743362831858407"/>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794-4A20-B0C0-655577621E10}"/>
                </c:ext>
              </c:extLst>
            </c:dLbl>
            <c:dLbl>
              <c:idx val="13"/>
              <c:layout>
                <c:manualLayout>
                  <c:x val="0"/>
                  <c:y val="-0.26194690265486725"/>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794-4A20-B0C0-655577621E10}"/>
                </c:ext>
              </c:extLst>
            </c:dLbl>
            <c:dLbl>
              <c:idx val="15"/>
              <c:layout>
                <c:manualLayout>
                  <c:x val="0"/>
                  <c:y val="-0.29911504424778762"/>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794-4A20-B0C0-655577621E10}"/>
                </c:ext>
              </c:extLst>
            </c:dLbl>
            <c:dLbl>
              <c:idx val="16"/>
              <c:layout>
                <c:manualLayout>
                  <c:x val="0"/>
                  <c:y val="-0.3446902654867256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794-4A20-B0C0-655577621E10}"/>
                </c:ext>
              </c:extLst>
            </c:dLbl>
            <c:dLbl>
              <c:idx val="17"/>
              <c:layout>
                <c:manualLayout>
                  <c:x val="9.0210491146007349E-3"/>
                  <c:y val="-0.3353982300884955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794-4A20-B0C0-655577621E10}"/>
                </c:ext>
              </c:extLst>
            </c:dLbl>
            <c:dLbl>
              <c:idx val="18"/>
              <c:layout>
                <c:manualLayout>
                  <c:x val="0"/>
                  <c:y val="-0.2938053097345133"/>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794-4A20-B0C0-655577621E10}"/>
                </c:ext>
              </c:extLst>
            </c:dLbl>
            <c:dLbl>
              <c:idx val="19"/>
              <c:layout>
                <c:manualLayout>
                  <c:x val="-9.1881055796859332E-3"/>
                  <c:y val="-0.3446902654867256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794-4A20-B0C0-655577621E10}"/>
                </c:ext>
              </c:extLst>
            </c:dLbl>
            <c:dLbl>
              <c:idx val="20"/>
              <c:layout>
                <c:manualLayout>
                  <c:x val="0"/>
                  <c:y val="-0.3119469026548672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794-4A20-B0C0-655577621E10}"/>
                </c:ext>
              </c:extLst>
            </c:dLbl>
            <c:dLbl>
              <c:idx val="21"/>
              <c:layout>
                <c:manualLayout>
                  <c:x val="0"/>
                  <c:y val="-0.41017699115044248"/>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794-4A20-B0C0-655577621E10}"/>
                </c:ext>
              </c:extLst>
            </c:dLbl>
            <c:dLbl>
              <c:idx val="22"/>
              <c:layout>
                <c:manualLayout>
                  <c:x val="0"/>
                  <c:y val="-0.45398230088495573"/>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794-4A20-B0C0-655577621E10}"/>
                </c:ext>
              </c:extLst>
            </c:dLbl>
            <c:dLbl>
              <c:idx val="23"/>
              <c:layout>
                <c:manualLayout>
                  <c:x val="0"/>
                  <c:y val="-0.4115044247787610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794-4A20-B0C0-655577621E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2150.4657842200004</c:v>
                </c:pt>
                <c:pt idx="1">
                  <c:v>2375.1589005299998</c:v>
                </c:pt>
                <c:pt idx="2">
                  <c:v>2518.65034229</c:v>
                </c:pt>
                <c:pt idx="3">
                  <c:v>2282.33837756</c:v>
                </c:pt>
                <c:pt idx="4">
                  <c:v>2249.6339064699996</c:v>
                </c:pt>
                <c:pt idx="5">
                  <c:v>2365.3583509200002</c:v>
                </c:pt>
                <c:pt idx="6">
                  <c:v>2773.6541689399996</c:v>
                </c:pt>
                <c:pt idx="7">
                  <c:v>2671.09086419</c:v>
                </c:pt>
                <c:pt idx="8">
                  <c:v>2803.0415741799998</c:v>
                </c:pt>
                <c:pt idx="9">
                  <c:v>2931.1701806199999</c:v>
                </c:pt>
                <c:pt idx="10">
                  <c:v>2746.7914938200001</c:v>
                </c:pt>
                <c:pt idx="11">
                  <c:v>3013.6926555500004</c:v>
                </c:pt>
                <c:pt idx="12">
                  <c:v>2674.5276310700001</c:v>
                </c:pt>
                <c:pt idx="13">
                  <c:v>2950.2297557099996</c:v>
                </c:pt>
                <c:pt idx="14">
                  <c:v>3133.1239016300001</c:v>
                </c:pt>
                <c:pt idx="15">
                  <c:v>3666.2411866300004</c:v>
                </c:pt>
                <c:pt idx="16">
                  <c:v>3788.9304597399996</c:v>
                </c:pt>
                <c:pt idx="17">
                  <c:v>4173.4950042399996</c:v>
                </c:pt>
                <c:pt idx="18">
                  <c:v>3588.5148681500009</c:v>
                </c:pt>
                <c:pt idx="19">
                  <c:v>3634.6506552199994</c:v>
                </c:pt>
                <c:pt idx="20">
                  <c:v>3848.64727769</c:v>
                </c:pt>
                <c:pt idx="21">
                  <c:v>5204.19209366</c:v>
                </c:pt>
                <c:pt idx="22">
                  <c:v>5388.9654474300005</c:v>
                </c:pt>
                <c:pt idx="23">
                  <c:v>5223.3664642599997</c:v>
                </c:pt>
              </c:numCache>
            </c:numRef>
          </c:val>
          <c:extLst>
            <c:ext xmlns:c16="http://schemas.microsoft.com/office/drawing/2014/chart" uri="{C3380CC4-5D6E-409C-BE32-E72D297353CC}">
              <c16:uniqueId val="{00000017-7794-4A20-B0C0-655577621E10}"/>
            </c:ext>
          </c:extLst>
        </c:ser>
        <c:dLbls>
          <c:showLegendKey val="0"/>
          <c:showVal val="0"/>
          <c:showCatName val="0"/>
          <c:showSerName val="0"/>
          <c:showPercent val="0"/>
          <c:showBubbleSize val="0"/>
        </c:dLbls>
        <c:gapWidth val="80"/>
        <c:overlap val="100"/>
        <c:axId val="83690032"/>
        <c:axId val="1"/>
      </c:barChart>
      <c:catAx>
        <c:axId val="83690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80" kern="1200">
                <a:solidFill>
                  <a:schemeClr val="tx1"/>
                </a:solidFill>
                <a:latin typeface="+mn-lt"/>
                <a:ea typeface="+mn-ea"/>
                <a:cs typeface="+mn-cs"/>
              </a:defRPr>
            </a:pPr>
            <a:endParaRPr lang="en-US"/>
          </a:p>
        </c:txPr>
        <c:crossAx val="83690032"/>
        <c:crosses val="min"/>
        <c:crossBetween val="between"/>
        <c:majorUnit val="5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CF2-4186-90CF-77B76096DC5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CF2-4186-90CF-77B76096DC5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CF2-4186-90CF-77B76096DC5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F2-4186-90CF-77B76096DC5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CF2-4186-90CF-77B76096DC5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CF2-4186-90CF-77B76096DC5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CF2-4186-90CF-77B76096DC5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CF2-4186-90CF-77B76096DC5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CF2-4186-90CF-77B76096DC5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57.2660601067481</c:v>
                </c:pt>
                <c:pt idx="1">
                  <c:v>57.0430728590512</c:v>
                </c:pt>
                <c:pt idx="2">
                  <c:v>57.094282447984597</c:v>
                </c:pt>
                <c:pt idx="3">
                  <c:v>57.394368591095201</c:v>
                </c:pt>
                <c:pt idx="4">
                  <c:v>57.481846536932601</c:v>
                </c:pt>
                <c:pt idx="5">
                  <c:v>57.095679507475197</c:v>
                </c:pt>
                <c:pt idx="6">
                  <c:v>56.3797480979485</c:v>
                </c:pt>
                <c:pt idx="7">
                  <c:v>55.342556098959598</c:v>
                </c:pt>
                <c:pt idx="8">
                  <c:v>53.992651267345003</c:v>
                </c:pt>
                <c:pt idx="9">
                  <c:v>52.338585847852301</c:v>
                </c:pt>
                <c:pt idx="10">
                  <c:v>50.388902285493202</c:v>
                </c:pt>
              </c:numCache>
            </c:numRef>
          </c:val>
          <c:smooth val="0"/>
          <c:extLst>
            <c:ext xmlns:c16="http://schemas.microsoft.com/office/drawing/2014/chart" uri="{C3380CC4-5D6E-409C-BE32-E72D297353CC}">
              <c16:uniqueId val="{00000009-2CF2-4186-90CF-77B76096DC5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2CF2-4186-90CF-77B76096DC58}"/>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2CF2-4186-90CF-77B76096DC58}"/>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2CF2-4186-90CF-77B76096DC58}"/>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2CF2-4186-90CF-77B76096DC58}"/>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2CF2-4186-90CF-77B76096DC58}"/>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2CF2-4186-90CF-77B76096DC58}"/>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2CF2-4186-90CF-77B76096DC58}"/>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2CF2-4186-90CF-77B76096DC58}"/>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2CF2-4186-90CF-77B76096DC58}"/>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2CF2-4186-90CF-77B76096DC58}"/>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2CF2-4186-90CF-77B76096DC58}"/>
              </c:ext>
            </c:extLst>
          </c:dPt>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CF2-4186-90CF-77B76096DC5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CF2-4186-90CF-77B76096DC5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CF2-4186-90CF-77B76096DC5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CF2-4186-90CF-77B76096DC5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CF2-4186-90CF-77B76096DC5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CF2-4186-90CF-77B76096DC5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CF2-4186-90CF-77B76096DC5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CF2-4186-90CF-77B76096DC5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42.7339398932519</c:v>
                </c:pt>
                <c:pt idx="1">
                  <c:v>42.9569271409488</c:v>
                </c:pt>
                <c:pt idx="2">
                  <c:v>42.905717552015403</c:v>
                </c:pt>
                <c:pt idx="3">
                  <c:v>42.605631408904799</c:v>
                </c:pt>
                <c:pt idx="4">
                  <c:v>42.518153463067399</c:v>
                </c:pt>
                <c:pt idx="5">
                  <c:v>42.904320492524803</c:v>
                </c:pt>
                <c:pt idx="6">
                  <c:v>43.6202519020515</c:v>
                </c:pt>
                <c:pt idx="7">
                  <c:v>44.657443901040402</c:v>
                </c:pt>
                <c:pt idx="8">
                  <c:v>46.007348732654997</c:v>
                </c:pt>
                <c:pt idx="9">
                  <c:v>47.661414152147699</c:v>
                </c:pt>
                <c:pt idx="10">
                  <c:v>49.611097714506798</c:v>
                </c:pt>
              </c:numCache>
            </c:numRef>
          </c:val>
          <c:smooth val="0"/>
          <c:extLst>
            <c:ext xmlns:c16="http://schemas.microsoft.com/office/drawing/2014/chart" uri="{C3380CC4-5D6E-409C-BE32-E72D297353CC}">
              <c16:uniqueId val="{00000015-2CF2-4186-90CF-77B76096DC58}"/>
            </c:ext>
          </c:extLst>
        </c:ser>
        <c:dLbls>
          <c:showLegendKey val="0"/>
          <c:showVal val="0"/>
          <c:showCatName val="0"/>
          <c:showSerName val="0"/>
          <c:showPercent val="0"/>
          <c:showBubbleSize val="0"/>
        </c:dLbls>
        <c:marker val="1"/>
        <c:smooth val="0"/>
        <c:axId val="1318664496"/>
        <c:axId val="1"/>
      </c:lineChart>
      <c:catAx>
        <c:axId val="13186644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18664496"/>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7971014492754"/>
          <c:y val="5.2115812917594657E-2"/>
          <c:w val="0.84057971014492749"/>
          <c:h val="0.8957683741648107"/>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0"/>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C30-4109-86C8-3DF02064EF5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C30-4109-86C8-3DF02064EF53}"/>
                </c:ext>
              </c:extLst>
            </c:dLbl>
            <c:dLbl>
              <c:idx val="2"/>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30-4109-86C8-3DF02064EF53}"/>
                </c:ext>
              </c:extLst>
            </c:dLbl>
            <c:dLbl>
              <c:idx val="3"/>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15676.619000000001</c:v>
                </c:pt>
                <c:pt idx="1">
                  <c:v>19455.095000000001</c:v>
                </c:pt>
                <c:pt idx="2">
                  <c:v>25566.101999999999</c:v>
                </c:pt>
                <c:pt idx="3">
                  <c:v>27184.973000000002</c:v>
                </c:pt>
              </c:numCache>
            </c:numRef>
          </c:val>
          <c:extLst>
            <c:ext xmlns:c16="http://schemas.microsoft.com/office/drawing/2014/chart" uri="{C3380CC4-5D6E-409C-BE32-E72D297353CC}">
              <c16:uniqueId val="{00000004-9C30-4109-86C8-3DF02064EF53}"/>
            </c:ext>
          </c:extLst>
        </c:ser>
        <c:ser>
          <c:idx val="1"/>
          <c:order val="1"/>
          <c:spPr>
            <a:solidFill>
              <a:srgbClr val="6F8DB9"/>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C30-4109-86C8-3DF02064EF5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C30-4109-86C8-3DF02064EF53}"/>
                </c:ext>
              </c:extLst>
            </c:dLbl>
            <c:dLbl>
              <c:idx val="3"/>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4477.7179999999989</c:v>
                </c:pt>
                <c:pt idx="1">
                  <c:v>5441.2849999999999</c:v>
                </c:pt>
                <c:pt idx="2">
                  <c:v>7266.9570000000022</c:v>
                </c:pt>
                <c:pt idx="3">
                  <c:v>7672.7670000000035</c:v>
                </c:pt>
              </c:numCache>
            </c:numRef>
          </c:val>
          <c:extLst>
            <c:ext xmlns:c16="http://schemas.microsoft.com/office/drawing/2014/chart" uri="{C3380CC4-5D6E-409C-BE32-E72D297353CC}">
              <c16:uniqueId val="{00000009-9C30-4109-86C8-3DF02064EF53}"/>
            </c:ext>
          </c:extLst>
        </c:ser>
        <c:ser>
          <c:idx val="2"/>
          <c:order val="2"/>
          <c:spPr>
            <a:solidFill>
              <a:srgbClr val="80CCE8"/>
            </a:solidFill>
            <a:ln w="9525" cmpd="sng" algn="ctr">
              <a:solidFill>
                <a:srgbClr val="808080"/>
              </a:solidFill>
              <a:prstDash val="solid"/>
            </a:ln>
          </c:spPr>
          <c:invertIfNegative val="0"/>
          <c:dLbls>
            <c:dLbl>
              <c:idx val="0"/>
              <c:layout>
                <c:manualLayout>
                  <c:x val="9.166666666666666E-2"/>
                  <c:y val="0"/>
                </c:manualLayout>
              </c:layout>
              <c:numFmt formatCode="#,##0;&quot;-&quot;#,##0" sourceLinked="0"/>
              <c:spPr>
                <a:noFill/>
                <a:ln>
                  <a:noFill/>
                </a:ln>
              </c:spPr>
              <c:txPr>
                <a:bodyPr wrap="none"/>
                <a:lstStyle/>
                <a:p>
                  <a:pPr>
                    <a:defRPr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C30-4109-86C8-3DF02064EF53}"/>
                </c:ext>
              </c:extLst>
            </c:dLbl>
            <c:dLbl>
              <c:idx val="2"/>
              <c:layout>
                <c:manualLayout>
                  <c:x val="0"/>
                  <c:y val="0"/>
                </c:manualLayout>
              </c:layout>
              <c:numFmt formatCode="#,##0;&quot;-&quot;#,##0" sourceLinked="0"/>
              <c:spPr>
                <a:noFill/>
                <a:ln>
                  <a:noFill/>
                </a:ln>
              </c:spPr>
              <c:txPr>
                <a:bodyPr wrap="none"/>
                <a:lstStyle/>
                <a:p>
                  <a:pPr>
                    <a:defRPr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C30-4109-86C8-3DF02064EF53}"/>
                </c:ext>
              </c:extLst>
            </c:dLbl>
            <c:dLbl>
              <c:idx val="3"/>
              <c:layout>
                <c:manualLayout>
                  <c:x val="0"/>
                  <c:y val="-4.4543429844097997E-4"/>
                </c:manualLayout>
              </c:layout>
              <c:numFmt formatCode="#,##0;&quot;-&quot;#,##0" sourceLinked="0"/>
              <c:spPr>
                <a:noFill/>
                <a:ln>
                  <a:noFill/>
                </a:ln>
              </c:spPr>
              <c:txPr>
                <a:bodyPr wrap="none"/>
                <a:lstStyle/>
                <a:p>
                  <a:pPr>
                    <a:defRPr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221.18999999999869</c:v>
                </c:pt>
                <c:pt idx="1">
                  <c:v>852.81299999999828</c:v>
                </c:pt>
                <c:pt idx="2">
                  <c:v>4188.023000000001</c:v>
                </c:pt>
                <c:pt idx="3">
                  <c:v>4775.5210000000006</c:v>
                </c:pt>
              </c:numCache>
            </c:numRef>
          </c:val>
          <c:extLst>
            <c:ext xmlns:c16="http://schemas.microsoft.com/office/drawing/2014/chart" uri="{C3380CC4-5D6E-409C-BE32-E72D297353CC}">
              <c16:uniqueId val="{0000000D-9C30-4109-86C8-3DF02064EF53}"/>
            </c:ext>
          </c:extLst>
        </c:ser>
        <c:ser>
          <c:idx val="3"/>
          <c:order val="3"/>
          <c:spPr>
            <a:solidFill>
              <a:srgbClr val="C0E6F4"/>
            </a:solidFill>
            <a:ln w="9525" cmpd="sng" algn="ctr">
              <a:solidFill>
                <a:srgbClr val="808080"/>
              </a:solidFill>
              <a:prstDash val="solid"/>
            </a:ln>
          </c:spPr>
          <c:invertIfNegative val="0"/>
          <c:dLbls>
            <c:dLbl>
              <c:idx val="1"/>
              <c:layout>
                <c:manualLayout>
                  <c:x val="0.10144927536231885"/>
                  <c:y val="4.4543429844097994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C30-4109-86C8-3DF02064EF5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795.35499999999956</c:v>
                </c:pt>
                <c:pt idx="1">
                  <c:v>1272.8220000000001</c:v>
                </c:pt>
                <c:pt idx="2">
                  <c:v>2088.5199999999968</c:v>
                </c:pt>
                <c:pt idx="3">
                  <c:v>2419.1270000000004</c:v>
                </c:pt>
              </c:numCache>
            </c:numRef>
          </c:val>
          <c:extLst>
            <c:ext xmlns:c16="http://schemas.microsoft.com/office/drawing/2014/chart" uri="{C3380CC4-5D6E-409C-BE32-E72D297353CC}">
              <c16:uniqueId val="{00000011-9C30-4109-86C8-3DF02064EF53}"/>
            </c:ext>
          </c:extLst>
        </c:ser>
        <c:ser>
          <c:idx val="4"/>
          <c:order val="4"/>
          <c:spPr>
            <a:solidFill>
              <a:srgbClr val="B8C7DE"/>
            </a:solidFill>
            <a:ln w="9525" cmpd="sng" algn="ctr">
              <a:solidFill>
                <a:srgbClr val="808080"/>
              </a:solidFill>
              <a:prstDash val="solid"/>
            </a:ln>
          </c:spPr>
          <c:invertIfNegative val="0"/>
          <c:dLbls>
            <c:dLbl>
              <c:idx val="1"/>
              <c:layout>
                <c:manualLayout>
                  <c:x val="0.10144927536231885"/>
                  <c:y val="-4.4543429844097994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C30-4109-86C8-3DF02064EF5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914.32600000000093</c:v>
                </c:pt>
                <c:pt idx="1">
                  <c:v>1253.4900000000016</c:v>
                </c:pt>
                <c:pt idx="2">
                  <c:v>1712.7810000000027</c:v>
                </c:pt>
                <c:pt idx="3">
                  <c:v>1829.5570000000007</c:v>
                </c:pt>
              </c:numCache>
            </c:numRef>
          </c:val>
          <c:extLst>
            <c:ext xmlns:c16="http://schemas.microsoft.com/office/drawing/2014/chart" uri="{C3380CC4-5D6E-409C-BE32-E72D297353CC}">
              <c16:uniqueId val="{00000015-9C30-4109-86C8-3DF02064EF53}"/>
            </c:ext>
          </c:extLst>
        </c:ser>
        <c:dLbls>
          <c:showLegendKey val="0"/>
          <c:showVal val="0"/>
          <c:showCatName val="0"/>
          <c:showSerName val="0"/>
          <c:showPercent val="0"/>
          <c:showBubbleSize val="0"/>
        </c:dLbls>
        <c:gapWidth val="60"/>
        <c:overlap val="100"/>
        <c:axId val="867066672"/>
        <c:axId val="1"/>
      </c:barChart>
      <c:catAx>
        <c:axId val="8670666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67066672"/>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310116086235484E-2"/>
          <c:y val="0.13275862068965516"/>
          <c:w val="0.91791044776119401"/>
          <c:h val="0.744827586206896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5240464344941957E-3"/>
                  <c:y val="-0.176724137931034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69-4EE2-ADD0-E1E36118D8BA}"/>
                </c:ext>
              </c:extLst>
            </c:dLbl>
            <c:dLbl>
              <c:idx val="1"/>
              <c:layout>
                <c:manualLayout>
                  <c:x val="1.3681592039800995E-2"/>
                  <c:y val="-0.222413793103448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69-4EE2-ADD0-E1E36118D8BA}"/>
                </c:ext>
              </c:extLst>
            </c:dLbl>
            <c:dLbl>
              <c:idx val="2"/>
              <c:layout>
                <c:manualLayout>
                  <c:x val="0"/>
                  <c:y val="-0.1560344827586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69-4EE2-ADD0-E1E36118D8BA}"/>
                </c:ext>
              </c:extLst>
            </c:dLbl>
            <c:dLbl>
              <c:idx val="3"/>
              <c:layout>
                <c:manualLayout>
                  <c:x val="1.01575456053068E-2"/>
                  <c:y val="-0.223275862068965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69-4EE2-ADD0-E1E36118D8BA}"/>
                </c:ext>
              </c:extLst>
            </c:dLbl>
            <c:dLbl>
              <c:idx val="4"/>
              <c:layout>
                <c:manualLayout>
                  <c:x val="0"/>
                  <c:y val="-0.143965517241379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69-4EE2-ADD0-E1E36118D8BA}"/>
                </c:ext>
              </c:extLst>
            </c:dLbl>
            <c:dLbl>
              <c:idx val="5"/>
              <c:layout>
                <c:manualLayout>
                  <c:x val="-1.01575456053068E-2"/>
                  <c:y val="-0.217241379310344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69-4EE2-ADD0-E1E36118D8BA}"/>
                </c:ext>
              </c:extLst>
            </c:dLbl>
            <c:dLbl>
              <c:idx val="6"/>
              <c:layout>
                <c:manualLayout>
                  <c:x val="0"/>
                  <c:y val="-0.17155172413793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A69-4EE2-ADD0-E1E36118D8BA}"/>
                </c:ext>
              </c:extLst>
            </c:dLbl>
            <c:dLbl>
              <c:idx val="7"/>
              <c:layout>
                <c:manualLayout>
                  <c:x val="0"/>
                  <c:y val="-0.231896551724137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69-4EE2-ADD0-E1E36118D8BA}"/>
                </c:ext>
              </c:extLst>
            </c:dLbl>
            <c:dLbl>
              <c:idx val="8"/>
              <c:layout>
                <c:manualLayout>
                  <c:x val="-1.01575456053068E-2"/>
                  <c:y val="-0.28448275862068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69-4EE2-ADD0-E1E36118D8BA}"/>
                </c:ext>
              </c:extLst>
            </c:dLbl>
            <c:dLbl>
              <c:idx val="9"/>
              <c:layout>
                <c:manualLayout>
                  <c:x val="0"/>
                  <c:y val="-0.24741379310344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69-4EE2-ADD0-E1E36118D8BA}"/>
                </c:ext>
              </c:extLst>
            </c:dLbl>
            <c:dLbl>
              <c:idx val="10"/>
              <c:layout>
                <c:manualLayout>
                  <c:x val="-1.01575456053068E-2"/>
                  <c:y val="-0.304310344827586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69-4EE2-ADD0-E1E36118D8BA}"/>
                </c:ext>
              </c:extLst>
            </c:dLbl>
            <c:dLbl>
              <c:idx val="11"/>
              <c:layout>
                <c:manualLayout>
                  <c:x val="0"/>
                  <c:y val="-0.28448275862068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69-4EE2-ADD0-E1E36118D8BA}"/>
                </c:ext>
              </c:extLst>
            </c:dLbl>
            <c:dLbl>
              <c:idx val="12"/>
              <c:layout>
                <c:manualLayout>
                  <c:x val="-1.01575456053068E-2"/>
                  <c:y val="-0.330172413793103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69-4EE2-ADD0-E1E36118D8BA}"/>
                </c:ext>
              </c:extLst>
            </c:dLbl>
            <c:dLbl>
              <c:idx val="13"/>
              <c:layout>
                <c:manualLayout>
                  <c:x val="0"/>
                  <c:y val="-0.32155172413793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A69-4EE2-ADD0-E1E36118D8BA}"/>
                </c:ext>
              </c:extLst>
            </c:dLbl>
            <c:dLbl>
              <c:idx val="14"/>
              <c:layout>
                <c:manualLayout>
                  <c:x val="0"/>
                  <c:y val="-0.395689655172413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A69-4EE2-ADD0-E1E36118D8BA}"/>
                </c:ext>
              </c:extLst>
            </c:dLbl>
            <c:dLbl>
              <c:idx val="15"/>
              <c:layout>
                <c:manualLayout>
                  <c:x val="1.01575456053068E-2"/>
                  <c:y val="-0.419827586206896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A69-4EE2-ADD0-E1E36118D8BA}"/>
                </c:ext>
              </c:extLst>
            </c:dLbl>
            <c:dLbl>
              <c:idx val="16"/>
              <c:layout>
                <c:manualLayout>
                  <c:x val="0"/>
                  <c:y val="-0.342241379310344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A69-4EE2-ADD0-E1E36118D8BA}"/>
                </c:ext>
              </c:extLst>
            </c:dLbl>
            <c:dLbl>
              <c:idx val="17"/>
              <c:layout>
                <c:manualLayout>
                  <c:x val="0"/>
                  <c:y val="-0.248275862068965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A69-4EE2-ADD0-E1E36118D8BA}"/>
                </c:ext>
              </c:extLst>
            </c:dLbl>
            <c:dLbl>
              <c:idx val="18"/>
              <c:layout>
                <c:manualLayout>
                  <c:x val="0"/>
                  <c:y val="-0.32241379310344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A69-4EE2-ADD0-E1E36118D8BA}"/>
                </c:ext>
              </c:extLst>
            </c:dLbl>
            <c:dLbl>
              <c:idx val="19"/>
              <c:layout>
                <c:manualLayout>
                  <c:x val="0"/>
                  <c:y val="-0.367241379310344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A69-4EE2-ADD0-E1E36118D8BA}"/>
                </c:ext>
              </c:extLst>
            </c:dLbl>
            <c:dLbl>
              <c:idx val="20"/>
              <c:layout>
                <c:manualLayout>
                  <c:x val="-1.01575456053068E-2"/>
                  <c:y val="-0.4060344827586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A69-4EE2-ADD0-E1E36118D8BA}"/>
                </c:ext>
              </c:extLst>
            </c:dLbl>
            <c:dLbl>
              <c:idx val="21"/>
              <c:layout>
                <c:manualLayout>
                  <c:x val="0"/>
                  <c:y val="-0.363793103448275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A69-4EE2-ADD0-E1E36118D8BA}"/>
                </c:ext>
              </c:extLst>
            </c:dLbl>
            <c:dLbl>
              <c:idx val="22"/>
              <c:layout>
                <c:manualLayout>
                  <c:x val="0"/>
                  <c:y val="-0.413793103448275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A69-4EE2-ADD0-E1E36118D8BA}"/>
                </c:ext>
              </c:extLst>
            </c:dLbl>
            <c:dLbl>
              <c:idx val="24"/>
              <c:layout>
                <c:manualLayout>
                  <c:x val="0"/>
                  <c:y val="-0.320689655172413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A69-4EE2-ADD0-E1E36118D8B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1636.752</c:v>
                </c:pt>
                <c:pt idx="1">
                  <c:v>1566.1990000000001</c:v>
                </c:pt>
                <c:pt idx="2">
                  <c:v>1355.278</c:v>
                </c:pt>
                <c:pt idx="3">
                  <c:v>1252.404</c:v>
                </c:pt>
                <c:pt idx="4">
                  <c:v>1195.597</c:v>
                </c:pt>
                <c:pt idx="5">
                  <c:v>1331.3620000000001</c:v>
                </c:pt>
                <c:pt idx="6">
                  <c:v>1563.739</c:v>
                </c:pt>
                <c:pt idx="7">
                  <c:v>1862.164</c:v>
                </c:pt>
                <c:pt idx="8">
                  <c:v>2271.232</c:v>
                </c:pt>
                <c:pt idx="9">
                  <c:v>2578.884</c:v>
                </c:pt>
                <c:pt idx="10">
                  <c:v>2922.7959999999998</c:v>
                </c:pt>
                <c:pt idx="11">
                  <c:v>3077.3429999999998</c:v>
                </c:pt>
                <c:pt idx="12">
                  <c:v>3569.482</c:v>
                </c:pt>
                <c:pt idx="13">
                  <c:v>3583.8539999999998</c:v>
                </c:pt>
                <c:pt idx="14">
                  <c:v>3705.4650000000001</c:v>
                </c:pt>
                <c:pt idx="15">
                  <c:v>3933.9270000000001</c:v>
                </c:pt>
                <c:pt idx="16">
                  <c:v>3862.011</c:v>
                </c:pt>
                <c:pt idx="17">
                  <c:v>2592.7069999999999</c:v>
                </c:pt>
                <c:pt idx="18">
                  <c:v>2710.1579999999999</c:v>
                </c:pt>
                <c:pt idx="19">
                  <c:v>3214.3009999999999</c:v>
                </c:pt>
                <c:pt idx="20">
                  <c:v>3802.4380000000001</c:v>
                </c:pt>
                <c:pt idx="21">
                  <c:v>4145.9390000000003</c:v>
                </c:pt>
                <c:pt idx="22">
                  <c:v>4587.1719999999996</c:v>
                </c:pt>
                <c:pt idx="23">
                  <c:v>3743.6080000000002</c:v>
                </c:pt>
                <c:pt idx="24">
                  <c:v>3570.279</c:v>
                </c:pt>
              </c:numCache>
            </c:numRef>
          </c:val>
          <c:extLst>
            <c:ext xmlns:c16="http://schemas.microsoft.com/office/drawing/2014/chart" uri="{C3380CC4-5D6E-409C-BE32-E72D297353CC}">
              <c16:uniqueId val="{00000018-AA69-4EE2-ADD0-E1E36118D8BA}"/>
            </c:ext>
          </c:extLst>
        </c:ser>
        <c:dLbls>
          <c:showLegendKey val="0"/>
          <c:showVal val="0"/>
          <c:showCatName val="0"/>
          <c:showSerName val="0"/>
          <c:showPercent val="0"/>
          <c:showBubbleSize val="0"/>
        </c:dLbls>
        <c:gapWidth val="60"/>
        <c:overlap val="100"/>
        <c:axId val="1354898783"/>
        <c:axId val="1"/>
      </c:barChart>
      <c:catAx>
        <c:axId val="1354898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54898783"/>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63914187411453E-2"/>
          <c:y val="0.12135922330097088"/>
          <c:w val="0.89192471159684272"/>
          <c:h val="0.763754045307443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75-487F-BC6D-7519F4D53F0C}"/>
                </c:ext>
              </c:extLst>
            </c:dLbl>
            <c:dLbl>
              <c:idx val="3"/>
              <c:layout>
                <c:manualLayout>
                  <c:x val="0"/>
                  <c:y val="-8.09061488673139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75-487F-BC6D-7519F4D53F0C}"/>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75-487F-BC6D-7519F4D53F0C}"/>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75-487F-BC6D-7519F4D53F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104.752</c:v>
                </c:pt>
                <c:pt idx="1">
                  <c:v>102.273</c:v>
                </c:pt>
                <c:pt idx="2">
                  <c:v>90.260999999999996</c:v>
                </c:pt>
                <c:pt idx="3">
                  <c:v>85.162999999999997</c:v>
                </c:pt>
                <c:pt idx="4">
                  <c:v>82.855000000000004</c:v>
                </c:pt>
                <c:pt idx="5">
                  <c:v>94.126999999999995</c:v>
                </c:pt>
                <c:pt idx="6">
                  <c:v>112.902</c:v>
                </c:pt>
                <c:pt idx="7">
                  <c:v>137.05500000000001</c:v>
                </c:pt>
                <c:pt idx="8">
                  <c:v>170.797</c:v>
                </c:pt>
                <c:pt idx="9">
                  <c:v>198.316</c:v>
                </c:pt>
                <c:pt idx="10">
                  <c:v>230.024</c:v>
                </c:pt>
                <c:pt idx="11">
                  <c:v>247.726</c:v>
                </c:pt>
                <c:pt idx="12">
                  <c:v>294.48200000000003</c:v>
                </c:pt>
                <c:pt idx="13">
                  <c:v>303.19400000000002</c:v>
                </c:pt>
                <c:pt idx="14">
                  <c:v>321.63400000000001</c:v>
                </c:pt>
                <c:pt idx="15">
                  <c:v>350.11900000000003</c:v>
                </c:pt>
                <c:pt idx="16">
                  <c:v>351.44299999999998</c:v>
                </c:pt>
                <c:pt idx="17">
                  <c:v>246.82599999999999</c:v>
                </c:pt>
                <c:pt idx="18">
                  <c:v>263.15600000000001</c:v>
                </c:pt>
                <c:pt idx="19">
                  <c:v>317.89400000000001</c:v>
                </c:pt>
                <c:pt idx="20">
                  <c:v>382.52499999999998</c:v>
                </c:pt>
                <c:pt idx="21">
                  <c:v>423.3</c:v>
                </c:pt>
                <c:pt idx="22">
                  <c:v>475.23099999999999</c:v>
                </c:pt>
                <c:pt idx="23">
                  <c:v>393.82799999999997</c:v>
                </c:pt>
                <c:pt idx="24">
                  <c:v>383.10500000000002</c:v>
                </c:pt>
              </c:numCache>
            </c:numRef>
          </c:val>
          <c:extLst>
            <c:ext xmlns:c16="http://schemas.microsoft.com/office/drawing/2014/chart" uri="{C3380CC4-5D6E-409C-BE32-E72D297353CC}">
              <c16:uniqueId val="{00000004-5E75-487F-BC6D-7519F4D53F0C}"/>
            </c:ext>
          </c:extLst>
        </c:ser>
        <c:dLbls>
          <c:showLegendKey val="0"/>
          <c:showVal val="0"/>
          <c:showCatName val="0"/>
          <c:showSerName val="0"/>
          <c:showPercent val="0"/>
          <c:showBubbleSize val="0"/>
        </c:dLbls>
        <c:gapWidth val="60"/>
        <c:overlap val="100"/>
        <c:axId val="1057345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75-487F-BC6D-7519F4D53F0C}"/>
                </c:ext>
              </c:extLst>
            </c:dLbl>
            <c:dLbl>
              <c:idx val="1"/>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75-487F-BC6D-7519F4D53F0C}"/>
                </c:ext>
              </c:extLst>
            </c:dLbl>
            <c:dLbl>
              <c:idx val="2"/>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75-487F-BC6D-7519F4D53F0C}"/>
                </c:ext>
              </c:extLst>
            </c:dLbl>
            <c:dLbl>
              <c:idx val="3"/>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75-487F-BC6D-7519F4D53F0C}"/>
                </c:ext>
              </c:extLst>
            </c:dLbl>
            <c:dLbl>
              <c:idx val="4"/>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75-487F-BC6D-7519F4D53F0C}"/>
                </c:ext>
              </c:extLst>
            </c:dLbl>
            <c:dLbl>
              <c:idx val="6"/>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75-487F-BC6D-7519F4D53F0C}"/>
                </c:ext>
              </c:extLst>
            </c:dLbl>
            <c:dLbl>
              <c:idx val="7"/>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E75-487F-BC6D-7519F4D53F0C}"/>
                </c:ext>
              </c:extLst>
            </c:dLbl>
            <c:dLbl>
              <c:idx val="8"/>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E75-487F-BC6D-7519F4D53F0C}"/>
                </c:ext>
              </c:extLst>
            </c:dLbl>
            <c:dLbl>
              <c:idx val="10"/>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E75-487F-BC6D-7519F4D53F0C}"/>
                </c:ext>
              </c:extLst>
            </c:dLbl>
            <c:dLbl>
              <c:idx val="17"/>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E75-487F-BC6D-7519F4D53F0C}"/>
                </c:ext>
              </c:extLst>
            </c:dLbl>
            <c:dLbl>
              <c:idx val="18"/>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E75-487F-BC6D-7519F4D53F0C}"/>
                </c:ext>
              </c:extLst>
            </c:dLbl>
            <c:dLbl>
              <c:idx val="19"/>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E75-487F-BC6D-7519F4D53F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5.383</c:v>
                </c:pt>
                <c:pt idx="1">
                  <c:v>3.524</c:v>
                </c:pt>
                <c:pt idx="2">
                  <c:v>3.1859999999999999</c:v>
                </c:pt>
                <c:pt idx="3">
                  <c:v>3.1930000000000001</c:v>
                </c:pt>
                <c:pt idx="4">
                  <c:v>4.0919999999999996</c:v>
                </c:pt>
                <c:pt idx="5">
                  <c:v>4.4720000000000004</c:v>
                </c:pt>
                <c:pt idx="6">
                  <c:v>6.8440000000000003</c:v>
                </c:pt>
                <c:pt idx="7">
                  <c:v>7.0880000000000001</c:v>
                </c:pt>
                <c:pt idx="8">
                  <c:v>7.1559999999999997</c:v>
                </c:pt>
                <c:pt idx="9">
                  <c:v>4.6740000000000004</c:v>
                </c:pt>
                <c:pt idx="10">
                  <c:v>5.1470000000000002</c:v>
                </c:pt>
                <c:pt idx="11">
                  <c:v>1.7649999999999999</c:v>
                </c:pt>
                <c:pt idx="12">
                  <c:v>2.226</c:v>
                </c:pt>
                <c:pt idx="13">
                  <c:v>3.302</c:v>
                </c:pt>
                <c:pt idx="14">
                  <c:v>2.93</c:v>
                </c:pt>
                <c:pt idx="15">
                  <c:v>4.3600000000000003</c:v>
                </c:pt>
                <c:pt idx="16">
                  <c:v>4.34</c:v>
                </c:pt>
                <c:pt idx="17">
                  <c:v>4.1900000000000004</c:v>
                </c:pt>
                <c:pt idx="18">
                  <c:v>5.327</c:v>
                </c:pt>
                <c:pt idx="19">
                  <c:v>5.5490000000000004</c:v>
                </c:pt>
                <c:pt idx="20">
                  <c:v>3.5760000000000001</c:v>
                </c:pt>
                <c:pt idx="21">
                  <c:v>3.2519999999999998</c:v>
                </c:pt>
                <c:pt idx="22">
                  <c:v>6.6509999999999998</c:v>
                </c:pt>
                <c:pt idx="23">
                  <c:v>3.76</c:v>
                </c:pt>
                <c:pt idx="24">
                  <c:v>2.399</c:v>
                </c:pt>
              </c:numCache>
            </c:numRef>
          </c:val>
          <c:smooth val="0"/>
          <c:extLst>
            <c:ext xmlns:c16="http://schemas.microsoft.com/office/drawing/2014/chart" uri="{C3380CC4-5D6E-409C-BE32-E72D297353CC}">
              <c16:uniqueId val="{00000011-5E75-487F-BC6D-7519F4D53F0C}"/>
            </c:ext>
          </c:extLst>
        </c:ser>
        <c:dLbls>
          <c:showLegendKey val="0"/>
          <c:showVal val="0"/>
          <c:showCatName val="0"/>
          <c:showSerName val="0"/>
          <c:showPercent val="0"/>
          <c:showBubbleSize val="0"/>
        </c:dLbls>
        <c:marker val="1"/>
        <c:smooth val="0"/>
        <c:axId val="2"/>
        <c:axId val="3"/>
      </c:lineChart>
      <c:catAx>
        <c:axId val="1057345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7345376"/>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54867539099911E-2"/>
          <c:y val="7.9690522243713729E-2"/>
          <c:w val="0.88764762208745607"/>
          <c:h val="0.86537717601547393"/>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449728694541972E-2"/>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92-45D0-A60F-6C8AA2D13622}"/>
                </c:ext>
              </c:extLst>
            </c:dLbl>
            <c:dLbl>
              <c:idx val="1"/>
              <c:layout>
                <c:manualLayout>
                  <c:x val="-3.1918289179699967E-3"/>
                  <c:y val="3.4816247582205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92-45D0-A60F-6C8AA2D13622}"/>
                </c:ext>
              </c:extLst>
            </c:dLbl>
            <c:dLbl>
              <c:idx val="2"/>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92-45D0-A60F-6C8AA2D13622}"/>
                </c:ext>
              </c:extLst>
            </c:dLbl>
            <c:dLbl>
              <c:idx val="4"/>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92-45D0-A60F-6C8AA2D13622}"/>
                </c:ext>
              </c:extLst>
            </c:dLbl>
            <c:dLbl>
              <c:idx val="5"/>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92-45D0-A60F-6C8AA2D13622}"/>
                </c:ext>
              </c:extLst>
            </c:dLbl>
            <c:dLbl>
              <c:idx val="7"/>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92-45D0-A60F-6C8AA2D13622}"/>
                </c:ext>
              </c:extLst>
            </c:dLbl>
            <c:dLbl>
              <c:idx val="8"/>
              <c:layout>
                <c:manualLayout>
                  <c:x val="3.1918289179699967E-3"/>
                  <c:y val="3.017408123791102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92-45D0-A60F-6C8AA2D13622}"/>
                </c:ext>
              </c:extLst>
            </c:dLbl>
            <c:dLbl>
              <c:idx val="9"/>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92-45D0-A60F-6C8AA2D13622}"/>
                </c:ext>
              </c:extLst>
            </c:dLbl>
            <c:dLbl>
              <c:idx val="13"/>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92-45D0-A60F-6C8AA2D13622}"/>
                </c:ext>
              </c:extLst>
            </c:dLbl>
            <c:dLbl>
              <c:idx val="14"/>
              <c:layout>
                <c:manualLayout>
                  <c:x val="-2.106607085860198E-2"/>
                  <c:y val="-3.0947775628626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92-45D0-A60F-6C8AA2D13622}"/>
                </c:ext>
              </c:extLst>
            </c:dLbl>
            <c:dLbl>
              <c:idx val="15"/>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92-45D0-A60F-6C8AA2D13622}"/>
                </c:ext>
              </c:extLst>
            </c:dLbl>
            <c:dLbl>
              <c:idx val="16"/>
              <c:layout>
                <c:manualLayout>
                  <c:x val="8.2987551867219917E-3"/>
                  <c:y val="2.78529980657640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92-45D0-A60F-6C8AA2D13622}"/>
                </c:ext>
              </c:extLst>
            </c:dLbl>
            <c:dLbl>
              <c:idx val="17"/>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92-45D0-A60F-6C8AA2D13622}"/>
                </c:ext>
              </c:extLst>
            </c:dLbl>
            <c:dLbl>
              <c:idx val="24"/>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92-45D0-A60F-6C8AA2D1362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2.8</c:v>
                </c:pt>
                <c:pt idx="1">
                  <c:v>2.4</c:v>
                </c:pt>
                <c:pt idx="2">
                  <c:v>2.2999999999999998</c:v>
                </c:pt>
                <c:pt idx="3">
                  <c:v>3.4</c:v>
                </c:pt>
                <c:pt idx="4">
                  <c:v>8.1999999999999993</c:v>
                </c:pt>
                <c:pt idx="5">
                  <c:v>8.6999999999999993</c:v>
                </c:pt>
                <c:pt idx="6">
                  <c:v>4.3</c:v>
                </c:pt>
                <c:pt idx="7">
                  <c:v>10.9</c:v>
                </c:pt>
                <c:pt idx="8">
                  <c:v>11.7</c:v>
                </c:pt>
                <c:pt idx="9">
                  <c:v>16.2</c:v>
                </c:pt>
                <c:pt idx="10">
                  <c:v>11.7</c:v>
                </c:pt>
                <c:pt idx="11">
                  <c:v>11.1</c:v>
                </c:pt>
                <c:pt idx="12">
                  <c:v>8.6999999999999993</c:v>
                </c:pt>
                <c:pt idx="13">
                  <c:v>6.9</c:v>
                </c:pt>
                <c:pt idx="14">
                  <c:v>10.1</c:v>
                </c:pt>
                <c:pt idx="15">
                  <c:v>11</c:v>
                </c:pt>
                <c:pt idx="16">
                  <c:v>10.199999999999999</c:v>
                </c:pt>
                <c:pt idx="17">
                  <c:v>23.5</c:v>
                </c:pt>
                <c:pt idx="18">
                  <c:v>20.9</c:v>
                </c:pt>
                <c:pt idx="19">
                  <c:v>13.9</c:v>
                </c:pt>
                <c:pt idx="20">
                  <c:v>5.7</c:v>
                </c:pt>
                <c:pt idx="21">
                  <c:v>4.5</c:v>
                </c:pt>
                <c:pt idx="22">
                  <c:v>8.5</c:v>
                </c:pt>
                <c:pt idx="23">
                  <c:v>24.4</c:v>
                </c:pt>
                <c:pt idx="24">
                  <c:v>33.299999999999997</c:v>
                </c:pt>
                <c:pt idx="25">
                  <c:v>20.399999999999999</c:v>
                </c:pt>
                <c:pt idx="26">
                  <c:v>11.8</c:v>
                </c:pt>
              </c:numCache>
            </c:numRef>
          </c:val>
          <c:smooth val="0"/>
          <c:extLst>
            <c:ext xmlns:c16="http://schemas.microsoft.com/office/drawing/2014/chart" uri="{C3380CC4-5D6E-409C-BE32-E72D297353CC}">
              <c16:uniqueId val="{0000000E-EC92-45D0-A60F-6C8AA2D13622}"/>
            </c:ext>
          </c:extLst>
        </c:ser>
        <c:dLbls>
          <c:showLegendKey val="0"/>
          <c:showVal val="0"/>
          <c:showCatName val="0"/>
          <c:showSerName val="0"/>
          <c:showPercent val="0"/>
          <c:showBubbleSize val="0"/>
        </c:dLbls>
        <c:marker val="1"/>
        <c:smooth val="0"/>
        <c:axId val="1051315856"/>
        <c:axId val="1"/>
      </c:lineChart>
      <c:catAx>
        <c:axId val="10513158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34"/>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1315856"/>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46799580272828E-2"/>
          <c:y val="6.516750803120698E-2"/>
          <c:w val="0.89996502273522205"/>
          <c:h val="0.86966498393758607"/>
        </c:manualLayout>
      </c:layout>
      <c:lineChart>
        <c:grouping val="standard"/>
        <c:varyColors val="0"/>
        <c:ser>
          <c:idx val="0"/>
          <c:order val="0"/>
          <c:spPr>
            <a:ln w="19050" cmpd="sng" algn="ctr">
              <a:solidFill>
                <a:schemeClr val="accent1"/>
              </a:solidFill>
              <a:prstDash val="solid"/>
            </a:ln>
          </c:spPr>
          <c:marker>
            <c:symbol val="none"/>
          </c:marker>
          <c:dLbls>
            <c:dLbl>
              <c:idx val="0"/>
              <c:layout>
                <c:manualLayout>
                  <c:x val="4.0573627142357467E-2"/>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B2-47EF-A2FA-4305F57AB303}"/>
                </c:ext>
              </c:extLst>
            </c:dLbl>
            <c:dLbl>
              <c:idx val="1"/>
              <c:layout>
                <c:manualLayout>
                  <c:x val="5.8761804826862538E-2"/>
                  <c:y val="-2.6158788435061954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B2-47EF-A2FA-4305F57AB303}"/>
                </c:ext>
              </c:extLst>
            </c:dLbl>
            <c:dLbl>
              <c:idx val="2"/>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B2-47EF-A2FA-4305F57AB303}"/>
                </c:ext>
              </c:extLst>
            </c:dLbl>
            <c:dLbl>
              <c:idx val="4"/>
              <c:layout>
                <c:manualLayout>
                  <c:x val="-3.6376355369010141E-2"/>
                  <c:y val="-2.799449288664525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B2-47EF-A2FA-4305F57AB303}"/>
                </c:ext>
              </c:extLst>
            </c:dLbl>
            <c:dLbl>
              <c:idx val="5"/>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B2-47EF-A2FA-4305F57AB303}"/>
                </c:ext>
              </c:extLst>
            </c:dLbl>
            <c:dLbl>
              <c:idx val="6"/>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B2-47EF-A2FA-4305F57AB303}"/>
                </c:ext>
              </c:extLst>
            </c:dLbl>
            <c:dLbl>
              <c:idx val="7"/>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B2-47EF-A2FA-4305F57AB303}"/>
                </c:ext>
              </c:extLst>
            </c:dLbl>
            <c:dLbl>
              <c:idx val="8"/>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B2-47EF-A2FA-4305F57AB303}"/>
                </c:ext>
              </c:extLst>
            </c:dLbl>
            <c:dLbl>
              <c:idx val="12"/>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B2-47EF-A2FA-4305F57AB30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7.4200000000000002E-2</c:v>
                </c:pt>
                <c:pt idx="1">
                  <c:v>6.6100000000000006E-2</c:v>
                </c:pt>
                <c:pt idx="2">
                  <c:v>5.9728000000000003</c:v>
                </c:pt>
                <c:pt idx="3">
                  <c:v>6.5065999999999997</c:v>
                </c:pt>
                <c:pt idx="4">
                  <c:v>15.395099999999999</c:v>
                </c:pt>
                <c:pt idx="5">
                  <c:v>15.731999999999999</c:v>
                </c:pt>
                <c:pt idx="6">
                  <c:v>16.2971</c:v>
                </c:pt>
                <c:pt idx="7">
                  <c:v>14.727499999999999</c:v>
                </c:pt>
                <c:pt idx="8">
                  <c:v>15.193199999999999</c:v>
                </c:pt>
                <c:pt idx="9">
                  <c:v>13.6044</c:v>
                </c:pt>
                <c:pt idx="10">
                  <c:v>18.865300000000001</c:v>
                </c:pt>
                <c:pt idx="11">
                  <c:v>21.904</c:v>
                </c:pt>
                <c:pt idx="12">
                  <c:v>32.307099999999998</c:v>
                </c:pt>
                <c:pt idx="13">
                  <c:v>30.447199999999999</c:v>
                </c:pt>
              </c:numCache>
            </c:numRef>
          </c:val>
          <c:smooth val="0"/>
          <c:extLst>
            <c:ext xmlns:c16="http://schemas.microsoft.com/office/drawing/2014/chart" uri="{C3380CC4-5D6E-409C-BE32-E72D297353CC}">
              <c16:uniqueId val="{00000009-07B2-47EF-A2FA-4305F57AB303}"/>
            </c:ext>
          </c:extLst>
        </c:ser>
        <c:dLbls>
          <c:showLegendKey val="0"/>
          <c:showVal val="0"/>
          <c:showCatName val="0"/>
          <c:showSerName val="0"/>
          <c:showPercent val="0"/>
          <c:showBubbleSize val="0"/>
        </c:dLbls>
        <c:smooth val="0"/>
        <c:axId val="1733692175"/>
        <c:axId val="1"/>
      </c:lineChart>
      <c:catAx>
        <c:axId val="17336921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733692175"/>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42216788916053E-2"/>
          <c:y val="0.140177690029615"/>
          <c:w val="0.93276283618581912"/>
          <c:h val="0.7196446199407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4A-42F5-821B-F2B82822938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4A-42F5-821B-F2B82822938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4A-42F5-821B-F2B82822938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4A-42F5-821B-F2B828229380}"/>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04A-42F5-821B-F2B828229380}"/>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04A-42F5-821B-F2B828229380}"/>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04A-42F5-821B-F2B828229380}"/>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04A-42F5-821B-F2B828229380}"/>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4A-42F5-821B-F2B828229380}"/>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4A-42F5-821B-F2B828229380}"/>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04A-42F5-821B-F2B828229380}"/>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04A-42F5-821B-F2B828229380}"/>
                </c:ext>
              </c:extLst>
            </c:dLbl>
            <c:dLbl>
              <c:idx val="16"/>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04A-42F5-821B-F2B828229380}"/>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04A-42F5-821B-F2B828229380}"/>
                </c:ext>
              </c:extLst>
            </c:dLbl>
            <c:dLbl>
              <c:idx val="18"/>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04A-42F5-821B-F2B828229380}"/>
                </c:ext>
              </c:extLst>
            </c:dLbl>
            <c:dLbl>
              <c:idx val="19"/>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04A-42F5-821B-F2B828229380}"/>
                </c:ext>
              </c:extLst>
            </c:dLbl>
            <c:dLbl>
              <c:idx val="20"/>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04A-42F5-821B-F2B828229380}"/>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04A-42F5-821B-F2B828229380}"/>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04A-42F5-821B-F2B828229380}"/>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04A-42F5-821B-F2B8282293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24.409966090000005</c:v>
                </c:pt>
                <c:pt idx="1">
                  <c:v>23.500256199999999</c:v>
                </c:pt>
                <c:pt idx="2">
                  <c:v>22.055048770000003</c:v>
                </c:pt>
                <c:pt idx="3">
                  <c:v>16.072046410000002</c:v>
                </c:pt>
                <c:pt idx="4">
                  <c:v>16.36270219</c:v>
                </c:pt>
                <c:pt idx="5">
                  <c:v>19.201177170000001</c:v>
                </c:pt>
                <c:pt idx="6">
                  <c:v>23.894028840000001</c:v>
                </c:pt>
                <c:pt idx="7">
                  <c:v>25.864698339999997</c:v>
                </c:pt>
                <c:pt idx="8">
                  <c:v>31.00798666</c:v>
                </c:pt>
                <c:pt idx="9">
                  <c:v>34.662971509999998</c:v>
                </c:pt>
                <c:pt idx="10">
                  <c:v>34.603288630000002</c:v>
                </c:pt>
                <c:pt idx="11">
                  <c:v>39.336508860000002</c:v>
                </c:pt>
                <c:pt idx="12">
                  <c:v>40.140842360000001</c:v>
                </c:pt>
                <c:pt idx="13">
                  <c:v>40.874999039999999</c:v>
                </c:pt>
                <c:pt idx="14">
                  <c:v>45.809634859999996</c:v>
                </c:pt>
                <c:pt idx="15">
                  <c:v>53.193646779999995</c:v>
                </c:pt>
                <c:pt idx="16">
                  <c:v>44.021465539999994</c:v>
                </c:pt>
                <c:pt idx="17">
                  <c:v>32.831183289999998</c:v>
                </c:pt>
                <c:pt idx="18">
                  <c:v>33.594067330000009</c:v>
                </c:pt>
                <c:pt idx="19">
                  <c:v>40.245992439999995</c:v>
                </c:pt>
                <c:pt idx="20">
                  <c:v>47.363577700000008</c:v>
                </c:pt>
                <c:pt idx="21">
                  <c:v>66.66658437000001</c:v>
                </c:pt>
                <c:pt idx="22">
                  <c:v>61.287613950000001</c:v>
                </c:pt>
                <c:pt idx="23">
                  <c:v>45.604673510000012</c:v>
                </c:pt>
              </c:numCache>
            </c:numRef>
          </c:val>
          <c:extLst>
            <c:ext xmlns:c16="http://schemas.microsoft.com/office/drawing/2014/chart" uri="{C3380CC4-5D6E-409C-BE32-E72D297353CC}">
              <c16:uniqueId val="{00000014-304A-42F5-821B-F2B828229380}"/>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04A-42F5-821B-F2B82822938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04A-42F5-821B-F2B82822938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04A-42F5-821B-F2B828229380}"/>
                </c:ext>
              </c:extLst>
            </c:dLbl>
            <c:dLbl>
              <c:idx val="3"/>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04A-42F5-821B-F2B828229380}"/>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04A-42F5-821B-F2B828229380}"/>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04A-42F5-821B-F2B82822938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04A-42F5-821B-F2B82822938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04A-42F5-821B-F2B828229380}"/>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04A-42F5-821B-F2B828229380}"/>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04A-42F5-821B-F2B828229380}"/>
                </c:ext>
              </c:extLst>
            </c:dLbl>
            <c:dLbl>
              <c:idx val="10"/>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04A-42F5-821B-F2B828229380}"/>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04A-42F5-821B-F2B828229380}"/>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04A-42F5-821B-F2B828229380}"/>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04A-42F5-821B-F2B828229380}"/>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04A-42F5-821B-F2B828229380}"/>
                </c:ext>
              </c:extLst>
            </c:dLbl>
            <c:dLbl>
              <c:idx val="17"/>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04A-42F5-821B-F2B828229380}"/>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04A-42F5-821B-F2B828229380}"/>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04A-42F5-821B-F2B828229380}"/>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04A-42F5-821B-F2B8282293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44.961786109999998</c:v>
                </c:pt>
                <c:pt idx="1">
                  <c:v>45.173089320000003</c:v>
                </c:pt>
                <c:pt idx="2">
                  <c:v>41.94423694000001</c:v>
                </c:pt>
                <c:pt idx="3">
                  <c:v>33.843281980000015</c:v>
                </c:pt>
                <c:pt idx="4">
                  <c:v>33.432058679999997</c:v>
                </c:pt>
                <c:pt idx="5">
                  <c:v>39.537483380000005</c:v>
                </c:pt>
                <c:pt idx="6">
                  <c:v>41.393257120000001</c:v>
                </c:pt>
                <c:pt idx="7">
                  <c:v>45.896995640000007</c:v>
                </c:pt>
                <c:pt idx="8">
                  <c:v>57.92559455</c:v>
                </c:pt>
                <c:pt idx="9">
                  <c:v>62.64976029999999</c:v>
                </c:pt>
                <c:pt idx="10">
                  <c:v>69.800847659999988</c:v>
                </c:pt>
                <c:pt idx="11">
                  <c:v>76.225009760000006</c:v>
                </c:pt>
                <c:pt idx="12">
                  <c:v>99.148995060000033</c:v>
                </c:pt>
                <c:pt idx="13">
                  <c:v>98.569967329999969</c:v>
                </c:pt>
                <c:pt idx="14">
                  <c:v>107.13425528000002</c:v>
                </c:pt>
                <c:pt idx="15">
                  <c:v>116.71750003</c:v>
                </c:pt>
                <c:pt idx="16">
                  <c:v>97.155774590000036</c:v>
                </c:pt>
                <c:pt idx="17">
                  <c:v>72.837637889999996</c:v>
                </c:pt>
                <c:pt idx="18">
                  <c:v>83.64476202000003</c:v>
                </c:pt>
                <c:pt idx="19">
                  <c:v>100.97046480000002</c:v>
                </c:pt>
                <c:pt idx="20">
                  <c:v>99.325774129999985</c:v>
                </c:pt>
                <c:pt idx="21">
                  <c:v>109.15354610999998</c:v>
                </c:pt>
                <c:pt idx="22">
                  <c:v>104.73945702</c:v>
                </c:pt>
                <c:pt idx="23">
                  <c:v>90.908912340000015</c:v>
                </c:pt>
              </c:numCache>
            </c:numRef>
          </c:val>
          <c:extLst>
            <c:ext xmlns:c16="http://schemas.microsoft.com/office/drawing/2014/chart" uri="{C3380CC4-5D6E-409C-BE32-E72D297353CC}">
              <c16:uniqueId val="{00000028-304A-42F5-821B-F2B828229380}"/>
            </c:ext>
          </c:extLst>
        </c:ser>
        <c:dLbls>
          <c:showLegendKey val="0"/>
          <c:showVal val="0"/>
          <c:showCatName val="0"/>
          <c:showSerName val="0"/>
          <c:showPercent val="0"/>
          <c:showBubbleSize val="0"/>
        </c:dLbls>
        <c:gapWidth val="60"/>
        <c:overlap val="100"/>
        <c:axId val="395582512"/>
        <c:axId val="1"/>
      </c:barChart>
      <c:catAx>
        <c:axId val="39558251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95582512"/>
        <c:crosses val="min"/>
        <c:crossBetween val="between"/>
        <c:majorUnit val="5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664CE-04F3-46A5-8457-BBD86B21FD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B6B8AE-8BA4-4383-B9EE-31ACEC92F1CA}">
      <dgm:prSet phldrT="[Text]" custT="1"/>
      <dgm:spPr>
        <a:solidFill>
          <a:srgbClr val="3D6AA7"/>
        </a:solidFill>
      </dgm:spPr>
      <dgm:t>
        <a:bodyPr/>
        <a:lstStyle/>
        <a:p>
          <a:r>
            <a:rPr lang="ja-JP" altLang="en-US" sz="1400" noProof="1">
              <a:latin typeface="+mn-ea"/>
              <a:ea typeface="+mn-ea"/>
            </a:rPr>
            <a:t>エジプト保健人口省（</a:t>
          </a:r>
          <a:r>
            <a:rPr lang="en-US" altLang="ja-JP" sz="1200" noProof="1">
              <a:latin typeface="+mj-lt"/>
              <a:ea typeface="+mn-ea"/>
            </a:rPr>
            <a:t>MoHP</a:t>
          </a:r>
          <a:r>
            <a:rPr lang="ja-JP" altLang="en-US" sz="1200" noProof="1">
              <a:latin typeface="+mj-lt"/>
              <a:ea typeface="+mn-ea"/>
            </a:rPr>
            <a:t>）</a:t>
          </a:r>
          <a:endParaRPr lang="en-US" sz="1400" noProof="1">
            <a:latin typeface="+mj-lt"/>
            <a:ea typeface="+mn-ea"/>
          </a:endParaRPr>
        </a:p>
      </dgm:t>
    </dgm:pt>
    <dgm:pt modelId="{1AC651BB-4651-423B-8077-CF10B5A561FC}" type="parTrans" cxnId="{2D7C451A-B7E9-4692-AC52-61CFBBB4E1A8}">
      <dgm:prSet/>
      <dgm:spPr/>
      <dgm:t>
        <a:bodyPr/>
        <a:lstStyle/>
        <a:p>
          <a:endParaRPr lang="en-US" sz="1100">
            <a:latin typeface="+mn-ea"/>
            <a:ea typeface="+mn-ea"/>
          </a:endParaRPr>
        </a:p>
      </dgm:t>
    </dgm:pt>
    <dgm:pt modelId="{21CBFFAE-08F9-4E6D-B78A-B55990CFD635}" type="sibTrans" cxnId="{2D7C451A-B7E9-4692-AC52-61CFBBB4E1A8}">
      <dgm:prSet/>
      <dgm:spPr/>
      <dgm:t>
        <a:bodyPr/>
        <a:lstStyle/>
        <a:p>
          <a:endParaRPr lang="en-US" sz="1100">
            <a:latin typeface="+mn-ea"/>
            <a:ea typeface="+mn-ea"/>
          </a:endParaRPr>
        </a:p>
      </dgm:t>
    </dgm:pt>
    <dgm:pt modelId="{1A9AF482-7298-4697-988A-2E29AB1CDD07}">
      <dgm:prSet phldrT="[Text]" custT="1"/>
      <dgm:spPr>
        <a:solidFill>
          <a:srgbClr val="3D6AA7"/>
        </a:solidFill>
      </dgm:spPr>
      <dgm:t>
        <a:bodyPr/>
        <a:lstStyle/>
        <a:p>
          <a:r>
            <a:rPr lang="ja-JP" altLang="en-US" sz="1400" noProof="1">
              <a:latin typeface="+mn-ea"/>
              <a:ea typeface="+mn-ea"/>
            </a:rPr>
            <a:t>管理体制</a:t>
          </a:r>
          <a:endParaRPr lang="en-US" sz="1400" noProof="1">
            <a:latin typeface="+mn-ea"/>
            <a:ea typeface="+mn-ea"/>
          </a:endParaRPr>
        </a:p>
      </dgm:t>
    </dgm:pt>
    <dgm:pt modelId="{0D82DE41-2F01-4ABA-88CB-B0E3995DF797}" type="parTrans" cxnId="{0C2E9604-DB58-43F4-8837-B5BF8E0121B9}">
      <dgm:prSet/>
      <dgm:spPr/>
      <dgm:t>
        <a:bodyPr/>
        <a:lstStyle/>
        <a:p>
          <a:endParaRPr lang="en-US" sz="1100">
            <a:latin typeface="+mn-ea"/>
            <a:ea typeface="+mn-ea"/>
          </a:endParaRPr>
        </a:p>
      </dgm:t>
    </dgm:pt>
    <dgm:pt modelId="{D7361EE8-C5EE-470A-B193-1D93C0F787A7}" type="sibTrans" cxnId="{0C2E9604-DB58-43F4-8837-B5BF8E0121B9}">
      <dgm:prSet/>
      <dgm:spPr/>
      <dgm:t>
        <a:bodyPr/>
        <a:lstStyle/>
        <a:p>
          <a:endParaRPr lang="en-US" sz="1100">
            <a:latin typeface="+mn-ea"/>
            <a:ea typeface="+mn-ea"/>
          </a:endParaRPr>
        </a:p>
      </dgm:t>
    </dgm:pt>
    <dgm:pt modelId="{E7741571-7E65-4F4C-AE2E-1F750D6B36C2}">
      <dgm:prSet phldrT="[Text]" custT="1"/>
      <dgm:spPr>
        <a:solidFill>
          <a:srgbClr val="3D6AA7"/>
        </a:solidFill>
      </dgm:spPr>
      <dgm:t>
        <a:bodyPr/>
        <a:lstStyle/>
        <a:p>
          <a:r>
            <a:rPr lang="en-US" sz="1400" noProof="1">
              <a:latin typeface="+mn-ea"/>
              <a:ea typeface="+mn-ea"/>
            </a:rPr>
            <a:t>サービス提供体制</a:t>
          </a:r>
        </a:p>
      </dgm:t>
    </dgm:pt>
    <dgm:pt modelId="{2CD20A04-9C67-4AA2-8723-B58044A81B9D}" type="parTrans" cxnId="{FDDF7438-5696-4FDE-9A99-B960A72C34F6}">
      <dgm:prSet/>
      <dgm:spPr/>
      <dgm:t>
        <a:bodyPr/>
        <a:lstStyle/>
        <a:p>
          <a:endParaRPr lang="en-US" sz="1100">
            <a:latin typeface="+mn-ea"/>
            <a:ea typeface="+mn-ea"/>
          </a:endParaRPr>
        </a:p>
      </dgm:t>
    </dgm:pt>
    <dgm:pt modelId="{73AF395A-E197-45E8-81F2-81D4E2A2F25E}" type="sibTrans" cxnId="{FDDF7438-5696-4FDE-9A99-B960A72C34F6}">
      <dgm:prSet/>
      <dgm:spPr/>
      <dgm:t>
        <a:bodyPr/>
        <a:lstStyle/>
        <a:p>
          <a:endParaRPr lang="en-US" sz="1100">
            <a:latin typeface="+mn-ea"/>
            <a:ea typeface="+mn-ea"/>
          </a:endParaRPr>
        </a:p>
      </dgm:t>
    </dgm:pt>
    <dgm:pt modelId="{D59F918A-507F-4052-9A07-E3AC19B5D0AA}" type="pres">
      <dgm:prSet presAssocID="{8FE664CE-04F3-46A5-8457-BBD86B21FD4C}" presName="hierChild1" presStyleCnt="0">
        <dgm:presLayoutVars>
          <dgm:orgChart val="1"/>
          <dgm:chPref val="1"/>
          <dgm:dir/>
          <dgm:animOne val="branch"/>
          <dgm:animLvl val="lvl"/>
          <dgm:resizeHandles/>
        </dgm:presLayoutVars>
      </dgm:prSet>
      <dgm:spPr/>
    </dgm:pt>
    <dgm:pt modelId="{E276ECC5-62EB-4FC8-AF85-1B1A1DAC1CEA}" type="pres">
      <dgm:prSet presAssocID="{10B6B8AE-8BA4-4383-B9EE-31ACEC92F1CA}" presName="hierRoot1" presStyleCnt="0">
        <dgm:presLayoutVars>
          <dgm:hierBranch val="init"/>
        </dgm:presLayoutVars>
      </dgm:prSet>
      <dgm:spPr/>
    </dgm:pt>
    <dgm:pt modelId="{72C80595-C55C-4224-B2B5-7C347B74C8BF}" type="pres">
      <dgm:prSet presAssocID="{10B6B8AE-8BA4-4383-B9EE-31ACEC92F1CA}" presName="rootComposite1" presStyleCnt="0"/>
      <dgm:spPr/>
    </dgm:pt>
    <dgm:pt modelId="{29CEFA7F-E74C-4E18-815D-B73398CE03A5}" type="pres">
      <dgm:prSet presAssocID="{10B6B8AE-8BA4-4383-B9EE-31ACEC92F1CA}" presName="rootText1" presStyleLbl="node0" presStyleIdx="0" presStyleCnt="1" custScaleX="289851">
        <dgm:presLayoutVars>
          <dgm:chPref val="3"/>
        </dgm:presLayoutVars>
      </dgm:prSet>
      <dgm:spPr/>
    </dgm:pt>
    <dgm:pt modelId="{F75B6C01-2A90-4EEF-8EA4-73C5ED069B1B}" type="pres">
      <dgm:prSet presAssocID="{10B6B8AE-8BA4-4383-B9EE-31ACEC92F1CA}" presName="rootConnector1" presStyleLbl="node1" presStyleIdx="0" presStyleCnt="0"/>
      <dgm:spPr/>
    </dgm:pt>
    <dgm:pt modelId="{5CF03D21-DE23-4732-A733-92E425309F04}" type="pres">
      <dgm:prSet presAssocID="{10B6B8AE-8BA4-4383-B9EE-31ACEC92F1CA}" presName="hierChild2" presStyleCnt="0"/>
      <dgm:spPr/>
    </dgm:pt>
    <dgm:pt modelId="{001E12EE-FAAC-490E-AF87-BC0D0156C1FA}" type="pres">
      <dgm:prSet presAssocID="{0D82DE41-2F01-4ABA-88CB-B0E3995DF797}" presName="Name37" presStyleLbl="parChTrans1D2" presStyleIdx="0" presStyleCnt="2"/>
      <dgm:spPr/>
    </dgm:pt>
    <dgm:pt modelId="{5D14CD48-56A9-4D66-BDD4-95928A662B38}" type="pres">
      <dgm:prSet presAssocID="{1A9AF482-7298-4697-988A-2E29AB1CDD07}" presName="hierRoot2" presStyleCnt="0">
        <dgm:presLayoutVars>
          <dgm:hierBranch val="init"/>
        </dgm:presLayoutVars>
      </dgm:prSet>
      <dgm:spPr/>
    </dgm:pt>
    <dgm:pt modelId="{4C8539B0-2CF2-4CBA-82CF-110B380BD825}" type="pres">
      <dgm:prSet presAssocID="{1A9AF482-7298-4697-988A-2E29AB1CDD07}" presName="rootComposite" presStyleCnt="0"/>
      <dgm:spPr/>
    </dgm:pt>
    <dgm:pt modelId="{63ACE9A8-2A7D-459A-89B4-5A5F91C6B417}" type="pres">
      <dgm:prSet presAssocID="{1A9AF482-7298-4697-988A-2E29AB1CDD07}" presName="rootText" presStyleLbl="node2" presStyleIdx="0" presStyleCnt="2" custScaleX="477044" custScaleY="103894">
        <dgm:presLayoutVars>
          <dgm:chPref val="3"/>
        </dgm:presLayoutVars>
      </dgm:prSet>
      <dgm:spPr/>
    </dgm:pt>
    <dgm:pt modelId="{35E70B16-5EAC-410D-A616-31503AD13A2F}" type="pres">
      <dgm:prSet presAssocID="{1A9AF482-7298-4697-988A-2E29AB1CDD07}" presName="rootConnector" presStyleLbl="node2" presStyleIdx="0" presStyleCnt="2"/>
      <dgm:spPr/>
    </dgm:pt>
    <dgm:pt modelId="{C4FFB3D8-4D8E-4E38-8032-0BC132634F17}" type="pres">
      <dgm:prSet presAssocID="{1A9AF482-7298-4697-988A-2E29AB1CDD07}" presName="hierChild4" presStyleCnt="0"/>
      <dgm:spPr/>
    </dgm:pt>
    <dgm:pt modelId="{650B17BF-CB41-491A-BB2D-33E805D5ABA5}" type="pres">
      <dgm:prSet presAssocID="{1A9AF482-7298-4697-988A-2E29AB1CDD07}" presName="hierChild5" presStyleCnt="0"/>
      <dgm:spPr/>
    </dgm:pt>
    <dgm:pt modelId="{B0ABA373-3BD2-4B52-AAC6-15D83238E739}" type="pres">
      <dgm:prSet presAssocID="{2CD20A04-9C67-4AA2-8723-B58044A81B9D}" presName="Name37" presStyleLbl="parChTrans1D2" presStyleIdx="1" presStyleCnt="2"/>
      <dgm:spPr/>
    </dgm:pt>
    <dgm:pt modelId="{830C1BFF-9D91-4B24-95F5-6309CC52FDBF}" type="pres">
      <dgm:prSet presAssocID="{E7741571-7E65-4F4C-AE2E-1F750D6B36C2}" presName="hierRoot2" presStyleCnt="0">
        <dgm:presLayoutVars>
          <dgm:hierBranch val="init"/>
        </dgm:presLayoutVars>
      </dgm:prSet>
      <dgm:spPr/>
    </dgm:pt>
    <dgm:pt modelId="{0A4A5AF8-8BD2-424C-B2B9-E75F7E2FB79E}" type="pres">
      <dgm:prSet presAssocID="{E7741571-7E65-4F4C-AE2E-1F750D6B36C2}" presName="rootComposite" presStyleCnt="0"/>
      <dgm:spPr/>
    </dgm:pt>
    <dgm:pt modelId="{21AF5741-2FF4-4C55-8514-72A9B6E372C3}" type="pres">
      <dgm:prSet presAssocID="{E7741571-7E65-4F4C-AE2E-1F750D6B36C2}" presName="rootText" presStyleLbl="node2" presStyleIdx="1" presStyleCnt="2" custScaleX="477044" custScaleY="103894">
        <dgm:presLayoutVars>
          <dgm:chPref val="3"/>
        </dgm:presLayoutVars>
      </dgm:prSet>
      <dgm:spPr/>
    </dgm:pt>
    <dgm:pt modelId="{175097D9-F9FC-4782-8EFA-04895D2A676C}" type="pres">
      <dgm:prSet presAssocID="{E7741571-7E65-4F4C-AE2E-1F750D6B36C2}" presName="rootConnector" presStyleLbl="node2" presStyleIdx="1" presStyleCnt="2"/>
      <dgm:spPr/>
    </dgm:pt>
    <dgm:pt modelId="{C144C163-19E9-4975-B4BC-1DF9BDEBF756}" type="pres">
      <dgm:prSet presAssocID="{E7741571-7E65-4F4C-AE2E-1F750D6B36C2}" presName="hierChild4" presStyleCnt="0"/>
      <dgm:spPr/>
    </dgm:pt>
    <dgm:pt modelId="{3683BCF7-96EC-4E13-BB5D-A87B5FE4933A}" type="pres">
      <dgm:prSet presAssocID="{E7741571-7E65-4F4C-AE2E-1F750D6B36C2}" presName="hierChild5" presStyleCnt="0"/>
      <dgm:spPr/>
    </dgm:pt>
    <dgm:pt modelId="{C2ED6B29-22FB-4388-B7B8-802747E365BE}" type="pres">
      <dgm:prSet presAssocID="{10B6B8AE-8BA4-4383-B9EE-31ACEC92F1CA}" presName="hierChild3" presStyleCnt="0"/>
      <dgm:spPr/>
    </dgm:pt>
  </dgm:ptLst>
  <dgm:cxnLst>
    <dgm:cxn modelId="{0C2E9604-DB58-43F4-8837-B5BF8E0121B9}" srcId="{10B6B8AE-8BA4-4383-B9EE-31ACEC92F1CA}" destId="{1A9AF482-7298-4697-988A-2E29AB1CDD07}" srcOrd="0" destOrd="0" parTransId="{0D82DE41-2F01-4ABA-88CB-B0E3995DF797}" sibTransId="{D7361EE8-C5EE-470A-B193-1D93C0F787A7}"/>
    <dgm:cxn modelId="{42355005-999F-49BB-B80A-D0A93C91C721}" type="presOf" srcId="{E7741571-7E65-4F4C-AE2E-1F750D6B36C2}" destId="{175097D9-F9FC-4782-8EFA-04895D2A676C}" srcOrd="1" destOrd="0" presId="urn:microsoft.com/office/officeart/2005/8/layout/orgChart1"/>
    <dgm:cxn modelId="{217BA114-EA5C-4FBE-8E9E-2921B56774B0}" type="presOf" srcId="{10B6B8AE-8BA4-4383-B9EE-31ACEC92F1CA}" destId="{F75B6C01-2A90-4EEF-8EA4-73C5ED069B1B}" srcOrd="1" destOrd="0" presId="urn:microsoft.com/office/officeart/2005/8/layout/orgChart1"/>
    <dgm:cxn modelId="{2D7C451A-B7E9-4692-AC52-61CFBBB4E1A8}" srcId="{8FE664CE-04F3-46A5-8457-BBD86B21FD4C}" destId="{10B6B8AE-8BA4-4383-B9EE-31ACEC92F1CA}" srcOrd="0" destOrd="0" parTransId="{1AC651BB-4651-423B-8077-CF10B5A561FC}" sibTransId="{21CBFFAE-08F9-4E6D-B78A-B55990CFD635}"/>
    <dgm:cxn modelId="{91C4701C-A189-487D-A995-D34D1F5E2562}" type="presOf" srcId="{1A9AF482-7298-4697-988A-2E29AB1CDD07}" destId="{35E70B16-5EAC-410D-A616-31503AD13A2F}" srcOrd="1" destOrd="0" presId="urn:microsoft.com/office/officeart/2005/8/layout/orgChart1"/>
    <dgm:cxn modelId="{C923C81E-15A6-4E8C-9C4C-8D9EA4DCFEDA}" type="presOf" srcId="{2CD20A04-9C67-4AA2-8723-B58044A81B9D}" destId="{B0ABA373-3BD2-4B52-AAC6-15D83238E739}" srcOrd="0" destOrd="0" presId="urn:microsoft.com/office/officeart/2005/8/layout/orgChart1"/>
    <dgm:cxn modelId="{FDDF7438-5696-4FDE-9A99-B960A72C34F6}" srcId="{10B6B8AE-8BA4-4383-B9EE-31ACEC92F1CA}" destId="{E7741571-7E65-4F4C-AE2E-1F750D6B36C2}" srcOrd="1" destOrd="0" parTransId="{2CD20A04-9C67-4AA2-8723-B58044A81B9D}" sibTransId="{73AF395A-E197-45E8-81F2-81D4E2A2F25E}"/>
    <dgm:cxn modelId="{CF37E978-EB67-4EBD-8C94-75B68B2F2897}" type="presOf" srcId="{8FE664CE-04F3-46A5-8457-BBD86B21FD4C}" destId="{D59F918A-507F-4052-9A07-E3AC19B5D0AA}" srcOrd="0" destOrd="0" presId="urn:microsoft.com/office/officeart/2005/8/layout/orgChart1"/>
    <dgm:cxn modelId="{8E3E5E7B-BC75-4E42-9822-E6B4375FEAF5}" type="presOf" srcId="{10B6B8AE-8BA4-4383-B9EE-31ACEC92F1CA}" destId="{29CEFA7F-E74C-4E18-815D-B73398CE03A5}" srcOrd="0" destOrd="0" presId="urn:microsoft.com/office/officeart/2005/8/layout/orgChart1"/>
    <dgm:cxn modelId="{61FAF4C5-D366-4E02-8FC2-80CD23C5893A}" type="presOf" srcId="{1A9AF482-7298-4697-988A-2E29AB1CDD07}" destId="{63ACE9A8-2A7D-459A-89B4-5A5F91C6B417}" srcOrd="0" destOrd="0" presId="urn:microsoft.com/office/officeart/2005/8/layout/orgChart1"/>
    <dgm:cxn modelId="{F91BF0DD-ACA4-408E-8DE8-AD018964B5DC}" type="presOf" srcId="{0D82DE41-2F01-4ABA-88CB-B0E3995DF797}" destId="{001E12EE-FAAC-490E-AF87-BC0D0156C1FA}" srcOrd="0" destOrd="0" presId="urn:microsoft.com/office/officeart/2005/8/layout/orgChart1"/>
    <dgm:cxn modelId="{9D5247F9-ADE3-40E4-B64E-FA29C85CE4E6}" type="presOf" srcId="{E7741571-7E65-4F4C-AE2E-1F750D6B36C2}" destId="{21AF5741-2FF4-4C55-8514-72A9B6E372C3}" srcOrd="0" destOrd="0" presId="urn:microsoft.com/office/officeart/2005/8/layout/orgChart1"/>
    <dgm:cxn modelId="{30776A3A-1DE2-4747-8821-F65E495CEFE8}" type="presParOf" srcId="{D59F918A-507F-4052-9A07-E3AC19B5D0AA}" destId="{E276ECC5-62EB-4FC8-AF85-1B1A1DAC1CEA}" srcOrd="0" destOrd="0" presId="urn:microsoft.com/office/officeart/2005/8/layout/orgChart1"/>
    <dgm:cxn modelId="{C633A58C-B188-4757-800A-AF9D1C1B7024}" type="presParOf" srcId="{E276ECC5-62EB-4FC8-AF85-1B1A1DAC1CEA}" destId="{72C80595-C55C-4224-B2B5-7C347B74C8BF}" srcOrd="0" destOrd="0" presId="urn:microsoft.com/office/officeart/2005/8/layout/orgChart1"/>
    <dgm:cxn modelId="{0FDF75E3-D31F-4E9C-9725-7698FEB3F41A}" type="presParOf" srcId="{72C80595-C55C-4224-B2B5-7C347B74C8BF}" destId="{29CEFA7F-E74C-4E18-815D-B73398CE03A5}" srcOrd="0" destOrd="0" presId="urn:microsoft.com/office/officeart/2005/8/layout/orgChart1"/>
    <dgm:cxn modelId="{753BCC22-E383-4DFC-8929-13DD8ECB12B2}" type="presParOf" srcId="{72C80595-C55C-4224-B2B5-7C347B74C8BF}" destId="{F75B6C01-2A90-4EEF-8EA4-73C5ED069B1B}" srcOrd="1" destOrd="0" presId="urn:microsoft.com/office/officeart/2005/8/layout/orgChart1"/>
    <dgm:cxn modelId="{B65D866A-8A5B-48DF-9FE2-9BEB17F32C40}" type="presParOf" srcId="{E276ECC5-62EB-4FC8-AF85-1B1A1DAC1CEA}" destId="{5CF03D21-DE23-4732-A733-92E425309F04}" srcOrd="1" destOrd="0" presId="urn:microsoft.com/office/officeart/2005/8/layout/orgChart1"/>
    <dgm:cxn modelId="{73161B33-415E-4E02-8B1E-9707BFB84E97}" type="presParOf" srcId="{5CF03D21-DE23-4732-A733-92E425309F04}" destId="{001E12EE-FAAC-490E-AF87-BC0D0156C1FA}" srcOrd="0" destOrd="0" presId="urn:microsoft.com/office/officeart/2005/8/layout/orgChart1"/>
    <dgm:cxn modelId="{2CCBAD63-672C-4A1E-A1F2-11776E0C82BA}" type="presParOf" srcId="{5CF03D21-DE23-4732-A733-92E425309F04}" destId="{5D14CD48-56A9-4D66-BDD4-95928A662B38}" srcOrd="1" destOrd="0" presId="urn:microsoft.com/office/officeart/2005/8/layout/orgChart1"/>
    <dgm:cxn modelId="{CB9B1C2F-36A1-4E4D-8DC7-151A764D2753}" type="presParOf" srcId="{5D14CD48-56A9-4D66-BDD4-95928A662B38}" destId="{4C8539B0-2CF2-4CBA-82CF-110B380BD825}" srcOrd="0" destOrd="0" presId="urn:microsoft.com/office/officeart/2005/8/layout/orgChart1"/>
    <dgm:cxn modelId="{5613174C-22B5-46C4-81B3-7E599763A6B0}" type="presParOf" srcId="{4C8539B0-2CF2-4CBA-82CF-110B380BD825}" destId="{63ACE9A8-2A7D-459A-89B4-5A5F91C6B417}" srcOrd="0" destOrd="0" presId="urn:microsoft.com/office/officeart/2005/8/layout/orgChart1"/>
    <dgm:cxn modelId="{71F50C0E-89A7-4DB6-BBE2-8B0D84190836}" type="presParOf" srcId="{4C8539B0-2CF2-4CBA-82CF-110B380BD825}" destId="{35E70B16-5EAC-410D-A616-31503AD13A2F}" srcOrd="1" destOrd="0" presId="urn:microsoft.com/office/officeart/2005/8/layout/orgChart1"/>
    <dgm:cxn modelId="{794D0331-6B92-4E18-ACAB-9BCAC8B030A2}" type="presParOf" srcId="{5D14CD48-56A9-4D66-BDD4-95928A662B38}" destId="{C4FFB3D8-4D8E-4E38-8032-0BC132634F17}" srcOrd="1" destOrd="0" presId="urn:microsoft.com/office/officeart/2005/8/layout/orgChart1"/>
    <dgm:cxn modelId="{D59657DF-FEE2-4350-8730-5BC18587BE2A}" type="presParOf" srcId="{5D14CD48-56A9-4D66-BDD4-95928A662B38}" destId="{650B17BF-CB41-491A-BB2D-33E805D5ABA5}" srcOrd="2" destOrd="0" presId="urn:microsoft.com/office/officeart/2005/8/layout/orgChart1"/>
    <dgm:cxn modelId="{80F57D3A-C824-430C-A4B0-90B760CE17D3}" type="presParOf" srcId="{5CF03D21-DE23-4732-A733-92E425309F04}" destId="{B0ABA373-3BD2-4B52-AAC6-15D83238E739}" srcOrd="2" destOrd="0" presId="urn:microsoft.com/office/officeart/2005/8/layout/orgChart1"/>
    <dgm:cxn modelId="{98A54907-8658-48F6-AB28-C9AB2B1C0A34}" type="presParOf" srcId="{5CF03D21-DE23-4732-A733-92E425309F04}" destId="{830C1BFF-9D91-4B24-95F5-6309CC52FDBF}" srcOrd="3" destOrd="0" presId="urn:microsoft.com/office/officeart/2005/8/layout/orgChart1"/>
    <dgm:cxn modelId="{131CA46B-2096-4FEE-91F4-DCD445A1B786}" type="presParOf" srcId="{830C1BFF-9D91-4B24-95F5-6309CC52FDBF}" destId="{0A4A5AF8-8BD2-424C-B2B9-E75F7E2FB79E}" srcOrd="0" destOrd="0" presId="urn:microsoft.com/office/officeart/2005/8/layout/orgChart1"/>
    <dgm:cxn modelId="{C39C7E2C-AADC-47A8-A280-03951285F6D1}" type="presParOf" srcId="{0A4A5AF8-8BD2-424C-B2B9-E75F7E2FB79E}" destId="{21AF5741-2FF4-4C55-8514-72A9B6E372C3}" srcOrd="0" destOrd="0" presId="urn:microsoft.com/office/officeart/2005/8/layout/orgChart1"/>
    <dgm:cxn modelId="{F8FEA95B-5371-4F22-82BB-2B3CFD47DFB0}" type="presParOf" srcId="{0A4A5AF8-8BD2-424C-B2B9-E75F7E2FB79E}" destId="{175097D9-F9FC-4782-8EFA-04895D2A676C}" srcOrd="1" destOrd="0" presId="urn:microsoft.com/office/officeart/2005/8/layout/orgChart1"/>
    <dgm:cxn modelId="{660EF4DC-DE67-4EDC-9014-BE9148652584}" type="presParOf" srcId="{830C1BFF-9D91-4B24-95F5-6309CC52FDBF}" destId="{C144C163-19E9-4975-B4BC-1DF9BDEBF756}" srcOrd="1" destOrd="0" presId="urn:microsoft.com/office/officeart/2005/8/layout/orgChart1"/>
    <dgm:cxn modelId="{11F09E2C-043D-4CA7-949F-935102C54515}" type="presParOf" srcId="{830C1BFF-9D91-4B24-95F5-6309CC52FDBF}" destId="{3683BCF7-96EC-4E13-BB5D-A87B5FE4933A}" srcOrd="2" destOrd="0" presId="urn:microsoft.com/office/officeart/2005/8/layout/orgChart1"/>
    <dgm:cxn modelId="{19B13F5F-6F35-415B-B7B5-0663049835BE}" type="presParOf" srcId="{E276ECC5-62EB-4FC8-AF85-1B1A1DAC1CEA}" destId="{C2ED6B29-22FB-4388-B7B8-802747E365BE}"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A373-3BD2-4B52-AAC6-15D83238E739}">
      <dsp:nvSpPr>
        <dsp:cNvPr id="0" name=""/>
        <dsp:cNvSpPr/>
      </dsp:nvSpPr>
      <dsp:spPr>
        <a:xfrm>
          <a:off x="4679950" y="364448"/>
          <a:ext cx="1813840" cy="152961"/>
        </a:xfrm>
        <a:custGeom>
          <a:avLst/>
          <a:gdLst/>
          <a:ahLst/>
          <a:cxnLst/>
          <a:rect l="0" t="0" r="0" b="0"/>
          <a:pathLst>
            <a:path>
              <a:moveTo>
                <a:pt x="0" y="0"/>
              </a:moveTo>
              <a:lnTo>
                <a:pt x="0" y="76480"/>
              </a:lnTo>
              <a:lnTo>
                <a:pt x="1813840" y="76480"/>
              </a:lnTo>
              <a:lnTo>
                <a:pt x="1813840" y="152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E12EE-FAAC-490E-AF87-BC0D0156C1FA}">
      <dsp:nvSpPr>
        <dsp:cNvPr id="0" name=""/>
        <dsp:cNvSpPr/>
      </dsp:nvSpPr>
      <dsp:spPr>
        <a:xfrm>
          <a:off x="2866109" y="364448"/>
          <a:ext cx="1813840" cy="152961"/>
        </a:xfrm>
        <a:custGeom>
          <a:avLst/>
          <a:gdLst/>
          <a:ahLst/>
          <a:cxnLst/>
          <a:rect l="0" t="0" r="0" b="0"/>
          <a:pathLst>
            <a:path>
              <a:moveTo>
                <a:pt x="1813840" y="0"/>
              </a:moveTo>
              <a:lnTo>
                <a:pt x="1813840" y="76480"/>
              </a:lnTo>
              <a:lnTo>
                <a:pt x="0" y="76480"/>
              </a:lnTo>
              <a:lnTo>
                <a:pt x="0" y="152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EFA7F-E74C-4E18-815D-B73398CE03A5}">
      <dsp:nvSpPr>
        <dsp:cNvPr id="0" name=""/>
        <dsp:cNvSpPr/>
      </dsp:nvSpPr>
      <dsp:spPr>
        <a:xfrm>
          <a:off x="3624333" y="255"/>
          <a:ext cx="2111233" cy="364192"/>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noProof="1">
              <a:latin typeface="+mn-ea"/>
              <a:ea typeface="+mn-ea"/>
            </a:rPr>
            <a:t>エジプト保健人口省（</a:t>
          </a:r>
          <a:r>
            <a:rPr lang="en-US" altLang="ja-JP" sz="1200" kern="1200" noProof="1">
              <a:latin typeface="+mj-lt"/>
              <a:ea typeface="+mn-ea"/>
            </a:rPr>
            <a:t>MoHP</a:t>
          </a:r>
          <a:r>
            <a:rPr lang="ja-JP" altLang="en-US" sz="1200" kern="1200" noProof="1">
              <a:latin typeface="+mj-lt"/>
              <a:ea typeface="+mn-ea"/>
            </a:rPr>
            <a:t>）</a:t>
          </a:r>
          <a:endParaRPr lang="en-US" sz="1400" kern="1200" noProof="1">
            <a:latin typeface="+mj-lt"/>
            <a:ea typeface="+mn-ea"/>
          </a:endParaRPr>
        </a:p>
      </dsp:txBody>
      <dsp:txXfrm>
        <a:off x="3624333" y="255"/>
        <a:ext cx="2111233" cy="364192"/>
      </dsp:txXfrm>
    </dsp:sp>
    <dsp:sp modelId="{63ACE9A8-2A7D-459A-89B4-5A5F91C6B417}">
      <dsp:nvSpPr>
        <dsp:cNvPr id="0" name=""/>
        <dsp:cNvSpPr/>
      </dsp:nvSpPr>
      <dsp:spPr>
        <a:xfrm>
          <a:off x="1128748" y="517409"/>
          <a:ext cx="3474720" cy="378374"/>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noProof="1">
              <a:latin typeface="+mn-ea"/>
              <a:ea typeface="+mn-ea"/>
            </a:rPr>
            <a:t>管理体制</a:t>
          </a:r>
          <a:endParaRPr lang="en-US" sz="1400" kern="1200" noProof="1">
            <a:latin typeface="+mn-ea"/>
            <a:ea typeface="+mn-ea"/>
          </a:endParaRPr>
        </a:p>
      </dsp:txBody>
      <dsp:txXfrm>
        <a:off x="1128748" y="517409"/>
        <a:ext cx="3474720" cy="378374"/>
      </dsp:txXfrm>
    </dsp:sp>
    <dsp:sp modelId="{21AF5741-2FF4-4C55-8514-72A9B6E372C3}">
      <dsp:nvSpPr>
        <dsp:cNvPr id="0" name=""/>
        <dsp:cNvSpPr/>
      </dsp:nvSpPr>
      <dsp:spPr>
        <a:xfrm>
          <a:off x="4756430" y="517409"/>
          <a:ext cx="3474720" cy="378374"/>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1">
              <a:latin typeface="+mn-ea"/>
              <a:ea typeface="+mn-ea"/>
            </a:rPr>
            <a:t>サービス提供体制</a:t>
          </a:r>
        </a:p>
      </dsp:txBody>
      <dsp:txXfrm>
        <a:off x="4756430" y="517409"/>
        <a:ext cx="3474720" cy="3783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5"/>
            <a:ext cx="3079042" cy="513788"/>
          </a:xfrm>
          <a:prstGeom prst="rect">
            <a:avLst/>
          </a:prstGeom>
        </p:spPr>
        <p:txBody>
          <a:bodyPr vert="horz" lIns="95448" tIns="47723" rIns="95448" bIns="47723" rtlCol="0"/>
          <a:lstStyle>
            <a:lvl1pPr algn="l">
              <a:defRPr sz="1300"/>
            </a:lvl1pPr>
          </a:lstStyle>
          <a:p>
            <a:endParaRPr kumimoji="1" lang="ja-JP" altLang="en-US">
              <a:latin typeface="Arial" panose="020B0604020202020204" pitchFamily="34" charset="0"/>
            </a:endParaRPr>
          </a:p>
        </p:txBody>
      </p:sp>
      <p:sp>
        <p:nvSpPr>
          <p:cNvPr id="3" name="日付プレースホルダー 2"/>
          <p:cNvSpPr>
            <a:spLocks noGrp="1"/>
          </p:cNvSpPr>
          <p:nvPr>
            <p:ph type="dt" sz="quarter" idx="1"/>
          </p:nvPr>
        </p:nvSpPr>
        <p:spPr>
          <a:xfrm>
            <a:off x="4023348" y="5"/>
            <a:ext cx="3079040" cy="513788"/>
          </a:xfrm>
          <a:prstGeom prst="rect">
            <a:avLst/>
          </a:prstGeom>
        </p:spPr>
        <p:txBody>
          <a:bodyPr vert="horz" lIns="95448" tIns="47723" rIns="95448" bIns="47723" rtlCol="0"/>
          <a:lstStyle>
            <a:lvl1pPr algn="r">
              <a:defRPr sz="1300"/>
            </a:lvl1pPr>
          </a:lstStyle>
          <a:p>
            <a:fld id="{AD5813BB-2A59-4094-A80D-63C58A298EE5}" type="datetimeFigureOut">
              <a:rPr kumimoji="1" lang="ja-JP" altLang="en-US" smtClean="0">
                <a:latin typeface="Arial" panose="020B0604020202020204" pitchFamily="34" charset="0"/>
              </a:rPr>
              <a:pPr/>
              <a:t>2026/6/4</a:t>
            </a:fld>
            <a:endParaRPr kumimoji="1" lang="ja-JP" altLang="en-US">
              <a:latin typeface="Arial" panose="020B0604020202020204" pitchFamily="34" charset="0"/>
            </a:endParaRPr>
          </a:p>
        </p:txBody>
      </p:sp>
      <p:sp>
        <p:nvSpPr>
          <p:cNvPr id="4" name="フッター プレースホルダー 3"/>
          <p:cNvSpPr>
            <a:spLocks noGrp="1"/>
          </p:cNvSpPr>
          <p:nvPr>
            <p:ph type="ftr" sz="quarter" idx="2"/>
          </p:nvPr>
        </p:nvSpPr>
        <p:spPr>
          <a:xfrm>
            <a:off x="7" y="9720827"/>
            <a:ext cx="3079042" cy="513788"/>
          </a:xfrm>
          <a:prstGeom prst="rect">
            <a:avLst/>
          </a:prstGeom>
        </p:spPr>
        <p:txBody>
          <a:bodyPr vert="horz" lIns="95448" tIns="47723" rIns="95448" bIns="47723" rtlCol="0" anchor="b"/>
          <a:lstStyle>
            <a:lvl1pPr algn="l">
              <a:defRPr sz="1300"/>
            </a:lvl1pPr>
          </a:lstStyle>
          <a:p>
            <a:endParaRPr kumimoji="1" lang="ja-JP" altLang="en-US">
              <a:latin typeface="Arial" panose="020B0604020202020204" pitchFamily="34" charset="0"/>
            </a:endParaRPr>
          </a:p>
        </p:txBody>
      </p:sp>
      <p:sp>
        <p:nvSpPr>
          <p:cNvPr id="5" name="スライド番号プレースホルダー 4"/>
          <p:cNvSpPr>
            <a:spLocks noGrp="1"/>
          </p:cNvSpPr>
          <p:nvPr>
            <p:ph type="sldNum" sz="quarter" idx="3"/>
          </p:nvPr>
        </p:nvSpPr>
        <p:spPr>
          <a:xfrm>
            <a:off x="4023348" y="9720827"/>
            <a:ext cx="3079040" cy="513788"/>
          </a:xfrm>
          <a:prstGeom prst="rect">
            <a:avLst/>
          </a:prstGeom>
        </p:spPr>
        <p:txBody>
          <a:bodyPr vert="horz" lIns="95448" tIns="47723" rIns="95448" bIns="47723" rtlCol="0" anchor="b"/>
          <a:lstStyle>
            <a:lvl1pPr algn="r">
              <a:defRPr sz="1300"/>
            </a:lvl1pPr>
          </a:lstStyle>
          <a:p>
            <a:fld id="{A6BB9159-7815-4378-BBEB-37E2EF11ACE4}" type="slidenum">
              <a:rPr kumimoji="1" lang="ja-JP" altLang="en-US" smtClean="0">
                <a:latin typeface="Arial" panose="020B0604020202020204" pitchFamily="34" charset="0"/>
              </a:rPr>
              <a:pPr/>
              <a:t>‹#›</a:t>
            </a:fld>
            <a:endParaRPr kumimoji="1" lang="ja-JP" altLang="en-US">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6"/>
            <a:ext cx="3079202" cy="512305"/>
          </a:xfrm>
          <a:prstGeom prst="rect">
            <a:avLst/>
          </a:prstGeom>
        </p:spPr>
        <p:txBody>
          <a:bodyPr vert="horz" lIns="94741" tIns="47369" rIns="94741" bIns="47369" rtlCol="0"/>
          <a:lstStyle>
            <a:lvl1pPr algn="l">
              <a:defRPr sz="1000">
                <a:latin typeface="Arial" panose="020B0604020202020204" pitchFamily="34" charset="0"/>
              </a:defRPr>
            </a:lvl1pPr>
          </a:lstStyle>
          <a:p>
            <a:endParaRPr lang="ja-JP" altLang="en-US"/>
          </a:p>
        </p:txBody>
      </p:sp>
      <p:sp>
        <p:nvSpPr>
          <p:cNvPr id="3" name="日付プレースホルダ 2"/>
          <p:cNvSpPr>
            <a:spLocks noGrp="1"/>
          </p:cNvSpPr>
          <p:nvPr>
            <p:ph type="dt" idx="1"/>
          </p:nvPr>
        </p:nvSpPr>
        <p:spPr>
          <a:xfrm>
            <a:off x="4023207" y="6"/>
            <a:ext cx="3079202" cy="512305"/>
          </a:xfrm>
          <a:prstGeom prst="rect">
            <a:avLst/>
          </a:prstGeom>
        </p:spPr>
        <p:txBody>
          <a:bodyPr vert="horz" lIns="94741" tIns="47369" rIns="94741" bIns="47369" rtlCol="0"/>
          <a:lstStyle>
            <a:lvl1pPr algn="r">
              <a:defRPr sz="1000">
                <a:latin typeface="Arial" panose="020B0604020202020204" pitchFamily="34" charset="0"/>
              </a:defRPr>
            </a:lvl1pPr>
          </a:lstStyle>
          <a:p>
            <a:fld id="{6F0D6084-7E8B-4A36-97F0-DEDFB028508E}" type="datetimeFigureOut">
              <a:rPr lang="ja-JP" altLang="en-US" smtClean="0"/>
              <a:pPr/>
              <a:t>2026/6/4</a:t>
            </a:fld>
            <a:endParaRPr lang="ja-JP" altLang="en-US"/>
          </a:p>
        </p:txBody>
      </p:sp>
      <p:sp>
        <p:nvSpPr>
          <p:cNvPr id="4" name="スライド イメージ プレースホルダ 3"/>
          <p:cNvSpPr>
            <a:spLocks noGrp="1" noRot="1" noChangeAspect="1"/>
          </p:cNvSpPr>
          <p:nvPr>
            <p:ph type="sldImg" idx="2"/>
          </p:nvPr>
        </p:nvSpPr>
        <p:spPr>
          <a:xfrm>
            <a:off x="779463" y="766763"/>
            <a:ext cx="5545137" cy="3838575"/>
          </a:xfrm>
          <a:prstGeom prst="rect">
            <a:avLst/>
          </a:prstGeom>
          <a:noFill/>
          <a:ln w="12700">
            <a:solidFill>
              <a:prstClr val="black"/>
            </a:solidFill>
          </a:ln>
        </p:spPr>
        <p:txBody>
          <a:bodyPr vert="horz" lIns="94741" tIns="47369" rIns="94741" bIns="47369" rtlCol="0" anchor="ctr"/>
          <a:lstStyle/>
          <a:p>
            <a:endParaRPr lang="ja-JP" altLang="en-US"/>
          </a:p>
        </p:txBody>
      </p:sp>
      <p:sp>
        <p:nvSpPr>
          <p:cNvPr id="5" name="ノート プレースホルダ 4"/>
          <p:cNvSpPr>
            <a:spLocks noGrp="1"/>
          </p:cNvSpPr>
          <p:nvPr>
            <p:ph type="body" sz="quarter" idx="3"/>
          </p:nvPr>
        </p:nvSpPr>
        <p:spPr>
          <a:xfrm>
            <a:off x="710076" y="4861159"/>
            <a:ext cx="5683914" cy="4605820"/>
          </a:xfrm>
          <a:prstGeom prst="rect">
            <a:avLst/>
          </a:prstGeom>
        </p:spPr>
        <p:txBody>
          <a:bodyPr vert="horz" lIns="94741" tIns="47369" rIns="94741" bIns="4736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7" y="9720677"/>
            <a:ext cx="3079202" cy="512304"/>
          </a:xfrm>
          <a:prstGeom prst="rect">
            <a:avLst/>
          </a:prstGeom>
        </p:spPr>
        <p:txBody>
          <a:bodyPr vert="horz" lIns="94741" tIns="47369" rIns="94741" bIns="47369" rtlCol="0" anchor="b"/>
          <a:lstStyle>
            <a:lvl1pPr algn="l">
              <a:defRPr sz="1000">
                <a:latin typeface="Arial" panose="020B0604020202020204" pitchFamily="34" charset="0"/>
              </a:defRPr>
            </a:lvl1pPr>
          </a:lstStyle>
          <a:p>
            <a:endParaRPr lang="ja-JP" altLang="en-US"/>
          </a:p>
        </p:txBody>
      </p:sp>
      <p:sp>
        <p:nvSpPr>
          <p:cNvPr id="7" name="スライド番号プレースホルダ 6"/>
          <p:cNvSpPr>
            <a:spLocks noGrp="1"/>
          </p:cNvSpPr>
          <p:nvPr>
            <p:ph type="sldNum" sz="quarter" idx="5"/>
          </p:nvPr>
        </p:nvSpPr>
        <p:spPr>
          <a:xfrm>
            <a:off x="4023207" y="9720677"/>
            <a:ext cx="3079202" cy="512304"/>
          </a:xfrm>
          <a:prstGeom prst="rect">
            <a:avLst/>
          </a:prstGeom>
        </p:spPr>
        <p:txBody>
          <a:bodyPr vert="horz" lIns="94741" tIns="47369" rIns="94741" bIns="47369" rtlCol="0" anchor="b"/>
          <a:lstStyle>
            <a:lvl1pPr algn="r">
              <a:defRPr sz="1000">
                <a:latin typeface="Arial" panose="020B0604020202020204" pitchFamily="34" charset="0"/>
              </a:defRPr>
            </a:lvl1pPr>
          </a:lstStyle>
          <a:p>
            <a:fld id="{27D7EE6A-0797-491E-97CB-8F6F4017E7EC}" type="slidenum">
              <a:rPr lang="ja-JP" altLang="en-US" smtClean="0"/>
              <a:pPr/>
              <a:t>‹#›</a:t>
            </a:fld>
            <a:endParaRPr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960" kern="1200">
        <a:solidFill>
          <a:schemeClr val="tx1"/>
        </a:solidFill>
        <a:latin typeface="Arial" panose="020B0604020202020204" pitchFamily="34" charset="0"/>
        <a:ea typeface="+mn-ea"/>
        <a:cs typeface="+mn-cs"/>
      </a:defRPr>
    </a:lvl1pPr>
    <a:lvl2pPr marL="457200" algn="l" defTabSz="914400" rtl="0" eaLnBrk="1" latinLnBrk="0" hangingPunct="1">
      <a:defRPr kumimoji="1" sz="960" kern="1200">
        <a:solidFill>
          <a:schemeClr val="tx1"/>
        </a:solidFill>
        <a:latin typeface="Arial" panose="020B0604020202020204" pitchFamily="34" charset="0"/>
        <a:ea typeface="+mn-ea"/>
        <a:cs typeface="+mn-cs"/>
      </a:defRPr>
    </a:lvl2pPr>
    <a:lvl3pPr marL="914400" algn="l" defTabSz="914400" rtl="0" eaLnBrk="1" latinLnBrk="0" hangingPunct="1">
      <a:defRPr kumimoji="1" sz="960" kern="1200">
        <a:solidFill>
          <a:schemeClr val="tx1"/>
        </a:solidFill>
        <a:latin typeface="Arial" panose="020B0604020202020204" pitchFamily="34" charset="0"/>
        <a:ea typeface="+mn-ea"/>
        <a:cs typeface="+mn-cs"/>
      </a:defRPr>
    </a:lvl3pPr>
    <a:lvl4pPr marL="1371600" algn="l" defTabSz="914400" rtl="0" eaLnBrk="1" latinLnBrk="0" hangingPunct="1">
      <a:defRPr kumimoji="1" sz="960" kern="1200">
        <a:solidFill>
          <a:schemeClr val="tx1"/>
        </a:solidFill>
        <a:latin typeface="Arial" panose="020B0604020202020204" pitchFamily="34" charset="0"/>
        <a:ea typeface="+mn-ea"/>
        <a:cs typeface="+mn-cs"/>
      </a:defRPr>
    </a:lvl4pPr>
    <a:lvl5pPr marL="1828800" algn="l" defTabSz="914400" rtl="0" eaLnBrk="1" latinLnBrk="0" hangingPunct="1">
      <a:defRPr kumimoji="1" sz="960" kern="1200">
        <a:solidFill>
          <a:schemeClr val="tx1"/>
        </a:solidFill>
        <a:latin typeface="Arial" panose="020B0604020202020204" pitchFamily="34" charset="0"/>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1</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15554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17</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78313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20</a:t>
            </a:fld>
            <a:endParaRPr lang="ja-JP" altLang="en-US"/>
          </a:p>
        </p:txBody>
      </p:sp>
    </p:spTree>
    <p:extLst>
      <p:ext uri="{BB962C8B-B14F-4D97-AF65-F5344CB8AC3E}">
        <p14:creationId xmlns:p14="http://schemas.microsoft.com/office/powerpoint/2010/main" val="76039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21</a:t>
            </a:fld>
            <a:endParaRPr lang="ja-JP" altLang="en-US"/>
          </a:p>
        </p:txBody>
      </p:sp>
    </p:spTree>
    <p:extLst>
      <p:ext uri="{BB962C8B-B14F-4D97-AF65-F5344CB8AC3E}">
        <p14:creationId xmlns:p14="http://schemas.microsoft.com/office/powerpoint/2010/main" val="44269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22</a:t>
            </a:fld>
            <a:endParaRPr lang="ja-JP" altLang="en-US"/>
          </a:p>
        </p:txBody>
      </p:sp>
    </p:spTree>
    <p:extLst>
      <p:ext uri="{BB962C8B-B14F-4D97-AF65-F5344CB8AC3E}">
        <p14:creationId xmlns:p14="http://schemas.microsoft.com/office/powerpoint/2010/main" val="42104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a:p>
        </p:txBody>
      </p:sp>
    </p:spTree>
    <p:extLst>
      <p:ext uri="{BB962C8B-B14F-4D97-AF65-F5344CB8AC3E}">
        <p14:creationId xmlns:p14="http://schemas.microsoft.com/office/powerpoint/2010/main" val="43265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a:p>
        </p:txBody>
      </p:sp>
    </p:spTree>
    <p:extLst>
      <p:ext uri="{BB962C8B-B14F-4D97-AF65-F5344CB8AC3E}">
        <p14:creationId xmlns:p14="http://schemas.microsoft.com/office/powerpoint/2010/main" val="20990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pPr defTabSz="954908">
                <a:defRPr/>
              </a:pPr>
              <a:t>27</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81561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1185863"/>
            <a:ext cx="4622800" cy="320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28</a:t>
            </a:fld>
            <a:endParaRPr lang="en-US" dirty="0"/>
          </a:p>
        </p:txBody>
      </p:sp>
    </p:spTree>
    <p:extLst>
      <p:ext uri="{BB962C8B-B14F-4D97-AF65-F5344CB8AC3E}">
        <p14:creationId xmlns:p14="http://schemas.microsoft.com/office/powerpoint/2010/main" val="303026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29</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11290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30</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98095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2</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10721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31</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61065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pPr defTabSz="954908">
                <a:defRPr/>
              </a:pPr>
              <a:t>32</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55848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pPr defTabSz="954908">
                <a:defRPr/>
              </a:pPr>
              <a:t>34</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03600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908">
              <a:defRPr/>
            </a:pPr>
            <a:r>
              <a:rPr lang="en-IN" sz="1300" noProof="1"/>
              <a:t>https://eg.andersen.com/wp-content/uploads/2025/06/Law-No.-151-OF-2020.pdf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908">
              <a:defRPr/>
            </a:pPr>
            <a:r>
              <a:rPr lang="en-US" noProof="1"/>
              <a:t>https://eg.andersen.com/wp-content/uploads/2025/06/Law-No.-151-OF-2020.pdf</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5645-E64F-FC2E-0FFB-8916EAB07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36361-6B76-969C-1144-C39C4BFE7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C3B7A-6095-FA9E-A541-C368508ECBFA}"/>
              </a:ext>
            </a:extLst>
          </p:cNvPr>
          <p:cNvSpPr>
            <a:spLocks noGrp="1"/>
          </p:cNvSpPr>
          <p:nvPr>
            <p:ph type="body" idx="1"/>
          </p:nvPr>
        </p:nvSpPr>
        <p:spPr/>
        <p:txBody>
          <a:bodyPr/>
          <a:lstStyle/>
          <a:p>
            <a:pPr defTabSz="954908">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28E9651B-D30F-439C-59CF-19055848E7F7}"/>
              </a:ext>
            </a:extLst>
          </p:cNvPr>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152161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16D7-640A-360D-198D-448A91187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7C65A-4349-81C4-56BC-C1CBE9B3E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A960E-FCE2-066E-B45F-83A48B548CA8}"/>
              </a:ext>
            </a:extLst>
          </p:cNvPr>
          <p:cNvSpPr>
            <a:spLocks noGrp="1"/>
          </p:cNvSpPr>
          <p:nvPr>
            <p:ph type="body" idx="1"/>
          </p:nvPr>
        </p:nvSpPr>
        <p:spPr/>
        <p:txBody>
          <a:bodyPr/>
          <a:lstStyle/>
          <a:p>
            <a:pPr defTabSz="954908">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9328D08B-BBAA-AF45-262B-BA0A9161F364}"/>
              </a:ext>
            </a:extLst>
          </p:cNvPr>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1294362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2070-83A1-4E89-FC73-D0BBF647E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BA6-2959-6FC7-1163-CB3E4656B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D1310-6986-46AA-77C2-916653A02525}"/>
              </a:ext>
            </a:extLst>
          </p:cNvPr>
          <p:cNvSpPr>
            <a:spLocks noGrp="1"/>
          </p:cNvSpPr>
          <p:nvPr>
            <p:ph type="body" idx="1"/>
          </p:nvPr>
        </p:nvSpPr>
        <p:spPr/>
        <p:txBody>
          <a:bodyPr/>
          <a:lstStyle/>
          <a:p>
            <a:pPr defTabSz="954908">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EF0C8589-1DAD-BCDB-BB1A-6887A7D32E88}"/>
              </a:ext>
            </a:extLst>
          </p:cNvPr>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166401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pPr defTabSz="954908">
                <a:defRPr/>
              </a:pPr>
              <a:t>47</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03237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48</a:t>
            </a:fld>
            <a:endParaRPr lang="en-US" dirty="0"/>
          </a:p>
        </p:txBody>
      </p:sp>
    </p:spTree>
    <p:extLst>
      <p:ext uri="{BB962C8B-B14F-4D97-AF65-F5344CB8AC3E}">
        <p14:creationId xmlns:p14="http://schemas.microsoft.com/office/powerpoint/2010/main" val="40774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3</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27061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49</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98882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54908">
              <a:defRPr/>
            </a:pPr>
            <a:fld id="{27D7EE6A-0797-491E-97CB-8F6F4017E7EC}" type="slidenum">
              <a:rPr lang="ja-JP" altLang="en-US"/>
              <a:pPr defTabSz="954908">
                <a:defRPr/>
              </a:pPr>
              <a:t>50</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996696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defTabSz="954908">
              <a:defRPr/>
            </a:pPr>
            <a:fld id="{27D7EE6A-0797-491E-97CB-8F6F4017E7EC}" type="slidenum">
              <a:rPr lang="ja-JP" altLang="en-US"/>
              <a:pPr defTabSz="954908">
                <a:defRPr/>
              </a:pPr>
              <a:t>51</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52753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54908">
              <a:defRPr/>
            </a:pPr>
            <a:fld id="{27D7EE6A-0797-491E-97CB-8F6F4017E7EC}" type="slidenum">
              <a:rPr lang="ja-JP" altLang="en-US"/>
              <a:pPr defTabSz="954908">
                <a:defRPr/>
              </a:pPr>
              <a:t>52</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49238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54908">
              <a:defRPr/>
            </a:pPr>
            <a:fld id="{27D7EE6A-0797-491E-97CB-8F6F4017E7EC}" type="slidenum">
              <a:rPr lang="ja-JP" altLang="en-US"/>
              <a:pPr defTabSz="954908">
                <a:defRPr/>
              </a:pPr>
              <a:t>53</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4036380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54</a:t>
            </a:fld>
            <a:endParaRPr lang="ja-JP" altLang="en-US"/>
          </a:p>
        </p:txBody>
      </p:sp>
    </p:spTree>
    <p:extLst>
      <p:ext uri="{BB962C8B-B14F-4D97-AF65-F5344CB8AC3E}">
        <p14:creationId xmlns:p14="http://schemas.microsoft.com/office/powerpoint/2010/main" val="3527534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55</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565568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56</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806588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14000"/>
              </a:lnSpc>
              <a:spcAft>
                <a:spcPts val="418"/>
              </a:spcAft>
            </a:pPr>
            <a:endParaRPr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57</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778562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defTabSz="954908">
              <a:defRPr/>
            </a:pPr>
            <a:fld id="{27D7EE6A-0797-491E-97CB-8F6F4017E7EC}" type="slidenum">
              <a:rPr lang="ja-JP" altLang="en-US"/>
              <a:pPr defTabSz="954908">
                <a:defRPr/>
              </a:pPr>
              <a:t>58</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55512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54908">
              <a:defRPr/>
            </a:pPr>
            <a:fld id="{27D7EE6A-0797-491E-97CB-8F6F4017E7EC}" type="slidenum">
              <a:rPr lang="ja-JP" altLang="en-US"/>
              <a:pPr defTabSz="954908">
                <a:defRPr/>
              </a:pPr>
              <a:t>59</a:t>
            </a:fld>
            <a:endParaRPr lang="ja-JP" alt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09932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62</a:t>
            </a:fld>
            <a:endParaRPr lang="ja-JP" altLang="en-US"/>
          </a:p>
        </p:txBody>
      </p:sp>
    </p:spTree>
    <p:extLst>
      <p:ext uri="{BB962C8B-B14F-4D97-AF65-F5344CB8AC3E}">
        <p14:creationId xmlns:p14="http://schemas.microsoft.com/office/powerpoint/2010/main" val="2580171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65</a:t>
            </a:fld>
            <a:endParaRPr lang="ja-JP" altLang="en-US"/>
          </a:p>
        </p:txBody>
      </p:sp>
    </p:spTree>
    <p:extLst>
      <p:ext uri="{BB962C8B-B14F-4D97-AF65-F5344CB8AC3E}">
        <p14:creationId xmlns:p14="http://schemas.microsoft.com/office/powerpoint/2010/main" val="2029309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a:p>
        </p:txBody>
      </p:sp>
    </p:spTree>
    <p:extLst>
      <p:ext uri="{BB962C8B-B14F-4D97-AF65-F5344CB8AC3E}">
        <p14:creationId xmlns:p14="http://schemas.microsoft.com/office/powerpoint/2010/main" val="1796089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79</a:t>
            </a:fld>
            <a:endParaRPr lang="en-US" dirty="0"/>
          </a:p>
        </p:txBody>
      </p:sp>
    </p:spTree>
    <p:extLst>
      <p:ext uri="{BB962C8B-B14F-4D97-AF65-F5344CB8AC3E}">
        <p14:creationId xmlns:p14="http://schemas.microsoft.com/office/powerpoint/2010/main" val="3798469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A03C2D00-502F-4AC2-A1C7-C1AA6F46A924}" type="slidenum">
              <a:rPr lang="en-US" smtClean="0"/>
              <a:t>80</a:t>
            </a:fld>
            <a:endParaRPr lang="en-US" dirty="0"/>
          </a:p>
        </p:txBody>
      </p:sp>
    </p:spTree>
    <p:extLst>
      <p:ext uri="{BB962C8B-B14F-4D97-AF65-F5344CB8AC3E}">
        <p14:creationId xmlns:p14="http://schemas.microsoft.com/office/powerpoint/2010/main" val="3744261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82</a:t>
            </a:fld>
            <a:endParaRPr lang="ja-JP" altLang="en-US"/>
          </a:p>
        </p:txBody>
      </p:sp>
    </p:spTree>
    <p:extLst>
      <p:ext uri="{BB962C8B-B14F-4D97-AF65-F5344CB8AC3E}">
        <p14:creationId xmlns:p14="http://schemas.microsoft.com/office/powerpoint/2010/main" val="1427781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85</a:t>
            </a:fld>
            <a:endParaRPr lang="ja-JP" altLang="en-US"/>
          </a:p>
        </p:txBody>
      </p:sp>
    </p:spTree>
    <p:extLst>
      <p:ext uri="{BB962C8B-B14F-4D97-AF65-F5344CB8AC3E}">
        <p14:creationId xmlns:p14="http://schemas.microsoft.com/office/powerpoint/2010/main" val="457925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908">
              <a:defRPr/>
            </a:pPr>
            <a:r>
              <a:rPr lang="en-US" altLang="ja-JP" sz="1300" b="1" noProof="1"/>
              <a:t>エジプト保健当局の戦略計画2025-2032</a:t>
            </a:r>
            <a:endParaRPr lang="en-IN" altLang="ja-JP" b="0" dirty="0"/>
          </a:p>
          <a:p>
            <a:pPr defTabSz="954908">
              <a:defRPr/>
            </a:pPr>
            <a:r>
              <a:rPr lang="en-IN" altLang="ja-JP" b="0" noProof="1"/>
              <a:t>https://eha.gov.eg/en/news/eha-updates-2025-2032-strategy/</a:t>
            </a:r>
          </a:p>
          <a:p>
            <a:pPr defTabSz="954908">
              <a:defRPr/>
            </a:pPr>
            <a:r>
              <a:rPr lang="en-IN" altLang="ja-JP" b="0" noProof="1"/>
              <a:t>https://eha.gov.eg/en/news/eha-reviews-strategic-plan/</a:t>
            </a:r>
          </a:p>
          <a:p>
            <a:pPr defTabSz="954908">
              <a:defRPr/>
            </a:pPr>
            <a:r>
              <a:rPr lang="en-US" altLang="ja-JP" sz="1300" b="1" noProof="1"/>
              <a:t>One Healthの国家戦略フレームワーク2023 -2027</a:t>
            </a:r>
            <a:endParaRPr lang="en-IN" altLang="ja-JP" b="0" dirty="0"/>
          </a:p>
          <a:p>
            <a:pPr defTabSz="954908">
              <a:defRPr/>
            </a:pPr>
            <a:r>
              <a:rPr lang="en-IN" altLang="ja-JP" b="0" noProof="1"/>
              <a:t>https://www.mohp.gov.eg/UserFiles/LibraryFiles/931656.pdf?csrt=11658619328180749230</a:t>
            </a:r>
            <a:endParaRPr lang="ja-JP" altLang="en-US" b="0" dirty="0"/>
          </a:p>
          <a:p>
            <a:pPr defTabSz="954908">
              <a:defRPr/>
            </a:pPr>
            <a:endParaRPr lang="en-IN" altLang="ja-JP" sz="1300" dirty="0"/>
          </a:p>
          <a:p>
            <a:pPr defTabSz="954908">
              <a:defRPr/>
            </a:pPr>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algn="l"/>
            <a:r>
              <a:rPr lang="en-US" altLang="ja-JP" sz="1300" b="1" noProof="1">
                <a:latin typeface="+mj-ea"/>
              </a:rPr>
              <a:t>国民皆保険 (UHI)</a:t>
            </a:r>
          </a:p>
          <a:p>
            <a:r>
              <a:rPr lang="en-IN" altLang="ja-JP" noProof="1"/>
              <a:t>https://www.presidency.eg/en</a:t>
            </a:r>
          </a:p>
          <a:p>
            <a:r>
              <a:rPr lang="en-IN" altLang="ja-JP" noProof="1"/>
              <a:t>https://www.internationalhealthpolicies.org/featured-article/the-road-to-universal-health-coverage-in-egypt-new-expectations-and-hopes/</a:t>
            </a:r>
          </a:p>
          <a:p>
            <a:r>
              <a:rPr lang="en-IN" altLang="ja-JP" noProof="1"/>
              <a:t>https://documents1.worldbank.org/curated/en/099060624065533623/pdf/P1724261ebbbcf0d7187bb1a95dbc1f5630.pdf</a:t>
            </a:r>
            <a:endParaRPr lang="ja-JP" altLang="en-US" dirty="0"/>
          </a:p>
          <a:p>
            <a:pPr defTabSz="954908">
              <a:defRPr/>
            </a:pPr>
            <a:r>
              <a:rPr lang="en-US" altLang="ja-JP" sz="1300" b="1" noProof="1">
                <a:latin typeface="+mj-ea"/>
              </a:rPr>
              <a:t>1億年健康生活大統領イニシアティブ</a:t>
            </a:r>
          </a:p>
          <a:p>
            <a:r>
              <a:rPr lang="en-IN" altLang="ja-JP" noProof="1"/>
              <a:t>https://www.dailynewsegypt.com/2024/11/13/presidential-initiatives-100-million-health-provided-212-million-services-over-6-years/</a:t>
            </a:r>
          </a:p>
          <a:p>
            <a:r>
              <a:rPr lang="en-IN" altLang="ja-JP" noProof="1"/>
              <a:t>https://eha.gov.eg/en/events/under-the-umbrella-of-the-100-million-health/</a:t>
            </a:r>
            <a:endParaRPr lang="ja-JP" altLang="en-US" dirty="0"/>
          </a:p>
          <a:p>
            <a:endParaRPr lang="en-IN" altLang="ja-JP" dirty="0"/>
          </a:p>
          <a:p>
            <a:pPr marL="179045" indent="-179045" defTabSz="954908">
              <a:buFont typeface="Arial" panose="020B0604020202020204" pitchFamily="34" charset="0"/>
              <a:buChar char="•"/>
              <a:defRPr/>
            </a:pPr>
            <a:endParaRPr lang="en-IN" altLang="ja-JP" sz="1300" dirty="0"/>
          </a:p>
          <a:p>
            <a:pPr defTabSz="954908">
              <a:defRPr/>
            </a:pPr>
            <a:endParaRPr lang="ja-JP" altLang="en-US" dirty="0"/>
          </a:p>
          <a:p>
            <a:pPr defTabSz="954908">
              <a:defRPr/>
            </a:pPr>
            <a:endParaRPr lang="ja-JP" altLang="en-US" dirty="0"/>
          </a:p>
          <a:p>
            <a:pPr defTabSz="954908">
              <a:defRPr/>
            </a:pPr>
            <a:endParaRPr lang="ja-JP" altLang="en-US" dirty="0"/>
          </a:p>
          <a:p>
            <a:pPr defTabSz="954908">
              <a:defRPr/>
            </a:pPr>
            <a:endParaRPr lang="en-IN" altLang="ja-JP" sz="1300" dirty="0">
              <a:latin typeface="+mj-ea"/>
            </a:endParaRP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153746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1185863"/>
            <a:ext cx="4622800" cy="320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8</a:t>
            </a:fld>
            <a:endParaRPr lang="en-US" dirty="0"/>
          </a:p>
        </p:txBody>
      </p:sp>
    </p:spTree>
    <p:extLst>
      <p:ext uri="{BB962C8B-B14F-4D97-AF65-F5344CB8AC3E}">
        <p14:creationId xmlns:p14="http://schemas.microsoft.com/office/powerpoint/2010/main" val="162045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10</a:t>
            </a:fld>
            <a:endParaRPr lang="en-US" dirty="0"/>
          </a:p>
        </p:txBody>
      </p:sp>
    </p:spTree>
    <p:extLst>
      <p:ext uri="{BB962C8B-B14F-4D97-AF65-F5344CB8AC3E}">
        <p14:creationId xmlns:p14="http://schemas.microsoft.com/office/powerpoint/2010/main" val="335100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11</a:t>
            </a:fld>
            <a:endParaRPr lang="en-US" dirty="0"/>
          </a:p>
        </p:txBody>
      </p:sp>
    </p:spTree>
    <p:extLst>
      <p:ext uri="{BB962C8B-B14F-4D97-AF65-F5344CB8AC3E}">
        <p14:creationId xmlns:p14="http://schemas.microsoft.com/office/powerpoint/2010/main" val="1813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16</a:t>
            </a:fld>
            <a:endParaRPr lang="ja-JP" altLang="en-US"/>
          </a:p>
        </p:txBody>
      </p:sp>
    </p:spTree>
    <p:extLst>
      <p:ext uri="{BB962C8B-B14F-4D97-AF65-F5344CB8AC3E}">
        <p14:creationId xmlns:p14="http://schemas.microsoft.com/office/powerpoint/2010/main" val="2863504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44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28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16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1920"/>
            </a:lvl1pPr>
          </a:lstStyle>
          <a:p>
            <a:r>
              <a:rPr kumimoji="1" lang="ja-JP" altLang="en-US"/>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120">
                <a:latin typeface="Arial Black" panose="020B0A04020102020204" pitchFamily="34" charset="0"/>
              </a:defRPr>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1600" baseline="0">
                <a:latin typeface="Arial Black" panose="020B0A04020102020204" pitchFamily="34" charset="0"/>
                <a:ea typeface="HGP創英角ｺﾞｼｯｸUB" panose="020B0900000000000000" pitchFamily="50" charset="-128"/>
              </a:defRPr>
            </a:lvl1pPr>
            <a:lvl2pPr marL="377825" indent="0">
              <a:spcBef>
                <a:spcPts val="0"/>
              </a:spcBef>
              <a:buNone/>
              <a:defRPr sz="16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16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16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16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16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40.xml"/><Relationship Id="rId21" Type="http://schemas.openxmlformats.org/officeDocument/2006/relationships/tags" Target="../tags/tag435.xml"/><Relationship Id="rId42" Type="http://schemas.openxmlformats.org/officeDocument/2006/relationships/tags" Target="../tags/tag456.xml"/><Relationship Id="rId47" Type="http://schemas.openxmlformats.org/officeDocument/2006/relationships/tags" Target="../tags/tag461.xml"/><Relationship Id="rId63" Type="http://schemas.openxmlformats.org/officeDocument/2006/relationships/tags" Target="../tags/tag477.xml"/><Relationship Id="rId68" Type="http://schemas.openxmlformats.org/officeDocument/2006/relationships/tags" Target="../tags/tag482.xml"/><Relationship Id="rId16" Type="http://schemas.openxmlformats.org/officeDocument/2006/relationships/tags" Target="../tags/tag430.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37" Type="http://schemas.openxmlformats.org/officeDocument/2006/relationships/tags" Target="../tags/tag451.xml"/><Relationship Id="rId40" Type="http://schemas.openxmlformats.org/officeDocument/2006/relationships/tags" Target="../tags/tag454.xml"/><Relationship Id="rId45" Type="http://schemas.openxmlformats.org/officeDocument/2006/relationships/tags" Target="../tags/tag459.xml"/><Relationship Id="rId53" Type="http://schemas.openxmlformats.org/officeDocument/2006/relationships/tags" Target="../tags/tag467.xml"/><Relationship Id="rId58" Type="http://schemas.openxmlformats.org/officeDocument/2006/relationships/tags" Target="../tags/tag472.xml"/><Relationship Id="rId66" Type="http://schemas.openxmlformats.org/officeDocument/2006/relationships/tags" Target="../tags/tag480.xml"/><Relationship Id="rId74" Type="http://schemas.openxmlformats.org/officeDocument/2006/relationships/oleObject" Target="../embeddings/oleObject8.bin"/><Relationship Id="rId5" Type="http://schemas.openxmlformats.org/officeDocument/2006/relationships/tags" Target="../tags/tag419.xml"/><Relationship Id="rId61" Type="http://schemas.openxmlformats.org/officeDocument/2006/relationships/tags" Target="../tags/tag475.xml"/><Relationship Id="rId19" Type="http://schemas.openxmlformats.org/officeDocument/2006/relationships/tags" Target="../tags/tag43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35" Type="http://schemas.openxmlformats.org/officeDocument/2006/relationships/tags" Target="../tags/tag449.xml"/><Relationship Id="rId43" Type="http://schemas.openxmlformats.org/officeDocument/2006/relationships/tags" Target="../tags/tag457.xml"/><Relationship Id="rId48" Type="http://schemas.openxmlformats.org/officeDocument/2006/relationships/tags" Target="../tags/tag462.xml"/><Relationship Id="rId56" Type="http://schemas.openxmlformats.org/officeDocument/2006/relationships/tags" Target="../tags/tag470.xml"/><Relationship Id="rId64" Type="http://schemas.openxmlformats.org/officeDocument/2006/relationships/tags" Target="../tags/tag478.xml"/><Relationship Id="rId69" Type="http://schemas.openxmlformats.org/officeDocument/2006/relationships/tags" Target="../tags/tag483.xml"/><Relationship Id="rId77" Type="http://schemas.openxmlformats.org/officeDocument/2006/relationships/chart" Target="../charts/chart8.xml"/><Relationship Id="rId8" Type="http://schemas.openxmlformats.org/officeDocument/2006/relationships/tags" Target="../tags/tag422.xml"/><Relationship Id="rId51" Type="http://schemas.openxmlformats.org/officeDocument/2006/relationships/tags" Target="../tags/tag465.xml"/><Relationship Id="rId72" Type="http://schemas.openxmlformats.org/officeDocument/2006/relationships/tags" Target="../tags/tag486.xml"/><Relationship Id="rId3" Type="http://schemas.openxmlformats.org/officeDocument/2006/relationships/tags" Target="../tags/tag417.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tags" Target="../tags/tag447.xml"/><Relationship Id="rId38" Type="http://schemas.openxmlformats.org/officeDocument/2006/relationships/tags" Target="../tags/tag452.xml"/><Relationship Id="rId46" Type="http://schemas.openxmlformats.org/officeDocument/2006/relationships/tags" Target="../tags/tag460.xml"/><Relationship Id="rId59" Type="http://schemas.openxmlformats.org/officeDocument/2006/relationships/tags" Target="../tags/tag473.xml"/><Relationship Id="rId67" Type="http://schemas.openxmlformats.org/officeDocument/2006/relationships/tags" Target="../tags/tag481.xml"/><Relationship Id="rId20" Type="http://schemas.openxmlformats.org/officeDocument/2006/relationships/tags" Target="../tags/tag434.xml"/><Relationship Id="rId41" Type="http://schemas.openxmlformats.org/officeDocument/2006/relationships/tags" Target="../tags/tag455.xml"/><Relationship Id="rId54" Type="http://schemas.openxmlformats.org/officeDocument/2006/relationships/tags" Target="../tags/tag468.xml"/><Relationship Id="rId62" Type="http://schemas.openxmlformats.org/officeDocument/2006/relationships/tags" Target="../tags/tag476.xml"/><Relationship Id="rId70" Type="http://schemas.openxmlformats.org/officeDocument/2006/relationships/tags" Target="../tags/tag484.xml"/><Relationship Id="rId75" Type="http://schemas.openxmlformats.org/officeDocument/2006/relationships/image" Target="../media/image18.emf"/><Relationship Id="rId1" Type="http://schemas.openxmlformats.org/officeDocument/2006/relationships/tags" Target="../tags/tag415.xml"/><Relationship Id="rId6" Type="http://schemas.openxmlformats.org/officeDocument/2006/relationships/tags" Target="../tags/tag420.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36" Type="http://schemas.openxmlformats.org/officeDocument/2006/relationships/tags" Target="../tags/tag450.xml"/><Relationship Id="rId49" Type="http://schemas.openxmlformats.org/officeDocument/2006/relationships/tags" Target="../tags/tag463.xml"/><Relationship Id="rId57" Type="http://schemas.openxmlformats.org/officeDocument/2006/relationships/tags" Target="../tags/tag471.xml"/><Relationship Id="rId10" Type="http://schemas.openxmlformats.org/officeDocument/2006/relationships/tags" Target="../tags/tag424.xml"/><Relationship Id="rId31" Type="http://schemas.openxmlformats.org/officeDocument/2006/relationships/tags" Target="../tags/tag445.xml"/><Relationship Id="rId44" Type="http://schemas.openxmlformats.org/officeDocument/2006/relationships/tags" Target="../tags/tag458.xml"/><Relationship Id="rId52" Type="http://schemas.openxmlformats.org/officeDocument/2006/relationships/tags" Target="../tags/tag466.xml"/><Relationship Id="rId60" Type="http://schemas.openxmlformats.org/officeDocument/2006/relationships/tags" Target="../tags/tag474.xml"/><Relationship Id="rId65" Type="http://schemas.openxmlformats.org/officeDocument/2006/relationships/tags" Target="../tags/tag479.xml"/><Relationship Id="rId73" Type="http://schemas.openxmlformats.org/officeDocument/2006/relationships/slideLayout" Target="../slideLayouts/slideLayout3.xml"/><Relationship Id="rId4" Type="http://schemas.openxmlformats.org/officeDocument/2006/relationships/tags" Target="../tags/tag418.xml"/><Relationship Id="rId9" Type="http://schemas.openxmlformats.org/officeDocument/2006/relationships/tags" Target="../tags/tag423.xml"/><Relationship Id="rId13" Type="http://schemas.openxmlformats.org/officeDocument/2006/relationships/tags" Target="../tags/tag427.xml"/><Relationship Id="rId18" Type="http://schemas.openxmlformats.org/officeDocument/2006/relationships/tags" Target="../tags/tag432.xml"/><Relationship Id="rId39" Type="http://schemas.openxmlformats.org/officeDocument/2006/relationships/tags" Target="../tags/tag453.xml"/><Relationship Id="rId34" Type="http://schemas.openxmlformats.org/officeDocument/2006/relationships/tags" Target="../tags/tag448.xml"/><Relationship Id="rId50" Type="http://schemas.openxmlformats.org/officeDocument/2006/relationships/tags" Target="../tags/tag464.xml"/><Relationship Id="rId55" Type="http://schemas.openxmlformats.org/officeDocument/2006/relationships/tags" Target="../tags/tag469.xml"/><Relationship Id="rId76" Type="http://schemas.openxmlformats.org/officeDocument/2006/relationships/chart" Target="../charts/chart7.xml"/><Relationship Id="rId7" Type="http://schemas.openxmlformats.org/officeDocument/2006/relationships/tags" Target="../tags/tag421.xml"/><Relationship Id="rId71" Type="http://schemas.openxmlformats.org/officeDocument/2006/relationships/tags" Target="../tags/tag485.xml"/><Relationship Id="rId2" Type="http://schemas.openxmlformats.org/officeDocument/2006/relationships/tags" Target="../tags/tag416.xml"/><Relationship Id="rId29" Type="http://schemas.openxmlformats.org/officeDocument/2006/relationships/tags" Target="../tags/tag44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938.xml"/><Relationship Id="rId4" Type="http://schemas.openxmlformats.org/officeDocument/2006/relationships/image" Target="../media/image1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939.xml"/><Relationship Id="rId4" Type="http://schemas.openxmlformats.org/officeDocument/2006/relationships/image" Target="../media/image37.emf"/></Relationships>
</file>

<file path=ppt/slides/_rels/slide102.xml.rels><?xml version="1.0" encoding="UTF-8" standalone="yes"?>
<Relationships xmlns="http://schemas.openxmlformats.org/package/2006/relationships"><Relationship Id="rId8" Type="http://schemas.openxmlformats.org/officeDocument/2006/relationships/hyperlink" Target="https://www.jetro.go.jp/biz/areareports/special/2021/0901/c4bc4c3aba95264c.html" TargetMode="External"/><Relationship Id="rId13" Type="http://schemas.openxmlformats.org/officeDocument/2006/relationships/hyperlink" Target="https://www.jetro.go.jp/biz/areareports/2018/15e9b79b6a71c6b2.html" TargetMode="External"/><Relationship Id="rId3" Type="http://schemas.openxmlformats.org/officeDocument/2006/relationships/oleObject" Target="../embeddings/oleObject68.bin"/><Relationship Id="rId7" Type="http://schemas.openxmlformats.org/officeDocument/2006/relationships/hyperlink" Target="https://www.youtube.com/watch?v=58ysbj0umrw" TargetMode="External"/><Relationship Id="rId12" Type="http://schemas.openxmlformats.org/officeDocument/2006/relationships/hyperlink" Target="https://www.jetro.go.jp/ext_images/_Reports/02/2020/e552f0aba33f0116/eg2019-148_202003.pdf" TargetMode="External"/><Relationship Id="rId2" Type="http://schemas.openxmlformats.org/officeDocument/2006/relationships/slideLayout" Target="../slideLayouts/slideLayout3.xml"/><Relationship Id="rId1" Type="http://schemas.openxmlformats.org/officeDocument/2006/relationships/tags" Target="../tags/tag940.xml"/><Relationship Id="rId6" Type="http://schemas.openxmlformats.org/officeDocument/2006/relationships/hyperlink" Target="https://www.jetro.go.jp/ext_images/_Reports/01/d06df8fc5ec86c87/20230045.pdf" TargetMode="External"/><Relationship Id="rId11" Type="http://schemas.openxmlformats.org/officeDocument/2006/relationships/hyperlink" Target="https://www.jetro.go.jp/biz/areareports/special/2021/0901/6b43280477258a92.html" TargetMode="External"/><Relationship Id="rId5" Type="http://schemas.openxmlformats.org/officeDocument/2006/relationships/hyperlink" Target="https://www.jetro.go.jp/biz/areareports/2023/ecf5cbc3094c1db0.html" TargetMode="External"/><Relationship Id="rId15" Type="http://schemas.openxmlformats.org/officeDocument/2006/relationships/hyperlink" Target="https://www.jetro.go.jp/ext_images/_Reports/02/6d834e31450708c0/egypt_iryokiki.pdf" TargetMode="External"/><Relationship Id="rId10" Type="http://schemas.openxmlformats.org/officeDocument/2006/relationships/hyperlink" Target="https://www.jetro.go.jp/ext_images/_Reports/02/2021/2ccc58fac1d29884/202103.pdf" TargetMode="External"/><Relationship Id="rId4" Type="http://schemas.openxmlformats.org/officeDocument/2006/relationships/image" Target="../media/image19.emf"/><Relationship Id="rId9" Type="http://schemas.openxmlformats.org/officeDocument/2006/relationships/hyperlink" Target="https://www.jetro.go.jp/ext_images/_Reports/02/2021/9b33dc8a948ba799/202105.pdf" TargetMode="External"/><Relationship Id="rId14" Type="http://schemas.openxmlformats.org/officeDocument/2006/relationships/hyperlink" Target="https://www.jetro.go.jp/ext_images/_Reports/01/eadd845f17906321/20160099.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87.x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88.x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489.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490.xml"/><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491.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92.x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17" Type="http://schemas.openxmlformats.org/officeDocument/2006/relationships/tags" Target="../tags/tag609.xml"/><Relationship Id="rId21" Type="http://schemas.openxmlformats.org/officeDocument/2006/relationships/tags" Target="../tags/tag513.xml"/><Relationship Id="rId42" Type="http://schemas.openxmlformats.org/officeDocument/2006/relationships/tags" Target="../tags/tag534.xml"/><Relationship Id="rId63" Type="http://schemas.openxmlformats.org/officeDocument/2006/relationships/tags" Target="../tags/tag555.xml"/><Relationship Id="rId84" Type="http://schemas.openxmlformats.org/officeDocument/2006/relationships/tags" Target="../tags/tag576.xml"/><Relationship Id="rId16" Type="http://schemas.openxmlformats.org/officeDocument/2006/relationships/tags" Target="../tags/tag508.xml"/><Relationship Id="rId107" Type="http://schemas.openxmlformats.org/officeDocument/2006/relationships/tags" Target="../tags/tag599.xml"/><Relationship Id="rId11" Type="http://schemas.openxmlformats.org/officeDocument/2006/relationships/tags" Target="../tags/tag503.xml"/><Relationship Id="rId32" Type="http://schemas.openxmlformats.org/officeDocument/2006/relationships/tags" Target="../tags/tag524.xml"/><Relationship Id="rId37" Type="http://schemas.openxmlformats.org/officeDocument/2006/relationships/tags" Target="../tags/tag529.xml"/><Relationship Id="rId53" Type="http://schemas.openxmlformats.org/officeDocument/2006/relationships/tags" Target="../tags/tag545.xml"/><Relationship Id="rId58" Type="http://schemas.openxmlformats.org/officeDocument/2006/relationships/tags" Target="../tags/tag550.xml"/><Relationship Id="rId74" Type="http://schemas.openxmlformats.org/officeDocument/2006/relationships/tags" Target="../tags/tag566.xml"/><Relationship Id="rId79" Type="http://schemas.openxmlformats.org/officeDocument/2006/relationships/tags" Target="../tags/tag571.xml"/><Relationship Id="rId102" Type="http://schemas.openxmlformats.org/officeDocument/2006/relationships/tags" Target="../tags/tag594.xml"/><Relationship Id="rId123" Type="http://schemas.openxmlformats.org/officeDocument/2006/relationships/tags" Target="../tags/tag615.xml"/><Relationship Id="rId128" Type="http://schemas.openxmlformats.org/officeDocument/2006/relationships/slideLayout" Target="../slideLayouts/slideLayout3.xml"/><Relationship Id="rId5" Type="http://schemas.openxmlformats.org/officeDocument/2006/relationships/tags" Target="../tags/tag497.xml"/><Relationship Id="rId90" Type="http://schemas.openxmlformats.org/officeDocument/2006/relationships/tags" Target="../tags/tag582.xml"/><Relationship Id="rId95" Type="http://schemas.openxmlformats.org/officeDocument/2006/relationships/tags" Target="../tags/tag587.xml"/><Relationship Id="rId22" Type="http://schemas.openxmlformats.org/officeDocument/2006/relationships/tags" Target="../tags/tag514.xml"/><Relationship Id="rId27" Type="http://schemas.openxmlformats.org/officeDocument/2006/relationships/tags" Target="../tags/tag519.xml"/><Relationship Id="rId43" Type="http://schemas.openxmlformats.org/officeDocument/2006/relationships/tags" Target="../tags/tag535.xml"/><Relationship Id="rId48" Type="http://schemas.openxmlformats.org/officeDocument/2006/relationships/tags" Target="../tags/tag540.xml"/><Relationship Id="rId64" Type="http://schemas.openxmlformats.org/officeDocument/2006/relationships/tags" Target="../tags/tag556.xml"/><Relationship Id="rId69" Type="http://schemas.openxmlformats.org/officeDocument/2006/relationships/tags" Target="../tags/tag561.xml"/><Relationship Id="rId113" Type="http://schemas.openxmlformats.org/officeDocument/2006/relationships/tags" Target="../tags/tag605.xml"/><Relationship Id="rId118" Type="http://schemas.openxmlformats.org/officeDocument/2006/relationships/tags" Target="../tags/tag610.xml"/><Relationship Id="rId134" Type="http://schemas.openxmlformats.org/officeDocument/2006/relationships/chart" Target="../charts/chart11.xml"/><Relationship Id="rId80" Type="http://schemas.openxmlformats.org/officeDocument/2006/relationships/tags" Target="../tags/tag572.xml"/><Relationship Id="rId85" Type="http://schemas.openxmlformats.org/officeDocument/2006/relationships/tags" Target="../tags/tag577.xml"/><Relationship Id="rId12" Type="http://schemas.openxmlformats.org/officeDocument/2006/relationships/tags" Target="../tags/tag504.xml"/><Relationship Id="rId17" Type="http://schemas.openxmlformats.org/officeDocument/2006/relationships/tags" Target="../tags/tag509.xml"/><Relationship Id="rId33" Type="http://schemas.openxmlformats.org/officeDocument/2006/relationships/tags" Target="../tags/tag525.xml"/><Relationship Id="rId38" Type="http://schemas.openxmlformats.org/officeDocument/2006/relationships/tags" Target="../tags/tag530.xml"/><Relationship Id="rId59" Type="http://schemas.openxmlformats.org/officeDocument/2006/relationships/tags" Target="../tags/tag551.xml"/><Relationship Id="rId103" Type="http://schemas.openxmlformats.org/officeDocument/2006/relationships/tags" Target="../tags/tag595.xml"/><Relationship Id="rId108" Type="http://schemas.openxmlformats.org/officeDocument/2006/relationships/tags" Target="../tags/tag600.xml"/><Relationship Id="rId124" Type="http://schemas.openxmlformats.org/officeDocument/2006/relationships/tags" Target="../tags/tag616.xml"/><Relationship Id="rId129" Type="http://schemas.openxmlformats.org/officeDocument/2006/relationships/notesSlide" Target="../notesSlides/notesSlide10.xml"/><Relationship Id="rId54" Type="http://schemas.openxmlformats.org/officeDocument/2006/relationships/tags" Target="../tags/tag546.xml"/><Relationship Id="rId70" Type="http://schemas.openxmlformats.org/officeDocument/2006/relationships/tags" Target="../tags/tag562.xml"/><Relationship Id="rId75" Type="http://schemas.openxmlformats.org/officeDocument/2006/relationships/tags" Target="../tags/tag567.xml"/><Relationship Id="rId91" Type="http://schemas.openxmlformats.org/officeDocument/2006/relationships/tags" Target="../tags/tag583.xml"/><Relationship Id="rId96" Type="http://schemas.openxmlformats.org/officeDocument/2006/relationships/tags" Target="../tags/tag588.xml"/><Relationship Id="rId1" Type="http://schemas.openxmlformats.org/officeDocument/2006/relationships/tags" Target="../tags/tag493.xml"/><Relationship Id="rId6" Type="http://schemas.openxmlformats.org/officeDocument/2006/relationships/tags" Target="../tags/tag498.xml"/><Relationship Id="rId23" Type="http://schemas.openxmlformats.org/officeDocument/2006/relationships/tags" Target="../tags/tag515.xml"/><Relationship Id="rId28" Type="http://schemas.openxmlformats.org/officeDocument/2006/relationships/tags" Target="../tags/tag520.xml"/><Relationship Id="rId49" Type="http://schemas.openxmlformats.org/officeDocument/2006/relationships/tags" Target="../tags/tag541.xml"/><Relationship Id="rId114" Type="http://schemas.openxmlformats.org/officeDocument/2006/relationships/tags" Target="../tags/tag606.xml"/><Relationship Id="rId119" Type="http://schemas.openxmlformats.org/officeDocument/2006/relationships/tags" Target="../tags/tag611.xml"/><Relationship Id="rId44" Type="http://schemas.openxmlformats.org/officeDocument/2006/relationships/tags" Target="../tags/tag536.xml"/><Relationship Id="rId60" Type="http://schemas.openxmlformats.org/officeDocument/2006/relationships/tags" Target="../tags/tag552.xml"/><Relationship Id="rId65" Type="http://schemas.openxmlformats.org/officeDocument/2006/relationships/tags" Target="../tags/tag557.xml"/><Relationship Id="rId81" Type="http://schemas.openxmlformats.org/officeDocument/2006/relationships/tags" Target="../tags/tag573.xml"/><Relationship Id="rId86" Type="http://schemas.openxmlformats.org/officeDocument/2006/relationships/tags" Target="../tags/tag578.xml"/><Relationship Id="rId130" Type="http://schemas.openxmlformats.org/officeDocument/2006/relationships/oleObject" Target="../embeddings/oleObject14.bin"/><Relationship Id="rId13" Type="http://schemas.openxmlformats.org/officeDocument/2006/relationships/tags" Target="../tags/tag505.xml"/><Relationship Id="rId18" Type="http://schemas.openxmlformats.org/officeDocument/2006/relationships/tags" Target="../tags/tag510.xml"/><Relationship Id="rId39" Type="http://schemas.openxmlformats.org/officeDocument/2006/relationships/tags" Target="../tags/tag531.xml"/><Relationship Id="rId109" Type="http://schemas.openxmlformats.org/officeDocument/2006/relationships/tags" Target="../tags/tag601.xml"/><Relationship Id="rId34" Type="http://schemas.openxmlformats.org/officeDocument/2006/relationships/tags" Target="../tags/tag526.xml"/><Relationship Id="rId50" Type="http://schemas.openxmlformats.org/officeDocument/2006/relationships/tags" Target="../tags/tag542.xml"/><Relationship Id="rId55" Type="http://schemas.openxmlformats.org/officeDocument/2006/relationships/tags" Target="../tags/tag547.xml"/><Relationship Id="rId76" Type="http://schemas.openxmlformats.org/officeDocument/2006/relationships/tags" Target="../tags/tag568.xml"/><Relationship Id="rId97" Type="http://schemas.openxmlformats.org/officeDocument/2006/relationships/tags" Target="../tags/tag589.xml"/><Relationship Id="rId104" Type="http://schemas.openxmlformats.org/officeDocument/2006/relationships/tags" Target="../tags/tag596.xml"/><Relationship Id="rId120" Type="http://schemas.openxmlformats.org/officeDocument/2006/relationships/tags" Target="../tags/tag612.xml"/><Relationship Id="rId125" Type="http://schemas.openxmlformats.org/officeDocument/2006/relationships/tags" Target="../tags/tag617.xml"/><Relationship Id="rId7" Type="http://schemas.openxmlformats.org/officeDocument/2006/relationships/tags" Target="../tags/tag499.xml"/><Relationship Id="rId71" Type="http://schemas.openxmlformats.org/officeDocument/2006/relationships/tags" Target="../tags/tag563.xml"/><Relationship Id="rId92" Type="http://schemas.openxmlformats.org/officeDocument/2006/relationships/tags" Target="../tags/tag584.xml"/><Relationship Id="rId2" Type="http://schemas.openxmlformats.org/officeDocument/2006/relationships/tags" Target="../tags/tag494.xml"/><Relationship Id="rId29" Type="http://schemas.openxmlformats.org/officeDocument/2006/relationships/tags" Target="../tags/tag521.xml"/><Relationship Id="rId24" Type="http://schemas.openxmlformats.org/officeDocument/2006/relationships/tags" Target="../tags/tag516.xml"/><Relationship Id="rId40" Type="http://schemas.openxmlformats.org/officeDocument/2006/relationships/tags" Target="../tags/tag532.xml"/><Relationship Id="rId45" Type="http://schemas.openxmlformats.org/officeDocument/2006/relationships/tags" Target="../tags/tag537.xml"/><Relationship Id="rId66" Type="http://schemas.openxmlformats.org/officeDocument/2006/relationships/tags" Target="../tags/tag558.xml"/><Relationship Id="rId87" Type="http://schemas.openxmlformats.org/officeDocument/2006/relationships/tags" Target="../tags/tag579.xml"/><Relationship Id="rId110" Type="http://schemas.openxmlformats.org/officeDocument/2006/relationships/tags" Target="../tags/tag602.xml"/><Relationship Id="rId115" Type="http://schemas.openxmlformats.org/officeDocument/2006/relationships/tags" Target="../tags/tag607.xml"/><Relationship Id="rId131" Type="http://schemas.openxmlformats.org/officeDocument/2006/relationships/image" Target="../media/image1.emf"/><Relationship Id="rId61" Type="http://schemas.openxmlformats.org/officeDocument/2006/relationships/tags" Target="../tags/tag553.xml"/><Relationship Id="rId82" Type="http://schemas.openxmlformats.org/officeDocument/2006/relationships/tags" Target="../tags/tag574.xml"/><Relationship Id="rId19" Type="http://schemas.openxmlformats.org/officeDocument/2006/relationships/tags" Target="../tags/tag511.xml"/><Relationship Id="rId14" Type="http://schemas.openxmlformats.org/officeDocument/2006/relationships/tags" Target="../tags/tag506.xml"/><Relationship Id="rId30" Type="http://schemas.openxmlformats.org/officeDocument/2006/relationships/tags" Target="../tags/tag522.xml"/><Relationship Id="rId35" Type="http://schemas.openxmlformats.org/officeDocument/2006/relationships/tags" Target="../tags/tag527.xml"/><Relationship Id="rId56" Type="http://schemas.openxmlformats.org/officeDocument/2006/relationships/tags" Target="../tags/tag548.xml"/><Relationship Id="rId77" Type="http://schemas.openxmlformats.org/officeDocument/2006/relationships/tags" Target="../tags/tag569.xml"/><Relationship Id="rId100" Type="http://schemas.openxmlformats.org/officeDocument/2006/relationships/tags" Target="../tags/tag592.xml"/><Relationship Id="rId105" Type="http://schemas.openxmlformats.org/officeDocument/2006/relationships/tags" Target="../tags/tag597.xml"/><Relationship Id="rId126" Type="http://schemas.openxmlformats.org/officeDocument/2006/relationships/tags" Target="../tags/tag618.xml"/><Relationship Id="rId8" Type="http://schemas.openxmlformats.org/officeDocument/2006/relationships/tags" Target="../tags/tag500.xml"/><Relationship Id="rId51" Type="http://schemas.openxmlformats.org/officeDocument/2006/relationships/tags" Target="../tags/tag543.xml"/><Relationship Id="rId72" Type="http://schemas.openxmlformats.org/officeDocument/2006/relationships/tags" Target="../tags/tag564.xml"/><Relationship Id="rId93" Type="http://schemas.openxmlformats.org/officeDocument/2006/relationships/tags" Target="../tags/tag585.xml"/><Relationship Id="rId98" Type="http://schemas.openxmlformats.org/officeDocument/2006/relationships/tags" Target="../tags/tag590.xml"/><Relationship Id="rId121" Type="http://schemas.openxmlformats.org/officeDocument/2006/relationships/tags" Target="../tags/tag613.xml"/><Relationship Id="rId3" Type="http://schemas.openxmlformats.org/officeDocument/2006/relationships/tags" Target="../tags/tag495.xml"/><Relationship Id="rId25" Type="http://schemas.openxmlformats.org/officeDocument/2006/relationships/tags" Target="../tags/tag517.xml"/><Relationship Id="rId46" Type="http://schemas.openxmlformats.org/officeDocument/2006/relationships/tags" Target="../tags/tag538.xml"/><Relationship Id="rId67" Type="http://schemas.openxmlformats.org/officeDocument/2006/relationships/tags" Target="../tags/tag559.xml"/><Relationship Id="rId116" Type="http://schemas.openxmlformats.org/officeDocument/2006/relationships/tags" Target="../tags/tag608.xml"/><Relationship Id="rId20" Type="http://schemas.openxmlformats.org/officeDocument/2006/relationships/tags" Target="../tags/tag512.xml"/><Relationship Id="rId41" Type="http://schemas.openxmlformats.org/officeDocument/2006/relationships/tags" Target="../tags/tag533.xml"/><Relationship Id="rId62" Type="http://schemas.openxmlformats.org/officeDocument/2006/relationships/tags" Target="../tags/tag554.xml"/><Relationship Id="rId83" Type="http://schemas.openxmlformats.org/officeDocument/2006/relationships/tags" Target="../tags/tag575.xml"/><Relationship Id="rId88" Type="http://schemas.openxmlformats.org/officeDocument/2006/relationships/tags" Target="../tags/tag580.xml"/><Relationship Id="rId111" Type="http://schemas.openxmlformats.org/officeDocument/2006/relationships/tags" Target="../tags/tag603.xml"/><Relationship Id="rId132" Type="http://schemas.openxmlformats.org/officeDocument/2006/relationships/chart" Target="../charts/chart9.xml"/><Relationship Id="rId15" Type="http://schemas.openxmlformats.org/officeDocument/2006/relationships/tags" Target="../tags/tag507.xml"/><Relationship Id="rId36" Type="http://schemas.openxmlformats.org/officeDocument/2006/relationships/tags" Target="../tags/tag528.xml"/><Relationship Id="rId57" Type="http://schemas.openxmlformats.org/officeDocument/2006/relationships/tags" Target="../tags/tag549.xml"/><Relationship Id="rId106" Type="http://schemas.openxmlformats.org/officeDocument/2006/relationships/tags" Target="../tags/tag598.xml"/><Relationship Id="rId127" Type="http://schemas.openxmlformats.org/officeDocument/2006/relationships/tags" Target="../tags/tag619.xml"/><Relationship Id="rId10" Type="http://schemas.openxmlformats.org/officeDocument/2006/relationships/tags" Target="../tags/tag502.xml"/><Relationship Id="rId31" Type="http://schemas.openxmlformats.org/officeDocument/2006/relationships/tags" Target="../tags/tag523.xml"/><Relationship Id="rId52" Type="http://schemas.openxmlformats.org/officeDocument/2006/relationships/tags" Target="../tags/tag544.xml"/><Relationship Id="rId73" Type="http://schemas.openxmlformats.org/officeDocument/2006/relationships/tags" Target="../tags/tag565.xml"/><Relationship Id="rId78" Type="http://schemas.openxmlformats.org/officeDocument/2006/relationships/tags" Target="../tags/tag570.xml"/><Relationship Id="rId94" Type="http://schemas.openxmlformats.org/officeDocument/2006/relationships/tags" Target="../tags/tag586.xml"/><Relationship Id="rId99" Type="http://schemas.openxmlformats.org/officeDocument/2006/relationships/tags" Target="../tags/tag591.xml"/><Relationship Id="rId101" Type="http://schemas.openxmlformats.org/officeDocument/2006/relationships/tags" Target="../tags/tag593.xml"/><Relationship Id="rId122" Type="http://schemas.openxmlformats.org/officeDocument/2006/relationships/tags" Target="../tags/tag614.xml"/><Relationship Id="rId4" Type="http://schemas.openxmlformats.org/officeDocument/2006/relationships/tags" Target="../tags/tag496.xml"/><Relationship Id="rId9" Type="http://schemas.openxmlformats.org/officeDocument/2006/relationships/tags" Target="../tags/tag501.xml"/><Relationship Id="rId26" Type="http://schemas.openxmlformats.org/officeDocument/2006/relationships/tags" Target="../tags/tag518.xml"/><Relationship Id="rId47" Type="http://schemas.openxmlformats.org/officeDocument/2006/relationships/tags" Target="../tags/tag539.xml"/><Relationship Id="rId68" Type="http://schemas.openxmlformats.org/officeDocument/2006/relationships/tags" Target="../tags/tag560.xml"/><Relationship Id="rId89" Type="http://schemas.openxmlformats.org/officeDocument/2006/relationships/tags" Target="../tags/tag581.xml"/><Relationship Id="rId112" Type="http://schemas.openxmlformats.org/officeDocument/2006/relationships/tags" Target="../tags/tag604.xml"/><Relationship Id="rId133" Type="http://schemas.openxmlformats.org/officeDocument/2006/relationships/chart" Target="../charts/chart10.xml"/></Relationships>
</file>

<file path=ppt/slides/_rels/slide19.xml.rels><?xml version="1.0" encoding="UTF-8" standalone="yes"?>
<Relationships xmlns="http://schemas.openxmlformats.org/package/2006/relationships"><Relationship Id="rId8" Type="http://schemas.openxmlformats.org/officeDocument/2006/relationships/tags" Target="../tags/tag627.xml"/><Relationship Id="rId13" Type="http://schemas.openxmlformats.org/officeDocument/2006/relationships/tags" Target="../tags/tag632.xml"/><Relationship Id="rId18" Type="http://schemas.openxmlformats.org/officeDocument/2006/relationships/chart" Target="../charts/chart13.xml"/><Relationship Id="rId3" Type="http://schemas.openxmlformats.org/officeDocument/2006/relationships/tags" Target="../tags/tag622.xml"/><Relationship Id="rId7" Type="http://schemas.openxmlformats.org/officeDocument/2006/relationships/tags" Target="../tags/tag626.xml"/><Relationship Id="rId12" Type="http://schemas.openxmlformats.org/officeDocument/2006/relationships/tags" Target="../tags/tag631.xml"/><Relationship Id="rId17" Type="http://schemas.openxmlformats.org/officeDocument/2006/relationships/chart" Target="../charts/chart12.xml"/><Relationship Id="rId2" Type="http://schemas.openxmlformats.org/officeDocument/2006/relationships/tags" Target="../tags/tag621.xml"/><Relationship Id="rId16" Type="http://schemas.openxmlformats.org/officeDocument/2006/relationships/image" Target="../media/image18.emf"/><Relationship Id="rId1" Type="http://schemas.openxmlformats.org/officeDocument/2006/relationships/tags" Target="../tags/tag620.xml"/><Relationship Id="rId6" Type="http://schemas.openxmlformats.org/officeDocument/2006/relationships/tags" Target="../tags/tag625.xml"/><Relationship Id="rId11" Type="http://schemas.openxmlformats.org/officeDocument/2006/relationships/tags" Target="../tags/tag630.xml"/><Relationship Id="rId5" Type="http://schemas.openxmlformats.org/officeDocument/2006/relationships/tags" Target="../tags/tag624.xml"/><Relationship Id="rId15" Type="http://schemas.openxmlformats.org/officeDocument/2006/relationships/oleObject" Target="../embeddings/oleObject15.bin"/><Relationship Id="rId10" Type="http://schemas.openxmlformats.org/officeDocument/2006/relationships/tags" Target="../tags/tag629.xml"/><Relationship Id="rId4" Type="http://schemas.openxmlformats.org/officeDocument/2006/relationships/tags" Target="../tags/tag623.xml"/><Relationship Id="rId9" Type="http://schemas.openxmlformats.org/officeDocument/2006/relationships/tags" Target="../tags/tag628.xml"/><Relationship Id="rId1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4.xml"/><Relationship Id="rId1" Type="http://schemas.openxmlformats.org/officeDocument/2006/relationships/tags" Target="../tags/tag633.x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image" Target="../media/image19.emf"/><Relationship Id="rId5" Type="http://schemas.openxmlformats.org/officeDocument/2006/relationships/oleObject" Target="../embeddings/oleObject17.bin"/><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37.xml"/><Relationship Id="rId6" Type="http://schemas.openxmlformats.org/officeDocument/2006/relationships/chart" Target="../charts/chart14.x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38.xml"/><Relationship Id="rId5" Type="http://schemas.openxmlformats.org/officeDocument/2006/relationships/image" Target="../media/image19.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63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26" Type="http://schemas.openxmlformats.org/officeDocument/2006/relationships/tags" Target="../tags/tag665.xml"/><Relationship Id="rId21" Type="http://schemas.openxmlformats.org/officeDocument/2006/relationships/tags" Target="../tags/tag660.xml"/><Relationship Id="rId42" Type="http://schemas.openxmlformats.org/officeDocument/2006/relationships/tags" Target="../tags/tag681.xml"/><Relationship Id="rId47" Type="http://schemas.openxmlformats.org/officeDocument/2006/relationships/tags" Target="../tags/tag686.xml"/><Relationship Id="rId63" Type="http://schemas.openxmlformats.org/officeDocument/2006/relationships/tags" Target="../tags/tag702.xml"/><Relationship Id="rId68" Type="http://schemas.openxmlformats.org/officeDocument/2006/relationships/tags" Target="../tags/tag707.xml"/><Relationship Id="rId16" Type="http://schemas.openxmlformats.org/officeDocument/2006/relationships/tags" Target="../tags/tag655.xml"/><Relationship Id="rId11" Type="http://schemas.openxmlformats.org/officeDocument/2006/relationships/tags" Target="../tags/tag650.xml"/><Relationship Id="rId32" Type="http://schemas.openxmlformats.org/officeDocument/2006/relationships/tags" Target="../tags/tag671.xml"/><Relationship Id="rId37" Type="http://schemas.openxmlformats.org/officeDocument/2006/relationships/tags" Target="../tags/tag676.xml"/><Relationship Id="rId53" Type="http://schemas.openxmlformats.org/officeDocument/2006/relationships/tags" Target="../tags/tag692.xml"/><Relationship Id="rId58" Type="http://schemas.openxmlformats.org/officeDocument/2006/relationships/tags" Target="../tags/tag697.xml"/><Relationship Id="rId74" Type="http://schemas.openxmlformats.org/officeDocument/2006/relationships/tags" Target="../tags/tag713.xml"/><Relationship Id="rId79" Type="http://schemas.openxmlformats.org/officeDocument/2006/relationships/image" Target="../media/image18.emf"/><Relationship Id="rId5" Type="http://schemas.openxmlformats.org/officeDocument/2006/relationships/tags" Target="../tags/tag644.xml"/><Relationship Id="rId61" Type="http://schemas.openxmlformats.org/officeDocument/2006/relationships/tags" Target="../tags/tag700.xml"/><Relationship Id="rId19" Type="http://schemas.openxmlformats.org/officeDocument/2006/relationships/tags" Target="../tags/tag65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tags" Target="../tags/tag666.xml"/><Relationship Id="rId30" Type="http://schemas.openxmlformats.org/officeDocument/2006/relationships/tags" Target="../tags/tag669.xml"/><Relationship Id="rId35" Type="http://schemas.openxmlformats.org/officeDocument/2006/relationships/tags" Target="../tags/tag674.xml"/><Relationship Id="rId43" Type="http://schemas.openxmlformats.org/officeDocument/2006/relationships/tags" Target="../tags/tag682.xml"/><Relationship Id="rId48" Type="http://schemas.openxmlformats.org/officeDocument/2006/relationships/tags" Target="../tags/tag687.xml"/><Relationship Id="rId56" Type="http://schemas.openxmlformats.org/officeDocument/2006/relationships/tags" Target="../tags/tag695.xml"/><Relationship Id="rId64" Type="http://schemas.openxmlformats.org/officeDocument/2006/relationships/tags" Target="../tags/tag703.xml"/><Relationship Id="rId69" Type="http://schemas.openxmlformats.org/officeDocument/2006/relationships/tags" Target="../tags/tag708.xml"/><Relationship Id="rId77" Type="http://schemas.openxmlformats.org/officeDocument/2006/relationships/slideLayout" Target="../slideLayouts/slideLayout3.xml"/><Relationship Id="rId8" Type="http://schemas.openxmlformats.org/officeDocument/2006/relationships/tags" Target="../tags/tag647.xml"/><Relationship Id="rId51" Type="http://schemas.openxmlformats.org/officeDocument/2006/relationships/tags" Target="../tags/tag690.xml"/><Relationship Id="rId72" Type="http://schemas.openxmlformats.org/officeDocument/2006/relationships/tags" Target="../tags/tag711.xml"/><Relationship Id="rId80" Type="http://schemas.openxmlformats.org/officeDocument/2006/relationships/chart" Target="../charts/chart15.xml"/><Relationship Id="rId3" Type="http://schemas.openxmlformats.org/officeDocument/2006/relationships/tags" Target="../tags/tag642.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tags" Target="../tags/tag664.xml"/><Relationship Id="rId33" Type="http://schemas.openxmlformats.org/officeDocument/2006/relationships/tags" Target="../tags/tag672.xml"/><Relationship Id="rId38" Type="http://schemas.openxmlformats.org/officeDocument/2006/relationships/tags" Target="../tags/tag677.xml"/><Relationship Id="rId46" Type="http://schemas.openxmlformats.org/officeDocument/2006/relationships/tags" Target="../tags/tag685.xml"/><Relationship Id="rId59" Type="http://schemas.openxmlformats.org/officeDocument/2006/relationships/tags" Target="../tags/tag698.xml"/><Relationship Id="rId67" Type="http://schemas.openxmlformats.org/officeDocument/2006/relationships/tags" Target="../tags/tag706.xml"/><Relationship Id="rId20" Type="http://schemas.openxmlformats.org/officeDocument/2006/relationships/tags" Target="../tags/tag659.xml"/><Relationship Id="rId41" Type="http://schemas.openxmlformats.org/officeDocument/2006/relationships/tags" Target="../tags/tag680.xml"/><Relationship Id="rId54" Type="http://schemas.openxmlformats.org/officeDocument/2006/relationships/tags" Target="../tags/tag693.xml"/><Relationship Id="rId62" Type="http://schemas.openxmlformats.org/officeDocument/2006/relationships/tags" Target="../tags/tag701.xml"/><Relationship Id="rId70" Type="http://schemas.openxmlformats.org/officeDocument/2006/relationships/tags" Target="../tags/tag709.xml"/><Relationship Id="rId75" Type="http://schemas.openxmlformats.org/officeDocument/2006/relationships/tags" Target="../tags/tag714.xml"/><Relationship Id="rId1" Type="http://schemas.openxmlformats.org/officeDocument/2006/relationships/tags" Target="../tags/tag640.xml"/><Relationship Id="rId6" Type="http://schemas.openxmlformats.org/officeDocument/2006/relationships/tags" Target="../tags/tag645.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tags" Target="../tags/tag667.xml"/><Relationship Id="rId36" Type="http://schemas.openxmlformats.org/officeDocument/2006/relationships/tags" Target="../tags/tag675.xml"/><Relationship Id="rId49" Type="http://schemas.openxmlformats.org/officeDocument/2006/relationships/tags" Target="../tags/tag688.xml"/><Relationship Id="rId57" Type="http://schemas.openxmlformats.org/officeDocument/2006/relationships/tags" Target="../tags/tag696.xml"/><Relationship Id="rId10" Type="http://schemas.openxmlformats.org/officeDocument/2006/relationships/tags" Target="../tags/tag649.xml"/><Relationship Id="rId31" Type="http://schemas.openxmlformats.org/officeDocument/2006/relationships/tags" Target="../tags/tag670.xml"/><Relationship Id="rId44" Type="http://schemas.openxmlformats.org/officeDocument/2006/relationships/tags" Target="../tags/tag683.xml"/><Relationship Id="rId52" Type="http://schemas.openxmlformats.org/officeDocument/2006/relationships/tags" Target="../tags/tag691.xml"/><Relationship Id="rId60" Type="http://schemas.openxmlformats.org/officeDocument/2006/relationships/tags" Target="../tags/tag699.xml"/><Relationship Id="rId65" Type="http://schemas.openxmlformats.org/officeDocument/2006/relationships/tags" Target="../tags/tag704.xml"/><Relationship Id="rId73" Type="http://schemas.openxmlformats.org/officeDocument/2006/relationships/tags" Target="../tags/tag712.xml"/><Relationship Id="rId78" Type="http://schemas.openxmlformats.org/officeDocument/2006/relationships/oleObject" Target="../embeddings/oleObject20.bin"/><Relationship Id="rId81" Type="http://schemas.openxmlformats.org/officeDocument/2006/relationships/chart" Target="../charts/chart16.xml"/><Relationship Id="rId4" Type="http://schemas.openxmlformats.org/officeDocument/2006/relationships/tags" Target="../tags/tag643.xml"/><Relationship Id="rId9" Type="http://schemas.openxmlformats.org/officeDocument/2006/relationships/tags" Target="../tags/tag648.xml"/><Relationship Id="rId13" Type="http://schemas.openxmlformats.org/officeDocument/2006/relationships/tags" Target="../tags/tag652.xml"/><Relationship Id="rId18" Type="http://schemas.openxmlformats.org/officeDocument/2006/relationships/tags" Target="../tags/tag657.xml"/><Relationship Id="rId39" Type="http://schemas.openxmlformats.org/officeDocument/2006/relationships/tags" Target="../tags/tag678.xml"/><Relationship Id="rId34" Type="http://schemas.openxmlformats.org/officeDocument/2006/relationships/tags" Target="../tags/tag673.xml"/><Relationship Id="rId50" Type="http://schemas.openxmlformats.org/officeDocument/2006/relationships/tags" Target="../tags/tag689.xml"/><Relationship Id="rId55" Type="http://schemas.openxmlformats.org/officeDocument/2006/relationships/tags" Target="../tags/tag694.xml"/><Relationship Id="rId76" Type="http://schemas.openxmlformats.org/officeDocument/2006/relationships/tags" Target="../tags/tag715.xml"/><Relationship Id="rId7" Type="http://schemas.openxmlformats.org/officeDocument/2006/relationships/tags" Target="../tags/tag646.xml"/><Relationship Id="rId71" Type="http://schemas.openxmlformats.org/officeDocument/2006/relationships/tags" Target="../tags/tag710.xml"/><Relationship Id="rId2" Type="http://schemas.openxmlformats.org/officeDocument/2006/relationships/tags" Target="../tags/tag641.xml"/><Relationship Id="rId29" Type="http://schemas.openxmlformats.org/officeDocument/2006/relationships/tags" Target="../tags/tag668.xml"/><Relationship Id="rId24" Type="http://schemas.openxmlformats.org/officeDocument/2006/relationships/tags" Target="../tags/tag663.xml"/><Relationship Id="rId40" Type="http://schemas.openxmlformats.org/officeDocument/2006/relationships/tags" Target="../tags/tag679.xml"/><Relationship Id="rId45" Type="http://schemas.openxmlformats.org/officeDocument/2006/relationships/tags" Target="../tags/tag684.xml"/><Relationship Id="rId66" Type="http://schemas.openxmlformats.org/officeDocument/2006/relationships/tags" Target="../tags/tag70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716.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tags" Target="../tags/tag719.xml"/><Relationship Id="rId7" Type="http://schemas.openxmlformats.org/officeDocument/2006/relationships/image" Target="../media/image19.emf"/><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oleObject" Target="../embeddings/oleObject22.bin"/><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720.xm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7.xml"/><Relationship Id="rId7" Type="http://schemas.openxmlformats.org/officeDocument/2006/relationships/diagramLayout" Target="../diagrams/layout1.xml"/><Relationship Id="rId2" Type="http://schemas.openxmlformats.org/officeDocument/2006/relationships/slideLayout" Target="../slideLayouts/slideLayout3.xml"/><Relationship Id="rId1" Type="http://schemas.openxmlformats.org/officeDocument/2006/relationships/tags" Target="../tags/tag721.xml"/><Relationship Id="rId6" Type="http://schemas.openxmlformats.org/officeDocument/2006/relationships/diagramData" Target="../diagrams/data1.xml"/><Relationship Id="rId5" Type="http://schemas.openxmlformats.org/officeDocument/2006/relationships/image" Target="../media/image19.emf"/><Relationship Id="rId10" Type="http://schemas.microsoft.com/office/2007/relationships/diagramDrawing" Target="../diagrams/drawing1.xml"/><Relationship Id="rId4" Type="http://schemas.openxmlformats.org/officeDocument/2006/relationships/oleObject" Target="../embeddings/oleObject24.bin"/><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22.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23.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hyperlink" Target="https://gaif.org/FE/Members/Details/6ce1c58f-bf66-4e60-ac92-372d76bc18e2" TargetMode="External"/><Relationship Id="rId3" Type="http://schemas.openxmlformats.org/officeDocument/2006/relationships/notesSlide" Target="../notesSlides/notesSlide20.xml"/><Relationship Id="rId7" Type="http://schemas.openxmlformats.org/officeDocument/2006/relationships/hyperlink" Target="https://live.worldbank.org/en/experts/m/mohamed-maait" TargetMode="External"/><Relationship Id="rId2" Type="http://schemas.openxmlformats.org/officeDocument/2006/relationships/slideLayout" Target="../slideLayouts/slideLayout3.xml"/><Relationship Id="rId1" Type="http://schemas.openxmlformats.org/officeDocument/2006/relationships/tags" Target="../tags/tag724.xml"/><Relationship Id="rId6" Type="http://schemas.openxmlformats.org/officeDocument/2006/relationships/hyperlink" Target="https://eha.gov.eg/en/board-members/hani-mustafa-mahmoud-rashid/" TargetMode="Externa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725.xml"/><Relationship Id="rId5" Type="http://schemas.openxmlformats.org/officeDocument/2006/relationships/image" Target="../media/image19.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26.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727.xml"/><Relationship Id="rId5" Type="http://schemas.openxmlformats.org/officeDocument/2006/relationships/image" Target="../media/image19.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28.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29.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730.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731.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732.xml"/><Relationship Id="rId5" Type="http://schemas.openxmlformats.org/officeDocument/2006/relationships/image" Target="../media/image21.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733.xml"/><Relationship Id="rId5" Type="http://schemas.openxmlformats.org/officeDocument/2006/relationships/image" Target="../media/image21.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734.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735.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736.xml"/><Relationship Id="rId5" Type="http://schemas.openxmlformats.org/officeDocument/2006/relationships/image" Target="../media/image21.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737.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38.x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739.xml"/><Relationship Id="rId5" Type="http://schemas.openxmlformats.org/officeDocument/2006/relationships/image" Target="../media/image19.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740.x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741.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742.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notesSlide" Target="../notesSlides/notesSlide37.xm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Layout" Target="../slideLayouts/slideLayout3.xml"/><Relationship Id="rId16" Type="http://schemas.openxmlformats.org/officeDocument/2006/relationships/image" Target="../media/image32.png"/><Relationship Id="rId1" Type="http://schemas.openxmlformats.org/officeDocument/2006/relationships/tags" Target="../tags/tag74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9.emf"/><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oleObject" Target="../embeddings/oleObject4.bin"/><Relationship Id="rId9" Type="http://schemas.openxmlformats.org/officeDocument/2006/relationships/image" Target="../media/image25.svg"/><Relationship Id="rId1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744.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45.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3" Type="http://schemas.openxmlformats.org/officeDocument/2006/relationships/tags" Target="../tags/tag758.xml"/><Relationship Id="rId18" Type="http://schemas.openxmlformats.org/officeDocument/2006/relationships/tags" Target="../tags/tag763.xml"/><Relationship Id="rId26" Type="http://schemas.openxmlformats.org/officeDocument/2006/relationships/tags" Target="../tags/tag771.xml"/><Relationship Id="rId39" Type="http://schemas.openxmlformats.org/officeDocument/2006/relationships/tags" Target="../tags/tag784.xml"/><Relationship Id="rId21" Type="http://schemas.openxmlformats.org/officeDocument/2006/relationships/tags" Target="../tags/tag766.xml"/><Relationship Id="rId34" Type="http://schemas.openxmlformats.org/officeDocument/2006/relationships/tags" Target="../tags/tag779.xml"/><Relationship Id="rId42" Type="http://schemas.openxmlformats.org/officeDocument/2006/relationships/tags" Target="../tags/tag787.xml"/><Relationship Id="rId47" Type="http://schemas.openxmlformats.org/officeDocument/2006/relationships/tags" Target="../tags/tag792.xml"/><Relationship Id="rId50" Type="http://schemas.openxmlformats.org/officeDocument/2006/relationships/tags" Target="../tags/tag795.xml"/><Relationship Id="rId55" Type="http://schemas.openxmlformats.org/officeDocument/2006/relationships/oleObject" Target="../embeddings/oleObject37.bin"/><Relationship Id="rId7" Type="http://schemas.openxmlformats.org/officeDocument/2006/relationships/tags" Target="../tags/tag752.xml"/><Relationship Id="rId2" Type="http://schemas.openxmlformats.org/officeDocument/2006/relationships/tags" Target="../tags/tag747.xml"/><Relationship Id="rId16" Type="http://schemas.openxmlformats.org/officeDocument/2006/relationships/tags" Target="../tags/tag761.xml"/><Relationship Id="rId29" Type="http://schemas.openxmlformats.org/officeDocument/2006/relationships/tags" Target="../tags/tag774.xml"/><Relationship Id="rId11" Type="http://schemas.openxmlformats.org/officeDocument/2006/relationships/tags" Target="../tags/tag756.xml"/><Relationship Id="rId24" Type="http://schemas.openxmlformats.org/officeDocument/2006/relationships/tags" Target="../tags/tag769.xml"/><Relationship Id="rId32" Type="http://schemas.openxmlformats.org/officeDocument/2006/relationships/tags" Target="../tags/tag777.xml"/><Relationship Id="rId37" Type="http://schemas.openxmlformats.org/officeDocument/2006/relationships/tags" Target="../tags/tag782.xml"/><Relationship Id="rId40" Type="http://schemas.openxmlformats.org/officeDocument/2006/relationships/tags" Target="../tags/tag785.xml"/><Relationship Id="rId45" Type="http://schemas.openxmlformats.org/officeDocument/2006/relationships/tags" Target="../tags/tag790.xml"/><Relationship Id="rId53" Type="http://schemas.openxmlformats.org/officeDocument/2006/relationships/tags" Target="../tags/tag798.xml"/><Relationship Id="rId5" Type="http://schemas.openxmlformats.org/officeDocument/2006/relationships/tags" Target="../tags/tag750.xml"/><Relationship Id="rId19" Type="http://schemas.openxmlformats.org/officeDocument/2006/relationships/tags" Target="../tags/tag764.xml"/><Relationship Id="rId4" Type="http://schemas.openxmlformats.org/officeDocument/2006/relationships/tags" Target="../tags/tag749.xml"/><Relationship Id="rId9" Type="http://schemas.openxmlformats.org/officeDocument/2006/relationships/tags" Target="../tags/tag754.xml"/><Relationship Id="rId14" Type="http://schemas.openxmlformats.org/officeDocument/2006/relationships/tags" Target="../tags/tag759.xml"/><Relationship Id="rId22" Type="http://schemas.openxmlformats.org/officeDocument/2006/relationships/tags" Target="../tags/tag767.xml"/><Relationship Id="rId27" Type="http://schemas.openxmlformats.org/officeDocument/2006/relationships/tags" Target="../tags/tag772.xml"/><Relationship Id="rId30" Type="http://schemas.openxmlformats.org/officeDocument/2006/relationships/tags" Target="../tags/tag775.xml"/><Relationship Id="rId35" Type="http://schemas.openxmlformats.org/officeDocument/2006/relationships/tags" Target="../tags/tag780.xml"/><Relationship Id="rId43" Type="http://schemas.openxmlformats.org/officeDocument/2006/relationships/tags" Target="../tags/tag788.xml"/><Relationship Id="rId48" Type="http://schemas.openxmlformats.org/officeDocument/2006/relationships/tags" Target="../tags/tag793.xml"/><Relationship Id="rId56" Type="http://schemas.openxmlformats.org/officeDocument/2006/relationships/image" Target="../media/image18.emf"/><Relationship Id="rId8" Type="http://schemas.openxmlformats.org/officeDocument/2006/relationships/tags" Target="../tags/tag753.xml"/><Relationship Id="rId51" Type="http://schemas.openxmlformats.org/officeDocument/2006/relationships/tags" Target="../tags/tag796.xml"/><Relationship Id="rId3" Type="http://schemas.openxmlformats.org/officeDocument/2006/relationships/tags" Target="../tags/tag748.xml"/><Relationship Id="rId12" Type="http://schemas.openxmlformats.org/officeDocument/2006/relationships/tags" Target="../tags/tag757.xml"/><Relationship Id="rId17" Type="http://schemas.openxmlformats.org/officeDocument/2006/relationships/tags" Target="../tags/tag762.xml"/><Relationship Id="rId25" Type="http://schemas.openxmlformats.org/officeDocument/2006/relationships/tags" Target="../tags/tag770.xml"/><Relationship Id="rId33" Type="http://schemas.openxmlformats.org/officeDocument/2006/relationships/tags" Target="../tags/tag778.xml"/><Relationship Id="rId38" Type="http://schemas.openxmlformats.org/officeDocument/2006/relationships/tags" Target="../tags/tag783.xml"/><Relationship Id="rId46" Type="http://schemas.openxmlformats.org/officeDocument/2006/relationships/tags" Target="../tags/tag791.xml"/><Relationship Id="rId20" Type="http://schemas.openxmlformats.org/officeDocument/2006/relationships/tags" Target="../tags/tag765.xml"/><Relationship Id="rId41" Type="http://schemas.openxmlformats.org/officeDocument/2006/relationships/tags" Target="../tags/tag786.xml"/><Relationship Id="rId54" Type="http://schemas.openxmlformats.org/officeDocument/2006/relationships/slideLayout" Target="../slideLayouts/slideLayout3.xml"/><Relationship Id="rId1" Type="http://schemas.openxmlformats.org/officeDocument/2006/relationships/tags" Target="../tags/tag746.xml"/><Relationship Id="rId6" Type="http://schemas.openxmlformats.org/officeDocument/2006/relationships/tags" Target="../tags/tag751.xml"/><Relationship Id="rId15" Type="http://schemas.openxmlformats.org/officeDocument/2006/relationships/tags" Target="../tags/tag760.xml"/><Relationship Id="rId23" Type="http://schemas.openxmlformats.org/officeDocument/2006/relationships/tags" Target="../tags/tag768.xml"/><Relationship Id="rId28" Type="http://schemas.openxmlformats.org/officeDocument/2006/relationships/tags" Target="../tags/tag773.xml"/><Relationship Id="rId36" Type="http://schemas.openxmlformats.org/officeDocument/2006/relationships/tags" Target="../tags/tag781.xml"/><Relationship Id="rId49" Type="http://schemas.openxmlformats.org/officeDocument/2006/relationships/tags" Target="../tags/tag794.xml"/><Relationship Id="rId57" Type="http://schemas.openxmlformats.org/officeDocument/2006/relationships/chart" Target="../charts/chart18.xml"/><Relationship Id="rId10" Type="http://schemas.openxmlformats.org/officeDocument/2006/relationships/tags" Target="../tags/tag755.xml"/><Relationship Id="rId31" Type="http://schemas.openxmlformats.org/officeDocument/2006/relationships/tags" Target="../tags/tag776.xml"/><Relationship Id="rId44" Type="http://schemas.openxmlformats.org/officeDocument/2006/relationships/tags" Target="../tags/tag789.xml"/><Relationship Id="rId52" Type="http://schemas.openxmlformats.org/officeDocument/2006/relationships/tags" Target="../tags/tag797.xml"/></Relationships>
</file>

<file path=ppt/slides/_rels/slide62.xml.rels><?xml version="1.0" encoding="UTF-8" standalone="yes"?>
<Relationships xmlns="http://schemas.openxmlformats.org/package/2006/relationships"><Relationship Id="rId8" Type="http://schemas.openxmlformats.org/officeDocument/2006/relationships/tags" Target="../tags/tag806.xml"/><Relationship Id="rId3" Type="http://schemas.openxmlformats.org/officeDocument/2006/relationships/tags" Target="../tags/tag801.xml"/><Relationship Id="rId7" Type="http://schemas.openxmlformats.org/officeDocument/2006/relationships/tags" Target="../tags/tag805.xml"/><Relationship Id="rId12" Type="http://schemas.openxmlformats.org/officeDocument/2006/relationships/chart" Target="../charts/chart19.xml"/><Relationship Id="rId2" Type="http://schemas.openxmlformats.org/officeDocument/2006/relationships/tags" Target="../tags/tag800.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image" Target="../media/image1.emf"/><Relationship Id="rId5" Type="http://schemas.openxmlformats.org/officeDocument/2006/relationships/tags" Target="../tags/tag803.xml"/><Relationship Id="rId10" Type="http://schemas.openxmlformats.org/officeDocument/2006/relationships/oleObject" Target="../embeddings/oleObject38.bin"/><Relationship Id="rId4" Type="http://schemas.openxmlformats.org/officeDocument/2006/relationships/tags" Target="../tags/tag802.xml"/><Relationship Id="rId9"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image" Target="../media/image18.emf"/><Relationship Id="rId5" Type="http://schemas.openxmlformats.org/officeDocument/2006/relationships/oleObject" Target="../embeddings/oleObject39.bin"/><Relationship Id="rId4"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0.xml"/><Relationship Id="rId1" Type="http://schemas.openxmlformats.org/officeDocument/2006/relationships/tags" Target="../tags/tag809.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811.xml"/><Relationship Id="rId4" Type="http://schemas.openxmlformats.org/officeDocument/2006/relationships/image" Target="../media/image19.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812.xml"/><Relationship Id="rId5" Type="http://schemas.openxmlformats.org/officeDocument/2006/relationships/image" Target="../media/image19.emf"/><Relationship Id="rId4"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813.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8" Type="http://schemas.openxmlformats.org/officeDocument/2006/relationships/hyperlink" Target="http://www.bm-egypt.com/" TargetMode="External"/><Relationship Id="rId3" Type="http://schemas.openxmlformats.org/officeDocument/2006/relationships/slideLayout" Target="../slideLayouts/slideLayout3.xml"/><Relationship Id="rId7" Type="http://schemas.openxmlformats.org/officeDocument/2006/relationships/hyperlink" Target="https://www.aacmi.net/" TargetMode="External"/><Relationship Id="rId2" Type="http://schemas.openxmlformats.org/officeDocument/2006/relationships/tags" Target="../tags/tag815.xml"/><Relationship Id="rId1" Type="http://schemas.openxmlformats.org/officeDocument/2006/relationships/tags" Target="../tags/tag814.xml"/><Relationship Id="rId6" Type="http://schemas.openxmlformats.org/officeDocument/2006/relationships/hyperlink" Target="http://www.amecoegypt.com/" TargetMode="External"/><Relationship Id="rId5" Type="http://schemas.openxmlformats.org/officeDocument/2006/relationships/image" Target="../media/image19.emf"/><Relationship Id="rId4"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816.xml"/><Relationship Id="rId5" Type="http://schemas.openxmlformats.org/officeDocument/2006/relationships/image" Target="../media/image19.emf"/><Relationship Id="rId4" Type="http://schemas.openxmlformats.org/officeDocument/2006/relationships/oleObject" Target="../embeddings/oleObject42.bin"/></Relationships>
</file>

<file path=ppt/slides/_rels/slide7.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191" Type="http://schemas.openxmlformats.org/officeDocument/2006/relationships/tags" Target="../tags/tag199.xml"/><Relationship Id="rId205" Type="http://schemas.openxmlformats.org/officeDocument/2006/relationships/tags" Target="../tags/tag213.xml"/><Relationship Id="rId226" Type="http://schemas.openxmlformats.org/officeDocument/2006/relationships/tags" Target="../tags/tag234.xml"/><Relationship Id="rId247" Type="http://schemas.openxmlformats.org/officeDocument/2006/relationships/tags" Target="../tags/tag255.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53" Type="http://schemas.openxmlformats.org/officeDocument/2006/relationships/tags" Target="../tags/tag61.xml"/><Relationship Id="rId74" Type="http://schemas.openxmlformats.org/officeDocument/2006/relationships/tags" Target="../tags/tag82.xml"/><Relationship Id="rId128" Type="http://schemas.openxmlformats.org/officeDocument/2006/relationships/tags" Target="../tags/tag136.xml"/><Relationship Id="rId149" Type="http://schemas.openxmlformats.org/officeDocument/2006/relationships/tags" Target="../tags/tag157.xml"/><Relationship Id="rId5" Type="http://schemas.openxmlformats.org/officeDocument/2006/relationships/tags" Target="../tags/tag13.xml"/><Relationship Id="rId95" Type="http://schemas.openxmlformats.org/officeDocument/2006/relationships/tags" Target="../tags/tag103.xml"/><Relationship Id="rId160" Type="http://schemas.openxmlformats.org/officeDocument/2006/relationships/tags" Target="../tags/tag168.xml"/><Relationship Id="rId181" Type="http://schemas.openxmlformats.org/officeDocument/2006/relationships/tags" Target="../tags/tag189.xml"/><Relationship Id="rId216" Type="http://schemas.openxmlformats.org/officeDocument/2006/relationships/tags" Target="../tags/tag224.xml"/><Relationship Id="rId237" Type="http://schemas.openxmlformats.org/officeDocument/2006/relationships/tags" Target="../tags/tag245.xml"/><Relationship Id="rId258" Type="http://schemas.openxmlformats.org/officeDocument/2006/relationships/notesSlide" Target="../notesSlides/notesSlide5.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tags" Target="../tags/tag235.xml"/><Relationship Id="rId248" Type="http://schemas.openxmlformats.org/officeDocument/2006/relationships/tags" Target="../tags/tag256.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oleObject" Target="../embeddings/oleObject5.bin"/><Relationship Id="rId23" Type="http://schemas.openxmlformats.org/officeDocument/2006/relationships/tags" Target="../tags/tag31.xml"/><Relationship Id="rId119" Type="http://schemas.openxmlformats.org/officeDocument/2006/relationships/tags" Target="../tags/tag127.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image" Target="../media/image1.emf"/><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chart" Target="../charts/chart1.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chart" Target="../charts/chart2.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slideLayout" Target="../slideLayouts/slideLayout3.xml"/><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817.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18" Type="http://schemas.openxmlformats.org/officeDocument/2006/relationships/image" Target="../media/image18.emf"/><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tags" Target="../tags/tag829.xml"/><Relationship Id="rId17" Type="http://schemas.openxmlformats.org/officeDocument/2006/relationships/oleObject" Target="../embeddings/oleObject44.bin"/><Relationship Id="rId2" Type="http://schemas.openxmlformats.org/officeDocument/2006/relationships/tags" Target="../tags/tag819.xml"/><Relationship Id="rId16" Type="http://schemas.openxmlformats.org/officeDocument/2006/relationships/slideLayout" Target="../slideLayouts/slideLayout3.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tags" Target="../tags/tag828.xml"/><Relationship Id="rId5" Type="http://schemas.openxmlformats.org/officeDocument/2006/relationships/tags" Target="../tags/tag822.xml"/><Relationship Id="rId15" Type="http://schemas.openxmlformats.org/officeDocument/2006/relationships/tags" Target="../tags/tag832.xml"/><Relationship Id="rId10" Type="http://schemas.openxmlformats.org/officeDocument/2006/relationships/tags" Target="../tags/tag827.xml"/><Relationship Id="rId19" Type="http://schemas.openxmlformats.org/officeDocument/2006/relationships/chart" Target="../charts/chart20.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3.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4.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5.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7.xml"/><Relationship Id="rId1" Type="http://schemas.openxmlformats.org/officeDocument/2006/relationships/tags" Target="../tags/tag836.xml"/><Relationship Id="rId5" Type="http://schemas.openxmlformats.org/officeDocument/2006/relationships/image" Target="../media/image19.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8.x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839.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1.xml"/><Relationship Id="rId1" Type="http://schemas.openxmlformats.org/officeDocument/2006/relationships/tags" Target="../tags/tag840.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842.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tags" Target="../tags/tag306.xml"/><Relationship Id="rId47" Type="http://schemas.openxmlformats.org/officeDocument/2006/relationships/tags" Target="../tags/tag311.xml"/><Relationship Id="rId50" Type="http://schemas.openxmlformats.org/officeDocument/2006/relationships/tags" Target="../tags/tag314.xml"/><Relationship Id="rId55" Type="http://schemas.openxmlformats.org/officeDocument/2006/relationships/chart" Target="../charts/chart4.xml"/><Relationship Id="rId7" Type="http://schemas.openxmlformats.org/officeDocument/2006/relationships/tags" Target="../tags/tag271.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image" Target="../media/image18.emf"/><Relationship Id="rId5" Type="http://schemas.openxmlformats.org/officeDocument/2006/relationships/tags" Target="../tags/tag269.xml"/><Relationship Id="rId10" Type="http://schemas.openxmlformats.org/officeDocument/2006/relationships/tags" Target="../tags/tag274.xml"/><Relationship Id="rId19" Type="http://schemas.openxmlformats.org/officeDocument/2006/relationships/tags" Target="../tags/tag283.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oleObject" Target="../embeddings/oleObject6.bin"/><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8" Type="http://schemas.openxmlformats.org/officeDocument/2006/relationships/tags" Target="../tags/tag272.xml"/><Relationship Id="rId51" Type="http://schemas.openxmlformats.org/officeDocument/2006/relationships/slideLayout" Target="../slideLayouts/slideLayout3.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chart" Target="../charts/chart3.xml"/><Relationship Id="rId1" Type="http://schemas.openxmlformats.org/officeDocument/2006/relationships/tags" Target="../tags/tag265.x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843.x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81.xml.rels><?xml version="1.0" encoding="UTF-8" standalone="yes"?>
<Relationships xmlns="http://schemas.openxmlformats.org/package/2006/relationships"><Relationship Id="rId8" Type="http://schemas.openxmlformats.org/officeDocument/2006/relationships/hyperlink" Target="https://www.loc.gov/item/global-legal-monitor/2020-10-29/egypt-countrys-first-law-on-protection-of-personal-data-enters-into-force/" TargetMode="External"/><Relationship Id="rId3" Type="http://schemas.openxmlformats.org/officeDocument/2006/relationships/notesSlide" Target="../notesSlides/notesSlide45.xml"/><Relationship Id="rId7" Type="http://schemas.openxmlformats.org/officeDocument/2006/relationships/hyperlink" Target="https://www.wipo.int/wipolex/en/text/577285" TargetMode="External"/><Relationship Id="rId2" Type="http://schemas.openxmlformats.org/officeDocument/2006/relationships/slideLayout" Target="../slideLayouts/slideLayout3.xml"/><Relationship Id="rId1" Type="http://schemas.openxmlformats.org/officeDocument/2006/relationships/tags" Target="../tags/tag844.xml"/><Relationship Id="rId6" Type="http://schemas.openxmlformats.org/officeDocument/2006/relationships/hyperlink" Target="https://wipolex-res.wipo.int/edocs/lexdocs/laws/en/eg/eg050en.html" TargetMode="Externa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hyperlink" Target="https://www.loc.gov/item/global-legal-monitor/2020-10-29/egypt-countrys-first-law-on-protection-of-personal-data-enters-into-force/" TargetMode="External"/><Relationship Id="rId2" Type="http://schemas.openxmlformats.org/officeDocument/2006/relationships/slideLayout" Target="../slideLayouts/slideLayout3.xml"/><Relationship Id="rId1" Type="http://schemas.openxmlformats.org/officeDocument/2006/relationships/tags" Target="../tags/tag845.xml"/><Relationship Id="rId6" Type="http://schemas.openxmlformats.org/officeDocument/2006/relationships/hyperlink" Target="https://www.wipo.int/wipolex/en/text/577285" TargetMode="External"/><Relationship Id="rId5" Type="http://schemas.openxmlformats.org/officeDocument/2006/relationships/hyperlink" Target="https://wipolex-res.wipo.int/edocs/lexdocs/laws/en/eg/eg050en.html" TargetMode="Externa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846.xml"/><Relationship Id="rId5" Type="http://schemas.openxmlformats.org/officeDocument/2006/relationships/image" Target="../media/image19.emf"/><Relationship Id="rId4" Type="http://schemas.openxmlformats.org/officeDocument/2006/relationships/oleObject" Target="../embeddings/oleObject52.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847.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848.xml"/><Relationship Id="rId5" Type="http://schemas.openxmlformats.org/officeDocument/2006/relationships/image" Target="../media/image19.emf"/><Relationship Id="rId4" Type="http://schemas.openxmlformats.org/officeDocument/2006/relationships/oleObject" Target="../embeddings/oleObject5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849.xml"/><Relationship Id="rId5" Type="http://schemas.openxmlformats.org/officeDocument/2006/relationships/image" Target="../media/image36.emf"/><Relationship Id="rId4" Type="http://schemas.openxmlformats.org/officeDocument/2006/relationships/oleObject" Target="../embeddings/oleObject5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850.xml"/><Relationship Id="rId5" Type="http://schemas.openxmlformats.org/officeDocument/2006/relationships/image" Target="../media/image36.emf"/><Relationship Id="rId4" Type="http://schemas.openxmlformats.org/officeDocument/2006/relationships/oleObject" Target="../embeddings/oleObject56.bin"/></Relationships>
</file>

<file path=ppt/slides/_rels/slide89.xml.rels><?xml version="1.0" encoding="UTF-8" standalone="yes"?>
<Relationships xmlns="http://schemas.openxmlformats.org/package/2006/relationships"><Relationship Id="rId13" Type="http://schemas.openxmlformats.org/officeDocument/2006/relationships/tags" Target="../tags/tag863.xml"/><Relationship Id="rId18" Type="http://schemas.openxmlformats.org/officeDocument/2006/relationships/tags" Target="../tags/tag868.xml"/><Relationship Id="rId26" Type="http://schemas.openxmlformats.org/officeDocument/2006/relationships/tags" Target="../tags/tag876.xml"/><Relationship Id="rId39" Type="http://schemas.openxmlformats.org/officeDocument/2006/relationships/tags" Target="../tags/tag889.xml"/><Relationship Id="rId21" Type="http://schemas.openxmlformats.org/officeDocument/2006/relationships/tags" Target="../tags/tag871.xml"/><Relationship Id="rId34" Type="http://schemas.openxmlformats.org/officeDocument/2006/relationships/tags" Target="../tags/tag884.xml"/><Relationship Id="rId42" Type="http://schemas.openxmlformats.org/officeDocument/2006/relationships/tags" Target="../tags/tag892.xml"/><Relationship Id="rId47" Type="http://schemas.openxmlformats.org/officeDocument/2006/relationships/tags" Target="../tags/tag897.xml"/><Relationship Id="rId50" Type="http://schemas.openxmlformats.org/officeDocument/2006/relationships/tags" Target="../tags/tag900.xml"/><Relationship Id="rId55" Type="http://schemas.openxmlformats.org/officeDocument/2006/relationships/chart" Target="../charts/chart21.xml"/><Relationship Id="rId7" Type="http://schemas.openxmlformats.org/officeDocument/2006/relationships/tags" Target="../tags/tag857.xml"/><Relationship Id="rId2" Type="http://schemas.openxmlformats.org/officeDocument/2006/relationships/tags" Target="../tags/tag852.xml"/><Relationship Id="rId16" Type="http://schemas.openxmlformats.org/officeDocument/2006/relationships/tags" Target="../tags/tag866.xml"/><Relationship Id="rId29" Type="http://schemas.openxmlformats.org/officeDocument/2006/relationships/tags" Target="../tags/tag879.xml"/><Relationship Id="rId11" Type="http://schemas.openxmlformats.org/officeDocument/2006/relationships/tags" Target="../tags/tag861.xml"/><Relationship Id="rId24" Type="http://schemas.openxmlformats.org/officeDocument/2006/relationships/tags" Target="../tags/tag874.xml"/><Relationship Id="rId32" Type="http://schemas.openxmlformats.org/officeDocument/2006/relationships/tags" Target="../tags/tag882.xml"/><Relationship Id="rId37" Type="http://schemas.openxmlformats.org/officeDocument/2006/relationships/tags" Target="../tags/tag887.xml"/><Relationship Id="rId40" Type="http://schemas.openxmlformats.org/officeDocument/2006/relationships/tags" Target="../tags/tag890.xml"/><Relationship Id="rId45" Type="http://schemas.openxmlformats.org/officeDocument/2006/relationships/tags" Target="../tags/tag895.xml"/><Relationship Id="rId53" Type="http://schemas.openxmlformats.org/officeDocument/2006/relationships/oleObject" Target="../embeddings/oleObject57.bin"/><Relationship Id="rId5" Type="http://schemas.openxmlformats.org/officeDocument/2006/relationships/tags" Target="../tags/tag855.xml"/><Relationship Id="rId10" Type="http://schemas.openxmlformats.org/officeDocument/2006/relationships/tags" Target="../tags/tag860.xml"/><Relationship Id="rId19" Type="http://schemas.openxmlformats.org/officeDocument/2006/relationships/tags" Target="../tags/tag869.xml"/><Relationship Id="rId31" Type="http://schemas.openxmlformats.org/officeDocument/2006/relationships/tags" Target="../tags/tag881.xml"/><Relationship Id="rId44" Type="http://schemas.openxmlformats.org/officeDocument/2006/relationships/tags" Target="../tags/tag894.xml"/><Relationship Id="rId52" Type="http://schemas.openxmlformats.org/officeDocument/2006/relationships/slideLayout" Target="../slideLayouts/slideLayout3.xml"/><Relationship Id="rId4" Type="http://schemas.openxmlformats.org/officeDocument/2006/relationships/tags" Target="../tags/tag854.xml"/><Relationship Id="rId9" Type="http://schemas.openxmlformats.org/officeDocument/2006/relationships/tags" Target="../tags/tag859.xml"/><Relationship Id="rId14" Type="http://schemas.openxmlformats.org/officeDocument/2006/relationships/tags" Target="../tags/tag864.xml"/><Relationship Id="rId22" Type="http://schemas.openxmlformats.org/officeDocument/2006/relationships/tags" Target="../tags/tag872.xml"/><Relationship Id="rId27" Type="http://schemas.openxmlformats.org/officeDocument/2006/relationships/tags" Target="../tags/tag877.xml"/><Relationship Id="rId30" Type="http://schemas.openxmlformats.org/officeDocument/2006/relationships/tags" Target="../tags/tag880.xml"/><Relationship Id="rId35" Type="http://schemas.openxmlformats.org/officeDocument/2006/relationships/tags" Target="../tags/tag885.xml"/><Relationship Id="rId43" Type="http://schemas.openxmlformats.org/officeDocument/2006/relationships/tags" Target="../tags/tag893.xml"/><Relationship Id="rId48" Type="http://schemas.openxmlformats.org/officeDocument/2006/relationships/tags" Target="../tags/tag898.xml"/><Relationship Id="rId8" Type="http://schemas.openxmlformats.org/officeDocument/2006/relationships/tags" Target="../tags/tag858.xml"/><Relationship Id="rId51" Type="http://schemas.openxmlformats.org/officeDocument/2006/relationships/tags" Target="../tags/tag901.xml"/><Relationship Id="rId3" Type="http://schemas.openxmlformats.org/officeDocument/2006/relationships/tags" Target="../tags/tag853.xml"/><Relationship Id="rId12" Type="http://schemas.openxmlformats.org/officeDocument/2006/relationships/tags" Target="../tags/tag862.xml"/><Relationship Id="rId17" Type="http://schemas.openxmlformats.org/officeDocument/2006/relationships/tags" Target="../tags/tag867.xml"/><Relationship Id="rId25" Type="http://schemas.openxmlformats.org/officeDocument/2006/relationships/tags" Target="../tags/tag875.xml"/><Relationship Id="rId33" Type="http://schemas.openxmlformats.org/officeDocument/2006/relationships/tags" Target="../tags/tag883.xml"/><Relationship Id="rId38" Type="http://schemas.openxmlformats.org/officeDocument/2006/relationships/tags" Target="../tags/tag888.xml"/><Relationship Id="rId46" Type="http://schemas.openxmlformats.org/officeDocument/2006/relationships/tags" Target="../tags/tag896.xml"/><Relationship Id="rId20" Type="http://schemas.openxmlformats.org/officeDocument/2006/relationships/tags" Target="../tags/tag870.xml"/><Relationship Id="rId41" Type="http://schemas.openxmlformats.org/officeDocument/2006/relationships/tags" Target="../tags/tag891.xml"/><Relationship Id="rId54" Type="http://schemas.openxmlformats.org/officeDocument/2006/relationships/image" Target="../media/image18.emf"/><Relationship Id="rId1" Type="http://schemas.openxmlformats.org/officeDocument/2006/relationships/tags" Target="../tags/tag851.xml"/><Relationship Id="rId6" Type="http://schemas.openxmlformats.org/officeDocument/2006/relationships/tags" Target="../tags/tag856.xml"/><Relationship Id="rId15" Type="http://schemas.openxmlformats.org/officeDocument/2006/relationships/tags" Target="../tags/tag865.xml"/><Relationship Id="rId23" Type="http://schemas.openxmlformats.org/officeDocument/2006/relationships/tags" Target="../tags/tag873.xml"/><Relationship Id="rId28" Type="http://schemas.openxmlformats.org/officeDocument/2006/relationships/tags" Target="../tags/tag878.xml"/><Relationship Id="rId36" Type="http://schemas.openxmlformats.org/officeDocument/2006/relationships/tags" Target="../tags/tag886.xml"/><Relationship Id="rId49" Type="http://schemas.openxmlformats.org/officeDocument/2006/relationships/tags" Target="../tags/tag899.xml"/></Relationships>
</file>

<file path=ppt/slides/_rels/slide9.xml.rels><?xml version="1.0" encoding="UTF-8" standalone="yes"?>
<Relationships xmlns="http://schemas.openxmlformats.org/package/2006/relationships"><Relationship Id="rId26" Type="http://schemas.openxmlformats.org/officeDocument/2006/relationships/tags" Target="../tags/tag340.xml"/><Relationship Id="rId21" Type="http://schemas.openxmlformats.org/officeDocument/2006/relationships/tags" Target="../tags/tag335.xml"/><Relationship Id="rId42" Type="http://schemas.openxmlformats.org/officeDocument/2006/relationships/tags" Target="../tags/tag356.xml"/><Relationship Id="rId47" Type="http://schemas.openxmlformats.org/officeDocument/2006/relationships/tags" Target="../tags/tag361.xml"/><Relationship Id="rId63" Type="http://schemas.openxmlformats.org/officeDocument/2006/relationships/tags" Target="../tags/tag377.xml"/><Relationship Id="rId68" Type="http://schemas.openxmlformats.org/officeDocument/2006/relationships/tags" Target="../tags/tag382.xml"/><Relationship Id="rId84" Type="http://schemas.openxmlformats.org/officeDocument/2006/relationships/tags" Target="../tags/tag398.xml"/><Relationship Id="rId89" Type="http://schemas.openxmlformats.org/officeDocument/2006/relationships/tags" Target="../tags/tag403.xml"/><Relationship Id="rId16" Type="http://schemas.openxmlformats.org/officeDocument/2006/relationships/tags" Target="../tags/tag330.xml"/><Relationship Id="rId11" Type="http://schemas.openxmlformats.org/officeDocument/2006/relationships/tags" Target="../tags/tag325.xml"/><Relationship Id="rId32" Type="http://schemas.openxmlformats.org/officeDocument/2006/relationships/tags" Target="../tags/tag346.xml"/><Relationship Id="rId37" Type="http://schemas.openxmlformats.org/officeDocument/2006/relationships/tags" Target="../tags/tag351.xml"/><Relationship Id="rId53" Type="http://schemas.openxmlformats.org/officeDocument/2006/relationships/tags" Target="../tags/tag367.xml"/><Relationship Id="rId58" Type="http://schemas.openxmlformats.org/officeDocument/2006/relationships/tags" Target="../tags/tag372.xml"/><Relationship Id="rId74" Type="http://schemas.openxmlformats.org/officeDocument/2006/relationships/tags" Target="../tags/tag388.xml"/><Relationship Id="rId79" Type="http://schemas.openxmlformats.org/officeDocument/2006/relationships/tags" Target="../tags/tag393.xml"/><Relationship Id="rId102" Type="http://schemas.openxmlformats.org/officeDocument/2006/relationships/notesSlide" Target="../notesSlides/notesSlide6.xml"/><Relationship Id="rId5" Type="http://schemas.openxmlformats.org/officeDocument/2006/relationships/tags" Target="../tags/tag319.xml"/><Relationship Id="rId90" Type="http://schemas.openxmlformats.org/officeDocument/2006/relationships/tags" Target="../tags/tag404.xml"/><Relationship Id="rId95" Type="http://schemas.openxmlformats.org/officeDocument/2006/relationships/tags" Target="../tags/tag409.xml"/><Relationship Id="rId22" Type="http://schemas.openxmlformats.org/officeDocument/2006/relationships/tags" Target="../tags/tag336.xml"/><Relationship Id="rId27" Type="http://schemas.openxmlformats.org/officeDocument/2006/relationships/tags" Target="../tags/tag341.xml"/><Relationship Id="rId43" Type="http://schemas.openxmlformats.org/officeDocument/2006/relationships/tags" Target="../tags/tag357.xml"/><Relationship Id="rId48" Type="http://schemas.openxmlformats.org/officeDocument/2006/relationships/tags" Target="../tags/tag362.xml"/><Relationship Id="rId64" Type="http://schemas.openxmlformats.org/officeDocument/2006/relationships/tags" Target="../tags/tag378.xml"/><Relationship Id="rId69" Type="http://schemas.openxmlformats.org/officeDocument/2006/relationships/tags" Target="../tags/tag383.xml"/><Relationship Id="rId80" Type="http://schemas.openxmlformats.org/officeDocument/2006/relationships/tags" Target="../tags/tag394.xml"/><Relationship Id="rId85" Type="http://schemas.openxmlformats.org/officeDocument/2006/relationships/tags" Target="../tags/tag399.xml"/><Relationship Id="rId12" Type="http://schemas.openxmlformats.org/officeDocument/2006/relationships/tags" Target="../tags/tag326.xml"/><Relationship Id="rId17" Type="http://schemas.openxmlformats.org/officeDocument/2006/relationships/tags" Target="../tags/tag331.xml"/><Relationship Id="rId33" Type="http://schemas.openxmlformats.org/officeDocument/2006/relationships/tags" Target="../tags/tag347.xml"/><Relationship Id="rId38" Type="http://schemas.openxmlformats.org/officeDocument/2006/relationships/tags" Target="../tags/tag352.xml"/><Relationship Id="rId59" Type="http://schemas.openxmlformats.org/officeDocument/2006/relationships/tags" Target="../tags/tag373.xml"/><Relationship Id="rId103" Type="http://schemas.openxmlformats.org/officeDocument/2006/relationships/oleObject" Target="../embeddings/oleObject7.bin"/><Relationship Id="rId20" Type="http://schemas.openxmlformats.org/officeDocument/2006/relationships/tags" Target="../tags/tag334.xml"/><Relationship Id="rId41" Type="http://schemas.openxmlformats.org/officeDocument/2006/relationships/tags" Target="../tags/tag355.xml"/><Relationship Id="rId54" Type="http://schemas.openxmlformats.org/officeDocument/2006/relationships/tags" Target="../tags/tag368.xml"/><Relationship Id="rId62" Type="http://schemas.openxmlformats.org/officeDocument/2006/relationships/tags" Target="../tags/tag376.xml"/><Relationship Id="rId70" Type="http://schemas.openxmlformats.org/officeDocument/2006/relationships/tags" Target="../tags/tag384.xml"/><Relationship Id="rId75" Type="http://schemas.openxmlformats.org/officeDocument/2006/relationships/tags" Target="../tags/tag389.xml"/><Relationship Id="rId83" Type="http://schemas.openxmlformats.org/officeDocument/2006/relationships/tags" Target="../tags/tag397.xml"/><Relationship Id="rId88" Type="http://schemas.openxmlformats.org/officeDocument/2006/relationships/tags" Target="../tags/tag402.xml"/><Relationship Id="rId91" Type="http://schemas.openxmlformats.org/officeDocument/2006/relationships/tags" Target="../tags/tag405.xml"/><Relationship Id="rId96" Type="http://schemas.openxmlformats.org/officeDocument/2006/relationships/tags" Target="../tags/tag410.xml"/><Relationship Id="rId1" Type="http://schemas.openxmlformats.org/officeDocument/2006/relationships/tags" Target="../tags/tag315.xml"/><Relationship Id="rId6" Type="http://schemas.openxmlformats.org/officeDocument/2006/relationships/tags" Target="../tags/tag320.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49" Type="http://schemas.openxmlformats.org/officeDocument/2006/relationships/tags" Target="../tags/tag363.xml"/><Relationship Id="rId57" Type="http://schemas.openxmlformats.org/officeDocument/2006/relationships/tags" Target="../tags/tag371.xml"/><Relationship Id="rId106" Type="http://schemas.openxmlformats.org/officeDocument/2006/relationships/chart" Target="../charts/chart6.xml"/><Relationship Id="rId10" Type="http://schemas.openxmlformats.org/officeDocument/2006/relationships/tags" Target="../tags/tag324.xml"/><Relationship Id="rId31" Type="http://schemas.openxmlformats.org/officeDocument/2006/relationships/tags" Target="../tags/tag345.xml"/><Relationship Id="rId44" Type="http://schemas.openxmlformats.org/officeDocument/2006/relationships/tags" Target="../tags/tag358.xml"/><Relationship Id="rId52" Type="http://schemas.openxmlformats.org/officeDocument/2006/relationships/tags" Target="../tags/tag366.xml"/><Relationship Id="rId60" Type="http://schemas.openxmlformats.org/officeDocument/2006/relationships/tags" Target="../tags/tag374.xml"/><Relationship Id="rId65" Type="http://schemas.openxmlformats.org/officeDocument/2006/relationships/tags" Target="../tags/tag379.xml"/><Relationship Id="rId73" Type="http://schemas.openxmlformats.org/officeDocument/2006/relationships/tags" Target="../tags/tag387.xml"/><Relationship Id="rId78" Type="http://schemas.openxmlformats.org/officeDocument/2006/relationships/tags" Target="../tags/tag392.xml"/><Relationship Id="rId81" Type="http://schemas.openxmlformats.org/officeDocument/2006/relationships/tags" Target="../tags/tag395.xml"/><Relationship Id="rId86" Type="http://schemas.openxmlformats.org/officeDocument/2006/relationships/tags" Target="../tags/tag400.xml"/><Relationship Id="rId94" Type="http://schemas.openxmlformats.org/officeDocument/2006/relationships/tags" Target="../tags/tag408.xml"/><Relationship Id="rId99" Type="http://schemas.openxmlformats.org/officeDocument/2006/relationships/tags" Target="../tags/tag413.xml"/><Relationship Id="rId101" Type="http://schemas.openxmlformats.org/officeDocument/2006/relationships/slideLayout" Target="../slideLayouts/slideLayout3.xml"/><Relationship Id="rId4" Type="http://schemas.openxmlformats.org/officeDocument/2006/relationships/tags" Target="../tags/tag318.xml"/><Relationship Id="rId9" Type="http://schemas.openxmlformats.org/officeDocument/2006/relationships/tags" Target="../tags/tag323.xml"/><Relationship Id="rId13" Type="http://schemas.openxmlformats.org/officeDocument/2006/relationships/tags" Target="../tags/tag327.xml"/><Relationship Id="rId18" Type="http://schemas.openxmlformats.org/officeDocument/2006/relationships/tags" Target="../tags/tag332.xml"/><Relationship Id="rId39" Type="http://schemas.openxmlformats.org/officeDocument/2006/relationships/tags" Target="../tags/tag353.xml"/><Relationship Id="rId34" Type="http://schemas.openxmlformats.org/officeDocument/2006/relationships/tags" Target="../tags/tag348.xml"/><Relationship Id="rId50" Type="http://schemas.openxmlformats.org/officeDocument/2006/relationships/tags" Target="../tags/tag364.xml"/><Relationship Id="rId55" Type="http://schemas.openxmlformats.org/officeDocument/2006/relationships/tags" Target="../tags/tag369.xml"/><Relationship Id="rId76" Type="http://schemas.openxmlformats.org/officeDocument/2006/relationships/tags" Target="../tags/tag390.xml"/><Relationship Id="rId97" Type="http://schemas.openxmlformats.org/officeDocument/2006/relationships/tags" Target="../tags/tag411.xml"/><Relationship Id="rId104" Type="http://schemas.openxmlformats.org/officeDocument/2006/relationships/image" Target="../media/image18.emf"/><Relationship Id="rId7" Type="http://schemas.openxmlformats.org/officeDocument/2006/relationships/tags" Target="../tags/tag321.xml"/><Relationship Id="rId71" Type="http://schemas.openxmlformats.org/officeDocument/2006/relationships/tags" Target="../tags/tag385.xml"/><Relationship Id="rId92" Type="http://schemas.openxmlformats.org/officeDocument/2006/relationships/tags" Target="../tags/tag406.xml"/><Relationship Id="rId2" Type="http://schemas.openxmlformats.org/officeDocument/2006/relationships/tags" Target="../tags/tag316.xml"/><Relationship Id="rId29" Type="http://schemas.openxmlformats.org/officeDocument/2006/relationships/tags" Target="../tags/tag343.xml"/><Relationship Id="rId24" Type="http://schemas.openxmlformats.org/officeDocument/2006/relationships/tags" Target="../tags/tag338.xml"/><Relationship Id="rId40" Type="http://schemas.openxmlformats.org/officeDocument/2006/relationships/tags" Target="../tags/tag354.xml"/><Relationship Id="rId45" Type="http://schemas.openxmlformats.org/officeDocument/2006/relationships/tags" Target="../tags/tag359.xml"/><Relationship Id="rId66" Type="http://schemas.openxmlformats.org/officeDocument/2006/relationships/tags" Target="../tags/tag380.xml"/><Relationship Id="rId87" Type="http://schemas.openxmlformats.org/officeDocument/2006/relationships/tags" Target="../tags/tag401.xml"/><Relationship Id="rId61" Type="http://schemas.openxmlformats.org/officeDocument/2006/relationships/tags" Target="../tags/tag375.xml"/><Relationship Id="rId82" Type="http://schemas.openxmlformats.org/officeDocument/2006/relationships/tags" Target="../tags/tag396.xml"/><Relationship Id="rId19" Type="http://schemas.openxmlformats.org/officeDocument/2006/relationships/tags" Target="../tags/tag333.xml"/><Relationship Id="rId14" Type="http://schemas.openxmlformats.org/officeDocument/2006/relationships/tags" Target="../tags/tag328.xml"/><Relationship Id="rId30" Type="http://schemas.openxmlformats.org/officeDocument/2006/relationships/tags" Target="../tags/tag344.xml"/><Relationship Id="rId35" Type="http://schemas.openxmlformats.org/officeDocument/2006/relationships/tags" Target="../tags/tag349.xml"/><Relationship Id="rId56" Type="http://schemas.openxmlformats.org/officeDocument/2006/relationships/tags" Target="../tags/tag370.xml"/><Relationship Id="rId77" Type="http://schemas.openxmlformats.org/officeDocument/2006/relationships/tags" Target="../tags/tag391.xml"/><Relationship Id="rId100" Type="http://schemas.openxmlformats.org/officeDocument/2006/relationships/tags" Target="../tags/tag414.xml"/><Relationship Id="rId105" Type="http://schemas.openxmlformats.org/officeDocument/2006/relationships/chart" Target="../charts/chart5.xml"/><Relationship Id="rId8" Type="http://schemas.openxmlformats.org/officeDocument/2006/relationships/tags" Target="../tags/tag322.xml"/><Relationship Id="rId51" Type="http://schemas.openxmlformats.org/officeDocument/2006/relationships/tags" Target="../tags/tag365.xml"/><Relationship Id="rId72" Type="http://schemas.openxmlformats.org/officeDocument/2006/relationships/tags" Target="../tags/tag386.xml"/><Relationship Id="rId93" Type="http://schemas.openxmlformats.org/officeDocument/2006/relationships/tags" Target="../tags/tag407.xml"/><Relationship Id="rId98" Type="http://schemas.openxmlformats.org/officeDocument/2006/relationships/tags" Target="../tags/tag412.xml"/><Relationship Id="rId3" Type="http://schemas.openxmlformats.org/officeDocument/2006/relationships/tags" Target="../tags/tag317.xml"/><Relationship Id="rId25" Type="http://schemas.openxmlformats.org/officeDocument/2006/relationships/tags" Target="../tags/tag339.xml"/><Relationship Id="rId46" Type="http://schemas.openxmlformats.org/officeDocument/2006/relationships/tags" Target="../tags/tag360.xml"/><Relationship Id="rId67" Type="http://schemas.openxmlformats.org/officeDocument/2006/relationships/tags" Target="../tags/tag381.xml"/></Relationships>
</file>

<file path=ppt/slides/_rels/slide90.xml.rels><?xml version="1.0" encoding="UTF-8" standalone="yes"?>
<Relationships xmlns="http://schemas.openxmlformats.org/package/2006/relationships"><Relationship Id="rId8" Type="http://schemas.openxmlformats.org/officeDocument/2006/relationships/tags" Target="../tags/tag909.xml"/><Relationship Id="rId13" Type="http://schemas.openxmlformats.org/officeDocument/2006/relationships/tags" Target="../tags/tag914.xml"/><Relationship Id="rId18" Type="http://schemas.openxmlformats.org/officeDocument/2006/relationships/tags" Target="../tags/tag919.xml"/><Relationship Id="rId26" Type="http://schemas.openxmlformats.org/officeDocument/2006/relationships/tags" Target="../tags/tag927.xml"/><Relationship Id="rId3" Type="http://schemas.openxmlformats.org/officeDocument/2006/relationships/tags" Target="../tags/tag904.xml"/><Relationship Id="rId21" Type="http://schemas.openxmlformats.org/officeDocument/2006/relationships/tags" Target="../tags/tag922.xml"/><Relationship Id="rId7" Type="http://schemas.openxmlformats.org/officeDocument/2006/relationships/tags" Target="../tags/tag908.xml"/><Relationship Id="rId12" Type="http://schemas.openxmlformats.org/officeDocument/2006/relationships/tags" Target="../tags/tag913.xml"/><Relationship Id="rId17" Type="http://schemas.openxmlformats.org/officeDocument/2006/relationships/tags" Target="../tags/tag918.xml"/><Relationship Id="rId25" Type="http://schemas.openxmlformats.org/officeDocument/2006/relationships/tags" Target="../tags/tag926.xml"/><Relationship Id="rId2" Type="http://schemas.openxmlformats.org/officeDocument/2006/relationships/tags" Target="../tags/tag903.xml"/><Relationship Id="rId16" Type="http://schemas.openxmlformats.org/officeDocument/2006/relationships/tags" Target="../tags/tag917.xml"/><Relationship Id="rId20" Type="http://schemas.openxmlformats.org/officeDocument/2006/relationships/tags" Target="../tags/tag921.xml"/><Relationship Id="rId29" Type="http://schemas.openxmlformats.org/officeDocument/2006/relationships/slideLayout" Target="../slideLayouts/slideLayout3.xml"/><Relationship Id="rId1" Type="http://schemas.openxmlformats.org/officeDocument/2006/relationships/tags" Target="../tags/tag902.xml"/><Relationship Id="rId6" Type="http://schemas.openxmlformats.org/officeDocument/2006/relationships/tags" Target="../tags/tag907.xml"/><Relationship Id="rId11" Type="http://schemas.openxmlformats.org/officeDocument/2006/relationships/tags" Target="../tags/tag912.xml"/><Relationship Id="rId24" Type="http://schemas.openxmlformats.org/officeDocument/2006/relationships/tags" Target="../tags/tag925.xml"/><Relationship Id="rId32" Type="http://schemas.openxmlformats.org/officeDocument/2006/relationships/chart" Target="../charts/chart22.xml"/><Relationship Id="rId5" Type="http://schemas.openxmlformats.org/officeDocument/2006/relationships/tags" Target="../tags/tag906.xml"/><Relationship Id="rId15" Type="http://schemas.openxmlformats.org/officeDocument/2006/relationships/tags" Target="../tags/tag916.xml"/><Relationship Id="rId23" Type="http://schemas.openxmlformats.org/officeDocument/2006/relationships/tags" Target="../tags/tag924.xml"/><Relationship Id="rId28" Type="http://schemas.openxmlformats.org/officeDocument/2006/relationships/tags" Target="../tags/tag929.xml"/><Relationship Id="rId10" Type="http://schemas.openxmlformats.org/officeDocument/2006/relationships/tags" Target="../tags/tag911.xml"/><Relationship Id="rId19" Type="http://schemas.openxmlformats.org/officeDocument/2006/relationships/tags" Target="../tags/tag920.xml"/><Relationship Id="rId31" Type="http://schemas.openxmlformats.org/officeDocument/2006/relationships/image" Target="../media/image18.emf"/><Relationship Id="rId4" Type="http://schemas.openxmlformats.org/officeDocument/2006/relationships/tags" Target="../tags/tag905.xml"/><Relationship Id="rId9" Type="http://schemas.openxmlformats.org/officeDocument/2006/relationships/tags" Target="../tags/tag910.xml"/><Relationship Id="rId14" Type="http://schemas.openxmlformats.org/officeDocument/2006/relationships/tags" Target="../tags/tag915.xml"/><Relationship Id="rId22" Type="http://schemas.openxmlformats.org/officeDocument/2006/relationships/tags" Target="../tags/tag923.xml"/><Relationship Id="rId27" Type="http://schemas.openxmlformats.org/officeDocument/2006/relationships/tags" Target="../tags/tag928.xml"/><Relationship Id="rId30" Type="http://schemas.openxmlformats.org/officeDocument/2006/relationships/oleObject" Target="../embeddings/oleObject58.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930.x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931.xml"/><Relationship Id="rId4" Type="http://schemas.openxmlformats.org/officeDocument/2006/relationships/image" Target="../media/image19.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32.xml"/><Relationship Id="rId4" Type="http://schemas.openxmlformats.org/officeDocument/2006/relationships/image" Target="../media/image19.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33.xml"/><Relationship Id="rId4" Type="http://schemas.openxmlformats.org/officeDocument/2006/relationships/image" Target="../media/image19.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34.xml"/><Relationship Id="rId4" Type="http://schemas.openxmlformats.org/officeDocument/2006/relationships/image" Target="../media/image1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35.xml"/><Relationship Id="rId4" Type="http://schemas.openxmlformats.org/officeDocument/2006/relationships/image" Target="../media/image19.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936.xml"/><Relationship Id="rId4" Type="http://schemas.openxmlformats.org/officeDocument/2006/relationships/image" Target="../media/image19.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3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sz="1600" noProof="1">
                <a:latin typeface="+mn-lt"/>
              </a:rPr>
              <a:t>2026年3月</a:t>
            </a:r>
            <a:endParaRPr lang="en-US" altLang="ja-JP" sz="1600"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b="0" noProof="1">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08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noProof="1">
                <a:solidFill>
                  <a:srgbClr val="FFFFFF"/>
                </a:solidFill>
                <a:latin typeface="HGP創英角ｺﾞｼｯｸUB"/>
                <a:ea typeface="HGP創英角ｺﾞｼｯｸUB"/>
              </a:rPr>
              <a:t>医療国際展開カントリーレポート</a:t>
            </a:r>
            <a:br>
              <a:rPr lang="en-US" altLang="ja-JP" sz="2400" dirty="0"/>
            </a:br>
            <a:r>
              <a:rPr lang="ja-JP" altLang="en-US" sz="1600" b="1" spc="40" noProof="1">
                <a:solidFill>
                  <a:srgbClr val="FFFFFF"/>
                </a:solidFill>
                <a:latin typeface="ＭＳ Ｐゴシック"/>
                <a:ea typeface="ＭＳ Ｐゴシック"/>
              </a:rPr>
              <a:t>新興国等のヘルスケア市場環境に関する基本情報</a:t>
            </a:r>
            <a:br>
              <a:rPr lang="ja-JP" altLang="en-US" sz="1250" b="1" spc="40" dirty="0">
                <a:latin typeface="ＭＳ Ｐゴシック" panose="020B0600070205080204" pitchFamily="50" charset="-128"/>
                <a:ea typeface="ＭＳ Ｐゴシック" panose="020B0600070205080204" pitchFamily="50" charset="-128"/>
              </a:rPr>
            </a:br>
            <a:r>
              <a:rPr lang="en-US" altLang="ja-JP" sz="3600" b="1" spc="-200" noProof="1">
                <a:solidFill>
                  <a:srgbClr val="FFFFFF"/>
                </a:solidFill>
                <a:latin typeface="ＭＳ Ｐゴシック"/>
                <a:ea typeface="ＭＳ Ｐゴシック"/>
                <a:cs typeface="Arial"/>
              </a:rPr>
              <a:t>エジプト編</a:t>
            </a:r>
            <a:endParaRPr lang="ja-JP" altLang="en-US" sz="3600" noProof="1">
              <a:solidFill>
                <a:srgbClr val="FFFFFF"/>
              </a:solidFill>
              <a:latin typeface="HGP創英角ｺﾞｼｯｸUB"/>
              <a:ea typeface="HGP創英角ｺﾞｼｯｸUB"/>
            </a:endParaRP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013278438"/>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74" imgW="360" imgH="360" progId="TCLayout.ActiveDocument.1">
                  <p:embed/>
                </p:oleObj>
              </mc:Choice>
              <mc:Fallback>
                <p:oleObj name="think-cellスライド" r:id="rId74" imgW="360" imgH="360" progId="TCLayout.ActiveDocument.1">
                  <p:embed/>
                  <p:pic>
                    <p:nvPicPr>
                      <p:cNvPr id="7" name="Object 6" hidden="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／一般</a:t>
            </a:r>
            <a:r>
              <a:rPr lang="en-US" altLang="ja-JP" sz="1400" noProof="1">
                <a:latin typeface="HGP創英角ｺﾞｼｯｸUB" panose="020B0900000000000000" pitchFamily="50" charset="-128"/>
              </a:rPr>
              <a:t>概況</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経済</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インフレ</a:t>
            </a:r>
            <a:r>
              <a:rPr lang="ja-JP" altLang="en-US" sz="2000" noProof="1">
                <a:latin typeface="HGP創英角ｺﾞｼｯｸUB" panose="020B0900000000000000" pitchFamily="50" charset="-128"/>
              </a:rPr>
              <a:t>率・</a:t>
            </a:r>
            <a:r>
              <a:rPr lang="en-US" altLang="ja-JP" sz="2000" noProof="1">
                <a:latin typeface="HGP創英角ｺﾞｼｯｸUB" panose="020B0900000000000000" pitchFamily="50" charset="-128"/>
              </a:rPr>
              <a:t>為替レート</a:t>
            </a:r>
          </a:p>
        </p:txBody>
      </p:sp>
      <p:sp>
        <p:nvSpPr>
          <p:cNvPr id="25" name="テキスト ボックス 24"/>
          <p:cNvSpPr txBox="1"/>
          <p:nvPr/>
        </p:nvSpPr>
        <p:spPr>
          <a:xfrm>
            <a:off x="5175790" y="2398892"/>
            <a:ext cx="1109246" cy="124727"/>
          </a:xfrm>
          <a:prstGeom prst="rect">
            <a:avLst/>
          </a:prstGeom>
          <a:noFill/>
        </p:spPr>
        <p:txBody>
          <a:bodyPr wrap="square" lIns="0" tIns="0" rIns="0" bIns="0" rtlCol="0">
            <a:noAutofit/>
          </a:bodyPr>
          <a:lstStyle/>
          <a:p>
            <a:pPr>
              <a:spcAft>
                <a:spcPts val="100"/>
              </a:spcAft>
            </a:pPr>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（円/エジプトポンド）</a:t>
            </a:r>
          </a:p>
        </p:txBody>
      </p:sp>
      <p:grpSp>
        <p:nvGrpSpPr>
          <p:cNvPr id="26" name="グループ化 7"/>
          <p:cNvGrpSpPr/>
          <p:nvPr/>
        </p:nvGrpSpPr>
        <p:grpSpPr>
          <a:xfrm>
            <a:off x="440499" y="1879472"/>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ja-JP" sz="1200" b="1" noProof="1">
                  <a:solidFill>
                    <a:srgbClr val="000000"/>
                  </a:solidFill>
                  <a:latin typeface="HGS創英角ｺﾞｼｯｸUB" panose="020B0900000000000000" pitchFamily="50" charset="-128"/>
                  <a:ea typeface="HGS創英角ｺﾞｼｯｸUB" panose="020B0900000000000000" pitchFamily="50" charset="-128"/>
                </a:rPr>
                <a:t>インフレ率</a:t>
              </a:r>
            </a:p>
          </p:txBody>
        </p:sp>
      </p:grpSp>
      <p:grpSp>
        <p:nvGrpSpPr>
          <p:cNvPr id="29" name="グループ化 7"/>
          <p:cNvGrpSpPr/>
          <p:nvPr/>
        </p:nvGrpSpPr>
        <p:grpSpPr>
          <a:xfrm>
            <a:off x="5070724" y="188526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zh-TW" sz="12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為替レート</a:t>
              </a:r>
              <a:endParaRPr lang="en-US" altLang="zh-TW"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grpSp>
      <p:sp>
        <p:nvSpPr>
          <p:cNvPr id="33" name="テキスト ボックス 32"/>
          <p:cNvSpPr txBox="1"/>
          <p:nvPr/>
        </p:nvSpPr>
        <p:spPr>
          <a:xfrm>
            <a:off x="200472" y="1124747"/>
            <a:ext cx="9505056" cy="479298"/>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インフレ率は、</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年以降低下し始めると予測されている。</a:t>
            </a:r>
            <a:endParaRPr kumimoji="1" lang="en-IN"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為替レートについては、</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年から大きく上昇している。</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608433" y="2394036"/>
            <a:ext cx="1261358" cy="4236862"/>
            <a:chOff x="6470213" y="-215875"/>
            <a:chExt cx="1625255" cy="4267722"/>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40">
                  <a:solidFill>
                    <a:srgbClr val="FFFFFF"/>
                  </a:solidFill>
                  <a:latin typeface="Arial"/>
                  <a:ea typeface="ＭＳ Ｐゴシック"/>
                </a:rPr>
                <a:t> </a:t>
              </a:r>
              <a:endParaRPr kumimoji="1" lang="ja-JP" altLang="en-US" sz="1440">
                <a:solidFill>
                  <a:srgbClr val="FFFFFF"/>
                </a:solidFill>
                <a:latin typeface="Arial"/>
                <a:ea typeface="ＭＳ Ｐゴシック"/>
              </a:endParaRPr>
            </a:p>
          </p:txBody>
        </p:sp>
        <p:sp>
          <p:nvSpPr>
            <p:cNvPr id="42" name="角丸四角形 41"/>
            <p:cNvSpPr/>
            <p:nvPr/>
          </p:nvSpPr>
          <p:spPr>
            <a:xfrm>
              <a:off x="6470213" y="3772497"/>
              <a:ext cx="1625255" cy="27935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algn="ctr"/>
              <a:r>
                <a:rPr kumimoji="1"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2025年以降は推計値</a:t>
              </a:r>
              <a:endParaRPr kumimoji="1"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6" name="Chart 95">
            <a:extLst>
              <a:ext uri="{FF2B5EF4-FFF2-40B4-BE49-F238E27FC236}">
                <a16:creationId xmlns:a16="http://schemas.microsoft.com/office/drawing/2014/main" id="{CEF70F64-CDE1-7E5C-8ED3-5F00D4808034}"/>
              </a:ext>
            </a:extLst>
          </p:cNvPr>
          <p:cNvGraphicFramePr/>
          <p:nvPr>
            <p:custDataLst>
              <p:tags r:id="rId3"/>
            </p:custDataLst>
            <p:extLst>
              <p:ext uri="{D42A27DB-BD31-4B8C-83A1-F6EECF244321}">
                <p14:modId xmlns:p14="http://schemas.microsoft.com/office/powerpoint/2010/main" val="400756077"/>
              </p:ext>
            </p:extLst>
          </p:nvPr>
        </p:nvGraphicFramePr>
        <p:xfrm>
          <a:off x="85725" y="2165350"/>
          <a:ext cx="4973638" cy="4103688"/>
        </p:xfrm>
        <a:graphic>
          <a:graphicData uri="http://schemas.openxmlformats.org/drawingml/2006/chart">
            <c:chart xmlns:c="http://schemas.openxmlformats.org/drawingml/2006/chart" xmlns:r="http://schemas.openxmlformats.org/officeDocument/2006/relationships" r:id="rId76"/>
          </a:graphicData>
        </a:graphic>
      </p:graphicFrame>
      <p:cxnSp>
        <p:nvCxnSpPr>
          <p:cNvPr id="140" name="Straight Connector 139">
            <a:extLst>
              <a:ext uri="{FF2B5EF4-FFF2-40B4-BE49-F238E27FC236}">
                <a16:creationId xmlns:a16="http://schemas.microsoft.com/office/drawing/2014/main" id="{043D72A8-0357-BBEA-4669-C8627A5540C7}"/>
              </a:ext>
            </a:extLst>
          </p:cNvPr>
          <p:cNvCxnSpPr/>
          <p:nvPr>
            <p:custDataLst>
              <p:tags r:id="rId4"/>
            </p:custDataLst>
          </p:nvPr>
        </p:nvCxnSpPr>
        <p:spPr bwMode="auto">
          <a:xfrm>
            <a:off x="901700" y="552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880486B-9726-78E2-CB2E-525201FDB104}"/>
              </a:ext>
            </a:extLst>
          </p:cNvPr>
          <p:cNvCxnSpPr/>
          <p:nvPr>
            <p:custDataLst>
              <p:tags r:id="rId5"/>
            </p:custDataLst>
          </p:nvPr>
        </p:nvCxnSpPr>
        <p:spPr bwMode="auto">
          <a:xfrm flipH="1">
            <a:off x="608013" y="547528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210BC35-11F7-E9FF-1DC2-264FC5EE90C5}"/>
              </a:ext>
            </a:extLst>
          </p:cNvPr>
          <p:cNvCxnSpPr/>
          <p:nvPr>
            <p:custDataLst>
              <p:tags r:id="rId6"/>
            </p:custDataLst>
          </p:nvPr>
        </p:nvCxnSpPr>
        <p:spPr bwMode="auto">
          <a:xfrm>
            <a:off x="1751013" y="4676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1ABB4528-AED9-D74D-B9A3-B5FCEFD5FFA4}"/>
              </a:ext>
            </a:extLst>
          </p:cNvPr>
          <p:cNvCxnSpPr/>
          <p:nvPr>
            <p:custDataLst>
              <p:tags r:id="rId7"/>
            </p:custDataLst>
          </p:nvPr>
        </p:nvCxnSpPr>
        <p:spPr bwMode="auto">
          <a:xfrm>
            <a:off x="1241425" y="4941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D8275503-2C3F-E7E6-77B2-9EE13AA8A679}"/>
              </a:ext>
            </a:extLst>
          </p:cNvPr>
          <p:cNvCxnSpPr/>
          <p:nvPr>
            <p:custDataLst>
              <p:tags r:id="rId8"/>
            </p:custDataLst>
          </p:nvPr>
        </p:nvCxnSpPr>
        <p:spPr bwMode="auto">
          <a:xfrm>
            <a:off x="3617913" y="3689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06D4900-68B1-B149-707E-2E5F6112E513}"/>
              </a:ext>
            </a:extLst>
          </p:cNvPr>
          <p:cNvCxnSpPr/>
          <p:nvPr>
            <p:custDataLst>
              <p:tags r:id="rId9"/>
            </p:custDataLst>
          </p:nvPr>
        </p:nvCxnSpPr>
        <p:spPr bwMode="auto">
          <a:xfrm>
            <a:off x="4127500" y="530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3" name="テキスト プレースホルダ 9">
            <a:extLst>
              <a:ext uri="{FF2B5EF4-FFF2-40B4-BE49-F238E27FC236}">
                <a16:creationId xmlns:a16="http://schemas.microsoft.com/office/drawing/2014/main" id="{57457439-42BD-93A9-A1E0-2DC6B52CC440}"/>
              </a:ext>
            </a:extLst>
          </p:cNvPr>
          <p:cNvSpPr>
            <a:spLocks/>
          </p:cNvSpPr>
          <p:nvPr>
            <p:custDataLst>
              <p:tags r:id="rId10"/>
            </p:custDataLst>
          </p:nvPr>
        </p:nvSpPr>
        <p:spPr bwMode="auto">
          <a:xfrm>
            <a:off x="825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202B15-0D77-45F5-9850-BF12A60D9524}"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14" name="テキスト プレースホルダ 9">
            <a:extLst>
              <a:ext uri="{FF2B5EF4-FFF2-40B4-BE49-F238E27FC236}">
                <a16:creationId xmlns:a16="http://schemas.microsoft.com/office/drawing/2014/main" id="{9E961089-FC85-C9AE-4F25-627D1B97C55D}"/>
              </a:ext>
            </a:extLst>
          </p:cNvPr>
          <p:cNvSpPr>
            <a:spLocks/>
          </p:cNvSpPr>
          <p:nvPr>
            <p:custDataLst>
              <p:tags r:id="rId11"/>
            </p:custDataLst>
          </p:nvPr>
        </p:nvSpPr>
        <p:spPr bwMode="gray">
          <a:xfrm>
            <a:off x="966788" y="5262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EBE114-75BA-4D39-9853-1557FF58B77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0575F16F-1778-F166-747E-8E44425F7C72}"/>
              </a:ext>
            </a:extLst>
          </p:cNvPr>
          <p:cNvSpPr>
            <a:spLocks/>
          </p:cNvSpPr>
          <p:nvPr>
            <p:custDataLst>
              <p:tags r:id="rId12"/>
            </p:custDataLst>
          </p:nvPr>
        </p:nvSpPr>
        <p:spPr bwMode="auto">
          <a:xfrm>
            <a:off x="995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4C63EA-BA11-4848-BF5F-67A31E1814F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5D87DC1C-DAAF-F560-F958-BAB59966123B}"/>
              </a:ext>
            </a:extLst>
          </p:cNvPr>
          <p:cNvSpPr>
            <a:spLocks/>
          </p:cNvSpPr>
          <p:nvPr>
            <p:custDataLst>
              <p:tags r:id="rId13"/>
            </p:custDataLst>
          </p:nvPr>
        </p:nvSpPr>
        <p:spPr bwMode="auto">
          <a:xfrm>
            <a:off x="11652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E06D33-A934-4423-9808-B295ADB97598}"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5F478B57-3A3D-7C47-3AB8-7D7E66B56249}"/>
              </a:ext>
            </a:extLst>
          </p:cNvPr>
          <p:cNvSpPr>
            <a:spLocks/>
          </p:cNvSpPr>
          <p:nvPr>
            <p:custDataLst>
              <p:tags r:id="rId14"/>
            </p:custDataLst>
          </p:nvPr>
        </p:nvSpPr>
        <p:spPr bwMode="auto">
          <a:xfrm>
            <a:off x="1335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D047C3D-4ADB-4C57-9614-4E8F728D2452}"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A572A5B0-3D60-F4CE-A772-29ABED1AF1CD}"/>
              </a:ext>
            </a:extLst>
          </p:cNvPr>
          <p:cNvSpPr>
            <a:spLocks/>
          </p:cNvSpPr>
          <p:nvPr>
            <p:custDataLst>
              <p:tags r:id="rId15"/>
            </p:custDataLst>
          </p:nvPr>
        </p:nvSpPr>
        <p:spPr bwMode="gray">
          <a:xfrm>
            <a:off x="1476375" y="51752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89A797-62C6-47BA-A147-1641B7C3F13D}"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47BAB6AB-F84A-587E-1F3C-D850249FFD41}"/>
              </a:ext>
            </a:extLst>
          </p:cNvPr>
          <p:cNvSpPr>
            <a:spLocks/>
          </p:cNvSpPr>
          <p:nvPr>
            <p:custDataLst>
              <p:tags r:id="rId16"/>
            </p:custDataLst>
          </p:nvPr>
        </p:nvSpPr>
        <p:spPr bwMode="auto">
          <a:xfrm>
            <a:off x="1504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EE22D0-A7F8-4FC4-A5A2-E20179395C96}"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8561307A-FED3-08F2-3367-C887743390EC}"/>
              </a:ext>
            </a:extLst>
          </p:cNvPr>
          <p:cNvSpPr>
            <a:spLocks/>
          </p:cNvSpPr>
          <p:nvPr>
            <p:custDataLst>
              <p:tags r:id="rId17"/>
            </p:custDataLst>
          </p:nvPr>
        </p:nvSpPr>
        <p:spPr bwMode="auto">
          <a:xfrm>
            <a:off x="1674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DA1024-8FCA-4311-80C0-8D089417594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8333D0E8-06BF-EB17-F06A-BE0E54217C00}"/>
              </a:ext>
            </a:extLst>
          </p:cNvPr>
          <p:cNvSpPr>
            <a:spLocks/>
          </p:cNvSpPr>
          <p:nvPr>
            <p:custDataLst>
              <p:tags r:id="rId18"/>
            </p:custDataLst>
          </p:nvPr>
        </p:nvSpPr>
        <p:spPr bwMode="auto">
          <a:xfrm>
            <a:off x="18446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013706-24CB-4C55-999D-5DAF0547443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400B5EA2-7B08-4AD2-A23A-861EDEC50FDD}"/>
              </a:ext>
            </a:extLst>
          </p:cNvPr>
          <p:cNvSpPr>
            <a:spLocks/>
          </p:cNvSpPr>
          <p:nvPr>
            <p:custDataLst>
              <p:tags r:id="rId19"/>
            </p:custDataLst>
          </p:nvPr>
        </p:nvSpPr>
        <p:spPr bwMode="auto">
          <a:xfrm>
            <a:off x="20145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DF8648-7852-4615-9877-FEDC2DBB56A4}"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17" name="テキスト プレースホルダ 9">
            <a:extLst>
              <a:ext uri="{FF2B5EF4-FFF2-40B4-BE49-F238E27FC236}">
                <a16:creationId xmlns:a16="http://schemas.microsoft.com/office/drawing/2014/main" id="{82BDCBD2-704E-6453-700C-7D38E9FFD909}"/>
              </a:ext>
            </a:extLst>
          </p:cNvPr>
          <p:cNvSpPr>
            <a:spLocks/>
          </p:cNvSpPr>
          <p:nvPr>
            <p:custDataLst>
              <p:tags r:id="rId20"/>
            </p:custDataLst>
          </p:nvPr>
        </p:nvSpPr>
        <p:spPr bwMode="gray">
          <a:xfrm>
            <a:off x="2120900" y="4445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E483F9-0D00-44C1-A568-7547069201EF}" type="datetime'''''''''''''''''1''1''''''''''.''''''''''''''7'''''''''''''">
              <a:rPr lang="en-US" altLang="en-US" sz="1000" smtClean="0">
                <a:effectLst/>
                <a:sym typeface="+mn-lt"/>
              </a:rPr>
              <a:pPr marL="0" lvl="0" indent="0" algn="ctr">
                <a:spcBef>
                  <a:spcPct val="0"/>
                </a:spcBef>
                <a:buNone/>
              </a:pPr>
              <a:t>11.7</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0D4E1E9B-6EC8-8B11-E8B5-A6EE411AD06F}"/>
              </a:ext>
            </a:extLst>
          </p:cNvPr>
          <p:cNvSpPr>
            <a:spLocks/>
          </p:cNvSpPr>
          <p:nvPr>
            <p:custDataLst>
              <p:tags r:id="rId21"/>
            </p:custDataLst>
          </p:nvPr>
        </p:nvSpPr>
        <p:spPr bwMode="auto">
          <a:xfrm>
            <a:off x="2184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7EFBD0-5C33-4FD4-8D7F-CB535903D51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221" name="テキスト プレースホルダ 9">
            <a:extLst>
              <a:ext uri="{FF2B5EF4-FFF2-40B4-BE49-F238E27FC236}">
                <a16:creationId xmlns:a16="http://schemas.microsoft.com/office/drawing/2014/main" id="{7965C377-2589-9D89-46BB-63499AFFB82B}"/>
              </a:ext>
            </a:extLst>
          </p:cNvPr>
          <p:cNvSpPr>
            <a:spLocks/>
          </p:cNvSpPr>
          <p:nvPr>
            <p:custDataLst>
              <p:tags r:id="rId22"/>
            </p:custDataLst>
          </p:nvPr>
        </p:nvSpPr>
        <p:spPr bwMode="gray">
          <a:xfrm>
            <a:off x="2239963" y="47799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5DEA458-F5E8-480B-8702-590A70EB3582}" type="datetime'''''1''''''''''1''''''''''''''''''''''''''.''''''''''''1'">
              <a:rPr lang="en-US" altLang="en-US" sz="1000" smtClean="0">
                <a:effectLst/>
                <a:sym typeface="+mn-lt"/>
              </a:rPr>
              <a:pPr marL="0" lvl="0" indent="0">
                <a:spcBef>
                  <a:spcPct val="0"/>
                </a:spcBef>
                <a:buNone/>
              </a:pPr>
              <a:t>11.1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D6620F9A-EB5A-429E-3ACE-08A8003319B5}"/>
              </a:ext>
            </a:extLst>
          </p:cNvPr>
          <p:cNvSpPr>
            <a:spLocks/>
          </p:cNvSpPr>
          <p:nvPr>
            <p:custDataLst>
              <p:tags r:id="rId23"/>
            </p:custDataLst>
          </p:nvPr>
        </p:nvSpPr>
        <p:spPr bwMode="auto">
          <a:xfrm>
            <a:off x="2354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A54275-F154-4346-ADCD-BBED4F98538D}"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118" name="テキスト プレースホルダ 9">
            <a:extLst>
              <a:ext uri="{FF2B5EF4-FFF2-40B4-BE49-F238E27FC236}">
                <a16:creationId xmlns:a16="http://schemas.microsoft.com/office/drawing/2014/main" id="{79D355FB-59A6-418F-A0D9-1CD2485B38C8}"/>
              </a:ext>
            </a:extLst>
          </p:cNvPr>
          <p:cNvSpPr>
            <a:spLocks/>
          </p:cNvSpPr>
          <p:nvPr>
            <p:custDataLst>
              <p:tags r:id="rId24"/>
            </p:custDataLst>
          </p:nvPr>
        </p:nvSpPr>
        <p:spPr bwMode="gray">
          <a:xfrm>
            <a:off x="2571750" y="48291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D3E9474-FBC0-47E1-80B9-6547F4743352}" type="datetime'''''8''''''.''7'''''''''''''''''''''''''''''''''''''''''''''">
              <a:rPr lang="en-US" altLang="en-US" sz="1000" smtClean="0">
                <a:effectLst/>
                <a:sym typeface="+mn-lt"/>
              </a:rPr>
              <a:pPr marL="0" lvl="0" indent="0">
                <a:spcBef>
                  <a:spcPct val="0"/>
                </a:spcBef>
                <a:buNone/>
              </a:pPr>
              <a:t>8.7</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0E313F19-12B9-DE26-32D9-BFE61FD4E768}"/>
              </a:ext>
            </a:extLst>
          </p:cNvPr>
          <p:cNvSpPr>
            <a:spLocks/>
          </p:cNvSpPr>
          <p:nvPr>
            <p:custDataLst>
              <p:tags r:id="rId25"/>
            </p:custDataLst>
          </p:nvPr>
        </p:nvSpPr>
        <p:spPr bwMode="auto">
          <a:xfrm>
            <a:off x="252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8B06A96-B842-458E-91A1-93065FE1CDA3}"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3F00BB81-078F-C5DE-ED2C-B8B47DD02217}"/>
              </a:ext>
            </a:extLst>
          </p:cNvPr>
          <p:cNvSpPr>
            <a:spLocks/>
          </p:cNvSpPr>
          <p:nvPr>
            <p:custDataLst>
              <p:tags r:id="rId26"/>
            </p:custDataLst>
          </p:nvPr>
        </p:nvSpPr>
        <p:spPr bwMode="auto">
          <a:xfrm>
            <a:off x="2693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6CB6CD-94DA-4CA0-B52C-3D4BF4E5D9CD}"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F8B547D8-3A51-54C4-4BF3-B80E417BC59A}"/>
              </a:ext>
            </a:extLst>
          </p:cNvPr>
          <p:cNvSpPr>
            <a:spLocks/>
          </p:cNvSpPr>
          <p:nvPr>
            <p:custDataLst>
              <p:tags r:id="rId27"/>
            </p:custDataLst>
          </p:nvPr>
        </p:nvSpPr>
        <p:spPr bwMode="auto">
          <a:xfrm>
            <a:off x="2862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703086-4B24-40A5-B2AC-D118B8817127}"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06BCB72B-A129-1196-5DD8-5DC473B18BD0}"/>
              </a:ext>
            </a:extLst>
          </p:cNvPr>
          <p:cNvSpPr>
            <a:spLocks/>
          </p:cNvSpPr>
          <p:nvPr>
            <p:custDataLst>
              <p:tags r:id="rId28"/>
            </p:custDataLst>
          </p:nvPr>
        </p:nvSpPr>
        <p:spPr bwMode="auto">
          <a:xfrm>
            <a:off x="3032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9FDC4D-048B-4771-A4D4-E437E6189BB2}"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90EC4CBA-9EF4-0469-7A98-A2E57C75F67F}"/>
              </a:ext>
            </a:extLst>
          </p:cNvPr>
          <p:cNvSpPr>
            <a:spLocks/>
          </p:cNvSpPr>
          <p:nvPr>
            <p:custDataLst>
              <p:tags r:id="rId29"/>
            </p:custDataLst>
          </p:nvPr>
        </p:nvSpPr>
        <p:spPr bwMode="auto">
          <a:xfrm>
            <a:off x="3201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5B855E-A712-43DD-99CC-C5AD1214AEA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CDABA068-AD2D-4138-3524-B242AC86AE65}"/>
              </a:ext>
            </a:extLst>
          </p:cNvPr>
          <p:cNvSpPr>
            <a:spLocks/>
          </p:cNvSpPr>
          <p:nvPr>
            <p:custDataLst>
              <p:tags r:id="rId30"/>
            </p:custDataLst>
          </p:nvPr>
        </p:nvSpPr>
        <p:spPr bwMode="auto">
          <a:xfrm>
            <a:off x="3371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7FE7B6D-1D93-42FB-AD72-704A2B80E66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21" name="テキスト プレースホルダ 9">
            <a:extLst>
              <a:ext uri="{FF2B5EF4-FFF2-40B4-BE49-F238E27FC236}">
                <a16:creationId xmlns:a16="http://schemas.microsoft.com/office/drawing/2014/main" id="{DD486482-70DC-1656-3BD4-0D5001EF527D}"/>
              </a:ext>
            </a:extLst>
          </p:cNvPr>
          <p:cNvSpPr>
            <a:spLocks/>
          </p:cNvSpPr>
          <p:nvPr>
            <p:custDataLst>
              <p:tags r:id="rId31"/>
            </p:custDataLst>
          </p:nvPr>
        </p:nvSpPr>
        <p:spPr bwMode="gray">
          <a:xfrm>
            <a:off x="3478213" y="3536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3452F4-896D-437A-BB67-0770A08003E8}" type="datetime'2''''''0''''''''.''''''''''''''''''''''''''9'''''''''''''''">
              <a:rPr lang="en-US" altLang="en-US" sz="1000" smtClean="0">
                <a:effectLst/>
                <a:sym typeface="+mn-lt"/>
              </a:rPr>
              <a:pPr marL="0" lvl="0" indent="0" algn="ctr">
                <a:spcBef>
                  <a:spcPct val="0"/>
                </a:spcBef>
                <a:buNone/>
              </a:pPr>
              <a:t>20.9</a:t>
            </a:fld>
            <a:endParaRPr kumimoji="1" lang="en-US" altLang="ja-JP" sz="1000" dirty="0">
              <a:sym typeface="+mn-lt"/>
            </a:endParaRPr>
          </a:p>
        </p:txBody>
      </p:sp>
      <p:sp>
        <p:nvSpPr>
          <p:cNvPr id="75" name="Text Placeholder 12"/>
          <p:cNvSpPr>
            <a:spLocks noGrp="1"/>
          </p:cNvSpPr>
          <p:nvPr>
            <p:custDataLst>
              <p:tags r:id="rId32"/>
            </p:custDataLst>
          </p:nvPr>
        </p:nvSpPr>
        <p:spPr bwMode="auto">
          <a:xfrm>
            <a:off x="188913"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olidFill>
                  <a:srgbClr val="000000"/>
                </a:solidFill>
                <a:latin typeface="Arial"/>
                <a:ea typeface="ＭＳ Ｐゴシック"/>
                <a:sym typeface="+mn-lt"/>
              </a:rPr>
              <a:t>（%）</a:t>
            </a:r>
          </a:p>
        </p:txBody>
      </p:sp>
      <p:sp>
        <p:nvSpPr>
          <p:cNvPr id="199" name="テキスト プレースホルダ 9">
            <a:extLst>
              <a:ext uri="{FF2B5EF4-FFF2-40B4-BE49-F238E27FC236}">
                <a16:creationId xmlns:a16="http://schemas.microsoft.com/office/drawing/2014/main" id="{2264B49E-61CE-FBD5-DE15-38CF7E857601}"/>
              </a:ext>
            </a:extLst>
          </p:cNvPr>
          <p:cNvSpPr>
            <a:spLocks/>
          </p:cNvSpPr>
          <p:nvPr>
            <p:custDataLst>
              <p:tags r:id="rId33"/>
            </p:custDataLst>
          </p:nvPr>
        </p:nvSpPr>
        <p:spPr bwMode="auto">
          <a:xfrm>
            <a:off x="3541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1B1939-31D8-4F8D-93AA-0AF71EE478B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22" name="テキスト プレースホルダ 9">
            <a:extLst>
              <a:ext uri="{FF2B5EF4-FFF2-40B4-BE49-F238E27FC236}">
                <a16:creationId xmlns:a16="http://schemas.microsoft.com/office/drawing/2014/main" id="{0802E18A-7501-66E8-29D7-A8C430AE0586}"/>
              </a:ext>
            </a:extLst>
          </p:cNvPr>
          <p:cNvSpPr>
            <a:spLocks/>
          </p:cNvSpPr>
          <p:nvPr>
            <p:custDataLst>
              <p:tags r:id="rId34"/>
            </p:custDataLst>
          </p:nvPr>
        </p:nvSpPr>
        <p:spPr bwMode="gray">
          <a:xfrm>
            <a:off x="3648075" y="42275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DE63CD-CF22-48EE-BE1D-8AC85CBFCE60}"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16C8518B-2FD7-CB4B-5804-560451719DEA}"/>
              </a:ext>
            </a:extLst>
          </p:cNvPr>
          <p:cNvSpPr>
            <a:spLocks/>
          </p:cNvSpPr>
          <p:nvPr>
            <p:custDataLst>
              <p:tags r:id="rId35"/>
            </p:custDataLst>
          </p:nvPr>
        </p:nvSpPr>
        <p:spPr bwMode="auto">
          <a:xfrm>
            <a:off x="3711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13F98C-6907-4A3B-8B5C-FBCE2342E6EB}"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123" name="テキスト プレースホルダ 9">
            <a:extLst>
              <a:ext uri="{FF2B5EF4-FFF2-40B4-BE49-F238E27FC236}">
                <a16:creationId xmlns:a16="http://schemas.microsoft.com/office/drawing/2014/main" id="{2E88AB26-5ED9-8D97-8FF5-B91FC290B48A}"/>
              </a:ext>
            </a:extLst>
          </p:cNvPr>
          <p:cNvSpPr>
            <a:spLocks/>
          </p:cNvSpPr>
          <p:nvPr>
            <p:custDataLst>
              <p:tags r:id="rId36"/>
            </p:custDataLst>
          </p:nvPr>
        </p:nvSpPr>
        <p:spPr bwMode="gray">
          <a:xfrm>
            <a:off x="3852863" y="5037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3C5D3D-1EDF-41D3-83AF-69775D2521A9}"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C06B87E8-0E90-F819-2515-D4D7772FE1F8}"/>
              </a:ext>
            </a:extLst>
          </p:cNvPr>
          <p:cNvSpPr>
            <a:spLocks/>
          </p:cNvSpPr>
          <p:nvPr>
            <p:custDataLst>
              <p:tags r:id="rId37"/>
            </p:custDataLst>
          </p:nvPr>
        </p:nvSpPr>
        <p:spPr bwMode="auto">
          <a:xfrm>
            <a:off x="3881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618ABB-AD3E-4355-BA3E-B65BFD16995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1DAB5CFF-CB0D-160B-80C3-0659E33A6E6A}"/>
              </a:ext>
            </a:extLst>
          </p:cNvPr>
          <p:cNvSpPr>
            <a:spLocks/>
          </p:cNvSpPr>
          <p:nvPr>
            <p:custDataLst>
              <p:tags r:id="rId38"/>
            </p:custDataLst>
          </p:nvPr>
        </p:nvSpPr>
        <p:spPr bwMode="auto">
          <a:xfrm>
            <a:off x="415925"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0CF19A-813F-4318-9F86-DAA195DAF16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CB5A8465-3DA9-D3EA-F294-466CB614363D}"/>
              </a:ext>
            </a:extLst>
          </p:cNvPr>
          <p:cNvSpPr>
            <a:spLocks/>
          </p:cNvSpPr>
          <p:nvPr>
            <p:custDataLst>
              <p:tags r:id="rId39"/>
            </p:custDataLst>
          </p:nvPr>
        </p:nvSpPr>
        <p:spPr bwMode="auto">
          <a:xfrm>
            <a:off x="6556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35E9BE6-C99B-4E23-A09A-2C724812D8AF}"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40A36931-E653-BF4E-4AEB-BDA177684E80}"/>
              </a:ext>
            </a:extLst>
          </p:cNvPr>
          <p:cNvSpPr>
            <a:spLocks/>
          </p:cNvSpPr>
          <p:nvPr>
            <p:custDataLst>
              <p:tags r:id="rId40"/>
            </p:custDataLst>
          </p:nvPr>
        </p:nvSpPr>
        <p:spPr bwMode="auto">
          <a:xfrm>
            <a:off x="4051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F4918CA-BF46-4828-8A19-A83416F1A60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134" name="テキスト プレースホルダ 9">
            <a:extLst>
              <a:ext uri="{FF2B5EF4-FFF2-40B4-BE49-F238E27FC236}">
                <a16:creationId xmlns:a16="http://schemas.microsoft.com/office/drawing/2014/main" id="{D7C3F087-06E4-AFE2-2E29-7434A880D707}"/>
              </a:ext>
            </a:extLst>
          </p:cNvPr>
          <p:cNvSpPr>
            <a:spLocks/>
          </p:cNvSpPr>
          <p:nvPr>
            <p:custDataLst>
              <p:tags r:id="rId41"/>
            </p:custDataLst>
          </p:nvPr>
        </p:nvSpPr>
        <p:spPr bwMode="gray">
          <a:xfrm>
            <a:off x="4192588" y="47609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5E18CE-155D-4D14-B7BD-014DB6CB9305}" type="datetime'''''''''8''''''''''''.''''''''''''''''''''''''''''''5'''''">
              <a:rPr lang="en-US" altLang="en-US" sz="1000" smtClean="0">
                <a:effectLst/>
                <a:sym typeface="+mn-lt"/>
              </a:rPr>
              <a:pPr marL="0" lvl="0" indent="0" algn="ctr">
                <a:spcBef>
                  <a:spcPct val="0"/>
                </a:spcBef>
                <a:buNone/>
              </a:pPr>
              <a:t>8.5</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3AC0E4E8-67D1-5729-77C8-9E526449D539}"/>
              </a:ext>
            </a:extLst>
          </p:cNvPr>
          <p:cNvSpPr>
            <a:spLocks/>
          </p:cNvSpPr>
          <p:nvPr>
            <p:custDataLst>
              <p:tags r:id="rId42"/>
            </p:custDataLst>
          </p:nvPr>
        </p:nvSpPr>
        <p:spPr bwMode="auto">
          <a:xfrm>
            <a:off x="4221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DE918C-2FE5-4250-B2AA-86ACE2E4CEF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536D093F-6CBE-850C-A413-1686751C4EE9}"/>
              </a:ext>
            </a:extLst>
          </p:cNvPr>
          <p:cNvSpPr>
            <a:spLocks/>
          </p:cNvSpPr>
          <p:nvPr>
            <p:custDataLst>
              <p:tags r:id="rId43"/>
            </p:custDataLst>
          </p:nvPr>
        </p:nvSpPr>
        <p:spPr bwMode="gray">
          <a:xfrm>
            <a:off x="4327525" y="31924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3E4FD2-6C35-4665-B950-C4FEA4053484}" type="datetime'''''''''''''''''''''2''''''''''''''4''.''''''''''''''''4'''''">
              <a:rPr lang="en-US" altLang="en-US" sz="1000" smtClean="0">
                <a:effectLst/>
                <a:sym typeface="+mn-lt"/>
              </a:rPr>
              <a:pPr marL="0" lvl="0" indent="0" algn="ctr">
                <a:spcBef>
                  <a:spcPct val="0"/>
                </a:spcBef>
                <a:buNone/>
              </a:pPr>
              <a:t>24.4</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97A4AADA-2FA2-DDE1-B935-87558C32C499}"/>
              </a:ext>
            </a:extLst>
          </p:cNvPr>
          <p:cNvSpPr>
            <a:spLocks/>
          </p:cNvSpPr>
          <p:nvPr>
            <p:custDataLst>
              <p:tags r:id="rId44"/>
            </p:custDataLst>
          </p:nvPr>
        </p:nvSpPr>
        <p:spPr bwMode="gray">
          <a:xfrm>
            <a:off x="4022725" y="5154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D8E4C7-A49C-4656-BEEB-FC55833F142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CA082C5D-DAE6-6551-B375-CC867285E041}"/>
              </a:ext>
            </a:extLst>
          </p:cNvPr>
          <p:cNvSpPr>
            <a:spLocks/>
          </p:cNvSpPr>
          <p:nvPr>
            <p:custDataLst>
              <p:tags r:id="rId45"/>
            </p:custDataLst>
          </p:nvPr>
        </p:nvSpPr>
        <p:spPr bwMode="auto">
          <a:xfrm>
            <a:off x="45608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3A1D2A-E758-4EEF-821F-14CCB6D77ABC}"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36" name="テキスト プレースホルダ 9">
            <a:extLst>
              <a:ext uri="{FF2B5EF4-FFF2-40B4-BE49-F238E27FC236}">
                <a16:creationId xmlns:a16="http://schemas.microsoft.com/office/drawing/2014/main" id="{DB1818B6-DA14-98AC-7E85-6B869C88BC5D}"/>
              </a:ext>
            </a:extLst>
          </p:cNvPr>
          <p:cNvSpPr>
            <a:spLocks/>
          </p:cNvSpPr>
          <p:nvPr>
            <p:custDataLst>
              <p:tags r:id="rId46"/>
            </p:custDataLst>
          </p:nvPr>
        </p:nvSpPr>
        <p:spPr bwMode="gray">
          <a:xfrm>
            <a:off x="4667250" y="35861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2B9974-411C-4C71-9053-4D8060AC7E32}" type="datetime'''''2''''''''''''''''''''''''''''''''0''''.''''''4'''''''">
              <a:rPr lang="en-US" altLang="en-US" sz="1000" smtClean="0">
                <a:effectLst/>
                <a:sym typeface="+mn-lt"/>
              </a:rPr>
              <a:pPr marL="0" lvl="0" indent="0" algn="ctr">
                <a:spcBef>
                  <a:spcPct val="0"/>
                </a:spcBef>
                <a:buNone/>
              </a:pPr>
              <a:t>20.4</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7277B393-C70B-E039-D4B4-3E9DE142F14B}"/>
              </a:ext>
            </a:extLst>
          </p:cNvPr>
          <p:cNvSpPr>
            <a:spLocks/>
          </p:cNvSpPr>
          <p:nvPr>
            <p:custDataLst>
              <p:tags r:id="rId47"/>
            </p:custDataLst>
          </p:nvPr>
        </p:nvSpPr>
        <p:spPr bwMode="auto">
          <a:xfrm>
            <a:off x="4730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648DD6-1727-4CFA-9693-817A52B228C5}"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F0970679-7D49-EA8E-884E-65A81783EBFA}"/>
              </a:ext>
            </a:extLst>
          </p:cNvPr>
          <p:cNvSpPr>
            <a:spLocks/>
          </p:cNvSpPr>
          <p:nvPr>
            <p:custDataLst>
              <p:tags r:id="rId48"/>
            </p:custDataLst>
          </p:nvPr>
        </p:nvSpPr>
        <p:spPr bwMode="gray">
          <a:xfrm>
            <a:off x="4837113" y="4435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B4C160-86D7-4632-909D-07EBA7BE0765}" type="datetime'''''''''1''''''''''''''''''''''''''''''''''''''''1''.''8'">
              <a:rPr lang="en-US" altLang="en-US" sz="1000" smtClean="0">
                <a:effectLst/>
                <a:sym typeface="+mn-lt"/>
              </a:rPr>
              <a:pPr marL="0" lvl="0" indent="0" algn="ctr">
                <a:spcBef>
                  <a:spcPct val="0"/>
                </a:spcBef>
                <a:buNone/>
              </a:pPr>
              <a:t>11.8</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1D3B0217-9BD3-127E-AFF4-12681F14EA6B}"/>
              </a:ext>
            </a:extLst>
          </p:cNvPr>
          <p:cNvSpPr>
            <a:spLocks/>
          </p:cNvSpPr>
          <p:nvPr>
            <p:custDataLst>
              <p:tags r:id="rId49"/>
            </p:custDataLst>
          </p:nvPr>
        </p:nvSpPr>
        <p:spPr bwMode="auto">
          <a:xfrm>
            <a:off x="4900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190584-12CA-4C84-8B05-EEF9B170B32A}"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BEA30DA6-EC8E-503E-F0D3-E45F00BB7998}"/>
              </a:ext>
            </a:extLst>
          </p:cNvPr>
          <p:cNvSpPr>
            <a:spLocks/>
          </p:cNvSpPr>
          <p:nvPr>
            <p:custDataLst>
              <p:tags r:id="rId50"/>
            </p:custDataLst>
          </p:nvPr>
        </p:nvSpPr>
        <p:spPr bwMode="auto">
          <a:xfrm>
            <a:off x="4391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957A20-943A-4422-ACD6-0F82191D051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mn-ea"/>
                <a:cs typeface="Arial" panose="020B0604020202020204" pitchFamily="34" charset="0"/>
              </a:rPr>
              <a:t>国際通貨基金（</a:t>
            </a:r>
            <a:r>
              <a:rPr kumimoji="1" lang="ja-JP" altLang="en-US" sz="800" noProof="1">
                <a:solidFill>
                  <a:srgbClr val="000000"/>
                </a:solidFill>
                <a:latin typeface="+mj-lt"/>
                <a:cs typeface="Arial" panose="020B0604020202020204" pitchFamily="34" charset="0"/>
              </a:rPr>
              <a:t>IMF）</a:t>
            </a:r>
            <a:r>
              <a:rPr kumimoji="1" lang="ja-JP" altLang="en-US" sz="800" noProof="1">
                <a:solidFill>
                  <a:srgbClr val="000000"/>
                </a:solidFill>
                <a:latin typeface="+mn-ea"/>
                <a:cs typeface="Arial" panose="020B0604020202020204" pitchFamily="34" charset="0"/>
              </a:rPr>
              <a:t>、エジプト中央銀行、</a:t>
            </a:r>
            <a:r>
              <a:rPr kumimoji="1" lang="ja-JP" altLang="en-US" sz="800" noProof="1">
                <a:solidFill>
                  <a:srgbClr val="000000"/>
                </a:solidFill>
                <a:latin typeface="+mj-lt"/>
                <a:cs typeface="Arial" panose="020B0604020202020204" pitchFamily="34" charset="0"/>
              </a:rPr>
              <a:t>World Economic Outlook Database </a:t>
            </a:r>
            <a:r>
              <a:rPr kumimoji="1" lang="en-IN" altLang="ja-JP" sz="800" noProof="1">
                <a:solidFill>
                  <a:srgbClr val="000000"/>
                </a:solidFill>
                <a:latin typeface="+mj-lt"/>
                <a:cs typeface="Arial" panose="020B0604020202020204" pitchFamily="34" charset="0"/>
              </a:rPr>
              <a:t>2025</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noProof="1">
              <a:solidFill>
                <a:srgbClr val="000000"/>
              </a:solidFill>
              <a:latin typeface="+mj-lt"/>
              <a:cs typeface="Arial" panose="020B0604020202020204" pitchFamily="34" charset="0"/>
            </a:endParaRPr>
          </a:p>
          <a:p>
            <a:pPr>
              <a:spcAft>
                <a:spcPts val="100"/>
              </a:spcAft>
            </a:pPr>
            <a:endParaRPr kumimoji="1" lang="ja-JP" altLang="en-US" sz="800" dirty="0">
              <a:solidFill>
                <a:srgbClr val="000000"/>
              </a:solidFill>
              <a:latin typeface="+mn-ea"/>
              <a:cs typeface="Arial" panose="020B0604020202020204" pitchFamily="34" charset="0"/>
            </a:endParaRPr>
          </a:p>
        </p:txBody>
      </p:sp>
      <p:graphicFrame>
        <p:nvGraphicFramePr>
          <p:cNvPr id="210" name="Chart 209">
            <a:extLst>
              <a:ext uri="{FF2B5EF4-FFF2-40B4-BE49-F238E27FC236}">
                <a16:creationId xmlns:a16="http://schemas.microsoft.com/office/drawing/2014/main" id="{995E7471-4DAF-77BE-A36C-8E7AA0BA8A68}"/>
              </a:ext>
            </a:extLst>
          </p:cNvPr>
          <p:cNvGraphicFramePr/>
          <p:nvPr>
            <p:custDataLst>
              <p:tags r:id="rId51"/>
            </p:custDataLst>
            <p:extLst>
              <p:ext uri="{D42A27DB-BD31-4B8C-83A1-F6EECF244321}">
                <p14:modId xmlns:p14="http://schemas.microsoft.com/office/powerpoint/2010/main" val="4044079062"/>
              </p:ext>
            </p:extLst>
          </p:nvPr>
        </p:nvGraphicFramePr>
        <p:xfrm>
          <a:off x="5249863" y="2446338"/>
          <a:ext cx="4538662" cy="3459162"/>
        </p:xfrm>
        <a:graphic>
          <a:graphicData uri="http://schemas.openxmlformats.org/drawingml/2006/chart">
            <c:chart xmlns:c="http://schemas.openxmlformats.org/drawingml/2006/chart" xmlns:r="http://schemas.openxmlformats.org/officeDocument/2006/relationships" r:id="rId77"/>
          </a:graphicData>
        </a:graphic>
      </p:graphicFrame>
      <p:cxnSp>
        <p:nvCxnSpPr>
          <p:cNvPr id="168" name="Straight Connector 167">
            <a:extLst>
              <a:ext uri="{FF2B5EF4-FFF2-40B4-BE49-F238E27FC236}">
                <a16:creationId xmlns:a16="http://schemas.microsoft.com/office/drawing/2014/main" id="{1DCBF939-B989-67BA-054E-D794325B30B5}"/>
              </a:ext>
            </a:extLst>
          </p:cNvPr>
          <p:cNvCxnSpPr/>
          <p:nvPr>
            <p:custDataLst>
              <p:tags r:id="rId52"/>
            </p:custDataLst>
          </p:nvPr>
        </p:nvCxnSpPr>
        <p:spPr bwMode="auto">
          <a:xfrm flipH="1">
            <a:off x="5632450" y="5621338"/>
            <a:ext cx="6350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テキスト プレースホルダ 9">
            <a:extLst>
              <a:ext uri="{FF2B5EF4-FFF2-40B4-BE49-F238E27FC236}">
                <a16:creationId xmlns:a16="http://schemas.microsoft.com/office/drawing/2014/main" id="{25D4C900-A6FE-BEA3-C9D6-0FFA5D433213}"/>
              </a:ext>
            </a:extLst>
          </p:cNvPr>
          <p:cNvSpPr>
            <a:spLocks/>
          </p:cNvSpPr>
          <p:nvPr>
            <p:custDataLst>
              <p:tags r:id="rId53"/>
            </p:custDataLst>
          </p:nvPr>
        </p:nvSpPr>
        <p:spPr bwMode="auto">
          <a:xfrm>
            <a:off x="54752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DED253-9B0B-4B09-9E3B-5581D01D3D00}" type="datetime'''''''''''''''''2''''0''''''''''1''''''2'''''">
              <a:rPr kumimoji="0" lang="en-US" altLang="en-US" sz="1000" smtClean="0"/>
              <a:pPr/>
              <a:t>2012</a:t>
            </a:fld>
            <a:endParaRPr kumimoji="0" lang="en-US" altLang="ja-JP" sz="1000" dirty="0"/>
          </a:p>
        </p:txBody>
      </p:sp>
      <p:sp>
        <p:nvSpPr>
          <p:cNvPr id="56" name="テキスト プレースホルダ 9">
            <a:extLst>
              <a:ext uri="{FF2B5EF4-FFF2-40B4-BE49-F238E27FC236}">
                <a16:creationId xmlns:a16="http://schemas.microsoft.com/office/drawing/2014/main" id="{FAF55766-12BA-FED9-C3FA-2E372404B3AB}"/>
              </a:ext>
            </a:extLst>
          </p:cNvPr>
          <p:cNvSpPr>
            <a:spLocks/>
          </p:cNvSpPr>
          <p:nvPr>
            <p:custDataLst>
              <p:tags r:id="rId54"/>
            </p:custDataLst>
          </p:nvPr>
        </p:nvSpPr>
        <p:spPr bwMode="auto">
          <a:xfrm>
            <a:off x="58594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E558096-D0F6-4B5D-9587-AAB62E402F74}" type="datetime'''''''''1''''''3'''''''''">
              <a:rPr kumimoji="0" lang="en-US" altLang="en-US" sz="1000" smtClean="0"/>
              <a:pPr/>
              <a:t>13</a:t>
            </a:fld>
            <a:endParaRPr kumimoji="0" lang="en-US" altLang="ja-JP" sz="1000" dirty="0"/>
          </a:p>
        </p:txBody>
      </p:sp>
      <p:sp>
        <p:nvSpPr>
          <p:cNvPr id="57" name="テキスト プレースホルダ 9">
            <a:extLst>
              <a:ext uri="{FF2B5EF4-FFF2-40B4-BE49-F238E27FC236}">
                <a16:creationId xmlns:a16="http://schemas.microsoft.com/office/drawing/2014/main" id="{E8AA83F5-B11B-7742-8657-E50A6CDD7941}"/>
              </a:ext>
            </a:extLst>
          </p:cNvPr>
          <p:cNvSpPr>
            <a:spLocks/>
          </p:cNvSpPr>
          <p:nvPr>
            <p:custDataLst>
              <p:tags r:id="rId55"/>
            </p:custDataLst>
          </p:nvPr>
        </p:nvSpPr>
        <p:spPr bwMode="auto">
          <a:xfrm>
            <a:off x="61737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E8F6C4-9E20-41A5-8DFE-6F203090BE3C}" type="datetime'''''''''''''''''''1''''''''''''''''''''''''''4'''''">
              <a:rPr kumimoji="0" lang="en-US" altLang="en-US" sz="1000" smtClean="0"/>
              <a:pPr/>
              <a:t>14</a:t>
            </a:fld>
            <a:endParaRPr kumimoji="0" lang="en-US" altLang="ja-JP" sz="1000" dirty="0"/>
          </a:p>
        </p:txBody>
      </p:sp>
      <p:sp>
        <p:nvSpPr>
          <p:cNvPr id="58" name="テキスト プレースホルダ 9">
            <a:extLst>
              <a:ext uri="{FF2B5EF4-FFF2-40B4-BE49-F238E27FC236}">
                <a16:creationId xmlns:a16="http://schemas.microsoft.com/office/drawing/2014/main" id="{ADC4907A-54C5-4674-51C3-B93A251FE73E}"/>
              </a:ext>
            </a:extLst>
          </p:cNvPr>
          <p:cNvSpPr>
            <a:spLocks/>
          </p:cNvSpPr>
          <p:nvPr>
            <p:custDataLst>
              <p:tags r:id="rId56"/>
            </p:custDataLst>
          </p:nvPr>
        </p:nvSpPr>
        <p:spPr bwMode="auto">
          <a:xfrm>
            <a:off x="64881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222EC6-739C-49BA-9646-453FC24039EC}" type="datetime'''''''''''''''''''''''''1''''''''''''5'''''''''''''''''''''">
              <a:rPr kumimoji="0" lang="en-US" altLang="en-US" sz="1000" smtClean="0"/>
              <a:pPr/>
              <a:t>15</a:t>
            </a:fld>
            <a:endParaRPr kumimoji="0" lang="en-US" altLang="ja-JP" sz="1000" dirty="0"/>
          </a:p>
        </p:txBody>
      </p:sp>
      <p:sp>
        <p:nvSpPr>
          <p:cNvPr id="59" name="テキスト プレースホルダ 9">
            <a:extLst>
              <a:ext uri="{FF2B5EF4-FFF2-40B4-BE49-F238E27FC236}">
                <a16:creationId xmlns:a16="http://schemas.microsoft.com/office/drawing/2014/main" id="{0E10CB19-02B2-B7BE-EAB9-ECEAC50D9654}"/>
              </a:ext>
            </a:extLst>
          </p:cNvPr>
          <p:cNvSpPr>
            <a:spLocks/>
          </p:cNvSpPr>
          <p:nvPr>
            <p:custDataLst>
              <p:tags r:id="rId57"/>
            </p:custDataLst>
          </p:nvPr>
        </p:nvSpPr>
        <p:spPr bwMode="auto">
          <a:xfrm>
            <a:off x="68024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37CD1A-14AD-494F-BB57-85584F3C5784}" type="datetime'''''''''''''''''''''1''''''''''''''''''''''6'''''''''">
              <a:rPr kumimoji="0" lang="en-US" altLang="en-US" sz="1000" smtClean="0"/>
              <a:pPr/>
              <a:t>16</a:t>
            </a:fld>
            <a:endParaRPr kumimoji="0" lang="en-US" altLang="ja-JP" sz="1000" dirty="0"/>
          </a:p>
        </p:txBody>
      </p:sp>
      <p:sp>
        <p:nvSpPr>
          <p:cNvPr id="60" name="テキスト プレースホルダ 9">
            <a:extLst>
              <a:ext uri="{FF2B5EF4-FFF2-40B4-BE49-F238E27FC236}">
                <a16:creationId xmlns:a16="http://schemas.microsoft.com/office/drawing/2014/main" id="{E0AF2D45-B9A4-442D-A35E-23BE6488D92B}"/>
              </a:ext>
            </a:extLst>
          </p:cNvPr>
          <p:cNvSpPr>
            <a:spLocks/>
          </p:cNvSpPr>
          <p:nvPr>
            <p:custDataLst>
              <p:tags r:id="rId58"/>
            </p:custDataLst>
          </p:nvPr>
        </p:nvSpPr>
        <p:spPr bwMode="auto">
          <a:xfrm>
            <a:off x="71167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FE8736-2B3E-48FC-A90B-BFAB774F63A3}" type="datetime'''''''''''''''''''''1''''''''7'''''''''''''">
              <a:rPr kumimoji="0" lang="en-US" altLang="en-US" sz="1000" smtClean="0"/>
              <a:pPr/>
              <a:t>17</a:t>
            </a:fld>
            <a:endParaRPr kumimoji="0" lang="en-US" altLang="ja-JP" sz="1000" dirty="0"/>
          </a:p>
        </p:txBody>
      </p:sp>
      <p:sp>
        <p:nvSpPr>
          <p:cNvPr id="61" name="テキスト プレースホルダ 9">
            <a:extLst>
              <a:ext uri="{FF2B5EF4-FFF2-40B4-BE49-F238E27FC236}">
                <a16:creationId xmlns:a16="http://schemas.microsoft.com/office/drawing/2014/main" id="{D98D35E2-64D4-2062-31C3-7105D01FED6A}"/>
              </a:ext>
            </a:extLst>
          </p:cNvPr>
          <p:cNvSpPr>
            <a:spLocks/>
          </p:cNvSpPr>
          <p:nvPr>
            <p:custDataLst>
              <p:tags r:id="rId59"/>
            </p:custDataLst>
          </p:nvPr>
        </p:nvSpPr>
        <p:spPr bwMode="auto">
          <a:xfrm>
            <a:off x="74310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D201C4-41A0-4512-9D90-0610A60E8A9E}" type="datetime'''''''''''''''''''''''1''''''''''''''8'''''''''''''''''">
              <a:rPr kumimoji="0" lang="en-US" altLang="en-US" sz="1000" smtClean="0"/>
              <a:pPr/>
              <a:t>18</a:t>
            </a:fld>
            <a:endParaRPr kumimoji="0" lang="en-US" altLang="ja-JP" sz="1000" dirty="0"/>
          </a:p>
        </p:txBody>
      </p:sp>
      <p:sp>
        <p:nvSpPr>
          <p:cNvPr id="62" name="テキスト プレースホルダ 9">
            <a:extLst>
              <a:ext uri="{FF2B5EF4-FFF2-40B4-BE49-F238E27FC236}">
                <a16:creationId xmlns:a16="http://schemas.microsoft.com/office/drawing/2014/main" id="{B8CAC072-C966-38EB-3C70-DC5D0EC803D3}"/>
              </a:ext>
            </a:extLst>
          </p:cNvPr>
          <p:cNvSpPr>
            <a:spLocks/>
          </p:cNvSpPr>
          <p:nvPr>
            <p:custDataLst>
              <p:tags r:id="rId60"/>
            </p:custDataLst>
          </p:nvPr>
        </p:nvSpPr>
        <p:spPr bwMode="auto">
          <a:xfrm>
            <a:off x="77438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C65714-80CA-43EE-ACEA-3E79777F1812}" type="datetime'''''''''''''''1''9'''''''''''''''''''''">
              <a:rPr kumimoji="0" lang="en-US" altLang="en-US" sz="1000" smtClean="0"/>
              <a:pPr/>
              <a:t>19</a:t>
            </a:fld>
            <a:endParaRPr kumimoji="0" lang="en-US" altLang="ja-JP" sz="1000" dirty="0"/>
          </a:p>
        </p:txBody>
      </p:sp>
      <p:sp>
        <p:nvSpPr>
          <p:cNvPr id="63" name="テキスト プレースホルダ 9">
            <a:extLst>
              <a:ext uri="{FF2B5EF4-FFF2-40B4-BE49-F238E27FC236}">
                <a16:creationId xmlns:a16="http://schemas.microsoft.com/office/drawing/2014/main" id="{06F91A89-EB0A-816C-826C-71AFEADC1DA5}"/>
              </a:ext>
            </a:extLst>
          </p:cNvPr>
          <p:cNvSpPr>
            <a:spLocks/>
          </p:cNvSpPr>
          <p:nvPr>
            <p:custDataLst>
              <p:tags r:id="rId61"/>
            </p:custDataLst>
          </p:nvPr>
        </p:nvSpPr>
        <p:spPr bwMode="auto">
          <a:xfrm>
            <a:off x="80581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28DDC7-507C-456E-A95E-B50B4CDFFD6A}" type="datetime'''''''''''''''''''''''''''''''''''''''''''''2''0'''''''''''''">
              <a:rPr kumimoji="0" lang="en-US" altLang="en-US" sz="1000" smtClean="0"/>
              <a:pPr/>
              <a:t>20</a:t>
            </a:fld>
            <a:endParaRPr kumimoji="0" lang="en-US" altLang="ja-JP" sz="1000" dirty="0"/>
          </a:p>
        </p:txBody>
      </p:sp>
      <p:sp>
        <p:nvSpPr>
          <p:cNvPr id="64" name="テキスト プレースホルダ 9">
            <a:extLst>
              <a:ext uri="{FF2B5EF4-FFF2-40B4-BE49-F238E27FC236}">
                <a16:creationId xmlns:a16="http://schemas.microsoft.com/office/drawing/2014/main" id="{2A189DD9-9B9A-6DD3-65CE-9407C6713A4A}"/>
              </a:ext>
            </a:extLst>
          </p:cNvPr>
          <p:cNvSpPr>
            <a:spLocks/>
          </p:cNvSpPr>
          <p:nvPr>
            <p:custDataLst>
              <p:tags r:id="rId62"/>
            </p:custDataLst>
          </p:nvPr>
        </p:nvSpPr>
        <p:spPr bwMode="auto">
          <a:xfrm>
            <a:off x="83724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897983-EDE2-4F5E-886E-282B244340A8}" type="datetime'''''''''''''''2''''''''''''1'''''''''''''''''''">
              <a:rPr kumimoji="0" lang="en-US" altLang="en-US" sz="1000" smtClean="0"/>
              <a:pPr/>
              <a:t>21</a:t>
            </a:fld>
            <a:endParaRPr kumimoji="0" lang="en-US" altLang="ja-JP" sz="1000" dirty="0"/>
          </a:p>
        </p:txBody>
      </p:sp>
      <p:sp>
        <p:nvSpPr>
          <p:cNvPr id="65" name="テキスト プレースホルダ 9">
            <a:extLst>
              <a:ext uri="{FF2B5EF4-FFF2-40B4-BE49-F238E27FC236}">
                <a16:creationId xmlns:a16="http://schemas.microsoft.com/office/drawing/2014/main" id="{CF788BF6-251F-B873-A1A3-89DC17D15E81}"/>
              </a:ext>
            </a:extLst>
          </p:cNvPr>
          <p:cNvSpPr>
            <a:spLocks/>
          </p:cNvSpPr>
          <p:nvPr>
            <p:custDataLst>
              <p:tags r:id="rId63"/>
            </p:custDataLst>
          </p:nvPr>
        </p:nvSpPr>
        <p:spPr bwMode="auto">
          <a:xfrm>
            <a:off x="86868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430C81-E93A-4F51-B4C2-5AF72B405C04}" type="datetime'2''''''''2'''''''''''''''''''''''">
              <a:rPr kumimoji="0" lang="en-US" altLang="en-US" sz="1000" smtClean="0"/>
              <a:pPr/>
              <a:t>22</a:t>
            </a:fld>
            <a:endParaRPr kumimoji="0" lang="en-US" altLang="ja-JP" sz="1000" dirty="0"/>
          </a:p>
        </p:txBody>
      </p:sp>
      <p:sp>
        <p:nvSpPr>
          <p:cNvPr id="66" name="テキスト プレースホルダ 9">
            <a:extLst>
              <a:ext uri="{FF2B5EF4-FFF2-40B4-BE49-F238E27FC236}">
                <a16:creationId xmlns:a16="http://schemas.microsoft.com/office/drawing/2014/main" id="{29C9B85D-B151-D5C4-9E82-4D549D7C1BD7}"/>
              </a:ext>
            </a:extLst>
          </p:cNvPr>
          <p:cNvSpPr>
            <a:spLocks/>
          </p:cNvSpPr>
          <p:nvPr>
            <p:custDataLst>
              <p:tags r:id="rId64"/>
            </p:custDataLst>
          </p:nvPr>
        </p:nvSpPr>
        <p:spPr bwMode="auto">
          <a:xfrm>
            <a:off x="90011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30499D0-887E-40E2-A4FC-38639BF714F2}" type="datetime'''''''''''2''''''''''3'''''''''''''">
              <a:rPr kumimoji="0" lang="en-US" altLang="en-US" sz="1000" smtClean="0"/>
              <a:pPr/>
              <a:t>23</a:t>
            </a:fld>
            <a:endParaRPr kumimoji="0" lang="en-US" altLang="ja-JP" sz="1000" dirty="0"/>
          </a:p>
        </p:txBody>
      </p:sp>
      <p:sp>
        <p:nvSpPr>
          <p:cNvPr id="67" name="テキスト プレースホルダ 9">
            <a:extLst>
              <a:ext uri="{FF2B5EF4-FFF2-40B4-BE49-F238E27FC236}">
                <a16:creationId xmlns:a16="http://schemas.microsoft.com/office/drawing/2014/main" id="{18486444-C4F8-2061-1CC2-0AE9E9F92D0E}"/>
              </a:ext>
            </a:extLst>
          </p:cNvPr>
          <p:cNvSpPr>
            <a:spLocks/>
          </p:cNvSpPr>
          <p:nvPr>
            <p:custDataLst>
              <p:tags r:id="rId65"/>
            </p:custDataLst>
          </p:nvPr>
        </p:nvSpPr>
        <p:spPr bwMode="auto">
          <a:xfrm>
            <a:off x="93154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B1F4CA-D79C-49C3-8050-C1C43BDC6630}" type="datetime'''''''''''''2''''''4'''''''''''''''''''''''''">
              <a:rPr kumimoji="0" lang="en-US" altLang="en-US" sz="1000" smtClean="0"/>
              <a:pPr/>
              <a:t>24</a:t>
            </a:fld>
            <a:endParaRPr kumimoji="0" lang="en-US" altLang="ja-JP" sz="1000" dirty="0"/>
          </a:p>
        </p:txBody>
      </p:sp>
      <p:sp>
        <p:nvSpPr>
          <p:cNvPr id="68" name="テキスト プレースホルダ 9">
            <a:extLst>
              <a:ext uri="{FF2B5EF4-FFF2-40B4-BE49-F238E27FC236}">
                <a16:creationId xmlns:a16="http://schemas.microsoft.com/office/drawing/2014/main" id="{BAAEE5E6-BFF5-B47D-6CA8-83EDD1F3DFDB}"/>
              </a:ext>
            </a:extLst>
          </p:cNvPr>
          <p:cNvSpPr>
            <a:spLocks/>
          </p:cNvSpPr>
          <p:nvPr>
            <p:custDataLst>
              <p:tags r:id="rId66"/>
            </p:custDataLst>
          </p:nvPr>
        </p:nvSpPr>
        <p:spPr bwMode="auto">
          <a:xfrm>
            <a:off x="96297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57A416-D1B3-4A63-BA4D-BC339B18F1C5}" type="datetime'''''''''''''''2''''''5'''''''''">
              <a:rPr kumimoji="0" lang="en-US" altLang="en-US" sz="1000" smtClean="0"/>
              <a:pPr/>
              <a:t>25</a:t>
            </a:fld>
            <a:endParaRPr kumimoji="0" lang="en-US" altLang="ja-JP" sz="1000" dirty="0"/>
          </a:p>
        </p:txBody>
      </p:sp>
      <p:sp>
        <p:nvSpPr>
          <p:cNvPr id="113" name="テキスト プレースホルダ 9">
            <a:extLst>
              <a:ext uri="{FF2B5EF4-FFF2-40B4-BE49-F238E27FC236}">
                <a16:creationId xmlns:a16="http://schemas.microsoft.com/office/drawing/2014/main" id="{6233A5AB-8814-16A2-E5BE-1507EDF1BB13}"/>
              </a:ext>
            </a:extLst>
          </p:cNvPr>
          <p:cNvSpPr>
            <a:spLocks/>
          </p:cNvSpPr>
          <p:nvPr>
            <p:custDataLst>
              <p:tags r:id="rId67"/>
            </p:custDataLst>
          </p:nvPr>
        </p:nvSpPr>
        <p:spPr bwMode="auto">
          <a:xfrm>
            <a:off x="10023475" y="2957513"/>
            <a:ext cx="650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87AAD0-C4D0-46B2-9310-5A75C82341F2}" type="datetime'''S''e''r''''''''''''''''i''e''''s'''''''''''''''''' 1'">
              <a:rPr lang="en-US" altLang="en-US" sz="1400" smtClean="0">
                <a:effectLst/>
              </a:rPr>
              <a:pPr marL="0" lvl="0" indent="0">
                <a:spcBef>
                  <a:spcPct val="0"/>
                </a:spcBef>
                <a:buNone/>
              </a:pPr>
              <a:t>Series 1</a:t>
            </a:fld>
            <a:endParaRPr kumimoji="1" lang="en-US" altLang="ja-JP" sz="1400" dirty="0"/>
          </a:p>
        </p:txBody>
      </p:sp>
      <p:sp useBgFill="1">
        <p:nvSpPr>
          <p:cNvPr id="162" name="テキスト プレースホルダ 9">
            <a:extLst>
              <a:ext uri="{FF2B5EF4-FFF2-40B4-BE49-F238E27FC236}">
                <a16:creationId xmlns:a16="http://schemas.microsoft.com/office/drawing/2014/main" id="{551F2087-0F5B-BA2B-8338-756D0B4A9724}"/>
              </a:ext>
            </a:extLst>
          </p:cNvPr>
          <p:cNvSpPr>
            <a:spLocks/>
          </p:cNvSpPr>
          <p:nvPr>
            <p:custDataLst>
              <p:tags r:id="rId68"/>
            </p:custDataLst>
          </p:nvPr>
        </p:nvSpPr>
        <p:spPr bwMode="gray">
          <a:xfrm>
            <a:off x="6424613" y="4916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ABF246-4D6C-466C-B07B-D9C0B6C33C4F}" type="datetime'''''6''''''''''''''''''''''.''''5''''''''1'''''''''''''''''">
              <a:rPr kumimoji="0" lang="en-US" altLang="en-US" sz="1000" smtClean="0">
                <a:effectLst/>
              </a:rPr>
              <a:pPr marL="0" lvl="0" indent="0" algn="ctr">
                <a:spcBef>
                  <a:spcPct val="0"/>
                </a:spcBef>
                <a:buNone/>
              </a:pPr>
              <a:t>6.51</a:t>
            </a:fld>
            <a:endParaRPr kumimoji="0" lang="en-US" altLang="ja-JP" sz="1000" dirty="0"/>
          </a:p>
        </p:txBody>
      </p:sp>
      <p:sp useBgFill="1">
        <p:nvSpPr>
          <p:cNvPr id="164" name="テキスト プレースホルダ 9">
            <a:extLst>
              <a:ext uri="{FF2B5EF4-FFF2-40B4-BE49-F238E27FC236}">
                <a16:creationId xmlns:a16="http://schemas.microsoft.com/office/drawing/2014/main" id="{AE5C31EF-81CD-46A5-ABF2-8EEC09EAFDF5}"/>
              </a:ext>
            </a:extLst>
          </p:cNvPr>
          <p:cNvSpPr>
            <a:spLocks/>
          </p:cNvSpPr>
          <p:nvPr>
            <p:custDataLst>
              <p:tags r:id="rId69"/>
            </p:custDataLst>
          </p:nvPr>
        </p:nvSpPr>
        <p:spPr bwMode="gray">
          <a:xfrm>
            <a:off x="8274050" y="43053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DD8C9BC-001A-49DE-8882-43BD5BA8E0EF}" type="datetime'''''''1''''''''''''3''''''''.''6''''''''''''''''''''0'''''">
              <a:rPr kumimoji="0" lang="en-US" altLang="en-US" sz="1000" smtClean="0">
                <a:effectLst/>
              </a:rPr>
              <a:pPr marL="0" lvl="0" indent="0" algn="ctr">
                <a:spcBef>
                  <a:spcPct val="0"/>
                </a:spcBef>
                <a:buNone/>
              </a:pPr>
              <a:t>13.60</a:t>
            </a:fld>
            <a:endParaRPr kumimoji="0" lang="en-US" altLang="ja-JP" sz="1000" dirty="0"/>
          </a:p>
        </p:txBody>
      </p:sp>
      <p:sp useBgFill="1">
        <p:nvSpPr>
          <p:cNvPr id="165" name="テキスト プレースホルダ 9">
            <a:extLst>
              <a:ext uri="{FF2B5EF4-FFF2-40B4-BE49-F238E27FC236}">
                <a16:creationId xmlns:a16="http://schemas.microsoft.com/office/drawing/2014/main" id="{7F02FEB5-5F8D-8291-7075-73B4F104C0F1}"/>
              </a:ext>
            </a:extLst>
          </p:cNvPr>
          <p:cNvSpPr>
            <a:spLocks/>
          </p:cNvSpPr>
          <p:nvPr>
            <p:custDataLst>
              <p:tags r:id="rId70"/>
            </p:custDataLst>
          </p:nvPr>
        </p:nvSpPr>
        <p:spPr bwMode="gray">
          <a:xfrm>
            <a:off x="8588375" y="38544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D3DB70-E54F-4565-BE3C-486E1D4BFF6B}" type="datetime'''''''1''''''''''''''''8.''''8''7'''''''''''''''''''''">
              <a:rPr kumimoji="0" lang="en-US" altLang="en-US" sz="1000" smtClean="0">
                <a:effectLst/>
              </a:rPr>
              <a:pPr marL="0" lvl="0" indent="0" algn="ctr">
                <a:spcBef>
                  <a:spcPct val="0"/>
                </a:spcBef>
                <a:buNone/>
              </a:pPr>
              <a:t>18.87</a:t>
            </a:fld>
            <a:endParaRPr kumimoji="0" lang="en-US" altLang="ja-JP" sz="1000" dirty="0"/>
          </a:p>
        </p:txBody>
      </p:sp>
      <p:sp useBgFill="1">
        <p:nvSpPr>
          <p:cNvPr id="166" name="テキスト プレースホルダ 9">
            <a:extLst>
              <a:ext uri="{FF2B5EF4-FFF2-40B4-BE49-F238E27FC236}">
                <a16:creationId xmlns:a16="http://schemas.microsoft.com/office/drawing/2014/main" id="{50A875ED-E5E4-8D9E-109F-7DEEAB5BD9DD}"/>
              </a:ext>
            </a:extLst>
          </p:cNvPr>
          <p:cNvSpPr>
            <a:spLocks/>
          </p:cNvSpPr>
          <p:nvPr>
            <p:custDataLst>
              <p:tags r:id="rId71"/>
            </p:custDataLst>
          </p:nvPr>
        </p:nvSpPr>
        <p:spPr bwMode="gray">
          <a:xfrm>
            <a:off x="8902700" y="3592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91E859-8C47-488A-A1D1-E70A9AD8E67B}" type="datetime'''''''''''2''''''''''''''1''''''''''.9''''''0'''">
              <a:rPr kumimoji="0" lang="en-US" altLang="en-US" sz="1000" smtClean="0">
                <a:effectLst/>
              </a:rPr>
              <a:pPr marL="0" lvl="0" indent="0" algn="ctr">
                <a:spcBef>
                  <a:spcPct val="0"/>
                </a:spcBef>
                <a:buNone/>
              </a:pPr>
              <a:t>21.90</a:t>
            </a:fld>
            <a:endParaRPr kumimoji="0" lang="en-US" altLang="ja-JP" sz="1000" dirty="0"/>
          </a:p>
        </p:txBody>
      </p:sp>
      <p:sp useBgFill="1">
        <p:nvSpPr>
          <p:cNvPr id="167" name="テキスト プレースホルダ 9">
            <a:extLst>
              <a:ext uri="{FF2B5EF4-FFF2-40B4-BE49-F238E27FC236}">
                <a16:creationId xmlns:a16="http://schemas.microsoft.com/office/drawing/2014/main" id="{2C6AFB5B-B7DF-D0AC-916E-0E485EE44209}"/>
              </a:ext>
            </a:extLst>
          </p:cNvPr>
          <p:cNvSpPr>
            <a:spLocks/>
          </p:cNvSpPr>
          <p:nvPr>
            <p:custDataLst>
              <p:tags r:id="rId72"/>
            </p:custDataLst>
          </p:nvPr>
        </p:nvSpPr>
        <p:spPr bwMode="gray">
          <a:xfrm>
            <a:off x="9531350" y="28590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5146CF-3491-41CA-BB7F-69086C0F5120}" type="datetime'3''''0''''''''''''.''4''''''''''''''''''''''''''''''5'''''">
              <a:rPr kumimoji="0" lang="en-US" altLang="en-US" sz="1000" smtClean="0">
                <a:effectLst/>
              </a:rPr>
              <a:pPr marL="0" lvl="0" indent="0" algn="ctr">
                <a:spcBef>
                  <a:spcPct val="0"/>
                </a:spcBef>
                <a:buNone/>
              </a:pPr>
              <a:t>30.45</a:t>
            </a:fld>
            <a:endParaRPr kumimoji="0" lang="en-US" altLang="ja-JP" sz="1000" dirty="0"/>
          </a:p>
        </p:txBody>
      </p:sp>
    </p:spTree>
    <p:extLst>
      <p:ext uri="{BB962C8B-B14F-4D97-AF65-F5344CB8AC3E}">
        <p14:creationId xmlns:p14="http://schemas.microsoft.com/office/powerpoint/2010/main" val="23379358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JICA</a:t>
            </a:r>
            <a:r>
              <a:rPr lang="ja-JP" altLang="en-US" sz="2000" dirty="0"/>
              <a:t>の主な医療国際化関連事業</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1FF42D87-D8E5-1EAE-D2CD-381C0CD7A9B9}"/>
              </a:ext>
            </a:extLst>
          </p:cNvPr>
          <p:cNvGraphicFramePr>
            <a:graphicFrameLocks noGrp="1"/>
          </p:cNvGraphicFramePr>
          <p:nvPr>
            <p:extLst>
              <p:ext uri="{D42A27DB-BD31-4B8C-83A1-F6EECF244321}">
                <p14:modId xmlns:p14="http://schemas.microsoft.com/office/powerpoint/2010/main" val="2641694756"/>
              </p:ext>
            </p:extLst>
          </p:nvPr>
        </p:nvGraphicFramePr>
        <p:xfrm>
          <a:off x="250154" y="1716401"/>
          <a:ext cx="9488009" cy="4798250"/>
        </p:xfrm>
        <a:graphic>
          <a:graphicData uri="http://schemas.openxmlformats.org/drawingml/2006/table">
            <a:tbl>
              <a:tblPr firstRow="1" bandRow="1">
                <a:tableStyleId>{5C22544A-7EE6-4342-B048-85BDC9FD1C3A}</a:tableStyleId>
              </a:tblPr>
              <a:tblGrid>
                <a:gridCol w="361369">
                  <a:extLst>
                    <a:ext uri="{9D8B030D-6E8A-4147-A177-3AD203B41FA5}">
                      <a16:colId xmlns:a16="http://schemas.microsoft.com/office/drawing/2014/main" val="20000"/>
                    </a:ext>
                  </a:extLst>
                </a:gridCol>
                <a:gridCol w="669069">
                  <a:extLst>
                    <a:ext uri="{9D8B030D-6E8A-4147-A177-3AD203B41FA5}">
                      <a16:colId xmlns:a16="http://schemas.microsoft.com/office/drawing/2014/main" val="20001"/>
                    </a:ext>
                  </a:extLst>
                </a:gridCol>
                <a:gridCol w="2350631">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301262">
                  <a:extLst>
                    <a:ext uri="{9D8B030D-6E8A-4147-A177-3AD203B41FA5}">
                      <a16:colId xmlns:a16="http://schemas.microsoft.com/office/drawing/2014/main" val="20004"/>
                    </a:ext>
                  </a:extLst>
                </a:gridCol>
                <a:gridCol w="2059939">
                  <a:extLst>
                    <a:ext uri="{9D8B030D-6E8A-4147-A177-3AD203B41FA5}">
                      <a16:colId xmlns:a16="http://schemas.microsoft.com/office/drawing/2014/main" val="20005"/>
                    </a:ext>
                  </a:extLst>
                </a:gridCol>
                <a:gridCol w="2059939">
                  <a:extLst>
                    <a:ext uri="{9D8B030D-6E8A-4147-A177-3AD203B41FA5}">
                      <a16:colId xmlns:a16="http://schemas.microsoft.com/office/drawing/2014/main" val="20006"/>
                    </a:ext>
                  </a:extLst>
                </a:gridCol>
              </a:tblGrid>
              <a:tr h="171932">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93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エジプト側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6842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1994~</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カイロ大学小児病院プロジェクト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13.04</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昭和大学、和歌山県立医科大学、国立国際医療センター、聖マリア病院</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1999~</a:t>
                      </a:r>
                      <a:b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2002</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小児救急医療プロジェクト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200" dirty="0"/>
                        <a:t>札幌医科大学、昭和大学、名古屋市立大学</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200" dirty="0"/>
                        <a:t>高等教育省、カイロ大学小児病院</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救急車両整備計画</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アイテック株式会社</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保健人口省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上エジプト学校保健サービス促進プロジェクト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システム科学コンサルタンツ株式会社、 特定非営利法人 </a:t>
                      </a:r>
                      <a:r>
                        <a:rPr lang="en-US" altLang="ja-JP" sz="1200" dirty="0"/>
                        <a:t>HANDS</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200" dirty="0"/>
                        <a:t>保健人口省、 健康保険庁 、教育省</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1804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カイロ大学小児病院外来診療施設建設計画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カイロ大学医学部</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99887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人材育成事業（エジプト・日本教育パートナーシップ）</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101.9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、アジア科学教育経済発展機構、日本人専門家</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エジプト・アラブ共和国政府、</a:t>
                      </a:r>
                      <a:r>
                        <a:rPr lang="ja-JP" altLang="en-US" sz="1200" dirty="0"/>
                        <a:t>高等教育・科学研究省、高等教育・科学研究省</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3038276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病院の質向上プロジェクト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zh-TW"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保健人口省質部門</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4772214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国民皆保険（</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UHI</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）政策実施能力強化プロジェクト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4822935"/>
                  </a:ext>
                </a:extLst>
              </a:tr>
            </a:tbl>
          </a:graphicData>
        </a:graphic>
      </p:graphicFrame>
      <p:sp>
        <p:nvSpPr>
          <p:cNvPr id="4" name="テキスト ボックス 3">
            <a:extLst>
              <a:ext uri="{FF2B5EF4-FFF2-40B4-BE49-F238E27FC236}">
                <a16:creationId xmlns:a16="http://schemas.microsoft.com/office/drawing/2014/main" id="{33C99ECC-CAA6-EA15-D5F5-1BA4B4BB5A17}"/>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によるエジプトへの主な保健セクター協力は以下の通り。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AMED</a:t>
            </a:r>
            <a:r>
              <a:rPr lang="ja-JP" altLang="en-US" sz="2000"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sp>
        <p:nvSpPr>
          <p:cNvPr id="6" name="テキスト ボックス 5">
            <a:extLst>
              <a:ext uri="{FF2B5EF4-FFF2-40B4-BE49-F238E27FC236}">
                <a16:creationId xmlns:a16="http://schemas.microsoft.com/office/drawing/2014/main" id="{8BCA6E7E-CF48-A4C9-73C0-DC7D6CB765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20354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JETRO</a:t>
            </a:r>
            <a:r>
              <a:rPr lang="ja-JP" altLang="en-US" sz="2000"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）を無料で行うことが可能である。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041194" y="1550216"/>
            <a:ext cx="5656578"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 （以下例示）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452438" y="3540461"/>
            <a:ext cx="3173713"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308423" y="3226614"/>
            <a:ext cx="3461164"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52438" y="5274737"/>
            <a:ext cx="3173713"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TICAD8</a:t>
            </a:r>
            <a:r>
              <a:rPr lang="ja-JP" altLang="en-US" sz="1400" dirty="0"/>
              <a:t>の公式イベントとして「</a:t>
            </a:r>
            <a:r>
              <a:rPr lang="ja-JP" altLang="en-US" sz="1400" b="0" i="0" dirty="0">
                <a:solidFill>
                  <a:srgbClr val="000000"/>
                </a:solidFill>
                <a:effectLst/>
                <a:latin typeface="ヒラギノ角ゴ Pro W3"/>
              </a:rPr>
              <a:t>ビジネス・フォーラム</a:t>
            </a:r>
            <a:r>
              <a:rPr lang="ja-JP" altLang="en-US" sz="1400" dirty="0"/>
              <a:t>」を開催し、日・アフリカ間のビジネス交流促進の強化の方途について議論する場を提供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08423" y="4956585"/>
            <a:ext cx="3461164"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52438" y="1884277"/>
            <a:ext cx="3173713"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2023</a:t>
            </a:r>
            <a:r>
              <a:rPr lang="ja-JP" altLang="en-US" sz="1400" dirty="0"/>
              <a:t>年度は、アフリカ</a:t>
            </a:r>
            <a:r>
              <a:rPr lang="en-US" altLang="ja-JP" sz="1400" dirty="0"/>
              <a:t>7</a:t>
            </a:r>
            <a:r>
              <a:rPr lang="ja-JP" altLang="en-US" sz="1400" dirty="0"/>
              <a:t>カ国（アルジェリア、コートジボワール、ケニア、ガーナ、モロッコ、エジプト、チュニジア）から</a:t>
            </a:r>
            <a:r>
              <a:rPr lang="en-US" altLang="ja-JP" sz="1400" dirty="0"/>
              <a:t>10</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08423" y="1546291"/>
            <a:ext cx="3461164"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表 4">
            <a:extLst>
              <a:ext uri="{FF2B5EF4-FFF2-40B4-BE49-F238E27FC236}">
                <a16:creationId xmlns:a16="http://schemas.microsoft.com/office/drawing/2014/main" id="{E14426A3-1626-3DE6-34C1-0AEAF096AABC}"/>
              </a:ext>
            </a:extLst>
          </p:cNvPr>
          <p:cNvGraphicFramePr>
            <a:graphicFrameLocks noGrp="1"/>
          </p:cNvGraphicFramePr>
          <p:nvPr>
            <p:extLst>
              <p:ext uri="{D42A27DB-BD31-4B8C-83A1-F6EECF244321}">
                <p14:modId xmlns:p14="http://schemas.microsoft.com/office/powerpoint/2010/main" val="1711900610"/>
              </p:ext>
            </p:extLst>
          </p:nvPr>
        </p:nvGraphicFramePr>
        <p:xfrm>
          <a:off x="4048948" y="1892827"/>
          <a:ext cx="5656578" cy="4724341"/>
        </p:xfrm>
        <a:graphic>
          <a:graphicData uri="http://schemas.openxmlformats.org/drawingml/2006/table">
            <a:tbl>
              <a:tblPr firstRow="1" bandRow="1">
                <a:tableStyleId>{5C22544A-7EE6-4342-B048-85BDC9FD1C3A}</a:tableStyleId>
              </a:tblPr>
              <a:tblGrid>
                <a:gridCol w="2800087">
                  <a:extLst>
                    <a:ext uri="{9D8B030D-6E8A-4147-A177-3AD203B41FA5}">
                      <a16:colId xmlns:a16="http://schemas.microsoft.com/office/drawing/2014/main" val="2204362235"/>
                    </a:ext>
                  </a:extLst>
                </a:gridCol>
                <a:gridCol w="466165">
                  <a:extLst>
                    <a:ext uri="{9D8B030D-6E8A-4147-A177-3AD203B41FA5}">
                      <a16:colId xmlns:a16="http://schemas.microsoft.com/office/drawing/2014/main" val="2450997363"/>
                    </a:ext>
                  </a:extLst>
                </a:gridCol>
                <a:gridCol w="2390326">
                  <a:extLst>
                    <a:ext uri="{9D8B030D-6E8A-4147-A177-3AD203B41FA5}">
                      <a16:colId xmlns:a16="http://schemas.microsoft.com/office/drawing/2014/main" val="3038062072"/>
                    </a:ext>
                  </a:extLst>
                </a:gridCol>
              </a:tblGrid>
              <a:tr h="187459">
                <a:tc>
                  <a:txBody>
                    <a:bodyPr/>
                    <a:lstStyle/>
                    <a:p>
                      <a:pPr algn="ctr"/>
                      <a:r>
                        <a:rPr kumimoji="1" lang="ja-JP" altLang="en-US" sz="1200" dirty="0"/>
                        <a:t>レポート</a:t>
                      </a:r>
                    </a:p>
                  </a:txBody>
                  <a:tcPr marL="36000" marR="36000" marT="0" marB="0"/>
                </a:tc>
                <a:tc>
                  <a:txBody>
                    <a:bodyPr/>
                    <a:lstStyle/>
                    <a:p>
                      <a:pPr algn="ctr"/>
                      <a:r>
                        <a:rPr kumimoji="1" lang="ja-JP" altLang="en-US" sz="1200" dirty="0"/>
                        <a:t>年</a:t>
                      </a:r>
                    </a:p>
                  </a:txBody>
                  <a:tcPr marL="36000" marR="36000" marT="0" marB="0"/>
                </a:tc>
                <a:tc>
                  <a:txBody>
                    <a:bodyPr/>
                    <a:lstStyle/>
                    <a:p>
                      <a:pPr algn="ctr"/>
                      <a:r>
                        <a:rPr kumimoji="1" lang="ja-JP" altLang="en-US" sz="1200" dirty="0"/>
                        <a:t>リンク</a:t>
                      </a:r>
                    </a:p>
                  </a:txBody>
                  <a:tcPr marL="36000" marR="36000" marT="0" marB="0"/>
                </a:tc>
                <a:extLst>
                  <a:ext uri="{0D108BD9-81ED-4DB2-BD59-A6C34878D82A}">
                    <a16:rowId xmlns:a16="http://schemas.microsoft.com/office/drawing/2014/main" val="935988904"/>
                  </a:ext>
                </a:extLst>
              </a:tr>
              <a:tr h="281188">
                <a:tc>
                  <a:txBody>
                    <a:bodyPr/>
                    <a:lstStyle/>
                    <a:p>
                      <a:r>
                        <a:rPr kumimoji="1" lang="ja-JP" altLang="en-US" sz="1100" dirty="0"/>
                        <a:t>エジプトのヘルステックの魅力とは</a:t>
                      </a:r>
                    </a:p>
                  </a:txBody>
                  <a:tcPr marL="36000" marR="36000" marT="0" marB="0"/>
                </a:tc>
                <a:tc>
                  <a:txBody>
                    <a:bodyPr/>
                    <a:lstStyle/>
                    <a:p>
                      <a:pPr algn="ctr"/>
                      <a:r>
                        <a:rPr kumimoji="1" lang="en-US" altLang="ja-JP" sz="1100" dirty="0"/>
                        <a:t>2023</a:t>
                      </a:r>
                      <a:endParaRPr kumimoji="1" lang="ja-JP" altLang="en-US" sz="1100" dirty="0"/>
                    </a:p>
                  </a:txBody>
                  <a:tcPr marL="36000" marR="36000" marT="0" marB="0"/>
                </a:tc>
                <a:tc>
                  <a:txBody>
                    <a:bodyPr/>
                    <a:lstStyle/>
                    <a:p>
                      <a:r>
                        <a:rPr kumimoji="1" lang="en-US" altLang="ja-JP" sz="900" dirty="0">
                          <a:hlinkClick r:id="rId5"/>
                        </a:rPr>
                        <a:t>https://www.jetro.go.jp/biz/areareports/2023/ecf5cbc3094c1db0.html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33571810"/>
                  </a:ext>
                </a:extLst>
              </a:tr>
              <a:tr h="343674">
                <a:tc>
                  <a:txBody>
                    <a:bodyPr/>
                    <a:lstStyle/>
                    <a:p>
                      <a:r>
                        <a:rPr kumimoji="1" lang="ja-JP" altLang="en-US" sz="1100" dirty="0"/>
                        <a:t>日本企業の海外事業展開に関するアンケート調査</a:t>
                      </a:r>
                    </a:p>
                  </a:txBody>
                  <a:tcPr marL="36000" marR="36000" marT="0" marB="0"/>
                </a:tc>
                <a:tc>
                  <a:txBody>
                    <a:bodyPr/>
                    <a:lstStyle/>
                    <a:p>
                      <a:pPr algn="ctr"/>
                      <a:r>
                        <a:rPr kumimoji="1" lang="en-US" altLang="ja-JP" sz="1100" dirty="0"/>
                        <a:t>2023</a:t>
                      </a:r>
                    </a:p>
                  </a:txBody>
                  <a:tcPr marL="36000" marR="36000" marT="0" marB="0"/>
                </a:tc>
                <a:tc>
                  <a:txBody>
                    <a:bodyPr/>
                    <a:lstStyle/>
                    <a:p>
                      <a:r>
                        <a:rPr kumimoji="1" lang="en-US" altLang="ja-JP" sz="900" dirty="0">
                          <a:hlinkClick r:id="rId6"/>
                        </a:rPr>
                        <a:t>https://www.jetro.go.jp/ext_images/_Reports/01/d06df8fc5ec86c87/20230045.pdf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650070371"/>
                  </a:ext>
                </a:extLst>
              </a:tr>
              <a:tr h="343674">
                <a:tc>
                  <a:txBody>
                    <a:bodyPr/>
                    <a:lstStyle/>
                    <a:p>
                      <a:r>
                        <a:rPr kumimoji="1" lang="ja-JP" altLang="en-US" sz="1100" dirty="0"/>
                        <a:t>エジプトの医療機器・家電・機械類のビジネスの可能性</a:t>
                      </a:r>
                    </a:p>
                  </a:txBody>
                  <a:tcPr marL="36000" marR="36000" marT="0" marB="0"/>
                </a:tc>
                <a:tc>
                  <a:txBody>
                    <a:bodyPr/>
                    <a:lstStyle/>
                    <a:p>
                      <a:pPr algn="ctr"/>
                      <a:r>
                        <a:rPr kumimoji="1" lang="en-US" altLang="ja-JP" sz="1100" dirty="0"/>
                        <a:t>2022</a:t>
                      </a:r>
                      <a:endParaRPr kumimoji="1" lang="ja-JP" altLang="en-US" sz="1100" dirty="0"/>
                    </a:p>
                  </a:txBody>
                  <a:tcPr marL="36000" marR="36000" marT="0" marB="0"/>
                </a:tc>
                <a:tc>
                  <a:txBody>
                    <a:bodyPr/>
                    <a:lstStyle/>
                    <a:p>
                      <a:r>
                        <a:rPr kumimoji="1" lang="en-US" altLang="ja-JP" sz="900" dirty="0">
                          <a:hlinkClick r:id="rId7"/>
                        </a:rPr>
                        <a:t>https://www.youtube.com/watch?v=58ysbj0umrw</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569308212"/>
                  </a:ext>
                </a:extLst>
              </a:tr>
              <a:tr h="343674">
                <a:tc>
                  <a:txBody>
                    <a:bodyPr/>
                    <a:lstStyle/>
                    <a:p>
                      <a:r>
                        <a:rPr kumimoji="1" lang="ja-JP" altLang="en-US" sz="1100" dirty="0"/>
                        <a:t>エジプトの医療機器・家電・機械類のビジネスの可能性</a:t>
                      </a:r>
                    </a:p>
                  </a:txBody>
                  <a:tcPr marL="36000" marR="36000" marT="0" marB="0"/>
                </a:tc>
                <a:tc>
                  <a:txBody>
                    <a:bodyPr/>
                    <a:lstStyle/>
                    <a:p>
                      <a:pPr algn="ctr"/>
                      <a:r>
                        <a:rPr kumimoji="1" lang="en-US" altLang="ja-JP" sz="1100" dirty="0"/>
                        <a:t>2022</a:t>
                      </a:r>
                      <a:endParaRPr kumimoji="1" lang="ja-JP" altLang="en-US" sz="1100" dirty="0"/>
                    </a:p>
                  </a:txBody>
                  <a:tcPr marL="36000" marR="36000" marT="0" marB="0"/>
                </a:tc>
                <a:tc>
                  <a:txBody>
                    <a:bodyPr/>
                    <a:lstStyle/>
                    <a:p>
                      <a:r>
                        <a:rPr kumimoji="1" lang="en-US" altLang="ja-JP" sz="900" dirty="0">
                          <a:hlinkClick r:id="rId7"/>
                        </a:rPr>
                        <a:t>https://www.youtube.com/watch?v=58ysbj0umrw</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869451022"/>
                  </a:ext>
                </a:extLst>
              </a:tr>
              <a:tr h="281188">
                <a:tc>
                  <a:txBody>
                    <a:bodyPr/>
                    <a:lstStyle/>
                    <a:p>
                      <a:r>
                        <a:rPr lang="ja-JP" altLang="en-US" sz="1100" b="0" i="0" dirty="0">
                          <a:solidFill>
                            <a:srgbClr val="000000"/>
                          </a:solidFill>
                          <a:effectLst/>
                          <a:latin typeface="ヒラギノ角ゴ Pro W3"/>
                        </a:rPr>
                        <a:t>アフリカ向け医療機器の輸出動向</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8"/>
                        </a:rPr>
                        <a:t>https://www.jetro.go.jp/biz/areareports/special/2021/0901/c4bc4c3aba95264c.html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985345222"/>
                  </a:ext>
                </a:extLst>
              </a:tr>
              <a:tr h="281188">
                <a:tc>
                  <a:txBody>
                    <a:bodyPr/>
                    <a:lstStyle/>
                    <a:p>
                      <a:r>
                        <a:rPr lang="ja-JP" altLang="en-US" sz="1100" b="0" i="0" dirty="0">
                          <a:solidFill>
                            <a:srgbClr val="000000"/>
                          </a:solidFill>
                          <a:effectLst/>
                          <a:latin typeface="ヒラギノ角ゴ Pro W3"/>
                        </a:rPr>
                        <a:t>アフリカ主要国の医療機器登録制度情報</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9"/>
                        </a:rPr>
                        <a:t>https://www.jetro.go.jp/ext_images/_Reports/02/2021/9b33dc8a948ba799/202105.pdf</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79878759"/>
                  </a:ext>
                </a:extLst>
              </a:tr>
              <a:tr h="391005">
                <a:tc>
                  <a:txBody>
                    <a:bodyPr/>
                    <a:lstStyle/>
                    <a:p>
                      <a:r>
                        <a:rPr kumimoji="1" lang="ja-JP" altLang="en-US" sz="1100" dirty="0"/>
                        <a:t>中東医療機器ディストリビューター調査</a:t>
                      </a:r>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10"/>
                        </a:rPr>
                        <a:t>https://www.jetro.go.jp/ext_images/_Reports/02/2021/2ccc58fac1d29884/202103.pdf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1843252265"/>
                  </a:ext>
                </a:extLst>
              </a:tr>
              <a:tr h="281188">
                <a:tc>
                  <a:txBody>
                    <a:bodyPr/>
                    <a:lstStyle/>
                    <a:p>
                      <a:r>
                        <a:rPr lang="ja-JP" altLang="en-US" sz="1100" b="0" i="0" dirty="0">
                          <a:solidFill>
                            <a:srgbClr val="000000"/>
                          </a:solidFill>
                          <a:effectLst/>
                          <a:latin typeface="ヒラギノ角ゴ Pro W3"/>
                        </a:rPr>
                        <a:t>アフリカ向け医療機器の輸出動向</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8"/>
                        </a:rPr>
                        <a:t>https://www.jetro.go.jp/biz/areareports/special/2021/0901/c4bc4c3aba95264c.html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327998463"/>
                  </a:ext>
                </a:extLst>
              </a:tr>
              <a:tr h="281188">
                <a:tc>
                  <a:txBody>
                    <a:bodyPr/>
                    <a:lstStyle/>
                    <a:p>
                      <a:r>
                        <a:rPr lang="ja-JP" altLang="en-US" sz="1100" b="0" i="0" dirty="0">
                          <a:solidFill>
                            <a:srgbClr val="000000"/>
                          </a:solidFill>
                          <a:effectLst/>
                          <a:latin typeface="ヒラギノ角ゴ Pro W3"/>
                        </a:rPr>
                        <a:t>アフリカ主要国の医療機器登録制度情報</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9"/>
                        </a:rPr>
                        <a:t>https://www.jetro.go.jp/ext_images/_Reports/02/2021/9b33dc8a948ba799/202105.pdf</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472173344"/>
                  </a:ext>
                </a:extLst>
              </a:tr>
              <a:tr h="343674">
                <a:tc>
                  <a:txBody>
                    <a:bodyPr/>
                    <a:lstStyle/>
                    <a:p>
                      <a:r>
                        <a:rPr kumimoji="1" lang="ja-JP" altLang="en-US" sz="1100" dirty="0"/>
                        <a:t>煩雑な輸入手続きなどに課題も、医療機器市場は拡大（エジプト）</a:t>
                      </a:r>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11"/>
                        </a:rPr>
                        <a:t>https://www.jetro.go.jp/biz/areareports/special/2021/0901/6b43280477258a92.html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679400558"/>
                  </a:ext>
                </a:extLst>
              </a:tr>
              <a:tr h="421782">
                <a:tc>
                  <a:txBody>
                    <a:bodyPr/>
                    <a:lstStyle/>
                    <a:p>
                      <a:r>
                        <a:rPr lang="ja-JP" altLang="en-US" sz="1100" b="0" i="0" dirty="0">
                          <a:solidFill>
                            <a:srgbClr val="000000"/>
                          </a:solidFill>
                          <a:effectLst/>
                          <a:latin typeface="ヒラギノ角ゴ Pro W3"/>
                        </a:rPr>
                        <a:t>エジプト新社会保険法について</a:t>
                      </a:r>
                      <a:endParaRPr kumimoji="1" lang="ja-JP" altLang="en-US" sz="1100" dirty="0"/>
                    </a:p>
                  </a:txBody>
                  <a:tcPr marL="36000" marR="36000" marT="0" marB="0"/>
                </a:tc>
                <a:tc>
                  <a:txBody>
                    <a:bodyPr/>
                    <a:lstStyle/>
                    <a:p>
                      <a:pPr algn="ctr"/>
                      <a:r>
                        <a:rPr kumimoji="1" lang="en-US" altLang="ja-JP" sz="1100" dirty="0"/>
                        <a:t>2019</a:t>
                      </a:r>
                    </a:p>
                  </a:txBody>
                  <a:tcPr marL="36000" marR="36000" marT="0" marB="0"/>
                </a:tc>
                <a:tc>
                  <a:txBody>
                    <a:bodyPr/>
                    <a:lstStyle/>
                    <a:p>
                      <a:r>
                        <a:rPr kumimoji="1" lang="en-US" altLang="ja-JP" sz="900" dirty="0">
                          <a:hlinkClick r:id="rId12"/>
                        </a:rPr>
                        <a:t>https://www.jetro.go.jp/ext_images/_Reports/02/2020/e552f0aba33f0116/eg2019-148_202003.pdf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1499029188"/>
                  </a:ext>
                </a:extLst>
              </a:tr>
              <a:tr h="343674">
                <a:tc>
                  <a:txBody>
                    <a:bodyPr/>
                    <a:lstStyle/>
                    <a:p>
                      <a:r>
                        <a:rPr lang="ja-JP" altLang="en-US" sz="1100" b="0" i="0" dirty="0">
                          <a:solidFill>
                            <a:srgbClr val="000000"/>
                          </a:solidFill>
                          <a:effectLst/>
                          <a:latin typeface="ヒラギノ角ゴ Pro W3"/>
                        </a:rPr>
                        <a:t>アフリカ医療市場開拓、登録制度と市場ニーズへの理解が必要</a:t>
                      </a:r>
                      <a:endParaRPr kumimoji="1" lang="ja-JP" altLang="en-US" sz="1100" dirty="0"/>
                    </a:p>
                  </a:txBody>
                  <a:tcPr marL="36000" marR="36000" marT="0" marB="0"/>
                </a:tc>
                <a:tc>
                  <a:txBody>
                    <a:bodyPr/>
                    <a:lstStyle/>
                    <a:p>
                      <a:pPr algn="ctr"/>
                      <a:r>
                        <a:rPr kumimoji="1" lang="en-US" altLang="ja-JP" sz="1100" dirty="0"/>
                        <a:t>2018</a:t>
                      </a:r>
                      <a:endParaRPr kumimoji="1" lang="ja-JP" altLang="en-US" sz="1100" dirty="0"/>
                    </a:p>
                  </a:txBody>
                  <a:tcPr marL="36000" marR="36000" marT="0" marB="0"/>
                </a:tc>
                <a:tc>
                  <a:txBody>
                    <a:bodyPr/>
                    <a:lstStyle/>
                    <a:p>
                      <a:r>
                        <a:rPr kumimoji="1" lang="en-US" altLang="ja-JP" sz="900" dirty="0">
                          <a:hlinkClick r:id="rId13"/>
                        </a:rPr>
                        <a:t>https://www.jetro.go.jp/biz/areareports/2018/15e9b79b6a71c6b2.html</a:t>
                      </a:r>
                      <a:r>
                        <a:rPr kumimoji="1" lang="ja-JP" altLang="en-US" sz="900" dirty="0"/>
                        <a:t>　</a:t>
                      </a:r>
                      <a:endParaRPr kumimoji="1" lang="en-US" altLang="ja-JP" sz="900" dirty="0"/>
                    </a:p>
                  </a:txBody>
                  <a:tcPr marL="36000" marR="36000" marT="0" marB="0"/>
                </a:tc>
                <a:extLst>
                  <a:ext uri="{0D108BD9-81ED-4DB2-BD59-A6C34878D82A}">
                    <a16:rowId xmlns:a16="http://schemas.microsoft.com/office/drawing/2014/main" val="2055452671"/>
                  </a:ext>
                </a:extLst>
              </a:tr>
              <a:tr h="281188">
                <a:tc>
                  <a:txBody>
                    <a:bodyPr/>
                    <a:lstStyle/>
                    <a:p>
                      <a:r>
                        <a:rPr lang="en-US" altLang="ja-JP" sz="1100" b="0" i="0" dirty="0">
                          <a:solidFill>
                            <a:srgbClr val="000000"/>
                          </a:solidFill>
                          <a:effectLst/>
                          <a:latin typeface="ヒラギノ角ゴ Pro W3"/>
                        </a:rPr>
                        <a:t>TICAD VI</a:t>
                      </a:r>
                      <a:r>
                        <a:rPr lang="ja-JP" altLang="en-US" sz="1100" b="0" i="0" dirty="0">
                          <a:solidFill>
                            <a:srgbClr val="000000"/>
                          </a:solidFill>
                          <a:effectLst/>
                          <a:latin typeface="ヒラギノ角ゴ Pro W3"/>
                        </a:rPr>
                        <a:t>の成果と期待</a:t>
                      </a:r>
                      <a:endParaRPr kumimoji="1" lang="ja-JP" altLang="en-US" sz="1100" dirty="0"/>
                    </a:p>
                  </a:txBody>
                  <a:tcPr marL="36000" marR="36000" marT="0" marB="0"/>
                </a:tc>
                <a:tc>
                  <a:txBody>
                    <a:bodyPr/>
                    <a:lstStyle/>
                    <a:p>
                      <a:pPr algn="ctr"/>
                      <a:r>
                        <a:rPr kumimoji="1" lang="en-US" altLang="ja-JP" sz="1100" dirty="0"/>
                        <a:t>2016</a:t>
                      </a:r>
                      <a:endParaRPr kumimoji="1" lang="ja-JP" altLang="en-US" sz="1100" dirty="0"/>
                    </a:p>
                  </a:txBody>
                  <a:tcPr marL="36000" marR="36000" marT="0" marB="0"/>
                </a:tc>
                <a:tc>
                  <a:txBody>
                    <a:bodyPr/>
                    <a:lstStyle/>
                    <a:p>
                      <a:r>
                        <a:rPr kumimoji="1" lang="en-US" altLang="ja-JP" sz="900" b="0" dirty="0">
                          <a:hlinkClick r:id="rId14"/>
                        </a:rPr>
                        <a:t>https://www.jetro.go.jp/ext_images/_Reports/01/eadd845f17906321/20160099.pdf</a:t>
                      </a:r>
                      <a:r>
                        <a:rPr kumimoji="1" lang="ja-JP" altLang="en-US" sz="900" b="0" dirty="0"/>
                        <a:t>　</a:t>
                      </a:r>
                      <a:endParaRPr kumimoji="1" lang="en-US" altLang="ja-JP" sz="900" b="0" dirty="0"/>
                    </a:p>
                  </a:txBody>
                  <a:tcPr marL="36000" marR="36000" marT="0" marB="0"/>
                </a:tc>
                <a:extLst>
                  <a:ext uri="{0D108BD9-81ED-4DB2-BD59-A6C34878D82A}">
                    <a16:rowId xmlns:a16="http://schemas.microsoft.com/office/drawing/2014/main" val="791464061"/>
                  </a:ext>
                </a:extLst>
              </a:tr>
              <a:tr h="318597">
                <a:tc>
                  <a:txBody>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エジプトにおける医療機器の輸入規制</a:t>
                      </a:r>
                      <a:endParaRPr kumimoji="1" lang="ja-JP" altLang="en-US" sz="1100" dirty="0"/>
                    </a:p>
                  </a:txBody>
                  <a:tcPr marL="36000" marR="36000" marT="0" marB="0"/>
                </a:tc>
                <a:tc>
                  <a:txBody>
                    <a:bodyPr/>
                    <a:lstStyle/>
                    <a:p>
                      <a:pPr algn="ctr"/>
                      <a:r>
                        <a:rPr kumimoji="1" lang="en-US" altLang="ja-JP" sz="1100" dirty="0"/>
                        <a:t>2015</a:t>
                      </a:r>
                      <a:endParaRPr kumimoji="1" lang="ja-JP" altLang="en-US" sz="1100" dirty="0"/>
                    </a:p>
                  </a:txBody>
                  <a:tcPr marL="36000" marR="36000" marT="0" marB="0"/>
                </a:tc>
                <a:tc>
                  <a:txBody>
                    <a:bodyPr/>
                    <a:lstStyle/>
                    <a:p>
                      <a:r>
                        <a:rPr kumimoji="1" lang="en-US" altLang="ja-JP" sz="900" dirty="0">
                          <a:hlinkClick r:id="rId15"/>
                        </a:rPr>
                        <a:t>https://www.jetro.go.jp/ext_images/_Reports/02/6d834e31450708c0/egypt_iryokiki.pdf</a:t>
                      </a:r>
                      <a:r>
                        <a:rPr kumimoji="1" lang="ja-JP" altLang="en-US" sz="900" dirty="0"/>
                        <a:t>　</a:t>
                      </a:r>
                      <a:endParaRPr kumimoji="1" lang="en-US" altLang="ja-JP" sz="900" dirty="0"/>
                    </a:p>
                  </a:txBody>
                  <a:tcPr marL="36000" marR="36000" marT="0" marB="0"/>
                </a:tc>
                <a:extLst>
                  <a:ext uri="{0D108BD9-81ED-4DB2-BD59-A6C34878D82A}">
                    <a16:rowId xmlns:a16="http://schemas.microsoft.com/office/drawing/2014/main" val="1710970755"/>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外国投資法</a:t>
            </a:r>
            <a:r>
              <a:rPr lang="ja-JP" altLang="en-US" sz="2000" noProof="1">
                <a:latin typeface="HGP創英角ｺﾞｼｯｸUB" panose="020B0900000000000000" pitchFamily="50" charset="-128"/>
              </a:rPr>
              <a:t>（</a:t>
            </a:r>
            <a:r>
              <a:rPr lang="en-US" altLang="ja-JP" sz="2000" noProof="1"/>
              <a:t>1/2</a:t>
            </a:r>
            <a:r>
              <a:rPr lang="ja-JP" altLang="en-US" sz="2000" noProof="1"/>
              <a:t>）</a:t>
            </a:r>
          </a:p>
        </p:txBody>
      </p:sp>
      <p:sp>
        <p:nvSpPr>
          <p:cNvPr id="5" name="テキスト ボックス 4"/>
          <p:cNvSpPr txBox="1"/>
          <p:nvPr/>
        </p:nvSpPr>
        <p:spPr>
          <a:xfrm>
            <a:off x="200919" y="1026303"/>
            <a:ext cx="9505056" cy="14186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2023年7月、エジプト</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大統領は投資法</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2017年法律第72号</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を改正し、</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を拡大し</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新たな投資インセンティブを創出した。</a:t>
            </a:r>
          </a:p>
          <a:p>
            <a:pPr marL="190500" indent="-190500" algn="just">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投資法は、</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投資・フリーゾーン庁（</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GAFI: </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The General Authority for Investment and Free Zones） に、特定の要件と基準を満たす新たな産業・インフラ</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の立ち上げプロセスを合理化するため</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を発行する権限を与えた。1</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回の</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ゴールデンライセンスの承認は、土地の割当て</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建築許可を含む</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の設立</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の運営管理</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に至る</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プロセスのサイクル全体をカバーしてい</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a:extLst>
              <a:ext uri="{FF2B5EF4-FFF2-40B4-BE49-F238E27FC236}">
                <a16:creationId xmlns:a16="http://schemas.microsoft.com/office/drawing/2014/main" id="{0CDDD198-36F4-6AE7-1E9E-FE3530DA486C}"/>
              </a:ext>
            </a:extLst>
          </p:cNvPr>
          <p:cNvGraphicFramePr>
            <a:graphicFrameLocks noGrp="1"/>
          </p:cNvGraphicFramePr>
          <p:nvPr>
            <p:extLst>
              <p:ext uri="{D42A27DB-BD31-4B8C-83A1-F6EECF244321}">
                <p14:modId xmlns:p14="http://schemas.microsoft.com/office/powerpoint/2010/main" val="4120388437"/>
              </p:ext>
            </p:extLst>
          </p:nvPr>
        </p:nvGraphicFramePr>
        <p:xfrm>
          <a:off x="200472" y="2840185"/>
          <a:ext cx="9505056" cy="3676068"/>
        </p:xfrm>
        <a:graphic>
          <a:graphicData uri="http://schemas.openxmlformats.org/drawingml/2006/table">
            <a:tbl>
              <a:tblPr firstRow="1" bandRow="1">
                <a:tableStyleId>{5C22544A-7EE6-4342-B048-85BDC9FD1C3A}</a:tableStyleId>
              </a:tblPr>
              <a:tblGrid>
                <a:gridCol w="1303588">
                  <a:extLst>
                    <a:ext uri="{9D8B030D-6E8A-4147-A177-3AD203B41FA5}">
                      <a16:colId xmlns:a16="http://schemas.microsoft.com/office/drawing/2014/main" val="20000"/>
                    </a:ext>
                  </a:extLst>
                </a:gridCol>
                <a:gridCol w="8201468">
                  <a:extLst>
                    <a:ext uri="{9D8B030D-6E8A-4147-A177-3AD203B41FA5}">
                      <a16:colId xmlns:a16="http://schemas.microsoft.com/office/drawing/2014/main" val="20001"/>
                    </a:ext>
                  </a:extLst>
                </a:gridCol>
              </a:tblGrid>
              <a:tr h="338000">
                <a:tc>
                  <a:txBody>
                    <a:bodyPr/>
                    <a:lstStyle/>
                    <a:p>
                      <a:r>
                        <a:rPr kumimoji="1" lang="ja-JP" altLang="en-US" sz="1100" b="1" noProof="1">
                          <a:solidFill>
                            <a:schemeClr val="bg1"/>
                          </a:solidFill>
                          <a:latin typeface="Arial" panose="020B0604020202020204" pitchFamily="34" charset="0"/>
                          <a:cs typeface="Arial" panose="020B0604020202020204" pitchFamily="34" charset="0"/>
                        </a:rPr>
                        <a:t>規制業種/禁止業種</a:t>
                      </a:r>
                    </a:p>
                  </a:txBody>
                  <a:tcPr marL="36000" marR="36000" marT="0" marB="0"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altLang="ja-JP" sz="1100" b="0" kern="1200" noProof="1">
                          <a:solidFill>
                            <a:srgbClr val="000000"/>
                          </a:solidFill>
                          <a:latin typeface="+mn-ea"/>
                          <a:ea typeface="+mn-ea"/>
                          <a:cs typeface="Arial" panose="020B0604020202020204" pitchFamily="34" charset="0"/>
                        </a:rPr>
                        <a:t>石油製造業</a:t>
                      </a:r>
                      <a:r>
                        <a:rPr kumimoji="1" lang="ja-JP" altLang="en-US" sz="1100" b="0" kern="1200" noProof="1">
                          <a:solidFill>
                            <a:srgbClr val="000000"/>
                          </a:solidFill>
                          <a:latin typeface="+mn-ea"/>
                          <a:ea typeface="+mn-ea"/>
                          <a:cs typeface="Arial" panose="020B0604020202020204" pitchFamily="34" charset="0"/>
                        </a:rPr>
                        <a:t>及び</a:t>
                      </a:r>
                      <a:r>
                        <a:rPr kumimoji="1" lang="en-US" altLang="ja-JP" sz="1100" b="0" kern="1200" noProof="1">
                          <a:solidFill>
                            <a:srgbClr val="000000"/>
                          </a:solidFill>
                          <a:latin typeface="+mn-ea"/>
                          <a:ea typeface="+mn-ea"/>
                          <a:cs typeface="Arial" panose="020B0604020202020204" pitchFamily="34" charset="0"/>
                        </a:rPr>
                        <a:t>、鉄鋼業、天然液化</a:t>
                      </a:r>
                      <a:r>
                        <a:rPr kumimoji="1" lang="ja-JP" altLang="en-US" sz="1100" b="0" kern="1200" noProof="1">
                          <a:solidFill>
                            <a:srgbClr val="000000"/>
                          </a:solidFill>
                          <a:latin typeface="+mn-ea"/>
                          <a:ea typeface="+mn-ea"/>
                          <a:cs typeface="Arial" panose="020B0604020202020204" pitchFamily="34" charset="0"/>
                        </a:rPr>
                        <a:t>ガス</a:t>
                      </a:r>
                      <a:r>
                        <a:rPr kumimoji="1" lang="en-US" altLang="ja-JP" sz="1100" b="0" kern="1200" noProof="1">
                          <a:solidFill>
                            <a:srgbClr val="000000"/>
                          </a:solidFill>
                          <a:latin typeface="+mn-ea"/>
                          <a:ea typeface="+mn-ea"/>
                          <a:cs typeface="Arial" panose="020B0604020202020204" pitchFamily="34" charset="0"/>
                        </a:rPr>
                        <a:t>・輸送業、酒類産業、エネルギー消費量の多い産業は、経済自由区域では</a:t>
                      </a:r>
                      <a:r>
                        <a:rPr kumimoji="1" lang="ja-JP" altLang="en-US" sz="1100" b="0" kern="1200" noProof="1">
                          <a:solidFill>
                            <a:srgbClr val="000000"/>
                          </a:solidFill>
                          <a:latin typeface="+mn-ea"/>
                          <a:ea typeface="+mn-ea"/>
                          <a:cs typeface="Arial" panose="020B0604020202020204" pitchFamily="34" charset="0"/>
                        </a:rPr>
                        <a:t>運営</a:t>
                      </a:r>
                      <a:r>
                        <a:rPr kumimoji="1" lang="en-US" altLang="ja-JP" sz="1100" b="0" kern="1200" noProof="1">
                          <a:solidFill>
                            <a:srgbClr val="000000"/>
                          </a:solidFill>
                          <a:latin typeface="+mn-ea"/>
                          <a:ea typeface="+mn-ea"/>
                          <a:cs typeface="Arial" panose="020B0604020202020204" pitchFamily="34" charset="0"/>
                        </a:rPr>
                        <a:t>できない。</a:t>
                      </a:r>
                      <a:endParaRPr kumimoji="1" lang="en-US" altLang="ja-JP" sz="1100" b="0" kern="1200" dirty="0">
                        <a:solidFill>
                          <a:srgbClr val="000000"/>
                        </a:solidFill>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9315">
                <a:tc>
                  <a:txBody>
                    <a:bodyPr/>
                    <a:lstStyle/>
                    <a:p>
                      <a:r>
                        <a:rPr kumimoji="1" lang="ja-JP" altLang="en-US" sz="1100" b="1" noProof="1">
                          <a:solidFill>
                            <a:schemeClr val="bg1"/>
                          </a:solidFill>
                          <a:latin typeface="Arial" panose="020B0604020202020204" pitchFamily="34" charset="0"/>
                          <a:cs typeface="Arial" panose="020B0604020202020204" pitchFamily="34" charset="0"/>
                        </a:rPr>
                        <a:t>出資比率</a:t>
                      </a: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lang="en-US" altLang="ja-JP" sz="1100" b="0" i="0" noProof="1">
                          <a:solidFill>
                            <a:srgbClr val="000000"/>
                          </a:solidFill>
                          <a:effectLst/>
                          <a:latin typeface="+mn-ea"/>
                          <a:ea typeface="+mn-ea"/>
                          <a:cs typeface="Arial" panose="020B0604020202020204" pitchFamily="34" charset="0"/>
                        </a:rPr>
                        <a:t>外国人投資家は、国内投資家と同じ</a:t>
                      </a:r>
                      <a:r>
                        <a:rPr lang="ja-JP" altLang="en-US" sz="1100" b="0" i="0" noProof="1">
                          <a:solidFill>
                            <a:srgbClr val="000000"/>
                          </a:solidFill>
                          <a:effectLst/>
                          <a:latin typeface="+mn-ea"/>
                          <a:ea typeface="+mn-ea"/>
                          <a:cs typeface="Arial" panose="020B0604020202020204" pitchFamily="34" charset="0"/>
                        </a:rPr>
                        <a:t>条件</a:t>
                      </a:r>
                      <a:r>
                        <a:rPr lang="en-US" altLang="ja-JP" sz="1100" b="0" i="0" noProof="1">
                          <a:solidFill>
                            <a:srgbClr val="000000"/>
                          </a:solidFill>
                          <a:effectLst/>
                          <a:latin typeface="+mn-ea"/>
                          <a:ea typeface="+mn-ea"/>
                          <a:cs typeface="Arial" panose="020B0604020202020204" pitchFamily="34" charset="0"/>
                        </a:rPr>
                        <a:t>でエジプト証券取引所</a:t>
                      </a:r>
                      <a:r>
                        <a:rPr kumimoji="1" lang="ja-JP" altLang="en-US" sz="1100" b="0" i="0" kern="1200" noProof="1">
                          <a:solidFill>
                            <a:srgbClr val="000000"/>
                          </a:solidFill>
                          <a:effectLst/>
                          <a:latin typeface="+mj-lt"/>
                          <a:ea typeface="+mn-ea"/>
                          <a:cs typeface="Arial" panose="020B0604020202020204" pitchFamily="34" charset="0"/>
                        </a:rPr>
                        <a:t>（</a:t>
                      </a:r>
                      <a:r>
                        <a:rPr kumimoji="1" lang="en-US" altLang="ja-JP" sz="1100" b="0" i="0" kern="1200" noProof="1">
                          <a:solidFill>
                            <a:srgbClr val="000000"/>
                          </a:solidFill>
                          <a:effectLst/>
                          <a:latin typeface="+mj-lt"/>
                          <a:ea typeface="+mn-ea"/>
                          <a:cs typeface="Arial" panose="020B0604020202020204" pitchFamily="34" charset="0"/>
                        </a:rPr>
                        <a:t>EGX: The Egyptian Exchange</a:t>
                      </a:r>
                      <a:r>
                        <a:rPr kumimoji="1" lang="ja-JP" altLang="en-US" sz="1100" b="0" i="0" kern="1200" noProof="1">
                          <a:solidFill>
                            <a:srgbClr val="000000"/>
                          </a:solidFill>
                          <a:effectLst/>
                          <a:latin typeface="+mj-lt"/>
                          <a:ea typeface="+mn-ea"/>
                          <a:cs typeface="Arial" panose="020B0604020202020204" pitchFamily="34" charset="0"/>
                        </a:rPr>
                        <a:t>）</a:t>
                      </a:r>
                      <a:r>
                        <a:rPr kumimoji="1" lang="en-US" altLang="ja-JP" sz="1100" b="0" i="0" kern="1200" noProof="1">
                          <a:solidFill>
                            <a:srgbClr val="000000"/>
                          </a:solidFill>
                          <a:effectLst/>
                          <a:latin typeface="+mj-lt"/>
                          <a:ea typeface="+mn-ea"/>
                          <a:cs typeface="Arial" panose="020B0604020202020204" pitchFamily="34" charset="0"/>
                        </a:rPr>
                        <a:t> </a:t>
                      </a:r>
                      <a:r>
                        <a:rPr lang="en-US" altLang="ja-JP" sz="1100" b="0" i="0" noProof="1">
                          <a:solidFill>
                            <a:srgbClr val="000000"/>
                          </a:solidFill>
                          <a:effectLst/>
                          <a:latin typeface="+mn-ea"/>
                          <a:ea typeface="+mn-ea"/>
                          <a:cs typeface="Arial" panose="020B0604020202020204" pitchFamily="34" charset="0"/>
                        </a:rPr>
                        <a:t>の株式を購入することができる。</a:t>
                      </a:r>
                      <a:r>
                        <a:rPr lang="en-US" altLang="ja-JP" sz="1100" b="0" i="0" dirty="0">
                          <a:solidFill>
                            <a:srgbClr val="000000"/>
                          </a:solidFill>
                          <a:effectLst/>
                          <a:latin typeface="+mn-ea"/>
                          <a:ea typeface="+mn-ea"/>
                          <a:cs typeface="Arial" panose="020B0604020202020204" pitchFamily="34" charset="0"/>
                        </a:rPr>
                        <a:t> </a:t>
                      </a:r>
                      <a:r>
                        <a:rPr lang="en-US" altLang="ja-JP" sz="1100" b="0" i="0" noProof="1">
                          <a:solidFill>
                            <a:srgbClr val="000000"/>
                          </a:solidFill>
                          <a:effectLst/>
                          <a:latin typeface="+mn-ea"/>
                          <a:ea typeface="+mn-ea"/>
                          <a:cs typeface="Arial" panose="020B0604020202020204" pitchFamily="34" charset="0"/>
                        </a:rPr>
                        <a:t>この法律は民間企業と投資</a:t>
                      </a:r>
                      <a:r>
                        <a:rPr lang="ja-JP" altLang="en-US" sz="1100" b="0" i="0" noProof="1">
                          <a:solidFill>
                            <a:srgbClr val="000000"/>
                          </a:solidFill>
                          <a:effectLst/>
                          <a:latin typeface="+mn-ea"/>
                          <a:ea typeface="+mn-ea"/>
                          <a:cs typeface="Arial" panose="020B0604020202020204" pitchFamily="34" charset="0"/>
                        </a:rPr>
                        <a:t>事業を</a:t>
                      </a:r>
                      <a:r>
                        <a:rPr lang="en-US" altLang="ja-JP" sz="1100" b="0" i="0" noProof="1">
                          <a:solidFill>
                            <a:srgbClr val="000000"/>
                          </a:solidFill>
                          <a:effectLst/>
                          <a:latin typeface="+mn-lt"/>
                          <a:ea typeface="+mn-ea"/>
                          <a:cs typeface="Arial" panose="020B0604020202020204" pitchFamily="34" charset="0"/>
                        </a:rPr>
                        <a:t>100%</a:t>
                      </a:r>
                      <a:r>
                        <a:rPr lang="en-US" altLang="ja-JP" sz="1100" b="0" i="0" noProof="1">
                          <a:solidFill>
                            <a:srgbClr val="000000"/>
                          </a:solidFill>
                          <a:effectLst/>
                          <a:latin typeface="+mn-ea"/>
                          <a:ea typeface="+mn-ea"/>
                          <a:cs typeface="Arial" panose="020B0604020202020204" pitchFamily="34" charset="0"/>
                        </a:rPr>
                        <a:t>所有</a:t>
                      </a:r>
                      <a:r>
                        <a:rPr lang="ja-JP" altLang="en-US" sz="1100" b="0" i="0" noProof="1">
                          <a:solidFill>
                            <a:srgbClr val="000000"/>
                          </a:solidFill>
                          <a:effectLst/>
                          <a:latin typeface="+mn-ea"/>
                          <a:ea typeface="+mn-ea"/>
                          <a:cs typeface="Arial" panose="020B0604020202020204" pitchFamily="34" charset="0"/>
                        </a:rPr>
                        <a:t>すること</a:t>
                      </a:r>
                      <a:r>
                        <a:rPr lang="en-US" altLang="ja-JP" sz="1100" b="0" i="0" noProof="1">
                          <a:solidFill>
                            <a:srgbClr val="000000"/>
                          </a:solidFill>
                          <a:effectLst/>
                          <a:latin typeface="+mn-ea"/>
                          <a:ea typeface="+mn-ea"/>
                          <a:cs typeface="Arial" panose="020B0604020202020204" pitchFamily="34" charset="0"/>
                        </a:rPr>
                        <a:t>を認めている。</a:t>
                      </a:r>
                    </a:p>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b="0" i="0" kern="1200" noProof="1">
                          <a:solidFill>
                            <a:srgbClr val="000000"/>
                          </a:solidFill>
                          <a:effectLst/>
                          <a:latin typeface="+mn-lt"/>
                          <a:ea typeface="+mn-ea"/>
                          <a:cs typeface="Arial" panose="020B0604020202020204" pitchFamily="34" charset="0"/>
                        </a:rPr>
                        <a:t>1991</a:t>
                      </a:r>
                      <a:r>
                        <a:rPr kumimoji="1" lang="en-US" sz="1100" b="0" i="0" kern="1200" noProof="1">
                          <a:solidFill>
                            <a:srgbClr val="000000"/>
                          </a:solidFill>
                          <a:effectLst/>
                          <a:latin typeface="+mn-ea"/>
                          <a:ea typeface="+mn-ea"/>
                          <a:cs typeface="Arial" panose="020B0604020202020204" pitchFamily="34" charset="0"/>
                        </a:rPr>
                        <a:t>年の公営企業法</a:t>
                      </a:r>
                      <a:r>
                        <a:rPr kumimoji="1" lang="ja-JP" altLang="en-US" sz="1100" b="0" i="0" kern="1200" noProof="1">
                          <a:solidFill>
                            <a:srgbClr val="000000"/>
                          </a:solidFill>
                          <a:effectLst/>
                          <a:latin typeface="+mn-ea"/>
                          <a:ea typeface="+mn-ea"/>
                          <a:cs typeface="Arial" panose="020B0604020202020204" pitchFamily="34" charset="0"/>
                        </a:rPr>
                        <a:t>第</a:t>
                      </a:r>
                      <a:r>
                        <a:rPr kumimoji="1" lang="en-US" sz="1100" b="0" i="0" kern="1200" noProof="1">
                          <a:solidFill>
                            <a:srgbClr val="000000"/>
                          </a:solidFill>
                          <a:effectLst/>
                          <a:latin typeface="+mn-lt"/>
                          <a:ea typeface="+mn-ea"/>
                          <a:cs typeface="Arial" panose="020B0604020202020204" pitchFamily="34" charset="0"/>
                        </a:rPr>
                        <a:t>203</a:t>
                      </a:r>
                      <a:r>
                        <a:rPr kumimoji="1" lang="ja-JP" altLang="en-US" sz="1100" b="0" i="0" kern="1200" noProof="1">
                          <a:solidFill>
                            <a:srgbClr val="000000"/>
                          </a:solidFill>
                          <a:effectLst/>
                          <a:latin typeface="+mn-lt"/>
                          <a:ea typeface="+mn-ea"/>
                          <a:cs typeface="Arial" panose="020B0604020202020204" pitchFamily="34" charset="0"/>
                        </a:rPr>
                        <a:t>号</a:t>
                      </a:r>
                      <a:r>
                        <a:rPr kumimoji="1" lang="en-US" sz="1100" b="0" i="0" kern="1200" noProof="1">
                          <a:solidFill>
                            <a:srgbClr val="000000"/>
                          </a:solidFill>
                          <a:effectLst/>
                          <a:latin typeface="+mn-ea"/>
                          <a:ea typeface="+mn-ea"/>
                          <a:cs typeface="Arial" panose="020B0604020202020204" pitchFamily="34" charset="0"/>
                        </a:rPr>
                        <a:t>は、</a:t>
                      </a:r>
                      <a:r>
                        <a:rPr kumimoji="1" lang="ja-JP" altLang="en-US" sz="1100" b="0" i="0" kern="1200" noProof="1">
                          <a:solidFill>
                            <a:srgbClr val="000000"/>
                          </a:solidFill>
                          <a:effectLst/>
                          <a:latin typeface="+mn-ea"/>
                          <a:ea typeface="+mn-ea"/>
                          <a:cs typeface="Arial" panose="020B0604020202020204" pitchFamily="34" charset="0"/>
                        </a:rPr>
                        <a:t>国営</a:t>
                      </a:r>
                      <a:r>
                        <a:rPr kumimoji="1" lang="en-US" sz="1100" b="0" i="0" kern="1200" noProof="1">
                          <a:solidFill>
                            <a:srgbClr val="000000"/>
                          </a:solidFill>
                          <a:effectLst/>
                          <a:latin typeface="+mn-ea"/>
                          <a:ea typeface="+mn-ea"/>
                          <a:cs typeface="Arial" panose="020B0604020202020204" pitchFamily="34" charset="0"/>
                        </a:rPr>
                        <a:t>企業</a:t>
                      </a:r>
                      <a:r>
                        <a:rPr kumimoji="1" lang="ja-JP" altLang="en-US" sz="1100" b="0" i="0" kern="1200" noProof="1">
                          <a:solidFill>
                            <a:srgbClr val="000000"/>
                          </a:solidFill>
                          <a:effectLst/>
                          <a:latin typeface="+mn-ea"/>
                          <a:ea typeface="+mn-ea"/>
                          <a:cs typeface="Arial" panose="020B0604020202020204" pitchFamily="34" charset="0"/>
                        </a:rPr>
                        <a:t>を</a:t>
                      </a:r>
                      <a:r>
                        <a:rPr kumimoji="1" lang="en-US" sz="1100" b="0" i="0" kern="1200" noProof="1">
                          <a:solidFill>
                            <a:srgbClr val="000000"/>
                          </a:solidFill>
                          <a:effectLst/>
                          <a:latin typeface="+mn-ea"/>
                          <a:ea typeface="+mn-ea"/>
                          <a:cs typeface="Arial" panose="020B0604020202020204" pitchFamily="34" charset="0"/>
                        </a:rPr>
                        <a:t>外国企業へ売却</a:t>
                      </a:r>
                      <a:r>
                        <a:rPr kumimoji="1" lang="ja-JP" altLang="en-US" sz="1100" b="0" i="0" kern="1200" noProof="1">
                          <a:solidFill>
                            <a:srgbClr val="000000"/>
                          </a:solidFill>
                          <a:effectLst/>
                          <a:latin typeface="+mn-ea"/>
                          <a:ea typeface="+mn-ea"/>
                          <a:cs typeface="Arial" panose="020B0604020202020204" pitchFamily="34" charset="0"/>
                        </a:rPr>
                        <a:t>すること</a:t>
                      </a:r>
                      <a:r>
                        <a:rPr kumimoji="1" lang="en-US" sz="1100" b="0" i="0" kern="1200" noProof="1">
                          <a:solidFill>
                            <a:srgbClr val="000000"/>
                          </a:solidFill>
                          <a:effectLst/>
                          <a:latin typeface="+mn-ea"/>
                          <a:ea typeface="+mn-ea"/>
                          <a:cs typeface="Arial" panose="020B0604020202020204" pitchFamily="34" charset="0"/>
                        </a:rPr>
                        <a:t>を認めている。</a:t>
                      </a:r>
                      <a:endParaRPr kumimoji="1" lang="ja-JP" altLang="en-US" sz="1100" b="0" i="0" kern="1200" noProof="1">
                        <a:solidFill>
                          <a:srgbClr val="000000"/>
                        </a:solidFill>
                        <a:effectLst/>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648">
                <a:tc>
                  <a:txBody>
                    <a:bodyPr/>
                    <a:lstStyle/>
                    <a:p>
                      <a:r>
                        <a:rPr kumimoji="1" lang="en-US" altLang="ja-JP" sz="1100" b="1" noProof="1">
                          <a:solidFill>
                            <a:schemeClr val="bg1"/>
                          </a:solidFill>
                          <a:latin typeface="Arial" panose="020B0604020202020204" pitchFamily="34" charset="0"/>
                          <a:cs typeface="Arial" panose="020B0604020202020204" pitchFamily="34" charset="0"/>
                        </a:rPr>
                        <a:t>資本</a:t>
                      </a:r>
                      <a:r>
                        <a:rPr kumimoji="1" lang="ja-JP" altLang="en-US" sz="1100" b="1" noProof="1">
                          <a:solidFill>
                            <a:schemeClr val="bg1"/>
                          </a:solidFill>
                          <a:latin typeface="Arial" panose="020B0604020202020204" pitchFamily="34" charset="0"/>
                          <a:cs typeface="Arial" panose="020B0604020202020204" pitchFamily="34" charset="0"/>
                        </a:rPr>
                        <a:t>金に</a:t>
                      </a:r>
                      <a:r>
                        <a:rPr kumimoji="1" lang="en-US" altLang="ja-JP" sz="1100" b="1" noProof="1">
                          <a:solidFill>
                            <a:schemeClr val="bg1"/>
                          </a:solidFill>
                          <a:latin typeface="Arial" panose="020B0604020202020204" pitchFamily="34" charset="0"/>
                          <a:cs typeface="Arial" panose="020B0604020202020204" pitchFamily="34" charset="0"/>
                        </a:rPr>
                        <a:t>関</a:t>
                      </a:r>
                      <a:r>
                        <a:rPr kumimoji="1" lang="ja-JP" altLang="en-US" sz="1100" b="1" noProof="1">
                          <a:solidFill>
                            <a:schemeClr val="bg1"/>
                          </a:solidFill>
                          <a:latin typeface="Arial" panose="020B0604020202020204" pitchFamily="34" charset="0"/>
                          <a:cs typeface="Arial" panose="020B0604020202020204" pitchFamily="34" charset="0"/>
                        </a:rPr>
                        <a:t>する</a:t>
                      </a:r>
                      <a:br>
                        <a:rPr kumimoji="1" lang="en-US" altLang="ja-JP" sz="1100" b="1" dirty="0">
                          <a:solidFill>
                            <a:schemeClr val="bg1"/>
                          </a:solidFill>
                          <a:latin typeface="Arial" panose="020B0604020202020204" pitchFamily="34" charset="0"/>
                          <a:cs typeface="Arial" panose="020B0604020202020204" pitchFamily="34" charset="0"/>
                        </a:rPr>
                      </a:br>
                      <a:r>
                        <a:rPr kumimoji="1" lang="en-US" altLang="ja-JP" sz="1100" b="1" noProof="1">
                          <a:solidFill>
                            <a:schemeClr val="bg1"/>
                          </a:solidFill>
                          <a:latin typeface="Arial" panose="020B0604020202020204" pitchFamily="34" charset="0"/>
                          <a:cs typeface="Arial" panose="020B0604020202020204" pitchFamily="34" charset="0"/>
                        </a:rPr>
                        <a:t>規制</a:t>
                      </a: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b="0" i="0" kern="1200" noProof="1">
                          <a:solidFill>
                            <a:srgbClr val="000000"/>
                          </a:solidFill>
                          <a:effectLst/>
                          <a:latin typeface="+mn-lt"/>
                          <a:ea typeface="+mn-ea"/>
                          <a:cs typeface="Arial" panose="020B0604020202020204" pitchFamily="34" charset="0"/>
                        </a:rPr>
                        <a:t>2020</a:t>
                      </a:r>
                      <a:r>
                        <a:rPr kumimoji="1" lang="en-US" sz="1100" b="0" i="0" kern="1200" noProof="1">
                          <a:solidFill>
                            <a:srgbClr val="000000"/>
                          </a:solidFill>
                          <a:effectLst/>
                          <a:latin typeface="+mn-ea"/>
                          <a:ea typeface="+mn-ea"/>
                          <a:cs typeface="Arial" panose="020B0604020202020204" pitchFamily="34" charset="0"/>
                        </a:rPr>
                        <a:t>年</a:t>
                      </a:r>
                      <a:r>
                        <a:rPr kumimoji="1" lang="en-US" sz="1100" b="0" i="0" kern="1200" noProof="1">
                          <a:solidFill>
                            <a:srgbClr val="000000"/>
                          </a:solidFill>
                          <a:effectLst/>
                          <a:latin typeface="+mn-lt"/>
                          <a:ea typeface="+mn-ea"/>
                          <a:cs typeface="Arial" panose="020B0604020202020204" pitchFamily="34" charset="0"/>
                        </a:rPr>
                        <a:t>11</a:t>
                      </a:r>
                      <a:r>
                        <a:rPr kumimoji="1" lang="en-US" sz="1100" b="0" i="0" kern="1200" noProof="1">
                          <a:solidFill>
                            <a:srgbClr val="000000"/>
                          </a:solidFill>
                          <a:effectLst/>
                          <a:latin typeface="+mn-ea"/>
                          <a:ea typeface="+mn-ea"/>
                          <a:cs typeface="Arial" panose="020B0604020202020204" pitchFamily="34" charset="0"/>
                        </a:rPr>
                        <a:t>月以前、</a:t>
                      </a:r>
                      <a:r>
                        <a:rPr kumimoji="1" lang="en-US" sz="1100" b="0" i="0" kern="1200" noProof="1">
                          <a:solidFill>
                            <a:srgbClr val="000000"/>
                          </a:solidFill>
                          <a:effectLst/>
                          <a:latin typeface="+mn-lt"/>
                          <a:ea typeface="+mn-ea"/>
                          <a:cs typeface="Arial" panose="020B0604020202020204" pitchFamily="34" charset="0"/>
                        </a:rPr>
                        <a:t>EGX</a:t>
                      </a:r>
                      <a:r>
                        <a:rPr kumimoji="1" lang="en-US" sz="1100" b="0" i="0" kern="1200" noProof="1">
                          <a:solidFill>
                            <a:srgbClr val="000000"/>
                          </a:solidFill>
                          <a:effectLst/>
                          <a:latin typeface="+mn-ea"/>
                          <a:ea typeface="+mn-ea"/>
                          <a:cs typeface="Arial" panose="020B0604020202020204" pitchFamily="34" charset="0"/>
                        </a:rPr>
                        <a:t>に上場する外国企業は、最低資本金を大企業</a:t>
                      </a:r>
                      <a:r>
                        <a:rPr kumimoji="1" lang="ja-JP" altLang="en-US" sz="1100" b="0" i="0" kern="1200" noProof="1">
                          <a:solidFill>
                            <a:srgbClr val="000000"/>
                          </a:solidFill>
                          <a:effectLst/>
                          <a:latin typeface="+mn-ea"/>
                          <a:ea typeface="+mn-ea"/>
                          <a:cs typeface="Arial" panose="020B0604020202020204" pitchFamily="34" charset="0"/>
                        </a:rPr>
                        <a:t>には</a:t>
                      </a:r>
                      <a:r>
                        <a:rPr kumimoji="1" lang="en-US" sz="1100" b="0" i="0" kern="1200" noProof="1">
                          <a:solidFill>
                            <a:srgbClr val="000000"/>
                          </a:solidFill>
                          <a:effectLst/>
                          <a:latin typeface="+mn-lt"/>
                          <a:ea typeface="+mn-ea"/>
                          <a:cs typeface="Arial" panose="020B0604020202020204" pitchFamily="34" charset="0"/>
                        </a:rPr>
                        <a:t>1</a:t>
                      </a:r>
                      <a:r>
                        <a:rPr kumimoji="1" lang="en-US" sz="1100" b="0" i="0" kern="1200" noProof="1">
                          <a:solidFill>
                            <a:srgbClr val="000000"/>
                          </a:solidFill>
                          <a:effectLst/>
                          <a:latin typeface="+mn-ea"/>
                          <a:ea typeface="+mn-ea"/>
                          <a:cs typeface="Arial" panose="020B0604020202020204" pitchFamily="34" charset="0"/>
                        </a:rPr>
                        <a:t>億</a:t>
                      </a:r>
                      <a:r>
                        <a:rPr kumimoji="1" lang="en-US"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中小企業専用の証券取引所である</a:t>
                      </a:r>
                      <a:r>
                        <a:rPr kumimoji="1" lang="ja-JP" altLang="en-US" sz="1100" b="0" i="0" kern="1200" noProof="1">
                          <a:solidFill>
                            <a:srgbClr val="000000"/>
                          </a:solidFill>
                          <a:effectLst/>
                          <a:latin typeface="+mn-ea"/>
                          <a:ea typeface="+mn-ea"/>
                          <a:cs typeface="Arial" panose="020B0604020202020204" pitchFamily="34" charset="0"/>
                        </a:rPr>
                        <a:t>ナイル証券取引所（</a:t>
                      </a:r>
                      <a:r>
                        <a:rPr kumimoji="1" lang="en-US" altLang="ja-JP" sz="1100" b="0" i="0" kern="1200" noProof="1">
                          <a:solidFill>
                            <a:srgbClr val="000000"/>
                          </a:solidFill>
                          <a:effectLst/>
                          <a:latin typeface="+mj-lt"/>
                          <a:ea typeface="+mn-ea"/>
                          <a:cs typeface="Arial" panose="020B0604020202020204" pitchFamily="34" charset="0"/>
                        </a:rPr>
                        <a:t>NILEX: </a:t>
                      </a:r>
                      <a:r>
                        <a:rPr kumimoji="1" lang="en-US" altLang="ja-JP" sz="1100" b="0" i="0" kern="1200" noProof="1">
                          <a:solidFill>
                            <a:srgbClr val="000000"/>
                          </a:solidFill>
                          <a:effectLst/>
                          <a:latin typeface="+mn-lt"/>
                          <a:ea typeface="+mn-ea"/>
                          <a:cs typeface="Arial" panose="020B0604020202020204" pitchFamily="34" charset="0"/>
                        </a:rPr>
                        <a:t>Nile</a:t>
                      </a:r>
                      <a:r>
                        <a:rPr kumimoji="1" lang="ja-JP" altLang="en-US" sz="1100" b="0" i="0" kern="1200" noProof="1">
                          <a:solidFill>
                            <a:srgbClr val="000000"/>
                          </a:solidFill>
                          <a:effectLst/>
                          <a:latin typeface="+mn-lt"/>
                          <a:ea typeface="+mn-ea"/>
                          <a:cs typeface="Arial" panose="020B0604020202020204" pitchFamily="34" charset="0"/>
                        </a:rPr>
                        <a:t> </a:t>
                      </a:r>
                      <a:r>
                        <a:rPr kumimoji="1" lang="en-US" altLang="ja-JP" sz="1100" b="0" i="0" kern="1200" noProof="1">
                          <a:solidFill>
                            <a:srgbClr val="000000"/>
                          </a:solidFill>
                          <a:effectLst/>
                          <a:latin typeface="+mn-lt"/>
                          <a:ea typeface="+mn-ea"/>
                          <a:cs typeface="Arial" panose="020B0604020202020204" pitchFamily="34" charset="0"/>
                        </a:rPr>
                        <a:t>Stock</a:t>
                      </a:r>
                      <a:r>
                        <a:rPr kumimoji="1" lang="ja-JP" altLang="en-US" sz="1100" b="0" i="0" kern="1200" noProof="1">
                          <a:solidFill>
                            <a:srgbClr val="000000"/>
                          </a:solidFill>
                          <a:effectLst/>
                          <a:latin typeface="+mn-lt"/>
                          <a:ea typeface="+mn-ea"/>
                          <a:cs typeface="Arial" panose="020B0604020202020204" pitchFamily="34" charset="0"/>
                        </a:rPr>
                        <a:t> </a:t>
                      </a:r>
                      <a:r>
                        <a:rPr kumimoji="1" lang="en-US" altLang="ja-JP" sz="1100" b="0" i="0" kern="1200" noProof="1">
                          <a:solidFill>
                            <a:srgbClr val="000000"/>
                          </a:solidFill>
                          <a:effectLst/>
                          <a:latin typeface="+mn-lt"/>
                          <a:ea typeface="+mn-ea"/>
                          <a:cs typeface="Arial" panose="020B0604020202020204" pitchFamily="34" charset="0"/>
                        </a:rPr>
                        <a:t>Exchange</a:t>
                      </a:r>
                      <a:r>
                        <a:rPr kumimoji="1" lang="ja-JP" altLang="en-US" sz="1100" b="0" i="0" kern="1200" noProof="1">
                          <a:solidFill>
                            <a:srgbClr val="000000"/>
                          </a:solidFill>
                          <a:effectLst/>
                          <a:latin typeface="+mn-lt"/>
                          <a:ea typeface="+mn-ea"/>
                          <a:cs typeface="Arial" panose="020B0604020202020204" pitchFamily="34" charset="0"/>
                        </a:rPr>
                        <a:t>）</a:t>
                      </a:r>
                      <a:r>
                        <a:rPr kumimoji="1" lang="en-US" sz="1100" b="0" i="0" kern="1200" noProof="1">
                          <a:solidFill>
                            <a:srgbClr val="000000"/>
                          </a:solidFill>
                          <a:effectLst/>
                          <a:latin typeface="+mn-ea"/>
                          <a:ea typeface="+mn-ea"/>
                          <a:cs typeface="Arial" panose="020B0604020202020204" pitchFamily="34" charset="0"/>
                        </a:rPr>
                        <a:t>に上場する中小企業</a:t>
                      </a:r>
                      <a:r>
                        <a:rPr kumimoji="1" lang="ja-JP" altLang="en-US" sz="1100" b="0" i="0" kern="1200" noProof="1">
                          <a:solidFill>
                            <a:srgbClr val="000000"/>
                          </a:solidFill>
                          <a:effectLst/>
                          <a:latin typeface="+mn-ea"/>
                          <a:ea typeface="+mn-ea"/>
                          <a:cs typeface="Arial" panose="020B0604020202020204" pitchFamily="34" charset="0"/>
                        </a:rPr>
                        <a:t>には最低資本金を</a:t>
                      </a:r>
                      <a:r>
                        <a:rPr kumimoji="1" lang="en-US" sz="1100" b="0" i="0" kern="1200" noProof="1">
                          <a:solidFill>
                            <a:srgbClr val="000000"/>
                          </a:solidFill>
                          <a:effectLst/>
                          <a:latin typeface="+mn-lt"/>
                          <a:ea typeface="+mn-ea"/>
                          <a:cs typeface="Arial" panose="020B0604020202020204" pitchFamily="34" charset="0"/>
                        </a:rPr>
                        <a:t>100</a:t>
                      </a:r>
                      <a:r>
                        <a:rPr kumimoji="1" lang="ja-JP" altLang="en-US" sz="1100" b="0" i="0" kern="1200" noProof="1">
                          <a:solidFill>
                            <a:srgbClr val="000000"/>
                          </a:solidFill>
                          <a:effectLst/>
                          <a:latin typeface="+mn-ea"/>
                          <a:ea typeface="+mn-ea"/>
                          <a:cs typeface="Arial" panose="020B0604020202020204" pitchFamily="34" charset="0"/>
                        </a:rPr>
                        <a:t>万</a:t>
                      </a:r>
                      <a:r>
                        <a:rPr kumimoji="1" lang="en-US" altLang="ja-JP"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から</a:t>
                      </a:r>
                      <a:r>
                        <a:rPr kumimoji="1" lang="en-US" sz="1100" b="0" i="0" kern="1200" noProof="1">
                          <a:solidFill>
                            <a:srgbClr val="000000"/>
                          </a:solidFill>
                          <a:effectLst/>
                          <a:latin typeface="+mn-lt"/>
                          <a:ea typeface="+mn-ea"/>
                          <a:cs typeface="Arial" panose="020B0604020202020204" pitchFamily="34" charset="0"/>
                        </a:rPr>
                        <a:t>1</a:t>
                      </a:r>
                      <a:r>
                        <a:rPr kumimoji="1" lang="en-US" altLang="ja-JP" sz="1100" b="0" i="0" kern="1200" noProof="1">
                          <a:solidFill>
                            <a:srgbClr val="000000"/>
                          </a:solidFill>
                          <a:effectLst/>
                          <a:latin typeface="+mn-lt"/>
                          <a:ea typeface="+mn-ea"/>
                          <a:cs typeface="Arial" panose="020B0604020202020204" pitchFamily="34" charset="0"/>
                        </a:rPr>
                        <a:t>,</a:t>
                      </a:r>
                      <a:r>
                        <a:rPr kumimoji="1" lang="en-US" sz="1100" b="0" i="0" kern="1200" noProof="1">
                          <a:solidFill>
                            <a:srgbClr val="000000"/>
                          </a:solidFill>
                          <a:effectLst/>
                          <a:latin typeface="+mn-lt"/>
                          <a:ea typeface="+mn-ea"/>
                          <a:cs typeface="Arial" panose="020B0604020202020204" pitchFamily="34" charset="0"/>
                        </a:rPr>
                        <a:t>000</a:t>
                      </a:r>
                      <a:r>
                        <a:rPr kumimoji="1" lang="en-US" sz="1100" b="0" i="0" kern="1200" noProof="1">
                          <a:solidFill>
                            <a:srgbClr val="000000"/>
                          </a:solidFill>
                          <a:effectLst/>
                          <a:latin typeface="+mn-ea"/>
                          <a:ea typeface="+mn-ea"/>
                          <a:cs typeface="Arial" panose="020B0604020202020204" pitchFamily="34" charset="0"/>
                        </a:rPr>
                        <a:t>万</a:t>
                      </a:r>
                      <a:r>
                        <a:rPr kumimoji="1" lang="en-US"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と</a:t>
                      </a:r>
                      <a:r>
                        <a:rPr kumimoji="1" lang="ja-JP" altLang="en-US" sz="1100" b="0" i="0" kern="1200" noProof="1">
                          <a:solidFill>
                            <a:srgbClr val="000000"/>
                          </a:solidFill>
                          <a:effectLst/>
                          <a:latin typeface="+mn-ea"/>
                          <a:ea typeface="+mn-ea"/>
                          <a:cs typeface="Arial" panose="020B0604020202020204" pitchFamily="34" charset="0"/>
                        </a:rPr>
                        <a:t>設定</a:t>
                      </a:r>
                      <a:r>
                        <a:rPr kumimoji="1" lang="en-US" sz="1100" b="0" i="0" kern="1200" noProof="1">
                          <a:solidFill>
                            <a:srgbClr val="000000"/>
                          </a:solidFill>
                          <a:effectLst/>
                          <a:latin typeface="+mn-ea"/>
                          <a:ea typeface="+mn-ea"/>
                          <a:cs typeface="Arial" panose="020B0604020202020204" pitchFamily="34" charset="0"/>
                        </a:rPr>
                        <a:t>していた。</a:t>
                      </a:r>
                    </a:p>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ja-JP" altLang="en-US" sz="1100" b="0" i="0" kern="1200" noProof="1">
                          <a:solidFill>
                            <a:srgbClr val="000000"/>
                          </a:solidFill>
                          <a:effectLst/>
                          <a:latin typeface="+mn-ea"/>
                          <a:ea typeface="+mn-ea"/>
                          <a:cs typeface="Arial" panose="020B0604020202020204" pitchFamily="34" charset="0"/>
                        </a:rPr>
                        <a:t>エジプト金融</a:t>
                      </a:r>
                      <a:r>
                        <a:rPr kumimoji="1" lang="ja-JP" altLang="en-US" sz="1100" b="0" i="0" kern="1200" noProof="1">
                          <a:solidFill>
                            <a:srgbClr val="000000"/>
                          </a:solidFill>
                          <a:effectLst/>
                          <a:latin typeface="+mn-lt"/>
                          <a:ea typeface="+mn-ea"/>
                          <a:cs typeface="Arial" panose="020B0604020202020204" pitchFamily="34" charset="0"/>
                        </a:rPr>
                        <a:t>監督庁（</a:t>
                      </a:r>
                      <a:r>
                        <a:rPr kumimoji="1" lang="en-US" altLang="ja-JP" sz="1100" b="0" i="0" kern="1200" noProof="1">
                          <a:solidFill>
                            <a:srgbClr val="000000"/>
                          </a:solidFill>
                          <a:effectLst/>
                          <a:latin typeface="+mn-lt"/>
                          <a:ea typeface="+mn-ea"/>
                          <a:cs typeface="Arial" panose="020B0604020202020204" pitchFamily="34" charset="0"/>
                        </a:rPr>
                        <a:t>FRA: </a:t>
                      </a:r>
                      <a:r>
                        <a:rPr kumimoji="1" lang="en-US" sz="1100" b="0" i="0" kern="1200" noProof="1">
                          <a:solidFill>
                            <a:srgbClr val="000000"/>
                          </a:solidFill>
                          <a:effectLst/>
                          <a:latin typeface="+mn-lt"/>
                          <a:ea typeface="+mn-ea"/>
                          <a:cs typeface="Arial" panose="020B0604020202020204" pitchFamily="34" charset="0"/>
                        </a:rPr>
                        <a:t>Financial Services Authority）</a:t>
                      </a:r>
                      <a:r>
                        <a:rPr kumimoji="1" lang="en-US" sz="1100" b="0" i="0" kern="1200" noProof="1">
                          <a:solidFill>
                            <a:srgbClr val="000000"/>
                          </a:solidFill>
                          <a:effectLst/>
                          <a:latin typeface="+mn-ea"/>
                          <a:ea typeface="+mn-ea"/>
                          <a:cs typeface="Arial" panose="020B0604020202020204" pitchFamily="34" charset="0"/>
                        </a:rPr>
                        <a:t>の規則</a:t>
                      </a:r>
                      <a:r>
                        <a:rPr kumimoji="1" lang="ja-JP" altLang="en-US" sz="1100" b="0" i="0" kern="1200" noProof="1">
                          <a:solidFill>
                            <a:srgbClr val="000000"/>
                          </a:solidFill>
                          <a:effectLst/>
                          <a:latin typeface="+mn-ea"/>
                          <a:ea typeface="+mn-ea"/>
                          <a:cs typeface="Arial" panose="020B0604020202020204" pitchFamily="34" charset="0"/>
                        </a:rPr>
                        <a:t>によると</a:t>
                      </a:r>
                      <a:r>
                        <a:rPr kumimoji="1" lang="en-US" sz="1100" b="0" i="0" kern="1200" noProof="1">
                          <a:solidFill>
                            <a:srgbClr val="000000"/>
                          </a:solidFill>
                          <a:effectLst/>
                          <a:latin typeface="+mn-ea"/>
                          <a:ea typeface="+mn-ea"/>
                          <a:cs typeface="Arial" panose="020B0604020202020204" pitchFamily="34" charset="0"/>
                        </a:rPr>
                        <a:t>、</a:t>
                      </a:r>
                      <a:r>
                        <a:rPr kumimoji="1" lang="en-US" sz="1100" b="0" i="0" kern="1200" noProof="1">
                          <a:solidFill>
                            <a:srgbClr val="000000"/>
                          </a:solidFill>
                          <a:effectLst/>
                          <a:latin typeface="+mn-lt"/>
                          <a:ea typeface="+mn-ea"/>
                          <a:cs typeface="Arial" panose="020B0604020202020204" pitchFamily="34" charset="0"/>
                        </a:rPr>
                        <a:t>EGX</a:t>
                      </a:r>
                      <a:r>
                        <a:rPr kumimoji="1" lang="en-US" sz="1100" b="0" i="0" kern="1200" noProof="1">
                          <a:solidFill>
                            <a:srgbClr val="000000"/>
                          </a:solidFill>
                          <a:effectLst/>
                          <a:latin typeface="+mn-ea"/>
                          <a:ea typeface="+mn-ea"/>
                          <a:cs typeface="Arial" panose="020B0604020202020204" pitchFamily="34" charset="0"/>
                        </a:rPr>
                        <a:t>が外国企業</a:t>
                      </a:r>
                      <a:r>
                        <a:rPr kumimoji="1" lang="ja-JP" altLang="en-US" sz="1100" b="0" i="0" kern="1200" noProof="1">
                          <a:solidFill>
                            <a:srgbClr val="000000"/>
                          </a:solidFill>
                          <a:effectLst/>
                          <a:latin typeface="+mn-ea"/>
                          <a:ea typeface="+mn-ea"/>
                          <a:cs typeface="Arial" panose="020B0604020202020204" pitchFamily="34" charset="0"/>
                        </a:rPr>
                        <a:t>にとって</a:t>
                      </a:r>
                      <a:r>
                        <a:rPr kumimoji="1" lang="en-US" sz="1100" b="0" i="0" kern="1200" noProof="1">
                          <a:solidFill>
                            <a:srgbClr val="000000"/>
                          </a:solidFill>
                          <a:effectLst/>
                          <a:latin typeface="+mn-ea"/>
                          <a:ea typeface="+mn-ea"/>
                          <a:cs typeface="Arial" panose="020B0604020202020204" pitchFamily="34" charset="0"/>
                        </a:rPr>
                        <a:t>最初</a:t>
                      </a:r>
                      <a:r>
                        <a:rPr kumimoji="1" lang="ja-JP" altLang="en-US" sz="1100" b="0" i="0" kern="1200" noProof="1">
                          <a:solidFill>
                            <a:srgbClr val="000000"/>
                          </a:solidFill>
                          <a:effectLst/>
                          <a:latin typeface="+mn-ea"/>
                          <a:ea typeface="+mn-ea"/>
                          <a:cs typeface="Arial" panose="020B0604020202020204" pitchFamily="34" charset="0"/>
                        </a:rPr>
                        <a:t>に</a:t>
                      </a:r>
                      <a:r>
                        <a:rPr kumimoji="1" lang="en-US" sz="1100" b="0" i="0" kern="1200" noProof="1">
                          <a:solidFill>
                            <a:srgbClr val="000000"/>
                          </a:solidFill>
                          <a:effectLst/>
                          <a:latin typeface="+mn-ea"/>
                          <a:ea typeface="+mn-ea"/>
                          <a:cs typeface="Arial" panose="020B0604020202020204" pitchFamily="34" charset="0"/>
                        </a:rPr>
                        <a:t>上場</a:t>
                      </a:r>
                      <a:r>
                        <a:rPr kumimoji="1" lang="ja-JP" altLang="en-US" sz="1100" b="0" i="0" kern="1200" noProof="1">
                          <a:solidFill>
                            <a:srgbClr val="000000"/>
                          </a:solidFill>
                          <a:effectLst/>
                          <a:latin typeface="+mn-ea"/>
                          <a:ea typeface="+mn-ea"/>
                          <a:cs typeface="Arial" panose="020B0604020202020204" pitchFamily="34" charset="0"/>
                        </a:rPr>
                        <a:t>する証券取引所</a:t>
                      </a:r>
                      <a:r>
                        <a:rPr kumimoji="1" lang="en-US" sz="1100" b="0" i="0" kern="1200" noProof="1">
                          <a:solidFill>
                            <a:srgbClr val="000000"/>
                          </a:solidFill>
                          <a:effectLst/>
                          <a:latin typeface="+mn-ea"/>
                          <a:ea typeface="+mn-ea"/>
                          <a:cs typeface="Arial" panose="020B0604020202020204" pitchFamily="34" charset="0"/>
                        </a:rPr>
                        <a:t>であり、</a:t>
                      </a:r>
                      <a:r>
                        <a:rPr kumimoji="1" lang="ja-JP" altLang="en-US" sz="1100" b="0" i="0" kern="1200" noProof="1">
                          <a:solidFill>
                            <a:srgbClr val="000000"/>
                          </a:solidFill>
                          <a:effectLst/>
                          <a:latin typeface="+mn-ea"/>
                          <a:ea typeface="+mn-ea"/>
                          <a:cs typeface="Arial" panose="020B0604020202020204" pitchFamily="34" charset="0"/>
                        </a:rPr>
                        <a:t>かつ</a:t>
                      </a:r>
                      <a:r>
                        <a:rPr kumimoji="1" lang="en-US" sz="1100" b="0" i="0" kern="1200" noProof="1">
                          <a:solidFill>
                            <a:srgbClr val="000000"/>
                          </a:solidFill>
                          <a:effectLst/>
                          <a:latin typeface="+mn-ea"/>
                          <a:ea typeface="+mn-ea"/>
                          <a:cs typeface="Arial" panose="020B0604020202020204" pitchFamily="34" charset="0"/>
                        </a:rPr>
                        <a:t>株主資本、収益、資産の</a:t>
                      </a:r>
                      <a:r>
                        <a:rPr kumimoji="1" lang="en-US" sz="1100" b="0" i="0" kern="1200" noProof="1">
                          <a:solidFill>
                            <a:srgbClr val="000000"/>
                          </a:solidFill>
                          <a:effectLst/>
                          <a:latin typeface="+mn-lt"/>
                          <a:ea typeface="+mn-ea"/>
                          <a:cs typeface="Arial" panose="020B0604020202020204" pitchFamily="34" charset="0"/>
                        </a:rPr>
                        <a:t>50%</a:t>
                      </a:r>
                      <a:r>
                        <a:rPr kumimoji="1" lang="en-US" sz="1100" b="0" i="0" kern="1200" noProof="1">
                          <a:solidFill>
                            <a:srgbClr val="000000"/>
                          </a:solidFill>
                          <a:effectLst/>
                          <a:latin typeface="+mn-ea"/>
                          <a:ea typeface="+mn-ea"/>
                          <a:cs typeface="Arial" panose="020B0604020202020204" pitchFamily="34" charset="0"/>
                        </a:rPr>
                        <a:t>以上をエジプトの子会社に帰属させる場合</a:t>
                      </a:r>
                      <a:r>
                        <a:rPr kumimoji="1" lang="ja-JP" altLang="en-US" sz="1100" b="0" i="0" kern="1200" noProof="1">
                          <a:solidFill>
                            <a:srgbClr val="000000"/>
                          </a:solidFill>
                          <a:effectLst/>
                          <a:latin typeface="+mn-ea"/>
                          <a:ea typeface="+mn-ea"/>
                          <a:cs typeface="Arial" panose="020B0604020202020204" pitchFamily="34" charset="0"/>
                        </a:rPr>
                        <a:t>は</a:t>
                      </a:r>
                      <a:r>
                        <a:rPr kumimoji="1" lang="en-US" sz="1100" b="0" i="0" kern="1200" noProof="1">
                          <a:solidFill>
                            <a:srgbClr val="000000"/>
                          </a:solidFill>
                          <a:effectLst/>
                          <a:latin typeface="+mn-ea"/>
                          <a:ea typeface="+mn-ea"/>
                          <a:cs typeface="Arial" panose="020B0604020202020204" pitchFamily="34" charset="0"/>
                        </a:rPr>
                        <a:t>、資本要件</a:t>
                      </a:r>
                      <a:r>
                        <a:rPr kumimoji="1" lang="ja-JP" altLang="en-US" sz="1100" b="0" i="0" kern="1200" noProof="1">
                          <a:solidFill>
                            <a:srgbClr val="000000"/>
                          </a:solidFill>
                          <a:effectLst/>
                          <a:latin typeface="+mn-ea"/>
                          <a:ea typeface="+mn-ea"/>
                          <a:cs typeface="Arial" panose="020B0604020202020204" pitchFamily="34" charset="0"/>
                        </a:rPr>
                        <a:t>が</a:t>
                      </a:r>
                      <a:r>
                        <a:rPr kumimoji="1" lang="en-US" sz="1100" b="0" i="0" kern="1200" noProof="1">
                          <a:solidFill>
                            <a:srgbClr val="000000"/>
                          </a:solidFill>
                          <a:effectLst/>
                          <a:latin typeface="+mn-ea"/>
                          <a:ea typeface="+mn-ea"/>
                          <a:cs typeface="Arial" panose="020B0604020202020204" pitchFamily="34" charset="0"/>
                        </a:rPr>
                        <a:t>緩和</a:t>
                      </a:r>
                      <a:r>
                        <a:rPr kumimoji="1" lang="ja-JP" altLang="en-US" sz="1100" b="0" i="0" kern="1200" noProof="1">
                          <a:solidFill>
                            <a:srgbClr val="000000"/>
                          </a:solidFill>
                          <a:effectLst/>
                          <a:latin typeface="+mn-ea"/>
                          <a:ea typeface="+mn-ea"/>
                          <a:cs typeface="Arial" panose="020B0604020202020204" pitchFamily="34" charset="0"/>
                        </a:rPr>
                        <a:t>される</a:t>
                      </a:r>
                      <a:r>
                        <a:rPr kumimoji="1" lang="en-US" sz="1100" b="0" i="0" kern="1200" noProof="1">
                          <a:solidFill>
                            <a:srgbClr val="000000"/>
                          </a:solidFill>
                          <a:effectLst/>
                          <a:latin typeface="+mn-ea"/>
                          <a:ea typeface="+mn-ea"/>
                          <a:cs typeface="Arial" panose="020B0604020202020204" pitchFamily="34" charset="0"/>
                        </a:rPr>
                        <a:t>。</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56634">
                <a:tc>
                  <a:txBody>
                    <a:bodyPr/>
                    <a:lstStyle/>
                    <a:p>
                      <a:r>
                        <a:rPr kumimoji="1" lang="en-US" altLang="ja-JP" sz="1100" b="1" noProof="1">
                          <a:solidFill>
                            <a:schemeClr val="bg1"/>
                          </a:solidFill>
                          <a:latin typeface="Arial" panose="020B0604020202020204" pitchFamily="34" charset="0"/>
                          <a:cs typeface="Arial" panose="020B0604020202020204" pitchFamily="34" charset="0"/>
                        </a:rPr>
                        <a:t>外国</a:t>
                      </a:r>
                      <a:r>
                        <a:rPr kumimoji="1" lang="ja-JP" altLang="en-US" sz="1100" b="1" noProof="1">
                          <a:solidFill>
                            <a:schemeClr val="bg1"/>
                          </a:solidFill>
                          <a:latin typeface="Arial" panose="020B0604020202020204" pitchFamily="34" charset="0"/>
                          <a:cs typeface="Arial" panose="020B0604020202020204" pitchFamily="34" charset="0"/>
                        </a:rPr>
                        <a:t>企業の</a:t>
                      </a:r>
                      <a:br>
                        <a:rPr kumimoji="1" lang="en-US" altLang="ja-JP" sz="1100" b="1" dirty="0">
                          <a:solidFill>
                            <a:schemeClr val="bg1"/>
                          </a:solidFill>
                          <a:latin typeface="Arial" panose="020B0604020202020204" pitchFamily="34" charset="0"/>
                          <a:cs typeface="Arial" panose="020B0604020202020204" pitchFamily="34" charset="0"/>
                        </a:rPr>
                      </a:br>
                      <a:r>
                        <a:rPr kumimoji="1" lang="en-US" altLang="ja-JP" sz="1100" b="1" noProof="1">
                          <a:solidFill>
                            <a:schemeClr val="bg1"/>
                          </a:solidFill>
                          <a:latin typeface="Arial" panose="020B0604020202020204" pitchFamily="34" charset="0"/>
                          <a:cs typeface="Arial" panose="020B0604020202020204" pitchFamily="34" charset="0"/>
                        </a:rPr>
                        <a:t>土地所有</a:t>
                      </a:r>
                      <a:r>
                        <a:rPr kumimoji="1" lang="ja-JP" altLang="en-US" sz="1100" b="1" noProof="1">
                          <a:solidFill>
                            <a:schemeClr val="bg1"/>
                          </a:solidFill>
                          <a:latin typeface="Arial" panose="020B0604020202020204" pitchFamily="34" charset="0"/>
                          <a:cs typeface="Arial" panose="020B0604020202020204" pitchFamily="34" charset="0"/>
                        </a:rPr>
                        <a:t>の可否</a:t>
                      </a:r>
                      <a:endParaRPr kumimoji="1" lang="en-US" altLang="ja-JP" sz="1100" b="1" noProof="1">
                        <a:solidFill>
                          <a:schemeClr val="bg1"/>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None/>
                        <a:tabLst/>
                      </a:pPr>
                      <a:r>
                        <a:rPr lang="en-US" altLang="ja-JP" sz="1100" b="1" noProof="1">
                          <a:latin typeface="+mn-ea"/>
                          <a:ea typeface="+mn-ea"/>
                          <a:cs typeface="Arial" panose="020B0604020202020204" pitchFamily="34" charset="0"/>
                        </a:rPr>
                        <a:t>外国人</a:t>
                      </a:r>
                      <a:r>
                        <a:rPr lang="ja-JP" altLang="en-US" sz="1100" b="1" noProof="1">
                          <a:latin typeface="+mn-ea"/>
                          <a:ea typeface="+mn-ea"/>
                          <a:cs typeface="Arial" panose="020B0604020202020204" pitchFamily="34" charset="0"/>
                        </a:rPr>
                        <a:t>による</a:t>
                      </a:r>
                      <a:r>
                        <a:rPr lang="en-US" altLang="ja-JP" sz="1100" b="1" noProof="1">
                          <a:latin typeface="+mn-ea"/>
                          <a:ea typeface="+mn-ea"/>
                          <a:cs typeface="Arial" panose="020B0604020202020204" pitchFamily="34" charset="0"/>
                        </a:rPr>
                        <a:t>土地所有については、次の</a:t>
                      </a:r>
                      <a:r>
                        <a:rPr lang="en-US" altLang="ja-JP" sz="1100" b="1" noProof="1">
                          <a:latin typeface="+mn-lt"/>
                          <a:ea typeface="+mn-ea"/>
                          <a:cs typeface="Arial" panose="020B0604020202020204" pitchFamily="34" charset="0"/>
                        </a:rPr>
                        <a:t>4</a:t>
                      </a:r>
                      <a:r>
                        <a:rPr lang="en-US" altLang="ja-JP" sz="1100" b="1" noProof="1">
                          <a:latin typeface="+mn-ea"/>
                          <a:ea typeface="+mn-ea"/>
                          <a:cs typeface="Arial" panose="020B0604020202020204" pitchFamily="34" charset="0"/>
                        </a:rPr>
                        <a:t>つの法律で定められてい</a:t>
                      </a:r>
                      <a:r>
                        <a:rPr lang="ja-JP" altLang="en-US" sz="1100" b="1" noProof="1">
                          <a:latin typeface="+mn-ea"/>
                          <a:ea typeface="+mn-ea"/>
                          <a:cs typeface="Arial" panose="020B0604020202020204" pitchFamily="34" charset="0"/>
                        </a:rPr>
                        <a:t>る。</a:t>
                      </a:r>
                      <a:endParaRPr lang="en-US" altLang="ja-JP" sz="1100" b="1" noProof="1">
                        <a:latin typeface="+mn-ea"/>
                        <a:ea typeface="+mn-ea"/>
                        <a:cs typeface="Arial" panose="020B0604020202020204" pitchFamily="34" charset="0"/>
                      </a:endParaRP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kern="1200" noProof="1">
                          <a:solidFill>
                            <a:schemeClr val="dk1"/>
                          </a:solidFill>
                          <a:latin typeface="+mn-lt"/>
                          <a:ea typeface="+mn-ea"/>
                          <a:cs typeface="Arial" panose="020B0604020202020204" pitchFamily="34" charset="0"/>
                        </a:rPr>
                        <a:t>1963</a:t>
                      </a:r>
                      <a:r>
                        <a:rPr kumimoji="1" lang="en-US" sz="1100" kern="1200" noProof="1">
                          <a:solidFill>
                            <a:schemeClr val="dk1"/>
                          </a:solidFill>
                          <a:latin typeface="+mn-ea"/>
                          <a:ea typeface="+mn-ea"/>
                          <a:cs typeface="Arial" panose="020B0604020202020204" pitchFamily="34" charset="0"/>
                        </a:rPr>
                        <a:t>年の土地/不動産法</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15</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は、外国人の個人または法人による農地の所有を禁止している（ナイル川流域、デルタ、オアシスの伝統的な農地）。</a:t>
                      </a: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kern="1200" noProof="1">
                          <a:solidFill>
                            <a:schemeClr val="dk1"/>
                          </a:solidFill>
                          <a:latin typeface="+mn-lt"/>
                          <a:ea typeface="+mn-ea"/>
                          <a:cs typeface="Arial" panose="020B0604020202020204" pitchFamily="34" charset="0"/>
                        </a:rPr>
                        <a:t>1981</a:t>
                      </a:r>
                      <a:r>
                        <a:rPr kumimoji="1" lang="en-US"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143</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と</a:t>
                      </a:r>
                      <a:r>
                        <a:rPr kumimoji="1" lang="en-US" sz="1100" kern="1200" noProof="1">
                          <a:solidFill>
                            <a:schemeClr val="dk1"/>
                          </a:solidFill>
                          <a:latin typeface="+mn-lt"/>
                          <a:ea typeface="+mn-ea"/>
                          <a:cs typeface="Arial" panose="020B0604020202020204" pitchFamily="34" charset="0"/>
                        </a:rPr>
                        <a:t>2024</a:t>
                      </a:r>
                      <a:r>
                        <a:rPr kumimoji="1" lang="en-US"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11</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は、砂漠の土地の取得と所有権を規定している。</a:t>
                      </a:r>
                      <a:r>
                        <a:rPr kumimoji="1" lang="en-US" sz="1100" kern="1200" dirty="0">
                          <a:solidFill>
                            <a:schemeClr val="dk1"/>
                          </a:solidFill>
                          <a:latin typeface="+mn-ea"/>
                          <a:ea typeface="+mn-ea"/>
                          <a:cs typeface="Arial" panose="020B0604020202020204" pitchFamily="34" charset="0"/>
                        </a:rPr>
                        <a:t> </a:t>
                      </a:r>
                      <a:r>
                        <a:rPr kumimoji="1" lang="en-US" sz="1100" kern="1200" noProof="1">
                          <a:solidFill>
                            <a:schemeClr val="dk1"/>
                          </a:solidFill>
                          <a:latin typeface="+mn-ea"/>
                          <a:ea typeface="+mn-ea"/>
                          <a:cs typeface="Arial" panose="020B0604020202020204" pitchFamily="34" charset="0"/>
                        </a:rPr>
                        <a:t>国籍にかかわらず、個人、家族、協同組合、パートナーシップ、企業が所有できるエーカー数には一定の制限が設けられている。</a:t>
                      </a: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altLang="ja-JP" sz="1100" kern="1200" noProof="1">
                          <a:solidFill>
                            <a:schemeClr val="dk1"/>
                          </a:solidFill>
                          <a:latin typeface="+mn-lt"/>
                          <a:ea typeface="+mn-ea"/>
                          <a:cs typeface="Arial" panose="020B0604020202020204" pitchFamily="34" charset="0"/>
                        </a:rPr>
                        <a:t>1996</a:t>
                      </a:r>
                      <a:r>
                        <a:rPr kumimoji="1" lang="en-US" altLang="ja-JP"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altLang="ja-JP" sz="1100" kern="1200" noProof="1">
                          <a:solidFill>
                            <a:schemeClr val="dk1"/>
                          </a:solidFill>
                          <a:latin typeface="+mn-lt"/>
                          <a:ea typeface="+mn-ea"/>
                          <a:cs typeface="Arial" panose="020B0604020202020204" pitchFamily="34" charset="0"/>
                        </a:rPr>
                        <a:t>230</a:t>
                      </a:r>
                      <a:r>
                        <a:rPr kumimoji="1" lang="ja-JP" altLang="en-US" sz="1100" kern="1200" noProof="1">
                          <a:solidFill>
                            <a:schemeClr val="dk1"/>
                          </a:solidFill>
                          <a:latin typeface="+mn-lt"/>
                          <a:ea typeface="+mn-ea"/>
                          <a:cs typeface="Arial" panose="020B0604020202020204" pitchFamily="34" charset="0"/>
                        </a:rPr>
                        <a:t>号</a:t>
                      </a:r>
                      <a:r>
                        <a:rPr kumimoji="1" lang="en-US" altLang="ja-JP" sz="1100" kern="1200" noProof="1">
                          <a:solidFill>
                            <a:schemeClr val="dk1"/>
                          </a:solidFill>
                          <a:latin typeface="+mn-ea"/>
                          <a:ea typeface="+mn-ea"/>
                          <a:cs typeface="Arial" panose="020B0604020202020204" pitchFamily="34" charset="0"/>
                        </a:rPr>
                        <a:t>は、以下の条件に</a:t>
                      </a:r>
                      <a:r>
                        <a:rPr kumimoji="1" lang="ja-JP" altLang="en-US" sz="1100" kern="1200" noProof="1">
                          <a:solidFill>
                            <a:schemeClr val="dk1"/>
                          </a:solidFill>
                          <a:latin typeface="+mn-ea"/>
                          <a:ea typeface="+mn-ea"/>
                          <a:cs typeface="Arial" panose="020B0604020202020204" pitchFamily="34" charset="0"/>
                        </a:rPr>
                        <a:t>おいて</a:t>
                      </a:r>
                      <a:r>
                        <a:rPr kumimoji="1" lang="en-US" altLang="ja-JP" sz="1100" kern="1200" noProof="1">
                          <a:solidFill>
                            <a:schemeClr val="dk1"/>
                          </a:solidFill>
                          <a:latin typeface="+mn-ea"/>
                          <a:ea typeface="+mn-ea"/>
                          <a:cs typeface="Arial" panose="020B0604020202020204" pitchFamily="34" charset="0"/>
                        </a:rPr>
                        <a:t>外国人が不動産を所有することを認めている。</a:t>
                      </a: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en-US" altLang="ja-JP" sz="1100" kern="1200" noProof="1">
                          <a:solidFill>
                            <a:schemeClr val="dk1"/>
                          </a:solidFill>
                          <a:latin typeface="+mn-ea"/>
                          <a:ea typeface="+mn-ea"/>
                          <a:cs typeface="Arial" panose="020B0604020202020204" pitchFamily="34" charset="0"/>
                        </a:rPr>
                        <a:t>所有権は、エジプト政府が許可した活動に必要な不動産を所有する権利に加えて、所有者と家族の宿泊施設として機能するエジプト国内の</a:t>
                      </a:r>
                      <a:r>
                        <a:rPr kumimoji="1" lang="en-US" altLang="ja-JP" sz="1100" kern="1200" noProof="1">
                          <a:solidFill>
                            <a:schemeClr val="dk1"/>
                          </a:solidFill>
                          <a:latin typeface="+mn-lt"/>
                          <a:ea typeface="+mn-ea"/>
                          <a:cs typeface="Arial" panose="020B0604020202020204" pitchFamily="34" charset="0"/>
                        </a:rPr>
                        <a:t>2</a:t>
                      </a:r>
                      <a:r>
                        <a:rPr kumimoji="1" lang="en-US" altLang="ja-JP" sz="1100" kern="1200" noProof="1">
                          <a:solidFill>
                            <a:schemeClr val="dk1"/>
                          </a:solidFill>
                          <a:latin typeface="+mn-ea"/>
                          <a:ea typeface="+mn-ea"/>
                          <a:cs typeface="Arial" panose="020B0604020202020204" pitchFamily="34" charset="0"/>
                        </a:rPr>
                        <a:t>つの不動産に限定されてい</a:t>
                      </a:r>
                      <a:r>
                        <a:rPr kumimoji="1" lang="ja-JP" altLang="en-US" sz="1100" kern="1200" noProof="1">
                          <a:solidFill>
                            <a:schemeClr val="dk1"/>
                          </a:solidFill>
                          <a:latin typeface="+mn-ea"/>
                          <a:ea typeface="+mn-ea"/>
                          <a:cs typeface="Arial" panose="020B0604020202020204" pitchFamily="34" charset="0"/>
                        </a:rPr>
                        <a:t>る。</a:t>
                      </a:r>
                      <a:endParaRPr kumimoji="1" lang="en-US" altLang="ja-JP" sz="1100" kern="1200" noProof="1">
                        <a:solidFill>
                          <a:schemeClr val="dk1"/>
                        </a:solidFill>
                        <a:latin typeface="+mn-ea"/>
                        <a:ea typeface="+mn-ea"/>
                        <a:cs typeface="Arial" panose="020B0604020202020204" pitchFamily="34" charset="0"/>
                      </a:endParaRP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en-US" sz="1100" kern="1200" noProof="1">
                          <a:solidFill>
                            <a:schemeClr val="dk1"/>
                          </a:solidFill>
                          <a:latin typeface="+mn-ea"/>
                          <a:ea typeface="+mn-ea"/>
                          <a:cs typeface="Arial" panose="020B0604020202020204" pitchFamily="34" charset="0"/>
                        </a:rPr>
                        <a:t>各不動産の面積が</a:t>
                      </a:r>
                      <a:r>
                        <a:rPr kumimoji="1" lang="en-US" sz="1100" kern="1200" noProof="1">
                          <a:solidFill>
                            <a:schemeClr val="dk1"/>
                          </a:solidFill>
                          <a:latin typeface="+mn-lt"/>
                          <a:ea typeface="+mn-ea"/>
                          <a:cs typeface="Arial" panose="020B0604020202020204" pitchFamily="34" charset="0"/>
                        </a:rPr>
                        <a:t>4,000</a:t>
                      </a:r>
                      <a:r>
                        <a:rPr kumimoji="1" lang="en-US" sz="1100" kern="1200" noProof="1">
                          <a:solidFill>
                            <a:schemeClr val="dk1"/>
                          </a:solidFill>
                          <a:latin typeface="+mn-ea"/>
                          <a:ea typeface="+mn-ea"/>
                          <a:cs typeface="Arial" panose="020B0604020202020204" pitchFamily="34" charset="0"/>
                        </a:rPr>
                        <a:t>平方メートルを超えないこと。</a:t>
                      </a: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ja-JP" altLang="en-US" sz="1100" kern="1200" noProof="1">
                          <a:solidFill>
                            <a:schemeClr val="dk1"/>
                          </a:solidFill>
                          <a:latin typeface="+mn-ea"/>
                          <a:ea typeface="+mn-ea"/>
                          <a:cs typeface="Arial" panose="020B0604020202020204" pitchFamily="34" charset="0"/>
                        </a:rPr>
                        <a:t>保有する</a:t>
                      </a:r>
                      <a:r>
                        <a:rPr kumimoji="1" lang="en-US" sz="1100" kern="1200" noProof="1">
                          <a:solidFill>
                            <a:schemeClr val="dk1"/>
                          </a:solidFill>
                          <a:latin typeface="+mn-ea"/>
                          <a:ea typeface="+mn-ea"/>
                          <a:cs typeface="Arial" panose="020B0604020202020204" pitchFamily="34" charset="0"/>
                        </a:rPr>
                        <a:t>不動産</a:t>
                      </a:r>
                      <a:r>
                        <a:rPr kumimoji="1" lang="ja-JP" altLang="en-US" sz="1100" kern="1200" noProof="1">
                          <a:solidFill>
                            <a:schemeClr val="dk1"/>
                          </a:solidFill>
                          <a:latin typeface="+mn-ea"/>
                          <a:ea typeface="+mn-ea"/>
                          <a:cs typeface="Arial" panose="020B0604020202020204" pitchFamily="34" charset="0"/>
                        </a:rPr>
                        <a:t>が</a:t>
                      </a:r>
                      <a:r>
                        <a:rPr kumimoji="1" lang="en-US" sz="1100" kern="1200" noProof="1">
                          <a:solidFill>
                            <a:schemeClr val="dk1"/>
                          </a:solidFill>
                          <a:latin typeface="+mn-ea"/>
                          <a:ea typeface="+mn-ea"/>
                          <a:cs typeface="Arial" panose="020B0604020202020204" pitchFamily="34" charset="0"/>
                        </a:rPr>
                        <a:t>史跡とみなされていない</a:t>
                      </a:r>
                      <a:r>
                        <a:rPr kumimoji="1" lang="ja-JP" altLang="en-US" sz="1100" kern="1200" noProof="1">
                          <a:solidFill>
                            <a:schemeClr val="dk1"/>
                          </a:solidFill>
                          <a:latin typeface="+mn-ea"/>
                          <a:ea typeface="+mn-ea"/>
                          <a:cs typeface="Arial" panose="020B0604020202020204" pitchFamily="34" charset="0"/>
                        </a:rPr>
                        <a:t>こと</a:t>
                      </a:r>
                      <a:r>
                        <a:rPr kumimoji="1" lang="en-US" sz="1100" kern="1200" noProof="1">
                          <a:solidFill>
                            <a:schemeClr val="dk1"/>
                          </a:solidFill>
                          <a:latin typeface="+mn-ea"/>
                          <a:ea typeface="+mn-ea"/>
                          <a:cs typeface="Arial" panose="020B0604020202020204" pitchFamily="34" charset="0"/>
                        </a:rPr>
                        <a:t>。</a:t>
                      </a:r>
                      <a:endParaRPr kumimoji="1" lang="ja-JP" altLang="en-US" sz="1100" kern="1200" dirty="0">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9CA89792-BA4E-03D9-2A54-D8A569D0DBAF}"/>
              </a:ext>
            </a:extLst>
          </p:cNvPr>
          <p:cNvSpPr>
            <a:spLocks noChangeArrowheads="1"/>
          </p:cNvSpPr>
          <p:nvPr/>
        </p:nvSpPr>
        <p:spPr bwMode="auto">
          <a:xfrm>
            <a:off x="200533" y="2562544"/>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海外直接投資（</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FDI:</a:t>
            </a:r>
            <a:r>
              <a:rPr lang="en-US" altLang="ja-JP" sz="1400" b="1" noProof="1">
                <a:solidFill>
                  <a:srgbClr val="000000"/>
                </a:solidFill>
                <a:latin typeface="Arila Black"/>
                <a:ea typeface="HGS創英角ｺﾞｼｯｸUB" panose="020B0900000000000000" pitchFamily="50" charset="-128"/>
                <a:cs typeface="Arial" panose="020B0604020202020204" pitchFamily="34" charset="0"/>
              </a:rPr>
              <a:t> </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Foreign Direct Investment</a:t>
            </a:r>
            <a:r>
              <a:rPr lang="ja-JP" altLang="en-US"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a:t>
            </a: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に関する規制</a:t>
            </a:r>
            <a:endParaRPr lang="zh-TW" altLang="en-US" sz="1400" b="1"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8" name="テキスト ボックス 24">
            <a:extLst>
              <a:ext uri="{FF2B5EF4-FFF2-40B4-BE49-F238E27FC236}">
                <a16:creationId xmlns:a16="http://schemas.microsoft.com/office/drawing/2014/main" id="{E4AA5145-4ED3-CF3D-465C-537D58E7ABC7}"/>
              </a:ext>
            </a:extLst>
          </p:cNvPr>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State Egypt Investment Climate Report 2024、Alex Bank Egypt FDI Laws Report</a:t>
            </a:r>
            <a:endPar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外国投資法</a:t>
            </a:r>
            <a:r>
              <a:rPr lang="ja-JP" altLang="en-US" sz="2000" noProof="1">
                <a:latin typeface="HGP創英角ｺﾞｼｯｸUB" panose="020B0900000000000000" pitchFamily="50" charset="-128"/>
              </a:rPr>
              <a:t>（</a:t>
            </a:r>
            <a:r>
              <a:rPr lang="en-US" altLang="ja-JP" sz="2000" noProof="1"/>
              <a:t>2/2</a:t>
            </a:r>
            <a:r>
              <a:rPr lang="ja-JP" altLang="en-US" sz="2000" noProof="1"/>
              <a:t>）</a:t>
            </a:r>
          </a:p>
        </p:txBody>
      </p:sp>
      <p:sp>
        <p:nvSpPr>
          <p:cNvPr id="5" name="テキスト ボックス 4"/>
          <p:cNvSpPr txBox="1"/>
          <p:nvPr/>
        </p:nvSpPr>
        <p:spPr>
          <a:xfrm>
            <a:off x="200472" y="1021047"/>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n-ea"/>
                <a:cs typeface="Arial" panose="020B0604020202020204" pitchFamily="34" charset="0"/>
              </a:rPr>
              <a:t>エジプト政府は、包括的で持続可能な投資環境を促進し、</a:t>
            </a:r>
            <a:r>
              <a:rPr kumimoji="1" lang="ja-JP" altLang="en-US" sz="1400" noProof="1">
                <a:solidFill>
                  <a:srgbClr val="000000"/>
                </a:solidFill>
                <a:latin typeface="+mn-ea"/>
                <a:cs typeface="Arial" panose="020B0604020202020204" pitchFamily="34" charset="0"/>
              </a:rPr>
              <a:t>海外の</a:t>
            </a:r>
            <a:r>
              <a:rPr kumimoji="1" lang="en-US" altLang="ja-JP" sz="1400" noProof="1">
                <a:solidFill>
                  <a:srgbClr val="000000"/>
                </a:solidFill>
                <a:latin typeface="+mn-ea"/>
                <a:cs typeface="Arial" panose="020B0604020202020204" pitchFamily="34" charset="0"/>
              </a:rPr>
              <a:t>投資家がエジプトで</a:t>
            </a:r>
            <a:r>
              <a:rPr kumimoji="1" lang="ja-JP" altLang="en-US" sz="1400" noProof="1">
                <a:solidFill>
                  <a:srgbClr val="000000"/>
                </a:solidFill>
                <a:latin typeface="+mn-ea"/>
                <a:cs typeface="Arial" panose="020B0604020202020204" pitchFamily="34" charset="0"/>
              </a:rPr>
              <a:t>事業</a:t>
            </a:r>
            <a:r>
              <a:rPr kumimoji="1" lang="en-US" altLang="ja-JP" sz="1400" noProof="1">
                <a:solidFill>
                  <a:srgbClr val="000000"/>
                </a:solidFill>
                <a:latin typeface="+mn-ea"/>
                <a:cs typeface="Arial" panose="020B0604020202020204" pitchFamily="34" charset="0"/>
              </a:rPr>
              <a:t>を行うためのプロセスを促進することを目的として、インセンティブ</a:t>
            </a:r>
            <a:r>
              <a:rPr kumimoji="1" lang="ja-JP" altLang="en-US" sz="1400" noProof="1">
                <a:solidFill>
                  <a:srgbClr val="000000"/>
                </a:solidFill>
                <a:latin typeface="+mn-ea"/>
                <a:cs typeface="Arial" panose="020B0604020202020204" pitchFamily="34" charset="0"/>
              </a:rPr>
              <a:t>の付与</a:t>
            </a:r>
            <a:r>
              <a:rPr kumimoji="1" lang="en-US" altLang="ja-JP" sz="1400" noProof="1">
                <a:solidFill>
                  <a:srgbClr val="000000"/>
                </a:solidFill>
                <a:latin typeface="+mn-ea"/>
                <a:cs typeface="Arial" panose="020B0604020202020204" pitchFamily="34" charset="0"/>
              </a:rPr>
              <a:t>強化</a:t>
            </a:r>
            <a:r>
              <a:rPr kumimoji="1" lang="ja-JP" altLang="en-US" sz="1400" noProof="1">
                <a:solidFill>
                  <a:srgbClr val="000000"/>
                </a:solidFill>
                <a:latin typeface="+mn-ea"/>
                <a:cs typeface="Arial" panose="020B0604020202020204" pitchFamily="34" charset="0"/>
              </a:rPr>
              <a:t>に力を入れている。</a:t>
            </a:r>
            <a:endParaRPr kumimoji="1" lang="en-US" sz="1400" dirty="0">
              <a:solidFill>
                <a:srgbClr val="000000"/>
              </a:solidFill>
              <a:latin typeface="+mn-ea"/>
              <a:cs typeface="Arial" panose="020B0604020202020204" pitchFamily="34" charset="0"/>
            </a:endParaRPr>
          </a:p>
        </p:txBody>
      </p:sp>
      <p:graphicFrame>
        <p:nvGraphicFramePr>
          <p:cNvPr id="4" name="表 3">
            <a:extLst>
              <a:ext uri="{FF2B5EF4-FFF2-40B4-BE49-F238E27FC236}">
                <a16:creationId xmlns:a16="http://schemas.microsoft.com/office/drawing/2014/main" id="{0CDDD198-36F4-6AE7-1E9E-FE3530DA486C}"/>
              </a:ext>
            </a:extLst>
          </p:cNvPr>
          <p:cNvGraphicFramePr>
            <a:graphicFrameLocks noGrp="1"/>
          </p:cNvGraphicFramePr>
          <p:nvPr>
            <p:extLst>
              <p:ext uri="{D42A27DB-BD31-4B8C-83A1-F6EECF244321}">
                <p14:modId xmlns:p14="http://schemas.microsoft.com/office/powerpoint/2010/main" val="3928795664"/>
              </p:ext>
            </p:extLst>
          </p:nvPr>
        </p:nvGraphicFramePr>
        <p:xfrm>
          <a:off x="200025" y="1869989"/>
          <a:ext cx="9505056" cy="466344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4050986">
                <a:tc>
                  <a:txBody>
                    <a:bodyPr/>
                    <a:lstStyle/>
                    <a:p>
                      <a:pPr>
                        <a:lnSpc>
                          <a:spcPct val="100000"/>
                        </a:lnSpc>
                        <a:spcAft>
                          <a:spcPts val="0"/>
                        </a:spcAft>
                      </a:pPr>
                      <a:r>
                        <a:rPr kumimoji="1" lang="en-US" altLang="ja-JP" sz="1200" b="1" noProof="1">
                          <a:solidFill>
                            <a:schemeClr val="bg1"/>
                          </a:solidFill>
                          <a:latin typeface="+mn-ea"/>
                          <a:ea typeface="+mn-ea"/>
                          <a:cs typeface="Arial" panose="020B0604020202020204" pitchFamily="34" charset="0"/>
                        </a:rPr>
                        <a:t>インセンティブ</a:t>
                      </a:r>
                      <a:endParaRPr kumimoji="1" lang="ja-JP" altLang="en-US" sz="1200" b="1" noProof="1">
                        <a:solidFill>
                          <a:schemeClr val="bg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pPr>
                      <a:r>
                        <a:rPr lang="en-US" altLang="ja-JP" sz="1200" b="1" noProof="1">
                          <a:solidFill>
                            <a:schemeClr val="tx1"/>
                          </a:solidFill>
                          <a:latin typeface="+mn-ea"/>
                          <a:ea typeface="+mn-ea"/>
                          <a:cs typeface="Arial" panose="020B0604020202020204" pitchFamily="34" charset="0"/>
                        </a:rPr>
                        <a:t>キャッシュ・インセンティブ・プログラム</a:t>
                      </a:r>
                    </a:p>
                    <a:p>
                      <a:pPr marL="17145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pPr>
                      <a:r>
                        <a:rPr lang="en-US" altLang="ja-JP" sz="1200" b="0" noProof="1">
                          <a:solidFill>
                            <a:schemeClr val="tx1"/>
                          </a:solidFill>
                          <a:latin typeface="+mn-lt"/>
                          <a:ea typeface="+mn-ea"/>
                          <a:cs typeface="Arial" panose="020B0604020202020204" pitchFamily="34" charset="0"/>
                        </a:rPr>
                        <a:t>2023</a:t>
                      </a:r>
                      <a:r>
                        <a:rPr lang="en-US" altLang="ja-JP" sz="1200" b="0" noProof="1">
                          <a:solidFill>
                            <a:schemeClr val="tx1"/>
                          </a:solidFill>
                          <a:latin typeface="+mn-ea"/>
                          <a:ea typeface="+mn-ea"/>
                          <a:cs typeface="Arial" panose="020B0604020202020204" pitchFamily="34" charset="0"/>
                        </a:rPr>
                        <a:t>年</a:t>
                      </a:r>
                      <a:r>
                        <a:rPr lang="en-US" altLang="ja-JP" sz="1200" b="0" noProof="1">
                          <a:solidFill>
                            <a:schemeClr val="tx1"/>
                          </a:solidFill>
                          <a:latin typeface="+mn-lt"/>
                          <a:ea typeface="+mn-ea"/>
                          <a:cs typeface="Arial" panose="020B0604020202020204" pitchFamily="34" charset="0"/>
                        </a:rPr>
                        <a:t>7</a:t>
                      </a:r>
                      <a:r>
                        <a:rPr lang="en-US" altLang="ja-JP" sz="1200" b="0" noProof="1">
                          <a:solidFill>
                            <a:schemeClr val="tx1"/>
                          </a:solidFill>
                          <a:latin typeface="+mn-ea"/>
                          <a:ea typeface="+mn-ea"/>
                          <a:cs typeface="Arial" panose="020B0604020202020204" pitchFamily="34" charset="0"/>
                        </a:rPr>
                        <a:t>月に公布された法律第</a:t>
                      </a:r>
                      <a:r>
                        <a:rPr lang="en-US" altLang="ja-JP" sz="1200" b="0" noProof="1">
                          <a:solidFill>
                            <a:schemeClr val="tx1"/>
                          </a:solidFill>
                          <a:latin typeface="+mn-lt"/>
                          <a:ea typeface="+mn-ea"/>
                          <a:cs typeface="Arial" panose="020B0604020202020204" pitchFamily="34" charset="0"/>
                        </a:rPr>
                        <a:t>160</a:t>
                      </a:r>
                      <a:r>
                        <a:rPr lang="en-US" altLang="ja-JP" sz="1200" b="0" noProof="1">
                          <a:solidFill>
                            <a:schemeClr val="tx1"/>
                          </a:solidFill>
                          <a:latin typeface="+mn-ea"/>
                          <a:ea typeface="+mn-ea"/>
                          <a:cs typeface="Arial" panose="020B0604020202020204" pitchFamily="34" charset="0"/>
                        </a:rPr>
                        <a:t>号は、投資</a:t>
                      </a:r>
                      <a:r>
                        <a:rPr lang="ja-JP" altLang="en-US" sz="1200" b="0" noProof="1">
                          <a:solidFill>
                            <a:schemeClr val="tx1"/>
                          </a:solidFill>
                          <a:latin typeface="+mn-ea"/>
                          <a:ea typeface="+mn-ea"/>
                          <a:cs typeface="Arial" panose="020B0604020202020204" pitchFamily="34" charset="0"/>
                        </a:rPr>
                        <a:t>事業</a:t>
                      </a:r>
                      <a:r>
                        <a:rPr lang="en-US" altLang="ja-JP" sz="1200" b="0" noProof="1">
                          <a:solidFill>
                            <a:schemeClr val="tx1"/>
                          </a:solidFill>
                          <a:latin typeface="+mn-ea"/>
                          <a:ea typeface="+mn-ea"/>
                          <a:cs typeface="Arial" panose="020B0604020202020204" pitchFamily="34" charset="0"/>
                        </a:rPr>
                        <a:t>および既存の特別</a:t>
                      </a:r>
                      <a:r>
                        <a:rPr lang="ja-JP" altLang="en-US" sz="1200" b="0" noProof="1">
                          <a:solidFill>
                            <a:schemeClr val="tx1"/>
                          </a:solidFill>
                          <a:latin typeface="+mn-ea"/>
                          <a:ea typeface="+mn-ea"/>
                          <a:cs typeface="Arial" panose="020B0604020202020204" pitchFamily="34" charset="0"/>
                        </a:rPr>
                        <a:t>奨励事業</a:t>
                      </a:r>
                      <a:r>
                        <a:rPr lang="en-US" altLang="ja-JP" sz="1200" b="0" noProof="1">
                          <a:solidFill>
                            <a:schemeClr val="tx1"/>
                          </a:solidFill>
                          <a:latin typeface="+mn-ea"/>
                          <a:ea typeface="+mn-ea"/>
                          <a:cs typeface="Arial" panose="020B0604020202020204" pitchFamily="34" charset="0"/>
                        </a:rPr>
                        <a:t>に該当する産業活動の一つ</a:t>
                      </a:r>
                      <a:r>
                        <a:rPr lang="ja-JP" altLang="en-US" sz="1200" b="0" noProof="1">
                          <a:solidFill>
                            <a:schemeClr val="tx1"/>
                          </a:solidFill>
                          <a:latin typeface="+mn-ea"/>
                          <a:ea typeface="+mn-ea"/>
                          <a:cs typeface="Arial" panose="020B0604020202020204" pitchFamily="34" charset="0"/>
                        </a:rPr>
                        <a:t>として</a:t>
                      </a:r>
                      <a:r>
                        <a:rPr lang="en-US" altLang="ja-JP" sz="1200" b="0" noProof="1">
                          <a:solidFill>
                            <a:schemeClr val="tx1"/>
                          </a:solidFill>
                          <a:latin typeface="+mn-ea"/>
                          <a:ea typeface="+mn-ea"/>
                          <a:cs typeface="Arial" panose="020B0604020202020204" pitchFamily="34" charset="0"/>
                        </a:rPr>
                        <a:t>実施する</a:t>
                      </a:r>
                      <a:r>
                        <a:rPr lang="ja-JP" altLang="en-US" sz="1200" b="0" noProof="1">
                          <a:solidFill>
                            <a:schemeClr val="tx1"/>
                          </a:solidFill>
                          <a:latin typeface="+mn-ea"/>
                          <a:ea typeface="+mn-ea"/>
                          <a:cs typeface="Arial" panose="020B0604020202020204" pitchFamily="34" charset="0"/>
                        </a:rPr>
                        <a:t>事業</a:t>
                      </a:r>
                      <a:r>
                        <a:rPr lang="en-US" altLang="ja-JP" sz="1200" b="0" noProof="1">
                          <a:solidFill>
                            <a:schemeClr val="tx1"/>
                          </a:solidFill>
                          <a:latin typeface="+mn-ea"/>
                          <a:ea typeface="+mn-ea"/>
                          <a:cs typeface="Arial" panose="020B0604020202020204" pitchFamily="34" charset="0"/>
                        </a:rPr>
                        <a:t>拡大に対して、新たな</a:t>
                      </a:r>
                      <a:r>
                        <a:rPr lang="ja-JP" altLang="en-US" sz="1200" b="0" noProof="1">
                          <a:solidFill>
                            <a:schemeClr val="tx1"/>
                          </a:solidFill>
                          <a:latin typeface="+mn-ea"/>
                          <a:ea typeface="+mn-ea"/>
                          <a:cs typeface="Arial" panose="020B0604020202020204" pitchFamily="34" charset="0"/>
                        </a:rPr>
                        <a:t>キャッシュ・インセンティブ・プログラム</a:t>
                      </a:r>
                      <a:r>
                        <a:rPr lang="en-US" altLang="ja-JP" sz="1200" b="0" noProof="1">
                          <a:solidFill>
                            <a:schemeClr val="tx1"/>
                          </a:solidFill>
                          <a:latin typeface="+mn-ea"/>
                          <a:ea typeface="+mn-ea"/>
                          <a:cs typeface="Arial" panose="020B0604020202020204" pitchFamily="34" charset="0"/>
                        </a:rPr>
                        <a:t>を導入した。</a:t>
                      </a:r>
                      <a:r>
                        <a:rPr lang="en-US" altLang="ja-JP" sz="1200" b="0" dirty="0">
                          <a:solidFill>
                            <a:schemeClr val="tx1"/>
                          </a:solidFill>
                          <a:latin typeface="+mn-ea"/>
                          <a:ea typeface="+mn-ea"/>
                          <a:cs typeface="Arial" panose="020B0604020202020204" pitchFamily="34" charset="0"/>
                        </a:rPr>
                        <a:t> </a:t>
                      </a:r>
                      <a:r>
                        <a:rPr lang="en-US" altLang="ja-JP" sz="1200" b="0" noProof="1">
                          <a:solidFill>
                            <a:schemeClr val="tx1"/>
                          </a:solidFill>
                          <a:latin typeface="+mn-ea"/>
                          <a:ea typeface="+mn-ea"/>
                          <a:cs typeface="Arial" panose="020B0604020202020204" pitchFamily="34" charset="0"/>
                        </a:rPr>
                        <a:t>この新しい</a:t>
                      </a:r>
                      <a:r>
                        <a:rPr lang="ja-JP" altLang="en-US" sz="1200" b="0" noProof="1">
                          <a:solidFill>
                            <a:schemeClr val="tx1"/>
                          </a:solidFill>
                          <a:latin typeface="+mn-ea"/>
                          <a:ea typeface="+mn-ea"/>
                          <a:cs typeface="Arial" panose="020B0604020202020204" pitchFamily="34" charset="0"/>
                        </a:rPr>
                        <a:t>プログラム</a:t>
                      </a:r>
                      <a:r>
                        <a:rPr lang="en-US" altLang="ja-JP" sz="1200" b="0" noProof="1">
                          <a:solidFill>
                            <a:schemeClr val="tx1"/>
                          </a:solidFill>
                          <a:latin typeface="+mn-ea"/>
                          <a:ea typeface="+mn-ea"/>
                          <a:cs typeface="Arial" panose="020B0604020202020204" pitchFamily="34" charset="0"/>
                        </a:rPr>
                        <a:t>の下では、投資家は事業から</a:t>
                      </a:r>
                      <a:r>
                        <a:rPr lang="ja-JP" altLang="en-US" sz="1200" b="0" noProof="1">
                          <a:solidFill>
                            <a:schemeClr val="tx1"/>
                          </a:solidFill>
                          <a:latin typeface="+mn-ea"/>
                          <a:ea typeface="+mn-ea"/>
                          <a:cs typeface="Arial" panose="020B0604020202020204" pitchFamily="34" charset="0"/>
                        </a:rPr>
                        <a:t>得た</a:t>
                      </a:r>
                      <a:r>
                        <a:rPr lang="en-US" altLang="ja-JP" sz="1200" b="0" noProof="1">
                          <a:solidFill>
                            <a:schemeClr val="tx1"/>
                          </a:solidFill>
                          <a:latin typeface="+mn-ea"/>
                          <a:ea typeface="+mn-ea"/>
                          <a:cs typeface="Arial" panose="020B0604020202020204" pitchFamily="34" charset="0"/>
                        </a:rPr>
                        <a:t>所得に対して法人税</a:t>
                      </a:r>
                      <a:r>
                        <a:rPr lang="ja-JP" altLang="en-US" sz="1200" b="0" noProof="1">
                          <a:solidFill>
                            <a:schemeClr val="tx1"/>
                          </a:solidFill>
                          <a:latin typeface="+mn-ea"/>
                          <a:ea typeface="+mn-ea"/>
                          <a:cs typeface="Arial" panose="020B0604020202020204" pitchFamily="34" charset="0"/>
                        </a:rPr>
                        <a:t>として</a:t>
                      </a:r>
                      <a:r>
                        <a:rPr lang="en-US" altLang="ja-JP" sz="1200" b="0" noProof="1">
                          <a:solidFill>
                            <a:schemeClr val="tx1"/>
                          </a:solidFill>
                          <a:latin typeface="+mn-ea"/>
                          <a:ea typeface="+mn-ea"/>
                          <a:cs typeface="Arial" panose="020B0604020202020204" pitchFamily="34" charset="0"/>
                        </a:rPr>
                        <a:t>支払った税金の</a:t>
                      </a:r>
                      <a:r>
                        <a:rPr lang="ja-JP" altLang="en-US" sz="1200" b="0" noProof="1">
                          <a:solidFill>
                            <a:schemeClr val="tx1"/>
                          </a:solidFill>
                          <a:latin typeface="+mn-ea"/>
                          <a:ea typeface="+mn-ea"/>
                          <a:cs typeface="Arial" panose="020B0604020202020204" pitchFamily="34" charset="0"/>
                        </a:rPr>
                        <a:t>うち、</a:t>
                      </a:r>
                      <a:r>
                        <a:rPr lang="en-US" altLang="ja-JP" sz="1200" b="0" noProof="1">
                          <a:solidFill>
                            <a:schemeClr val="tx1"/>
                          </a:solidFill>
                          <a:latin typeface="+mn-lt"/>
                          <a:ea typeface="+mn-ea"/>
                          <a:cs typeface="Arial" panose="020B0604020202020204" pitchFamily="34" charset="0"/>
                        </a:rPr>
                        <a:t>35%</a:t>
                      </a:r>
                      <a:r>
                        <a:rPr lang="en-US" altLang="ja-JP" sz="1200" b="0" noProof="1">
                          <a:solidFill>
                            <a:schemeClr val="tx1"/>
                          </a:solidFill>
                          <a:latin typeface="+mn-ea"/>
                          <a:ea typeface="+mn-ea"/>
                          <a:cs typeface="Arial" panose="020B0604020202020204" pitchFamily="34" charset="0"/>
                        </a:rPr>
                        <a:t>から</a:t>
                      </a:r>
                      <a:r>
                        <a:rPr lang="en-US" altLang="ja-JP" sz="1200" b="0" noProof="1">
                          <a:solidFill>
                            <a:schemeClr val="tx1"/>
                          </a:solidFill>
                          <a:latin typeface="+mn-lt"/>
                          <a:ea typeface="+mn-ea"/>
                          <a:cs typeface="Arial" panose="020B0604020202020204" pitchFamily="34" charset="0"/>
                        </a:rPr>
                        <a:t>55%</a:t>
                      </a:r>
                      <a:r>
                        <a:rPr lang="en-US" altLang="ja-JP" sz="1200" b="0" noProof="1">
                          <a:solidFill>
                            <a:schemeClr val="tx1"/>
                          </a:solidFill>
                          <a:latin typeface="+mn-ea"/>
                          <a:ea typeface="+mn-ea"/>
                          <a:cs typeface="Arial" panose="020B0604020202020204" pitchFamily="34" charset="0"/>
                        </a:rPr>
                        <a:t>の還付を受ける権利がある。</a:t>
                      </a:r>
                    </a:p>
                    <a:p>
                      <a:pPr marL="36576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pPr>
                      <a:r>
                        <a:rPr kumimoji="1" lang="en-US" altLang="ja-JP" sz="1200" b="0" kern="1200" noProof="1">
                          <a:solidFill>
                            <a:schemeClr val="tx1"/>
                          </a:solidFill>
                          <a:latin typeface="+mn-ea"/>
                          <a:ea typeface="+mn-ea"/>
                          <a:cs typeface="Arial" panose="020B0604020202020204" pitchFamily="34" charset="0"/>
                        </a:rPr>
                        <a:t>この</a:t>
                      </a:r>
                      <a:r>
                        <a:rPr kumimoji="1" lang="ja-JP" altLang="en-US" sz="1200" b="0" kern="1200" noProof="1">
                          <a:solidFill>
                            <a:schemeClr val="tx1"/>
                          </a:solidFill>
                          <a:latin typeface="+mn-ea"/>
                          <a:ea typeface="+mn-ea"/>
                          <a:cs typeface="Arial" panose="020B0604020202020204" pitchFamily="34" charset="0"/>
                        </a:rPr>
                        <a:t>キャッシュ・インセンティブ・</a:t>
                      </a:r>
                      <a:r>
                        <a:rPr kumimoji="1" lang="en-US" altLang="ja-JP" sz="1200" b="0" kern="1200" noProof="1">
                          <a:solidFill>
                            <a:schemeClr val="tx1"/>
                          </a:solidFill>
                          <a:latin typeface="+mn-ea"/>
                          <a:ea typeface="+mn-ea"/>
                          <a:cs typeface="Arial" panose="020B0604020202020204" pitchFamily="34" charset="0"/>
                        </a:rPr>
                        <a:t>プログラムを利用するには、次の条件を満たす必要があ</a:t>
                      </a:r>
                      <a:r>
                        <a:rPr kumimoji="1" lang="ja-JP" altLang="en-US" sz="1200" b="0" kern="1200" noProof="1">
                          <a:solidFill>
                            <a:schemeClr val="tx1"/>
                          </a:solidFill>
                          <a:latin typeface="+mn-ea"/>
                          <a:ea typeface="+mn-ea"/>
                          <a:cs typeface="Arial" panose="020B0604020202020204" pitchFamily="34" charset="0"/>
                        </a:rPr>
                        <a:t>る</a:t>
                      </a:r>
                      <a:r>
                        <a:rPr kumimoji="1" lang="en-US" altLang="ja-JP" sz="1200" b="0" kern="1200" noProof="1">
                          <a:solidFill>
                            <a:schemeClr val="tx1"/>
                          </a:solidFill>
                          <a:latin typeface="+mn-ea"/>
                          <a:ea typeface="+mn-ea"/>
                          <a:cs typeface="Arial" panose="020B0604020202020204" pitchFamily="34" charset="0"/>
                        </a:rPr>
                        <a:t>。</a:t>
                      </a:r>
                    </a:p>
                    <a:p>
                      <a:pPr marL="54864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資金の少なくとも</a:t>
                      </a:r>
                      <a:r>
                        <a:rPr kumimoji="1" lang="en-US" sz="1200" b="0" kern="1200" noProof="1">
                          <a:solidFill>
                            <a:schemeClr val="tx1"/>
                          </a:solidFill>
                          <a:latin typeface="+mn-lt"/>
                          <a:ea typeface="+mn-ea"/>
                          <a:cs typeface="Arial" panose="020B0604020202020204" pitchFamily="34" charset="0"/>
                        </a:rPr>
                        <a:t>50%</a:t>
                      </a:r>
                      <a:r>
                        <a:rPr kumimoji="1" lang="ja-JP" altLang="en-US" sz="1200" b="0" kern="1200" noProof="1">
                          <a:solidFill>
                            <a:schemeClr val="tx1"/>
                          </a:solidFill>
                          <a:latin typeface="+mn-ea"/>
                          <a:ea typeface="+mn-ea"/>
                          <a:cs typeface="Arial" panose="020B0604020202020204" pitchFamily="34" charset="0"/>
                        </a:rPr>
                        <a:t>は</a:t>
                      </a:r>
                      <a:r>
                        <a:rPr kumimoji="1" lang="en-US" sz="1200" b="0" kern="1200" noProof="1">
                          <a:solidFill>
                            <a:schemeClr val="tx1"/>
                          </a:solidFill>
                          <a:latin typeface="+mn-ea"/>
                          <a:ea typeface="+mn-ea"/>
                          <a:cs typeface="Arial" panose="020B0604020202020204" pitchFamily="34" charset="0"/>
                        </a:rPr>
                        <a:t>海外からの外貨</a:t>
                      </a:r>
                      <a:r>
                        <a:rPr kumimoji="1" lang="ja-JP" altLang="en-US" sz="1200" b="0" kern="1200" noProof="1">
                          <a:solidFill>
                            <a:schemeClr val="tx1"/>
                          </a:solidFill>
                          <a:latin typeface="+mn-ea"/>
                          <a:ea typeface="+mn-ea"/>
                          <a:cs typeface="Arial" panose="020B0604020202020204" pitchFamily="34" charset="0"/>
                        </a:rPr>
                        <a:t>で</a:t>
                      </a:r>
                      <a:r>
                        <a:rPr kumimoji="1" lang="en-US" sz="1200" b="0" kern="1200" noProof="1">
                          <a:solidFill>
                            <a:schemeClr val="tx1"/>
                          </a:solidFill>
                          <a:latin typeface="+mn-ea"/>
                          <a:ea typeface="+mn-ea"/>
                          <a:cs typeface="Arial" panose="020B0604020202020204" pitchFamily="34" charset="0"/>
                        </a:rPr>
                        <a:t>なければならない。</a:t>
                      </a:r>
                    </a:p>
                    <a:p>
                      <a:pPr marL="54864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当該事業は、法律第</a:t>
                      </a:r>
                      <a:r>
                        <a:rPr kumimoji="1" lang="en-US" sz="1200" b="0" kern="1200" noProof="1">
                          <a:solidFill>
                            <a:schemeClr val="tx1"/>
                          </a:solidFill>
                          <a:latin typeface="+mj-lt"/>
                          <a:ea typeface="+mn-ea"/>
                          <a:cs typeface="Arial" panose="020B0604020202020204" pitchFamily="34" charset="0"/>
                        </a:rPr>
                        <a:t>160</a:t>
                      </a:r>
                      <a:r>
                        <a:rPr kumimoji="1" lang="en-US" sz="1200" b="0" kern="1200" noProof="1">
                          <a:solidFill>
                            <a:schemeClr val="tx1"/>
                          </a:solidFill>
                          <a:latin typeface="+mn-ea"/>
                          <a:ea typeface="+mn-ea"/>
                          <a:cs typeface="Arial" panose="020B0604020202020204" pitchFamily="34" charset="0"/>
                        </a:rPr>
                        <a:t>号の施行日から起算して</a:t>
                      </a:r>
                      <a:r>
                        <a:rPr kumimoji="1" lang="en-US" sz="1200" b="0" kern="1200" noProof="1">
                          <a:solidFill>
                            <a:schemeClr val="tx1"/>
                          </a:solidFill>
                          <a:latin typeface="+mj-lt"/>
                          <a:ea typeface="+mn-ea"/>
                          <a:cs typeface="Arial" panose="020B0604020202020204" pitchFamily="34" charset="0"/>
                        </a:rPr>
                        <a:t>6</a:t>
                      </a:r>
                      <a:r>
                        <a:rPr kumimoji="1" lang="en-US" sz="1200" b="0" kern="1200" noProof="1">
                          <a:solidFill>
                            <a:schemeClr val="tx1"/>
                          </a:solidFill>
                          <a:latin typeface="+mn-ea"/>
                          <a:ea typeface="+mn-ea"/>
                          <a:cs typeface="Arial" panose="020B0604020202020204" pitchFamily="34" charset="0"/>
                        </a:rPr>
                        <a:t>年以内に開始しなければならない。</a:t>
                      </a: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endParaRPr kumimoji="1" lang="en-US" sz="1200" b="1" kern="1200" noProof="1">
                        <a:solidFill>
                          <a:schemeClr val="tx1"/>
                        </a:solidFill>
                        <a:latin typeface="+mn-ea"/>
                        <a:ea typeface="+mn-ea"/>
                        <a:cs typeface="Arial" panose="020B0604020202020204" pitchFamily="34" charset="0"/>
                      </a:endParaRP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r>
                        <a:rPr kumimoji="1" lang="en-US" sz="1200" b="1" kern="1200" noProof="1">
                          <a:solidFill>
                            <a:schemeClr val="tx1"/>
                          </a:solidFill>
                          <a:latin typeface="+mn-ea"/>
                          <a:ea typeface="+mn-ea"/>
                          <a:cs typeface="Arial" panose="020B0604020202020204" pitchFamily="34" charset="0"/>
                        </a:rPr>
                        <a:t>法律第</a:t>
                      </a:r>
                      <a:r>
                        <a:rPr kumimoji="1" lang="en-US" sz="1200" b="1" kern="1200" noProof="1">
                          <a:solidFill>
                            <a:schemeClr val="tx1"/>
                          </a:solidFill>
                          <a:latin typeface="+mn-lt"/>
                          <a:ea typeface="+mn-ea"/>
                          <a:cs typeface="Arial" panose="020B0604020202020204" pitchFamily="34" charset="0"/>
                        </a:rPr>
                        <a:t>160</a:t>
                      </a:r>
                      <a:r>
                        <a:rPr kumimoji="1" lang="en-US" sz="1200" b="1" kern="1200" noProof="1">
                          <a:solidFill>
                            <a:schemeClr val="tx1"/>
                          </a:solidFill>
                          <a:latin typeface="+mn-ea"/>
                          <a:ea typeface="+mn-ea"/>
                          <a:cs typeface="Arial" panose="020B0604020202020204" pitchFamily="34" charset="0"/>
                        </a:rPr>
                        <a:t>号に基づく</a:t>
                      </a:r>
                      <a:r>
                        <a:rPr kumimoji="1" lang="ja-JP" altLang="en-US" sz="1200" b="1" kern="1200" noProof="1">
                          <a:solidFill>
                            <a:schemeClr val="tx1"/>
                          </a:solidFill>
                          <a:latin typeface="+mn-ea"/>
                          <a:ea typeface="+mn-ea"/>
                          <a:cs typeface="Arial" panose="020B0604020202020204" pitchFamily="34" charset="0"/>
                        </a:rPr>
                        <a:t>追加の</a:t>
                      </a:r>
                      <a:r>
                        <a:rPr kumimoji="1" lang="en-US" sz="1200" b="1" kern="1200" noProof="1">
                          <a:solidFill>
                            <a:schemeClr val="tx1"/>
                          </a:solidFill>
                          <a:latin typeface="+mn-ea"/>
                          <a:ea typeface="+mn-ea"/>
                          <a:cs typeface="Arial" panose="020B0604020202020204" pitchFamily="34" charset="0"/>
                        </a:rPr>
                        <a:t>インセンティブ</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担当</a:t>
                      </a:r>
                      <a:r>
                        <a:rPr kumimoji="1" lang="en-US" sz="1200" b="0" kern="1200" noProof="1">
                          <a:solidFill>
                            <a:schemeClr val="tx1"/>
                          </a:solidFill>
                          <a:latin typeface="+mn-ea"/>
                          <a:ea typeface="+mn-ea"/>
                          <a:cs typeface="Arial" panose="020B0604020202020204" pitchFamily="34" charset="0"/>
                        </a:rPr>
                        <a:t>大臣の申</a:t>
                      </a:r>
                      <a:r>
                        <a:rPr kumimoji="1" lang="ja-JP" altLang="en-US" sz="1200" b="0" kern="1200" noProof="1">
                          <a:solidFill>
                            <a:schemeClr val="tx1"/>
                          </a:solidFill>
                          <a:latin typeface="+mn-ea"/>
                          <a:ea typeface="+mn-ea"/>
                          <a:cs typeface="Arial" panose="020B0604020202020204" pitchFamily="34" charset="0"/>
                        </a:rPr>
                        <a:t>し</a:t>
                      </a:r>
                      <a:r>
                        <a:rPr kumimoji="1" lang="en-US" sz="1200" b="0" kern="1200" noProof="1">
                          <a:solidFill>
                            <a:schemeClr val="tx1"/>
                          </a:solidFill>
                          <a:latin typeface="+mn-ea"/>
                          <a:ea typeface="+mn-ea"/>
                          <a:cs typeface="Arial" panose="020B0604020202020204" pitchFamily="34" charset="0"/>
                        </a:rPr>
                        <a:t>出により、事業の開始から最長</a:t>
                      </a:r>
                      <a:r>
                        <a:rPr kumimoji="1" lang="en-US" sz="1200" b="0" kern="1200" noProof="1">
                          <a:solidFill>
                            <a:schemeClr val="tx1"/>
                          </a:solidFill>
                          <a:latin typeface="+mn-lt"/>
                          <a:ea typeface="+mn-ea"/>
                          <a:cs typeface="Arial" panose="020B0604020202020204" pitchFamily="34" charset="0"/>
                        </a:rPr>
                        <a:t>10</a:t>
                      </a:r>
                      <a:r>
                        <a:rPr kumimoji="1" lang="en-US" sz="1200" b="0" kern="1200" noProof="1">
                          <a:solidFill>
                            <a:schemeClr val="tx1"/>
                          </a:solidFill>
                          <a:latin typeface="+mn-ea"/>
                          <a:ea typeface="+mn-ea"/>
                          <a:cs typeface="Arial" panose="020B0604020202020204" pitchFamily="34" charset="0"/>
                        </a:rPr>
                        <a:t>年間、事業の設定に充てられた土地の用益権料</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首相</a:t>
                      </a:r>
                      <a:r>
                        <a:rPr kumimoji="1" lang="en-US" sz="1200" b="0" kern="1200" noProof="1">
                          <a:solidFill>
                            <a:schemeClr val="tx1"/>
                          </a:solidFill>
                          <a:latin typeface="+mn-ea"/>
                          <a:ea typeface="+mn-ea"/>
                          <a:cs typeface="Arial" panose="020B0604020202020204" pitchFamily="34" charset="0"/>
                        </a:rPr>
                        <a:t>の決定により認められるインフラ、公共サービス及び公益事業</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整備費用に</a:t>
                      </a:r>
                      <a:r>
                        <a:rPr kumimoji="1" lang="ja-JP" altLang="en-US" sz="1200" b="0" kern="1200" noProof="1">
                          <a:solidFill>
                            <a:schemeClr val="tx1"/>
                          </a:solidFill>
                          <a:latin typeface="+mn-ea"/>
                          <a:ea typeface="+mn-ea"/>
                          <a:cs typeface="Arial" panose="020B0604020202020204" pitchFamily="34" charset="0"/>
                        </a:rPr>
                        <a:t>おいて</a:t>
                      </a:r>
                      <a:r>
                        <a:rPr kumimoji="1" lang="en-US" sz="1200" b="0" kern="1200" noProof="1">
                          <a:solidFill>
                            <a:schemeClr val="tx1"/>
                          </a:solidFill>
                          <a:latin typeface="+mn-lt"/>
                          <a:ea typeface="+mn-ea"/>
                          <a:cs typeface="Arial" panose="020B0604020202020204" pitchFamily="34" charset="0"/>
                        </a:rPr>
                        <a:t>50%</a:t>
                      </a:r>
                      <a:r>
                        <a:rPr kumimoji="1" lang="en-US" sz="1200" b="0" kern="1200" noProof="1">
                          <a:solidFill>
                            <a:schemeClr val="tx1"/>
                          </a:solidFill>
                          <a:latin typeface="+mn-ea"/>
                          <a:ea typeface="+mn-ea"/>
                          <a:cs typeface="Arial" panose="020B0604020202020204" pitchFamily="34" charset="0"/>
                        </a:rPr>
                        <a:t>を超えない割合の分担金</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最高評議会</a:t>
                      </a:r>
                      <a:r>
                        <a:rPr kumimoji="1" lang="ja-JP" altLang="en-US" sz="1200" b="0" kern="1200" noProof="1">
                          <a:solidFill>
                            <a:schemeClr val="tx1"/>
                          </a:solidFill>
                          <a:latin typeface="+mn-ea"/>
                          <a:ea typeface="+mn-ea"/>
                          <a:cs typeface="Arial" panose="020B0604020202020204" pitchFamily="34" charset="0"/>
                        </a:rPr>
                        <a:t>に</a:t>
                      </a:r>
                      <a:r>
                        <a:rPr kumimoji="1" lang="en-US" sz="1200" b="0" kern="1200" noProof="1">
                          <a:solidFill>
                            <a:schemeClr val="tx1"/>
                          </a:solidFill>
                          <a:latin typeface="+mn-ea"/>
                          <a:ea typeface="+mn-ea"/>
                          <a:cs typeface="Arial" panose="020B0604020202020204" pitchFamily="34" charset="0"/>
                        </a:rPr>
                        <a:t>よって決定された</a:t>
                      </a:r>
                      <a:r>
                        <a:rPr kumimoji="1" lang="ja-JP" altLang="en-US" sz="1200" b="0" kern="1200" noProof="1">
                          <a:solidFill>
                            <a:schemeClr val="tx1"/>
                          </a:solidFill>
                          <a:latin typeface="+mn-ea"/>
                          <a:ea typeface="+mn-ea"/>
                          <a:cs typeface="Arial" panose="020B0604020202020204" pitchFamily="34" charset="0"/>
                        </a:rPr>
                        <a:t>数値</a:t>
                      </a:r>
                      <a:r>
                        <a:rPr kumimoji="1" lang="en-US" sz="1200" b="0" kern="1200" noProof="1">
                          <a:solidFill>
                            <a:schemeClr val="tx1"/>
                          </a:solidFill>
                          <a:latin typeface="+mn-ea"/>
                          <a:ea typeface="+mn-ea"/>
                          <a:cs typeface="Arial" panose="020B0604020202020204" pitchFamily="34" charset="0"/>
                        </a:rPr>
                        <a:t>に基づき、最長</a:t>
                      </a:r>
                      <a:r>
                        <a:rPr kumimoji="1" lang="en-US" sz="1200" b="0" kern="1200" noProof="1">
                          <a:solidFill>
                            <a:schemeClr val="tx1"/>
                          </a:solidFill>
                          <a:latin typeface="+mn-lt"/>
                          <a:ea typeface="+mn-ea"/>
                          <a:cs typeface="Arial" panose="020B0604020202020204" pitchFamily="34" charset="0"/>
                        </a:rPr>
                        <a:t>10</a:t>
                      </a:r>
                      <a:r>
                        <a:rPr kumimoji="1" lang="en-US" sz="1200" b="0" kern="1200" noProof="1">
                          <a:solidFill>
                            <a:schemeClr val="tx1"/>
                          </a:solidFill>
                          <a:latin typeface="+mn-ea"/>
                          <a:ea typeface="+mn-ea"/>
                          <a:cs typeface="Arial" panose="020B0604020202020204" pitchFamily="34" charset="0"/>
                        </a:rPr>
                        <a:t>年間、</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50%</a:t>
                      </a:r>
                      <a:r>
                        <a:rPr kumimoji="1" lang="ja-JP" altLang="en-US" sz="1200" b="0" kern="1200" noProof="1">
                          <a:solidFill>
                            <a:schemeClr val="tx1"/>
                          </a:solidFill>
                          <a:latin typeface="+mn-ea"/>
                          <a:ea typeface="+mn-ea"/>
                          <a:cs typeface="Arial" panose="020B0604020202020204" pitchFamily="34" charset="0"/>
                        </a:rPr>
                        <a:t>を超えない</a:t>
                      </a:r>
                      <a:r>
                        <a:rPr kumimoji="1" lang="en-US" sz="1200" b="0" kern="1200" noProof="1">
                          <a:solidFill>
                            <a:schemeClr val="tx1"/>
                          </a:solidFill>
                          <a:latin typeface="+mn-ea"/>
                          <a:ea typeface="+mn-ea"/>
                          <a:cs typeface="Arial" panose="020B0604020202020204" pitchFamily="34" charset="0"/>
                        </a:rPr>
                        <a:t>基本的な</a:t>
                      </a:r>
                      <a:r>
                        <a:rPr kumimoji="1" lang="ja-JP" altLang="en-US" sz="1200" b="0" kern="1200" noProof="1">
                          <a:solidFill>
                            <a:schemeClr val="tx1"/>
                          </a:solidFill>
                          <a:latin typeface="+mn-ea"/>
                          <a:ea typeface="+mn-ea"/>
                          <a:cs typeface="Arial" panose="020B0604020202020204" pitchFamily="34" charset="0"/>
                        </a:rPr>
                        <a:t>光熱費</a:t>
                      </a:r>
                      <a:r>
                        <a:rPr kumimoji="1" lang="en-US" sz="1200" b="0" kern="1200" noProof="1">
                          <a:solidFill>
                            <a:schemeClr val="tx1"/>
                          </a:solidFill>
                          <a:latin typeface="+mn-ea"/>
                          <a:ea typeface="+mn-ea"/>
                          <a:cs typeface="Arial" panose="020B0604020202020204" pitchFamily="34" charset="0"/>
                        </a:rPr>
                        <a:t>の支払い</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endParaRPr kumimoji="1" lang="en-US" altLang="ja-JP" sz="1200" b="1" kern="1200" baseline="0" noProof="1">
                        <a:solidFill>
                          <a:schemeClr val="tx1"/>
                        </a:solidFill>
                        <a:latin typeface="+mn-ea"/>
                        <a:ea typeface="+mn-ea"/>
                        <a:cs typeface="Arial" panose="020B0604020202020204" pitchFamily="34" charset="0"/>
                      </a:endParaRP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r>
                        <a:rPr kumimoji="1" lang="en-US" altLang="ja-JP" sz="1200" b="1" kern="1200" baseline="0" noProof="1">
                          <a:solidFill>
                            <a:schemeClr val="tx1"/>
                          </a:solidFill>
                          <a:latin typeface="+mn-ea"/>
                          <a:ea typeface="+mn-ea"/>
                          <a:cs typeface="Arial" panose="020B0604020202020204" pitchFamily="34" charset="0"/>
                        </a:rPr>
                        <a:t>旧出資法</a:t>
                      </a:r>
                      <a:r>
                        <a:rPr kumimoji="1" lang="ja-JP" altLang="en-US" sz="1200" b="1" kern="1200" baseline="0" noProof="1">
                          <a:solidFill>
                            <a:schemeClr val="tx1"/>
                          </a:solidFill>
                          <a:latin typeface="+mn-ea"/>
                          <a:ea typeface="+mn-ea"/>
                          <a:cs typeface="Arial" panose="020B0604020202020204" pitchFamily="34" charset="0"/>
                        </a:rPr>
                        <a:t>（</a:t>
                      </a:r>
                      <a:r>
                        <a:rPr kumimoji="1" lang="en-US" altLang="ja-JP" sz="1200" b="1" kern="1200" baseline="0" noProof="1">
                          <a:solidFill>
                            <a:schemeClr val="tx1"/>
                          </a:solidFill>
                          <a:latin typeface="+mn-lt"/>
                          <a:ea typeface="+mn-ea"/>
                          <a:cs typeface="Arial" panose="020B0604020202020204" pitchFamily="34" charset="0"/>
                        </a:rPr>
                        <a:t>2017</a:t>
                      </a:r>
                      <a:r>
                        <a:rPr kumimoji="1" lang="en-US" altLang="ja-JP" sz="1200" b="1" kern="1200" baseline="0" noProof="1">
                          <a:solidFill>
                            <a:schemeClr val="tx1"/>
                          </a:solidFill>
                          <a:latin typeface="+mn-ea"/>
                          <a:ea typeface="+mn-ea"/>
                          <a:cs typeface="Arial" panose="020B0604020202020204" pitchFamily="34" charset="0"/>
                        </a:rPr>
                        <a:t>年法律第72号</a:t>
                      </a:r>
                      <a:r>
                        <a:rPr kumimoji="1" lang="ja-JP" altLang="en-US" sz="1200" b="1" kern="1200" baseline="0" noProof="1">
                          <a:solidFill>
                            <a:schemeClr val="tx1"/>
                          </a:solidFill>
                          <a:latin typeface="+mn-ea"/>
                          <a:ea typeface="+mn-ea"/>
                          <a:cs typeface="Arial" panose="020B0604020202020204" pitchFamily="34" charset="0"/>
                        </a:rPr>
                        <a:t>）</a:t>
                      </a:r>
                      <a:r>
                        <a:rPr kumimoji="1" lang="en-US" altLang="ja-JP" sz="1200" b="1" kern="1200" baseline="0" noProof="1">
                          <a:solidFill>
                            <a:schemeClr val="tx1"/>
                          </a:solidFill>
                          <a:latin typeface="+mn-ea"/>
                          <a:ea typeface="+mn-ea"/>
                          <a:cs typeface="Arial" panose="020B0604020202020204" pitchFamily="34" charset="0"/>
                        </a:rPr>
                        <a:t> に基づくその他のインセンティブ</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投資家は、商業登記簿への登録日から</a:t>
                      </a:r>
                      <a:r>
                        <a:rPr kumimoji="1" lang="en-US" sz="1200" b="0" kern="1200" noProof="1">
                          <a:solidFill>
                            <a:schemeClr val="tx1"/>
                          </a:solidFill>
                          <a:latin typeface="+mn-lt"/>
                          <a:ea typeface="+mn-ea"/>
                          <a:cs typeface="Arial" panose="020B0604020202020204" pitchFamily="34" charset="0"/>
                        </a:rPr>
                        <a:t>5</a:t>
                      </a:r>
                      <a:r>
                        <a:rPr kumimoji="1" lang="en-US" sz="1200" b="0" kern="1200" noProof="1">
                          <a:solidFill>
                            <a:schemeClr val="tx1"/>
                          </a:solidFill>
                          <a:latin typeface="+mn-ea"/>
                          <a:ea typeface="+mn-ea"/>
                          <a:cs typeface="Arial" panose="020B0604020202020204" pitchFamily="34" charset="0"/>
                        </a:rPr>
                        <a:t>年間、印紙税、公証人手数料、会社の基本定款の登録、信用枠、および事業に関連する抵当契約を免除される。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投資法の規定に基づいて設立される場合、会社の設立に必要な輸入機械、設備、装置に対して</a:t>
                      </a:r>
                      <a:r>
                        <a:rPr kumimoji="1" lang="en-US" sz="1200" b="0" kern="1200" noProof="1">
                          <a:solidFill>
                            <a:schemeClr val="tx1"/>
                          </a:solidFill>
                          <a:latin typeface="+mn-lt"/>
                          <a:ea typeface="+mn-ea"/>
                          <a:cs typeface="Arial" panose="020B0604020202020204" pitchFamily="34" charset="0"/>
                        </a:rPr>
                        <a:t>2%</a:t>
                      </a:r>
                      <a:r>
                        <a:rPr kumimoji="1" lang="en-US" sz="1200" b="0" kern="1200" noProof="1">
                          <a:solidFill>
                            <a:schemeClr val="tx1"/>
                          </a:solidFill>
                          <a:latin typeface="+mn-ea"/>
                          <a:ea typeface="+mn-ea"/>
                          <a:cs typeface="Arial" panose="020B0604020202020204" pitchFamily="34" charset="0"/>
                        </a:rPr>
                        <a:t>の統一関税が適用される。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政府が最も開発を必要としていると判断した地域の</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、およびスエズ運河経済特区とゴールデントライアングルの指定</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に対して、税金、インフラ費用、土地費用から減価償却投資費用</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30%</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控除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エジプトの</a:t>
                      </a:r>
                      <a:r>
                        <a:rPr kumimoji="1" lang="ja-JP" altLang="en-US" sz="1200" b="0" kern="1200" noProof="1">
                          <a:solidFill>
                            <a:schemeClr val="tx1"/>
                          </a:solidFill>
                          <a:latin typeface="+mn-ea"/>
                          <a:ea typeface="+mn-ea"/>
                          <a:cs typeface="Arial" panose="020B0604020202020204" pitchFamily="34" charset="0"/>
                        </a:rPr>
                        <a:t>上記以外の</a:t>
                      </a:r>
                      <a:r>
                        <a:rPr kumimoji="1" lang="en-US" sz="1200" b="0" kern="1200" noProof="1">
                          <a:solidFill>
                            <a:schemeClr val="tx1"/>
                          </a:solidFill>
                          <a:latin typeface="+mn-ea"/>
                          <a:ea typeface="+mn-ea"/>
                          <a:cs typeface="Arial" panose="020B0604020202020204" pitchFamily="34" charset="0"/>
                        </a:rPr>
                        <a:t>地域での</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の税金、インフラ費用、土地費用から減価償却された投資費用</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30%</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控除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altLang="ja-JP" sz="1200" b="0" kern="1200" noProof="1">
                          <a:solidFill>
                            <a:schemeClr val="tx1"/>
                          </a:solidFill>
                          <a:latin typeface="+mn-ea"/>
                          <a:ea typeface="+mn-ea"/>
                          <a:cs typeface="Arial" panose="020B0604020202020204" pitchFamily="34" charset="0"/>
                        </a:rPr>
                        <a:t>フリーゾーンの</a:t>
                      </a:r>
                      <a:r>
                        <a:rPr kumimoji="1" lang="ja-JP" altLang="en-US" sz="1200" b="0" kern="1200" noProof="1">
                          <a:solidFill>
                            <a:schemeClr val="tx1"/>
                          </a:solidFill>
                          <a:latin typeface="+mn-ea"/>
                          <a:ea typeface="+mn-ea"/>
                          <a:cs typeface="Arial" panose="020B0604020202020204" pitchFamily="34" charset="0"/>
                        </a:rPr>
                        <a:t>事業</a:t>
                      </a:r>
                      <a:r>
                        <a:rPr kumimoji="1" lang="en-US" altLang="ja-JP" sz="1200" b="0" kern="1200" noProof="1">
                          <a:solidFill>
                            <a:schemeClr val="tx1"/>
                          </a:solidFill>
                          <a:latin typeface="+mn-ea"/>
                          <a:ea typeface="+mn-ea"/>
                          <a:cs typeface="Arial" panose="020B0604020202020204" pitchFamily="34" charset="0"/>
                        </a:rPr>
                        <a:t>については、すべての税金、関税、輸出入規制の免除が認められており、労働提供についても限定的な免除が認められている。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altLang="ja-JP" sz="1200" b="0" kern="1200" noProof="1">
                          <a:solidFill>
                            <a:schemeClr val="tx1"/>
                          </a:solidFill>
                          <a:latin typeface="+mn-ea"/>
                          <a:ea typeface="+mn-ea"/>
                          <a:cs typeface="Arial" panose="020B0604020202020204" pitchFamily="34" charset="0"/>
                        </a:rPr>
                        <a:t>スエズ運河経済特区の</a:t>
                      </a:r>
                      <a:r>
                        <a:rPr kumimoji="1" lang="ja-JP" altLang="en-US" sz="1200" b="0" kern="1200" noProof="1">
                          <a:solidFill>
                            <a:schemeClr val="tx1"/>
                          </a:solidFill>
                          <a:latin typeface="+mn-ea"/>
                          <a:ea typeface="+mn-ea"/>
                          <a:cs typeface="Arial" panose="020B0604020202020204" pitchFamily="34" charset="0"/>
                        </a:rPr>
                        <a:t>事業</a:t>
                      </a:r>
                      <a:r>
                        <a:rPr kumimoji="1" lang="en-US" altLang="ja-JP" sz="1200" b="0" kern="1200" noProof="1">
                          <a:solidFill>
                            <a:schemeClr val="tx1"/>
                          </a:solidFill>
                          <a:latin typeface="+mn-ea"/>
                          <a:ea typeface="+mn-ea"/>
                          <a:cs typeface="Arial" panose="020B0604020202020204" pitchFamily="34" charset="0"/>
                        </a:rPr>
                        <a:t>については、輸入品に対する関税と売上税を免除し、</a:t>
                      </a:r>
                      <a:r>
                        <a:rPr kumimoji="1" lang="ja-JP" altLang="en-US" sz="1200" b="0" kern="1200" noProof="1">
                          <a:solidFill>
                            <a:schemeClr val="tx1"/>
                          </a:solidFill>
                          <a:latin typeface="+mn-ea"/>
                          <a:ea typeface="+mn-ea"/>
                          <a:cs typeface="Arial" panose="020B0604020202020204" pitchFamily="34" charset="0"/>
                        </a:rPr>
                        <a:t>外国企業が</a:t>
                      </a:r>
                      <a:r>
                        <a:rPr kumimoji="1" lang="en-US" altLang="ja-JP" sz="1200" b="0" kern="1200" noProof="1">
                          <a:solidFill>
                            <a:schemeClr val="tx1"/>
                          </a:solidFill>
                          <a:latin typeface="+mn-ea"/>
                          <a:ea typeface="+mn-ea"/>
                          <a:cs typeface="Arial" panose="020B0604020202020204" pitchFamily="34" charset="0"/>
                        </a:rPr>
                        <a:t>企業と輸出入活動の</a:t>
                      </a:r>
                      <a:r>
                        <a:rPr kumimoji="1" lang="en-US" altLang="ja-JP" sz="1200" b="0" kern="1200" noProof="1">
                          <a:solidFill>
                            <a:schemeClr val="tx1"/>
                          </a:solidFill>
                          <a:latin typeface="+mn-lt"/>
                          <a:ea typeface="+mn-ea"/>
                          <a:cs typeface="Arial" panose="020B0604020202020204" pitchFamily="34" charset="0"/>
                        </a:rPr>
                        <a:t>100%</a:t>
                      </a:r>
                      <a:r>
                        <a:rPr kumimoji="1" lang="en-US" altLang="ja-JP" sz="1200" b="0" kern="1200" noProof="1">
                          <a:solidFill>
                            <a:schemeClr val="tx1"/>
                          </a:solidFill>
                          <a:latin typeface="+mn-ea"/>
                          <a:ea typeface="+mn-ea"/>
                          <a:cs typeface="Arial" panose="020B0604020202020204" pitchFamily="34" charset="0"/>
                        </a:rPr>
                        <a:t>を管理すること</a:t>
                      </a:r>
                      <a:r>
                        <a:rPr kumimoji="1" lang="ja-JP" altLang="en-US" sz="1200" b="0" kern="1200" noProof="1">
                          <a:solidFill>
                            <a:schemeClr val="tx1"/>
                          </a:solidFill>
                          <a:latin typeface="+mn-ea"/>
                          <a:ea typeface="+mn-ea"/>
                          <a:cs typeface="Arial" panose="020B0604020202020204" pitchFamily="34" charset="0"/>
                        </a:rPr>
                        <a:t>が</a:t>
                      </a:r>
                      <a:r>
                        <a:rPr kumimoji="1" lang="en-US" altLang="ja-JP" sz="1200" b="0" kern="1200" noProof="1">
                          <a:solidFill>
                            <a:schemeClr val="tx1"/>
                          </a:solidFill>
                          <a:latin typeface="+mn-ea"/>
                          <a:ea typeface="+mn-ea"/>
                          <a:cs typeface="Arial" panose="020B0604020202020204" pitchFamily="34" charset="0"/>
                        </a:rPr>
                        <a:t>認められている。</a:t>
                      </a:r>
                      <a:endParaRPr kumimoji="1" lang="ja-JP" altLang="en-US" sz="1200" b="0" kern="1200" dirty="0">
                        <a:solidFill>
                          <a:schemeClr val="tx1"/>
                        </a:solidFill>
                        <a:latin typeface="+mn-ea"/>
                        <a:ea typeface="+mn-ea"/>
                        <a:cs typeface="Arial" panose="020B0604020202020204"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9CA89792-BA4E-03D9-2A54-D8A569D0DBAF}"/>
              </a:ext>
            </a:extLst>
          </p:cNvPr>
          <p:cNvSpPr>
            <a:spLocks noChangeArrowheads="1"/>
          </p:cNvSpPr>
          <p:nvPr/>
        </p:nvSpPr>
        <p:spPr bwMode="auto">
          <a:xfrm>
            <a:off x="200148" y="161355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海外直接投資（</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FDI</a:t>
            </a:r>
            <a:r>
              <a:rPr lang="en-US" altLang="ja-JP"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 </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Foreign direct investment</a:t>
            </a:r>
            <a:r>
              <a:rPr lang="ja-JP" altLang="en-US"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a:t>
            </a: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に関する規制</a:t>
            </a:r>
            <a:endParaRPr lang="zh-TW" altLang="en-US" sz="1400" b="1"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8" name="テキスト ボックス 24">
            <a:extLst>
              <a:ext uri="{FF2B5EF4-FFF2-40B4-BE49-F238E27FC236}">
                <a16:creationId xmlns:a16="http://schemas.microsoft.com/office/drawing/2014/main" id="{E4AA5145-4ED3-CF3D-465C-537D58E7ABC7}"/>
              </a:ext>
            </a:extLst>
          </p:cNvPr>
          <p:cNvSpPr txBox="1"/>
          <p:nvPr/>
        </p:nvSpPr>
        <p:spPr>
          <a:xfrm>
            <a:off x="191046" y="6631654"/>
            <a:ext cx="5616624" cy="144016"/>
          </a:xfrm>
          <a:prstGeom prst="rect">
            <a:avLst/>
          </a:prstGeom>
          <a:noFill/>
        </p:spPr>
        <p:txBody>
          <a:bodyPr wrap="square" lIns="0" tIns="0" rIns="0" bIns="0" rtlCol="0">
            <a:noAutofit/>
          </a:bodyPr>
          <a:lstStyle/>
          <a:p>
            <a:pPr>
              <a:spcAft>
                <a:spcPts val="100"/>
              </a:spcAft>
            </a:pP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State Egypt Investment Climate Report 2024、EY report on Egypt's new tax incentives</a:t>
            </a:r>
            <a:endPar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9244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panose="020B0900000000000000" pitchFamily="50" charset="-128"/>
              </a:rPr>
              <a:t>会社法</a:t>
            </a:r>
          </a:p>
        </p:txBody>
      </p:sp>
      <p:sp>
        <p:nvSpPr>
          <p:cNvPr id="4" name="テキスト プレースホルダ 1"/>
          <p:cNvSpPr txBox="1">
            <a:spLocks/>
          </p:cNvSpPr>
          <p:nvPr/>
        </p:nvSpPr>
        <p:spPr>
          <a:xfrm>
            <a:off x="199710" y="1039901"/>
            <a:ext cx="9505950" cy="94468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lgn="l"/>
            <a:r>
              <a:rPr kumimoji="1" lang="en-US" sz="1400" noProof="1">
                <a:solidFill>
                  <a:srgbClr val="000000"/>
                </a:solidFill>
                <a:latin typeface="+mn-ea"/>
                <a:ea typeface="+mn-ea"/>
              </a:rPr>
              <a:t>エジプトの機関（</a:t>
            </a:r>
            <a:r>
              <a:rPr kumimoji="1" lang="ja-JP" altLang="en-US" sz="1400" noProof="1">
                <a:solidFill>
                  <a:srgbClr val="000000"/>
                </a:solidFill>
                <a:latin typeface="+mn-ea"/>
                <a:ea typeface="+mn-ea"/>
              </a:rPr>
              <a:t>エジプト政府、公共セクター又は民間企業等</a:t>
            </a:r>
            <a:r>
              <a:rPr kumimoji="1" lang="en-US" sz="1400" noProof="1">
                <a:solidFill>
                  <a:srgbClr val="000000"/>
                </a:solidFill>
                <a:latin typeface="+mn-ea"/>
                <a:ea typeface="+mn-ea"/>
              </a:rPr>
              <a:t>）との間で締結された契約に関連する商業</a:t>
            </a:r>
            <a:r>
              <a:rPr kumimoji="1" lang="ja-JP" altLang="en-US" sz="1400" noProof="1">
                <a:solidFill>
                  <a:srgbClr val="000000"/>
                </a:solidFill>
                <a:latin typeface="+mn-ea"/>
                <a:ea typeface="+mn-ea"/>
              </a:rPr>
              <a:t>関連</a:t>
            </a:r>
            <a:r>
              <a:rPr kumimoji="1" lang="en-US" sz="1400" noProof="1">
                <a:solidFill>
                  <a:srgbClr val="000000"/>
                </a:solidFill>
                <a:latin typeface="+mn-ea"/>
                <a:ea typeface="+mn-ea"/>
              </a:rPr>
              <a:t>の業務に限り、エジプトに設立された</a:t>
            </a:r>
            <a:r>
              <a:rPr kumimoji="1" lang="ja-JP" altLang="en-US" sz="1400" noProof="1">
                <a:solidFill>
                  <a:srgbClr val="000000"/>
                </a:solidFill>
                <a:latin typeface="+mn-ea"/>
                <a:ea typeface="+mn-ea"/>
              </a:rPr>
              <a:t>外国企業</a:t>
            </a:r>
            <a:r>
              <a:rPr kumimoji="1" lang="en-US" sz="1400" noProof="1">
                <a:solidFill>
                  <a:srgbClr val="000000"/>
                </a:solidFill>
                <a:latin typeface="+mn-ea"/>
                <a:ea typeface="+mn-ea"/>
              </a:rPr>
              <a:t>の支店が行うことができる。</a:t>
            </a:r>
          </a:p>
          <a:p>
            <a:pPr algn="l"/>
            <a:r>
              <a:rPr kumimoji="1" lang="en-US" sz="1400" noProof="1">
                <a:solidFill>
                  <a:srgbClr val="000000"/>
                </a:solidFill>
                <a:latin typeface="+mn-ea"/>
                <a:ea typeface="+mn-ea"/>
              </a:rPr>
              <a:t>エジプトで商業、金融、製造、または契約上の活動を行うすべての外国企業は、商業登記</a:t>
            </a:r>
            <a:r>
              <a:rPr kumimoji="1" lang="ja-JP" altLang="en-US" sz="1400" noProof="1">
                <a:solidFill>
                  <a:srgbClr val="000000"/>
                </a:solidFill>
                <a:latin typeface="+mn-ea"/>
                <a:ea typeface="+mn-ea"/>
              </a:rPr>
              <a:t>局</a:t>
            </a:r>
            <a:r>
              <a:rPr kumimoji="1" lang="en-US" sz="1400" noProof="1">
                <a:solidFill>
                  <a:srgbClr val="000000"/>
                </a:solidFill>
                <a:latin typeface="+mn-ea"/>
                <a:ea typeface="+mn-ea"/>
              </a:rPr>
              <a:t>およびGAFIに支店を登録しなければならない。</a:t>
            </a:r>
            <a:endParaRPr kumimoji="1" lang="en-US" altLang="ja-JP" sz="1400" dirty="0">
              <a:solidFill>
                <a:srgbClr val="000000"/>
              </a:solidFill>
              <a:latin typeface="+mn-ea"/>
              <a:ea typeface="+mn-ea"/>
            </a:endParaRPr>
          </a:p>
        </p:txBody>
      </p:sp>
      <p:sp>
        <p:nvSpPr>
          <p:cNvPr id="10" name="テキスト ボックス 9"/>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Multiplier Website</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376560" y="2313640"/>
            <a:ext cx="8928990" cy="4293483"/>
          </a:xfrm>
          <a:prstGeom prst="rect">
            <a:avLst/>
          </a:prstGeom>
          <a:noFill/>
        </p:spPr>
        <p:txBody>
          <a:bodyPr wrap="square">
            <a:spAutoFit/>
          </a:bodyPr>
          <a:lstStyle/>
          <a:p>
            <a:r>
              <a:rPr kumimoji="1" lang="en-US" altLang="ja-JP" sz="1300" b="1" u="sng" noProof="1">
                <a:solidFill>
                  <a:srgbClr val="000000"/>
                </a:solidFill>
                <a:latin typeface="+mn-ea"/>
              </a:rPr>
              <a:t>会社名の予約</a:t>
            </a:r>
            <a:endParaRPr kumimoji="1" lang="ja-JP" altLang="en-US" sz="1300" b="1" u="sng" noProof="1">
              <a:solidFill>
                <a:srgbClr val="000000"/>
              </a:solidFill>
              <a:latin typeface="+mn-ea"/>
            </a:endParaRPr>
          </a:p>
          <a:p>
            <a:pPr lvl="1"/>
            <a:r>
              <a:rPr kumimoji="1" lang="en-US" altLang="ja-JP" sz="1300" noProof="1">
                <a:solidFill>
                  <a:srgbClr val="000000"/>
                </a:solidFill>
                <a:latin typeface="+mn-ea"/>
              </a:rPr>
              <a:t>商業登記</a:t>
            </a:r>
            <a:r>
              <a:rPr kumimoji="1" lang="ja-JP" altLang="en-US" sz="1300" noProof="1">
                <a:solidFill>
                  <a:srgbClr val="000000"/>
                </a:solidFill>
                <a:latin typeface="+mn-ea"/>
              </a:rPr>
              <a:t>局</a:t>
            </a:r>
            <a:r>
              <a:rPr kumimoji="1" lang="en-US" altLang="ja-JP" sz="1300" noProof="1">
                <a:solidFill>
                  <a:srgbClr val="000000"/>
                </a:solidFill>
                <a:latin typeface="+mn-ea"/>
              </a:rPr>
              <a:t>に事業を登録する。</a:t>
            </a:r>
            <a:r>
              <a:rPr kumimoji="1" lang="en-US" altLang="ja-JP" sz="1300" dirty="0">
                <a:solidFill>
                  <a:srgbClr val="000000"/>
                </a:solidFill>
                <a:latin typeface="+mn-ea"/>
              </a:rPr>
              <a:t> </a:t>
            </a:r>
            <a:r>
              <a:rPr kumimoji="1" lang="ja-JP" altLang="en-US" sz="1300" dirty="0">
                <a:solidFill>
                  <a:srgbClr val="000000"/>
                </a:solidFill>
                <a:latin typeface="+mn-ea"/>
              </a:rPr>
              <a:t>会</a:t>
            </a:r>
            <a:r>
              <a:rPr kumimoji="1" lang="en-US" altLang="ja-JP" sz="1300" noProof="1">
                <a:solidFill>
                  <a:srgbClr val="000000"/>
                </a:solidFill>
                <a:latin typeface="+mn-ea"/>
              </a:rPr>
              <a:t>社名を</a:t>
            </a:r>
            <a:r>
              <a:rPr kumimoji="1" lang="ja-JP" altLang="en-US" sz="1300" noProof="1">
                <a:solidFill>
                  <a:srgbClr val="000000"/>
                </a:solidFill>
                <a:latin typeface="+mn-ea"/>
              </a:rPr>
              <a:t>登録する</a:t>
            </a:r>
            <a:r>
              <a:rPr kumimoji="1" lang="en-US" altLang="ja-JP" sz="1300" noProof="1">
                <a:solidFill>
                  <a:srgbClr val="000000"/>
                </a:solidFill>
                <a:latin typeface="+mn-ea"/>
              </a:rPr>
              <a:t>には、</a:t>
            </a:r>
            <a:r>
              <a:rPr kumimoji="1" lang="en-US" altLang="ja-JP" sz="1300" noProof="1">
                <a:solidFill>
                  <a:srgbClr val="000000"/>
                </a:solidFill>
                <a:latin typeface="+mj-lt"/>
              </a:rPr>
              <a:t>25</a:t>
            </a:r>
            <a:r>
              <a:rPr kumimoji="1" lang="en-US" altLang="ja-JP" sz="1300" noProof="1">
                <a:solidFill>
                  <a:srgbClr val="000000"/>
                </a:solidFill>
                <a:latin typeface="+mn-ea"/>
              </a:rPr>
              <a:t>エジプトポンドを支払わなければならない。</a:t>
            </a:r>
            <a:r>
              <a:rPr kumimoji="1" lang="en-US" altLang="ja-JP" sz="1300" dirty="0">
                <a:solidFill>
                  <a:srgbClr val="000000"/>
                </a:solidFill>
                <a:latin typeface="+mn-ea"/>
              </a:rPr>
              <a:t> </a:t>
            </a:r>
            <a:r>
              <a:rPr kumimoji="1" lang="en-US" altLang="ja-JP" sz="1300" noProof="1">
                <a:solidFill>
                  <a:srgbClr val="000000"/>
                </a:solidFill>
                <a:latin typeface="+mn-ea"/>
              </a:rPr>
              <a:t>支払い後、企業は政府の</a:t>
            </a:r>
            <a:r>
              <a:rPr kumimoji="1" lang="ja-JP" altLang="en-US" sz="1300" noProof="1">
                <a:solidFill>
                  <a:srgbClr val="000000"/>
                </a:solidFill>
                <a:latin typeface="+mn-ea"/>
              </a:rPr>
              <a:t>公印</a:t>
            </a:r>
            <a:r>
              <a:rPr kumimoji="1" lang="en-US" altLang="ja-JP" sz="1300" noProof="1">
                <a:solidFill>
                  <a:srgbClr val="000000"/>
                </a:solidFill>
                <a:latin typeface="+mn-ea"/>
              </a:rPr>
              <a:t>が</a:t>
            </a:r>
            <a:r>
              <a:rPr kumimoji="1" lang="ja-JP" altLang="en-US" sz="1300" noProof="1">
                <a:solidFill>
                  <a:srgbClr val="000000"/>
                </a:solidFill>
                <a:latin typeface="+mn-ea"/>
              </a:rPr>
              <a:t>押印</a:t>
            </a:r>
            <a:r>
              <a:rPr kumimoji="1" lang="en-US" altLang="ja-JP" sz="1300" noProof="1">
                <a:solidFill>
                  <a:srgbClr val="000000"/>
                </a:solidFill>
                <a:latin typeface="+mn-ea"/>
              </a:rPr>
              <a:t>された資格証明書を受け取</a:t>
            </a:r>
            <a:r>
              <a:rPr kumimoji="1" lang="ja-JP" altLang="en-US" sz="1300" noProof="1">
                <a:solidFill>
                  <a:srgbClr val="000000"/>
                </a:solidFill>
                <a:latin typeface="+mn-ea"/>
              </a:rPr>
              <a:t>ることができる</a:t>
            </a:r>
            <a:r>
              <a:rPr kumimoji="1" lang="en-US" altLang="ja-JP" sz="1300" noProof="1">
                <a:solidFill>
                  <a:srgbClr val="000000"/>
                </a:solidFill>
                <a:latin typeface="+mn-ea"/>
              </a:rPr>
              <a:t>。</a:t>
            </a:r>
          </a:p>
          <a:p>
            <a:pPr lvl="1"/>
            <a:endParaRPr kumimoji="1" lang="en-US" altLang="ja-JP" sz="1300" noProof="1">
              <a:solidFill>
                <a:srgbClr val="000000"/>
              </a:solidFill>
              <a:latin typeface="+mn-ea"/>
            </a:endParaRPr>
          </a:p>
          <a:p>
            <a:r>
              <a:rPr kumimoji="1" lang="en-US" altLang="ja-JP" sz="1300" b="1" u="sng" noProof="1">
                <a:solidFill>
                  <a:srgbClr val="000000"/>
                </a:solidFill>
                <a:latin typeface="+mn-ea"/>
              </a:rPr>
              <a:t>銀行証明書の取得</a:t>
            </a:r>
            <a:endParaRPr kumimoji="1" lang="ja-JP" altLang="en-US" sz="1300" b="1" u="sng" noProof="1">
              <a:solidFill>
                <a:srgbClr val="000000"/>
              </a:solidFill>
              <a:latin typeface="+mn-ea"/>
            </a:endParaRPr>
          </a:p>
          <a:p>
            <a:pPr lvl="1"/>
            <a:r>
              <a:rPr kumimoji="1" lang="en-US" sz="1300" noProof="1">
                <a:solidFill>
                  <a:srgbClr val="000000"/>
                </a:solidFill>
                <a:latin typeface="+mn-ea"/>
              </a:rPr>
              <a:t>エジプトでの会社登記手続きや資本金の提出に役立つ銀行証明書は、</a:t>
            </a:r>
            <a:r>
              <a:rPr kumimoji="1" lang="en-US" sz="1300" noProof="1">
                <a:solidFill>
                  <a:srgbClr val="000000"/>
                </a:solidFill>
                <a:latin typeface="+mj-lt"/>
              </a:rPr>
              <a:t>GAFI</a:t>
            </a:r>
            <a:r>
              <a:rPr kumimoji="1" lang="ja-JP" altLang="en-US" sz="1300" noProof="1">
                <a:solidFill>
                  <a:srgbClr val="000000"/>
                </a:solidFill>
                <a:latin typeface="+mn-ea"/>
              </a:rPr>
              <a:t>にある</a:t>
            </a:r>
            <a:r>
              <a:rPr kumimoji="1" lang="en-US" sz="1300" noProof="1">
                <a:solidFill>
                  <a:srgbClr val="000000"/>
                </a:solidFill>
                <a:latin typeface="+mj-lt"/>
              </a:rPr>
              <a:t>Alexandria</a:t>
            </a:r>
            <a:r>
              <a:rPr kumimoji="1" lang="en-US" sz="1300" noProof="1">
                <a:solidFill>
                  <a:srgbClr val="000000"/>
                </a:solidFill>
                <a:latin typeface="+mn-ea"/>
              </a:rPr>
              <a:t>銀行が発行</a:t>
            </a:r>
            <a:r>
              <a:rPr kumimoji="1" lang="ja-JP" altLang="en-US" sz="1300" noProof="1">
                <a:solidFill>
                  <a:srgbClr val="000000"/>
                </a:solidFill>
                <a:latin typeface="+mn-ea"/>
              </a:rPr>
              <a:t>する</a:t>
            </a:r>
            <a:r>
              <a:rPr kumimoji="1" lang="en-US" sz="1300" noProof="1">
                <a:solidFill>
                  <a:srgbClr val="000000"/>
                </a:solidFill>
                <a:latin typeface="+mn-ea"/>
              </a:rPr>
              <a:t>。銀行証明書の取得には</a:t>
            </a:r>
            <a:r>
              <a:rPr kumimoji="1" lang="en-US" sz="1300" noProof="1">
                <a:solidFill>
                  <a:srgbClr val="000000"/>
                </a:solidFill>
                <a:latin typeface="+mj-lt"/>
              </a:rPr>
              <a:t>1</a:t>
            </a:r>
            <a:r>
              <a:rPr kumimoji="1" lang="en-US" sz="1300" noProof="1">
                <a:solidFill>
                  <a:srgbClr val="000000"/>
                </a:solidFill>
                <a:latin typeface="+mn-ea"/>
              </a:rPr>
              <a:t>日</a:t>
            </a:r>
            <a:r>
              <a:rPr kumimoji="1" lang="ja-JP" altLang="en-US" sz="1300" noProof="1">
                <a:solidFill>
                  <a:srgbClr val="000000"/>
                </a:solidFill>
                <a:latin typeface="+mn-ea"/>
              </a:rPr>
              <a:t>～</a:t>
            </a:r>
            <a:r>
              <a:rPr kumimoji="1" lang="en-US" sz="1300" noProof="1">
                <a:solidFill>
                  <a:srgbClr val="000000"/>
                </a:solidFill>
                <a:latin typeface="+mj-lt"/>
              </a:rPr>
              <a:t>2</a:t>
            </a:r>
            <a:r>
              <a:rPr kumimoji="1" lang="en-US" sz="1300" noProof="1">
                <a:solidFill>
                  <a:srgbClr val="000000"/>
                </a:solidFill>
                <a:latin typeface="+mn-ea"/>
              </a:rPr>
              <a:t>日かかり、費用は</a:t>
            </a:r>
            <a:r>
              <a:rPr kumimoji="1" lang="en-US" sz="1300" noProof="1">
                <a:solidFill>
                  <a:srgbClr val="000000"/>
                </a:solidFill>
                <a:latin typeface="+mj-lt"/>
              </a:rPr>
              <a:t>300</a:t>
            </a:r>
            <a:r>
              <a:rPr kumimoji="1" lang="ja-JP" altLang="en-US" sz="1300" noProof="1">
                <a:solidFill>
                  <a:srgbClr val="000000"/>
                </a:solidFill>
                <a:latin typeface="+mn-ea"/>
              </a:rPr>
              <a:t>～</a:t>
            </a:r>
            <a:r>
              <a:rPr kumimoji="1" lang="en-US" sz="1300" noProof="1">
                <a:solidFill>
                  <a:srgbClr val="000000"/>
                </a:solidFill>
                <a:latin typeface="+mj-lt"/>
              </a:rPr>
              <a:t>500</a:t>
            </a:r>
            <a:r>
              <a:rPr kumimoji="1" lang="en-US" sz="1300" noProof="1">
                <a:solidFill>
                  <a:srgbClr val="000000"/>
                </a:solidFill>
                <a:latin typeface="+mn-ea"/>
              </a:rPr>
              <a:t>エジプトポンド</a:t>
            </a:r>
            <a:r>
              <a:rPr kumimoji="1" lang="ja-JP" altLang="en-US" sz="1300" noProof="1">
                <a:solidFill>
                  <a:srgbClr val="000000"/>
                </a:solidFill>
                <a:latin typeface="+mn-ea"/>
              </a:rPr>
              <a:t>である</a:t>
            </a:r>
            <a:r>
              <a:rPr kumimoji="1" lang="en-US" sz="1300" noProof="1">
                <a:solidFill>
                  <a:srgbClr val="000000"/>
                </a:solidFill>
                <a:latin typeface="+mn-ea"/>
              </a:rPr>
              <a:t>。</a:t>
            </a:r>
          </a:p>
          <a:p>
            <a:pPr lvl="1"/>
            <a:endParaRPr kumimoji="1" lang="en-US" sz="1300" dirty="0">
              <a:solidFill>
                <a:srgbClr val="000000"/>
              </a:solidFill>
              <a:latin typeface="+mn-ea"/>
            </a:endParaRPr>
          </a:p>
          <a:p>
            <a:r>
              <a:rPr kumimoji="1" lang="en-US" altLang="ja-JP" sz="1300" b="1" u="sng" noProof="1">
                <a:solidFill>
                  <a:srgbClr val="000000"/>
                </a:solidFill>
                <a:latin typeface="+mn-ea"/>
              </a:rPr>
              <a:t>会計士・監査人登録簿</a:t>
            </a:r>
            <a:endParaRPr kumimoji="1" lang="ja-JP" altLang="en-US" sz="1300" b="1" u="sng" noProof="1">
              <a:solidFill>
                <a:srgbClr val="000000"/>
              </a:solidFill>
              <a:latin typeface="+mn-ea"/>
            </a:endParaRPr>
          </a:p>
          <a:p>
            <a:pPr lvl="1"/>
            <a:r>
              <a:rPr kumimoji="1" lang="en-US" sz="1300" noProof="1">
                <a:solidFill>
                  <a:srgbClr val="000000"/>
                </a:solidFill>
                <a:latin typeface="+mn-ea"/>
              </a:rPr>
              <a:t>会社の監査人は、会計士・監査人登録簿に記載されなければなら</a:t>
            </a:r>
            <a:r>
              <a:rPr kumimoji="1" lang="ja-JP" altLang="en-US" sz="1300" noProof="1">
                <a:solidFill>
                  <a:srgbClr val="000000"/>
                </a:solidFill>
                <a:latin typeface="+mn-ea"/>
              </a:rPr>
              <a:t>ない。</a:t>
            </a:r>
            <a:r>
              <a:rPr kumimoji="1" lang="en-US" sz="1300" noProof="1">
                <a:solidFill>
                  <a:srgbClr val="000000"/>
                </a:solidFill>
                <a:latin typeface="+mn-ea"/>
              </a:rPr>
              <a:t>証明書</a:t>
            </a:r>
            <a:r>
              <a:rPr kumimoji="1" lang="ja-JP" altLang="en-US" sz="1300" noProof="1">
                <a:solidFill>
                  <a:srgbClr val="000000"/>
                </a:solidFill>
                <a:latin typeface="+mn-ea"/>
              </a:rPr>
              <a:t>はその後</a:t>
            </a:r>
            <a:r>
              <a:rPr kumimoji="1" lang="en-US" sz="1300" noProof="1">
                <a:solidFill>
                  <a:srgbClr val="000000"/>
                </a:solidFill>
                <a:latin typeface="+mn-ea"/>
              </a:rPr>
              <a:t>発行</a:t>
            </a:r>
            <a:r>
              <a:rPr kumimoji="1" lang="ja-JP" altLang="en-US" sz="1300" noProof="1">
                <a:solidFill>
                  <a:srgbClr val="000000"/>
                </a:solidFill>
                <a:latin typeface="+mn-ea"/>
              </a:rPr>
              <a:t>される</a:t>
            </a:r>
            <a:r>
              <a:rPr kumimoji="1" lang="en-US" sz="1300" noProof="1">
                <a:solidFill>
                  <a:srgbClr val="000000"/>
                </a:solidFill>
                <a:latin typeface="+mn-ea"/>
              </a:rPr>
              <a:t>。</a:t>
            </a:r>
          </a:p>
          <a:p>
            <a:pPr lvl="1"/>
            <a:endParaRPr kumimoji="1" lang="en-US" sz="1300" dirty="0">
              <a:solidFill>
                <a:srgbClr val="000000"/>
              </a:solidFill>
              <a:latin typeface="+mn-ea"/>
            </a:endParaRPr>
          </a:p>
          <a:p>
            <a:pPr marL="0" lvl="1"/>
            <a:r>
              <a:rPr kumimoji="1" lang="en-US" altLang="ja-JP" sz="1300" b="1" u="sng" noProof="1">
                <a:solidFill>
                  <a:srgbClr val="000000"/>
                </a:solidFill>
                <a:latin typeface="+mn-ea"/>
              </a:rPr>
              <a:t>公正証書契約</a:t>
            </a:r>
            <a:endParaRPr kumimoji="1" lang="ja-JP" altLang="en-US" sz="1300" b="1" u="sng" noProof="1">
              <a:solidFill>
                <a:srgbClr val="000000"/>
              </a:solidFill>
              <a:latin typeface="+mn-ea"/>
            </a:endParaRPr>
          </a:p>
          <a:p>
            <a:pPr lvl="1"/>
            <a:r>
              <a:rPr kumimoji="1" lang="en-US" sz="1300" noProof="1">
                <a:solidFill>
                  <a:srgbClr val="000000"/>
                </a:solidFill>
                <a:latin typeface="+mj-lt"/>
              </a:rPr>
              <a:t>GAFI</a:t>
            </a:r>
            <a:r>
              <a:rPr kumimoji="1" lang="en-US" sz="1300" noProof="1">
                <a:solidFill>
                  <a:srgbClr val="000000"/>
                </a:solidFill>
                <a:latin typeface="+mn-ea"/>
              </a:rPr>
              <a:t>の投資公</a:t>
            </a:r>
            <a:r>
              <a:rPr kumimoji="1" lang="ja-JP" altLang="en-US" sz="1300" noProof="1">
                <a:solidFill>
                  <a:srgbClr val="000000"/>
                </a:solidFill>
                <a:latin typeface="+mn-ea"/>
              </a:rPr>
              <a:t>役場</a:t>
            </a:r>
            <a:r>
              <a:rPr kumimoji="1" lang="en-US" sz="1300" noProof="1">
                <a:solidFill>
                  <a:srgbClr val="000000"/>
                </a:solidFill>
                <a:latin typeface="+mn-ea"/>
              </a:rPr>
              <a:t>は、会社の契約、定款および法令を公証しなければならない。</a:t>
            </a:r>
          </a:p>
          <a:p>
            <a:pPr lvl="1"/>
            <a:endParaRPr kumimoji="1" lang="en-US" sz="1300" dirty="0">
              <a:solidFill>
                <a:srgbClr val="000000"/>
              </a:solidFill>
              <a:latin typeface="+mn-ea"/>
            </a:endParaRPr>
          </a:p>
          <a:p>
            <a:pPr marL="0" lvl="1"/>
            <a:r>
              <a:rPr kumimoji="1" lang="ja-JP" altLang="en-US" sz="1300" b="1" u="sng" noProof="1">
                <a:solidFill>
                  <a:srgbClr val="000000"/>
                </a:solidFill>
                <a:latin typeface="+mn-ea"/>
              </a:rPr>
              <a:t>設立証明書</a:t>
            </a:r>
          </a:p>
          <a:p>
            <a:pPr lvl="1"/>
            <a:r>
              <a:rPr kumimoji="1" lang="en-US" sz="1300" noProof="1">
                <a:solidFill>
                  <a:srgbClr val="000000"/>
                </a:solidFill>
                <a:latin typeface="+mj-lt"/>
              </a:rPr>
              <a:t>GAFI</a:t>
            </a:r>
            <a:r>
              <a:rPr kumimoji="1" lang="en-US" sz="1300" noProof="1">
                <a:solidFill>
                  <a:srgbClr val="000000"/>
                </a:solidFill>
                <a:latin typeface="+mn-ea"/>
              </a:rPr>
              <a:t>は、</a:t>
            </a:r>
            <a:r>
              <a:rPr kumimoji="1" lang="en-US" sz="1300" noProof="1">
                <a:solidFill>
                  <a:srgbClr val="000000"/>
                </a:solidFill>
                <a:latin typeface="+mj-lt"/>
              </a:rPr>
              <a:t>24</a:t>
            </a:r>
            <a:r>
              <a:rPr kumimoji="1" lang="en-US" sz="1300" noProof="1">
                <a:solidFill>
                  <a:srgbClr val="000000"/>
                </a:solidFill>
                <a:latin typeface="+mn-ea"/>
              </a:rPr>
              <a:t>時間以内に会社の規約を確認した後、会社設立証明書を発行</a:t>
            </a:r>
            <a:r>
              <a:rPr kumimoji="1" lang="ja-JP" altLang="en-US" sz="1300" noProof="1">
                <a:solidFill>
                  <a:srgbClr val="000000"/>
                </a:solidFill>
                <a:latin typeface="+mn-ea"/>
              </a:rPr>
              <a:t>する</a:t>
            </a:r>
            <a:r>
              <a:rPr kumimoji="1" lang="en-US" sz="1300" noProof="1">
                <a:solidFill>
                  <a:srgbClr val="000000"/>
                </a:solidFill>
                <a:latin typeface="+mn-ea"/>
              </a:rPr>
              <a:t>。</a:t>
            </a:r>
            <a:r>
              <a:rPr kumimoji="1" lang="en-US" sz="1300" dirty="0">
                <a:solidFill>
                  <a:srgbClr val="000000"/>
                </a:solidFill>
                <a:latin typeface="+mn-ea"/>
              </a:rPr>
              <a:t> </a:t>
            </a:r>
            <a:r>
              <a:rPr kumimoji="1" lang="en-US" sz="1300" noProof="1">
                <a:solidFill>
                  <a:srgbClr val="000000"/>
                </a:solidFill>
                <a:latin typeface="+mn-ea"/>
              </a:rPr>
              <a:t>次のステップは、商業会議所に</a:t>
            </a:r>
            <a:r>
              <a:rPr kumimoji="1" lang="ja-JP" altLang="en-US" sz="1300" noProof="1">
                <a:solidFill>
                  <a:srgbClr val="000000"/>
                </a:solidFill>
                <a:latin typeface="+mn-ea"/>
              </a:rPr>
              <a:t>営業</a:t>
            </a:r>
            <a:r>
              <a:rPr kumimoji="1" lang="en-US" sz="1300" noProof="1">
                <a:solidFill>
                  <a:srgbClr val="000000"/>
                </a:solidFill>
                <a:latin typeface="+mn-ea"/>
              </a:rPr>
              <a:t>証明書を登録する。</a:t>
            </a:r>
            <a:r>
              <a:rPr kumimoji="1" lang="en-US" sz="1300" dirty="0">
                <a:solidFill>
                  <a:srgbClr val="000000"/>
                </a:solidFill>
                <a:latin typeface="+mn-ea"/>
              </a:rPr>
              <a:t> </a:t>
            </a:r>
            <a:r>
              <a:rPr kumimoji="1" lang="en-US" sz="1300" noProof="1">
                <a:solidFill>
                  <a:srgbClr val="000000"/>
                </a:solidFill>
                <a:latin typeface="+mn-ea"/>
              </a:rPr>
              <a:t>その後、企業は</a:t>
            </a:r>
            <a:r>
              <a:rPr kumimoji="1" lang="ja-JP" altLang="en-US" sz="1300" noProof="1">
                <a:solidFill>
                  <a:srgbClr val="000000"/>
                </a:solidFill>
                <a:latin typeface="+mn-ea"/>
              </a:rPr>
              <a:t>事業を</a:t>
            </a:r>
            <a:r>
              <a:rPr kumimoji="1" lang="en-US" sz="1300" noProof="1">
                <a:solidFill>
                  <a:srgbClr val="000000"/>
                </a:solidFill>
                <a:latin typeface="+mn-ea"/>
              </a:rPr>
              <a:t>商業登記</a:t>
            </a:r>
            <a:r>
              <a:rPr kumimoji="1" lang="ja-JP" altLang="en-US" sz="1300" noProof="1">
                <a:solidFill>
                  <a:srgbClr val="000000"/>
                </a:solidFill>
                <a:latin typeface="+mn-ea"/>
              </a:rPr>
              <a:t>局</a:t>
            </a:r>
            <a:r>
              <a:rPr kumimoji="1" lang="en-US" sz="1300" noProof="1">
                <a:solidFill>
                  <a:srgbClr val="000000"/>
                </a:solidFill>
                <a:latin typeface="+mn-ea"/>
              </a:rPr>
              <a:t>に正式に登録しなければならない。</a:t>
            </a:r>
            <a:r>
              <a:rPr kumimoji="1" lang="en-US" sz="1300" dirty="0">
                <a:solidFill>
                  <a:srgbClr val="000000"/>
                </a:solidFill>
                <a:latin typeface="+mn-ea"/>
              </a:rPr>
              <a:t> </a:t>
            </a:r>
            <a:r>
              <a:rPr kumimoji="1" lang="en-US" sz="1300" noProof="1">
                <a:solidFill>
                  <a:srgbClr val="000000"/>
                </a:solidFill>
                <a:latin typeface="+mn-ea"/>
              </a:rPr>
              <a:t>異議がなければ、</a:t>
            </a:r>
            <a:r>
              <a:rPr kumimoji="1" lang="en-US" sz="1300" noProof="1">
                <a:solidFill>
                  <a:srgbClr val="000000"/>
                </a:solidFill>
                <a:latin typeface="+mj-lt"/>
              </a:rPr>
              <a:t>GAFI</a:t>
            </a:r>
            <a:r>
              <a:rPr kumimoji="1" lang="ja-JP" altLang="en-US" sz="1300" noProof="1">
                <a:solidFill>
                  <a:srgbClr val="000000"/>
                </a:solidFill>
                <a:latin typeface="+mn-ea"/>
              </a:rPr>
              <a:t>企業局</a:t>
            </a:r>
            <a:r>
              <a:rPr kumimoji="1" lang="en-US" sz="1300" noProof="1">
                <a:solidFill>
                  <a:srgbClr val="000000"/>
                </a:solidFill>
                <a:latin typeface="+mn-ea"/>
              </a:rPr>
              <a:t>は</a:t>
            </a:r>
            <a:r>
              <a:rPr kumimoji="1" lang="en-US" sz="1300" noProof="1">
                <a:solidFill>
                  <a:srgbClr val="000000"/>
                </a:solidFill>
                <a:latin typeface="+mj-lt"/>
              </a:rPr>
              <a:t>15</a:t>
            </a:r>
            <a:r>
              <a:rPr kumimoji="1" lang="en-US" sz="1300" noProof="1">
                <a:solidFill>
                  <a:srgbClr val="000000"/>
                </a:solidFill>
                <a:latin typeface="+mn-ea"/>
              </a:rPr>
              <a:t>日以内に官報に正式な設立届出書を発行する。</a:t>
            </a:r>
          </a:p>
          <a:p>
            <a:pPr lvl="1"/>
            <a:endParaRPr kumimoji="1" lang="en-US" sz="1300" dirty="0">
              <a:solidFill>
                <a:srgbClr val="000000"/>
              </a:solidFill>
              <a:latin typeface="+mn-ea"/>
            </a:endParaRPr>
          </a:p>
          <a:p>
            <a:pPr marL="0" lvl="1"/>
            <a:r>
              <a:rPr kumimoji="1" lang="en-US" altLang="ja-JP" sz="1300" b="1" u="sng" noProof="1">
                <a:solidFill>
                  <a:srgbClr val="000000"/>
                </a:solidFill>
                <a:latin typeface="+mn-ea"/>
              </a:rPr>
              <a:t>税金の登録</a:t>
            </a:r>
            <a:endParaRPr kumimoji="1" lang="ja-JP" altLang="en-US" sz="1300" b="1" u="sng" noProof="1">
              <a:solidFill>
                <a:srgbClr val="000000"/>
              </a:solidFill>
              <a:latin typeface="+mn-ea"/>
            </a:endParaRPr>
          </a:p>
          <a:p>
            <a:pPr lvl="1"/>
            <a:r>
              <a:rPr kumimoji="1" lang="en-US" sz="1300" noProof="1">
                <a:solidFill>
                  <a:srgbClr val="000000"/>
                </a:solidFill>
                <a:latin typeface="+mn-ea"/>
              </a:rPr>
              <a:t>法人化後、企業は</a:t>
            </a:r>
            <a:r>
              <a:rPr kumimoji="1" lang="en-US" sz="1300" noProof="1">
                <a:solidFill>
                  <a:srgbClr val="000000"/>
                </a:solidFill>
                <a:latin typeface="+mj-lt"/>
              </a:rPr>
              <a:t>GAFI</a:t>
            </a:r>
            <a:r>
              <a:rPr kumimoji="1" lang="en-US" sz="1300" noProof="1">
                <a:solidFill>
                  <a:srgbClr val="000000"/>
                </a:solidFill>
                <a:latin typeface="+mn-ea"/>
              </a:rPr>
              <a:t>の税務署に</a:t>
            </a:r>
            <a:r>
              <a:rPr kumimoji="1" lang="ja-JP" altLang="en-US" sz="1300" noProof="1">
                <a:solidFill>
                  <a:srgbClr val="000000"/>
                </a:solidFill>
                <a:latin typeface="+mn-ea"/>
              </a:rPr>
              <a:t>事業を</a:t>
            </a:r>
            <a:r>
              <a:rPr kumimoji="1" lang="en-US" sz="1300" noProof="1">
                <a:solidFill>
                  <a:srgbClr val="000000"/>
                </a:solidFill>
                <a:latin typeface="+mn-ea"/>
              </a:rPr>
              <a:t>登録することができる。</a:t>
            </a:r>
          </a:p>
        </p:txBody>
      </p:sp>
      <p:sp>
        <p:nvSpPr>
          <p:cNvPr id="8" name="TextBox 7">
            <a:extLst>
              <a:ext uri="{FF2B5EF4-FFF2-40B4-BE49-F238E27FC236}">
                <a16:creationId xmlns:a16="http://schemas.microsoft.com/office/drawing/2014/main" id="{374F46AC-383C-4F64-8C95-1225D3BAB327}"/>
              </a:ext>
            </a:extLst>
          </p:cNvPr>
          <p:cNvSpPr txBox="1"/>
          <p:nvPr/>
        </p:nvSpPr>
        <p:spPr>
          <a:xfrm>
            <a:off x="199710" y="2040805"/>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u="sng"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エジプトにおける会社登記の流れ</a:t>
            </a:r>
            <a:endParaRPr kumimoji="1" lang="en-US" sz="1400" b="1" u="sng"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9"/>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エジプトのアウトラインマップ|Free Vector Maps">
            <a:extLst>
              <a:ext uri="{FF2B5EF4-FFF2-40B4-BE49-F238E27FC236}">
                <a16:creationId xmlns:a16="http://schemas.microsoft.com/office/drawing/2014/main" id="{D3074848-CED7-9924-7EEF-ED125D2C7B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62" b="5044"/>
          <a:stretch/>
        </p:blipFill>
        <p:spPr bwMode="auto">
          <a:xfrm>
            <a:off x="6621088" y="3258634"/>
            <a:ext cx="2636136" cy="1950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外貨持出</a:t>
            </a:r>
            <a:r>
              <a:rPr lang="ja-JP" altLang="en-US" sz="2000" noProof="1">
                <a:latin typeface="HGS創英角ｺﾞｼｯｸUB" panose="020B0900000000000000" pitchFamily="50" charset="-128"/>
                <a:ea typeface="HGS創英角ｺﾞｼｯｸUB" panose="020B0900000000000000" pitchFamily="50" charset="-128"/>
              </a:rPr>
              <a:t>規制</a:t>
            </a:r>
            <a:endParaRPr lang="en-US" altLang="ja-JP" sz="2000" noProof="1">
              <a:latin typeface="HGS創英角ｺﾞｼｯｸUB" panose="020B0900000000000000" pitchFamily="50" charset="-128"/>
              <a:ea typeface="HGS創英角ｺﾞｼｯｸUB" panose="020B0900000000000000" pitchFamily="50" charset="-128"/>
            </a:endParaRPr>
          </a:p>
        </p:txBody>
      </p:sp>
      <p:sp>
        <p:nvSpPr>
          <p:cNvPr id="7" name="テキスト プレースホルダー 1"/>
          <p:cNvSpPr txBox="1">
            <a:spLocks/>
          </p:cNvSpPr>
          <p:nvPr/>
        </p:nvSpPr>
        <p:spPr>
          <a:xfrm>
            <a:off x="200472" y="1124747"/>
            <a:ext cx="9505058" cy="9789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kumimoji="1" lang="ja-JP" altLang="en-US" sz="1400" noProof="1">
                <a:solidFill>
                  <a:srgbClr val="000000"/>
                </a:solidFill>
                <a:latin typeface="+mn-ea"/>
                <a:ea typeface="+mn-ea"/>
              </a:rPr>
              <a:t>出入国の際には、</a:t>
            </a:r>
            <a:r>
              <a:rPr kumimoji="1" lang="ja-JP" altLang="en-US" sz="1400" noProof="1">
                <a:solidFill>
                  <a:srgbClr val="000000"/>
                </a:solidFill>
                <a:latin typeface="+mj-lt"/>
                <a:ea typeface="+mn-ea"/>
              </a:rPr>
              <a:t>5,000</a:t>
            </a:r>
            <a:r>
              <a:rPr kumimoji="1" lang="ja-JP" altLang="en-US" sz="1400" noProof="1">
                <a:solidFill>
                  <a:srgbClr val="000000"/>
                </a:solidFill>
                <a:latin typeface="+mn-ea"/>
                <a:ea typeface="+mn-ea"/>
              </a:rPr>
              <a:t>エジプトポンドまでの通貨の持ち込み・持ち出しが可能である。</a:t>
            </a:r>
          </a:p>
          <a:p>
            <a:r>
              <a:rPr kumimoji="1" lang="en-US" altLang="ja-JP" sz="1400" noProof="1">
                <a:solidFill>
                  <a:srgbClr val="000000"/>
                </a:solidFill>
                <a:latin typeface="+mn-ea"/>
                <a:ea typeface="+mn-ea"/>
              </a:rPr>
              <a:t>持ち込み可能な</a:t>
            </a:r>
            <a:r>
              <a:rPr kumimoji="1" lang="ja-JP" altLang="en-US" sz="1400" noProof="1">
                <a:solidFill>
                  <a:srgbClr val="000000"/>
                </a:solidFill>
                <a:latin typeface="+mn-ea"/>
                <a:ea typeface="+mn-ea"/>
              </a:rPr>
              <a:t>国際通貨</a:t>
            </a:r>
            <a:r>
              <a:rPr kumimoji="1" lang="en-US" altLang="ja-JP" sz="1400" noProof="1">
                <a:solidFill>
                  <a:srgbClr val="000000"/>
                </a:solidFill>
                <a:latin typeface="+mn-ea"/>
                <a:ea typeface="+mn-ea"/>
              </a:rPr>
              <a:t>に制限は</a:t>
            </a:r>
            <a:r>
              <a:rPr kumimoji="1" lang="ja-JP" altLang="en-US" sz="1400" noProof="1">
                <a:solidFill>
                  <a:srgbClr val="000000"/>
                </a:solidFill>
                <a:latin typeface="+mn-ea"/>
                <a:ea typeface="+mn-ea"/>
              </a:rPr>
              <a:t>ないが</a:t>
            </a:r>
            <a:r>
              <a:rPr kumimoji="1" lang="en-US" altLang="ja-JP" sz="1400" noProof="1">
                <a:solidFill>
                  <a:srgbClr val="000000"/>
                </a:solidFill>
                <a:latin typeface="+mn-ea"/>
                <a:ea typeface="+mn-ea"/>
              </a:rPr>
              <a:t>、</a:t>
            </a:r>
            <a:r>
              <a:rPr kumimoji="1" lang="en-US" altLang="ja-JP" sz="1400" noProof="1">
                <a:solidFill>
                  <a:srgbClr val="000000"/>
                </a:solidFill>
                <a:latin typeface="+mj-lt"/>
                <a:ea typeface="+mn-ea"/>
              </a:rPr>
              <a:t>1</a:t>
            </a:r>
            <a:r>
              <a:rPr kumimoji="1" lang="en-US" altLang="ja-JP" sz="1400" noProof="1">
                <a:solidFill>
                  <a:srgbClr val="000000"/>
                </a:solidFill>
                <a:latin typeface="+mn-ea"/>
                <a:ea typeface="+mn-ea"/>
              </a:rPr>
              <a:t>万</a:t>
            </a:r>
            <a:r>
              <a:rPr kumimoji="1" lang="en-US" altLang="ja-JP" sz="1400" noProof="1">
                <a:solidFill>
                  <a:srgbClr val="000000"/>
                </a:solidFill>
                <a:latin typeface="+mj-lt"/>
                <a:ea typeface="+mn-ea"/>
              </a:rPr>
              <a:t>US$</a:t>
            </a:r>
            <a:r>
              <a:rPr kumimoji="1" lang="ja-JP" altLang="en-US" sz="1400" noProof="1">
                <a:solidFill>
                  <a:srgbClr val="000000"/>
                </a:solidFill>
                <a:latin typeface="+mn-ea"/>
                <a:ea typeface="+mn-ea"/>
              </a:rPr>
              <a:t>またはそれに相当する以上の</a:t>
            </a:r>
            <a:r>
              <a:rPr kumimoji="1" lang="en-US" altLang="ja-JP" sz="1400" noProof="1">
                <a:solidFill>
                  <a:srgbClr val="000000"/>
                </a:solidFill>
                <a:latin typeface="+mn-ea"/>
                <a:ea typeface="+mn-ea"/>
              </a:rPr>
              <a:t>その他の外貨相当額を超える場合は、到着時に申告する必要があ</a:t>
            </a:r>
            <a:r>
              <a:rPr kumimoji="1" lang="ja-JP" altLang="en-US" sz="1400" noProof="1">
                <a:solidFill>
                  <a:srgbClr val="000000"/>
                </a:solidFill>
                <a:latin typeface="+mn-ea"/>
                <a:ea typeface="+mn-ea"/>
              </a:rPr>
              <a:t>る。</a:t>
            </a:r>
            <a:endParaRPr kumimoji="1" lang="en-US" altLang="ja-JP" sz="1400" noProof="1">
              <a:solidFill>
                <a:srgbClr val="000000"/>
              </a:solidFill>
              <a:latin typeface="+mn-ea"/>
              <a:ea typeface="+mn-ea"/>
            </a:endParaRPr>
          </a:p>
          <a:p>
            <a:r>
              <a:rPr kumimoji="1" lang="en-US" sz="1400" noProof="1">
                <a:solidFill>
                  <a:srgbClr val="000000"/>
                </a:solidFill>
                <a:latin typeface="+mn-ea"/>
                <a:ea typeface="+mn-ea"/>
              </a:rPr>
              <a:t>エジプト</a:t>
            </a:r>
            <a:r>
              <a:rPr kumimoji="1" lang="ja-JP" altLang="en-US" sz="1400" noProof="1">
                <a:solidFill>
                  <a:srgbClr val="000000"/>
                </a:solidFill>
                <a:latin typeface="+mn-ea"/>
                <a:ea typeface="+mn-ea"/>
              </a:rPr>
              <a:t>から持ち出す</a:t>
            </a:r>
            <a:r>
              <a:rPr kumimoji="1" lang="en-US" sz="1400" noProof="1">
                <a:solidFill>
                  <a:srgbClr val="000000"/>
                </a:solidFill>
                <a:latin typeface="+mn-ea"/>
                <a:ea typeface="+mn-ea"/>
              </a:rPr>
              <a:t>際の外貨の上限</a:t>
            </a:r>
            <a:r>
              <a:rPr kumimoji="1" lang="ja-JP" altLang="en-US" sz="1400" noProof="1">
                <a:solidFill>
                  <a:srgbClr val="000000"/>
                </a:solidFill>
                <a:latin typeface="+mn-ea"/>
                <a:ea typeface="+mn-ea"/>
              </a:rPr>
              <a:t>額</a:t>
            </a:r>
            <a:r>
              <a:rPr kumimoji="1" lang="en-US" sz="1400" noProof="1">
                <a:solidFill>
                  <a:srgbClr val="000000"/>
                </a:solidFill>
                <a:latin typeface="+mn-ea"/>
                <a:ea typeface="+mn-ea"/>
              </a:rPr>
              <a:t>は</a:t>
            </a:r>
            <a:r>
              <a:rPr kumimoji="1" lang="en-US" sz="1400" noProof="1">
                <a:solidFill>
                  <a:srgbClr val="000000"/>
                </a:solidFill>
                <a:latin typeface="+mj-lt"/>
                <a:ea typeface="+mn-ea"/>
              </a:rPr>
              <a:t>1</a:t>
            </a:r>
            <a:r>
              <a:rPr kumimoji="1" lang="en-US" sz="1400" noProof="1">
                <a:solidFill>
                  <a:srgbClr val="000000"/>
                </a:solidFill>
                <a:latin typeface="+mn-ea"/>
                <a:ea typeface="+mn-ea"/>
              </a:rPr>
              <a:t>万</a:t>
            </a:r>
            <a:r>
              <a:rPr kumimoji="1" lang="en-US" sz="1400" noProof="1">
                <a:solidFill>
                  <a:srgbClr val="000000"/>
                </a:solidFill>
                <a:latin typeface="+mj-lt"/>
                <a:ea typeface="+mn-ea"/>
              </a:rPr>
              <a:t>US$</a:t>
            </a:r>
            <a:r>
              <a:rPr kumimoji="1" lang="en-US" sz="1400" noProof="1">
                <a:solidFill>
                  <a:srgbClr val="000000"/>
                </a:solidFill>
                <a:latin typeface="+mn-ea"/>
                <a:ea typeface="+mn-ea"/>
              </a:rPr>
              <a:t>またはそれに相当する</a:t>
            </a:r>
            <a:r>
              <a:rPr kumimoji="1" lang="ja-JP" altLang="en-US" sz="1400" noProof="1">
                <a:solidFill>
                  <a:srgbClr val="000000"/>
                </a:solidFill>
                <a:latin typeface="+mn-ea"/>
                <a:ea typeface="+mn-ea"/>
              </a:rPr>
              <a:t>他の</a:t>
            </a:r>
            <a:r>
              <a:rPr kumimoji="1" lang="en-US" sz="1400" noProof="1">
                <a:solidFill>
                  <a:srgbClr val="000000"/>
                </a:solidFill>
                <a:latin typeface="+mn-ea"/>
                <a:ea typeface="+mn-ea"/>
              </a:rPr>
              <a:t>外貨で</a:t>
            </a:r>
            <a:r>
              <a:rPr kumimoji="1" lang="ja-JP" altLang="en-US" sz="1400" noProof="1">
                <a:solidFill>
                  <a:srgbClr val="000000"/>
                </a:solidFill>
                <a:latin typeface="+mn-ea"/>
                <a:ea typeface="+mn-ea"/>
              </a:rPr>
              <a:t>ある。</a:t>
            </a:r>
            <a:endParaRPr kumimoji="1" lang="en-US" altLang="ja-JP" sz="1400" dirty="0">
              <a:solidFill>
                <a:srgbClr val="000000"/>
              </a:solidFill>
              <a:latin typeface="+mn-ea"/>
              <a:ea typeface="+mn-ea"/>
            </a:endParaRPr>
          </a:p>
        </p:txBody>
      </p:sp>
      <p:sp>
        <p:nvSpPr>
          <p:cNvPr id="28" name="角丸四角形 27"/>
          <p:cNvSpPr/>
          <p:nvPr/>
        </p:nvSpPr>
        <p:spPr>
          <a:xfrm>
            <a:off x="807905" y="2433827"/>
            <a:ext cx="1296144" cy="1800201"/>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28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07905" y="4306034"/>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出発時刻</a:t>
            </a:r>
            <a:br>
              <a:rPr kumimoji="1" lang="en-US" altLang="ja-JP" sz="128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04051" y="4655431"/>
            <a:ext cx="5274450" cy="80273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Arial"/>
              <a:ea typeface="ＭＳ Ｐゴシック"/>
            </a:endParaRPr>
          </a:p>
        </p:txBody>
      </p:sp>
      <p:sp>
        <p:nvSpPr>
          <p:cNvPr id="31" name="Freeform 6"/>
          <p:cNvSpPr>
            <a:spLocks/>
          </p:cNvSpPr>
          <p:nvPr/>
        </p:nvSpPr>
        <p:spPr bwMode="auto">
          <a:xfrm>
            <a:off x="1816019" y="3225915"/>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Arial"/>
              <a:ea typeface="ＭＳ Ｐゴシック"/>
            </a:endParaRPr>
          </a:p>
        </p:txBody>
      </p:sp>
      <p:grpSp>
        <p:nvGrpSpPr>
          <p:cNvPr id="32" name="グループ化 31"/>
          <p:cNvGrpSpPr/>
          <p:nvPr/>
        </p:nvGrpSpPr>
        <p:grpSpPr>
          <a:xfrm>
            <a:off x="2634557" y="2289810"/>
            <a:ext cx="2222083" cy="1821260"/>
            <a:chOff x="2256747" y="2575129"/>
            <a:chExt cx="2222083"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mn-ea"/>
              </a:endParaRPr>
            </a:p>
          </p:txBody>
        </p:sp>
        <p:sp>
          <p:nvSpPr>
            <p:cNvPr id="34" name="テキスト ボックス 33"/>
            <p:cNvSpPr txBox="1"/>
            <p:nvPr/>
          </p:nvSpPr>
          <p:spPr>
            <a:xfrm>
              <a:off x="2256747" y="3486296"/>
              <a:ext cx="2222083" cy="852541"/>
            </a:xfrm>
            <a:prstGeom prst="rect">
              <a:avLst/>
            </a:prstGeom>
            <a:noFill/>
          </p:spPr>
          <p:txBody>
            <a:bodyPr wrap="none" rtlCol="0">
              <a:spAutoFit/>
            </a:bodyPr>
            <a:lstStyle/>
            <a:p>
              <a:pPr algn="ctr"/>
              <a:r>
                <a:rPr kumimoji="1" lang="en-US" altLang="ja-JP" sz="1920" b="1" spc="-100" noProof="1">
                  <a:solidFill>
                    <a:srgbClr val="000000"/>
                  </a:solidFill>
                  <a:latin typeface="+mj-lt"/>
                  <a:cs typeface="Arial" panose="020B0604020202020204" pitchFamily="34" charset="0"/>
                </a:rPr>
                <a:t>1</a:t>
              </a:r>
              <a:r>
                <a:rPr kumimoji="1" lang="en-US" altLang="ja-JP" sz="1920" b="1" spc="-100" noProof="1">
                  <a:solidFill>
                    <a:srgbClr val="000000"/>
                  </a:solidFill>
                  <a:latin typeface="+mn-ea"/>
                  <a:cs typeface="Arial" panose="020B0604020202020204" pitchFamily="34" charset="0"/>
                </a:rPr>
                <a:t>万 </a:t>
              </a:r>
              <a:r>
                <a:rPr kumimoji="1" lang="en-US" altLang="ja-JP" sz="1050" b="1" noProof="1">
                  <a:solidFill>
                    <a:srgbClr val="000000"/>
                  </a:solidFill>
                  <a:latin typeface="+mj-lt"/>
                  <a:cs typeface="Arial" panose="020B0604020202020204" pitchFamily="34" charset="0"/>
                </a:rPr>
                <a:t>US$</a:t>
              </a:r>
              <a:r>
                <a:rPr kumimoji="1" lang="en-US" altLang="ja-JP" sz="1050" b="1" noProof="1">
                  <a:solidFill>
                    <a:srgbClr val="000000"/>
                  </a:solidFill>
                  <a:latin typeface="+mn-ea"/>
                  <a:cs typeface="Arial" panose="020B0604020202020204" pitchFamily="34" charset="0"/>
                </a:rPr>
                <a:t>またはそれに相当する</a:t>
              </a:r>
            </a:p>
            <a:p>
              <a:pPr algn="ctr"/>
              <a:r>
                <a:rPr kumimoji="1" lang="en-US" altLang="ja-JP" sz="1050" b="1" noProof="1">
                  <a:solidFill>
                    <a:srgbClr val="000000"/>
                  </a:solidFill>
                  <a:latin typeface="+mn-ea"/>
                  <a:cs typeface="Arial" panose="020B0604020202020204" pitchFamily="34" charset="0"/>
                </a:rPr>
                <a:t>その他の外国通貨</a:t>
              </a:r>
              <a:endParaRPr kumimoji="1" lang="en-US" altLang="ja-JP" sz="1050" b="1" dirty="0">
                <a:solidFill>
                  <a:srgbClr val="000000"/>
                </a:solidFill>
                <a:latin typeface="+mn-ea"/>
                <a:cs typeface="Arial" panose="020B0604020202020204" pitchFamily="34" charset="0"/>
              </a:endParaRPr>
            </a:p>
            <a:p>
              <a:pPr algn="ctr"/>
              <a:br>
                <a:rPr kumimoji="1" lang="en-US" altLang="ja-JP" sz="960" b="1" dirty="0">
                  <a:solidFill>
                    <a:srgbClr val="000000"/>
                  </a:solidFill>
                  <a:latin typeface="+mn-ea"/>
                  <a:cs typeface="Arial" panose="020B0604020202020204" pitchFamily="34" charset="0"/>
                </a:rPr>
              </a:br>
              <a:endParaRPr kumimoji="1" lang="en-US" altLang="ja-JP" sz="960" b="1" dirty="0">
                <a:solidFill>
                  <a:srgbClr val="000000"/>
                </a:solidFill>
                <a:latin typeface="+mn-ea"/>
                <a:cs typeface="Arial" panose="020B0604020202020204" pitchFamily="34" charset="0"/>
              </a:endParaRPr>
            </a:p>
          </p:txBody>
        </p:sp>
        <p:sp>
          <p:nvSpPr>
            <p:cNvPr id="35" name="正方形/長方形 34"/>
            <p:cNvSpPr/>
            <p:nvPr/>
          </p:nvSpPr>
          <p:spPr>
            <a:xfrm>
              <a:off x="2727229" y="3079186"/>
              <a:ext cx="1281120" cy="253916"/>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kumimoji="1" lang="ja-JP" altLang="en-US" sz="1050" b="1" spc="-100" noProof="1">
                  <a:solidFill>
                    <a:srgbClr val="000000"/>
                  </a:solidFill>
                  <a:latin typeface="+mn-ea"/>
                  <a:cs typeface="Arial" panose="020B0604020202020204" pitchFamily="34" charset="0"/>
                </a:rPr>
                <a:t>税関への申告が必要</a:t>
              </a:r>
              <a:endParaRPr kumimoji="1" lang="en-US" altLang="ja-JP" sz="1050" b="1" spc="-100" dirty="0">
                <a:solidFill>
                  <a:srgbClr val="000000"/>
                </a:solidFill>
                <a:latin typeface="+mn-ea"/>
                <a:cs typeface="Arial" panose="020B0604020202020204" pitchFamily="34" charset="0"/>
              </a:endParaRPr>
            </a:p>
          </p:txBody>
        </p:sp>
      </p:grpSp>
      <p:grpSp>
        <p:nvGrpSpPr>
          <p:cNvPr id="43" name="グループ化 42"/>
          <p:cNvGrpSpPr/>
          <p:nvPr/>
        </p:nvGrpSpPr>
        <p:grpSpPr>
          <a:xfrm>
            <a:off x="4278452" y="3945995"/>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mn-ea"/>
              </a:endParaRPr>
            </a:p>
          </p:txBody>
        </p:sp>
        <p:sp>
          <p:nvSpPr>
            <p:cNvPr id="46" name="正方形/長方形 45"/>
            <p:cNvSpPr/>
            <p:nvPr/>
          </p:nvSpPr>
          <p:spPr>
            <a:xfrm>
              <a:off x="2727232" y="3079186"/>
              <a:ext cx="1281120" cy="253916"/>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kumimoji="1" lang="ja-JP" altLang="en-US" sz="1050" b="1" spc="-100" noProof="1">
                  <a:solidFill>
                    <a:srgbClr val="000000"/>
                  </a:solidFill>
                  <a:latin typeface="+mn-ea"/>
                  <a:cs typeface="Arial" panose="020B0604020202020204" pitchFamily="34" charset="0"/>
                </a:rPr>
                <a:t>税関への申告が必要</a:t>
              </a:r>
              <a:endParaRPr kumimoji="1" lang="en-US" altLang="ja-JP" sz="1050" b="1" spc="-100" dirty="0">
                <a:solidFill>
                  <a:srgbClr val="000000"/>
                </a:solidFill>
                <a:latin typeface="+mn-ea"/>
                <a:cs typeface="Arial" panose="020B0604020202020204" pitchFamily="34" charset="0"/>
              </a:endParaRPr>
            </a:p>
          </p:txBody>
        </p:sp>
      </p:grpSp>
      <p:sp>
        <p:nvSpPr>
          <p:cNvPr id="66" name="テキスト ボックス 65"/>
          <p:cNvSpPr txBox="1"/>
          <p:nvPr/>
        </p:nvSpPr>
        <p:spPr>
          <a:xfrm>
            <a:off x="200473" y="6669361"/>
            <a:ext cx="5616624" cy="144016"/>
          </a:xfrm>
          <a:prstGeom prst="rect">
            <a:avLst/>
          </a:prstGeom>
          <a:noFill/>
        </p:spPr>
        <p:txBody>
          <a:bodyPr wrap="square" lIns="0" tIns="0" rIns="0" bIns="0" rtlCol="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エジプト税関</a:t>
            </a:r>
            <a:endParaRPr kumimoji="1"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33">
            <a:extLst>
              <a:ext uri="{FF2B5EF4-FFF2-40B4-BE49-F238E27FC236}">
                <a16:creationId xmlns:a16="http://schemas.microsoft.com/office/drawing/2014/main" id="{26DA5ECC-61C9-6A50-78FD-78CD658A2E48}"/>
              </a:ext>
            </a:extLst>
          </p:cNvPr>
          <p:cNvSpPr txBox="1"/>
          <p:nvPr/>
        </p:nvSpPr>
        <p:spPr>
          <a:xfrm>
            <a:off x="4281372" y="4867129"/>
            <a:ext cx="2156360" cy="844847"/>
          </a:xfrm>
          <a:prstGeom prst="rect">
            <a:avLst/>
          </a:prstGeom>
          <a:noFill/>
        </p:spPr>
        <p:txBody>
          <a:bodyPr wrap="none" rtlCol="0">
            <a:spAutoFit/>
          </a:bodyPr>
          <a:lstStyle/>
          <a:p>
            <a:pPr algn="ctr"/>
            <a:r>
              <a:rPr kumimoji="1" lang="en-US" altLang="ja-JP" sz="1920" b="1" spc="-100" noProof="1">
                <a:solidFill>
                  <a:srgbClr val="000000"/>
                </a:solidFill>
                <a:latin typeface="+mj-lt"/>
                <a:ea typeface="ＭＳ Ｐゴシック" panose="020B0600070205080204" pitchFamily="50" charset="-128"/>
                <a:cs typeface="Arial" panose="020B0604020202020204" pitchFamily="34" charset="0"/>
              </a:rPr>
              <a:t>1</a:t>
            </a:r>
            <a:r>
              <a:rPr kumimoji="1" lang="en-US" altLang="ja-JP" sz="1920" b="1" spc="-10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万 </a:t>
            </a:r>
            <a:r>
              <a:rPr kumimoji="1" lang="en-US" altLang="ja-JP" sz="1050" b="1" noProof="1">
                <a:solidFill>
                  <a:srgbClr val="000000"/>
                </a:solidFill>
                <a:latin typeface="+mj-lt"/>
                <a:ea typeface="ＭＳ Ｐゴシック" panose="020B0600070205080204" pitchFamily="50" charset="-128"/>
                <a:cs typeface="Arial" panose="020B0604020202020204" pitchFamily="34" charset="0"/>
              </a:rPr>
              <a:t>US$</a:t>
            </a:r>
            <a:r>
              <a:rPr kumimoji="1" lang="en-US" altLang="ja-JP" sz="1050" b="1"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またはそれに相当する</a:t>
            </a:r>
          </a:p>
          <a:p>
            <a:pPr algn="ctr"/>
            <a:r>
              <a:rPr kumimoji="1" lang="en-US" altLang="ja-JP" sz="1050" b="1"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その他の外国通貨</a:t>
            </a:r>
            <a:endParaRPr kumimoji="1"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96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endParaRPr kumimoji="1" lang="en-US" altLang="ja-JP" sz="96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経済特区</a:t>
            </a:r>
            <a:endParaRPr lang="en-US" altLang="ja-JP" sz="2000" dirty="0"/>
          </a:p>
        </p:txBody>
      </p:sp>
      <p:sp>
        <p:nvSpPr>
          <p:cNvPr id="20" name="テキスト ボックス 19"/>
          <p:cNvSpPr txBox="1"/>
          <p:nvPr/>
        </p:nvSpPr>
        <p:spPr>
          <a:xfrm>
            <a:off x="200025" y="6562117"/>
            <a:ext cx="7607544" cy="199074"/>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Al Tamimi&amp;Coウェブサイト、General Authority for Investment and Free Zones（GAFI） エジプトウェブサイト</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2024</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11</a:t>
            </a:r>
            <a:r>
              <a:rPr lang="ja-JP" altLang="en-US" sz="800" noProof="1">
                <a:solidFill>
                  <a:srgbClr val="000000"/>
                </a:solidFill>
                <a:latin typeface="Arial"/>
                <a:ea typeface="ＭＳ Ｐゴシック"/>
                <a:cs typeface="Arial"/>
              </a:rPr>
              <a:t>月時点）</a:t>
            </a:r>
            <a:endPar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200472" y="1124747"/>
            <a:ext cx="9169319" cy="944682"/>
          </a:xfrm>
          <a:prstGeom prst="rect">
            <a:avLst/>
          </a:prstGeom>
          <a:noFill/>
        </p:spPr>
        <p:txBody>
          <a:bodyPr wrap="square" lIns="0" tIns="0" rIns="0" bIns="0" rtlCol="0">
            <a:spAutoFit/>
          </a:bodyPr>
          <a:lstStyle/>
          <a:p>
            <a:pPr marL="190504" indent="-190504">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mn-ea"/>
              </a:rPr>
              <a:t>経済特区</a:t>
            </a:r>
            <a:r>
              <a:rPr kumimoji="1" lang="en-US" altLang="ja-JP" sz="1400" noProof="1">
                <a:solidFill>
                  <a:srgbClr val="000000"/>
                </a:solidFill>
                <a:latin typeface="+mn-ea"/>
              </a:rPr>
              <a:t>は、中・軽工業や物流サービスに魅力的な環境を提供し、地域の経済活動を強化し、新たな雇用機会を創出することを目的としている。</a:t>
            </a:r>
          </a:p>
          <a:p>
            <a:pPr marL="190504" indent="-190504">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n-ea"/>
              </a:rPr>
              <a:t>これまで</a:t>
            </a:r>
            <a:r>
              <a:rPr kumimoji="1" lang="ja-JP" altLang="en-US" sz="1400" noProof="1">
                <a:solidFill>
                  <a:srgbClr val="000000"/>
                </a:solidFill>
                <a:latin typeface="+mn-ea"/>
              </a:rPr>
              <a:t>経済特区</a:t>
            </a:r>
            <a:r>
              <a:rPr kumimoji="1" lang="ja-JP" altLang="en-US" sz="1400" noProof="1">
                <a:solidFill>
                  <a:srgbClr val="000000"/>
                </a:solidFill>
                <a:latin typeface="+mj-lt"/>
              </a:rPr>
              <a:t>（</a:t>
            </a:r>
            <a:r>
              <a:rPr kumimoji="1" lang="en-US" altLang="ja-JP" sz="1400" noProof="1">
                <a:solidFill>
                  <a:srgbClr val="000000"/>
                </a:solidFill>
                <a:latin typeface="+mj-lt"/>
              </a:rPr>
              <a:t>SEZ: Special Economic Zones</a:t>
            </a:r>
            <a:r>
              <a:rPr kumimoji="1" lang="ja-JP" altLang="en-US" sz="1400" noProof="1">
                <a:solidFill>
                  <a:srgbClr val="000000"/>
                </a:solidFill>
                <a:latin typeface="+mj-lt"/>
              </a:rPr>
              <a:t>）</a:t>
            </a:r>
            <a:r>
              <a:rPr kumimoji="1" lang="en-US" altLang="ja-JP" sz="1400" noProof="1">
                <a:solidFill>
                  <a:srgbClr val="000000"/>
                </a:solidFill>
                <a:latin typeface="+mn-ea"/>
              </a:rPr>
              <a:t>法の下で</a:t>
            </a:r>
            <a:r>
              <a:rPr kumimoji="1" lang="ja-JP" altLang="en-US" sz="1400" noProof="1">
                <a:solidFill>
                  <a:srgbClr val="000000"/>
                </a:solidFill>
                <a:latin typeface="+mn-ea"/>
              </a:rPr>
              <a:t>設定された</a:t>
            </a:r>
            <a:r>
              <a:rPr kumimoji="1" lang="en-US" altLang="ja-JP" sz="1400" noProof="1">
                <a:solidFill>
                  <a:srgbClr val="000000"/>
                </a:solidFill>
                <a:latin typeface="+mn-ea"/>
              </a:rPr>
              <a:t>経済特区は、</a:t>
            </a:r>
            <a:r>
              <a:rPr kumimoji="1" lang="en-US" altLang="ja-JP" sz="1400" noProof="1">
                <a:solidFill>
                  <a:srgbClr val="000000"/>
                </a:solidFill>
                <a:latin typeface="+mj-lt"/>
              </a:rPr>
              <a:t>2015</a:t>
            </a:r>
            <a:r>
              <a:rPr kumimoji="1" lang="en-US" altLang="ja-JP" sz="1400" noProof="1">
                <a:solidFill>
                  <a:srgbClr val="000000"/>
                </a:solidFill>
                <a:latin typeface="+mn-ea"/>
              </a:rPr>
              <a:t>年に設定されたスエズ運河経済特区と、</a:t>
            </a:r>
            <a:r>
              <a:rPr kumimoji="1" lang="en-US" altLang="ja-JP" sz="1400" noProof="1">
                <a:solidFill>
                  <a:srgbClr val="000000"/>
                </a:solidFill>
                <a:latin typeface="+mj-lt"/>
              </a:rPr>
              <a:t>2017</a:t>
            </a:r>
            <a:r>
              <a:rPr kumimoji="1" lang="en-US" altLang="ja-JP" sz="1400" noProof="1">
                <a:solidFill>
                  <a:srgbClr val="000000"/>
                </a:solidFill>
                <a:latin typeface="+mn-ea"/>
              </a:rPr>
              <a:t>年末に設定された</a:t>
            </a:r>
            <a:r>
              <a:rPr kumimoji="1" lang="en-US" altLang="ja-JP" sz="1400" noProof="1">
                <a:solidFill>
                  <a:srgbClr val="000000"/>
                </a:solidFill>
                <a:latin typeface="+mj-lt"/>
              </a:rPr>
              <a:t>Golden Triangle </a:t>
            </a:r>
            <a:r>
              <a:rPr kumimoji="1" lang="en-US" altLang="ja-JP" sz="1400" noProof="1">
                <a:solidFill>
                  <a:srgbClr val="000000"/>
                </a:solidFill>
                <a:latin typeface="+mn-ea"/>
              </a:rPr>
              <a:t>経済特区のみである。</a:t>
            </a:r>
            <a:endParaRPr kumimoji="1" lang="en-CA" altLang="ja-JP" sz="1400" dirty="0">
              <a:solidFill>
                <a:srgbClr val="000000"/>
              </a:solidFill>
              <a:latin typeface="+mn-ea"/>
            </a:endParaRPr>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1936577800"/>
              </p:ext>
            </p:extLst>
          </p:nvPr>
        </p:nvGraphicFramePr>
        <p:xfrm>
          <a:off x="650449" y="3097589"/>
          <a:ext cx="8677131" cy="2436368"/>
        </p:xfrm>
        <a:graphic>
          <a:graphicData uri="http://schemas.openxmlformats.org/drawingml/2006/table">
            <a:tbl>
              <a:tblPr firstRow="1" bandRow="1">
                <a:tableStyleId>{5C22544A-7EE6-4342-B048-85BDC9FD1C3A}</a:tableStyleId>
              </a:tblPr>
              <a:tblGrid>
                <a:gridCol w="2158739">
                  <a:extLst>
                    <a:ext uri="{9D8B030D-6E8A-4147-A177-3AD203B41FA5}">
                      <a16:colId xmlns:a16="http://schemas.microsoft.com/office/drawing/2014/main" val="20000"/>
                    </a:ext>
                  </a:extLst>
                </a:gridCol>
                <a:gridCol w="2083323">
                  <a:extLst>
                    <a:ext uri="{9D8B030D-6E8A-4147-A177-3AD203B41FA5}">
                      <a16:colId xmlns:a16="http://schemas.microsoft.com/office/drawing/2014/main" val="20001"/>
                    </a:ext>
                  </a:extLst>
                </a:gridCol>
                <a:gridCol w="4435069">
                  <a:extLst>
                    <a:ext uri="{9D8B030D-6E8A-4147-A177-3AD203B41FA5}">
                      <a16:colId xmlns:a16="http://schemas.microsoft.com/office/drawing/2014/main" val="20003"/>
                    </a:ext>
                  </a:extLst>
                </a:gridCol>
              </a:tblGrid>
              <a:tr h="262128">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経済特区名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所在地</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備考</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27333">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a:t>
                      </a:r>
                      <a:r>
                        <a:rPr kumimoji="1" lang="en-US" altLang="ja-JP" sz="1400" b="0" i="0" kern="1200" dirty="0">
                          <a:solidFill>
                            <a:srgbClr val="000000"/>
                          </a:solidFill>
                          <a:effectLst/>
                          <a:latin typeface="Arial" panose="020B0604020202020204" pitchFamily="34" charset="0"/>
                          <a:ea typeface="+mn-ea"/>
                          <a:cs typeface="Arial" panose="020B0604020202020204" pitchFamily="34" charset="0"/>
                        </a:rPr>
                        <a:t> </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スエズ運河経済</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特区（</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SCZone</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Sokhna 地方</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SCZoneには、次の4つの固有ゾーンがあ</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る</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Ain Sokhna: 重工業と再生可能エネルギーに割り当てられる</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East Port Said: 軽工業と物流に割り当てられ</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る</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Qantara West: 物流用沿岸地域</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East Ismailia: </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農業、</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繊維</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産業</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、ICT産業に割り当てら</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れ</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る</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7111">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b.</a:t>
                      </a:r>
                      <a:r>
                        <a:rPr kumimoji="1" lang="en-US" altLang="ja-JP" sz="1400" b="0" i="0" kern="1200" dirty="0">
                          <a:solidFill>
                            <a:srgbClr val="000000"/>
                          </a:solidFill>
                          <a:effectLst/>
                          <a:latin typeface="Arial" panose="020B0604020202020204" pitchFamily="34" charset="0"/>
                          <a:ea typeface="+mn-ea"/>
                          <a:cs typeface="Arial" panose="020B0604020202020204" pitchFamily="34" charset="0"/>
                        </a:rPr>
                        <a:t> </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Golden Triangle 経済特区</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GTZone</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Qosser-Safaga-Qena-Qeft 地域</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GTZoneは鉱業、一般産業、観光セクターの分野で多額の投資を</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誘導している。</a:t>
                      </a:r>
                    </a:p>
                  </a:txBody>
                  <a:tcPr marL="76201" marR="76201"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650449" y="2668547"/>
            <a:ext cx="5472608" cy="3600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認定経済特区（</a:t>
            </a:r>
            <a:r>
              <a:rPr lang="ja-JP" altLang="en-US" sz="1400" noProof="1">
                <a:solidFill>
                  <a:srgbClr val="000000"/>
                </a:solidFill>
                <a:latin typeface="+mj-lt"/>
                <a:ea typeface="HGP創英角ｺﾞｼｯｸUB" pitchFamily="50" charset="-128"/>
                <a:cs typeface="Arial" panose="020B0604020202020204" pitchFamily="34" charset="0"/>
              </a:rPr>
              <a:t>SEZ）</a:t>
            </a:r>
          </a:p>
        </p:txBody>
      </p:sp>
    </p:spTree>
    <p:extLst>
      <p:ext uri="{BB962C8B-B14F-4D97-AF65-F5344CB8AC3E}">
        <p14:creationId xmlns:p14="http://schemas.microsoft.com/office/powerpoint/2010/main" val="33103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noProof="1">
                <a:latin typeface="HGP創英角ｺﾞｼｯｸUB"/>
                <a:ea typeface="HGP創英角ｺﾞｼｯｸUB"/>
              </a:rPr>
              <a:t>医療関連</a:t>
            </a:r>
            <a:endParaRPr kumimoji="1" lang="ja-JP" altLang="en-US" sz="2400">
              <a:latin typeface="HGP創英角ｺﾞｼｯｸUB"/>
              <a:ea typeface="HGP創英角ｺﾞｼｯｸUB"/>
            </a:endParaRPr>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nchor="t">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平均寿命は</a:t>
            </a:r>
            <a:r>
              <a:rPr kumimoji="1" lang="ja-JP" altLang="en-US" sz="1400" b="0" i="0" u="none" strike="noStrike" kern="1200" cap="none" spc="0" normalizeH="0" baseline="0" noProof="1">
                <a:ln>
                  <a:noFill/>
                </a:ln>
                <a:solidFill>
                  <a:srgbClr val="000000"/>
                </a:solidFill>
                <a:effectLst/>
                <a:uLnTx/>
                <a:uFillTx/>
                <a:latin typeface="+mn-lt"/>
                <a:ea typeface="ＭＳ Ｐゴシック"/>
                <a:cs typeface="Arial"/>
              </a:rPr>
              <a:t>69.1</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歳、健康寿命は</a:t>
            </a:r>
            <a:r>
              <a:rPr lang="en-US" altLang="ja-JP" sz="1400" noProof="1">
                <a:solidFill>
                  <a:srgbClr val="000000"/>
                </a:solidFill>
                <a:latin typeface="+mn-lt"/>
                <a:ea typeface="ＭＳ Ｐゴシック"/>
                <a:cs typeface="Arial"/>
              </a:rPr>
              <a:t>60.4</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歳で</a:t>
            </a:r>
            <a:r>
              <a:rPr lang="ja-JP" altLang="en-US" sz="1400" noProof="1">
                <a:solidFill>
                  <a:srgbClr val="000000"/>
                </a:solidFill>
                <a:latin typeface="ＭＳ Ｐゴシック"/>
                <a:ea typeface="ＭＳ Ｐゴシック"/>
                <a:cs typeface="Arial"/>
              </a:rPr>
              <a:t>ある</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sp>
        <p:nvSpPr>
          <p:cNvPr id="14" name="Rectangle 6"/>
          <p:cNvSpPr>
            <a:spLocks noChangeArrowheads="1"/>
          </p:cNvSpPr>
          <p:nvPr/>
        </p:nvSpPr>
        <p:spPr bwMode="auto">
          <a:xfrm>
            <a:off x="1231527"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ja-JP" altLang="en-US" sz="1400" noProof="1">
                <a:solidFill>
                  <a:srgbClr val="000000"/>
                </a:solidFill>
                <a:latin typeface="HGPSoeiKakugothicUB"/>
                <a:ea typeface="HGPSoeiKakugothicUB"/>
              </a:rPr>
              <a:t>健康水準・</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医療水準</a:t>
            </a:r>
            <a:r>
              <a:rPr lang="ja-JP" altLang="en-US" sz="1400" noProof="1">
                <a:solidFill>
                  <a:srgbClr val="000000"/>
                </a:solidFill>
                <a:latin typeface="HGPSoeiKakugothicUB"/>
                <a:ea typeface="HGPSoeiKakugothicUB"/>
              </a:rPr>
              <a:t>を示す</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主</a:t>
            </a:r>
            <a:r>
              <a:rPr lang="ja-JP" altLang="en-US" sz="1400" noProof="1">
                <a:solidFill>
                  <a:srgbClr val="000000"/>
                </a:solidFill>
                <a:latin typeface="HGPSoeiKakugothicUB"/>
                <a:ea typeface="HGPSoeiKakugothicUB"/>
              </a:rPr>
              <a:t>な</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指標</a:t>
            </a:r>
          </a:p>
        </p:txBody>
      </p:sp>
      <p:sp>
        <p:nvSpPr>
          <p:cNvPr id="15" name="テキスト ボックス 14"/>
          <p:cNvSpPr txBox="1"/>
          <p:nvPr/>
        </p:nvSpPr>
        <p:spPr>
          <a:xfrm>
            <a:off x="275269" y="6397384"/>
            <a:ext cx="6776162" cy="3972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注1） 収縮期血圧（SBP） </a:t>
            </a:r>
            <a:r>
              <a:rPr lang="ja-JP" altLang="en-US" sz="800" noProof="1">
                <a:solidFill>
                  <a:srgbClr val="000000"/>
                </a:solidFill>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140以上又は拡張期血圧（DBP） 90以上を高血圧と定義する</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注2） BMI 25以上。BMIは体重（kg） ÷（身長（m） ×身長（m） ） で計算され</a:t>
            </a:r>
            <a:r>
              <a:rPr lang="ja-JP" altLang="en-US" sz="800" noProof="1">
                <a:solidFill>
                  <a:srgbClr val="000000"/>
                </a:solidFill>
                <a:latin typeface="Arial"/>
                <a:ea typeface="ＭＳ Ｐゴシック"/>
                <a:cs typeface="Arial"/>
              </a:rPr>
              <a:t>る</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Global Health Observatory（GHO） データ、世界保健機関（WHO）、Global Nutrition Report、Statista、世界銀行グループ</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graphicFrame>
        <p:nvGraphicFramePr>
          <p:cNvPr id="16" name="表 15"/>
          <p:cNvGraphicFramePr>
            <a:graphicFrameLocks noGrp="1"/>
          </p:cNvGraphicFramePr>
          <p:nvPr>
            <p:extLst>
              <p:ext uri="{D42A27DB-BD31-4B8C-83A1-F6EECF244321}">
                <p14:modId xmlns:p14="http://schemas.microsoft.com/office/powerpoint/2010/main" val="474023239"/>
              </p:ext>
            </p:extLst>
          </p:nvPr>
        </p:nvGraphicFramePr>
        <p:xfrm>
          <a:off x="1199726" y="1706243"/>
          <a:ext cx="7454704" cy="4530370"/>
        </p:xfrm>
        <a:graphic>
          <a:graphicData uri="http://schemas.openxmlformats.org/drawingml/2006/table">
            <a:tbl>
              <a:tblPr firstRow="1" bandRow="1">
                <a:tableStyleId>{5C22544A-7EE6-4342-B048-85BDC9FD1C3A}</a:tableStyleId>
              </a:tblPr>
              <a:tblGrid>
                <a:gridCol w="2746358">
                  <a:extLst>
                    <a:ext uri="{9D8B030D-6E8A-4147-A177-3AD203B41FA5}">
                      <a16:colId xmlns:a16="http://schemas.microsoft.com/office/drawing/2014/main" val="20000"/>
                    </a:ext>
                  </a:extLst>
                </a:gridCol>
                <a:gridCol w="2354173">
                  <a:extLst>
                    <a:ext uri="{9D8B030D-6E8A-4147-A177-3AD203B41FA5}">
                      <a16:colId xmlns:a16="http://schemas.microsoft.com/office/drawing/2014/main" val="20001"/>
                    </a:ext>
                  </a:extLst>
                </a:gridCol>
                <a:gridCol w="2354173">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HGP創英角ｺﾞｼｯｸUB"/>
                        <a:ea typeface="HGP創英角ｺﾞｼｯｸUB"/>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noProof="1">
                          <a:solidFill>
                            <a:schemeClr val="bg1"/>
                          </a:solidFill>
                          <a:latin typeface="HGP創英角ｺﾞｼｯｸUB"/>
                          <a:ea typeface="HGP創英角ｺﾞｼｯｸUB"/>
                        </a:rPr>
                        <a:t>男性</a:t>
                      </a:r>
                      <a:endParaRPr kumimoji="1" lang="ja-JP" altLang="en-US" sz="1400" b="0" noProof="1">
                        <a:solidFill>
                          <a:schemeClr val="bg1"/>
                        </a:solidFill>
                        <a:latin typeface="HGP創英角ｺﾞｼｯｸUB"/>
                        <a:ea typeface="HGP創英角ｺﾞｼｯｸUB"/>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noProof="1">
                          <a:solidFill>
                            <a:schemeClr val="bg1"/>
                          </a:solidFill>
                          <a:latin typeface="HGP創英角ｺﾞｼｯｸUB"/>
                          <a:ea typeface="HGP創英角ｺﾞｼｯｸUB"/>
                        </a:rPr>
                        <a:t>女性</a:t>
                      </a:r>
                      <a:endParaRPr kumimoji="1" lang="ja-JP" altLang="en-US" sz="1400" b="0" noProof="1">
                        <a:solidFill>
                          <a:schemeClr val="bg1"/>
                        </a:solidFill>
                        <a:latin typeface="HGP創英角ｺﾞｼｯｸUB"/>
                        <a:ea typeface="HGP創英角ｺﾞｼｯｸUB"/>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a:ea typeface="ＭＳ Ｐゴシック"/>
                          <a:cs typeface="Arial"/>
                        </a:rPr>
                        <a:t>平均</a:t>
                      </a:r>
                      <a:r>
                        <a:rPr lang="ja-JP" altLang="en-US" sz="1400" b="1" noProof="1">
                          <a:solidFill>
                            <a:schemeClr val="tx1"/>
                          </a:solidFill>
                          <a:latin typeface="Arial"/>
                          <a:ea typeface="ＭＳ Ｐゴシック"/>
                          <a:cs typeface="Arial"/>
                        </a:rPr>
                        <a:t>寿命</a:t>
                      </a:r>
                      <a:r>
                        <a:rPr kumimoji="1" lang="ja-JP" altLang="en-US" sz="1400" b="1" noProof="1">
                          <a:solidFill>
                            <a:schemeClr val="tx1"/>
                          </a:solidFill>
                          <a:latin typeface="Arial"/>
                          <a:ea typeface="ＭＳ Ｐゴシック"/>
                          <a:cs typeface="Arial"/>
                        </a:rPr>
                        <a:t>（</a:t>
                      </a:r>
                      <a:r>
                        <a:rPr kumimoji="1" lang="ja-JP" altLang="en-US" sz="1400" b="0" noProof="1">
                          <a:solidFill>
                            <a:schemeClr val="tx1"/>
                          </a:solidFill>
                          <a:latin typeface="Arial"/>
                          <a:ea typeface="ＭＳ Ｐゴシック"/>
                          <a:cs typeface="Arial"/>
                        </a:rPr>
                        <a:t>2021年）</a:t>
                      </a:r>
                      <a:endParaRPr kumimoji="1" lang="en-US" altLang="ja-JP" sz="1400" b="0"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66.7歳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71.7歳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lnT w="6350" cap="flat" cmpd="sng" algn="ctr">
                      <a:solidFill>
                        <a:schemeClr val="bg1"/>
                      </a:solidFill>
                      <a:prstDash val="solid"/>
                      <a:round/>
                      <a:headEnd type="none" w="med" len="med"/>
                      <a:tailEnd type="none" w="med" len="med"/>
                    </a:lnT>
                  </a:tcPr>
                </a:tc>
                <a:tc gridSpan="2">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69.1歳</a:t>
                      </a:r>
                    </a:p>
                  </a:txBody>
                  <a:tcPr anchor="ctr">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a:ea typeface="ＭＳ Ｐゴシック"/>
                          <a:cs typeface="Arial"/>
                        </a:rPr>
                        <a:t>健康寿命（</a:t>
                      </a:r>
                      <a:r>
                        <a:rPr lang="ja-JP" altLang="en-US" sz="1400" b="0" noProof="1">
                          <a:solidFill>
                            <a:schemeClr val="tx1"/>
                          </a:solidFill>
                          <a:latin typeface="Arial"/>
                          <a:ea typeface="ＭＳ Ｐゴシック"/>
                          <a:cs typeface="Arial"/>
                        </a:rPr>
                        <a:t>20</a:t>
                      </a:r>
                      <a:r>
                        <a:rPr lang="en-IN" altLang="ja-JP" sz="1400" b="0" noProof="1">
                          <a:solidFill>
                            <a:schemeClr val="tx1"/>
                          </a:solidFill>
                          <a:latin typeface="Arial"/>
                          <a:ea typeface="ＭＳ Ｐゴシック"/>
                          <a:cs typeface="Arial"/>
                        </a:rPr>
                        <a:t>21</a:t>
                      </a:r>
                      <a:r>
                        <a:rPr kumimoji="1" lang="ja-JP" altLang="en-US" sz="1400" b="0" noProof="1">
                          <a:solidFill>
                            <a:schemeClr val="tx1"/>
                          </a:solidFill>
                          <a:latin typeface="+mn-lt"/>
                          <a:ea typeface="+mn-ea"/>
                          <a:cs typeface="Arial"/>
                        </a:rPr>
                        <a:t>年</a:t>
                      </a:r>
                      <a:r>
                        <a:rPr lang="ja-JP" altLang="en-US" sz="1400" b="0" noProof="1">
                          <a:solidFill>
                            <a:schemeClr val="tx1"/>
                          </a:solidFill>
                          <a:latin typeface="Arial"/>
                          <a:ea typeface="ＭＳ Ｐゴシック"/>
                          <a:cs typeface="Arial"/>
                        </a:rPr>
                        <a:t>）</a:t>
                      </a:r>
                      <a:endParaRPr lang="en-US" altLang="ja-JP" sz="1400" b="0"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59.7歳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61.1歳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60.4歳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a:ea typeface="ＭＳ Ｐゴシック"/>
                          <a:cs typeface="Arial"/>
                        </a:rPr>
                        <a:t>5歳未満児死亡率</a:t>
                      </a:r>
                      <a:br>
                        <a:rPr lang="en-US" altLang="ja-JP" sz="1400" b="1" dirty="0">
                          <a:solidFill>
                            <a:srgbClr val="000000"/>
                          </a:solidFill>
                          <a:latin typeface="Arial"/>
                          <a:ea typeface="ＭＳ Ｐゴシック"/>
                          <a:cs typeface="Arial"/>
                        </a:rPr>
                      </a:br>
                      <a:r>
                        <a:rPr lang="en-US" altLang="ja-JP" sz="1400" b="1" noProof="1">
                          <a:solidFill>
                            <a:schemeClr val="tx1"/>
                          </a:solidFill>
                          <a:latin typeface="Arial"/>
                          <a:ea typeface="ＭＳ Ｐゴシック"/>
                          <a:cs typeface="Arial"/>
                        </a:rPr>
                        <a:t>1,000人当たり</a:t>
                      </a:r>
                      <a:r>
                        <a:rPr lang="ja-JP" altLang="en-US" sz="1400" noProof="1"/>
                        <a:t>（</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202</a:t>
                      </a:r>
                      <a:r>
                        <a:rPr kumimoji="1" lang="en-IN" altLang="ja-JP" sz="1400" b="0" i="0" u="none" strike="noStrike" kern="1200" cap="none" spc="0" normalizeH="0" baseline="0" noProof="1">
                          <a:ln>
                            <a:noFill/>
                          </a:ln>
                          <a:solidFill>
                            <a:srgbClr val="000000"/>
                          </a:solidFill>
                          <a:effectLst/>
                          <a:uLnTx/>
                          <a:uFillTx/>
                          <a:latin typeface="Arial"/>
                          <a:ea typeface="ＭＳ Ｐゴシック"/>
                          <a:cs typeface="Arial"/>
                        </a:rPr>
                        <a:t>2</a:t>
                      </a:r>
                      <a:r>
                        <a:rPr kumimoji="1" lang="ja-JP" altLang="en-US" sz="1400" b="0" noProof="1">
                          <a:solidFill>
                            <a:schemeClr val="tx1"/>
                          </a:solidFill>
                          <a:latin typeface="+mn-lt"/>
                          <a:ea typeface="+mn-ea"/>
                          <a:cs typeface="Arial"/>
                        </a:rPr>
                        <a:t>年</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18.11人</a:t>
                      </a:r>
                      <a:endParaRPr kumimoji="1" lang="en-US" altLang="ja-JP" sz="1400" kern="1200" dirty="0">
                        <a:solidFill>
                          <a:schemeClr val="tx1"/>
                        </a:solidFill>
                        <a:latin typeface="Arial"/>
                        <a:ea typeface="ＭＳ Ｐゴシック"/>
                        <a:cs typeface="Arial"/>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2048">
                <a:tc>
                  <a:txBody>
                    <a:bodyPr/>
                    <a:lstStyle/>
                    <a:p>
                      <a:pPr algn="l"/>
                      <a:r>
                        <a:rPr lang="ja-JP" altLang="en-US" sz="1400" b="1" noProof="1">
                          <a:solidFill>
                            <a:schemeClr val="tx1"/>
                          </a:solidFill>
                          <a:latin typeface="Arial"/>
                          <a:ea typeface="ＭＳ Ｐゴシック"/>
                          <a:cs typeface="Arial"/>
                        </a:rPr>
                        <a:t>妊産婦死亡率</a:t>
                      </a:r>
                      <a:endParaRPr lang="en-US" altLang="ja-JP" sz="1400" b="1" dirty="0">
                        <a:solidFill>
                          <a:schemeClr val="tx1"/>
                        </a:solidFill>
                        <a:latin typeface="Arial"/>
                        <a:ea typeface="ＭＳ Ｐゴシック"/>
                        <a:cs typeface="Arial"/>
                      </a:endParaRPr>
                    </a:p>
                    <a:p>
                      <a:pPr algn="l"/>
                      <a:r>
                        <a:rPr lang="en-US" altLang="ja-JP" sz="1400" b="1" noProof="1">
                          <a:solidFill>
                            <a:schemeClr val="tx1"/>
                          </a:solidFill>
                          <a:latin typeface="Arial"/>
                          <a:ea typeface="ＭＳ Ｐゴシック"/>
                          <a:cs typeface="Arial"/>
                        </a:rPr>
                        <a:t>10万人当たり</a:t>
                      </a:r>
                      <a:r>
                        <a:rPr lang="ja-JP" altLang="en-US" sz="1400" b="1" noProof="1">
                          <a:solidFill>
                            <a:schemeClr val="tx1"/>
                          </a:solidFill>
                          <a:latin typeface="Arial"/>
                          <a:ea typeface="ＭＳ Ｐゴシック"/>
                          <a:cs typeface="Arial"/>
                        </a:rPr>
                        <a:t>（</a:t>
                      </a:r>
                      <a:r>
                        <a:rPr lang="en-US" altLang="ja-JP" sz="1400" b="0" i="0" u="none" strike="noStrike" noProof="1">
                          <a:solidFill>
                            <a:srgbClr val="000000"/>
                          </a:solidFill>
                          <a:latin typeface="Arial"/>
                          <a:ea typeface="ＭＳ Ｐゴシック"/>
                        </a:rPr>
                        <a:t>2023</a:t>
                      </a:r>
                      <a:r>
                        <a:rPr kumimoji="1" lang="ja-JP" altLang="en-US" sz="1400" b="0" noProof="1">
                          <a:solidFill>
                            <a:schemeClr val="tx1"/>
                          </a:solidFill>
                          <a:latin typeface="+mn-lt"/>
                          <a:ea typeface="+mn-ea"/>
                          <a:cs typeface="Arial"/>
                        </a:rPr>
                        <a:t>年</a:t>
                      </a:r>
                      <a:r>
                        <a:rPr lang="ja-JP" altLang="en-US" sz="1400" b="0" i="0" u="none" strike="noStrike" noProof="1">
                          <a:solidFill>
                            <a:srgbClr val="000000"/>
                          </a:solidFill>
                          <a:latin typeface="Arial"/>
                          <a:ea typeface="ＭＳ Ｐゴシック"/>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a:ea typeface="ＭＳ Ｐゴシック"/>
                          <a:cs typeface="Arial"/>
                        </a:rPr>
                        <a:t>-</a:t>
                      </a:r>
                      <a:endParaRPr kumimoji="1" lang="en-US" altLang="ja-JP" sz="1400" kern="1200">
                        <a:solidFill>
                          <a:schemeClr val="tx1"/>
                        </a:solidFill>
                        <a:latin typeface="Arial"/>
                        <a:ea typeface="ＭＳ Ｐゴシック"/>
                        <a:cs typeface="Arial"/>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16.95人*</a:t>
                      </a:r>
                      <a:endParaRPr kumimoji="1" lang="en-US" altLang="ja-JP" sz="1400" kern="1200" dirty="0">
                        <a:solidFill>
                          <a:schemeClr val="tx1"/>
                        </a:solidFill>
                        <a:latin typeface="Arial"/>
                        <a:ea typeface="ＭＳ Ｐゴシック"/>
                        <a:cs typeface="Arial"/>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rowSpan="2">
                  <a:txBody>
                    <a:bodyPr/>
                    <a:lstStyle/>
                    <a:p>
                      <a:pPr algn="l"/>
                      <a:r>
                        <a:rPr lang="en-US" altLang="ja-JP" sz="1400" b="1" noProof="1">
                          <a:solidFill>
                            <a:schemeClr val="tx1"/>
                          </a:solidFill>
                          <a:latin typeface="Arial"/>
                          <a:ea typeface="ＭＳ Ｐゴシック"/>
                          <a:cs typeface="Arial"/>
                        </a:rPr>
                        <a:t>30~79歳の高血圧の有病率</a:t>
                      </a:r>
                      <a:r>
                        <a:rPr lang="ja-JP" altLang="en-US" sz="1400" b="1" baseline="30000" noProof="1">
                          <a:solidFill>
                            <a:schemeClr val="tx1"/>
                          </a:solidFill>
                          <a:latin typeface="Arial"/>
                          <a:ea typeface="ＭＳ Ｐゴシック"/>
                          <a:cs typeface="Arial"/>
                        </a:rPr>
                        <a:t>注1）</a:t>
                      </a:r>
                      <a:r>
                        <a:rPr lang="en-US" altLang="ja-JP" sz="1400" noProof="1"/>
                        <a:t> </a:t>
                      </a:r>
                      <a:endParaRPr lang="ja-JP" altLang="en-US" sz="1400" b="1" dirty="0">
                        <a:solidFill>
                          <a:schemeClr val="tx1"/>
                        </a:solidFill>
                        <a:latin typeface="Arial"/>
                        <a:ea typeface="ＭＳ Ｐゴシック"/>
                        <a:cs typeface="Arial"/>
                      </a:endParaRPr>
                    </a:p>
                    <a:p>
                      <a:pPr lvl="0" algn="l">
                        <a:buNone/>
                      </a:pPr>
                      <a:r>
                        <a:rPr lang="ja-JP" altLang="en-US" sz="1400" b="1" noProof="1">
                          <a:solidFill>
                            <a:schemeClr val="tx1"/>
                          </a:solidFill>
                          <a:latin typeface="Arial"/>
                          <a:ea typeface="ＭＳ Ｐゴシック"/>
                          <a:cs typeface="Arial"/>
                        </a:rPr>
                        <a:t>（</a:t>
                      </a:r>
                      <a:r>
                        <a:rPr lang="en-US" altLang="ja-JP" sz="1400" b="1" noProof="1">
                          <a:solidFill>
                            <a:schemeClr val="tx1"/>
                          </a:solidFill>
                          <a:latin typeface="Arial"/>
                          <a:ea typeface="ＭＳ Ｐゴシック"/>
                          <a:cs typeface="Arial"/>
                        </a:rPr>
                        <a:t>標準化</a:t>
                      </a:r>
                      <a:r>
                        <a:rPr lang="ja-JP" altLang="en-US" sz="1400" b="1" noProof="1">
                          <a:solidFill>
                            <a:schemeClr val="tx1"/>
                          </a:solidFill>
                          <a:latin typeface="Arial"/>
                          <a:ea typeface="ＭＳ Ｐゴシック"/>
                          <a:cs typeface="Arial"/>
                        </a:rPr>
                        <a:t>）</a:t>
                      </a:r>
                      <a:r>
                        <a:rPr lang="en-IN" altLang="ja-JP" sz="1400" b="1" noProof="1">
                          <a:solidFill>
                            <a:schemeClr val="tx1"/>
                          </a:solidFill>
                          <a:latin typeface="Arial"/>
                          <a:ea typeface="ＭＳ Ｐゴシック"/>
                          <a:cs typeface="Arial"/>
                        </a:rPr>
                        <a:t>(2019)</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35.6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40.7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4016">
                <a:tc vMerge="1">
                  <a:txBody>
                    <a:bodyPr/>
                    <a:lstStyle/>
                    <a:p>
                      <a:pPr algn="l"/>
                      <a:endParaRPr lang="ja-JP" altLang="en-US" sz="112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38.2</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048799"/>
                  </a:ext>
                </a:extLst>
              </a:tr>
              <a:tr h="540060">
                <a:tc>
                  <a:txBody>
                    <a:bodyPr/>
                    <a:lstStyle/>
                    <a:p>
                      <a:pPr algn="l"/>
                      <a:r>
                        <a:rPr lang="en-US" altLang="ja-JP" sz="1400" b="1" noProof="1">
                          <a:solidFill>
                            <a:schemeClr val="tx1"/>
                          </a:solidFill>
                          <a:latin typeface="Arial"/>
                          <a:ea typeface="ＭＳ Ｐゴシック"/>
                          <a:cs typeface="Arial"/>
                        </a:rPr>
                        <a:t>18歳以上の人口に占める</a:t>
                      </a:r>
                      <a:endParaRPr lang="en-US" altLang="ja-JP" sz="1400" b="1" dirty="0">
                        <a:solidFill>
                          <a:schemeClr val="tx1"/>
                        </a:solidFill>
                        <a:latin typeface="Arial"/>
                        <a:ea typeface="ＭＳ Ｐゴシック"/>
                        <a:cs typeface="Arial"/>
                      </a:endParaRPr>
                    </a:p>
                    <a:p>
                      <a:pPr algn="l"/>
                      <a:r>
                        <a:rPr lang="ja-JP" altLang="en-US" sz="1400" b="1" noProof="1">
                          <a:solidFill>
                            <a:schemeClr val="tx1"/>
                          </a:solidFill>
                          <a:latin typeface="Arial"/>
                          <a:ea typeface="ＭＳ Ｐゴシック"/>
                          <a:cs typeface="Arial"/>
                        </a:rPr>
                        <a:t>肥満</a:t>
                      </a:r>
                      <a:r>
                        <a:rPr lang="ja-JP" altLang="en-US" sz="1400" b="1" baseline="30000" noProof="1">
                          <a:solidFill>
                            <a:schemeClr val="tx1"/>
                          </a:solidFill>
                          <a:latin typeface="Arial"/>
                          <a:ea typeface="ＭＳ Ｐゴシック"/>
                          <a:cs typeface="Arial"/>
                        </a:rPr>
                        <a:t>注2）</a:t>
                      </a:r>
                      <a:r>
                        <a:rPr lang="ja-JP" altLang="en-US" sz="1400" noProof="1"/>
                        <a:t> </a:t>
                      </a:r>
                      <a:r>
                        <a:rPr lang="ja-JP" altLang="en-US" sz="1400" b="1" noProof="1"/>
                        <a:t>の人</a:t>
                      </a:r>
                      <a:r>
                        <a:rPr lang="ja-JP" altLang="en-US" sz="1400" b="1" noProof="1">
                          <a:solidFill>
                            <a:schemeClr val="tx1"/>
                          </a:solidFill>
                          <a:latin typeface="Arial"/>
                          <a:ea typeface="ＭＳ Ｐゴシック"/>
                          <a:cs typeface="Arial"/>
                        </a:rPr>
                        <a:t>の割合</a:t>
                      </a:r>
                      <a:r>
                        <a:rPr lang="ja-JP" altLang="en-US" sz="1400" noProof="1"/>
                        <a:t>（</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20</a:t>
                      </a:r>
                      <a:r>
                        <a:rPr kumimoji="1" lang="en-IN" altLang="ja-JP" sz="1400" b="0" i="0" u="none" strike="noStrike" kern="1200" cap="none" spc="0" normalizeH="0" baseline="0" noProof="1">
                          <a:ln>
                            <a:noFill/>
                          </a:ln>
                          <a:solidFill>
                            <a:srgbClr val="000000"/>
                          </a:solidFill>
                          <a:effectLst/>
                          <a:uLnTx/>
                          <a:uFillTx/>
                          <a:latin typeface="Arial"/>
                          <a:ea typeface="ＭＳ Ｐゴシック"/>
                          <a:cs typeface="Arial"/>
                        </a:rPr>
                        <a:t>22</a:t>
                      </a:r>
                      <a:r>
                        <a:rPr kumimoji="1" lang="ja-JP" altLang="en-US" sz="1400" b="0" noProof="1">
                          <a:solidFill>
                            <a:schemeClr val="tx1"/>
                          </a:solidFill>
                          <a:latin typeface="+mn-lt"/>
                          <a:ea typeface="+mn-ea"/>
                          <a:cs typeface="Arial"/>
                        </a:rPr>
                        <a:t>年</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31.3%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57.1%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a:ea typeface="ＭＳ Ｐゴシック"/>
                          <a:cs typeface="Arial"/>
                        </a:rPr>
                        <a:t>15歳以上の人口に占める</a:t>
                      </a:r>
                      <a:endParaRPr lang="en-US" altLang="ja-JP" sz="1400" b="1" dirty="0">
                        <a:solidFill>
                          <a:schemeClr val="tx1"/>
                        </a:solidFill>
                        <a:latin typeface="Arial"/>
                        <a:ea typeface="ＭＳ Ｐゴシック"/>
                        <a:cs typeface="Arial"/>
                      </a:endParaRPr>
                    </a:p>
                    <a:p>
                      <a:pPr algn="l"/>
                      <a:r>
                        <a:rPr lang="ja-JP" altLang="en-US" sz="1400" b="1" noProof="1">
                          <a:solidFill>
                            <a:schemeClr val="tx1"/>
                          </a:solidFill>
                          <a:latin typeface="Arial"/>
                          <a:ea typeface="ＭＳ Ｐゴシック"/>
                          <a:cs typeface="Arial"/>
                        </a:rPr>
                        <a:t>喫煙者の割合（</a:t>
                      </a:r>
                      <a:r>
                        <a:rPr lang="en-US" altLang="ja-JP" sz="1400" b="0" i="0" u="none" strike="noStrike" noProof="1">
                          <a:solidFill>
                            <a:srgbClr val="000000"/>
                          </a:solidFill>
                          <a:latin typeface="Arial"/>
                        </a:rPr>
                        <a:t>2025</a:t>
                      </a:r>
                      <a:r>
                        <a:rPr kumimoji="1" lang="ja-JP" altLang="en-US" sz="1400" b="0" noProof="1">
                          <a:solidFill>
                            <a:schemeClr val="tx1"/>
                          </a:solidFill>
                          <a:latin typeface="+mn-lt"/>
                          <a:ea typeface="+mn-ea"/>
                          <a:cs typeface="Arial"/>
                        </a:rPr>
                        <a:t>年</a:t>
                      </a:r>
                      <a:r>
                        <a:rPr lang="ja-JP" altLang="en-US" sz="1400" b="0" i="0" u="none" strike="noStrike" noProof="1">
                          <a:solidFill>
                            <a:srgbClr val="000000"/>
                          </a:solidFill>
                          <a:latin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50.4%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0.4%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D8D10A71-2B2C-4CA3-F0E9-FDAE8E4E432F}"/>
              </a:ext>
            </a:extLst>
          </p:cNvPr>
          <p:cNvSpPr txBox="1"/>
          <p:nvPr/>
        </p:nvSpPr>
        <p:spPr>
          <a:xfrm>
            <a:off x="7544707" y="6399208"/>
            <a:ext cx="1584176" cy="215444"/>
          </a:xfrm>
          <a:prstGeom prst="rect">
            <a:avLst/>
          </a:prstGeom>
          <a:noFill/>
        </p:spPr>
        <p:txBody>
          <a:bodyPr wrap="square" lIns="91440" tIns="45720" rIns="91440" bIns="45720" rtlCol="0" anchor="t">
            <a:spAutoFit/>
          </a:bodyPr>
          <a:lstStyle/>
          <a:p>
            <a:r>
              <a:rPr kumimoji="1" lang="en-US" sz="800" noProof="1">
                <a:latin typeface="+mj-lt"/>
                <a:ea typeface="MS PGothic"/>
                <a:cs typeface="Arial"/>
              </a:rPr>
              <a:t>*:モデル化された推定値</a:t>
            </a:r>
          </a:p>
        </p:txBody>
      </p:sp>
    </p:spTree>
    <p:extLst>
      <p:ext uri="{BB962C8B-B14F-4D97-AF65-F5344CB8AC3E}">
        <p14:creationId xmlns:p14="http://schemas.microsoft.com/office/powerpoint/2010/main" val="18289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49891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30" imgW="270" imgH="270" progId="TCLayout.ActiveDocument.1">
                  <p:embed/>
                </p:oleObj>
              </mc:Choice>
              <mc:Fallback>
                <p:oleObj name="think-cellスライド" r:id="rId130" imgW="270" imgH="270" progId="TCLayout.ActiveDocument.1">
                  <p:embed/>
                  <p:pic>
                    <p:nvPicPr>
                      <p:cNvPr id="8" name="オブジェクト 7" hidden="1"/>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 name="Chart 333">
            <a:extLst>
              <a:ext uri="{FF2B5EF4-FFF2-40B4-BE49-F238E27FC236}">
                <a16:creationId xmlns:a16="http://schemas.microsoft.com/office/drawing/2014/main" id="{9B6C884A-E95C-71B2-2EDB-817B163934CA}"/>
              </a:ext>
            </a:extLst>
          </p:cNvPr>
          <p:cNvGraphicFramePr/>
          <p:nvPr>
            <p:custDataLst>
              <p:tags r:id="rId2"/>
            </p:custDataLst>
            <p:extLst>
              <p:ext uri="{D42A27DB-BD31-4B8C-83A1-F6EECF244321}">
                <p14:modId xmlns:p14="http://schemas.microsoft.com/office/powerpoint/2010/main" val="3095777046"/>
              </p:ext>
            </p:extLst>
          </p:nvPr>
        </p:nvGraphicFramePr>
        <p:xfrm>
          <a:off x="190500" y="4822825"/>
          <a:ext cx="7791450" cy="1608138"/>
        </p:xfrm>
        <a:graphic>
          <a:graphicData uri="http://schemas.openxmlformats.org/drawingml/2006/chart">
            <c:chart xmlns:c="http://schemas.openxmlformats.org/drawingml/2006/chart" xmlns:r="http://schemas.openxmlformats.org/officeDocument/2006/relationships" r:id="rId132"/>
          </a:graphicData>
        </a:graphic>
      </p:graphicFrame>
      <p:sp>
        <p:nvSpPr>
          <p:cNvPr id="507" name="テキスト プレースホルダ 9">
            <a:extLst>
              <a:ext uri="{FF2B5EF4-FFF2-40B4-BE49-F238E27FC236}">
                <a16:creationId xmlns:a16="http://schemas.microsoft.com/office/drawing/2014/main" id="{BFB9968D-FA10-8878-D742-0A249AF9BB6D}"/>
              </a:ext>
            </a:extLst>
          </p:cNvPr>
          <p:cNvSpPr>
            <a:spLocks noGrp="1"/>
          </p:cNvSpPr>
          <p:nvPr>
            <p:custDataLst>
              <p:tags r:id="rId3"/>
            </p:custDataLst>
          </p:nvPr>
        </p:nvSpPr>
        <p:spPr bwMode="gray">
          <a:xfrm>
            <a:off x="1906588" y="608171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699AC5-4553-415C-8BD7-6E3252D291F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08" name="テキスト プレースホルダ 9">
            <a:extLst>
              <a:ext uri="{FF2B5EF4-FFF2-40B4-BE49-F238E27FC236}">
                <a16:creationId xmlns:a16="http://schemas.microsoft.com/office/drawing/2014/main" id="{09DF8A07-62DB-9889-8CC3-7BB633CB6F23}"/>
              </a:ext>
            </a:extLst>
          </p:cNvPr>
          <p:cNvSpPr>
            <a:spLocks noGrp="1"/>
          </p:cNvSpPr>
          <p:nvPr>
            <p:custDataLst>
              <p:tags r:id="rId4"/>
            </p:custDataLst>
          </p:nvPr>
        </p:nvSpPr>
        <p:spPr bwMode="gray">
          <a:xfrm>
            <a:off x="2209800" y="60737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D45BB3-F08D-4420-BE9D-9DD77604BCF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09" name="テキスト プレースホルダ 9">
            <a:extLst>
              <a:ext uri="{FF2B5EF4-FFF2-40B4-BE49-F238E27FC236}">
                <a16:creationId xmlns:a16="http://schemas.microsoft.com/office/drawing/2014/main" id="{C36CBFAD-CD7C-DAAE-11B0-08011CE35CFC}"/>
              </a:ext>
            </a:extLst>
          </p:cNvPr>
          <p:cNvSpPr>
            <a:spLocks noGrp="1"/>
          </p:cNvSpPr>
          <p:nvPr>
            <p:custDataLst>
              <p:tags r:id="rId5"/>
            </p:custDataLst>
          </p:nvPr>
        </p:nvSpPr>
        <p:spPr bwMode="gray">
          <a:xfrm>
            <a:off x="4899025" y="5554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AF13AD-201E-41D2-BCF2-EBDDA26DF72F}"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10" name="テキスト プレースホルダ 9">
            <a:extLst>
              <a:ext uri="{FF2B5EF4-FFF2-40B4-BE49-F238E27FC236}">
                <a16:creationId xmlns:a16="http://schemas.microsoft.com/office/drawing/2014/main" id="{8A84F0D9-7B76-A081-EF32-640F5838755B}"/>
              </a:ext>
            </a:extLst>
          </p:cNvPr>
          <p:cNvSpPr>
            <a:spLocks noGrp="1"/>
          </p:cNvSpPr>
          <p:nvPr>
            <p:custDataLst>
              <p:tags r:id="rId6"/>
            </p:custDataLst>
          </p:nvPr>
        </p:nvSpPr>
        <p:spPr bwMode="gray">
          <a:xfrm>
            <a:off x="5202238" y="54832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81E65D-F034-41DE-AB0E-FEB594175AA3}"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A3BDE465-7211-7479-F72D-5969C3F94853}"/>
              </a:ext>
            </a:extLst>
          </p:cNvPr>
          <p:cNvSpPr>
            <a:spLocks noGrp="1"/>
          </p:cNvSpPr>
          <p:nvPr>
            <p:custDataLst>
              <p:tags r:id="rId7"/>
            </p:custDataLst>
          </p:nvPr>
        </p:nvSpPr>
        <p:spPr bwMode="gray">
          <a:xfrm>
            <a:off x="6413500" y="5603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997F06-0DF3-4A97-8776-D0828A472BFC}"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0BBA887E-6703-ADA7-A0DF-433AE989BC26}"/>
              </a:ext>
            </a:extLst>
          </p:cNvPr>
          <p:cNvSpPr>
            <a:spLocks noGrp="1"/>
          </p:cNvSpPr>
          <p:nvPr>
            <p:custDataLst>
              <p:tags r:id="rId8"/>
            </p:custDataLst>
          </p:nvPr>
        </p:nvSpPr>
        <p:spPr bwMode="gray">
          <a:xfrm>
            <a:off x="7019925" y="5427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59D5BE-35BA-4E76-9AD6-C09076999F48}"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167AD75E-3B1E-92AE-88DA-91574F5DB700}"/>
              </a:ext>
            </a:extLst>
          </p:cNvPr>
          <p:cNvSpPr>
            <a:spLocks noGrp="1"/>
          </p:cNvSpPr>
          <p:nvPr>
            <p:custDataLst>
              <p:tags r:id="rId9"/>
            </p:custDataLst>
          </p:nvPr>
        </p:nvSpPr>
        <p:spPr bwMode="gray">
          <a:xfrm>
            <a:off x="7321550" y="5472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610DE30-4E1E-4811-B404-1F7D7B4E45BF}"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76C74551-642E-2828-CFA8-AA4E5164FCE3}"/>
              </a:ext>
            </a:extLst>
          </p:cNvPr>
          <p:cNvSpPr>
            <a:spLocks noGrp="1"/>
          </p:cNvSpPr>
          <p:nvPr>
            <p:custDataLst>
              <p:tags r:id="rId10"/>
            </p:custDataLst>
          </p:nvPr>
        </p:nvSpPr>
        <p:spPr bwMode="gray">
          <a:xfrm>
            <a:off x="695325" y="5626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612D4C-B784-4395-818E-9508FB4EA50F}"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470B085C-3158-7190-63A6-E788597E88AC}"/>
              </a:ext>
            </a:extLst>
          </p:cNvPr>
          <p:cNvSpPr>
            <a:spLocks noGrp="1"/>
          </p:cNvSpPr>
          <p:nvPr>
            <p:custDataLst>
              <p:tags r:id="rId11"/>
            </p:custDataLst>
          </p:nvPr>
        </p:nvSpPr>
        <p:spPr bwMode="gray">
          <a:xfrm>
            <a:off x="998538" y="5630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DB456A-7B96-4259-B3EB-89532D26A035}"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A1A5A4A-D0F3-3EF3-A51E-65044E618F15}"/>
              </a:ext>
            </a:extLst>
          </p:cNvPr>
          <p:cNvSpPr>
            <a:spLocks noGrp="1"/>
          </p:cNvSpPr>
          <p:nvPr>
            <p:custDataLst>
              <p:tags r:id="rId12"/>
            </p:custDataLst>
          </p:nvPr>
        </p:nvSpPr>
        <p:spPr bwMode="gray">
          <a:xfrm>
            <a:off x="1300163" y="5657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3A687F-91A5-4260-8B4F-79624CF6D7BD}"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12DDF100-6969-F2AD-4AB1-3AAB4BDA5476}"/>
              </a:ext>
            </a:extLst>
          </p:cNvPr>
          <p:cNvSpPr>
            <a:spLocks noGrp="1"/>
          </p:cNvSpPr>
          <p:nvPr>
            <p:custDataLst>
              <p:tags r:id="rId13"/>
            </p:custDataLst>
          </p:nvPr>
        </p:nvSpPr>
        <p:spPr bwMode="gray">
          <a:xfrm>
            <a:off x="1603375" y="573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CE4CE6-C0DA-4087-9C57-C3ABB4465BA8}"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21E7F1EA-2F6B-95D4-102C-2BAEAB8B3D72}"/>
              </a:ext>
            </a:extLst>
          </p:cNvPr>
          <p:cNvSpPr>
            <a:spLocks noGrp="1"/>
          </p:cNvSpPr>
          <p:nvPr>
            <p:custDataLst>
              <p:tags r:id="rId14"/>
            </p:custDataLst>
          </p:nvPr>
        </p:nvSpPr>
        <p:spPr bwMode="gray">
          <a:xfrm>
            <a:off x="1906588" y="573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8885976-0EA8-4BA4-910E-79D1BA678A44}"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7B0FE89B-A99F-3CB8-A205-0A0F8BCA0D12}"/>
              </a:ext>
            </a:extLst>
          </p:cNvPr>
          <p:cNvSpPr>
            <a:spLocks noGrp="1"/>
          </p:cNvSpPr>
          <p:nvPr>
            <p:custDataLst>
              <p:tags r:id="rId15"/>
            </p:custDataLst>
          </p:nvPr>
        </p:nvSpPr>
        <p:spPr bwMode="gray">
          <a:xfrm>
            <a:off x="2209800" y="5688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ADEAB7-CD20-4D62-8766-202577A7D6E0}"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F6906022-3BB7-56F3-F0A3-7DD42781EF73}"/>
              </a:ext>
            </a:extLst>
          </p:cNvPr>
          <p:cNvSpPr>
            <a:spLocks noGrp="1"/>
          </p:cNvSpPr>
          <p:nvPr>
            <p:custDataLst>
              <p:tags r:id="rId16"/>
            </p:custDataLst>
          </p:nvPr>
        </p:nvSpPr>
        <p:spPr bwMode="gray">
          <a:xfrm>
            <a:off x="2511425" y="5649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A1D4AE-42A4-470F-9EB8-07FD4D261CEB}"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E74FB189-3726-9FF3-03B2-DC998CC53465}"/>
              </a:ext>
            </a:extLst>
          </p:cNvPr>
          <p:cNvSpPr>
            <a:spLocks noGrp="1"/>
          </p:cNvSpPr>
          <p:nvPr>
            <p:custDataLst>
              <p:tags r:id="rId17"/>
            </p:custDataLst>
          </p:nvPr>
        </p:nvSpPr>
        <p:spPr bwMode="gray">
          <a:xfrm>
            <a:off x="2814638" y="5611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7F7A40-A52C-4FC2-A0F2-69C4DC08D891}" type="datetime'''''''''7''''''''''''''''''2'''''''''''''''''''">
              <a:rPr lang="ja-JP" altLang="en-US" sz="1000" smtClean="0">
                <a:effectLst/>
                <a:sym typeface="+mn-lt"/>
              </a:rPr>
              <a:pPr marL="0" lvl="0" indent="0" algn="ctr">
                <a:spcBef>
                  <a:spcPct val="0"/>
                </a:spcBef>
                <a:buNone/>
              </a:pPr>
              <a:t>72</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B9B2027-F371-A1C3-6245-2F49EFC57454}"/>
              </a:ext>
            </a:extLst>
          </p:cNvPr>
          <p:cNvSpPr>
            <a:spLocks noGrp="1"/>
          </p:cNvSpPr>
          <p:nvPr>
            <p:custDataLst>
              <p:tags r:id="rId18"/>
            </p:custDataLst>
          </p:nvPr>
        </p:nvSpPr>
        <p:spPr bwMode="gray">
          <a:xfrm>
            <a:off x="3117850" y="5513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FF2127C-6630-4411-9F98-36D0AE0E914F}"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D378DC07-7DFB-1716-38CA-59404A7F30B7}"/>
              </a:ext>
            </a:extLst>
          </p:cNvPr>
          <p:cNvSpPr>
            <a:spLocks noGrp="1"/>
          </p:cNvSpPr>
          <p:nvPr>
            <p:custDataLst>
              <p:tags r:id="rId19"/>
            </p:custDataLst>
          </p:nvPr>
        </p:nvSpPr>
        <p:spPr bwMode="gray">
          <a:xfrm>
            <a:off x="3421063" y="5464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F7D17F-15AF-43C2-AAE5-3F7553114A10}" type="datetime'''''''''''''''''''9''''''''''''''''7'''''''''''''''''''''''''">
              <a:rPr lang="ja-JP" altLang="en-US" sz="1000" smtClean="0">
                <a:effectLst/>
                <a:sym typeface="+mn-lt"/>
              </a:rPr>
              <a:pPr marL="0" lvl="0" indent="0" algn="ctr">
                <a:spcBef>
                  <a:spcPct val="0"/>
                </a:spcBef>
                <a:buNone/>
              </a:pPr>
              <a:t>97</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69CC0440-B2BA-B594-2BDF-4F5B485C131C}"/>
              </a:ext>
            </a:extLst>
          </p:cNvPr>
          <p:cNvSpPr>
            <a:spLocks noGrp="1"/>
          </p:cNvSpPr>
          <p:nvPr>
            <p:custDataLst>
              <p:tags r:id="rId20"/>
            </p:custDataLst>
          </p:nvPr>
        </p:nvSpPr>
        <p:spPr bwMode="gray">
          <a:xfrm>
            <a:off x="3687763" y="54229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E3CF0C1-C832-47E6-A261-55BCC393D849}"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F8A460F4-72FF-397D-DD43-4D3A0A1A8322}"/>
              </a:ext>
            </a:extLst>
          </p:cNvPr>
          <p:cNvSpPr>
            <a:spLocks noGrp="1"/>
          </p:cNvSpPr>
          <p:nvPr>
            <p:custDataLst>
              <p:tags r:id="rId21"/>
            </p:custDataLst>
          </p:nvPr>
        </p:nvSpPr>
        <p:spPr bwMode="gray">
          <a:xfrm>
            <a:off x="3990975" y="5359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7E518C-58F3-4985-92D6-D6A00F39AE7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6A7A411E-3110-8B43-0F3A-CE98F705F27D}"/>
              </a:ext>
            </a:extLst>
          </p:cNvPr>
          <p:cNvSpPr>
            <a:spLocks noGrp="1"/>
          </p:cNvSpPr>
          <p:nvPr>
            <p:custDataLst>
              <p:tags r:id="rId22"/>
            </p:custDataLst>
          </p:nvPr>
        </p:nvSpPr>
        <p:spPr bwMode="gray">
          <a:xfrm>
            <a:off x="4294188"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C6BB57-F22A-4227-87E4-8A9C2066280C}" type="datetime'''''1''''''''''''''''''''3''''''''''''''9'">
              <a:rPr lang="ja-JP" altLang="en-US" sz="1000" smtClean="0">
                <a:effectLst/>
                <a:sym typeface="+mn-lt"/>
              </a:rPr>
              <a:pPr marL="0" lvl="0" indent="0" algn="ctr">
                <a:spcBef>
                  <a:spcPct val="0"/>
                </a:spcBef>
                <a:buNone/>
              </a:pPr>
              <a:t>139</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FD39F9C3-9CD3-9CA1-DC9A-C4F66E8B1F93}"/>
              </a:ext>
            </a:extLst>
          </p:cNvPr>
          <p:cNvSpPr>
            <a:spLocks noGrp="1"/>
          </p:cNvSpPr>
          <p:nvPr>
            <p:custDataLst>
              <p:tags r:id="rId23"/>
            </p:custDataLst>
          </p:nvPr>
        </p:nvSpPr>
        <p:spPr bwMode="gray">
          <a:xfrm>
            <a:off x="4597400"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E17996F-B5A0-4ECC-945A-5C6C31BAE5AA}" type="datetime'''''1''''''3''9'''''">
              <a:rPr lang="ja-JP" altLang="en-US" sz="1000" smtClean="0">
                <a:effectLst/>
                <a:sym typeface="+mn-lt"/>
              </a:rPr>
              <a:pPr marL="0" lvl="0" indent="0" algn="ctr">
                <a:spcBef>
                  <a:spcPct val="0"/>
                </a:spcBef>
                <a:buNone/>
              </a:pPr>
              <a:t>139</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E16609CB-3452-02D0-A744-238E30EA39F0}"/>
              </a:ext>
            </a:extLst>
          </p:cNvPr>
          <p:cNvSpPr>
            <a:spLocks noGrp="1"/>
          </p:cNvSpPr>
          <p:nvPr>
            <p:custDataLst>
              <p:tags r:id="rId24"/>
            </p:custDataLst>
          </p:nvPr>
        </p:nvSpPr>
        <p:spPr bwMode="gray">
          <a:xfrm>
            <a:off x="4899025" y="5143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BBB53C-40FE-4193-9262-3D819C94A77A}"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758227E2-5995-4FA2-46D2-49E500A9A279}"/>
              </a:ext>
            </a:extLst>
          </p:cNvPr>
          <p:cNvSpPr>
            <a:spLocks noGrp="1"/>
          </p:cNvSpPr>
          <p:nvPr>
            <p:custDataLst>
              <p:tags r:id="rId25"/>
            </p:custDataLst>
          </p:nvPr>
        </p:nvSpPr>
        <p:spPr bwMode="gray">
          <a:xfrm>
            <a:off x="5202238" y="5045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CB012F-9CB9-43C4-A00C-CC4775966517}"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8958FDDF-5377-C490-AA4F-22DC50C8D121}"/>
              </a:ext>
            </a:extLst>
          </p:cNvPr>
          <p:cNvSpPr>
            <a:spLocks noGrp="1"/>
          </p:cNvSpPr>
          <p:nvPr>
            <p:custDataLst>
              <p:tags r:id="rId26"/>
            </p:custDataLst>
          </p:nvPr>
        </p:nvSpPr>
        <p:spPr bwMode="gray">
          <a:xfrm>
            <a:off x="5505450" y="521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C73A139-2F6B-4A58-9AC4-CDC486D854FD}"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91DDA373-3F5E-580A-336A-2260C0FFC52E}"/>
              </a:ext>
            </a:extLst>
          </p:cNvPr>
          <p:cNvSpPr>
            <a:spLocks noGrp="1"/>
          </p:cNvSpPr>
          <p:nvPr>
            <p:custDataLst>
              <p:tags r:id="rId27"/>
            </p:custDataLst>
          </p:nvPr>
        </p:nvSpPr>
        <p:spPr bwMode="gray">
          <a:xfrm>
            <a:off x="5808663" y="5416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F4F922-9B82-4116-9078-1076FF6ADB84}" type="datetime'1''''''''''''''''''''''''06'''''">
              <a:rPr lang="ja-JP" altLang="en-US" sz="1000" smtClean="0">
                <a:effectLst/>
                <a:sym typeface="+mn-lt"/>
              </a:rPr>
              <a:pPr marL="0" lvl="0" indent="0" algn="ctr">
                <a:spcBef>
                  <a:spcPct val="0"/>
                </a:spcBef>
                <a:buNone/>
              </a:pPr>
              <a:t>106</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74928953-835E-5255-856E-EFC3F3A1D3CC}"/>
              </a:ext>
            </a:extLst>
          </p:cNvPr>
          <p:cNvSpPr>
            <a:spLocks noGrp="1"/>
          </p:cNvSpPr>
          <p:nvPr>
            <p:custDataLst>
              <p:tags r:id="rId28"/>
            </p:custDataLst>
          </p:nvPr>
        </p:nvSpPr>
        <p:spPr bwMode="gray">
          <a:xfrm>
            <a:off x="6110288" y="5349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001EF3-6D85-4418-9114-D2DABEEF06CD}"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B58BB2A5-643F-4EE8-B2B9-28D078CBD967}"/>
              </a:ext>
            </a:extLst>
          </p:cNvPr>
          <p:cNvSpPr>
            <a:spLocks noGrp="1"/>
          </p:cNvSpPr>
          <p:nvPr>
            <p:custDataLst>
              <p:tags r:id="rId29"/>
            </p:custDataLst>
          </p:nvPr>
        </p:nvSpPr>
        <p:spPr bwMode="gray">
          <a:xfrm>
            <a:off x="6413500" y="521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457CB3-E6ED-406C-843F-011BF255C33F}"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8A324AE6-9F9C-02C1-D61F-19826D9D6F06}"/>
              </a:ext>
            </a:extLst>
          </p:cNvPr>
          <p:cNvSpPr>
            <a:spLocks noGrp="1"/>
          </p:cNvSpPr>
          <p:nvPr>
            <p:custDataLst>
              <p:tags r:id="rId30"/>
            </p:custDataLst>
          </p:nvPr>
        </p:nvSpPr>
        <p:spPr bwMode="gray">
          <a:xfrm>
            <a:off x="6716713" y="5178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AD52773-621D-497A-8F08-6C76ACA4BA95}" type="datetime'''''''''''''1''''''''''''''''''''''''''4''''''''''''7'''''''''">
              <a:rPr lang="ja-JP" altLang="en-US" sz="1000" smtClean="0">
                <a:effectLst/>
                <a:sym typeface="+mn-lt"/>
              </a:rPr>
              <a:pPr marL="0" lvl="0" indent="0" algn="ctr">
                <a:spcBef>
                  <a:spcPct val="0"/>
                </a:spcBef>
                <a:buNone/>
              </a:pPr>
              <a:t>147</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99610D1C-0314-C7AE-81FC-D8097F5C4F8B}"/>
              </a:ext>
            </a:extLst>
          </p:cNvPr>
          <p:cNvSpPr>
            <a:spLocks noGrp="1"/>
          </p:cNvSpPr>
          <p:nvPr>
            <p:custDataLst>
              <p:tags r:id="rId31"/>
            </p:custDataLst>
          </p:nvPr>
        </p:nvSpPr>
        <p:spPr bwMode="gray">
          <a:xfrm>
            <a:off x="7019925" y="50101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906C09-F710-4847-8614-8955A503565F}"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DFFF7B98-AEB0-F39A-CB96-E9F6188F11B2}"/>
              </a:ext>
            </a:extLst>
          </p:cNvPr>
          <p:cNvSpPr>
            <a:spLocks noGrp="1"/>
          </p:cNvSpPr>
          <p:nvPr>
            <p:custDataLst>
              <p:tags r:id="rId32"/>
            </p:custDataLst>
          </p:nvPr>
        </p:nvSpPr>
        <p:spPr bwMode="gray">
          <a:xfrm>
            <a:off x="7321550" y="5067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BB4371-E103-4835-ADCE-CD9715C0E1F8}" type="datetime'1''''''''''''''6''''''''''''6'''''''''''''''''''''''''''">
              <a:rPr lang="ja-JP" altLang="en-US" sz="1000" smtClean="0">
                <a:effectLst/>
                <a:sym typeface="+mn-lt"/>
              </a:rPr>
              <a:pPr marL="0" lvl="0" indent="0" algn="ctr">
                <a:spcBef>
                  <a:spcPct val="0"/>
                </a:spcBef>
                <a:buNone/>
              </a:pPr>
              <a:t>166</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08124672-8DC2-39EE-5DBF-B85FDCBA4CBD}"/>
              </a:ext>
            </a:extLst>
          </p:cNvPr>
          <p:cNvSpPr>
            <a:spLocks noGrp="1"/>
          </p:cNvSpPr>
          <p:nvPr>
            <p:custDataLst>
              <p:tags r:id="rId33"/>
            </p:custDataLst>
          </p:nvPr>
        </p:nvSpPr>
        <p:spPr bwMode="gray">
          <a:xfrm>
            <a:off x="7624763" y="52371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D3B28E8-F819-4A2A-A8FF-B8A2CC149ACC}"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63B08D0D-49AE-2D26-510C-38186CCDCE4B}"/>
              </a:ext>
            </a:extLst>
          </p:cNvPr>
          <p:cNvSpPr>
            <a:spLocks noGrp="1"/>
          </p:cNvSpPr>
          <p:nvPr>
            <p:custDataLst>
              <p:tags r:id="rId34"/>
            </p:custDataLst>
          </p:nvPr>
        </p:nvSpPr>
        <p:spPr bwMode="auto">
          <a:xfrm>
            <a:off x="636588" y="6291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9DA25DA-BE61-473B-B9F2-E75D3251865D}"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67050CF9-FFA0-44A7-C924-8EE2B860E6C9}"/>
              </a:ext>
            </a:extLst>
          </p:cNvPr>
          <p:cNvSpPr>
            <a:spLocks noGrp="1"/>
          </p:cNvSpPr>
          <p:nvPr>
            <p:custDataLst>
              <p:tags r:id="rId35"/>
            </p:custDataLst>
          </p:nvPr>
        </p:nvSpPr>
        <p:spPr bwMode="auto">
          <a:xfrm>
            <a:off x="10096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47AEFD-6925-46F1-AD9C-3D44AD62950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5AE71EDC-05CF-5CE3-3ADE-25A6BC5023D9}"/>
              </a:ext>
            </a:extLst>
          </p:cNvPr>
          <p:cNvSpPr>
            <a:spLocks noGrp="1"/>
          </p:cNvSpPr>
          <p:nvPr>
            <p:custDataLst>
              <p:tags r:id="rId36"/>
            </p:custDataLst>
          </p:nvPr>
        </p:nvSpPr>
        <p:spPr bwMode="auto">
          <a:xfrm>
            <a:off x="13112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CEB0086-297C-4552-92D3-CD584B287DBC}"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EF834B98-FCB2-5CB0-0251-E0D7251C62AE}"/>
              </a:ext>
            </a:extLst>
          </p:cNvPr>
          <p:cNvSpPr>
            <a:spLocks noGrp="1"/>
          </p:cNvSpPr>
          <p:nvPr>
            <p:custDataLst>
              <p:tags r:id="rId37"/>
            </p:custDataLst>
          </p:nvPr>
        </p:nvSpPr>
        <p:spPr bwMode="auto">
          <a:xfrm>
            <a:off x="16144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8833E1-636B-4B21-A49B-589D8112934B}"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0704E73E-E048-1A9F-2E2C-C0993ADA2574}"/>
              </a:ext>
            </a:extLst>
          </p:cNvPr>
          <p:cNvSpPr>
            <a:spLocks noGrp="1"/>
          </p:cNvSpPr>
          <p:nvPr>
            <p:custDataLst>
              <p:tags r:id="rId38"/>
            </p:custDataLst>
          </p:nvPr>
        </p:nvSpPr>
        <p:spPr bwMode="auto">
          <a:xfrm>
            <a:off x="19177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08F24-4004-49E1-9911-0627539456ED}"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D827667C-B386-EB43-B902-1635DCE3DB11}"/>
              </a:ext>
            </a:extLst>
          </p:cNvPr>
          <p:cNvSpPr>
            <a:spLocks noGrp="1"/>
          </p:cNvSpPr>
          <p:nvPr>
            <p:custDataLst>
              <p:tags r:id="rId39"/>
            </p:custDataLst>
          </p:nvPr>
        </p:nvSpPr>
        <p:spPr bwMode="auto">
          <a:xfrm>
            <a:off x="222091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714F568-9C6D-40BD-83BC-F71E89DB636F}"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151912EE-9795-24DA-1A89-E1AB36D12E1E}"/>
              </a:ext>
            </a:extLst>
          </p:cNvPr>
          <p:cNvSpPr>
            <a:spLocks noGrp="1"/>
          </p:cNvSpPr>
          <p:nvPr>
            <p:custDataLst>
              <p:tags r:id="rId40"/>
            </p:custDataLst>
          </p:nvPr>
        </p:nvSpPr>
        <p:spPr bwMode="auto">
          <a:xfrm>
            <a:off x="25225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B0AD1B-123A-48FA-9550-071B00DD255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03882D45-10EF-609F-B96D-6EE02FC51655}"/>
              </a:ext>
            </a:extLst>
          </p:cNvPr>
          <p:cNvSpPr>
            <a:spLocks noGrp="1"/>
          </p:cNvSpPr>
          <p:nvPr>
            <p:custDataLst>
              <p:tags r:id="rId41"/>
            </p:custDataLst>
          </p:nvPr>
        </p:nvSpPr>
        <p:spPr bwMode="auto">
          <a:xfrm>
            <a:off x="28257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F5D33F-F041-4FFE-A314-C12CCB383C1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A33A8BE1-9107-6EF0-881E-C91FE2A985FF}"/>
              </a:ext>
            </a:extLst>
          </p:cNvPr>
          <p:cNvSpPr>
            <a:spLocks noGrp="1"/>
          </p:cNvSpPr>
          <p:nvPr>
            <p:custDataLst>
              <p:tags r:id="rId42"/>
            </p:custDataLst>
          </p:nvPr>
        </p:nvSpPr>
        <p:spPr bwMode="auto">
          <a:xfrm>
            <a:off x="31289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4F2F63-2394-4BA2-9B87-87F196A225CF}"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5BC97209-B0A9-28FA-6ABC-114BC26CA871}"/>
              </a:ext>
            </a:extLst>
          </p:cNvPr>
          <p:cNvSpPr>
            <a:spLocks noGrp="1"/>
          </p:cNvSpPr>
          <p:nvPr>
            <p:custDataLst>
              <p:tags r:id="rId43"/>
            </p:custDataLst>
          </p:nvPr>
        </p:nvSpPr>
        <p:spPr bwMode="auto">
          <a:xfrm>
            <a:off x="34321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BA5C883-C8E4-4CCE-B9A8-652B569DE28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8E5E1C92-3B37-B2A4-4FB8-5B7904DB7E44}"/>
              </a:ext>
            </a:extLst>
          </p:cNvPr>
          <p:cNvSpPr>
            <a:spLocks noGrp="1"/>
          </p:cNvSpPr>
          <p:nvPr>
            <p:custDataLst>
              <p:tags r:id="rId44"/>
            </p:custDataLst>
          </p:nvPr>
        </p:nvSpPr>
        <p:spPr bwMode="auto">
          <a:xfrm>
            <a:off x="37338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520BB6-4970-4D88-BF28-1C838D0C704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06" name="テキスト プレースホルダ 9">
            <a:extLst>
              <a:ext uri="{FF2B5EF4-FFF2-40B4-BE49-F238E27FC236}">
                <a16:creationId xmlns:a16="http://schemas.microsoft.com/office/drawing/2014/main" id="{75DE7608-82DE-D04C-7C34-616EC824231F}"/>
              </a:ext>
            </a:extLst>
          </p:cNvPr>
          <p:cNvSpPr>
            <a:spLocks noGrp="1"/>
          </p:cNvSpPr>
          <p:nvPr>
            <p:custDataLst>
              <p:tags r:id="rId45"/>
            </p:custDataLst>
          </p:nvPr>
        </p:nvSpPr>
        <p:spPr bwMode="gray">
          <a:xfrm>
            <a:off x="1603375" y="608171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DFFB0A-6FA1-4488-B9F2-E3D60FE3F67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4D1D4955-1A0E-937F-F53A-A5BDD18CDD92}"/>
              </a:ext>
            </a:extLst>
          </p:cNvPr>
          <p:cNvSpPr>
            <a:spLocks noGrp="1"/>
          </p:cNvSpPr>
          <p:nvPr>
            <p:custDataLst>
              <p:tags r:id="rId46"/>
            </p:custDataLst>
          </p:nvPr>
        </p:nvSpPr>
        <p:spPr bwMode="auto">
          <a:xfrm>
            <a:off x="434022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9181BB-B8AB-4B11-831B-ED823C2BA57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CCAAD453-73AE-E720-7F5F-656C03A50FA0}"/>
              </a:ext>
            </a:extLst>
          </p:cNvPr>
          <p:cNvSpPr>
            <a:spLocks noGrp="1"/>
          </p:cNvSpPr>
          <p:nvPr>
            <p:custDataLst>
              <p:tags r:id="rId47"/>
            </p:custDataLst>
          </p:nvPr>
        </p:nvSpPr>
        <p:spPr bwMode="auto">
          <a:xfrm>
            <a:off x="46434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7EF67A-550B-4DF4-A22E-058D1B6742C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25153473-CAA1-F791-DD24-A704ADC7BBAF}"/>
              </a:ext>
            </a:extLst>
          </p:cNvPr>
          <p:cNvSpPr>
            <a:spLocks noGrp="1"/>
          </p:cNvSpPr>
          <p:nvPr>
            <p:custDataLst>
              <p:tags r:id="rId48"/>
            </p:custDataLst>
          </p:nvPr>
        </p:nvSpPr>
        <p:spPr bwMode="auto">
          <a:xfrm>
            <a:off x="49450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E7F0CB-6BF3-4AC6-B731-FD6DD3E53FD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033ED618-F756-0322-04E6-71B5478AE416}"/>
              </a:ext>
            </a:extLst>
          </p:cNvPr>
          <p:cNvSpPr>
            <a:spLocks noGrp="1"/>
          </p:cNvSpPr>
          <p:nvPr>
            <p:custDataLst>
              <p:tags r:id="rId49"/>
            </p:custDataLst>
          </p:nvPr>
        </p:nvSpPr>
        <p:spPr bwMode="auto">
          <a:xfrm>
            <a:off x="52482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918D2BC-D08B-4008-99F2-1CD9BFE6697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31145DC9-DE62-B624-BC22-CA17CD3EB75E}"/>
              </a:ext>
            </a:extLst>
          </p:cNvPr>
          <p:cNvSpPr>
            <a:spLocks noGrp="1"/>
          </p:cNvSpPr>
          <p:nvPr>
            <p:custDataLst>
              <p:tags r:id="rId50"/>
            </p:custDataLst>
          </p:nvPr>
        </p:nvSpPr>
        <p:spPr bwMode="auto">
          <a:xfrm>
            <a:off x="55514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2B7567-B5C3-4702-90AD-920460E0B94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018F696E-8706-BC2D-4154-258FB2B54366}"/>
              </a:ext>
            </a:extLst>
          </p:cNvPr>
          <p:cNvSpPr>
            <a:spLocks noGrp="1"/>
          </p:cNvSpPr>
          <p:nvPr>
            <p:custDataLst>
              <p:tags r:id="rId51"/>
            </p:custDataLst>
          </p:nvPr>
        </p:nvSpPr>
        <p:spPr bwMode="auto">
          <a:xfrm>
            <a:off x="58547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C090A8-A635-45B9-9AC7-1CC0BCAF228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48904267-D5C3-2DB8-1AC4-65B19802B3A9}"/>
              </a:ext>
            </a:extLst>
          </p:cNvPr>
          <p:cNvSpPr>
            <a:spLocks noGrp="1"/>
          </p:cNvSpPr>
          <p:nvPr>
            <p:custDataLst>
              <p:tags r:id="rId52"/>
            </p:custDataLst>
          </p:nvPr>
        </p:nvSpPr>
        <p:spPr bwMode="auto">
          <a:xfrm>
            <a:off x="403701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7EA155F-C704-448C-8214-1BA03C3A677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3F22EA7A-CB3B-BF45-8343-1B832490754E}"/>
              </a:ext>
            </a:extLst>
          </p:cNvPr>
          <p:cNvSpPr>
            <a:spLocks noGrp="1"/>
          </p:cNvSpPr>
          <p:nvPr>
            <p:custDataLst>
              <p:tags r:id="rId53"/>
            </p:custDataLst>
          </p:nvPr>
        </p:nvSpPr>
        <p:spPr bwMode="auto">
          <a:xfrm>
            <a:off x="64595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851BB2-F5C4-436E-849E-F9D27FB5089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3029A39B-60E2-C79D-6987-E45115609194}"/>
              </a:ext>
            </a:extLst>
          </p:cNvPr>
          <p:cNvSpPr>
            <a:spLocks noGrp="1"/>
          </p:cNvSpPr>
          <p:nvPr>
            <p:custDataLst>
              <p:tags r:id="rId54"/>
            </p:custDataLst>
          </p:nvPr>
        </p:nvSpPr>
        <p:spPr bwMode="auto">
          <a:xfrm>
            <a:off x="67627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57E07CB-E164-4370-8867-45E794F77AE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CE5755F9-0F8D-4C2A-1487-067034377179}"/>
              </a:ext>
            </a:extLst>
          </p:cNvPr>
          <p:cNvSpPr>
            <a:spLocks noGrp="1"/>
          </p:cNvSpPr>
          <p:nvPr>
            <p:custDataLst>
              <p:tags r:id="rId55"/>
            </p:custDataLst>
          </p:nvPr>
        </p:nvSpPr>
        <p:spPr bwMode="auto">
          <a:xfrm>
            <a:off x="70659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216CDD-B337-4F18-BB19-A87F36AB6971}"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C40A237A-168E-A418-9C25-6BD8FD4F93BD}"/>
              </a:ext>
            </a:extLst>
          </p:cNvPr>
          <p:cNvSpPr>
            <a:spLocks noGrp="1"/>
          </p:cNvSpPr>
          <p:nvPr>
            <p:custDataLst>
              <p:tags r:id="rId56"/>
            </p:custDataLst>
          </p:nvPr>
        </p:nvSpPr>
        <p:spPr bwMode="auto">
          <a:xfrm>
            <a:off x="73675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F91E7C-477A-4C84-B479-4D1CA294D79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2AD6BF00-FFE6-0FBA-DE3D-17543F79F88A}"/>
              </a:ext>
            </a:extLst>
          </p:cNvPr>
          <p:cNvSpPr>
            <a:spLocks noGrp="1"/>
          </p:cNvSpPr>
          <p:nvPr>
            <p:custDataLst>
              <p:tags r:id="rId57"/>
            </p:custDataLst>
          </p:nvPr>
        </p:nvSpPr>
        <p:spPr bwMode="auto">
          <a:xfrm>
            <a:off x="76708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0421B3-27A3-4FEA-AED2-62D6A8714A1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79A8E52F-028F-B045-91AF-6339DE1C78EE}"/>
              </a:ext>
            </a:extLst>
          </p:cNvPr>
          <p:cNvSpPr>
            <a:spLocks noGrp="1"/>
          </p:cNvSpPr>
          <p:nvPr>
            <p:custDataLst>
              <p:tags r:id="rId58"/>
            </p:custDataLst>
          </p:nvPr>
        </p:nvSpPr>
        <p:spPr bwMode="gray">
          <a:xfrm>
            <a:off x="1300163" y="606583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ED4258D-AD11-47CD-8D2D-5C492AF55BD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96820157-AD7B-C7A5-16A6-1B3E2CDFE67F}"/>
              </a:ext>
            </a:extLst>
          </p:cNvPr>
          <p:cNvSpPr>
            <a:spLocks noGrp="1"/>
          </p:cNvSpPr>
          <p:nvPr>
            <p:custDataLst>
              <p:tags r:id="rId59"/>
            </p:custDataLst>
          </p:nvPr>
        </p:nvSpPr>
        <p:spPr bwMode="auto">
          <a:xfrm>
            <a:off x="615632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AA2F78F-85A4-45AB-AE0B-2807E9875FC6}"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7" name="Rectangle 6" hidden="1"/>
          <p:cNvSpPr/>
          <p:nvPr>
            <p:custDataLst>
              <p:tags r:id="rId60"/>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医療費支出額</a:t>
            </a:r>
          </a:p>
        </p:txBody>
      </p:sp>
      <p:grpSp>
        <p:nvGrpSpPr>
          <p:cNvPr id="28" name="グループ化 7"/>
          <p:cNvGrpSpPr/>
          <p:nvPr/>
        </p:nvGrpSpPr>
        <p:grpSpPr>
          <a:xfrm>
            <a:off x="274611" y="1851503"/>
            <a:ext cx="9431364"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総医療費、政府医療費及び政府負担率</a:t>
              </a:r>
              <a:endParaRPr kumimoji="1" lang="en-US" altLang="ja-JP" sz="1400" b="0" i="0" u="none" strike="noStrike" kern="1200" cap="none" spc="0" normalizeH="0" baseline="30000" noProof="0" dirty="0">
                <a:ln>
                  <a:noFill/>
                </a:ln>
                <a:solidFill>
                  <a:srgbClr val="000000"/>
                </a:solidFill>
                <a:effectLst/>
                <a:uLnTx/>
                <a:uFillTx/>
                <a:latin typeface="Arial" pitchFamily="34" charset="0"/>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800" noProof="1" bmk="">
                <a:solidFill>
                  <a:srgbClr val="000000"/>
                </a:solidFill>
                <a:latin typeface="Arial"/>
                <a:ea typeface="ＭＳ Ｐゴシック"/>
              </a:rPr>
              <a:t>（出所） </a:t>
            </a:r>
            <a:r>
              <a:rPr kumimoji="0" lang="zh-TW" altLang="en-US" sz="800" b="0" i="0" u="none" strike="noStrike" kern="1200" cap="none" spc="0" normalizeH="0" baseline="0" noProof="1" bmk="">
                <a:ln>
                  <a:noFill/>
                </a:ln>
                <a:solidFill>
                  <a:srgbClr val="000000"/>
                </a:solidFill>
                <a:effectLst/>
                <a:uLnTx/>
                <a:uFillTx/>
                <a:latin typeface="Arial"/>
                <a:ea typeface="ＭＳ Ｐゴシック"/>
                <a:cs typeface="+mn-cs"/>
              </a:rPr>
              <a:t>世界保健機関（WHO） Global Health Expenditure Database</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337" name="テキスト ボックス 6"/>
          <p:cNvSpPr txBox="1"/>
          <p:nvPr/>
        </p:nvSpPr>
        <p:spPr>
          <a:xfrm>
            <a:off x="4895823" y="6486248"/>
            <a:ext cx="247190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*1:2023年6月時点のWHOデータより算出</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*2:2021 US$</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定数</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に基づいて算出</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29" name="テキスト ボックス 35"/>
          <p:cNvSpPr txBox="1"/>
          <p:nvPr/>
        </p:nvSpPr>
        <p:spPr>
          <a:xfrm>
            <a:off x="165836" y="1020835"/>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en-US" altLang="ja-JP" sz="1400" dirty="0">
                <a:solidFill>
                  <a:srgbClr val="000000"/>
                </a:solidFill>
                <a:latin typeface="+mj-lt"/>
                <a:ea typeface="ＭＳ Ｐゴシック"/>
                <a:cs typeface="Arial"/>
              </a:rPr>
              <a:t> </a:t>
            </a:r>
            <a:r>
              <a:rPr lang="en-US" altLang="ja-JP" sz="1400" noProof="1">
                <a:solidFill>
                  <a:srgbClr val="000000"/>
                </a:solidFill>
                <a:latin typeface="+mj-lt"/>
                <a:ea typeface="ＭＳ Ｐゴシック"/>
                <a:cs typeface="Arial"/>
              </a:rPr>
              <a:t>医療費支出額は年々増加傾向にあり、2023年の医療費支出額は2000年の2倍以上である。また、政府以外の医療費支出が主に占めており、2023年では約66%を占めている。</a:t>
            </a:r>
            <a:endParaRPr lang="ja-JP" altLang="en-US" sz="1400" noProof="1">
              <a:solidFill>
                <a:srgbClr val="000000"/>
              </a:solidFill>
              <a:latin typeface="+mj-lt"/>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defRPr/>
            </a:pPr>
            <a:r>
              <a:rPr lang="en-US" altLang="ja-JP" sz="1400" noProof="1">
                <a:solidFill>
                  <a:srgbClr val="000000"/>
                </a:solidFill>
                <a:latin typeface="+mj-lt"/>
                <a:ea typeface="ＭＳ Ｐゴシック"/>
                <a:cs typeface="Arial"/>
              </a:rPr>
              <a:t>一人当たりの医療費は2015～2017年にかけて減少したが、2021年には過去20年間で最高値に達した。</a:t>
            </a:r>
            <a:endParaRPr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p:txBody>
      </p:sp>
      <p:grpSp>
        <p:nvGrpSpPr>
          <p:cNvPr id="111" name="グループ化 7">
            <a:extLst>
              <a:ext uri="{FF2B5EF4-FFF2-40B4-BE49-F238E27FC236}">
                <a16:creationId xmlns:a16="http://schemas.microsoft.com/office/drawing/2014/main" id="{89C725AD-D417-B602-AE7D-1031782A43CC}"/>
              </a:ext>
            </a:extLst>
          </p:cNvPr>
          <p:cNvGrpSpPr/>
          <p:nvPr/>
        </p:nvGrpSpPr>
        <p:grpSpPr>
          <a:xfrm>
            <a:off x="274610" y="4448904"/>
            <a:ext cx="9430915" cy="288032"/>
            <a:chOff x="4803500" y="2039994"/>
            <a:chExt cx="5626916" cy="288032"/>
          </a:xfrm>
        </p:grpSpPr>
        <p:cxnSp>
          <p:nvCxnSpPr>
            <p:cNvPr id="112" name="直線コネクタ 33">
              <a:extLst>
                <a:ext uri="{FF2B5EF4-FFF2-40B4-BE49-F238E27FC236}">
                  <a16:creationId xmlns:a16="http://schemas.microsoft.com/office/drawing/2014/main" id="{00D6C13D-11EB-A943-4D0D-FFB23223D58A}"/>
                </a:ext>
              </a:extLst>
            </p:cNvPr>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6">
              <a:extLst>
                <a:ext uri="{FF2B5EF4-FFF2-40B4-BE49-F238E27FC236}">
                  <a16:creationId xmlns:a16="http://schemas.microsoft.com/office/drawing/2014/main" id="{88166FF2-0963-9BC3-560A-1BF86BE7845B}"/>
                </a:ext>
              </a:extLst>
            </p:cNvPr>
            <p:cNvSpPr>
              <a:spLocks noChangeArrowheads="1"/>
            </p:cNvSpPr>
            <p:nvPr/>
          </p:nvSpPr>
          <p:spPr bwMode="auto">
            <a:xfrm>
              <a:off x="4803500" y="203999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en-US" altLang="ja-JP" sz="1400" noProof="1">
                  <a:solidFill>
                    <a:srgbClr val="000000"/>
                  </a:solidFill>
                  <a:latin typeface="Arial Black"/>
                  <a:ea typeface="HGP創英角ｺﾞｼｯｸUB"/>
                </a:rPr>
                <a:t>一人当たり医療費の推移</a:t>
              </a:r>
              <a:endParaRPr kumimoji="1" lang="en-US" altLang="ja-JP" sz="1400" b="0" i="0" u="none" strike="noStrike" kern="1200" cap="none" spc="0" normalizeH="0" baseline="30000" noProof="0" dirty="0">
                <a:ln>
                  <a:noFill/>
                </a:ln>
                <a:solidFill>
                  <a:srgbClr val="000000"/>
                </a:solidFill>
                <a:effectLst/>
                <a:uLnTx/>
                <a:uFillTx/>
                <a:latin typeface="Arial" pitchFamily="34" charset="0"/>
                <a:ea typeface="HGP創英角ｺﾞｼｯｸUB" pitchFamily="50" charset="-128"/>
                <a:cs typeface="Arial" panose="020B0604020202020204" pitchFamily="34" charset="0"/>
              </a:endParaRPr>
            </a:p>
          </p:txBody>
        </p:sp>
      </p:grpSp>
      <p:sp>
        <p:nvSpPr>
          <p:cNvPr id="72" name="テキスト ボックス 23">
            <a:extLst>
              <a:ext uri="{FF2B5EF4-FFF2-40B4-BE49-F238E27FC236}">
                <a16:creationId xmlns:a16="http://schemas.microsoft.com/office/drawing/2014/main" id="{A49B0654-455F-DB5A-9855-D4F90743AD36}"/>
              </a:ext>
            </a:extLst>
          </p:cNvPr>
          <p:cNvSpPr txBox="1"/>
          <p:nvPr/>
        </p:nvSpPr>
        <p:spPr>
          <a:xfrm>
            <a:off x="8630635" y="2210887"/>
            <a:ext cx="432048" cy="144016"/>
          </a:xfrm>
          <a:prstGeom prst="rect">
            <a:avLst/>
          </a:prstGeom>
          <a:noFill/>
        </p:spPr>
        <p:txBody>
          <a:bodyPr wrap="square" lIns="0" tIns="0" rIns="0" bIns="0" rtlCol="0" anchor="ctr" anchorCtr="0">
            <a:noAutofit/>
          </a:bodyPr>
          <a:lstStyle/>
          <a:p>
            <a:pPr algn="ct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extBox 108">
            <a:extLst>
              <a:ext uri="{FF2B5EF4-FFF2-40B4-BE49-F238E27FC236}">
                <a16:creationId xmlns:a16="http://schemas.microsoft.com/office/drawing/2014/main" id="{C15222F8-48E9-A445-A731-CADBB197CAC8}"/>
              </a:ext>
            </a:extLst>
          </p:cNvPr>
          <p:cNvSpPr txBox="1"/>
          <p:nvPr/>
        </p:nvSpPr>
        <p:spPr>
          <a:xfrm>
            <a:off x="251767" y="4685422"/>
            <a:ext cx="1562461"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1">
                <a:solidFill>
                  <a:srgbClr val="000000"/>
                </a:solidFill>
                <a:latin typeface="+mj-lt"/>
                <a:ea typeface="MS PGothic"/>
                <a:cs typeface="Arial"/>
              </a:rPr>
              <a:t>（</a:t>
            </a:r>
            <a:r>
              <a:rPr kumimoji="1" lang="en-US" sz="1000" b="0" i="0" u="none" strike="noStrike" kern="1200" cap="none" spc="0" normalizeH="0" baseline="0" noProof="1">
                <a:ln>
                  <a:noFill/>
                </a:ln>
                <a:solidFill>
                  <a:srgbClr val="000000"/>
                </a:solidFill>
                <a:effectLst/>
                <a:uLnTx/>
                <a:uFillTx/>
                <a:latin typeface="+mj-lt"/>
                <a:ea typeface="MS PGothic"/>
                <a:cs typeface="Arial"/>
              </a:rPr>
              <a:t>US</a:t>
            </a:r>
            <a:r>
              <a:rPr lang="en-US" sz="1000" noProof="1">
                <a:solidFill>
                  <a:srgbClr val="000000"/>
                </a:solidFill>
                <a:latin typeface="+mj-lt"/>
                <a:ea typeface="MS PGothic"/>
                <a:cs typeface="Arial"/>
              </a:rPr>
              <a:t>$）</a:t>
            </a:r>
            <a:r>
              <a:rPr kumimoji="1" lang="en-US" sz="1000" b="0" i="0" u="none" strike="noStrike" kern="1200" cap="none" spc="0" normalizeH="0" baseline="0" noProof="1">
                <a:ln>
                  <a:noFill/>
                </a:ln>
                <a:solidFill>
                  <a:srgbClr val="000000"/>
                </a:solidFill>
                <a:effectLst/>
                <a:uLnTx/>
                <a:uFillTx/>
                <a:latin typeface="+mj-lt"/>
                <a:ea typeface="MS PGothic"/>
                <a:cs typeface="Arial"/>
              </a:rPr>
              <a:t> </a:t>
            </a:r>
          </a:p>
        </p:txBody>
      </p:sp>
      <p:sp>
        <p:nvSpPr>
          <p:cNvPr id="78" name="テキスト ボックス 6">
            <a:extLst>
              <a:ext uri="{FF2B5EF4-FFF2-40B4-BE49-F238E27FC236}">
                <a16:creationId xmlns:a16="http://schemas.microsoft.com/office/drawing/2014/main" id="{EF3AA9AA-6461-073A-4CDF-5DDB714B533D}"/>
              </a:ext>
            </a:extLst>
          </p:cNvPr>
          <p:cNvSpPr txBox="1"/>
          <p:nvPr/>
        </p:nvSpPr>
        <p:spPr>
          <a:xfrm>
            <a:off x="7179578" y="6486248"/>
            <a:ext cx="247190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*3:</a:t>
            </a:r>
            <a:r>
              <a:rPr lang="en-US" altLang="ja-JP" sz="800" noProof="1">
                <a:solidFill>
                  <a:srgbClr val="000000"/>
                </a:solidFill>
                <a:latin typeface="Arial"/>
                <a:ea typeface="ＭＳ Ｐゴシック"/>
                <a:cs typeface="Arial"/>
              </a:rPr>
              <a:t>現在の医療費は総医療費として計算</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*4:国内一般政府医療費を政府医療費として計算</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72" name="テキスト ボックス 15">
            <a:extLst>
              <a:ext uri="{FF2B5EF4-FFF2-40B4-BE49-F238E27FC236}">
                <a16:creationId xmlns:a16="http://schemas.microsoft.com/office/drawing/2014/main" id="{B80A00E4-3F46-D23A-E539-BB8DBDF8FB2E}"/>
              </a:ext>
            </a:extLst>
          </p:cNvPr>
          <p:cNvSpPr txBox="1"/>
          <p:nvPr/>
        </p:nvSpPr>
        <p:spPr>
          <a:xfrm>
            <a:off x="283031" y="2176854"/>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51" name="Chart 450">
            <a:extLst>
              <a:ext uri="{FF2B5EF4-FFF2-40B4-BE49-F238E27FC236}">
                <a16:creationId xmlns:a16="http://schemas.microsoft.com/office/drawing/2014/main" id="{2117CC7C-22E4-6DFD-4214-C77111D49418}"/>
              </a:ext>
            </a:extLst>
          </p:cNvPr>
          <p:cNvGraphicFramePr/>
          <p:nvPr>
            <p:custDataLst>
              <p:tags r:id="rId61"/>
            </p:custDataLst>
            <p:extLst>
              <p:ext uri="{D42A27DB-BD31-4B8C-83A1-F6EECF244321}">
                <p14:modId xmlns:p14="http://schemas.microsoft.com/office/powerpoint/2010/main" val="3879317084"/>
              </p:ext>
            </p:extLst>
          </p:nvPr>
        </p:nvGraphicFramePr>
        <p:xfrm>
          <a:off x="260350" y="2354263"/>
          <a:ext cx="7735888" cy="1535112"/>
        </p:xfrm>
        <a:graphic>
          <a:graphicData uri="http://schemas.openxmlformats.org/drawingml/2006/chart">
            <c:chart xmlns:c="http://schemas.openxmlformats.org/drawingml/2006/chart" xmlns:r="http://schemas.openxmlformats.org/officeDocument/2006/relationships" r:id="rId133"/>
          </a:graphicData>
        </a:graphic>
      </p:graphicFrame>
      <p:sp>
        <p:nvSpPr>
          <p:cNvPr id="174" name="テキスト プレースホルダ 9">
            <a:extLst>
              <a:ext uri="{FF2B5EF4-FFF2-40B4-BE49-F238E27FC236}">
                <a16:creationId xmlns:a16="http://schemas.microsoft.com/office/drawing/2014/main" id="{1B9DB67C-8674-46A2-0A56-90CA6474DE01}"/>
              </a:ext>
            </a:extLst>
          </p:cNvPr>
          <p:cNvSpPr>
            <a:spLocks noGrp="1"/>
          </p:cNvSpPr>
          <p:nvPr>
            <p:custDataLst>
              <p:tags r:id="rId62"/>
            </p:custDataLst>
          </p:nvPr>
        </p:nvSpPr>
        <p:spPr bwMode="auto">
          <a:xfrm>
            <a:off x="636588" y="3749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9A4FD1-12B3-4ADB-8940-838B671C8A4A}" type="datetime'''''''''''''''''''200''''''''''''''''0'''''''''''''''''">
              <a:rPr lang="ja-JP" altLang="en-US" sz="1000" smtClean="0"/>
              <a:pPr/>
              <a:t>2000</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77C49841-6A21-1872-8615-87763DC52D4B}"/>
              </a:ext>
            </a:extLst>
          </p:cNvPr>
          <p:cNvSpPr>
            <a:spLocks noGrp="1"/>
          </p:cNvSpPr>
          <p:nvPr>
            <p:custDataLst>
              <p:tags r:id="rId63"/>
            </p:custDataLst>
          </p:nvPr>
        </p:nvSpPr>
        <p:spPr bwMode="gray">
          <a:xfrm>
            <a:off x="981075" y="35226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BFCBD9-B1A7-42C9-BA01-8F0F872956FA}"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132EEC0C-F71C-B964-6532-E10CFB8B655D}"/>
              </a:ext>
            </a:extLst>
          </p:cNvPr>
          <p:cNvSpPr>
            <a:spLocks noGrp="1"/>
          </p:cNvSpPr>
          <p:nvPr>
            <p:custDataLst>
              <p:tags r:id="rId64"/>
            </p:custDataLst>
          </p:nvPr>
        </p:nvSpPr>
        <p:spPr bwMode="auto">
          <a:xfrm>
            <a:off x="10096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13F5DD-0B7E-42EE-90A0-52097C50712A}" type="datetime'''''''0''''''''''''''''''''''''''''''''''''''''''''1'''''''''">
              <a:rPr lang="ja-JP" altLang="en-US" sz="1000" smtClean="0"/>
              <a:pPr/>
              <a:t>01</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26B05585-B9DA-6B17-1EEF-CE80FA749AC9}"/>
              </a:ext>
            </a:extLst>
          </p:cNvPr>
          <p:cNvSpPr>
            <a:spLocks noGrp="1"/>
          </p:cNvSpPr>
          <p:nvPr>
            <p:custDataLst>
              <p:tags r:id="rId65"/>
            </p:custDataLst>
          </p:nvPr>
        </p:nvSpPr>
        <p:spPr bwMode="auto">
          <a:xfrm>
            <a:off x="13128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288D4-8741-42E7-94B7-F537ECB74694}" type="datetime'''''''''0''''''''''''''''2'''''''''''''''">
              <a:rPr lang="ja-JP" altLang="en-US" sz="1000" smtClean="0"/>
              <a:pPr/>
              <a:t>02</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8563C289-BE31-949A-A716-9C12E3394983}"/>
              </a:ext>
            </a:extLst>
          </p:cNvPr>
          <p:cNvSpPr>
            <a:spLocks noGrp="1"/>
          </p:cNvSpPr>
          <p:nvPr>
            <p:custDataLst>
              <p:tags r:id="rId66"/>
            </p:custDataLst>
          </p:nvPr>
        </p:nvSpPr>
        <p:spPr bwMode="gray">
          <a:xfrm>
            <a:off x="1589088" y="35258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30F074-1A26-4A3E-8FB0-56238240999C}"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1EFC9415-5660-0407-A818-23AEA7FFFB43}"/>
              </a:ext>
            </a:extLst>
          </p:cNvPr>
          <p:cNvSpPr>
            <a:spLocks noGrp="1"/>
          </p:cNvSpPr>
          <p:nvPr>
            <p:custDataLst>
              <p:tags r:id="rId67"/>
            </p:custDataLst>
          </p:nvPr>
        </p:nvSpPr>
        <p:spPr bwMode="auto">
          <a:xfrm>
            <a:off x="1617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7373E-3EA8-4292-945C-19AE3B0C581D}" type="datetime'0''''''''''''''''3'''''''''''''''''''''''''''''''''''''">
              <a:rPr lang="ja-JP" altLang="en-US" sz="1000" smtClean="0"/>
              <a:pPr/>
              <a:t>03</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B0DE6028-8691-B5EB-0258-7405BA121EBE}"/>
              </a:ext>
            </a:extLst>
          </p:cNvPr>
          <p:cNvSpPr>
            <a:spLocks noGrp="1"/>
          </p:cNvSpPr>
          <p:nvPr>
            <p:custDataLst>
              <p:tags r:id="rId68"/>
            </p:custDataLst>
          </p:nvPr>
        </p:nvSpPr>
        <p:spPr bwMode="gray">
          <a:xfrm>
            <a:off x="1892300" y="35274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958D64C-2689-47AE-B11F-6CA62CF89D5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2BF7F250-DA76-6907-705C-D3EB4E836158}"/>
              </a:ext>
            </a:extLst>
          </p:cNvPr>
          <p:cNvSpPr>
            <a:spLocks noGrp="1"/>
          </p:cNvSpPr>
          <p:nvPr>
            <p:custDataLst>
              <p:tags r:id="rId69"/>
            </p:custDataLst>
          </p:nvPr>
        </p:nvSpPr>
        <p:spPr bwMode="auto">
          <a:xfrm>
            <a:off x="1920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09A40-7700-4AC7-AC64-703A5954FBA5}" type="datetime'''''''''''''''''''''''''''''''''''04'''''''">
              <a:rPr lang="ja-JP" altLang="en-US" sz="1000" smtClean="0"/>
              <a:pPr/>
              <a:t>04</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F7AE4D32-EE50-17FF-38B8-1D8002E1DF27}"/>
              </a:ext>
            </a:extLst>
          </p:cNvPr>
          <p:cNvSpPr>
            <a:spLocks noGrp="1"/>
          </p:cNvSpPr>
          <p:nvPr>
            <p:custDataLst>
              <p:tags r:id="rId70"/>
            </p:custDataLst>
          </p:nvPr>
        </p:nvSpPr>
        <p:spPr bwMode="gray">
          <a:xfrm>
            <a:off x="2195513" y="35242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F69150-0061-4D5D-800B-AC1AB54BDBD5}"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323698CE-C786-159A-A579-3721500C106D}"/>
              </a:ext>
            </a:extLst>
          </p:cNvPr>
          <p:cNvSpPr>
            <a:spLocks noGrp="1"/>
          </p:cNvSpPr>
          <p:nvPr>
            <p:custDataLst>
              <p:tags r:id="rId71"/>
            </p:custDataLst>
          </p:nvPr>
        </p:nvSpPr>
        <p:spPr bwMode="auto">
          <a:xfrm>
            <a:off x="2224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4FC73-6AF4-4A35-A1C5-60984D4BB774}" type="datetime'''05'''''''''''''''">
              <a:rPr lang="ja-JP" altLang="en-US" sz="1000" smtClean="0"/>
              <a:pPr/>
              <a:t>05</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36150B0C-4B2C-518B-F21F-CEE4A9F59D53}"/>
              </a:ext>
            </a:extLst>
          </p:cNvPr>
          <p:cNvSpPr>
            <a:spLocks noGrp="1"/>
          </p:cNvSpPr>
          <p:nvPr>
            <p:custDataLst>
              <p:tags r:id="rId72"/>
            </p:custDataLst>
          </p:nvPr>
        </p:nvSpPr>
        <p:spPr bwMode="auto">
          <a:xfrm>
            <a:off x="25273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9E5B0-E3A9-4EFF-A946-9E5CDF2AD61C}" type="datetime'''''''''0''''''''''''''''''6'''''''''''''''''">
              <a:rPr lang="ja-JP" altLang="en-US" sz="1000" smtClean="0"/>
              <a:pPr/>
              <a:t>06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1BB1CD3-57C7-BA66-99BF-980352820C34}"/>
              </a:ext>
            </a:extLst>
          </p:cNvPr>
          <p:cNvSpPr>
            <a:spLocks noGrp="1"/>
          </p:cNvSpPr>
          <p:nvPr>
            <p:custDataLst>
              <p:tags r:id="rId73"/>
            </p:custDataLst>
          </p:nvPr>
        </p:nvSpPr>
        <p:spPr bwMode="auto">
          <a:xfrm>
            <a:off x="28305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58C64-2A7E-4F19-8CD9-91F09F299A74}" type="datetime'0''''''''''''''''''''''''''''7'''''''''''''">
              <a:rPr lang="ja-JP" altLang="en-US" sz="1000" smtClean="0"/>
              <a:pPr/>
              <a:t>07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F03899C5-1F8B-95C6-11B8-FD4F487CBC8E}"/>
              </a:ext>
            </a:extLst>
          </p:cNvPr>
          <p:cNvSpPr>
            <a:spLocks noGrp="1"/>
          </p:cNvSpPr>
          <p:nvPr>
            <p:custDataLst>
              <p:tags r:id="rId74"/>
            </p:custDataLst>
          </p:nvPr>
        </p:nvSpPr>
        <p:spPr bwMode="auto">
          <a:xfrm>
            <a:off x="31337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346E6-7779-4C88-B2E4-87914A213EEA}" type="datetime'''''''''''''''''''08'''''''''''''''''''''''''''''''''''">
              <a:rPr lang="ja-JP" altLang="en-US" sz="1000" smtClean="0"/>
              <a:pPr/>
              <a:t>08</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A196A695-8D76-4AF5-D456-2C0DE149DA8B}"/>
              </a:ext>
            </a:extLst>
          </p:cNvPr>
          <p:cNvSpPr>
            <a:spLocks noGrp="1"/>
          </p:cNvSpPr>
          <p:nvPr>
            <p:custDataLst>
              <p:tags r:id="rId75"/>
            </p:custDataLst>
          </p:nvPr>
        </p:nvSpPr>
        <p:spPr bwMode="auto">
          <a:xfrm>
            <a:off x="34369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B89739-2F32-46AE-86CE-E87E989C1091}" type="datetime'''''0''''''''''''''''''9'''''''''''''''''''''''''''''''''''''">
              <a:rPr lang="ja-JP" altLang="en-US" sz="1000" smtClean="0"/>
              <a:pPr/>
              <a:t>09</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EA409FDA-AC15-C542-0EC8-FE04A5FE675C}"/>
              </a:ext>
            </a:extLst>
          </p:cNvPr>
          <p:cNvSpPr>
            <a:spLocks noGrp="1"/>
          </p:cNvSpPr>
          <p:nvPr>
            <p:custDataLst>
              <p:tags r:id="rId76"/>
            </p:custDataLst>
          </p:nvPr>
        </p:nvSpPr>
        <p:spPr bwMode="auto">
          <a:xfrm>
            <a:off x="37401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4C2261-C5D0-4DDB-B7A3-0F76DF79B927}" type="datetime'''''''''''1''''0'''''''''''''''''''''''">
              <a:rPr lang="ja-JP" altLang="en-US" sz="1000" smtClean="0"/>
              <a:pPr/>
              <a:t>10</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6AA0C23C-A223-0451-0DAE-EC64CD7F5F71}"/>
              </a:ext>
            </a:extLst>
          </p:cNvPr>
          <p:cNvSpPr>
            <a:spLocks noGrp="1"/>
          </p:cNvSpPr>
          <p:nvPr>
            <p:custDataLst>
              <p:tags r:id="rId77"/>
            </p:custDataLst>
          </p:nvPr>
        </p:nvSpPr>
        <p:spPr bwMode="auto">
          <a:xfrm>
            <a:off x="40449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A7056-0ED1-476D-9AAF-A5D0C6B08717}" type="datetime'''''1''''''1'''''''''''''''''''''''''''''''''''''">
              <a:rPr lang="ja-JP" altLang="en-US" sz="1000" smtClean="0"/>
              <a:pPr/>
              <a:t>11</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86AD5EA7-64EC-8EB6-4406-0CBEC6B659B4}"/>
              </a:ext>
            </a:extLst>
          </p:cNvPr>
          <p:cNvSpPr>
            <a:spLocks noGrp="1"/>
          </p:cNvSpPr>
          <p:nvPr>
            <p:custDataLst>
              <p:tags r:id="rId78"/>
            </p:custDataLst>
          </p:nvPr>
        </p:nvSpPr>
        <p:spPr bwMode="auto">
          <a:xfrm>
            <a:off x="43481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DC25C-9884-4D8F-A378-3D3DBDC97381}" type="datetime'''''''''''''''''''''''''''''''1''''''''2'''''''''''''''">
              <a:rPr lang="ja-JP" altLang="en-US" sz="1000" smtClean="0"/>
              <a:pPr/>
              <a:t>12</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8C63C846-5F17-CC28-24C3-9F1677372153}"/>
              </a:ext>
            </a:extLst>
          </p:cNvPr>
          <p:cNvSpPr>
            <a:spLocks noGrp="1"/>
          </p:cNvSpPr>
          <p:nvPr>
            <p:custDataLst>
              <p:tags r:id="rId79"/>
            </p:custDataLst>
          </p:nvPr>
        </p:nvSpPr>
        <p:spPr bwMode="auto">
          <a:xfrm>
            <a:off x="46513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033A0F-820E-4509-A1C5-02EE3BB5C6D5}" type="datetime'''13'''''''''''''''''''''''''''''''''''''''''">
              <a:rPr lang="ja-JP" altLang="en-US" sz="1000" smtClean="0"/>
              <a:pPr/>
              <a:t>13</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E5DAE193-516E-9CDF-96F3-AC26DAD8E932}"/>
              </a:ext>
            </a:extLst>
          </p:cNvPr>
          <p:cNvSpPr>
            <a:spLocks noGrp="1"/>
          </p:cNvSpPr>
          <p:nvPr>
            <p:custDataLst>
              <p:tags r:id="rId80"/>
            </p:custDataLst>
          </p:nvPr>
        </p:nvSpPr>
        <p:spPr bwMode="auto">
          <a:xfrm>
            <a:off x="49545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E3A68-66BA-45F8-968F-C970E53F6EEC}" type="datetime'''''''''''''''''1''''''''''''''''''4'''''''''''''''''''''">
              <a:rPr lang="ja-JP" altLang="en-US" sz="1000" smtClean="0"/>
              <a:pPr/>
              <a:t>14</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BA59A547-E211-C06F-1DC4-C121E68EA7EE}"/>
              </a:ext>
            </a:extLst>
          </p:cNvPr>
          <p:cNvSpPr>
            <a:spLocks noGrp="1"/>
          </p:cNvSpPr>
          <p:nvPr>
            <p:custDataLst>
              <p:tags r:id="rId81"/>
            </p:custDataLst>
          </p:nvPr>
        </p:nvSpPr>
        <p:spPr bwMode="auto">
          <a:xfrm>
            <a:off x="52578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028FDC-D1BA-4264-A694-F0870227A79F}" type="datetime'''''''''''''''''''''''''''''''1''''''''''''5'''''">
              <a:rPr lang="ja-JP" altLang="en-US" sz="1000" smtClean="0"/>
              <a:pPr/>
              <a:t>15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140110FC-244D-29F8-C840-27A809AF678C}"/>
              </a:ext>
            </a:extLst>
          </p:cNvPr>
          <p:cNvSpPr>
            <a:spLocks noGrp="1"/>
          </p:cNvSpPr>
          <p:nvPr>
            <p:custDataLst>
              <p:tags r:id="rId82"/>
            </p:custDataLst>
          </p:nvPr>
        </p:nvSpPr>
        <p:spPr bwMode="auto">
          <a:xfrm>
            <a:off x="55610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B7266-F700-4DE6-BE45-9C1093AFF04D}" type="datetime'''''''''''16'''''''''">
              <a:rPr lang="ja-JP" altLang="en-US" sz="1000" smtClean="0"/>
              <a:pPr/>
              <a:t>16</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E7997743-8A5F-A453-9DA1-D1E7DF621B32}"/>
              </a:ext>
            </a:extLst>
          </p:cNvPr>
          <p:cNvSpPr>
            <a:spLocks noGrp="1"/>
          </p:cNvSpPr>
          <p:nvPr>
            <p:custDataLst>
              <p:tags r:id="rId83"/>
            </p:custDataLst>
          </p:nvPr>
        </p:nvSpPr>
        <p:spPr bwMode="auto">
          <a:xfrm>
            <a:off x="58642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BE7359-9D50-42E0-BA58-9BE6B61EC1DD}" type="datetime'''1''''''7'''''''">
              <a:rPr lang="ja-JP" altLang="en-US" sz="1000" smtClean="0"/>
              <a:pPr/>
              <a:t>17</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D72152F1-EA04-9861-8DA2-6A859E74E142}"/>
              </a:ext>
            </a:extLst>
          </p:cNvPr>
          <p:cNvSpPr>
            <a:spLocks noGrp="1"/>
          </p:cNvSpPr>
          <p:nvPr>
            <p:custDataLst>
              <p:tags r:id="rId84"/>
            </p:custDataLst>
          </p:nvPr>
        </p:nvSpPr>
        <p:spPr bwMode="auto">
          <a:xfrm>
            <a:off x="61674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8CCE1E-6856-4F17-A5A4-B28E87384D8B}" type="datetime'''''''1''''''''''''''''''''''''''''''''''''8'''''''">
              <a:rPr lang="ja-JP" altLang="en-US" sz="1000" smtClean="0"/>
              <a:pPr/>
              <a:t>18</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7D003CE4-A9A1-FDC8-32AC-D8BB3BBEF4CF}"/>
              </a:ext>
            </a:extLst>
          </p:cNvPr>
          <p:cNvSpPr>
            <a:spLocks noGrp="1"/>
          </p:cNvSpPr>
          <p:nvPr>
            <p:custDataLst>
              <p:tags r:id="rId85"/>
            </p:custDataLst>
          </p:nvPr>
        </p:nvSpPr>
        <p:spPr bwMode="auto">
          <a:xfrm>
            <a:off x="64722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57C56D-5FCF-4870-B159-8E459D199F67}" type="datetime'''''''''''''''''''''''''''''''''''''''''1''''''''''''''''9'">
              <a:rPr lang="ja-JP" altLang="en-US" sz="1000" smtClean="0"/>
              <a:pPr/>
              <a:t>19</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CF2931A6-2CC3-688E-A9BE-E20F19E42F3B}"/>
              </a:ext>
            </a:extLst>
          </p:cNvPr>
          <p:cNvSpPr>
            <a:spLocks noGrp="1"/>
          </p:cNvSpPr>
          <p:nvPr>
            <p:custDataLst>
              <p:tags r:id="rId86"/>
            </p:custDataLst>
          </p:nvPr>
        </p:nvSpPr>
        <p:spPr bwMode="auto">
          <a:xfrm>
            <a:off x="67754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72036-91EC-4DFA-946E-31E80E94AFB0}" type="datetime'''''''''''''''2''''''''0'''''''''''''">
              <a:rPr lang="ja-JP" altLang="en-US" sz="1000" smtClean="0"/>
              <a:pPr/>
              <a:t>20</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A0A73832-1575-E56E-AE68-2D5B647BDAF3}"/>
              </a:ext>
            </a:extLst>
          </p:cNvPr>
          <p:cNvSpPr>
            <a:spLocks noGrp="1"/>
          </p:cNvSpPr>
          <p:nvPr>
            <p:custDataLst>
              <p:tags r:id="rId87"/>
            </p:custDataLst>
          </p:nvPr>
        </p:nvSpPr>
        <p:spPr bwMode="auto">
          <a:xfrm>
            <a:off x="7078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8C0B3-218F-4498-AAD1-6722FE866043}" type="datetime'21'''''''''''">
              <a:rPr lang="ja-JP" altLang="en-US" sz="1000" smtClean="0"/>
              <a:pPr/>
              <a:t>21</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5E7E3FD6-91AB-59C5-D783-13B10A0D755A}"/>
              </a:ext>
            </a:extLst>
          </p:cNvPr>
          <p:cNvSpPr>
            <a:spLocks noGrp="1"/>
          </p:cNvSpPr>
          <p:nvPr>
            <p:custDataLst>
              <p:tags r:id="rId88"/>
            </p:custDataLst>
          </p:nvPr>
        </p:nvSpPr>
        <p:spPr bwMode="auto">
          <a:xfrm>
            <a:off x="7381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A52A2-7E60-478E-9E81-FBE930CD788C}" type="datetime'''''''''''''2''''''''''''''''''''''''2'''''''''''''''">
              <a:rPr lang="ja-JP" altLang="en-US" sz="1000" smtClean="0"/>
              <a:pPr/>
              <a:t>22</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81D6C05E-19C1-5F65-14F7-8AD9C2A2B152}"/>
              </a:ext>
            </a:extLst>
          </p:cNvPr>
          <p:cNvSpPr>
            <a:spLocks noGrp="1"/>
          </p:cNvSpPr>
          <p:nvPr>
            <p:custDataLst>
              <p:tags r:id="rId89"/>
            </p:custDataLst>
          </p:nvPr>
        </p:nvSpPr>
        <p:spPr bwMode="gray">
          <a:xfrm>
            <a:off x="7621588" y="3022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D9869C-1BF1-4AF5-8145-3B36919284F5}"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D50B400D-EA10-D3F1-1684-84CD1AD2CAAB}"/>
              </a:ext>
            </a:extLst>
          </p:cNvPr>
          <p:cNvSpPr>
            <a:spLocks noGrp="1"/>
          </p:cNvSpPr>
          <p:nvPr>
            <p:custDataLst>
              <p:tags r:id="rId90"/>
            </p:custDataLst>
          </p:nvPr>
        </p:nvSpPr>
        <p:spPr bwMode="auto">
          <a:xfrm>
            <a:off x="7685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FDE31-BCF7-4DC9-A2E0-283CC1A87F48}" type="datetime'''''''''''''''''''''''''2''''''''3'">
              <a:rPr lang="ja-JP" altLang="en-US" sz="1000" smtClean="0"/>
              <a:pPr/>
              <a:t>23</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9C93B3A8-B1EF-2A33-7C13-71F38B777508}"/>
              </a:ext>
            </a:extLst>
          </p:cNvPr>
          <p:cNvSpPr>
            <a:spLocks noGrp="1"/>
          </p:cNvSpPr>
          <p:nvPr>
            <p:custDataLst>
              <p:tags r:id="rId91"/>
            </p:custDataLst>
          </p:nvPr>
        </p:nvSpPr>
        <p:spPr bwMode="gray">
          <a:xfrm>
            <a:off x="677863" y="3155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FF5234-C7E3-4702-992D-9D2AD0E9DBB4}"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87E3D2BF-4517-F52B-6CF4-852D9D27BE65}"/>
              </a:ext>
            </a:extLst>
          </p:cNvPr>
          <p:cNvSpPr>
            <a:spLocks noGrp="1"/>
          </p:cNvSpPr>
          <p:nvPr>
            <p:custDataLst>
              <p:tags r:id="rId92"/>
            </p:custDataLst>
          </p:nvPr>
        </p:nvSpPr>
        <p:spPr bwMode="gray">
          <a:xfrm>
            <a:off x="981075" y="3109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9E40D09-3038-4157-A60B-DE97013FA06D}"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0F87058E-155A-AAB2-C379-C87430B0C467}"/>
              </a:ext>
            </a:extLst>
          </p:cNvPr>
          <p:cNvSpPr>
            <a:spLocks noGrp="1"/>
          </p:cNvSpPr>
          <p:nvPr>
            <p:custDataLst>
              <p:tags r:id="rId93"/>
            </p:custDataLst>
          </p:nvPr>
        </p:nvSpPr>
        <p:spPr bwMode="gray">
          <a:xfrm>
            <a:off x="1284288" y="30908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B7DC00-9421-41C0-8860-A2E2AD9C17A1}"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FAF54259-AF44-8A0D-40F6-19AA34F75CB0}"/>
              </a:ext>
            </a:extLst>
          </p:cNvPr>
          <p:cNvSpPr>
            <a:spLocks noGrp="1"/>
          </p:cNvSpPr>
          <p:nvPr>
            <p:custDataLst>
              <p:tags r:id="rId94"/>
            </p:custDataLst>
          </p:nvPr>
        </p:nvSpPr>
        <p:spPr bwMode="gray">
          <a:xfrm>
            <a:off x="1589088" y="3101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264224F-4847-4DEF-ACD1-A96EA4F2FD61}"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47DECB45-12D5-3D2F-098D-63BE6A4BA0B3}"/>
              </a:ext>
            </a:extLst>
          </p:cNvPr>
          <p:cNvSpPr>
            <a:spLocks noGrp="1"/>
          </p:cNvSpPr>
          <p:nvPr>
            <p:custDataLst>
              <p:tags r:id="rId95"/>
            </p:custDataLst>
          </p:nvPr>
        </p:nvSpPr>
        <p:spPr bwMode="gray">
          <a:xfrm>
            <a:off x="1892300" y="311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29938E-B14A-4F05-9395-62DF0AE85B42}"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1C97307D-49FE-7AB6-250F-B81B6F122EC3}"/>
              </a:ext>
            </a:extLst>
          </p:cNvPr>
          <p:cNvSpPr>
            <a:spLocks noGrp="1"/>
          </p:cNvSpPr>
          <p:nvPr>
            <p:custDataLst>
              <p:tags r:id="rId96"/>
            </p:custDataLst>
          </p:nvPr>
        </p:nvSpPr>
        <p:spPr bwMode="gray">
          <a:xfrm>
            <a:off x="2195513" y="3094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5893B-5D25-4368-A52E-E3DE799CBC14}" type="datetime'''7.''''''''''''''2'''''''''''''''''''''''''''''''''''''''''''">
              <a:rPr lang="ja-JP" altLang="en-US" sz="1000" smtClean="0">
                <a:effectLst/>
                <a:sym typeface="+mn-lt"/>
              </a:rPr>
              <a:pPr marL="0" lvl="0" indent="0" algn="ctr">
                <a:spcBef>
                  <a:spcPct val="0"/>
                </a:spcBef>
                <a:buNone/>
              </a:pPr>
              <a:t>7.2</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8ECE3F91-545A-C1FE-5B5F-D1ED8BA3FD32}"/>
              </a:ext>
            </a:extLst>
          </p:cNvPr>
          <p:cNvSpPr>
            <a:spLocks noGrp="1"/>
          </p:cNvSpPr>
          <p:nvPr>
            <p:custDataLst>
              <p:tags r:id="rId97"/>
            </p:custDataLst>
          </p:nvPr>
        </p:nvSpPr>
        <p:spPr bwMode="gray">
          <a:xfrm>
            <a:off x="2498725" y="3074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526D6E-2646-403B-8E6E-876555894C04}"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2C559506-6BB5-771C-6D73-C0FD505196DB}"/>
              </a:ext>
            </a:extLst>
          </p:cNvPr>
          <p:cNvSpPr>
            <a:spLocks noGrp="1"/>
          </p:cNvSpPr>
          <p:nvPr>
            <p:custDataLst>
              <p:tags r:id="rId98"/>
            </p:custDataLst>
          </p:nvPr>
        </p:nvSpPr>
        <p:spPr bwMode="gray">
          <a:xfrm>
            <a:off x="2801938" y="3084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847ED6-EA0C-4BA5-AE7C-FDBCA20AC760}"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D16CD73B-6120-4615-86D1-7962B43C2C2C}"/>
              </a:ext>
            </a:extLst>
          </p:cNvPr>
          <p:cNvSpPr>
            <a:spLocks noGrp="1"/>
          </p:cNvSpPr>
          <p:nvPr>
            <p:custDataLst>
              <p:tags r:id="rId99"/>
            </p:custDataLst>
          </p:nvPr>
        </p:nvSpPr>
        <p:spPr bwMode="gray">
          <a:xfrm>
            <a:off x="3105150" y="3051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B2D391-3452-44E9-8B68-5D13D96855D0}"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CFB8C9D5-6941-FE24-3149-3DF00D2E81F8}"/>
              </a:ext>
            </a:extLst>
          </p:cNvPr>
          <p:cNvSpPr>
            <a:spLocks noGrp="1"/>
          </p:cNvSpPr>
          <p:nvPr>
            <p:custDataLst>
              <p:tags r:id="rId100"/>
            </p:custDataLst>
          </p:nvPr>
        </p:nvSpPr>
        <p:spPr bwMode="gray">
          <a:xfrm>
            <a:off x="3408363"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590318E-357B-4CC6-9747-43A1F19531E9}" type="datetime'''''''''''''''''''''''''8''''.''''''''''''''''''''''''2'''">
              <a:rPr lang="ja-JP" altLang="en-US" sz="1000" smtClean="0">
                <a:effectLst/>
                <a:sym typeface="+mn-lt"/>
              </a:rPr>
              <a:pPr marL="0" lvl="0" indent="0" algn="ctr">
                <a:spcBef>
                  <a:spcPct val="0"/>
                </a:spcBef>
                <a:buNone/>
              </a:pPr>
              <a:t>8.2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C342ACFA-ABDF-E00A-B585-8BA2DC366885}"/>
              </a:ext>
            </a:extLst>
          </p:cNvPr>
          <p:cNvSpPr>
            <a:spLocks noGrp="1"/>
          </p:cNvSpPr>
          <p:nvPr>
            <p:custDataLst>
              <p:tags r:id="rId101"/>
            </p:custDataLst>
          </p:nvPr>
        </p:nvSpPr>
        <p:spPr bwMode="gray">
          <a:xfrm>
            <a:off x="3711575" y="3036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D5A3E3-252A-4C8A-8AC0-47AE287C33AE}"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B2C5C374-5379-2D36-1864-338738B5B40A}"/>
              </a:ext>
            </a:extLst>
          </p:cNvPr>
          <p:cNvSpPr>
            <a:spLocks noGrp="1"/>
          </p:cNvSpPr>
          <p:nvPr>
            <p:custDataLst>
              <p:tags r:id="rId102"/>
            </p:custDataLst>
          </p:nvPr>
        </p:nvSpPr>
        <p:spPr bwMode="gray">
          <a:xfrm>
            <a:off x="4016375" y="3006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E0FD90-9424-4915-B854-9FA63EE4E21C}"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31F284AD-CBCC-8FB2-6447-FEC9CE66C762}"/>
              </a:ext>
            </a:extLst>
          </p:cNvPr>
          <p:cNvSpPr>
            <a:spLocks noGrp="1"/>
          </p:cNvSpPr>
          <p:nvPr>
            <p:custDataLst>
              <p:tags r:id="rId103"/>
            </p:custDataLst>
          </p:nvPr>
        </p:nvSpPr>
        <p:spPr bwMode="gray">
          <a:xfrm>
            <a:off x="677863" y="3529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D033544-6650-47C9-BDE6-91D17F7261E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EC773EAA-403C-24B2-A1A4-11C9D62B30E2}"/>
              </a:ext>
            </a:extLst>
          </p:cNvPr>
          <p:cNvSpPr>
            <a:spLocks noGrp="1"/>
          </p:cNvSpPr>
          <p:nvPr>
            <p:custDataLst>
              <p:tags r:id="rId104"/>
            </p:custDataLst>
          </p:nvPr>
        </p:nvSpPr>
        <p:spPr bwMode="gray">
          <a:xfrm>
            <a:off x="4587875" y="2941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1186E3-0C9F-461F-B0D3-B6BD26EB5E31}"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0A8B0381-02C8-51BE-737A-BED52AE3D318}"/>
              </a:ext>
            </a:extLst>
          </p:cNvPr>
          <p:cNvSpPr>
            <a:spLocks noGrp="1"/>
          </p:cNvSpPr>
          <p:nvPr>
            <p:custDataLst>
              <p:tags r:id="rId105"/>
            </p:custDataLst>
          </p:nvPr>
        </p:nvSpPr>
        <p:spPr bwMode="gray">
          <a:xfrm>
            <a:off x="4891088" y="2919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549565-5B77-4A26-AD1E-CDC7326957FC}"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FB402675-6899-FC13-3F8F-FE341CCE59A1}"/>
              </a:ext>
            </a:extLst>
          </p:cNvPr>
          <p:cNvSpPr>
            <a:spLocks noGrp="1"/>
          </p:cNvSpPr>
          <p:nvPr>
            <p:custDataLst>
              <p:tags r:id="rId106"/>
            </p:custDataLst>
          </p:nvPr>
        </p:nvSpPr>
        <p:spPr bwMode="gray">
          <a:xfrm>
            <a:off x="5194300" y="28511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B201A7-0ED5-4B7D-A99D-2F4DADB36378}"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B18BA6CE-6D3A-4B33-F86A-0B9E9FB97F04}"/>
              </a:ext>
            </a:extLst>
          </p:cNvPr>
          <p:cNvSpPr>
            <a:spLocks noGrp="1"/>
          </p:cNvSpPr>
          <p:nvPr>
            <p:custDataLst>
              <p:tags r:id="rId107"/>
            </p:custDataLst>
          </p:nvPr>
        </p:nvSpPr>
        <p:spPr bwMode="gray">
          <a:xfrm>
            <a:off x="5497513" y="2827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503A01-B0E5-42A1-BC80-CCF59D976EB3}" type="datetime'''''''''''''''''''''''''''''''1''2.''''''''''2'''''''''''''">
              <a:rPr lang="ja-JP" altLang="en-US" sz="1000" smtClean="0">
                <a:effectLst/>
                <a:sym typeface="+mn-lt"/>
              </a:rPr>
              <a:pPr marL="0" lvl="0" indent="0" algn="ctr">
                <a:spcBef>
                  <a:spcPct val="0"/>
                </a:spcBef>
                <a:buNone/>
              </a:pPr>
              <a:t>12.2</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4B8C75D8-632A-813D-0F17-199F4B46CDDE}"/>
              </a:ext>
            </a:extLst>
          </p:cNvPr>
          <p:cNvSpPr>
            <a:spLocks noGrp="1"/>
          </p:cNvSpPr>
          <p:nvPr>
            <p:custDataLst>
              <p:tags r:id="rId108"/>
            </p:custDataLst>
          </p:nvPr>
        </p:nvSpPr>
        <p:spPr bwMode="gray">
          <a:xfrm>
            <a:off x="5800725" y="2757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A48455F-419D-4AD2-A60E-16D8B8849CA7}"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B4DB8E5F-10BE-2AF6-C463-1A07DE0C694E}"/>
              </a:ext>
            </a:extLst>
          </p:cNvPr>
          <p:cNvSpPr>
            <a:spLocks noGrp="1"/>
          </p:cNvSpPr>
          <p:nvPr>
            <p:custDataLst>
              <p:tags r:id="rId109"/>
            </p:custDataLst>
          </p:nvPr>
        </p:nvSpPr>
        <p:spPr bwMode="gray">
          <a:xfrm>
            <a:off x="4319588" y="2982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859296-2647-414F-94B2-DF7434F29437}" type="datetime'''''9''''''''.''''''''''''''3'''''">
              <a:rPr lang="ja-JP" altLang="en-US" sz="1000" smtClean="0">
                <a:effectLst/>
                <a:sym typeface="+mn-lt"/>
              </a:rPr>
              <a:pPr marL="0" lvl="0" indent="0" algn="ctr">
                <a:spcBef>
                  <a:spcPct val="0"/>
                </a:spcBef>
                <a:buNone/>
              </a:pPr>
              <a:t>9.3</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A00059BF-40A2-50F3-5E91-010640BD8332}"/>
              </a:ext>
            </a:extLst>
          </p:cNvPr>
          <p:cNvSpPr>
            <a:spLocks noGrp="1"/>
          </p:cNvSpPr>
          <p:nvPr>
            <p:custDataLst>
              <p:tags r:id="rId110"/>
            </p:custDataLst>
          </p:nvPr>
        </p:nvSpPr>
        <p:spPr bwMode="gray">
          <a:xfrm>
            <a:off x="6408738"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75D0C4-6F89-47DF-99DD-0811011D78BE}"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E6045C9E-1112-45CD-1483-62E346EDDF71}"/>
              </a:ext>
            </a:extLst>
          </p:cNvPr>
          <p:cNvSpPr>
            <a:spLocks noGrp="1"/>
          </p:cNvSpPr>
          <p:nvPr>
            <p:custDataLst>
              <p:tags r:id="rId111"/>
            </p:custDataLst>
          </p:nvPr>
        </p:nvSpPr>
        <p:spPr bwMode="gray">
          <a:xfrm>
            <a:off x="6711950" y="2840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80983E4-321B-40F8-84FF-8049C208AF12}"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5BC96B77-E647-3545-3C05-3EF43A7E409A}"/>
              </a:ext>
            </a:extLst>
          </p:cNvPr>
          <p:cNvSpPr>
            <a:spLocks noGrp="1"/>
          </p:cNvSpPr>
          <p:nvPr>
            <p:custDataLst>
              <p:tags r:id="rId112"/>
            </p:custDataLst>
          </p:nvPr>
        </p:nvSpPr>
        <p:spPr bwMode="gray">
          <a:xfrm>
            <a:off x="7015163"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357E12-62CD-4885-909A-A5E71CD7147F}"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5D3755C5-2C42-52F5-67E6-ACD375C6B8B7}"/>
              </a:ext>
            </a:extLst>
          </p:cNvPr>
          <p:cNvSpPr>
            <a:spLocks noGrp="1"/>
          </p:cNvSpPr>
          <p:nvPr>
            <p:custDataLst>
              <p:tags r:id="rId113"/>
            </p:custDataLst>
          </p:nvPr>
        </p:nvSpPr>
        <p:spPr bwMode="gray">
          <a:xfrm>
            <a:off x="7318375" y="2695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154EE6-1F68-4C94-8E88-2DC99AA99727}" type="datetime'''''''''''''''''''''''''''1''''''4''.''''''''''''''6'''''">
              <a:rPr lang="ja-JP" altLang="en-US" sz="1000" smtClean="0">
                <a:effectLst/>
                <a:sym typeface="+mn-lt"/>
              </a:rPr>
              <a:pPr marL="0" lvl="0" indent="0" algn="ctr">
                <a:spcBef>
                  <a:spcPct val="0"/>
                </a:spcBef>
                <a:buNone/>
              </a:pPr>
              <a:t>14.6</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1E18C7FB-19F6-BA42-43A4-5D30ACF69E6F}"/>
              </a:ext>
            </a:extLst>
          </p:cNvPr>
          <p:cNvSpPr>
            <a:spLocks noGrp="1"/>
          </p:cNvSpPr>
          <p:nvPr>
            <p:custDataLst>
              <p:tags r:id="rId114"/>
            </p:custDataLst>
          </p:nvPr>
        </p:nvSpPr>
        <p:spPr bwMode="gray">
          <a:xfrm>
            <a:off x="7621588" y="2638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616907-EDE4-4C27-9B20-18309A6E8AEF}" type="datetime'1''''''''''''''''5''''''''''''''''''''''''.''''6'''''''''''">
              <a:rPr lang="ja-JP" altLang="en-US" sz="1000" smtClean="0">
                <a:effectLst/>
                <a:sym typeface="+mn-lt"/>
              </a:rPr>
              <a:pPr marL="0" lvl="0" indent="0" algn="ctr">
                <a:spcBef>
                  <a:spcPct val="0"/>
                </a:spcBef>
                <a:buNone/>
              </a:pPr>
              <a:t>15.6</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E340BFEF-4367-BF84-CBD7-556286EA3624}"/>
              </a:ext>
            </a:extLst>
          </p:cNvPr>
          <p:cNvSpPr>
            <a:spLocks noGrp="1"/>
          </p:cNvSpPr>
          <p:nvPr>
            <p:custDataLst>
              <p:tags r:id="rId115"/>
            </p:custDataLst>
          </p:nvPr>
        </p:nvSpPr>
        <p:spPr bwMode="gray">
          <a:xfrm>
            <a:off x="6103938" y="2806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0EDF8C1-6D78-4676-B0DE-7C34C882AD28}"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356" name="Rectangle 355">
            <a:extLst>
              <a:ext uri="{FF2B5EF4-FFF2-40B4-BE49-F238E27FC236}">
                <a16:creationId xmlns:a16="http://schemas.microsoft.com/office/drawing/2014/main" id="{2E4AA424-D2F0-4B40-77BE-63D05CF309B7}"/>
              </a:ext>
            </a:extLst>
          </p:cNvPr>
          <p:cNvSpPr/>
          <p:nvPr>
            <p:custDataLst>
              <p:tags r:id="rId116"/>
            </p:custDataLst>
          </p:nvPr>
        </p:nvSpPr>
        <p:spPr bwMode="gray">
          <a:xfrm>
            <a:off x="8251825" y="28194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Rectangle 356">
            <a:extLst>
              <a:ext uri="{FF2B5EF4-FFF2-40B4-BE49-F238E27FC236}">
                <a16:creationId xmlns:a16="http://schemas.microsoft.com/office/drawing/2014/main" id="{B7824283-D6B7-D274-0A17-8E594F26FF95}"/>
              </a:ext>
            </a:extLst>
          </p:cNvPr>
          <p:cNvSpPr/>
          <p:nvPr>
            <p:custDataLst>
              <p:tags r:id="rId117"/>
            </p:custDataLst>
          </p:nvPr>
        </p:nvSpPr>
        <p:spPr bwMode="gray">
          <a:xfrm>
            <a:off x="8251825" y="30067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8" name="テキスト プレースホルダ 9">
            <a:extLst>
              <a:ext uri="{FF2B5EF4-FFF2-40B4-BE49-F238E27FC236}">
                <a16:creationId xmlns:a16="http://schemas.microsoft.com/office/drawing/2014/main" id="{F0D0A4DD-DBF6-4871-9B93-E78F85D0262A}"/>
              </a:ext>
            </a:extLst>
          </p:cNvPr>
          <p:cNvSpPr>
            <a:spLocks noGrp="1"/>
          </p:cNvSpPr>
          <p:nvPr>
            <p:custDataLst>
              <p:tags r:id="rId118"/>
            </p:custDataLst>
          </p:nvPr>
        </p:nvSpPr>
        <p:spPr bwMode="auto">
          <a:xfrm>
            <a:off x="8462963" y="28162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57FC86-D7AF-433F-A0AF-235AA97182A0}" type="datetime'''''''''''''''''''政府以外''の医''''療費''''''''支出'''">
              <a:rPr lang="ja-JP" altLang="en-US" sz="900" smtClean="0"/>
              <a:pPr/>
              <a:t>政府以外の医療費支出</a:t>
            </a:fld>
            <a:endParaRPr kumimoji="0" lang="ja-JP" altLang="en-US" sz="900" dirty="0">
              <a:sym typeface="+mn-lt"/>
            </a:endParaRPr>
          </a:p>
        </p:txBody>
      </p:sp>
      <p:sp>
        <p:nvSpPr>
          <p:cNvPr id="359" name="テキスト プレースホルダ 9">
            <a:extLst>
              <a:ext uri="{FF2B5EF4-FFF2-40B4-BE49-F238E27FC236}">
                <a16:creationId xmlns:a16="http://schemas.microsoft.com/office/drawing/2014/main" id="{ACB48862-7EEA-D39C-444B-47D218386284}"/>
              </a:ext>
            </a:extLst>
          </p:cNvPr>
          <p:cNvSpPr>
            <a:spLocks noGrp="1"/>
          </p:cNvSpPr>
          <p:nvPr>
            <p:custDataLst>
              <p:tags r:id="rId119"/>
            </p:custDataLst>
          </p:nvPr>
        </p:nvSpPr>
        <p:spPr bwMode="auto">
          <a:xfrm>
            <a:off x="8462963" y="30035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6FA114-635B-4E9E-882F-F726470FB23D}" type="datetime'政''''''''''''''府''の''医''''''''''療''''''費''''''''''支''出'">
              <a:rPr lang="ja-JP" altLang="en-US" sz="900" smtClean="0"/>
              <a:pPr/>
              <a:t>政府の医療費支出</a:t>
            </a:fld>
            <a:endParaRPr kumimoji="0" lang="ja-JP" altLang="en-US" sz="900" dirty="0">
              <a:sym typeface="+mn-lt"/>
            </a:endParaRPr>
          </a:p>
        </p:txBody>
      </p:sp>
      <p:graphicFrame>
        <p:nvGraphicFramePr>
          <p:cNvPr id="452" name="Chart 451">
            <a:extLst>
              <a:ext uri="{FF2B5EF4-FFF2-40B4-BE49-F238E27FC236}">
                <a16:creationId xmlns:a16="http://schemas.microsoft.com/office/drawing/2014/main" id="{13D93357-C46D-E99E-A7FD-37A81C2FCF2E}"/>
              </a:ext>
            </a:extLst>
          </p:cNvPr>
          <p:cNvGraphicFramePr/>
          <p:nvPr>
            <p:custDataLst>
              <p:tags r:id="rId120"/>
            </p:custDataLst>
            <p:extLst>
              <p:ext uri="{D42A27DB-BD31-4B8C-83A1-F6EECF244321}">
                <p14:modId xmlns:p14="http://schemas.microsoft.com/office/powerpoint/2010/main" val="3714555601"/>
              </p:ext>
            </p:extLst>
          </p:nvPr>
        </p:nvGraphicFramePr>
        <p:xfrm>
          <a:off x="646113" y="2122488"/>
          <a:ext cx="7383462" cy="992187"/>
        </p:xfrm>
        <a:graphic>
          <a:graphicData uri="http://schemas.openxmlformats.org/drawingml/2006/chart">
            <c:chart xmlns:c="http://schemas.openxmlformats.org/drawingml/2006/chart" xmlns:r="http://schemas.openxmlformats.org/officeDocument/2006/relationships" r:id="rId134"/>
          </a:graphicData>
        </a:graphic>
      </p:graphicFrame>
      <p:cxnSp>
        <p:nvCxnSpPr>
          <p:cNvPr id="440" name="Straight Connector 439">
            <a:extLst>
              <a:ext uri="{FF2B5EF4-FFF2-40B4-BE49-F238E27FC236}">
                <a16:creationId xmlns:a16="http://schemas.microsoft.com/office/drawing/2014/main" id="{9B1B5CEA-68EE-C88D-A0A0-05FDBB445407}"/>
              </a:ext>
            </a:extLst>
          </p:cNvPr>
          <p:cNvCxnSpPr/>
          <p:nvPr>
            <p:custDataLst>
              <p:tags r:id="rId121"/>
            </p:custDataLst>
          </p:nvPr>
        </p:nvCxnSpPr>
        <p:spPr bwMode="gray">
          <a:xfrm>
            <a:off x="8035925" y="3308350"/>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1" name="Oval 440">
            <a:extLst>
              <a:ext uri="{FF2B5EF4-FFF2-40B4-BE49-F238E27FC236}">
                <a16:creationId xmlns:a16="http://schemas.microsoft.com/office/drawing/2014/main" id="{AD7E983E-81AF-45C1-A374-89591692A450}"/>
              </a:ext>
            </a:extLst>
          </p:cNvPr>
          <p:cNvSpPr/>
          <p:nvPr>
            <p:custDataLst>
              <p:tags r:id="rId122"/>
            </p:custDataLst>
          </p:nvPr>
        </p:nvSpPr>
        <p:spPr bwMode="auto">
          <a:xfrm>
            <a:off x="8124825" y="3270250"/>
            <a:ext cx="76200" cy="76200"/>
          </a:xfrm>
          <a:prstGeom prst="ellipse">
            <a:avLst/>
          </a:prstGeom>
          <a:solidFill>
            <a:srgbClr val="1F497D"/>
          </a:solidFill>
          <a:ln w="9525" cmpd="sng" algn="ctr">
            <a:solidFill>
              <a:srgbClr val="1F497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37" name="テキスト プレースホルダ 9">
            <a:extLst>
              <a:ext uri="{FF2B5EF4-FFF2-40B4-BE49-F238E27FC236}">
                <a16:creationId xmlns:a16="http://schemas.microsoft.com/office/drawing/2014/main" id="{49D629D2-7B7F-8B56-744C-28CD6DDA669C}"/>
              </a:ext>
            </a:extLst>
          </p:cNvPr>
          <p:cNvSpPr>
            <a:spLocks noGrp="1"/>
          </p:cNvSpPr>
          <p:nvPr>
            <p:custDataLst>
              <p:tags r:id="rId123"/>
            </p:custDataLst>
          </p:nvPr>
        </p:nvSpPr>
        <p:spPr bwMode="auto">
          <a:xfrm>
            <a:off x="8347075" y="3236913"/>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3ECB29C-7BA7-4568-8D43-EB8342089CE1}" type="datetime'''''医''療費支''出''''総額に''''お''''''け''''''る&#10;''''政''府の''負担割''合'''''">
              <a:rPr lang="ja-JP" altLang="en-US" sz="1000" smtClean="0">
                <a:effectLst/>
                <a:sym typeface="+mn-lt"/>
              </a:rPr>
              <a:pPr marL="0" lvl="0" indent="0">
                <a:spcBef>
                  <a:spcPct val="0"/>
                </a:spcBef>
                <a:buNone/>
              </a:pPr>
              <a:t>医療費支出総額における
政府の負担割合</a:t>
            </a:fld>
            <a:endParaRPr kumimoji="1" lang="ja-JP" altLang="en-US" sz="1000" dirty="0">
              <a:sym typeface="+mn-lt"/>
            </a:endParaRPr>
          </a:p>
        </p:txBody>
      </p:sp>
      <p:sp>
        <p:nvSpPr>
          <p:cNvPr id="167" name="Rectangle 166">
            <a:extLst>
              <a:ext uri="{FF2B5EF4-FFF2-40B4-BE49-F238E27FC236}">
                <a16:creationId xmlns:a16="http://schemas.microsoft.com/office/drawing/2014/main" id="{B60B4798-D76B-DD36-6C4A-FABD7A046981}"/>
              </a:ext>
            </a:extLst>
          </p:cNvPr>
          <p:cNvSpPr/>
          <p:nvPr>
            <p:custDataLst>
              <p:tags r:id="rId124"/>
            </p:custDataLst>
          </p:nvPr>
        </p:nvSpPr>
        <p:spPr bwMode="auto">
          <a:xfrm>
            <a:off x="8274050" y="55356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8" name="Rectangle 167">
            <a:extLst>
              <a:ext uri="{FF2B5EF4-FFF2-40B4-BE49-F238E27FC236}">
                <a16:creationId xmlns:a16="http://schemas.microsoft.com/office/drawing/2014/main" id="{1F14AF96-3A73-75F0-1FCC-59BF71B32E9E}"/>
              </a:ext>
            </a:extLst>
          </p:cNvPr>
          <p:cNvSpPr/>
          <p:nvPr>
            <p:custDataLst>
              <p:tags r:id="rId125"/>
            </p:custDataLst>
          </p:nvPr>
        </p:nvSpPr>
        <p:spPr bwMode="auto">
          <a:xfrm>
            <a:off x="8274050" y="57388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3" name="テキスト プレースホルダ 9">
            <a:extLst>
              <a:ext uri="{FF2B5EF4-FFF2-40B4-BE49-F238E27FC236}">
                <a16:creationId xmlns:a16="http://schemas.microsoft.com/office/drawing/2014/main" id="{0118AC2F-10E3-932A-251F-815F687D0593}"/>
              </a:ext>
            </a:extLst>
          </p:cNvPr>
          <p:cNvSpPr>
            <a:spLocks noGrp="1"/>
          </p:cNvSpPr>
          <p:nvPr>
            <p:custDataLst>
              <p:tags r:id="rId126"/>
            </p:custDataLst>
          </p:nvPr>
        </p:nvSpPr>
        <p:spPr bwMode="auto">
          <a:xfrm>
            <a:off x="8504238" y="553085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5FD0E3F-FE46-4A3B-B02E-B44068179B63}" type="datetime'政''府以''''外'''''''">
              <a:rPr lang="ja-JP" altLang="en-US" sz="1000" smtClean="0">
                <a:effectLst/>
                <a:sym typeface="+mn-lt"/>
              </a:rPr>
              <a:pPr marL="0" lvl="0" indent="0">
                <a:spcBef>
                  <a:spcPct val="0"/>
                </a:spcBef>
                <a:buNone/>
              </a:pPr>
              <a:t>政府以外</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5031C92-A2CC-A445-47DB-212B067819C0}"/>
              </a:ext>
            </a:extLst>
          </p:cNvPr>
          <p:cNvSpPr>
            <a:spLocks noGrp="1"/>
          </p:cNvSpPr>
          <p:nvPr>
            <p:custDataLst>
              <p:tags r:id="rId127"/>
            </p:custDataLst>
          </p:nvPr>
        </p:nvSpPr>
        <p:spPr bwMode="auto">
          <a:xfrm>
            <a:off x="8504238" y="57340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CFF2658-E7A3-4C05-8472-0310F02D6FC2}" type="datetime'''''''''''''''''''''''政''''''''''''''''府'''''''''">
              <a:rPr lang="ja-JP" altLang="en-US" sz="1000" smtClean="0">
                <a:effectLst/>
                <a:sym typeface="+mn-lt"/>
              </a:rPr>
              <a:pPr marL="0" lvl="0" indent="0">
                <a:spcBef>
                  <a:spcPct val="0"/>
                </a:spcBef>
                <a:buNone/>
              </a:pPr>
              <a:t>政府</a:t>
            </a:fld>
            <a:endParaRPr kumimoji="1" lang="ja-JP" altLang="en-US" sz="1000" dirty="0">
              <a:sym typeface="+mn-lt"/>
            </a:endParaRPr>
          </a:p>
        </p:txBody>
      </p:sp>
    </p:spTree>
    <p:extLst>
      <p:ext uri="{BB962C8B-B14F-4D97-AF65-F5344CB8AC3E}">
        <p14:creationId xmlns:p14="http://schemas.microsoft.com/office/powerpoint/2010/main" val="17449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360" imgH="360" progId="TCLayout.ActiveDocument.1">
                  <p:embed/>
                </p:oleObj>
              </mc:Choice>
              <mc:Fallback>
                <p:oleObj name="think-cellスライド"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エジプト/医療関連/医療・公衆衛生</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defRPr/>
            </a:pPr>
            <a:r>
              <a:rPr kumimoji="1" lang="ja-JP" altLang="en-US" sz="1400" b="0" i="0" u="none" strike="noStrike" kern="1200" cap="none" spc="0" normalizeH="0" baseline="0" noProof="1">
                <a:ln>
                  <a:noFill/>
                </a:ln>
                <a:solidFill>
                  <a:srgbClr val="000000"/>
                </a:solidFill>
                <a:effectLst/>
                <a:uLnTx/>
                <a:uFillTx/>
                <a:latin typeface="Arial Black"/>
                <a:ea typeface="HGP創英角ｺﾞｼｯｸUB"/>
              </a:rPr>
              <a:t>死因別構成比(1990</a:t>
            </a:r>
            <a:r>
              <a:rPr kumimoji="1" lang="ja-JP" altLang="en-US" sz="1400" kern="1200" noProof="1"/>
              <a:t>年⇒</a:t>
            </a:r>
            <a:r>
              <a:rPr lang="ja-JP" altLang="en-US" sz="1400" noProof="1">
                <a:solidFill>
                  <a:srgbClr val="000000"/>
                </a:solidFill>
                <a:latin typeface="Arial Black"/>
                <a:ea typeface="HGP創英角ｺﾞｼｯｸUB"/>
              </a:rPr>
              <a:t>2021年</a:t>
            </a:r>
            <a:r>
              <a:rPr kumimoji="1" lang="ja-JP" altLang="en-US" sz="1400" b="0" i="0" u="none" strike="noStrike" kern="1200" cap="none" spc="0" normalizeH="0" baseline="0" noProof="1">
                <a:ln>
                  <a:noFill/>
                </a:ln>
                <a:solidFill>
                  <a:srgbClr val="000000"/>
                </a:solidFill>
                <a:effectLst/>
                <a:uLnTx/>
                <a:uFillTx/>
                <a:latin typeface="Arial Black"/>
                <a:ea typeface="HGP創英角ｺﾞｼｯｸUB"/>
              </a:rPr>
              <a:t>)</a:t>
            </a:r>
            <a:endParaRPr lang="en-US" altLang="ja-JP" sz="1400" noProof="1">
              <a:solidFill>
                <a:srgbClr val="000000"/>
              </a:solidFill>
              <a:latin typeface="Arial Black"/>
              <a:ea typeface="HGP創英角ｺﾞｼｯｸUB"/>
            </a:endParaRPr>
          </a:p>
        </p:txBody>
      </p:sp>
      <p:sp>
        <p:nvSpPr>
          <p:cNvPr id="34" name="テキスト ボックス 33"/>
          <p:cNvSpPr txBox="1"/>
          <p:nvPr/>
        </p:nvSpPr>
        <p:spPr>
          <a:xfrm>
            <a:off x="1769667" y="2483604"/>
            <a:ext cx="780983" cy="3139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4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780983" cy="3139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4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3934357" y="3965542"/>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7" name="テキスト ボックス 36"/>
          <p:cNvSpPr txBox="1"/>
          <p:nvPr/>
        </p:nvSpPr>
        <p:spPr>
          <a:xfrm>
            <a:off x="224999" y="1101991"/>
            <a:ext cx="9505056" cy="470706"/>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headings)"/>
                <a:ea typeface="MS PGothic" panose="020B0600070205080204" pitchFamily="34" charset="-128"/>
                <a:cs typeface="Arial"/>
              </a:rPr>
              <a:t>2021年のエジプトでは、死因の約64%が非感染性疾患によるもので</a:t>
            </a:r>
            <a:r>
              <a:rPr lang="ja-JP" altLang="en-US" sz="1400" noProof="1">
                <a:solidFill>
                  <a:srgbClr val="000000"/>
                </a:solidFill>
                <a:latin typeface="MS PGothic (headings)"/>
                <a:ea typeface="MS PGothic" panose="020B0600070205080204" pitchFamily="34" charset="-128"/>
                <a:cs typeface="Arial"/>
              </a:rPr>
              <a:t>あった。</a:t>
            </a:r>
            <a:endParaRPr lang="en-US" altLang="ja-JP" sz="1400" noProof="1">
              <a:solidFill>
                <a:srgbClr val="000000"/>
              </a:solidFill>
              <a:latin typeface="MS PGothic (headings)"/>
              <a:ea typeface="MS PGothic" panose="020B0600070205080204" pitchFamily="34" charset="-128"/>
              <a:cs typeface="Arial"/>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headings)"/>
                <a:ea typeface="ＭＳ Ｐゴシック"/>
                <a:cs typeface="Arial"/>
              </a:rPr>
              <a:t>2021年の死亡数の7.2%はCOVID-19によるものであった</a:t>
            </a:r>
            <a:r>
              <a:rPr lang="ja-JP" altLang="en-US" sz="1400" noProof="1">
                <a:solidFill>
                  <a:srgbClr val="000000"/>
                </a:solidFill>
                <a:latin typeface="MS PGothic (headings)"/>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a:cs typeface="Arial"/>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chor="t">
            <a:noAutofit/>
          </a:bodyPr>
          <a:lstStyle/>
          <a:p>
            <a:pPr defTabSz="361950">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Institute of Health Metrics and Evaluation「Global Burden of Disease Study 2019」(</a:t>
            </a:r>
            <a:r>
              <a:rPr lang="ja-JP" altLang="en-US" sz="800" noProof="1">
                <a:solidFill>
                  <a:srgbClr val="000000"/>
                </a:solidFill>
                <a:latin typeface="Arial"/>
                <a:ea typeface="ＭＳ Ｐゴシック"/>
                <a:cs typeface="Arial"/>
              </a:rPr>
              <a:t>2024年11月時点)、WHO</a:t>
            </a:r>
            <a:r>
              <a:rPr lang="ja-JP" altLang="en-US" sz="800" noProof="1">
                <a:solidFill>
                  <a:srgbClr val="000000"/>
                </a:solidFill>
                <a:cs typeface="Arial"/>
              </a:rPr>
              <a:t> （</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 </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Chart 14">
            <a:extLst>
              <a:ext uri="{FF2B5EF4-FFF2-40B4-BE49-F238E27FC236}">
                <a16:creationId xmlns:a16="http://schemas.microsoft.com/office/drawing/2014/main" id="{D599D68F-A770-92F0-3353-98BE813A5786}"/>
              </a:ext>
            </a:extLst>
          </p:cNvPr>
          <p:cNvGraphicFramePr/>
          <p:nvPr/>
        </p:nvGraphicFramePr>
        <p:xfrm>
          <a:off x="-26506" y="2900906"/>
          <a:ext cx="3960863" cy="2849352"/>
        </p:xfrm>
        <a:graphic>
          <a:graphicData uri="http://schemas.openxmlformats.org/drawingml/2006/chart">
            <c:chart xmlns:c="http://schemas.openxmlformats.org/drawingml/2006/chart" xmlns:r="http://schemas.openxmlformats.org/officeDocument/2006/relationships" r:id="rId17"/>
          </a:graphicData>
        </a:graphic>
      </p:graphicFrame>
      <p:sp>
        <p:nvSpPr>
          <p:cNvPr id="17" name="TextBox 16">
            <a:extLst>
              <a:ext uri="{FF2B5EF4-FFF2-40B4-BE49-F238E27FC236}">
                <a16:creationId xmlns:a16="http://schemas.microsoft.com/office/drawing/2014/main" id="{D2CCAED5-B321-D973-8CC5-A95E4DAADD7A}"/>
              </a:ext>
            </a:extLst>
          </p:cNvPr>
          <p:cNvSpPr txBox="1"/>
          <p:nvPr/>
        </p:nvSpPr>
        <p:spPr>
          <a:xfrm>
            <a:off x="2122292" y="3560962"/>
            <a:ext cx="1435539" cy="276999"/>
          </a:xfrm>
          <a:prstGeom prst="rect">
            <a:avLst/>
          </a:prstGeom>
          <a:noFill/>
        </p:spPr>
        <p:txBody>
          <a:bodyPr wrap="square" lIns="91440" tIns="45720" rIns="91440" bIns="45720" rtlCol="0" anchor="t">
            <a:spAutoFit/>
          </a:bodyPr>
          <a:lstStyle/>
          <a:p>
            <a:r>
              <a:rPr kumimoji="1" lang="en-US" sz="1200" noProof="1">
                <a:solidFill>
                  <a:schemeClr val="bg1"/>
                </a:solidFill>
                <a:latin typeface="Arial"/>
                <a:ea typeface="ＭＳ Ｐゴシック"/>
                <a:cs typeface="Arial"/>
              </a:rPr>
              <a:t>感染症*</a:t>
            </a:r>
          </a:p>
        </p:txBody>
      </p:sp>
      <p:sp>
        <p:nvSpPr>
          <p:cNvPr id="18" name="TextBox 17">
            <a:extLst>
              <a:ext uri="{FF2B5EF4-FFF2-40B4-BE49-F238E27FC236}">
                <a16:creationId xmlns:a16="http://schemas.microsoft.com/office/drawing/2014/main" id="{E58FABC4-B21E-C145-CF55-2103004E6833}"/>
              </a:ext>
            </a:extLst>
          </p:cNvPr>
          <p:cNvSpPr txBox="1"/>
          <p:nvPr/>
        </p:nvSpPr>
        <p:spPr>
          <a:xfrm>
            <a:off x="1377322" y="4978699"/>
            <a:ext cx="1631657" cy="461665"/>
          </a:xfrm>
          <a:prstGeom prst="rect">
            <a:avLst/>
          </a:prstGeom>
          <a:noFill/>
        </p:spPr>
        <p:txBody>
          <a:bodyPr wrap="square" rtlCol="0">
            <a:spAutoFit/>
          </a:bodyPr>
          <a:lstStyle/>
          <a:p>
            <a:r>
              <a:rPr kumimoji="1" lang="en-US" sz="1200" noProof="1">
                <a:latin typeface="+mj-lt"/>
                <a:ea typeface="MS PGothic" panose="020B0600070205080204" pitchFamily="34" charset="-128"/>
                <a:cs typeface="Arial" panose="020B0604020202020204" pitchFamily="34" charset="0"/>
              </a:rPr>
              <a:t>非感染性疾患</a:t>
            </a:r>
          </a:p>
        </p:txBody>
      </p:sp>
      <p:sp>
        <p:nvSpPr>
          <p:cNvPr id="19" name="TextBox 18">
            <a:extLst>
              <a:ext uri="{FF2B5EF4-FFF2-40B4-BE49-F238E27FC236}">
                <a16:creationId xmlns:a16="http://schemas.microsoft.com/office/drawing/2014/main" id="{DB2A675A-1C99-7B67-2F2C-969246F70581}"/>
              </a:ext>
            </a:extLst>
          </p:cNvPr>
          <p:cNvSpPr txBox="1"/>
          <p:nvPr/>
        </p:nvSpPr>
        <p:spPr>
          <a:xfrm>
            <a:off x="1232199" y="2770101"/>
            <a:ext cx="1435539" cy="276999"/>
          </a:xfrm>
          <a:prstGeom prst="rect">
            <a:avLst/>
          </a:prstGeom>
          <a:noFill/>
        </p:spPr>
        <p:txBody>
          <a:bodyPr wrap="square" rtlCol="0">
            <a:spAutoFit/>
          </a:bodyPr>
          <a:lstStyle/>
          <a:p>
            <a:r>
              <a:rPr lang="en-US" sz="1200" noProof="1">
                <a:latin typeface="Arial" panose="020B0604020202020204" pitchFamily="34" charset="0"/>
                <a:ea typeface="ＭＳ Ｐゴシック" panose="020B0600070205080204" pitchFamily="50" charset="-128"/>
                <a:cs typeface="Arial" panose="020B0604020202020204" pitchFamily="34" charset="0"/>
              </a:rPr>
              <a:t>事故</a:t>
            </a:r>
            <a:endParaRPr kumimoji="1" 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90FE93B6-88BD-4915-B2E1-FDFE6D2A84A4}"/>
              </a:ext>
            </a:extLst>
          </p:cNvPr>
          <p:cNvSpPr txBox="1"/>
          <p:nvPr/>
        </p:nvSpPr>
        <p:spPr>
          <a:xfrm>
            <a:off x="1445864" y="4698744"/>
            <a:ext cx="1234244" cy="276999"/>
          </a:xfrm>
          <a:prstGeom prst="rect">
            <a:avLst/>
          </a:prstGeom>
          <a:noFill/>
        </p:spPr>
        <p:txBody>
          <a:bodyPr wrap="square" rtlCol="0">
            <a:spAutoFit/>
          </a:bodyPr>
          <a:lstStyle/>
          <a:p>
            <a:r>
              <a:rPr lang="en-US" sz="1200" noProof="1">
                <a:latin typeface="Arial" panose="020B0604020202020204" pitchFamily="34" charset="0"/>
                <a:ea typeface="ＭＳ Ｐゴシック" panose="020B0600070205080204" pitchFamily="50" charset="-128"/>
                <a:cs typeface="Arial" panose="020B0604020202020204" pitchFamily="34" charset="0"/>
              </a:rPr>
              <a:t>65.93%</a:t>
            </a:r>
          </a:p>
        </p:txBody>
      </p:sp>
      <p:sp>
        <p:nvSpPr>
          <p:cNvPr id="23" name="TextBox 22">
            <a:extLst>
              <a:ext uri="{FF2B5EF4-FFF2-40B4-BE49-F238E27FC236}">
                <a16:creationId xmlns:a16="http://schemas.microsoft.com/office/drawing/2014/main" id="{D29860B2-5FA8-35FC-2D1C-5C683FE84CDC}"/>
              </a:ext>
            </a:extLst>
          </p:cNvPr>
          <p:cNvSpPr txBox="1"/>
          <p:nvPr/>
        </p:nvSpPr>
        <p:spPr>
          <a:xfrm>
            <a:off x="1440880" y="3209348"/>
            <a:ext cx="624082" cy="276999"/>
          </a:xfrm>
          <a:prstGeom prst="rect">
            <a:avLst/>
          </a:prstGeom>
          <a:noFill/>
        </p:spPr>
        <p:txBody>
          <a:bodyPr wrap="square" rtlCol="0">
            <a:spAutoFit/>
          </a:bodyPr>
          <a:lstStyle/>
          <a:p>
            <a:r>
              <a:rPr kumimoji="1" lang="en-US" sz="1200" noProof="1">
                <a:latin typeface="Arial" panose="020B0604020202020204" pitchFamily="34" charset="0"/>
                <a:ea typeface="ＭＳ Ｐゴシック" panose="020B0600070205080204" pitchFamily="50" charset="-128"/>
                <a:cs typeface="Arial" panose="020B0604020202020204" pitchFamily="34" charset="0"/>
              </a:rPr>
              <a:t>5.54%</a:t>
            </a:r>
          </a:p>
        </p:txBody>
      </p:sp>
      <p:sp>
        <p:nvSpPr>
          <p:cNvPr id="2" name="TextBox 1">
            <a:extLst>
              <a:ext uri="{FF2B5EF4-FFF2-40B4-BE49-F238E27FC236}">
                <a16:creationId xmlns:a16="http://schemas.microsoft.com/office/drawing/2014/main" id="{A966D211-CC3A-3E96-E771-D8E0616B6ECC}"/>
              </a:ext>
            </a:extLst>
          </p:cNvPr>
          <p:cNvSpPr txBox="1"/>
          <p:nvPr/>
        </p:nvSpPr>
        <p:spPr>
          <a:xfrm>
            <a:off x="164256" y="6367170"/>
            <a:ext cx="3960863"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*:感染症には、伝染性疾患、母体疾患、および新生児疾患が含まれる</a:t>
            </a:r>
          </a:p>
        </p:txBody>
      </p:sp>
      <p:sp>
        <p:nvSpPr>
          <p:cNvPr id="3" name="TextBox 41">
            <a:extLst>
              <a:ext uri="{FF2B5EF4-FFF2-40B4-BE49-F238E27FC236}">
                <a16:creationId xmlns:a16="http://schemas.microsoft.com/office/drawing/2014/main" id="{CF24BB73-1D34-4834-66AD-0E70606154AF}"/>
              </a:ext>
            </a:extLst>
          </p:cNvPr>
          <p:cNvSpPr txBox="1"/>
          <p:nvPr/>
        </p:nvSpPr>
        <p:spPr>
          <a:xfrm>
            <a:off x="2120865" y="3830035"/>
            <a:ext cx="1234244" cy="276999"/>
          </a:xfrm>
          <a:prstGeom prst="rect">
            <a:avLst/>
          </a:prstGeom>
          <a:noFill/>
        </p:spPr>
        <p:txBody>
          <a:bodyPr wrap="square" lIns="91440" tIns="45720" rIns="91440" bIns="45720" rtlCol="0" anchor="t">
            <a:spAutoFit/>
          </a:bodyPr>
          <a:lstStyle/>
          <a:p>
            <a:r>
              <a:rPr lang="en-US" sz="1200" noProof="1">
                <a:solidFill>
                  <a:srgbClr val="FFFFFF"/>
                </a:solidFill>
                <a:latin typeface="Arial"/>
                <a:ea typeface="ＭＳ Ｐゴシック"/>
                <a:cs typeface="Arial"/>
              </a:rPr>
              <a:t>28.3%</a:t>
            </a:r>
          </a:p>
        </p:txBody>
      </p:sp>
      <p:graphicFrame>
        <p:nvGraphicFramePr>
          <p:cNvPr id="48" name="Chart 47">
            <a:extLst>
              <a:ext uri="{FF2B5EF4-FFF2-40B4-BE49-F238E27FC236}">
                <a16:creationId xmlns:a16="http://schemas.microsoft.com/office/drawing/2014/main" id="{F90636EE-B2A2-070D-CB92-59916E0D1492}"/>
              </a:ext>
            </a:extLst>
          </p:cNvPr>
          <p:cNvGraphicFramePr/>
          <p:nvPr>
            <p:custDataLst>
              <p:tags r:id="rId3"/>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18"/>
          </a:graphicData>
        </a:graphic>
      </p:graphicFrame>
      <p:sp>
        <p:nvSpPr>
          <p:cNvPr id="10" name="テキスト プレースホルダ 9">
            <a:extLst>
              <a:ext uri="{FF2B5EF4-FFF2-40B4-BE49-F238E27FC236}">
                <a16:creationId xmlns:a16="http://schemas.microsoft.com/office/drawing/2014/main" id="{EA2A5BE3-3F8B-B090-238F-126022E85014}"/>
              </a:ext>
            </a:extLst>
          </p:cNvPr>
          <p:cNvSpPr>
            <a:spLocks noGrp="1"/>
          </p:cNvSpPr>
          <p:nvPr>
            <p:custDataLst>
              <p:tags r:id="rId4"/>
            </p:custDataLst>
          </p:nvPr>
        </p:nvSpPr>
        <p:spPr bwMode="gray">
          <a:xfrm>
            <a:off x="6510338" y="342265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141FE-5490-487C-813D-43ACF65E4987}" type="datetime'''3''''''''.4''''''%'''''''''''''''''''''''''''">
              <a:rPr lang="en-US" altLang="en-US" smtClean="0"/>
              <a:pPr/>
              <a:t>3.4%</a:t>
            </a:fld>
            <a:endParaRPr kumimoji="1" lang="ja-JP" altLang="en-US" dirty="0">
              <a:sym typeface="+mn-lt"/>
            </a:endParaRPr>
          </a:p>
        </p:txBody>
      </p:sp>
      <p:sp>
        <p:nvSpPr>
          <p:cNvPr id="11" name="テキスト プレースホルダ 9">
            <a:extLst>
              <a:ext uri="{FF2B5EF4-FFF2-40B4-BE49-F238E27FC236}">
                <a16:creationId xmlns:a16="http://schemas.microsoft.com/office/drawing/2014/main" id="{A31E3926-459E-A9DD-0D01-B4DF64E167C0}"/>
              </a:ext>
            </a:extLst>
          </p:cNvPr>
          <p:cNvSpPr>
            <a:spLocks noGrp="1"/>
          </p:cNvSpPr>
          <p:nvPr>
            <p:custDataLst>
              <p:tags r:id="rId5"/>
            </p:custDataLst>
          </p:nvPr>
        </p:nvSpPr>
        <p:spPr bwMode="gray">
          <a:xfrm>
            <a:off x="6845300" y="3667125"/>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57D1FF-3484-4F5D-BD52-58BAFB0E0C59}" type="datetime'''''''''''''''''''''''''''''7.2''''''''''''''''%'''''''''''">
              <a:rPr lang="en-US" altLang="en-US" smtClean="0"/>
              <a:pPr/>
              <a:t>7.2%</a:t>
            </a:fld>
            <a:endParaRPr lang="ja-JP" altLang="en-US" dirty="0">
              <a:sym typeface="+mn-lt"/>
            </a:endParaRPr>
          </a:p>
        </p:txBody>
      </p:sp>
      <p:sp>
        <p:nvSpPr>
          <p:cNvPr id="12" name="Rectangle 11">
            <a:extLst>
              <a:ext uri="{FF2B5EF4-FFF2-40B4-BE49-F238E27FC236}">
                <a16:creationId xmlns:a16="http://schemas.microsoft.com/office/drawing/2014/main" id="{715B7309-CE12-4A35-F10F-4928A9BF60C2}"/>
              </a:ext>
            </a:extLst>
          </p:cNvPr>
          <p:cNvSpPr/>
          <p:nvPr>
            <p:custDataLst>
              <p:tags r:id="rId6"/>
            </p:custDataLst>
          </p:nvPr>
        </p:nvSpPr>
        <p:spPr bwMode="auto">
          <a:xfrm>
            <a:off x="6516688" y="55594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a:extLst>
              <a:ext uri="{FF2B5EF4-FFF2-40B4-BE49-F238E27FC236}">
                <a16:creationId xmlns:a16="http://schemas.microsoft.com/office/drawing/2014/main" id="{7AB2F842-01C6-FA37-46CF-DAAC3E07C582}"/>
              </a:ext>
            </a:extLst>
          </p:cNvPr>
          <p:cNvSpPr/>
          <p:nvPr>
            <p:custDataLst>
              <p:tags r:id="rId7"/>
            </p:custDataLst>
          </p:nvPr>
        </p:nvSpPr>
        <p:spPr bwMode="auto">
          <a:xfrm>
            <a:off x="6516688" y="57626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a:extLst>
              <a:ext uri="{FF2B5EF4-FFF2-40B4-BE49-F238E27FC236}">
                <a16:creationId xmlns:a16="http://schemas.microsoft.com/office/drawing/2014/main" id="{BD4044A5-AB7A-6CD9-C4FC-9C525B69AD42}"/>
              </a:ext>
            </a:extLst>
          </p:cNvPr>
          <p:cNvSpPr/>
          <p:nvPr>
            <p:custDataLst>
              <p:tags r:id="rId8"/>
            </p:custDataLst>
          </p:nvPr>
        </p:nvSpPr>
        <p:spPr bwMode="auto">
          <a:xfrm>
            <a:off x="6516688" y="59658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C242B14E-579B-3D0A-CCA6-4D7A98303565}"/>
              </a:ext>
            </a:extLst>
          </p:cNvPr>
          <p:cNvSpPr/>
          <p:nvPr>
            <p:custDataLst>
              <p:tags r:id="rId9"/>
            </p:custDataLst>
          </p:nvPr>
        </p:nvSpPr>
        <p:spPr bwMode="auto">
          <a:xfrm>
            <a:off x="6516688" y="6169025"/>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テキスト プレースホルダ 9">
            <a:extLst>
              <a:ext uri="{FF2B5EF4-FFF2-40B4-BE49-F238E27FC236}">
                <a16:creationId xmlns:a16="http://schemas.microsoft.com/office/drawing/2014/main" id="{66D3E9AE-9BB3-1BF6-6E7C-F0D456226EA2}"/>
              </a:ext>
            </a:extLst>
          </p:cNvPr>
          <p:cNvSpPr>
            <a:spLocks noGrp="1"/>
          </p:cNvSpPr>
          <p:nvPr>
            <p:custDataLst>
              <p:tags r:id="rId10"/>
            </p:custDataLst>
          </p:nvPr>
        </p:nvSpPr>
        <p:spPr bwMode="auto">
          <a:xfrm>
            <a:off x="6746875" y="55546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7CF58F-53B1-4A32-8B1D-08C71FA956D7}" type="datetime'''''非''''''''''''感''''''''''''''''''''染''''''性疾''患'">
              <a:rPr lang="ja-JP" altLang="en-US" sz="1000" smtClean="0"/>
              <a:pPr/>
              <a:t>非感染性疾患</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FB69FF60-25AD-E23E-69F2-53AB20BE293E}"/>
              </a:ext>
            </a:extLst>
          </p:cNvPr>
          <p:cNvSpPr>
            <a:spLocks noGrp="1"/>
          </p:cNvSpPr>
          <p:nvPr>
            <p:custDataLst>
              <p:tags r:id="rId11"/>
            </p:custDataLst>
          </p:nvPr>
        </p:nvSpPr>
        <p:spPr bwMode="auto">
          <a:xfrm>
            <a:off x="6746875" y="5757863"/>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04F6574-A40D-48BA-8C4F-80F0AC94F9BE}" type="datetime'''''感''''''''''染''''''''症''''''、''母体''、''''周産''''期''、栄養状態'''">
              <a:rPr lang="zh-TW" altLang="en-US" sz="1000" smtClean="0"/>
              <a:pPr/>
              <a:t>感染症、母体、周産期、栄養状態</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5FB4B923-F96B-9831-2BDB-C6FB034C8A40}"/>
              </a:ext>
            </a:extLst>
          </p:cNvPr>
          <p:cNvSpPr>
            <a:spLocks noGrp="1"/>
          </p:cNvSpPr>
          <p:nvPr>
            <p:custDataLst>
              <p:tags r:id="rId12"/>
            </p:custDataLst>
          </p:nvPr>
        </p:nvSpPr>
        <p:spPr bwMode="auto">
          <a:xfrm>
            <a:off x="6746875" y="59610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DC90236-25E5-4285-87DA-658A7F8696FA}" type="datetime'''''''''''''''''''''''''怪''''''''我'''''''''''''''''''''''''">
              <a:rPr lang="ja-JP" altLang="en-US" sz="1000" smtClean="0"/>
              <a:pPr/>
              <a:t>怪我</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C6EAB483-F32C-8602-7AD8-131DE29F3CCE}"/>
              </a:ext>
            </a:extLst>
          </p:cNvPr>
          <p:cNvSpPr>
            <a:spLocks noGrp="1"/>
          </p:cNvSpPr>
          <p:nvPr>
            <p:custDataLst>
              <p:tags r:id="rId13"/>
            </p:custDataLst>
          </p:nvPr>
        </p:nvSpPr>
        <p:spPr bwMode="auto">
          <a:xfrm>
            <a:off x="6746875" y="6164263"/>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C4A295-D795-484E-9F84-2249022C376A}"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201169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1/3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nvGraphicFramePr>
        <p:xfrm>
          <a:off x="358718" y="1042959"/>
          <a:ext cx="4451028" cy="5631515"/>
        </p:xfrm>
        <a:graphic>
          <a:graphicData uri="http://schemas.openxmlformats.org/drawingml/2006/table">
            <a:tbl>
              <a:tblPr firstRow="1" bandRow="1">
                <a:tableStyleId>{5C22544A-7EE6-4342-B048-85BDC9FD1C3A}</a:tableStyleId>
              </a:tblPr>
              <a:tblGrid>
                <a:gridCol w="207592">
                  <a:extLst>
                    <a:ext uri="{9D8B030D-6E8A-4147-A177-3AD203B41FA5}">
                      <a16:colId xmlns:a16="http://schemas.microsoft.com/office/drawing/2014/main" val="1762630833"/>
                    </a:ext>
                  </a:extLst>
                </a:gridCol>
                <a:gridCol w="3666686">
                  <a:extLst>
                    <a:ext uri="{9D8B030D-6E8A-4147-A177-3AD203B41FA5}">
                      <a16:colId xmlns:a16="http://schemas.microsoft.com/office/drawing/2014/main" val="1026836994"/>
                    </a:ext>
                  </a:extLst>
                </a:gridCol>
                <a:gridCol w="288375">
                  <a:extLst>
                    <a:ext uri="{9D8B030D-6E8A-4147-A177-3AD203B41FA5}">
                      <a16:colId xmlns:a16="http://schemas.microsoft.com/office/drawing/2014/main" val="4005268538"/>
                    </a:ext>
                  </a:extLst>
                </a:gridCol>
                <a:gridCol w="288375">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a:solidFill>
                            <a:srgbClr val="000000"/>
                          </a:solidFill>
                          <a:effectLst/>
                          <a:latin typeface="+mj-lt"/>
                          <a:ea typeface="HGP創英角ｺﾞｼｯｸUB" panose="020B0900000000000000" pitchFamily="50" charset="-128"/>
                        </a:rPr>
                        <a:t>一般概況</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基本情報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rgbClr val="000000"/>
                          </a:solidFill>
                          <a:effectLst/>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5</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30107">
                <a:tc gridSpan="2">
                  <a:txBody>
                    <a:bodyPr/>
                    <a:lstStyle/>
                    <a:p>
                      <a:pPr marL="0" algn="l" rtl="0" eaLnBrk="1" latinLnBrk="0" hangingPunct="1">
                        <a:lnSpc>
                          <a:spcPct val="90000"/>
                        </a:lnSpc>
                        <a:spcBef>
                          <a:spcPts val="0"/>
                        </a:spcBef>
                        <a:spcAft>
                          <a:spcPts val="0"/>
                        </a:spcAft>
                      </a:pPr>
                      <a:endParaRPr lang="ja-JP" altLang="en-US" sz="1050" b="1"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752915"/>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経済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835093"/>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lang="ja-JP" altLang="en-US" sz="1050" kern="1200" dirty="0">
                          <a:solidFill>
                            <a:srgbClr val="000000"/>
                          </a:solidFill>
                          <a:effectLst/>
                          <a:latin typeface="+mj-lt"/>
                          <a:ea typeface="+mn-ea"/>
                        </a:rPr>
                        <a:t>人口動態、人口増加率および年齢別人口構成</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lvl="0" algn="l">
                        <a:lnSpc>
                          <a:spcPct val="90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a:lnSpc>
                          <a:spcPct val="90000"/>
                        </a:lnSpc>
                        <a:spcBef>
                          <a:spcPts val="0"/>
                        </a:spcBef>
                        <a:spcAft>
                          <a:spcPts val="0"/>
                        </a:spcAft>
                        <a:buNone/>
                      </a:pPr>
                      <a:r>
                        <a:rPr lang="ja-JP" altLang="en-US" sz="1050" kern="1200" dirty="0">
                          <a:solidFill>
                            <a:srgbClr val="000000"/>
                          </a:solidFill>
                          <a:effectLst/>
                          <a:latin typeface="+mj-lt"/>
                          <a:ea typeface="+mn-ea"/>
                        </a:rPr>
                        <a:t>都市化率、上位5都市の人口</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eaLnBrk="1" latinLnBrk="0" hangingPunct="1">
                        <a:lnSpc>
                          <a:spcPct val="90000"/>
                        </a:lnSpc>
                        <a:spcBef>
                          <a:spcPts val="0"/>
                        </a:spcBef>
                        <a:spcAft>
                          <a:spcPts val="0"/>
                        </a:spcAft>
                      </a:pPr>
                      <a:r>
                        <a:rPr lang="en-US" altLang="ja-JP" sz="1050" dirty="0">
                          <a:effectLst/>
                          <a:latin typeface="+mj-lt"/>
                          <a:ea typeface="+mn-ea"/>
                        </a:rPr>
                        <a:t>GDP</a:t>
                      </a:r>
                      <a:r>
                        <a:rPr lang="ja-JP" altLang="en-US" sz="1050" dirty="0">
                          <a:effectLst/>
                          <a:latin typeface="+mj-lt"/>
                          <a:ea typeface="+mn-ea"/>
                        </a:rPr>
                        <a:t>、</a:t>
                      </a:r>
                      <a:r>
                        <a:rPr lang="en-US" altLang="ja-JP" sz="1050" dirty="0">
                          <a:effectLst/>
                          <a:latin typeface="+mj-lt"/>
                          <a:ea typeface="+mn-ea"/>
                        </a:rPr>
                        <a:t>GDP</a:t>
                      </a:r>
                      <a:r>
                        <a:rPr lang="ja-JP" altLang="en-US" sz="1050" dirty="0">
                          <a:effectLst/>
                          <a:latin typeface="+mj-lt"/>
                          <a:ea typeface="+mn-ea"/>
                        </a:rPr>
                        <a:t>成長率、一人当たり名目</a:t>
                      </a:r>
                      <a:r>
                        <a:rPr lang="en-US" altLang="ja-JP" sz="1050" dirty="0">
                          <a:effectLst/>
                          <a:latin typeface="+mj-lt"/>
                          <a:ea typeface="+mn-ea"/>
                        </a:rPr>
                        <a:t>GDP</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8</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eaLnBrk="1" latinLnBrk="0" hangingPunct="1">
                        <a:lnSpc>
                          <a:spcPct val="90000"/>
                        </a:lnSpc>
                        <a:spcBef>
                          <a:spcPts val="0"/>
                        </a:spcBef>
                        <a:spcAft>
                          <a:spcPts val="0"/>
                        </a:spcAft>
                      </a:pPr>
                      <a:r>
                        <a:rPr lang="ja-JP" altLang="en-US" sz="1050" dirty="0">
                          <a:effectLst/>
                          <a:latin typeface="+mj-lt"/>
                          <a:ea typeface="+mn-ea"/>
                        </a:rPr>
                        <a:t>インフレ率・為替レート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388253"/>
                  </a:ext>
                </a:extLst>
              </a:tr>
              <a:tr h="230007">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b="1" dirty="0">
                          <a:effectLst/>
                          <a:latin typeface="+mn-ea"/>
                          <a:ea typeface="+mn-ea"/>
                        </a:rPr>
                        <a:t>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879907"/>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外国投資法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会社法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12</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外貨持出規制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13</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819098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経済特区</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14</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361151"/>
                  </a:ext>
                </a:extLst>
              </a:tr>
              <a:tr h="1389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54741"/>
                  </a:ext>
                </a:extLst>
              </a:tr>
              <a:tr h="270942">
                <a:tc gridSpan="2">
                  <a:txBody>
                    <a:bodyPr/>
                    <a:lstStyle/>
                    <a:p>
                      <a:pPr marL="0" algn="l" rtl="0" eaLnBrk="1" latinLnBrk="0" hangingPunct="1">
                        <a:lnSpc>
                          <a:spcPct val="85000"/>
                        </a:lnSpc>
                        <a:spcBef>
                          <a:spcPts val="0"/>
                        </a:spcBef>
                        <a:spcAft>
                          <a:spcPts val="0"/>
                        </a:spcAft>
                      </a:pPr>
                      <a:r>
                        <a:rPr lang="ja-JP" altLang="en-US" sz="1200" dirty="0">
                          <a:effectLst/>
                          <a:latin typeface="+mj-lt"/>
                          <a:ea typeface="HGP創英角ｺﾞｼｯｸUB" panose="020B0900000000000000" pitchFamily="50" charset="-128"/>
                        </a:rPr>
                        <a:t>医療関連</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T>
                      <a:noFill/>
                    </a:lnT>
                  </a:tcPr>
                </a:tc>
                <a:tc>
                  <a:txBody>
                    <a:bodyPr/>
                    <a:lstStyle/>
                    <a:p>
                      <a:pPr marL="0" algn="l" rtl="0" eaLnBrk="1" latinLnBrk="0" hangingPunct="1">
                        <a:lnSpc>
                          <a:spcPct val="85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179671"/>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医療・公衆衛生</a:t>
                      </a:r>
                      <a:endParaRPr lang="en-US" altLang="ja-JP" sz="1050" b="1"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0" algn="l" rtl="0">
                        <a:lnSpc>
                          <a:spcPct val="85000"/>
                        </a:lnSpc>
                        <a:spcBef>
                          <a:spcPts val="0"/>
                        </a:spcBef>
                        <a:spcAft>
                          <a:spcPts val="0"/>
                        </a:spcAft>
                        <a:buNone/>
                      </a:pPr>
                      <a:endParaRPr kumimoji="1"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08584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健康水準および医療水準</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医療費支出額</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18685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疾病構造・死亡要因</a:t>
                      </a:r>
                      <a:r>
                        <a:rPr lang="en-US" altLang="ja-JP" sz="1050" kern="1200" dirty="0">
                          <a:solidFill>
                            <a:srgbClr val="000000"/>
                          </a:solidFill>
                          <a:effectLst/>
                          <a:latin typeface="+mj-lt"/>
                          <a:ea typeface="+mn-ea"/>
                        </a:rPr>
                        <a:t>【</a:t>
                      </a:r>
                      <a:r>
                        <a:rPr lang="ja-JP" altLang="en-US" sz="1050" kern="1200" dirty="0">
                          <a:solidFill>
                            <a:srgbClr val="000000"/>
                          </a:solidFill>
                          <a:effectLst/>
                          <a:latin typeface="+mj-lt"/>
                          <a:ea typeface="+mn-ea"/>
                        </a:rPr>
                        <a:t>大分類</a:t>
                      </a:r>
                      <a:r>
                        <a:rPr lang="en-US" altLang="ja-JP" sz="1050" kern="1200" dirty="0">
                          <a:solidFill>
                            <a:srgbClr val="000000"/>
                          </a:solidFill>
                          <a:effectLst/>
                          <a:latin typeface="+mj-lt"/>
                          <a:ea typeface="+mn-ea"/>
                        </a:rPr>
                        <a:t>】</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086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疾病構造・死亡要因</a:t>
                      </a:r>
                      <a:r>
                        <a:rPr lang="en-US" altLang="ja-JP" sz="1050" kern="1200">
                          <a:solidFill>
                            <a:srgbClr val="000000"/>
                          </a:solidFill>
                          <a:effectLst/>
                          <a:latin typeface="+mj-lt"/>
                          <a:ea typeface="+mn-ea"/>
                        </a:rPr>
                        <a:t>【</a:t>
                      </a:r>
                      <a:r>
                        <a:rPr lang="ja-JP" altLang="en-US" sz="1050" kern="1200">
                          <a:solidFill>
                            <a:srgbClr val="000000"/>
                          </a:solidFill>
                          <a:effectLst/>
                          <a:latin typeface="+mj-lt"/>
                          <a:ea typeface="+mn-ea"/>
                        </a:rPr>
                        <a:t>中分類</a:t>
                      </a:r>
                      <a:r>
                        <a:rPr lang="en-US" altLang="ja-JP" sz="1050" kern="1200">
                          <a:solidFill>
                            <a:srgbClr val="000000"/>
                          </a:solidFill>
                          <a:effectLst/>
                          <a:latin typeface="+mj-lt"/>
                          <a:ea typeface="+mn-ea"/>
                        </a:rPr>
                        <a:t>】</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01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医療機関 </a:t>
                      </a:r>
                      <a:r>
                        <a:rPr lang="en-US" altLang="ja-JP" sz="1050" kern="1200" dirty="0">
                          <a:solidFill>
                            <a:srgbClr val="000000"/>
                          </a:solidFill>
                          <a:effectLst/>
                          <a:latin typeface="+mj-lt"/>
                          <a:ea typeface="+mn-ea"/>
                        </a:rPr>
                        <a:t>- </a:t>
                      </a:r>
                      <a:r>
                        <a:rPr lang="ja-JP" altLang="en-US" sz="1050" kern="1200" dirty="0">
                          <a:solidFill>
                            <a:srgbClr val="000000"/>
                          </a:solidFill>
                          <a:effectLst/>
                          <a:latin typeface="+mj-lt"/>
                          <a:ea typeface="+mn-ea"/>
                        </a:rPr>
                        <a:t>医療機関区分と施設数・病床数</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86289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医療機関 </a:t>
                      </a:r>
                      <a:r>
                        <a:rPr lang="en-US" altLang="ja-JP" sz="1050" kern="1200">
                          <a:solidFill>
                            <a:srgbClr val="000000"/>
                          </a:solidFill>
                          <a:effectLst/>
                          <a:latin typeface="+mj-lt"/>
                          <a:ea typeface="+mn-ea"/>
                        </a:rPr>
                        <a:t>- </a:t>
                      </a:r>
                      <a:r>
                        <a:rPr lang="ja-JP" altLang="en-US" sz="1050" kern="1200">
                          <a:solidFill>
                            <a:srgbClr val="000000"/>
                          </a:solidFill>
                          <a:effectLst/>
                          <a:latin typeface="+mj-lt"/>
                          <a:ea typeface="+mn-ea"/>
                        </a:rPr>
                        <a:t>主な公的医療機関</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92219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医療機関 </a:t>
                      </a:r>
                      <a:r>
                        <a:rPr lang="en-US" altLang="ja-JP" sz="1050" kern="1200">
                          <a:solidFill>
                            <a:srgbClr val="000000"/>
                          </a:solidFill>
                          <a:effectLst/>
                          <a:latin typeface="+mj-lt"/>
                          <a:ea typeface="+mn-ea"/>
                        </a:rPr>
                        <a:t>- </a:t>
                      </a:r>
                      <a:r>
                        <a:rPr lang="ja-JP" altLang="en-US" sz="1050" kern="1200">
                          <a:solidFill>
                            <a:srgbClr val="000000"/>
                          </a:solidFill>
                          <a:effectLst/>
                          <a:latin typeface="+mj-lt"/>
                          <a:ea typeface="+mn-ea"/>
                        </a:rPr>
                        <a:t>主な民間医療機関</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62335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a:solidFill>
                            <a:srgbClr val="000000"/>
                          </a:solidFill>
                          <a:effectLst/>
                          <a:latin typeface="+mj-lt"/>
                          <a:ea typeface="+mn-ea"/>
                        </a:rPr>
                        <a:t>医療従事者</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248180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dk1"/>
                          </a:solidFill>
                          <a:effectLst/>
                          <a:latin typeface="+mn-lt"/>
                          <a:ea typeface="+mn-ea"/>
                          <a:cs typeface="+mn-cs"/>
                        </a:rPr>
                        <a:t>現地の臨床工学技士、理学療法士の資格</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rgbClr val="000000"/>
                          </a:solidFill>
                          <a:effectLst/>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8800399"/>
                  </a:ext>
                </a:extLst>
              </a:tr>
            </a:tbl>
          </a:graphicData>
        </a:graphic>
      </p:graphicFrame>
      <p:graphicFrame>
        <p:nvGraphicFramePr>
          <p:cNvPr id="2" name="表 7">
            <a:extLst>
              <a:ext uri="{FF2B5EF4-FFF2-40B4-BE49-F238E27FC236}">
                <a16:creationId xmlns:a16="http://schemas.microsoft.com/office/drawing/2014/main" id="{CEDB8D41-B697-6223-6087-D9FA34EA849D}"/>
              </a:ext>
            </a:extLst>
          </p:cNvPr>
          <p:cNvGraphicFramePr>
            <a:graphicFrameLocks noGrp="1"/>
          </p:cNvGraphicFramePr>
          <p:nvPr>
            <p:extLst>
              <p:ext uri="{D42A27DB-BD31-4B8C-83A1-F6EECF244321}">
                <p14:modId xmlns:p14="http://schemas.microsoft.com/office/powerpoint/2010/main" val="1676443353"/>
              </p:ext>
            </p:extLst>
          </p:nvPr>
        </p:nvGraphicFramePr>
        <p:xfrm>
          <a:off x="5096257" y="1043785"/>
          <a:ext cx="4609718" cy="4276799"/>
        </p:xfrm>
        <a:graphic>
          <a:graphicData uri="http://schemas.openxmlformats.org/drawingml/2006/table">
            <a:tbl>
              <a:tblPr firstRow="1" bandRow="1">
                <a:tableStyleId>{5C22544A-7EE6-4342-B048-85BDC9FD1C3A}</a:tableStyleId>
              </a:tblPr>
              <a:tblGrid>
                <a:gridCol w="214993">
                  <a:extLst>
                    <a:ext uri="{9D8B030D-6E8A-4147-A177-3AD203B41FA5}">
                      <a16:colId xmlns:a16="http://schemas.microsoft.com/office/drawing/2014/main" val="1762630833"/>
                    </a:ext>
                  </a:extLst>
                </a:gridCol>
                <a:gridCol w="3797413">
                  <a:extLst>
                    <a:ext uri="{9D8B030D-6E8A-4147-A177-3AD203B41FA5}">
                      <a16:colId xmlns:a16="http://schemas.microsoft.com/office/drawing/2014/main" val="1026836994"/>
                    </a:ext>
                  </a:extLst>
                </a:gridCol>
                <a:gridCol w="298656">
                  <a:extLst>
                    <a:ext uri="{9D8B030D-6E8A-4147-A177-3AD203B41FA5}">
                      <a16:colId xmlns:a16="http://schemas.microsoft.com/office/drawing/2014/main" val="4005268538"/>
                    </a:ext>
                  </a:extLst>
                </a:gridCol>
                <a:gridCol w="298656">
                  <a:extLst>
                    <a:ext uri="{9D8B030D-6E8A-4147-A177-3AD203B41FA5}">
                      <a16:colId xmlns:a16="http://schemas.microsoft.com/office/drawing/2014/main" val="3814189250"/>
                    </a:ext>
                  </a:extLst>
                </a:gridCol>
              </a:tblGrid>
              <a:tr h="230007">
                <a:tc gridSpan="2">
                  <a:txBody>
                    <a:bodyPr/>
                    <a:lstStyle/>
                    <a:p>
                      <a:pPr lvl="0">
                        <a:lnSpc>
                          <a:spcPct val="90000"/>
                        </a:lnSpc>
                      </a:pPr>
                      <a:r>
                        <a:rPr kumimoji="1" lang="ja-JP" altLang="en-US" sz="1050" b="1" noProof="1">
                          <a:solidFill>
                            <a:schemeClr val="tx1"/>
                          </a:solidFill>
                          <a:latin typeface="+mj-lt"/>
                          <a:ea typeface="+mn-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40">
                        <a:latin typeface="+mn-lt"/>
                      </a:endParaRPr>
                    </a:p>
                  </a:txBody>
                  <a:tcPr marT="0" marB="0" anchor="ctr"/>
                </a:tc>
                <a:tc>
                  <a:txBody>
                    <a:bodyPr/>
                    <a:lstStyle/>
                    <a:p>
                      <a:pPr>
                        <a:lnSpc>
                          <a:spcPct val="90000"/>
                        </a:lnSpc>
                      </a:pPr>
                      <a:endParaRPr kumimoji="1" lang="ja-JP" altLang="en-US" sz="1050" b="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lvl="0">
                        <a:lnSpc>
                          <a:spcPct val="90000"/>
                        </a:lnSpc>
                      </a:pPr>
                      <a:endParaRPr kumimoji="1" lang="ja-JP" altLang="en-US" sz="1050" b="0" dirty="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公的保険制度</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noProof="1">
                          <a:solidFill>
                            <a:srgbClr val="000000"/>
                          </a:solidFill>
                          <a:effectLst/>
                          <a:latin typeface="+mj-lt"/>
                          <a:ea typeface="+mn-ea"/>
                        </a:rPr>
                        <a:t>26</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indent="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民間保険制度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27</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保健に関する制度及び行政の体制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9939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エジプト保健人口省（</a:t>
                      </a:r>
                      <a:r>
                        <a:rPr kumimoji="1" lang="en-US" altLang="ja-JP" sz="1050" kern="1200" noProof="1">
                          <a:solidFill>
                            <a:schemeClr val="tx1"/>
                          </a:solidFill>
                          <a:latin typeface="+mn-lt"/>
                          <a:ea typeface="+mn-ea"/>
                          <a:cs typeface="+mn-cs"/>
                        </a:rPr>
                        <a:t>MoHP</a:t>
                      </a:r>
                      <a:r>
                        <a:rPr kumimoji="1" lang="ja-JP" altLang="en-US" sz="1050" kern="1200" noProof="1">
                          <a:solidFill>
                            <a:schemeClr val="tx1"/>
                          </a:solidFill>
                          <a:latin typeface="+mn-lt"/>
                          <a:ea typeface="+mn-ea"/>
                          <a:cs typeface="+mn-cs"/>
                        </a:rPr>
                        <a:t>）の組織体制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3492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エジプト保健当局の組織体制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57884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エジプト保健人口省（</a:t>
                      </a:r>
                      <a:r>
                        <a:rPr kumimoji="1" lang="en-US" altLang="ja-JP" sz="1050" kern="1200" noProof="1">
                          <a:solidFill>
                            <a:schemeClr val="tx1"/>
                          </a:solidFill>
                          <a:latin typeface="+mn-lt"/>
                          <a:ea typeface="+mn-ea"/>
                          <a:cs typeface="+mn-cs"/>
                        </a:rPr>
                        <a:t>MoHP</a:t>
                      </a:r>
                      <a:r>
                        <a:rPr kumimoji="1" lang="ja-JP" altLang="en-US" sz="1050" kern="1200" noProof="1">
                          <a:solidFill>
                            <a:schemeClr val="tx1"/>
                          </a:solidFill>
                          <a:latin typeface="+mn-lt"/>
                          <a:ea typeface="+mn-ea"/>
                          <a:cs typeface="+mn-cs"/>
                        </a:rPr>
                        <a:t>）内のキーパーソンに関する情報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8876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医療機器に関する規制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5685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kern="1200" noProof="1">
                          <a:solidFill>
                            <a:schemeClr val="tx1"/>
                          </a:solidFill>
                          <a:latin typeface="+mn-lt"/>
                          <a:ea typeface="+mn-ea"/>
                          <a:cs typeface="+mn-cs"/>
                        </a:rPr>
                        <a:t>医療機器</a:t>
                      </a:r>
                      <a:r>
                        <a:rPr kumimoji="1" lang="ja-JP" altLang="en-US" sz="1050" kern="1200" noProof="1">
                          <a:solidFill>
                            <a:schemeClr val="tx1"/>
                          </a:solidFill>
                          <a:latin typeface="+mn-lt"/>
                          <a:ea typeface="+mn-ea"/>
                          <a:cs typeface="+mn-cs"/>
                        </a:rPr>
                        <a:t>の</a:t>
                      </a:r>
                      <a:r>
                        <a:rPr kumimoji="1" lang="en-US" altLang="ja-JP" sz="1050" kern="1200" noProof="1">
                          <a:solidFill>
                            <a:schemeClr val="tx1"/>
                          </a:solidFill>
                          <a:latin typeface="+mn-lt"/>
                          <a:ea typeface="+mn-ea"/>
                          <a:cs typeface="+mn-cs"/>
                        </a:rPr>
                        <a:t>輸出の手順</a:t>
                      </a:r>
                      <a:r>
                        <a:rPr kumimoji="1" lang="ja-JP" altLang="en-US" sz="1050" kern="1200" noProof="1">
                          <a:solidFill>
                            <a:schemeClr val="tx1"/>
                          </a:solidFill>
                          <a:latin typeface="+mn-lt"/>
                          <a:ea typeface="+mn-ea"/>
                          <a:cs typeface="+mn-cs"/>
                        </a:rPr>
                        <a:t>及び</a:t>
                      </a:r>
                      <a:r>
                        <a:rPr kumimoji="1" lang="en-US" altLang="ja-JP" sz="1050" kern="1200" noProof="1">
                          <a:solidFill>
                            <a:schemeClr val="tx1"/>
                          </a:solidFill>
                          <a:latin typeface="+mn-lt"/>
                          <a:ea typeface="+mn-ea"/>
                          <a:cs typeface="+mn-cs"/>
                        </a:rPr>
                        <a:t>留意</a:t>
                      </a:r>
                      <a:r>
                        <a:rPr kumimoji="1" lang="ja-JP" altLang="en-US" sz="1050" kern="1200" noProof="1">
                          <a:solidFill>
                            <a:schemeClr val="tx1"/>
                          </a:solidFill>
                          <a:latin typeface="+mn-lt"/>
                          <a:ea typeface="+mn-ea"/>
                          <a:cs typeface="+mn-cs"/>
                        </a:rPr>
                        <a:t>事項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9128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kern="1200" noProof="1">
                          <a:solidFill>
                            <a:schemeClr val="tx1"/>
                          </a:solidFill>
                          <a:latin typeface="+mn-lt"/>
                          <a:ea typeface="+mn-ea"/>
                          <a:cs typeface="+mn-cs"/>
                        </a:rPr>
                        <a:t>医療機器の関税</a:t>
                      </a: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447513"/>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輸入医療機器の展開に必要となる書類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8988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医薬品に対する規制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8006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臨床試験に関する規制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718390"/>
                  </a:ext>
                </a:extLst>
              </a:tr>
              <a:tr h="366680">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医療情報・個人情報保護、データサーバの保管に関する法規制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34441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医療現場で使用される言語に関する情報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18262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ライセンスと教育レベル</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6359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医師の社会的地位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63741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外国人医師の免許・教育</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19574"/>
                  </a:ext>
                </a:extLst>
              </a:tr>
            </a:tbl>
          </a:graphicData>
        </a:graphic>
      </p:graphicFrame>
    </p:spTree>
    <p:extLst>
      <p:ext uri="{BB962C8B-B14F-4D97-AF65-F5344CB8AC3E}">
        <p14:creationId xmlns:p14="http://schemas.microsoft.com/office/powerpoint/2010/main" val="24388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en-US" altLang="ja-JP" noProof="1">
                <a:latin typeface="HGPSoeiKakugothicUB"/>
                <a:ea typeface="HGPSoeiKakugothicUB"/>
              </a:rPr>
              <a:t>エジプト/医療関連/医療・公衆衛生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632019"/>
            <a:ext cx="4506586" cy="359446"/>
            <a:chOff x="215409" y="2229972"/>
            <a:chExt cx="10422246" cy="359446"/>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229972"/>
              <a:ext cx="10422246" cy="35944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2023年の死因トップ10 (%)</a:t>
              </a: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2017年から2023年にかけて循環器系疾患が死因のトップを占め、呼吸器系疾患は4位から2位に、新生物は5位から3位に上昇した</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7074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Central総動員統計庁 </a:t>
            </a:r>
            <a:r>
              <a:rPr lang="ja-JP" altLang="en-US" sz="800" noProof="1">
                <a:solidFill>
                  <a:srgbClr val="000000"/>
                </a:solidFill>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死因の上位推移 (2017年および2023年)</a:t>
              </a: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736660855"/>
              </p:ext>
            </p:extLst>
          </p:nvPr>
        </p:nvGraphicFramePr>
        <p:xfrm>
          <a:off x="200025" y="2207492"/>
          <a:ext cx="4066560" cy="4101234"/>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56530">
                <a:tc>
                  <a:txBody>
                    <a:bodyPr/>
                    <a:lstStyle/>
                    <a:p>
                      <a:pPr algn="ctr" fontAlgn="b"/>
                      <a:r>
                        <a:rPr lang="en-IN" sz="1000" b="1" i="0" u="none" strike="noStrike" noProof="1">
                          <a:solidFill>
                            <a:srgbClr val="000000"/>
                          </a:solidFill>
                          <a:effectLst/>
                          <a:latin typeface="MS PGothic (headings)"/>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(583,203)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(324,304)</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(258,899)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12478">
                <a:tc>
                  <a:txBody>
                    <a:bodyPr/>
                    <a:lstStyle/>
                    <a:p>
                      <a:pPr algn="l" fontAlgn="b"/>
                      <a:r>
                        <a:rPr lang="ja" altLang="en-US" sz="1000" b="0" i="0" u="none" strike="noStrike" noProof="1">
                          <a:solidFill>
                            <a:srgbClr val="000000"/>
                          </a:solidFill>
                          <a:effectLst/>
                          <a:latin typeface="MS PGothic (headings)"/>
                          <a:ea typeface="+mn-ea"/>
                        </a:rPr>
                        <a:t>① </a:t>
                      </a:r>
                      <a:r>
                        <a:rPr lang="ja" sz="1000" b="0" i="0" u="none" strike="noStrike" noProof="1">
                          <a:solidFill>
                            <a:srgbClr val="000000"/>
                          </a:solidFill>
                          <a:effectLst/>
                          <a:latin typeface="MS PGothic (headings)"/>
                          <a:ea typeface="+mn-ea"/>
                        </a:rPr>
                        <a:t>循環器系疾患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12478">
                <a:tc>
                  <a:txBody>
                    <a:bodyPr/>
                    <a:lstStyle/>
                    <a:p>
                      <a:pPr algn="l" fontAlgn="b"/>
                      <a:r>
                        <a:rPr lang="ja" altLang="en-US" sz="1000" b="0" i="0" u="none" strike="noStrike" noProof="1">
                          <a:solidFill>
                            <a:srgbClr val="000000"/>
                          </a:solidFill>
                          <a:effectLst/>
                          <a:latin typeface="MS PGothic (headings)"/>
                          <a:ea typeface="+mn-ea"/>
                        </a:rPr>
                        <a:t>② </a:t>
                      </a:r>
                      <a:r>
                        <a:rPr lang="ja" sz="1000" b="0" i="0" u="none" strike="noStrike" noProof="1">
                          <a:solidFill>
                            <a:srgbClr val="000000"/>
                          </a:solidFill>
                          <a:effectLst/>
                          <a:latin typeface="MS PGothic (headings)"/>
                          <a:ea typeface="+mn-ea"/>
                        </a:rPr>
                        <a:t>呼吸器系疾患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39321">
                <a:tc>
                  <a:txBody>
                    <a:bodyPr/>
                    <a:lstStyle/>
                    <a:p>
                      <a:pPr algn="l" fontAlgn="b"/>
                      <a:r>
                        <a:rPr lang="ja" altLang="en-US" sz="1000" noProof="1">
                          <a:latin typeface="MS PGothic (headings)"/>
                          <a:ea typeface="+mn-ea"/>
                        </a:rPr>
                        <a:t>③ </a:t>
                      </a:r>
                      <a:r>
                        <a:rPr lang="ja" sz="1000" noProof="1">
                          <a:latin typeface="MS PGothic (headings)"/>
                          <a:ea typeface="+mn-ea"/>
                        </a:rPr>
                        <a:t>新生物</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626503">
                <a:tc>
                  <a:txBody>
                    <a:bodyPr/>
                    <a:lstStyle/>
                    <a:p>
                      <a:pPr algn="l" fontAlgn="b"/>
                      <a:r>
                        <a:rPr lang="ja" altLang="en-US" sz="1000" b="0" i="0" u="none" strike="noStrike" noProof="1">
                          <a:solidFill>
                            <a:srgbClr val="000000"/>
                          </a:solidFill>
                          <a:effectLst/>
                          <a:latin typeface="MS PGothic (headings)"/>
                          <a:ea typeface="+mn-ea"/>
                        </a:rPr>
                        <a:t>④ </a:t>
                      </a:r>
                      <a:r>
                        <a:rPr lang="ja" sz="1000" b="0" i="0" u="none" strike="noStrike" noProof="1">
                          <a:solidFill>
                            <a:srgbClr val="000000"/>
                          </a:solidFill>
                          <a:effectLst/>
                          <a:latin typeface="MS PGothic (headings)"/>
                          <a:ea typeface="+mn-ea"/>
                        </a:rPr>
                        <a:t>症状、徴候および異常な臨床所見および検査所見</a:t>
                      </a:r>
                    </a:p>
                    <a:p>
                      <a:pPr algn="l" fontAlgn="b"/>
                      <a:r>
                        <a:rPr lang="en-US" altLang="ja" sz="1000" b="0" i="0" u="none" strike="noStrike" noProof="1">
                          <a:solidFill>
                            <a:srgbClr val="000000"/>
                          </a:solidFill>
                          <a:effectLst/>
                          <a:latin typeface="MS PGothic (headings)"/>
                          <a:ea typeface="+mn-ea"/>
                        </a:rPr>
                        <a:t>他に分類されるもの</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12478">
                <a:tc>
                  <a:txBody>
                    <a:bodyPr/>
                    <a:lstStyle/>
                    <a:p>
                      <a:pPr algn="l" fontAlgn="t"/>
                      <a:r>
                        <a:rPr lang="ja" altLang="en-US" sz="1000" noProof="1">
                          <a:latin typeface="MS PGothic (headings)"/>
                          <a:ea typeface="+mn-ea"/>
                        </a:rPr>
                        <a:t>⑤ </a:t>
                      </a:r>
                      <a:r>
                        <a:rPr lang="ja" sz="1000" noProof="1">
                          <a:latin typeface="MS PGothic (headings)"/>
                          <a:ea typeface="+mn-ea"/>
                        </a:rPr>
                        <a:t>内分泌・栄養・代謝疾患</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12478">
                <a:tc>
                  <a:txBody>
                    <a:bodyPr/>
                    <a:lstStyle/>
                    <a:p>
                      <a:pPr algn="l" fontAlgn="t"/>
                      <a:r>
                        <a:rPr lang="ja" altLang="en-US" sz="1000" noProof="1">
                          <a:latin typeface="MS PGothic (headings)"/>
                          <a:ea typeface="+mn-ea"/>
                        </a:rPr>
                        <a:t>⑥ </a:t>
                      </a:r>
                      <a:r>
                        <a:rPr lang="ja" sz="1000" noProof="1">
                          <a:latin typeface="MS PGothic (headings)"/>
                          <a:ea typeface="+mn-ea"/>
                        </a:rPr>
                        <a:t>罹患・死亡の外的原因</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12478">
                <a:tc>
                  <a:txBody>
                    <a:bodyPr/>
                    <a:lstStyle/>
                    <a:p>
                      <a:pPr algn="l" fontAlgn="b"/>
                      <a:r>
                        <a:rPr lang="ja" altLang="en-US" sz="1000" b="0" i="0" u="none" strike="noStrike" noProof="1">
                          <a:solidFill>
                            <a:srgbClr val="000000"/>
                          </a:solidFill>
                          <a:effectLst/>
                          <a:latin typeface="MS PGothic (headings)"/>
                          <a:ea typeface="+mn-ea"/>
                        </a:rPr>
                        <a:t>⑦ </a:t>
                      </a:r>
                      <a:r>
                        <a:rPr lang="ja" sz="1000" b="0" i="0" u="none" strike="noStrike" noProof="1">
                          <a:solidFill>
                            <a:srgbClr val="000000"/>
                          </a:solidFill>
                          <a:effectLst/>
                          <a:latin typeface="MS PGothic (headings)"/>
                          <a:ea typeface="+mn-ea"/>
                        </a:rPr>
                        <a:t>消化器系疾患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2478">
                <a:tc>
                  <a:txBody>
                    <a:bodyPr/>
                    <a:lstStyle/>
                    <a:p>
                      <a:pPr algn="l" fontAlgn="t"/>
                      <a:r>
                        <a:rPr lang="en-US" sz="1000" noProof="1">
                          <a:latin typeface="MS PGothic (headings)"/>
                          <a:ea typeface="+mn-ea"/>
                        </a:rPr>
                        <a:t>⑧ 泌尿生殖器系疾患</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2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altLang="en-US" sz="1000" b="0" i="0" u="none" strike="noStrike" kern="1200" noProof="1">
                          <a:solidFill>
                            <a:srgbClr val="000000"/>
                          </a:solidFill>
                          <a:effectLst/>
                          <a:latin typeface="MS PGothic (headings)"/>
                          <a:ea typeface="+mn-ea"/>
                          <a:cs typeface="+mn-cs"/>
                        </a:rPr>
                        <a:t>⑨ </a:t>
                      </a:r>
                      <a:r>
                        <a:rPr kumimoji="1" lang="ja" sz="1000" b="0" i="0" u="none" strike="noStrike" kern="1200" noProof="1">
                          <a:solidFill>
                            <a:srgbClr val="000000"/>
                          </a:solidFill>
                          <a:effectLst/>
                          <a:latin typeface="MS PGothic (headings)"/>
                          <a:ea typeface="+mn-ea"/>
                          <a:cs typeface="+mn-cs"/>
                        </a:rPr>
                        <a:t>先天奇形・奇形・染色体異常</a:t>
                      </a:r>
                    </a:p>
                    <a:p>
                      <a:pPr marL="0" marR="0" lvl="0" indent="0" algn="l" defTabSz="914400" rtl="0" eaLnBrk="1" fontAlgn="b" latinLnBrk="0" hangingPunct="1">
                        <a:lnSpc>
                          <a:spcPct val="100000"/>
                        </a:lnSpc>
                        <a:spcBef>
                          <a:spcPts val="0"/>
                        </a:spcBef>
                        <a:spcAft>
                          <a:spcPts val="0"/>
                        </a:spcAft>
                        <a:buClrTx/>
                        <a:buSzTx/>
                        <a:buFontTx/>
                        <a:buNone/>
                        <a:tabLst/>
                        <a:defRPr/>
                      </a:pPr>
                      <a:r>
                        <a:rPr kumimoji="1" lang="en-IN" altLang="ja" sz="1000" b="0" i="0" u="none" strike="noStrike" kern="1200" noProof="1">
                          <a:solidFill>
                            <a:srgbClr val="000000"/>
                          </a:solidFill>
                          <a:effectLst/>
                          <a:latin typeface="MS PGothic (headings)"/>
                          <a:ea typeface="+mn-ea"/>
                          <a:cs typeface="+mn-cs"/>
                        </a:rPr>
                        <a:t>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2478">
                <a:tc>
                  <a:txBody>
                    <a:bodyPr/>
                    <a:lstStyle/>
                    <a:p>
                      <a:pPr algn="l" fontAlgn="t"/>
                      <a:r>
                        <a:rPr lang="ja" altLang="en-US" sz="1000" b="0" i="0" u="none" strike="noStrike" noProof="1">
                          <a:solidFill>
                            <a:srgbClr val="000000"/>
                          </a:solidFill>
                          <a:effectLst/>
                          <a:latin typeface="MS PGothic (headings)"/>
                          <a:ea typeface="+mn-ea"/>
                        </a:rPr>
                        <a:t>⑩ </a:t>
                      </a:r>
                      <a:r>
                        <a:rPr lang="ja" sz="1000" b="0" i="0" u="none" strike="noStrike" noProof="1">
                          <a:solidFill>
                            <a:srgbClr val="000000"/>
                          </a:solidFill>
                          <a:effectLst/>
                          <a:latin typeface="MS PGothic (headings)"/>
                          <a:ea typeface="+mn-ea"/>
                        </a:rPr>
                        <a:t>特定の感染症及び寄生虫症</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2.0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39321">
                <a:tc>
                  <a:txBody>
                    <a:bodyPr/>
                    <a:lstStyle/>
                    <a:p>
                      <a:pPr algn="l" fontAlgn="t"/>
                      <a:r>
                        <a:rPr lang="en-IN" altLang="ja" sz="1000" b="0" i="0" u="none" strike="noStrike" noProof="1">
                          <a:solidFill>
                            <a:srgbClr val="000000"/>
                          </a:solidFill>
                          <a:effectLst/>
                          <a:latin typeface="MS PGothic (headings)"/>
                          <a:ea typeface="+mn-ea"/>
                        </a:rPr>
                        <a:t>その他</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2023</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2017</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463949960"/>
              </p:ext>
            </p:extLst>
          </p:nvPr>
        </p:nvGraphicFramePr>
        <p:xfrm>
          <a:off x="7725528" y="2225433"/>
          <a:ext cx="1980000" cy="407676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305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15744">
                <a:tc>
                  <a:txBody>
                    <a:bodyPr/>
                    <a:lstStyle/>
                    <a:p>
                      <a:pPr algn="l" fontAlgn="b"/>
                      <a:r>
                        <a:rPr lang="en-US" sz="1000" b="0" i="0" u="none" strike="noStrike" noProof="1">
                          <a:solidFill>
                            <a:srgbClr val="000000"/>
                          </a:solidFill>
                          <a:effectLst/>
                          <a:latin typeface="MS PGothic (headings)"/>
                        </a:rPr>
                        <a:t>循環器系の疾患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02995092"/>
                  </a:ext>
                </a:extLst>
              </a:tr>
              <a:tr h="315744">
                <a:tc>
                  <a:txBody>
                    <a:bodyPr/>
                    <a:lstStyle/>
                    <a:p>
                      <a:pPr algn="l" fontAlgn="b"/>
                      <a:r>
                        <a:rPr lang="en-US" sz="1000" b="0" i="0" u="none" strike="noStrike" noProof="1">
                          <a:solidFill>
                            <a:srgbClr val="000000"/>
                          </a:solidFill>
                          <a:effectLst/>
                          <a:latin typeface="MS PGothic (headings)"/>
                        </a:rPr>
                        <a:t>呼吸器系の疾患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235703">
                <a:tc>
                  <a:txBody>
                    <a:bodyPr/>
                    <a:lstStyle/>
                    <a:p>
                      <a:pPr algn="l" fontAlgn="b"/>
                      <a:r>
                        <a:rPr lang="en-US" sz="1000" noProof="1">
                          <a:latin typeface="MS PGothic (headings)"/>
                        </a:rPr>
                        <a:t>新生物</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617032">
                <a:tc>
                  <a:txBody>
                    <a:bodyPr/>
                    <a:lstStyle/>
                    <a:p>
                      <a:pPr algn="l" fontAlgn="b"/>
                      <a:r>
                        <a:rPr lang="en-US" sz="1000" b="0" i="0" u="none" strike="noStrike" noProof="1">
                          <a:solidFill>
                            <a:srgbClr val="000000"/>
                          </a:solidFill>
                          <a:effectLst/>
                          <a:latin typeface="MS PGothic (headings)"/>
                        </a:rPr>
                        <a:t>症状、徴候および異常な臨床所見および検査所見。</a:t>
                      </a:r>
                    </a:p>
                    <a:p>
                      <a:pPr algn="l" fontAlgn="b"/>
                      <a:r>
                        <a:rPr lang="en-US" sz="1000" b="0" i="0" u="none" strike="noStrike" noProof="1">
                          <a:solidFill>
                            <a:srgbClr val="000000"/>
                          </a:solidFill>
                          <a:effectLst/>
                          <a:latin typeface="MS PGothic (headings)"/>
                        </a:rPr>
                        <a:t>他に分類される</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15744">
                <a:tc>
                  <a:txBody>
                    <a:bodyPr/>
                    <a:lstStyle/>
                    <a:p>
                      <a:pPr algn="l" fontAlgn="t"/>
                      <a:r>
                        <a:rPr lang="en-US" sz="1000" noProof="1">
                          <a:latin typeface="MS PGothic (headings)"/>
                        </a:rPr>
                        <a:t>内分泌・栄養・代謝疾患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15744">
                <a:tc>
                  <a:txBody>
                    <a:bodyPr/>
                    <a:lstStyle/>
                    <a:p>
                      <a:pPr algn="l" fontAlgn="t"/>
                      <a:r>
                        <a:rPr lang="en-US" sz="1000" noProof="1">
                          <a:latin typeface="MS PGothic (headings)"/>
                        </a:rPr>
                        <a:t>罹病および死亡の外的原因</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15744">
                <a:tc>
                  <a:txBody>
                    <a:bodyPr/>
                    <a:lstStyle/>
                    <a:p>
                      <a:pPr algn="l" fontAlgn="b"/>
                      <a:r>
                        <a:rPr lang="en-US" sz="1000" b="0" i="0" u="none" strike="noStrike" noProof="1">
                          <a:solidFill>
                            <a:srgbClr val="000000"/>
                          </a:solidFill>
                          <a:effectLst/>
                          <a:latin typeface="MS PGothic (headings)"/>
                        </a:rPr>
                        <a:t>消化器系疾患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15744">
                <a:tc>
                  <a:txBody>
                    <a:bodyPr/>
                    <a:lstStyle/>
                    <a:p>
                      <a:pPr algn="l" fontAlgn="t"/>
                      <a:r>
                        <a:rPr lang="en-US" sz="1000" noProof="1">
                          <a:latin typeface="MS PGothic (headings)"/>
                        </a:rPr>
                        <a:t>泌尿生殖器系疾患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5981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S PGothic (headings)"/>
                          <a:ea typeface="+mn-ea"/>
                          <a:cs typeface="+mn-cs"/>
                        </a:rPr>
                        <a:t>先天性奇形、奇形、染色体異常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426368">
                <a:tc>
                  <a:txBody>
                    <a:bodyPr/>
                    <a:lstStyle/>
                    <a:p>
                      <a:pPr algn="l" fontAlgn="t"/>
                      <a:r>
                        <a:rPr lang="en-US" sz="1000" b="0" i="0" u="none" strike="noStrike" noProof="1">
                          <a:solidFill>
                            <a:srgbClr val="000000"/>
                          </a:solidFill>
                          <a:effectLst/>
                          <a:latin typeface="MS PGothic (headings)"/>
                        </a:rPr>
                        <a:t>特定の感染症および寄生虫症</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3371377124"/>
              </p:ext>
            </p:extLst>
          </p:nvPr>
        </p:nvGraphicFramePr>
        <p:xfrm>
          <a:off x="4661736" y="2207489"/>
          <a:ext cx="1980000" cy="4094706"/>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345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循環器系疾患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19800454"/>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消化器系疾患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698831">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他に分類されない症状、徴候および異常な臨床所見および検査所見</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呼吸器系疾患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26695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泌尿生殖器系疾患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罹病および死亡の外的原因</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48289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特定の感染症および寄生虫症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48289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内分泌疾患、栄養疾患および代謝疾患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8289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先天性奇形、奇形および染色体異常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9372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47249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0512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65437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37192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409689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8283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38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92697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48279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06383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72343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383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40445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6021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1516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4501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cxnSp>
        <p:nvCxnSpPr>
          <p:cNvPr id="46" name="Connector: Curved 45">
            <a:extLst>
              <a:ext uri="{FF2B5EF4-FFF2-40B4-BE49-F238E27FC236}">
                <a16:creationId xmlns:a16="http://schemas.microsoft.com/office/drawing/2014/main" id="{1763EFAF-EC64-792A-7076-84E0C99AFAA2}"/>
              </a:ext>
            </a:extLst>
          </p:cNvPr>
          <p:cNvCxnSpPr>
            <a:cxnSpLocks/>
            <a:stCxn id="49" idx="6"/>
            <a:endCxn id="71" idx="2"/>
          </p:cNvCxnSpPr>
          <p:nvPr/>
        </p:nvCxnSpPr>
        <p:spPr>
          <a:xfrm>
            <a:off x="7050413" y="2622669"/>
            <a:ext cx="239069"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1F965F-9EC4-3EE0-4187-AD6BF2C2819B}"/>
              </a:ext>
            </a:extLst>
          </p:cNvPr>
          <p:cNvSpPr txBox="1"/>
          <p:nvPr/>
        </p:nvSpPr>
        <p:spPr>
          <a:xfrm>
            <a:off x="223910" y="6444778"/>
            <a:ext cx="9721076" cy="264111"/>
          </a:xfrm>
          <a:prstGeom prst="rect">
            <a:avLst/>
          </a:prstGeom>
          <a:noFill/>
        </p:spPr>
        <p:txBody>
          <a:bodyPr wrap="square" lIns="0" tIns="0" rIns="0" bIns="0" rtlCol="0">
            <a:spAutoFit/>
          </a:bodyPr>
          <a:lstStyle/>
          <a:p>
            <a:pPr algn="l">
              <a:lnSpc>
                <a:spcPct val="120000"/>
              </a:lnSpc>
            </a:pPr>
            <a:r>
              <a:rPr kumimoji="1" lang="en-IN" sz="750" noProof="1"/>
              <a:t>その他:血液・免疫疾患、精神・行動障害、神経系疾患、眼・付属器疾患、耳・乳様突起疾患、皮膚・皮下組織疾患、筋骨格系・結合組織疾患、妊娠・出産・産褥、周産期に起因する特定疾患、適応外</a:t>
            </a:r>
          </a:p>
        </p:txBody>
      </p:sp>
      <p:cxnSp>
        <p:nvCxnSpPr>
          <p:cNvPr id="21" name="Connector: Curved 20">
            <a:extLst>
              <a:ext uri="{FF2B5EF4-FFF2-40B4-BE49-F238E27FC236}">
                <a16:creationId xmlns:a16="http://schemas.microsoft.com/office/drawing/2014/main" id="{8C9B9DC5-C74F-3D41-F27B-063D6270E022}"/>
              </a:ext>
            </a:extLst>
          </p:cNvPr>
          <p:cNvCxnSpPr>
            <a:cxnSpLocks/>
            <a:stCxn id="48" idx="6"/>
            <a:endCxn id="65" idx="2"/>
          </p:cNvCxnSpPr>
          <p:nvPr/>
        </p:nvCxnSpPr>
        <p:spPr>
          <a:xfrm>
            <a:off x="7050413" y="2976018"/>
            <a:ext cx="231015" cy="1849841"/>
          </a:xfrm>
          <a:prstGeom prst="curvedConnector3">
            <a:avLst>
              <a:gd name="adj1" fmla="val 6855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32305169-FF88-BEA6-80B4-EB53DBF16302}"/>
              </a:ext>
            </a:extLst>
          </p:cNvPr>
          <p:cNvCxnSpPr>
            <a:cxnSpLocks/>
            <a:stCxn id="45" idx="6"/>
            <a:endCxn id="68" idx="2"/>
          </p:cNvCxnSpPr>
          <p:nvPr/>
        </p:nvCxnSpPr>
        <p:spPr>
          <a:xfrm>
            <a:off x="7050413" y="3482669"/>
            <a:ext cx="231015" cy="221879"/>
          </a:xfrm>
          <a:prstGeom prst="curvedConnector3">
            <a:avLst>
              <a:gd name="adj1" fmla="val 9535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1BA32A84-33FF-B05C-491F-17AEC1B28B38}"/>
              </a:ext>
            </a:extLst>
          </p:cNvPr>
          <p:cNvCxnSpPr>
            <a:cxnSpLocks/>
            <a:stCxn id="43" idx="6"/>
            <a:endCxn id="70" idx="2"/>
          </p:cNvCxnSpPr>
          <p:nvPr/>
        </p:nvCxnSpPr>
        <p:spPr>
          <a:xfrm flipV="1">
            <a:off x="7042359" y="2947440"/>
            <a:ext cx="247123" cy="983330"/>
          </a:xfrm>
          <a:prstGeom prst="curvedConnector3">
            <a:avLst>
              <a:gd name="adj1" fmla="val 1916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AC07FD72-3C0F-E9B5-1848-7E0DCC20FF09}"/>
              </a:ext>
            </a:extLst>
          </p:cNvPr>
          <p:cNvCxnSpPr>
            <a:cxnSpLocks/>
          </p:cNvCxnSpPr>
          <p:nvPr/>
        </p:nvCxnSpPr>
        <p:spPr>
          <a:xfrm flipV="1">
            <a:off x="7034305" y="3241214"/>
            <a:ext cx="247123" cy="945259"/>
          </a:xfrm>
          <a:prstGeom prst="curvedConnector3">
            <a:avLst>
              <a:gd name="adj1" fmla="val 4036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762E0F2E-DADD-F620-52DF-9FF5E1C92C5B}"/>
              </a:ext>
            </a:extLst>
          </p:cNvPr>
          <p:cNvCxnSpPr>
            <a:cxnSpLocks/>
            <a:stCxn id="41" idx="6"/>
            <a:endCxn id="62" idx="2"/>
          </p:cNvCxnSpPr>
          <p:nvPr/>
        </p:nvCxnSpPr>
        <p:spPr>
          <a:xfrm>
            <a:off x="7042359" y="4474352"/>
            <a:ext cx="239069" cy="691910"/>
          </a:xfrm>
          <a:prstGeom prst="curvedConnector3">
            <a:avLst>
              <a:gd name="adj1" fmla="val 3406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8B9AB64B-23B1-9121-62B9-01CCBB3EE32D}"/>
              </a:ext>
            </a:extLst>
          </p:cNvPr>
          <p:cNvCxnSpPr>
            <a:cxnSpLocks/>
            <a:stCxn id="40" idx="6"/>
            <a:endCxn id="66" idx="2"/>
          </p:cNvCxnSpPr>
          <p:nvPr/>
        </p:nvCxnSpPr>
        <p:spPr>
          <a:xfrm flipV="1">
            <a:off x="7042359" y="4486256"/>
            <a:ext cx="239069" cy="270547"/>
          </a:xfrm>
          <a:prstGeom prst="curvedConnector3">
            <a:avLst>
              <a:gd name="adj1" fmla="val 1015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11AF4ACD-22BE-185F-044B-BCD98184D682}"/>
              </a:ext>
            </a:extLst>
          </p:cNvPr>
          <p:cNvCxnSpPr>
            <a:cxnSpLocks/>
            <a:stCxn id="39" idx="6"/>
            <a:endCxn id="56" idx="2"/>
          </p:cNvCxnSpPr>
          <p:nvPr/>
        </p:nvCxnSpPr>
        <p:spPr>
          <a:xfrm>
            <a:off x="7042359" y="5153704"/>
            <a:ext cx="239069" cy="87569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0064C05C-DC19-52CB-1AFF-1AE70D579FF8}"/>
              </a:ext>
            </a:extLst>
          </p:cNvPr>
          <p:cNvCxnSpPr>
            <a:cxnSpLocks/>
            <a:stCxn id="37" idx="6"/>
            <a:endCxn id="67" idx="2"/>
          </p:cNvCxnSpPr>
          <p:nvPr/>
        </p:nvCxnSpPr>
        <p:spPr>
          <a:xfrm flipV="1">
            <a:off x="7042359" y="4146926"/>
            <a:ext cx="239069" cy="1427997"/>
          </a:xfrm>
          <a:prstGeom prst="curvedConnector3">
            <a:avLst>
              <a:gd name="adj1" fmla="val 42032"/>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C267C94-62D4-8000-F7F5-0BE0AC6AB348}"/>
              </a:ext>
            </a:extLst>
          </p:cNvPr>
          <p:cNvCxnSpPr>
            <a:cxnSpLocks/>
            <a:stCxn id="32" idx="6"/>
            <a:endCxn id="60" idx="2"/>
          </p:cNvCxnSpPr>
          <p:nvPr/>
        </p:nvCxnSpPr>
        <p:spPr>
          <a:xfrm flipV="1">
            <a:off x="7059378" y="5585223"/>
            <a:ext cx="222050" cy="454483"/>
          </a:xfrm>
          <a:prstGeom prst="curvedConnector3">
            <a:avLst>
              <a:gd name="adj1" fmla="val 22547"/>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DF54274-73A2-120E-44F3-CDACCA61DB6A}"/>
              </a:ext>
            </a:extLst>
          </p:cNvPr>
          <p:cNvCxnSpPr>
            <a:cxnSpLocks/>
          </p:cNvCxnSpPr>
          <p:nvPr/>
        </p:nvCxnSpPr>
        <p:spPr>
          <a:xfrm>
            <a:off x="4440248" y="1765389"/>
            <a:ext cx="0" cy="461593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医療機関-医療機関区分と施設数・病床数（</a:t>
            </a:r>
            <a:r>
              <a:rPr lang="ja-JP" altLang="en-US" sz="2000" noProof="1">
                <a:ea typeface="HGPSoeiKakugothicUB"/>
              </a:rPr>
              <a:t>1/2）</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j-lt"/>
                <a:ea typeface="ＭＳ Ｐゴシック"/>
                <a:cs typeface="Arial"/>
              </a:rPr>
              <a:t>エジプト保健・人口省（</a:t>
            </a:r>
            <a:r>
              <a:rPr lang="en-US" altLang="ja-JP" sz="1400" noProof="1">
                <a:latin typeface="+mj-lt"/>
                <a:ea typeface="ＭＳ Ｐゴシック"/>
                <a:cs typeface="Arial"/>
              </a:rPr>
              <a:t>Ministry of Health and Population</a:t>
            </a:r>
            <a:r>
              <a:rPr lang="ja-JP" altLang="en-US" sz="1400" noProof="1">
                <a:latin typeface="+mj-lt"/>
                <a:ea typeface="ＭＳ Ｐゴシック"/>
                <a:cs typeface="Arial"/>
              </a:rPr>
              <a:t>）</a:t>
            </a:r>
            <a:r>
              <a:rPr lang="en-US" altLang="ja-JP" sz="1400" noProof="1">
                <a:latin typeface="+mj-lt"/>
                <a:ea typeface="ＭＳ Ｐゴシック"/>
                <a:cs typeface="Arial"/>
              </a:rPr>
              <a:t>は、エジプトのプライマリケア、予防医療、治癒を目指した医療の主要な提供者であり、2024年時点で</a:t>
            </a:r>
            <a:r>
              <a:rPr lang="ja-JP" altLang="en-US" sz="1400" noProof="1">
                <a:latin typeface="+mj-lt"/>
                <a:ea typeface="ＭＳ Ｐゴシック"/>
                <a:cs typeface="Arial"/>
              </a:rPr>
              <a:t>エジプトは</a:t>
            </a:r>
            <a:r>
              <a:rPr lang="en-US" altLang="ja-JP" sz="1400" noProof="1">
                <a:latin typeface="+mj-lt"/>
                <a:ea typeface="ＭＳ Ｐゴシック"/>
                <a:cs typeface="Arial"/>
              </a:rPr>
              <a:t>全国に1,809の</a:t>
            </a:r>
            <a:r>
              <a:rPr lang="ja-JP" altLang="en-US" sz="1400" noProof="1">
                <a:latin typeface="+mj-lt"/>
                <a:ea typeface="ＭＳ Ｐゴシック"/>
                <a:cs typeface="Arial"/>
              </a:rPr>
              <a:t>公的・民間</a:t>
            </a:r>
            <a:r>
              <a:rPr lang="en-US" altLang="ja-JP" sz="1400" noProof="1">
                <a:latin typeface="+mj-lt"/>
                <a:ea typeface="ＭＳ Ｐゴシック"/>
                <a:cs typeface="Arial"/>
              </a:rPr>
              <a:t>医療施設と120,239床のベッドを有している。</a:t>
            </a:r>
            <a:endParaRPr lang="en-US" altLang="ja-JP" sz="1400" dirty="0">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病院サービスは4種類の施設で提供される。</a:t>
            </a:r>
            <a:endParaRPr lang="ja-JP" altLang="en-US" sz="1400" dirty="0">
              <a:latin typeface="+mj-lt"/>
              <a:ea typeface="ＭＳ Ｐゴシック"/>
              <a:cs typeface="Arial"/>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 DHS–Overview of the Health System in Egypt, CAPMAS （Central Agency for Public Mobilization and Statistics）</a:t>
            </a:r>
            <a:endParaRPr lang="ja-JP" altLang="en-US" sz="800" dirty="0">
              <a:latin typeface="Arial"/>
              <a:ea typeface="ＭＳ Ｐゴシック"/>
              <a:cs typeface="Arial"/>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704528" y="2148912"/>
            <a:ext cx="7200800" cy="307777"/>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panose="020B0900000000000000" pitchFamily="50" charset="-128"/>
                <a:ea typeface="HGP創英角ｺﾞｼｯｸUB" panose="020B0900000000000000" pitchFamily="50" charset="-128"/>
              </a:rPr>
              <a:t>エジプトにおける医療機関の階層分類と病院数の推移</a:t>
            </a:r>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nvGraphicFramePr>
        <p:xfrm>
          <a:off x="506608" y="2590937"/>
          <a:ext cx="8444544" cy="2092960"/>
        </p:xfrm>
        <a:graphic>
          <a:graphicData uri="http://schemas.openxmlformats.org/drawingml/2006/table">
            <a:tbl>
              <a:tblPr firstRow="1" bandRow="1">
                <a:tableStyleId>{5C22544A-7EE6-4342-B048-85BDC9FD1C3A}</a:tableStyleId>
              </a:tblPr>
              <a:tblGrid>
                <a:gridCol w="1435856">
                  <a:extLst>
                    <a:ext uri="{9D8B030D-6E8A-4147-A177-3AD203B41FA5}">
                      <a16:colId xmlns:a16="http://schemas.microsoft.com/office/drawing/2014/main" val="20000"/>
                    </a:ext>
                  </a:extLst>
                </a:gridCol>
                <a:gridCol w="5389246">
                  <a:extLst>
                    <a:ext uri="{9D8B030D-6E8A-4147-A177-3AD203B41FA5}">
                      <a16:colId xmlns:a16="http://schemas.microsoft.com/office/drawing/2014/main" val="20001"/>
                    </a:ext>
                  </a:extLst>
                </a:gridCol>
                <a:gridCol w="1619442">
                  <a:extLst>
                    <a:ext uri="{9D8B030D-6E8A-4147-A177-3AD203B41FA5}">
                      <a16:colId xmlns:a16="http://schemas.microsoft.com/office/drawing/2014/main" val="3675273652"/>
                    </a:ext>
                  </a:extLst>
                </a:gridCol>
              </a:tblGrid>
              <a:tr h="0">
                <a:tc>
                  <a:txBody>
                    <a:bodyPr/>
                    <a:lstStyle/>
                    <a:p>
                      <a:pPr algn="ctr" fontAlgn="ctr" hangingPunct="0"/>
                      <a:r>
                        <a:rPr lang="en-US" altLang="ja-JP" sz="1400" b="0" noProof="1">
                          <a:latin typeface="MS PGothic"/>
                          <a:ea typeface="HGP創英角ｺﾞｼｯｸUB"/>
                        </a:rPr>
                        <a:t>病院の種類</a:t>
                      </a:r>
                      <a:endParaRPr kumimoji="1" lang="ja-JP" altLang="en-US" sz="1400" b="0" noProof="1">
                        <a:latin typeface="MS PGothic"/>
                        <a:ea typeface="MS PGothic"/>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lang="en-US" altLang="ja-JP" sz="1400" b="0" kern="1200" noProof="1">
                          <a:solidFill>
                            <a:schemeClr val="lt1"/>
                          </a:solidFill>
                          <a:latin typeface="MS PGothic"/>
                          <a:ea typeface="HGP創英角ｺﾞｼｯｸUB"/>
                          <a:cs typeface="+mn-cs"/>
                        </a:rPr>
                        <a:t>機能</a:t>
                      </a:r>
                      <a:endParaRPr kumimoji="1" lang="en-US" altLang="ja-JP" sz="1400" b="0" kern="1200" noProof="1">
                        <a:solidFill>
                          <a:schemeClr val="lt1"/>
                        </a:solidFill>
                        <a:latin typeface="MS PGothic"/>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400" b="0" kern="1200" noProof="1">
                          <a:solidFill>
                            <a:schemeClr val="lt1"/>
                          </a:solidFill>
                          <a:latin typeface="MS PGothic"/>
                          <a:ea typeface="HGP創英角ｺﾞｼｯｸUB"/>
                          <a:cs typeface="+mn-cs"/>
                        </a:rPr>
                        <a:t>病床数の範囲</a:t>
                      </a:r>
                      <a:endParaRPr kumimoji="1" lang="ja-JP" altLang="en-US" sz="1400" b="0" kern="1200" dirty="0">
                        <a:solidFill>
                          <a:schemeClr val="lt1"/>
                        </a:solidFill>
                        <a:latin typeface="MS PGothic"/>
                        <a:ea typeface="MS PGothic"/>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400" b="0" i="0" noProof="1">
                          <a:effectLst/>
                          <a:latin typeface="MS PGothic"/>
                        </a:rPr>
                        <a:t>統合病院</a:t>
                      </a:r>
                      <a:endParaRPr lang="ja-JP" altLang="en-US" sz="1400" b="0" i="0" baseline="30000" dirty="0">
                        <a:effectLst/>
                        <a:latin typeface="MS PGothic"/>
                        <a:ea typeface="MS PGothic"/>
                      </a:endParaRPr>
                    </a:p>
                  </a:txBody>
                  <a:tcPr marL="76200" marR="76200" marT="63500" marB="6350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農村地域で一次医療と専門医療サービスを提供し、外科手術室、X線装置、検査室を備えている</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20–60</a:t>
                      </a:r>
                      <a:r>
                        <a:rPr lang="en-US" altLang="ja-JP" sz="1400" noProof="1">
                          <a:effectLst/>
                          <a:latin typeface="MS PGothic"/>
                        </a:rPr>
                        <a:t>床</a:t>
                      </a:r>
                      <a:endParaRPr lang="ja-JP" altLang="en-US" sz="1400" dirty="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地区病院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より専門的な医療サービスを提供し、すべての地域で利用可能</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100–200</a:t>
                      </a:r>
                      <a:r>
                        <a:rPr lang="en-US" altLang="ja-JP" sz="1400" noProof="1">
                          <a:effectLst/>
                          <a:latin typeface="MS PGothic"/>
                        </a:rPr>
                        <a:t>床</a:t>
                      </a:r>
                      <a:endParaRPr lang="ja-JP" altLang="en-US" sz="140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総合病院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すべての医療専門分野を含み、行政区域のすべての首府で利用可能</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200</a:t>
                      </a:r>
                      <a:r>
                        <a:rPr lang="en-US" sz="1400" b="0" i="0" u="none" strike="noStrike" noProof="1">
                          <a:solidFill>
                            <a:srgbClr val="000000"/>
                          </a:solidFill>
                          <a:effectLst/>
                          <a:latin typeface="MS PGothic"/>
                        </a:rPr>
                        <a:t>床</a:t>
                      </a:r>
                      <a:r>
                        <a:rPr lang="en-US" altLang="ja-JP" sz="1400" noProof="1">
                          <a:effectLst/>
                          <a:latin typeface="MS PGothic"/>
                        </a:rPr>
                        <a:t>以上</a:t>
                      </a:r>
                      <a:endParaRPr lang="ja-JP" altLang="en-US" sz="140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専門病院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都市部に位置し、精神科、内科、発熱、心臓科、眼科、腫瘍科、産婦人科などの専門分野を含む</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MS PGothic"/>
                        </a:rPr>
                        <a:t>N/A</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56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医療機関-医療機関区分と施設数・病床数（</a:t>
            </a:r>
            <a:r>
              <a:rPr lang="ja-JP" altLang="en-US" sz="2000" noProof="1">
                <a:ea typeface="HGPSoeiKakugothicUB"/>
              </a:rPr>
              <a:t>2/2）</a:t>
            </a: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2526213"/>
            <a:ext cx="9505056" cy="215444"/>
          </a:xfrm>
          <a:prstGeom prst="rect">
            <a:avLst/>
          </a:prstGeom>
        </p:spPr>
        <p:txBody>
          <a:bodyPr vert="horz" wrap="square" lIns="0" tIns="0" rIns="0" bIns="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a:ea typeface="HGP創英角ｺﾞｼｯｸUB"/>
              </a:rPr>
              <a:t>エジプトの種類別病床数（2010年～202</a:t>
            </a:r>
            <a:r>
              <a:rPr lang="en-IN" altLang="ja-JP" sz="1400" noProof="1">
                <a:latin typeface="HGP創英角ｺﾞｼｯｸUB"/>
                <a:ea typeface="HGP創英角ｺﾞｼｯｸUB"/>
              </a:rPr>
              <a:t>4</a:t>
            </a:r>
            <a:r>
              <a:rPr lang="ja-JP" altLang="en-US" sz="1400" noProof="1">
                <a:latin typeface="HGP創英角ｺﾞｼｯｸUB"/>
                <a:ea typeface="HGP創英角ｺﾞｼｯｸUB"/>
              </a:rPr>
              <a:t>年）</a:t>
            </a:r>
            <a:endParaRPr lang="ja-JP" altLang="en-US" sz="1400" dirty="0">
              <a:latin typeface="HGP創英角ｺﾞｼｯｸUB"/>
              <a:ea typeface="HGP創英角ｺﾞｼｯｸUB"/>
            </a:endParaRP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a:t>
            </a:r>
            <a:r>
              <a:rPr lang="en-US" sz="800" noProof="1">
                <a:cs typeface="Arial"/>
              </a:rPr>
              <a:t> CAPMAS </a:t>
            </a:r>
            <a:r>
              <a:rPr lang="ja-JP" altLang="en-US" sz="800" noProof="1">
                <a:cs typeface="Arial"/>
              </a:rPr>
              <a:t>（</a:t>
            </a:r>
            <a:r>
              <a:rPr lang="en-US" altLang="ja-JP" sz="800" noProof="1">
                <a:cs typeface="Arial"/>
              </a:rPr>
              <a:t>2026</a:t>
            </a:r>
            <a:r>
              <a:rPr lang="ja-JP" altLang="en-US" sz="800" noProof="1">
                <a:cs typeface="Arial"/>
              </a:rPr>
              <a:t>年</a:t>
            </a:r>
            <a:r>
              <a:rPr lang="en-US" altLang="ja-JP" sz="800" noProof="1">
                <a:cs typeface="Arial"/>
              </a:rPr>
              <a:t>3</a:t>
            </a:r>
            <a:r>
              <a:rPr lang="ja-JP" altLang="en-US" sz="800" noProof="1">
                <a:cs typeface="Arial"/>
              </a:rPr>
              <a:t>月時点）</a:t>
            </a:r>
            <a:endParaRPr lang="en-US" sz="1400" dirty="0">
              <a:cs typeface="Arial"/>
            </a:endParaRPr>
          </a:p>
        </p:txBody>
      </p:sp>
      <p:sp>
        <p:nvSpPr>
          <p:cNvPr id="36" name="テキスト ボックス 24">
            <a:extLst>
              <a:ext uri="{FF2B5EF4-FFF2-40B4-BE49-F238E27FC236}">
                <a16:creationId xmlns:a16="http://schemas.microsoft.com/office/drawing/2014/main" id="{58E84B86-4982-4D95-7B38-D667D775A659}"/>
              </a:ext>
            </a:extLst>
          </p:cNvPr>
          <p:cNvSpPr txBox="1"/>
          <p:nvPr/>
        </p:nvSpPr>
        <p:spPr>
          <a:xfrm>
            <a:off x="200472" y="1124744"/>
            <a:ext cx="9505056" cy="121783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2010年から2024年の間に、民間</a:t>
            </a:r>
            <a:r>
              <a:rPr lang="ja-JP" altLang="en-US" sz="1400" noProof="1">
                <a:ea typeface="ＭＳ Ｐゴシック"/>
                <a:cs typeface="Arial"/>
              </a:rPr>
              <a:t>医療機関</a:t>
            </a:r>
            <a:r>
              <a:rPr lang="en-US" altLang="ja-JP" sz="1400" noProof="1">
                <a:ea typeface="ＭＳ Ｐゴシック"/>
                <a:cs typeface="Arial"/>
              </a:rPr>
              <a:t>の病床数は約39%増加し、平行して同期間中に公的</a:t>
            </a:r>
            <a:r>
              <a:rPr lang="ja-JP" altLang="en-US" sz="1400" noProof="1">
                <a:ea typeface="ＭＳ Ｐゴシック"/>
                <a:cs typeface="Arial"/>
              </a:rPr>
              <a:t>医療機関</a:t>
            </a:r>
            <a:r>
              <a:rPr lang="en-US" altLang="ja-JP" sz="1400" noProof="1">
                <a:ea typeface="ＭＳ Ｐゴシック"/>
                <a:cs typeface="Arial"/>
              </a:rPr>
              <a:t>の病床数は約15%減少したが、全体の病床数はほぼ安定して</a:t>
            </a:r>
            <a:r>
              <a:rPr lang="ja-JP" altLang="en-US" sz="1400" noProof="1">
                <a:ea typeface="ＭＳ Ｐゴシック"/>
                <a:cs typeface="Arial"/>
              </a:rPr>
              <a:t>推移しており、緩やかな増加傾向にある</a:t>
            </a:r>
            <a:r>
              <a:rPr lang="en-US" altLang="ja-JP" sz="1400" noProof="1">
                <a:ea typeface="ＭＳ Ｐゴシック"/>
                <a:cs typeface="Arial"/>
              </a:rPr>
              <a:t>。</a:t>
            </a:r>
            <a:r>
              <a:rPr lang="en-US" altLang="ja-JP" sz="1400" dirty="0">
                <a:ea typeface="ＭＳ Ｐゴシック"/>
                <a:cs typeface="Arial"/>
              </a:rPr>
              <a:t> </a:t>
            </a:r>
            <a:endParaRPr lang="en-US" altLang="ja-JP" sz="1400" dirty="0">
              <a:ea typeface="ＭＳ Ｐゴシック"/>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2024年には民間</a:t>
            </a:r>
            <a:r>
              <a:rPr lang="ja-JP" altLang="en-US" sz="1400" noProof="1">
                <a:ea typeface="ＭＳ Ｐゴシック"/>
                <a:cs typeface="Arial"/>
              </a:rPr>
              <a:t>医療機関</a:t>
            </a:r>
            <a:r>
              <a:rPr lang="en-US" altLang="ja-JP" sz="1400" noProof="1">
                <a:ea typeface="ＭＳ Ｐゴシック"/>
                <a:cs typeface="Arial"/>
              </a:rPr>
              <a:t>の病床数が全体病床数の約29%を占め、2010年の約20%から増加し</a:t>
            </a:r>
            <a:r>
              <a:rPr lang="ja-JP" altLang="en-US" sz="1400" noProof="1">
                <a:ea typeface="ＭＳ Ｐゴシック"/>
                <a:cs typeface="Arial"/>
              </a:rPr>
              <a:t>手織り、公的医療機関</a:t>
            </a:r>
            <a:r>
              <a:rPr lang="en-US" altLang="ja-JP" sz="1400" noProof="1">
                <a:ea typeface="ＭＳ Ｐゴシック"/>
                <a:cs typeface="Arial"/>
              </a:rPr>
              <a:t>に病床が集中していること</a:t>
            </a:r>
            <a:r>
              <a:rPr lang="ja-JP" altLang="en-US" sz="1400" noProof="1">
                <a:ea typeface="ＭＳ Ｐゴシック"/>
                <a:cs typeface="Arial"/>
              </a:rPr>
              <a:t>が理由と考えられる。</a:t>
            </a:r>
            <a:endParaRPr lang="en-US" altLang="ja-JP" sz="1400" noProof="1">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民間</a:t>
            </a:r>
            <a:r>
              <a:rPr lang="ja-JP" altLang="en-US" sz="1400" noProof="1">
                <a:ea typeface="ＭＳ Ｐゴシック"/>
                <a:cs typeface="Arial"/>
              </a:rPr>
              <a:t>医療機関は</a:t>
            </a:r>
            <a:r>
              <a:rPr lang="en-US" altLang="ja-JP" sz="1400" noProof="1">
                <a:ea typeface="ＭＳ Ｐゴシック"/>
                <a:cs typeface="Arial"/>
              </a:rPr>
              <a:t>規模が小さ</a:t>
            </a:r>
            <a:r>
              <a:rPr lang="ja-JP" altLang="en-US" sz="1400" noProof="1">
                <a:ea typeface="ＭＳ Ｐゴシック"/>
                <a:cs typeface="Arial"/>
              </a:rPr>
              <a:t>い。</a:t>
            </a:r>
            <a:endParaRPr lang="en-US" altLang="ja-JP" sz="1400" noProof="1">
              <a:ea typeface="ＭＳ Ｐゴシック"/>
              <a:cs typeface="Arial"/>
            </a:endParaRPr>
          </a:p>
        </p:txBody>
      </p:sp>
      <p:sp>
        <p:nvSpPr>
          <p:cNvPr id="5" name="テキスト ボックス 4">
            <a:extLst>
              <a:ext uri="{FF2B5EF4-FFF2-40B4-BE49-F238E27FC236}">
                <a16:creationId xmlns:a16="http://schemas.microsoft.com/office/drawing/2014/main" id="{A5A5EBC7-2981-140E-7C04-3A5CC1905447}"/>
              </a:ext>
            </a:extLst>
          </p:cNvPr>
          <p:cNvSpPr txBox="1"/>
          <p:nvPr/>
        </p:nvSpPr>
        <p:spPr>
          <a:xfrm>
            <a:off x="373512" y="2798344"/>
            <a:ext cx="504056" cy="144016"/>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（床）</a:t>
            </a:r>
          </a:p>
        </p:txBody>
      </p:sp>
      <p:graphicFrame>
        <p:nvGraphicFramePr>
          <p:cNvPr id="9" name="グラフ 8">
            <a:extLst>
              <a:ext uri="{FF2B5EF4-FFF2-40B4-BE49-F238E27FC236}">
                <a16:creationId xmlns:a16="http://schemas.microsoft.com/office/drawing/2014/main" id="{FEF29E64-56BC-F0E3-89A1-7D62D9C59175}"/>
              </a:ext>
            </a:extLst>
          </p:cNvPr>
          <p:cNvGraphicFramePr/>
          <p:nvPr>
            <p:extLst>
              <p:ext uri="{D42A27DB-BD31-4B8C-83A1-F6EECF244321}">
                <p14:modId xmlns:p14="http://schemas.microsoft.com/office/powerpoint/2010/main" val="457188441"/>
              </p:ext>
            </p:extLst>
          </p:nvPr>
        </p:nvGraphicFramePr>
        <p:xfrm>
          <a:off x="200025" y="2896177"/>
          <a:ext cx="9332463" cy="36495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380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 ‐ 主な公的医療機関</a:t>
            </a:r>
            <a:endParaRPr lang="en-US" altLang="ja-JP" sz="2000">
              <a:latin typeface="HGPSoeiKakugothicUB"/>
              <a:ea typeface="HGPSoeiKakugothicUB"/>
            </a:endParaRPr>
          </a:p>
        </p:txBody>
      </p:sp>
      <p:sp>
        <p:nvSpPr>
          <p:cNvPr id="25" name="テキスト ボックス 24"/>
          <p:cNvSpPr txBox="1"/>
          <p:nvPr/>
        </p:nvSpPr>
        <p:spPr>
          <a:xfrm>
            <a:off x="200470" y="1093991"/>
            <a:ext cx="9505056"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エジプト</a:t>
            </a:r>
            <a:r>
              <a:rPr lang="en-US" altLang="ja-JP" sz="1400" noProof="1">
                <a:latin typeface="Arial"/>
                <a:ea typeface="ＭＳ Ｐゴシック"/>
                <a:cs typeface="Arial"/>
              </a:rPr>
              <a:t>中央動員統計局</a:t>
            </a:r>
            <a:r>
              <a:rPr lang="ja-JP" altLang="en-US" sz="1400" noProof="1">
                <a:latin typeface="Arial"/>
                <a:ea typeface="ＭＳ Ｐゴシック"/>
                <a:cs typeface="Arial"/>
              </a:rPr>
              <a:t>（</a:t>
            </a:r>
            <a:r>
              <a:rPr lang="en-US" altLang="ja-JP" sz="1400" noProof="1">
                <a:latin typeface="Arial"/>
                <a:ea typeface="ＭＳ Ｐゴシック"/>
                <a:cs typeface="Arial"/>
              </a:rPr>
              <a:t>CAPMAS</a:t>
            </a:r>
            <a:r>
              <a:rPr lang="ja-JP" altLang="en-US" sz="1400" noProof="1">
                <a:latin typeface="Arial"/>
                <a:ea typeface="ＭＳ Ｐゴシック"/>
                <a:cs typeface="Arial"/>
              </a:rPr>
              <a:t>）</a:t>
            </a:r>
            <a:r>
              <a:rPr lang="en-US" altLang="ja-JP" sz="1400" noProof="1">
                <a:latin typeface="Arial"/>
                <a:ea typeface="ＭＳ Ｐゴシック"/>
                <a:cs typeface="Arial"/>
              </a:rPr>
              <a:t>によると、</a:t>
            </a:r>
            <a:r>
              <a:rPr lang="ja-JP" altLang="en-US" sz="1400" noProof="1">
                <a:latin typeface="Arial"/>
                <a:ea typeface="ＭＳ Ｐゴシック"/>
                <a:cs typeface="Arial"/>
              </a:rPr>
              <a:t>公的医療機関</a:t>
            </a:r>
            <a:r>
              <a:rPr lang="en-US" altLang="ja-JP" sz="1400" noProof="1">
                <a:latin typeface="Arial"/>
                <a:ea typeface="ＭＳ Ｐゴシック"/>
                <a:cs typeface="Arial"/>
              </a:rPr>
              <a:t>の数は2010年の660</a:t>
            </a:r>
            <a:r>
              <a:rPr lang="ja-JP" altLang="en-US" sz="1400" noProof="1">
                <a:latin typeface="Arial"/>
                <a:ea typeface="ＭＳ Ｐゴシック"/>
                <a:cs typeface="Arial"/>
              </a:rPr>
              <a:t>機関</a:t>
            </a:r>
            <a:r>
              <a:rPr lang="en-US" altLang="ja-JP" sz="1400" noProof="1">
                <a:latin typeface="Arial"/>
                <a:ea typeface="ＭＳ Ｐゴシック"/>
                <a:cs typeface="Arial"/>
              </a:rPr>
              <a:t>から2020年の</a:t>
            </a:r>
            <a:r>
              <a:rPr lang="en-US" altLang="ja-JP" sz="1400" noProof="1">
                <a:ea typeface="ＭＳ Ｐゴシック"/>
                <a:cs typeface="Arial"/>
              </a:rPr>
              <a:t>662</a:t>
            </a:r>
            <a:r>
              <a:rPr lang="ja-JP" altLang="en-US" sz="1400" noProof="1">
                <a:latin typeface="Arial"/>
                <a:ea typeface="ＭＳ Ｐゴシック"/>
                <a:cs typeface="Arial"/>
              </a:rPr>
              <a:t>機関</a:t>
            </a:r>
            <a:r>
              <a:rPr lang="en-US" altLang="ja-JP" sz="1400" noProof="1">
                <a:latin typeface="Arial"/>
                <a:ea typeface="ＭＳ Ｐゴシック"/>
                <a:cs typeface="Arial"/>
              </a:rPr>
              <a:t>へと増加したものの、病床数は10,673床減</a:t>
            </a:r>
            <a:r>
              <a:rPr lang="ja-JP" altLang="en-US" sz="1400" noProof="1">
                <a:latin typeface="Arial"/>
                <a:ea typeface="ＭＳ Ｐゴシック"/>
                <a:cs typeface="Arial"/>
              </a:rPr>
              <a:t>り、約</a:t>
            </a:r>
            <a:r>
              <a:rPr lang="en-US" altLang="ja-JP" sz="1400" noProof="1">
                <a:latin typeface="Arial"/>
                <a:ea typeface="ＭＳ Ｐゴシック"/>
                <a:cs typeface="Arial"/>
              </a:rPr>
              <a:t>11%減少した。</a:t>
            </a:r>
            <a:endParaRPr lang="ja-JP" altLang="en-US" sz="1400" noProof="1">
              <a:latin typeface="Arial"/>
              <a:ea typeface="ＭＳ Ｐゴシック"/>
              <a:cs typeface="Arial"/>
            </a:endParaRP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lIns="91440" tIns="45720" rIns="91440" bIns="45720" anchor="t">
            <a:spAutoFit/>
          </a:bodyPr>
          <a:lstStyle/>
          <a:p>
            <a:r>
              <a:rPr lang="ja-JP" altLang="en-US" sz="800" noProof="1">
                <a:cs typeface="Arial"/>
              </a:rPr>
              <a:t>（出所） 各病院ホームページ、CAPMAS</a:t>
            </a:r>
            <a:endParaRPr lang="ja-JP" dirty="0"/>
          </a:p>
        </p:txBody>
      </p:sp>
      <p:graphicFrame>
        <p:nvGraphicFramePr>
          <p:cNvPr id="5" name="表 5">
            <a:extLst>
              <a:ext uri="{FF2B5EF4-FFF2-40B4-BE49-F238E27FC236}">
                <a16:creationId xmlns:a16="http://schemas.microsoft.com/office/drawing/2014/main" id="{2C3213CD-1F84-6A30-0C73-A920AC45D54D}"/>
              </a:ext>
            </a:extLst>
          </p:cNvPr>
          <p:cNvGraphicFramePr>
            <a:graphicFrameLocks noGrp="1"/>
          </p:cNvGraphicFramePr>
          <p:nvPr>
            <p:extLst>
              <p:ext uri="{D42A27DB-BD31-4B8C-83A1-F6EECF244321}">
                <p14:modId xmlns:p14="http://schemas.microsoft.com/office/powerpoint/2010/main" val="406616018"/>
              </p:ext>
            </p:extLst>
          </p:nvPr>
        </p:nvGraphicFramePr>
        <p:xfrm>
          <a:off x="397606" y="1659367"/>
          <a:ext cx="8875074" cy="4492609"/>
        </p:xfrm>
        <a:graphic>
          <a:graphicData uri="http://schemas.openxmlformats.org/drawingml/2006/table">
            <a:tbl>
              <a:tblPr firstRow="1" bandRow="1">
                <a:tableStyleId>{5C22544A-7EE6-4342-B048-85BDC9FD1C3A}</a:tableStyleId>
              </a:tblPr>
              <a:tblGrid>
                <a:gridCol w="2218769">
                  <a:extLst>
                    <a:ext uri="{9D8B030D-6E8A-4147-A177-3AD203B41FA5}">
                      <a16:colId xmlns:a16="http://schemas.microsoft.com/office/drawing/2014/main" val="2580642555"/>
                    </a:ext>
                  </a:extLst>
                </a:gridCol>
                <a:gridCol w="1019550">
                  <a:extLst>
                    <a:ext uri="{9D8B030D-6E8A-4147-A177-3AD203B41FA5}">
                      <a16:colId xmlns:a16="http://schemas.microsoft.com/office/drawing/2014/main" val="2424246260"/>
                    </a:ext>
                  </a:extLst>
                </a:gridCol>
                <a:gridCol w="2239524">
                  <a:extLst>
                    <a:ext uri="{9D8B030D-6E8A-4147-A177-3AD203B41FA5}">
                      <a16:colId xmlns:a16="http://schemas.microsoft.com/office/drawing/2014/main" val="2276512590"/>
                    </a:ext>
                  </a:extLst>
                </a:gridCol>
                <a:gridCol w="3397231">
                  <a:extLst>
                    <a:ext uri="{9D8B030D-6E8A-4147-A177-3AD203B41FA5}">
                      <a16:colId xmlns:a16="http://schemas.microsoft.com/office/drawing/2014/main" val="2444763622"/>
                    </a:ext>
                  </a:extLst>
                </a:gridCol>
              </a:tblGrid>
              <a:tr h="449951">
                <a:tc>
                  <a:txBody>
                    <a:bodyPr/>
                    <a:lstStyle/>
                    <a:p>
                      <a:pPr algn="l"/>
                      <a:r>
                        <a:rPr kumimoji="1" lang="ja-JP" altLang="en-US" sz="1200" noProof="1">
                          <a:latin typeface="MS PGothic"/>
                          <a:ea typeface="MS PGothic"/>
                        </a:rPr>
                        <a:t>病院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noProof="1">
                          <a:solidFill>
                            <a:schemeClr val="lt1"/>
                          </a:solidFill>
                          <a:latin typeface="MS PGothic"/>
                          <a:ea typeface="MS PGothic"/>
                          <a:cs typeface="+mn-cs"/>
                        </a:rPr>
                        <a:t>設立</a:t>
                      </a:r>
                      <a:endParaRPr kumimoji="1" lang="en-CA" altLang="ja-JP" sz="1200" b="1" kern="1200">
                        <a:solidFill>
                          <a:schemeClr val="lt1"/>
                        </a:solidFill>
                        <a:latin typeface="MS PGothic"/>
                        <a:ea typeface="MS PGothic"/>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noProof="1">
                          <a:solidFill>
                            <a:schemeClr val="lt1"/>
                          </a:solidFill>
                          <a:latin typeface="MS PGothic"/>
                          <a:ea typeface="MS PGothic"/>
                          <a:cs typeface="+mn-cs"/>
                        </a:rPr>
                        <a:t>病床数</a:t>
                      </a:r>
                      <a:endParaRPr kumimoji="1" lang="en-CA" altLang="ja-JP" sz="1200" b="1" kern="1200">
                        <a:solidFill>
                          <a:schemeClr val="lt1"/>
                        </a:solidFill>
                        <a:latin typeface="MS PGothic"/>
                        <a:ea typeface="MS PGothic"/>
                        <a:cs typeface="+mn-cs"/>
                      </a:endParaRPr>
                    </a:p>
                  </a:txBody>
                  <a:tcPr anchor="ctr"/>
                </a:tc>
                <a:tc>
                  <a:txBody>
                    <a:bodyPr/>
                    <a:lstStyle/>
                    <a:p>
                      <a:pPr algn="l"/>
                      <a:r>
                        <a:rPr kumimoji="1" lang="ja-JP" altLang="en-US" sz="1200" noProof="1">
                          <a:latin typeface="MS PGothic"/>
                          <a:ea typeface="MS PGothic"/>
                        </a:rPr>
                        <a:t>特徴</a:t>
                      </a:r>
                    </a:p>
                  </a:txBody>
                  <a:tcPr anchor="ctr"/>
                </a:tc>
                <a:extLst>
                  <a:ext uri="{0D108BD9-81ED-4DB2-BD59-A6C34878D82A}">
                    <a16:rowId xmlns:a16="http://schemas.microsoft.com/office/drawing/2014/main" val="2379676586"/>
                  </a:ext>
                </a:extLst>
              </a:tr>
              <a:tr h="517752">
                <a:tc>
                  <a:txBody>
                    <a:bodyPr/>
                    <a:lstStyle/>
                    <a:p>
                      <a:r>
                        <a:rPr kumimoji="1" lang="en-US" altLang="ja-JP" sz="1200" noProof="1">
                          <a:latin typeface="+mn-lt"/>
                        </a:rPr>
                        <a:t>Qasr El Eyni Hospital</a:t>
                      </a:r>
                      <a:r>
                        <a:rPr lang="en-US" altLang="ja-JP" sz="1200" noProof="1">
                          <a:latin typeface="+mn-lt"/>
                        </a:rPr>
                        <a:t> </a:t>
                      </a:r>
                      <a:r>
                        <a:rPr lang="ja-JP" altLang="en-US" sz="1200" noProof="1">
                          <a:latin typeface="+mn-lt"/>
                        </a:rPr>
                        <a:t>（</a:t>
                      </a:r>
                      <a:r>
                        <a:rPr lang="en-US" altLang="ja-JP" sz="1200" noProof="1">
                          <a:latin typeface="+mn-lt"/>
                        </a:rPr>
                        <a:t>Cairo University Hospitals</a:t>
                      </a:r>
                      <a:r>
                        <a:rPr lang="ja-JP" altLang="en-US" sz="1200" noProof="1">
                          <a:latin typeface="+mn-lt"/>
                        </a:rPr>
                        <a:t>）</a:t>
                      </a:r>
                      <a:endParaRPr lang="ja-JP" altLang="en-US" sz="1200" dirty="0">
                        <a:latin typeface="+mn-lt"/>
                        <a:ea typeface="MS PGothic"/>
                      </a:endParaRPr>
                    </a:p>
                  </a:txBody>
                  <a:tcPr/>
                </a:tc>
                <a:tc>
                  <a:txBody>
                    <a:bodyPr/>
                    <a:lstStyle/>
                    <a:p>
                      <a:r>
                        <a:rPr kumimoji="1" lang="en-US" altLang="ja-JP" sz="1200" noProof="1">
                          <a:latin typeface="Arial"/>
                        </a:rPr>
                        <a:t>1827</a:t>
                      </a:r>
                      <a:r>
                        <a:rPr kumimoji="1" lang="ja-JP" altLang="en-US" sz="1200" noProof="1">
                          <a:latin typeface="MS PGothic"/>
                        </a:rPr>
                        <a:t>年</a:t>
                      </a:r>
                      <a:endParaRPr kumimoji="1" lang="ja-JP" altLang="en-US" sz="1200">
                        <a:latin typeface="MS PGothic"/>
                        <a:ea typeface="MS PGothic"/>
                      </a:endParaRPr>
                    </a:p>
                  </a:txBody>
                  <a:tcPr/>
                </a:tc>
                <a:tc>
                  <a:txBody>
                    <a:bodyPr/>
                    <a:lstStyle/>
                    <a:p>
                      <a:r>
                        <a:rPr kumimoji="1" lang="en-US" altLang="ja-JP" sz="1200" noProof="1">
                          <a:latin typeface="Arial"/>
                        </a:rPr>
                        <a:t>6,000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rtl="0" eaLnBrk="1" fontAlgn="auto" latinLnBrk="0" hangingPunct="1">
                        <a:lnSpc>
                          <a:spcPct val="100000"/>
                        </a:lnSpc>
                        <a:spcBef>
                          <a:spcPts val="0"/>
                        </a:spcBef>
                        <a:spcAft>
                          <a:spcPts val="0"/>
                        </a:spcAft>
                        <a:buClrTx/>
                        <a:buSzTx/>
                        <a:buFont typeface="Wingdings"/>
                        <a:buNone/>
                      </a:pPr>
                      <a:r>
                        <a:rPr lang="ja-JP" altLang="en-US" sz="1200" noProof="1">
                          <a:latin typeface="MS PGothic"/>
                          <a:ea typeface="MS PGothic"/>
                        </a:rPr>
                        <a:t>エジプト最大かつ最古の病院</a:t>
                      </a:r>
                      <a:endParaRPr lang="ja-JP" sz="1200" dirty="0">
                        <a:latin typeface="MS PGothic"/>
                        <a:ea typeface="MS PGothic"/>
                      </a:endParaRPr>
                    </a:p>
                    <a:p>
                      <a:pPr marL="0" marR="0" lvl="0" indent="0" algn="l" defTabSz="914400">
                        <a:lnSpc>
                          <a:spcPct val="100000"/>
                        </a:lnSpc>
                        <a:spcBef>
                          <a:spcPts val="0"/>
                        </a:spcBef>
                        <a:spcAft>
                          <a:spcPts val="0"/>
                        </a:spcAft>
                        <a:buClrTx/>
                        <a:buSzTx/>
                        <a:buFont typeface="Wingdings"/>
                        <a:buNone/>
                        <a:tabLst/>
                        <a:defRPr/>
                      </a:pPr>
                      <a:r>
                        <a:rPr lang="ja-JP" altLang="en-US" sz="1200" noProof="1">
                          <a:latin typeface="MS PGothic"/>
                          <a:ea typeface="MS PGothic"/>
                        </a:rPr>
                        <a:t>研究教育病院（</a:t>
                      </a:r>
                      <a:r>
                        <a:rPr lang="en-US" altLang="ja-JP" sz="1200" noProof="1">
                          <a:latin typeface="MS PGothic"/>
                        </a:rPr>
                        <a:t>一般内科、外科、医務室、検査室を配備</a:t>
                      </a:r>
                      <a:r>
                        <a:rPr lang="ja-JP" altLang="en-US" sz="1200" noProof="1">
                          <a:latin typeface="MS PGothic"/>
                        </a:rPr>
                        <a:t>）</a:t>
                      </a:r>
                      <a:endParaRPr lang="en-US" altLang="ja-JP" sz="1200" noProof="1">
                        <a:latin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S PGothic"/>
                        <a:ea typeface="MS PGothic"/>
                      </a:endParaRPr>
                    </a:p>
                  </a:txBody>
                  <a:tcPr/>
                </a:tc>
                <a:extLst>
                  <a:ext uri="{0D108BD9-81ED-4DB2-BD59-A6C34878D82A}">
                    <a16:rowId xmlns:a16="http://schemas.microsoft.com/office/drawing/2014/main" val="83177585"/>
                  </a:ext>
                </a:extLst>
              </a:tr>
              <a:tr h="701698">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Ain Shams University Hospitals</a:t>
                      </a:r>
                    </a:p>
                  </a:txBody>
                  <a:tcPr/>
                </a:tc>
                <a:tc>
                  <a:txBody>
                    <a:bodyPr/>
                    <a:lstStyle/>
                    <a:p>
                      <a:r>
                        <a:rPr kumimoji="1" lang="en-US" altLang="ja-JP" sz="1200" noProof="1">
                          <a:latin typeface="Arial"/>
                        </a:rPr>
                        <a:t>1947</a:t>
                      </a:r>
                      <a:r>
                        <a:rPr kumimoji="1" lang="ja-JP" altLang="en-US" sz="1200" noProof="1">
                          <a:latin typeface="MS PGothic"/>
                        </a:rPr>
                        <a:t>年</a:t>
                      </a:r>
                      <a:endParaRPr kumimoji="1" lang="ja-JP" altLang="en-US" sz="1200">
                        <a:latin typeface="MS PGothic"/>
                        <a:ea typeface="MS PGothic"/>
                      </a:endParaRPr>
                    </a:p>
                  </a:txBody>
                  <a:tcPr/>
                </a:tc>
                <a:tc>
                  <a:txBody>
                    <a:bodyPr/>
                    <a:lstStyle/>
                    <a:p>
                      <a:pPr marL="0" algn="l" defTabSz="914400" rtl="0" eaLnBrk="1" latinLnBrk="0" hangingPunct="1"/>
                      <a:r>
                        <a:rPr kumimoji="1" lang="en-US" altLang="ja-JP" sz="1200" kern="1200" noProof="1">
                          <a:solidFill>
                            <a:schemeClr val="dk1"/>
                          </a:solidFill>
                          <a:latin typeface="Arial"/>
                          <a:ea typeface="+mn-ea"/>
                          <a:cs typeface="+mn-cs"/>
                        </a:rPr>
                        <a:t>2,300</a:t>
                      </a:r>
                      <a:r>
                        <a:rPr kumimoji="1" lang="ja-JP" altLang="en-US" sz="1200" noProof="1">
                          <a:latin typeface="MS PGothic"/>
                        </a:rPr>
                        <a:t>床</a:t>
                      </a:r>
                      <a:endParaRPr kumimoji="1" lang="en-CA" altLang="ja-JP" sz="1200" kern="1200">
                        <a:solidFill>
                          <a:schemeClr val="dk1"/>
                        </a:solidFill>
                        <a:latin typeface="MS PGothic"/>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遠隔医療、外部診療所を含む多くの専門分野にわたる医療への集学的アプローチ</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年間</a:t>
                      </a:r>
                      <a:r>
                        <a:rPr lang="en-US" altLang="ja-JP" sz="1200" noProof="1">
                          <a:latin typeface="Arial"/>
                        </a:rPr>
                        <a:t>775,000</a:t>
                      </a:r>
                      <a:r>
                        <a:rPr lang="en-US" altLang="ja-JP" sz="1200" noProof="1">
                          <a:latin typeface="MS PGothic"/>
                        </a:rPr>
                        <a:t>人が訪問</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Arial"/>
                        </a:rPr>
                        <a:t>5,000</a:t>
                      </a:r>
                      <a:r>
                        <a:rPr lang="en-US" altLang="ja-JP" sz="1200" noProof="1">
                          <a:latin typeface="MS PGothic"/>
                        </a:rPr>
                        <a:t>人の医師が在中</a:t>
                      </a:r>
                      <a:endParaRPr lang="en-CA" altLang="ja-JP" sz="1200" dirty="0">
                        <a:latin typeface="MS PGothic"/>
                      </a:endParaRPr>
                    </a:p>
                  </a:txBody>
                  <a:tcPr/>
                </a:tc>
                <a:extLst>
                  <a:ext uri="{0D108BD9-81ED-4DB2-BD59-A6C34878D82A}">
                    <a16:rowId xmlns:a16="http://schemas.microsoft.com/office/drawing/2014/main" val="2941929912"/>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Alexandria University Hospitals</a:t>
                      </a:r>
                    </a:p>
                  </a:txBody>
                  <a:tcPr/>
                </a:tc>
                <a:tc>
                  <a:txBody>
                    <a:bodyPr/>
                    <a:lstStyle/>
                    <a:p>
                      <a:r>
                        <a:rPr kumimoji="1" lang="en-US" altLang="ja-JP" sz="1200" noProof="1">
                          <a:latin typeface="Arial"/>
                        </a:rPr>
                        <a:t>1938</a:t>
                      </a:r>
                      <a:r>
                        <a:rPr kumimoji="1" lang="ja-JP" altLang="en-US" sz="1200" noProof="1">
                          <a:latin typeface="MS PGothic"/>
                        </a:rPr>
                        <a:t>年</a:t>
                      </a:r>
                      <a:endParaRPr kumimoji="1" lang="ja-JP" altLang="en-US" sz="1200">
                        <a:latin typeface="MS PGothic"/>
                        <a:ea typeface="MS PGothic"/>
                      </a:endParaRPr>
                    </a:p>
                  </a:txBody>
                  <a:tcPr/>
                </a:tc>
                <a:tc>
                  <a:txBody>
                    <a:bodyPr/>
                    <a:lstStyle/>
                    <a:p>
                      <a:r>
                        <a:rPr kumimoji="1" lang="en-US" altLang="ja-JP" sz="1200" noProof="1">
                          <a:latin typeface="Arial"/>
                        </a:rPr>
                        <a:t>3,500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最新の機械設備と機能を備え、最先端の技術と装置を用いた分析のための統合ラボ</a:t>
                      </a:r>
                      <a:r>
                        <a:rPr lang="ja-JP" altLang="en-US" sz="1200" noProof="1">
                          <a:latin typeface="MS PGothic"/>
                        </a:rPr>
                        <a:t>を持つ</a:t>
                      </a:r>
                      <a:endParaRPr lang="en-US" altLang="ja-JP" sz="1200" noProof="1">
                        <a:latin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S PGothic"/>
                        <a:ea typeface="MS PGothic"/>
                      </a:endParaRPr>
                    </a:p>
                  </a:txBody>
                  <a:tcPr/>
                </a:tc>
                <a:extLst>
                  <a:ext uri="{0D108BD9-81ED-4DB2-BD59-A6C34878D82A}">
                    <a16:rowId xmlns:a16="http://schemas.microsoft.com/office/drawing/2014/main" val="4001920059"/>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Assiut University Hospitals</a:t>
                      </a:r>
                    </a:p>
                  </a:txBody>
                  <a:tcPr/>
                </a:tc>
                <a:tc>
                  <a:txBody>
                    <a:bodyPr/>
                    <a:lstStyle/>
                    <a:p>
                      <a:r>
                        <a:rPr kumimoji="1" lang="en-US" altLang="ja-JP" sz="1200" noProof="1">
                          <a:latin typeface="Arial"/>
                        </a:rPr>
                        <a:t>1987</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a:t>
                      </a:r>
                      <a:r>
                        <a:rPr kumimoji="1" lang="en-US" altLang="ja-JP" sz="1200" noProof="1">
                          <a:latin typeface="Arial"/>
                        </a:rPr>
                        <a:t>3,000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ja-JP" altLang="en-US" sz="1200" noProof="1">
                          <a:latin typeface="MS PGothic"/>
                        </a:rPr>
                        <a:t>北部</a:t>
                      </a:r>
                      <a:r>
                        <a:rPr lang="en-US" altLang="ja-JP" sz="1200" noProof="1">
                          <a:latin typeface="MS PGothic"/>
                        </a:rPr>
                        <a:t>エジプトの主要な医療センター</a:t>
                      </a:r>
                      <a:endParaRPr lang="en-CA" altLang="ja-JP" sz="1200" dirty="0">
                        <a:latin typeface="MS PGothic"/>
                      </a:endParaRPr>
                    </a:p>
                    <a:p>
                      <a:endParaRPr kumimoji="1" lang="ja-JP" altLang="en-US" sz="1200" dirty="0">
                        <a:latin typeface="MS PGothic"/>
                        <a:ea typeface="MS PGothic"/>
                      </a:endParaRPr>
                    </a:p>
                  </a:txBody>
                  <a:tcPr/>
                </a:tc>
                <a:extLst>
                  <a:ext uri="{0D108BD9-81ED-4DB2-BD59-A6C34878D82A}">
                    <a16:rowId xmlns:a16="http://schemas.microsoft.com/office/drawing/2014/main" val="947482685"/>
                  </a:ext>
                </a:extLst>
              </a:tr>
              <a:tr h="721154">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Zagazig University Hospitals</a:t>
                      </a:r>
                    </a:p>
                  </a:txBody>
                  <a:tcPr/>
                </a:tc>
                <a:tc>
                  <a:txBody>
                    <a:bodyPr/>
                    <a:lstStyle/>
                    <a:p>
                      <a:r>
                        <a:rPr kumimoji="1" lang="en-US" altLang="ja-JP" sz="1200" noProof="1">
                          <a:latin typeface="Arial"/>
                        </a:rPr>
                        <a:t>1974</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N/A</a:t>
                      </a:r>
                      <a:endParaRPr kumimoji="1" lang="en-US" altLang="ja-JP" sz="1200" noProof="1">
                        <a:latin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東ナイルデルタ地域における重要な医療機関としての役割</a:t>
                      </a:r>
                      <a:r>
                        <a:rPr lang="ja-JP" altLang="en-US" sz="1200" noProof="1">
                          <a:latin typeface="MS PGothic"/>
                        </a:rPr>
                        <a:t>を担う</a:t>
                      </a:r>
                      <a:endParaRPr kumimoji="1" lang="ja-JP" altLang="en-US" sz="1200" dirty="0">
                        <a:latin typeface="MS PGothic"/>
                        <a:ea typeface="MS PGothic"/>
                      </a:endParaRPr>
                    </a:p>
                  </a:txBody>
                  <a:tcPr/>
                </a:tc>
                <a:extLst>
                  <a:ext uri="{0D108BD9-81ED-4DB2-BD59-A6C34878D82A}">
                    <a16:rowId xmlns:a16="http://schemas.microsoft.com/office/drawing/2014/main" val="3344959507"/>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Suez Canal University Hospitals</a:t>
                      </a:r>
                    </a:p>
                  </a:txBody>
                  <a:tcPr/>
                </a:tc>
                <a:tc>
                  <a:txBody>
                    <a:bodyPr/>
                    <a:lstStyle/>
                    <a:p>
                      <a:r>
                        <a:rPr kumimoji="1" lang="en-US" altLang="ja-JP" sz="1200" noProof="1">
                          <a:latin typeface="Arial"/>
                        </a:rPr>
                        <a:t>1993</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a:t>
                      </a:r>
                      <a:r>
                        <a:rPr kumimoji="1" lang="en-US" altLang="ja-JP" sz="1200" noProof="1">
                          <a:latin typeface="Arial"/>
                        </a:rPr>
                        <a:t>600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一般的なサービスから専門的なサービスまで幅広い医療を提供</a:t>
                      </a:r>
                      <a:endParaRPr kumimoji="1" lang="en-US" altLang="ja-JP" sz="1200" noProof="1">
                        <a:latin typeface="MS PGothic"/>
                      </a:endParaRPr>
                    </a:p>
                  </a:txBody>
                  <a:tcPr/>
                </a:tc>
                <a:extLst>
                  <a:ext uri="{0D108BD9-81ED-4DB2-BD59-A6C34878D82A}">
                    <a16:rowId xmlns:a16="http://schemas.microsoft.com/office/drawing/2014/main" val="118070245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 ‐ 主な民間医療機関</a:t>
            </a:r>
            <a:endParaRPr lang="en-US" altLang="ja-JP" sz="2000" dirty="0">
              <a:latin typeface="HGPSoeiKakugothicUB"/>
              <a:ea typeface="HGPSoeiKakugothicUB"/>
            </a:endParaRPr>
          </a:p>
        </p:txBody>
      </p:sp>
      <p:sp>
        <p:nvSpPr>
          <p:cNvPr id="93" name="TextBox 92">
            <a:extLst>
              <a:ext uri="{FF2B5EF4-FFF2-40B4-BE49-F238E27FC236}">
                <a16:creationId xmlns:a16="http://schemas.microsoft.com/office/drawing/2014/main" id="{3C9247D3-35D2-4B1A-921B-BFBF061165B3}"/>
              </a:ext>
            </a:extLst>
          </p:cNvPr>
          <p:cNvSpPr txBox="1"/>
          <p:nvPr/>
        </p:nvSpPr>
        <p:spPr>
          <a:xfrm>
            <a:off x="1829940" y="2476325"/>
            <a:ext cx="2385452" cy="261610"/>
          </a:xfrm>
          <a:prstGeom prst="rect">
            <a:avLst/>
          </a:prstGeom>
          <a:noFill/>
        </p:spPr>
        <p:txBody>
          <a:bodyPr wrap="square" lIns="91440" tIns="45720" rIns="91440" bIns="45720" anchor="t">
            <a:spAutoFit/>
          </a:bodyPr>
          <a:lstStyle/>
          <a:p>
            <a:r>
              <a:rPr lang="en-CA" sz="1100" noProof="1">
                <a:cs typeface="Arial"/>
              </a:rPr>
              <a:t>Cleopatra Hospitals Group</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16073" y="2716024"/>
            <a:ext cx="2964696" cy="261610"/>
          </a:xfrm>
          <a:prstGeom prst="rect">
            <a:avLst/>
          </a:prstGeom>
          <a:noFill/>
        </p:spPr>
        <p:txBody>
          <a:bodyPr wrap="square" lIns="91440" tIns="45720" rIns="91440" bIns="45720" anchor="t">
            <a:spAutoFit/>
          </a:bodyPr>
          <a:lstStyle/>
          <a:p>
            <a:r>
              <a:rPr lang="en-US" sz="1100" noProof="1">
                <a:cs typeface="Arial"/>
              </a:rPr>
              <a:t>Alameda Healthcare</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2139162"/>
            <a:ext cx="1080120" cy="307777"/>
          </a:xfrm>
          <a:prstGeom prst="rect">
            <a:avLst/>
          </a:prstGeom>
          <a:noFill/>
        </p:spPr>
        <p:txBody>
          <a:bodyPr wrap="square">
            <a:spAutoFit/>
          </a:bodyPr>
          <a:lstStyle/>
          <a:p>
            <a:r>
              <a:rPr lang="ja-JP" altLang="en-US" sz="1400" b="1" noProof="1"/>
              <a:t>所在地</a:t>
            </a:r>
            <a:endParaRPr lang="en-CA" sz="1400" b="1"/>
          </a:p>
        </p:txBody>
      </p:sp>
      <p:sp>
        <p:nvSpPr>
          <p:cNvPr id="96" name="TextBox 95">
            <a:extLst>
              <a:ext uri="{FF2B5EF4-FFF2-40B4-BE49-F238E27FC236}">
                <a16:creationId xmlns:a16="http://schemas.microsoft.com/office/drawing/2014/main" id="{A5C08F60-6C70-454C-89CC-53B3D984638A}"/>
              </a:ext>
            </a:extLst>
          </p:cNvPr>
          <p:cNvSpPr txBox="1"/>
          <p:nvPr/>
        </p:nvSpPr>
        <p:spPr>
          <a:xfrm>
            <a:off x="6825208" y="2139162"/>
            <a:ext cx="1080120" cy="307777"/>
          </a:xfrm>
          <a:prstGeom prst="rect">
            <a:avLst/>
          </a:prstGeom>
          <a:noFill/>
        </p:spPr>
        <p:txBody>
          <a:bodyPr wrap="square">
            <a:spAutoFit/>
          </a:bodyPr>
          <a:lstStyle/>
          <a:p>
            <a:r>
              <a:rPr lang="ja-JP" altLang="en-US" sz="1400" b="1" noProof="1"/>
              <a:t>病床数</a:t>
            </a:r>
            <a:endParaRPr lang="en-CA" sz="1400" b="1" dirty="0"/>
          </a:p>
        </p:txBody>
      </p:sp>
      <p:sp>
        <p:nvSpPr>
          <p:cNvPr id="97" name="TextBox 96">
            <a:extLst>
              <a:ext uri="{FF2B5EF4-FFF2-40B4-BE49-F238E27FC236}">
                <a16:creationId xmlns:a16="http://schemas.microsoft.com/office/drawing/2014/main" id="{58B33661-BB3D-4517-917F-82B446A5C238}"/>
              </a:ext>
            </a:extLst>
          </p:cNvPr>
          <p:cNvSpPr txBox="1"/>
          <p:nvPr/>
        </p:nvSpPr>
        <p:spPr>
          <a:xfrm>
            <a:off x="5197240" y="2476325"/>
            <a:ext cx="835880" cy="261610"/>
          </a:xfrm>
          <a:prstGeom prst="rect">
            <a:avLst/>
          </a:prstGeom>
          <a:noFill/>
        </p:spPr>
        <p:txBody>
          <a:bodyPr wrap="square" lIns="91440" tIns="45720" rIns="91440" bIns="45720" anchor="t">
            <a:spAutoFit/>
          </a:bodyPr>
          <a:lstStyle/>
          <a:p>
            <a:r>
              <a:rPr lang="en-US" altLang="ja-JP" sz="1100" noProof="1">
                <a:cs typeface="Arial"/>
              </a:rPr>
              <a:t>Cairo</a:t>
            </a:r>
          </a:p>
        </p:txBody>
      </p:sp>
      <p:sp>
        <p:nvSpPr>
          <p:cNvPr id="98" name="TextBox 97">
            <a:extLst>
              <a:ext uri="{FF2B5EF4-FFF2-40B4-BE49-F238E27FC236}">
                <a16:creationId xmlns:a16="http://schemas.microsoft.com/office/drawing/2014/main" id="{AA63EB1E-02E9-4C8E-9806-46AB8E02B898}"/>
              </a:ext>
            </a:extLst>
          </p:cNvPr>
          <p:cNvSpPr txBox="1"/>
          <p:nvPr/>
        </p:nvSpPr>
        <p:spPr>
          <a:xfrm>
            <a:off x="1813047" y="2964227"/>
            <a:ext cx="2448272" cy="261610"/>
          </a:xfrm>
          <a:prstGeom prst="rect">
            <a:avLst/>
          </a:prstGeom>
          <a:noFill/>
        </p:spPr>
        <p:txBody>
          <a:bodyPr wrap="square" lIns="91440" tIns="45720" rIns="91440" bIns="45720" anchor="t">
            <a:spAutoFit/>
          </a:bodyPr>
          <a:lstStyle/>
          <a:p>
            <a:r>
              <a:rPr lang="en-US" sz="1100" noProof="1">
                <a:cs typeface="Arial"/>
              </a:rPr>
              <a:t>As-Salam International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197240" y="2716024"/>
            <a:ext cx="646868" cy="261610"/>
          </a:xfrm>
          <a:prstGeom prst="rect">
            <a:avLst/>
          </a:prstGeom>
          <a:noFill/>
        </p:spPr>
        <p:txBody>
          <a:bodyPr wrap="square" lIns="91440" tIns="45720" rIns="91440" bIns="45720" anchor="t">
            <a:spAutoFit/>
          </a:bodyPr>
          <a:lstStyle/>
          <a:p>
            <a:r>
              <a:rPr lang="en-US" sz="1100" noProof="1">
                <a:cs typeface="Arial"/>
              </a:rPr>
              <a:t>Cairo</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30253" y="3226246"/>
            <a:ext cx="2813800" cy="261610"/>
          </a:xfrm>
          <a:prstGeom prst="rect">
            <a:avLst/>
          </a:prstGeom>
          <a:noFill/>
        </p:spPr>
        <p:txBody>
          <a:bodyPr wrap="square" lIns="91440" tIns="45720" rIns="91440" bIns="45720" anchor="t">
            <a:spAutoFit/>
          </a:bodyPr>
          <a:lstStyle/>
          <a:p>
            <a:r>
              <a:rPr lang="en-US" sz="1100" noProof="1">
                <a:cs typeface="Arial"/>
              </a:rPr>
              <a:t>Misr International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103664" y="2964227"/>
            <a:ext cx="657647"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04" name="TextBox 103">
            <a:extLst>
              <a:ext uri="{FF2B5EF4-FFF2-40B4-BE49-F238E27FC236}">
                <a16:creationId xmlns:a16="http://schemas.microsoft.com/office/drawing/2014/main" id="{9091E25E-4599-46B4-BDE4-1A5A40531EEE}"/>
              </a:ext>
            </a:extLst>
          </p:cNvPr>
          <p:cNvSpPr txBox="1"/>
          <p:nvPr/>
        </p:nvSpPr>
        <p:spPr>
          <a:xfrm>
            <a:off x="7106233" y="3226246"/>
            <a:ext cx="780154" cy="261610"/>
          </a:xfrm>
          <a:prstGeom prst="rect">
            <a:avLst/>
          </a:prstGeom>
          <a:noFill/>
        </p:spPr>
        <p:txBody>
          <a:bodyPr wrap="square">
            <a:spAutoFit/>
          </a:bodyPr>
          <a:lstStyle/>
          <a:p>
            <a:r>
              <a:rPr lang="en-US" sz="1100" noProof="1"/>
              <a:t>250</a:t>
            </a:r>
            <a:r>
              <a:rPr lang="ja-JP" altLang="en-US" sz="1100" noProof="1"/>
              <a:t>床</a:t>
            </a:r>
            <a:endParaRPr lang="en-CA" sz="1100"/>
          </a:p>
        </p:txBody>
      </p:sp>
      <p:sp>
        <p:nvSpPr>
          <p:cNvPr id="105" name="TextBox 104">
            <a:extLst>
              <a:ext uri="{FF2B5EF4-FFF2-40B4-BE49-F238E27FC236}">
                <a16:creationId xmlns:a16="http://schemas.microsoft.com/office/drawing/2014/main" id="{2CAA58AB-1A3B-4AD3-8845-D125A8EF93EB}"/>
              </a:ext>
            </a:extLst>
          </p:cNvPr>
          <p:cNvSpPr txBox="1"/>
          <p:nvPr/>
        </p:nvSpPr>
        <p:spPr>
          <a:xfrm>
            <a:off x="5197240" y="2964227"/>
            <a:ext cx="780155" cy="261610"/>
          </a:xfrm>
          <a:prstGeom prst="rect">
            <a:avLst/>
          </a:prstGeom>
          <a:noFill/>
        </p:spPr>
        <p:txBody>
          <a:bodyPr wrap="square" lIns="91440" tIns="45720" rIns="91440" bIns="45720" anchor="t">
            <a:spAutoFit/>
          </a:bodyPr>
          <a:lstStyle/>
          <a:p>
            <a:r>
              <a:rPr lang="en-US" sz="1100" noProof="1"/>
              <a:t>Cairo</a:t>
            </a:r>
            <a:endParaRPr lang="en-US" sz="1100" noProof="1">
              <a:cs typeface="Arial"/>
            </a:endParaRPr>
          </a:p>
        </p:txBody>
      </p:sp>
      <p:sp>
        <p:nvSpPr>
          <p:cNvPr id="106" name="TextBox 105">
            <a:extLst>
              <a:ext uri="{FF2B5EF4-FFF2-40B4-BE49-F238E27FC236}">
                <a16:creationId xmlns:a16="http://schemas.microsoft.com/office/drawing/2014/main" id="{CD837B12-B428-4D62-B077-8694CCE540C1}"/>
              </a:ext>
            </a:extLst>
          </p:cNvPr>
          <p:cNvSpPr txBox="1"/>
          <p:nvPr/>
        </p:nvSpPr>
        <p:spPr>
          <a:xfrm>
            <a:off x="5199809" y="3226246"/>
            <a:ext cx="835880" cy="261610"/>
          </a:xfrm>
          <a:prstGeom prst="rect">
            <a:avLst/>
          </a:prstGeom>
          <a:noFill/>
        </p:spPr>
        <p:txBody>
          <a:bodyPr wrap="square" lIns="91440" tIns="45720" rIns="91440" bIns="45720" anchor="t">
            <a:spAutoFit/>
          </a:bodyPr>
          <a:lstStyle/>
          <a:p>
            <a:r>
              <a:rPr lang="en-US" altLang="ja-JP" sz="1100" noProof="1">
                <a:cs typeface="Arial"/>
              </a:rPr>
              <a:t>Giza</a:t>
            </a:r>
          </a:p>
        </p:txBody>
      </p:sp>
      <p:sp>
        <p:nvSpPr>
          <p:cNvPr id="108" name="TextBox 107">
            <a:extLst>
              <a:ext uri="{FF2B5EF4-FFF2-40B4-BE49-F238E27FC236}">
                <a16:creationId xmlns:a16="http://schemas.microsoft.com/office/drawing/2014/main" id="{ACA9C9AB-DCC3-4632-A2BD-862B6BDF2765}"/>
              </a:ext>
            </a:extLst>
          </p:cNvPr>
          <p:cNvSpPr txBox="1"/>
          <p:nvPr/>
        </p:nvSpPr>
        <p:spPr>
          <a:xfrm>
            <a:off x="1796330" y="5412499"/>
            <a:ext cx="2813800" cy="261610"/>
          </a:xfrm>
          <a:prstGeom prst="rect">
            <a:avLst/>
          </a:prstGeom>
          <a:noFill/>
        </p:spPr>
        <p:txBody>
          <a:bodyPr wrap="square" lIns="91440" tIns="45720" rIns="91440" bIns="45720" anchor="t">
            <a:spAutoFit/>
          </a:bodyPr>
          <a:lstStyle/>
          <a:p>
            <a:r>
              <a:rPr lang="en-US" sz="1100" noProof="1"/>
              <a:t>Bajeya Hospital</a:t>
            </a:r>
            <a:endParaRPr lang="en-US" sz="1100" noProof="1">
              <a:cs typeface="Arial"/>
            </a:endParaRPr>
          </a:p>
        </p:txBody>
      </p:sp>
      <p:sp>
        <p:nvSpPr>
          <p:cNvPr id="109" name="TextBox 108">
            <a:extLst>
              <a:ext uri="{FF2B5EF4-FFF2-40B4-BE49-F238E27FC236}">
                <a16:creationId xmlns:a16="http://schemas.microsoft.com/office/drawing/2014/main" id="{230876DA-AEB4-4B18-A3EA-624E9166D02E}"/>
              </a:ext>
            </a:extLst>
          </p:cNvPr>
          <p:cNvSpPr txBox="1"/>
          <p:nvPr/>
        </p:nvSpPr>
        <p:spPr>
          <a:xfrm>
            <a:off x="7103664" y="5352222"/>
            <a:ext cx="657647" cy="261610"/>
          </a:xfrm>
          <a:prstGeom prst="rect">
            <a:avLst/>
          </a:prstGeom>
          <a:noFill/>
        </p:spPr>
        <p:txBody>
          <a:bodyPr wrap="square" lIns="91440" tIns="45720" rIns="91440" bIns="45720" anchor="t">
            <a:spAutoFit/>
          </a:bodyPr>
          <a:lstStyle/>
          <a:p>
            <a:r>
              <a:rPr lang="en-CA" sz="1100" noProof="1"/>
              <a:t>N/A</a:t>
            </a:r>
            <a:endParaRPr lang="ja-JP" altLang="en-US" sz="1100"/>
          </a:p>
        </p:txBody>
      </p:sp>
      <p:sp>
        <p:nvSpPr>
          <p:cNvPr id="110" name="TextBox 109">
            <a:extLst>
              <a:ext uri="{FF2B5EF4-FFF2-40B4-BE49-F238E27FC236}">
                <a16:creationId xmlns:a16="http://schemas.microsoft.com/office/drawing/2014/main" id="{30180432-91DE-4C4A-A6B5-B108DE261705}"/>
              </a:ext>
            </a:extLst>
          </p:cNvPr>
          <p:cNvSpPr txBox="1"/>
          <p:nvPr/>
        </p:nvSpPr>
        <p:spPr>
          <a:xfrm>
            <a:off x="5197240" y="5403976"/>
            <a:ext cx="556072" cy="261610"/>
          </a:xfrm>
          <a:prstGeom prst="rect">
            <a:avLst/>
          </a:prstGeom>
          <a:noFill/>
        </p:spPr>
        <p:txBody>
          <a:bodyPr wrap="square" lIns="91440" tIns="45720" rIns="91440" bIns="45720" anchor="t">
            <a:spAutoFit/>
          </a:bodyPr>
          <a:lstStyle/>
          <a:p>
            <a:r>
              <a:rPr lang="en-US" altLang="ja-JP" sz="1100" noProof="1"/>
              <a:t>Giza</a:t>
            </a:r>
            <a:endParaRPr lang="en-US" altLang="ja-JP" sz="1100" noProof="1">
              <a:cs typeface="Arial"/>
            </a:endParaRPr>
          </a:p>
        </p:txBody>
      </p:sp>
      <p:sp>
        <p:nvSpPr>
          <p:cNvPr id="5" name="Rectangle 4">
            <a:extLst>
              <a:ext uri="{FF2B5EF4-FFF2-40B4-BE49-F238E27FC236}">
                <a16:creationId xmlns:a16="http://schemas.microsoft.com/office/drawing/2014/main" id="{EB353BD1-BBDD-41BD-8D87-71EEE7B91B30}"/>
              </a:ext>
            </a:extLst>
          </p:cNvPr>
          <p:cNvSpPr/>
          <p:nvPr/>
        </p:nvSpPr>
        <p:spPr>
          <a:xfrm>
            <a:off x="513455" y="2663062"/>
            <a:ext cx="936104" cy="360040"/>
          </a:xfrm>
          <a:prstGeom prst="rect">
            <a:avLst/>
          </a:prstGeom>
          <a:solidFill>
            <a:srgbClr val="A2BBDC"/>
          </a:solidFill>
        </p:spPr>
        <p:txBody>
          <a:bodyPr wrap="square" lIns="91440" tIns="45720" rIns="91440" bIns="45720" rtlCol="0" anchor="ctr">
            <a:noAutofit/>
          </a:bodyPr>
          <a:lstStyle/>
          <a:p>
            <a:pPr marL="0" algn="ctr" fontAlgn="ctr">
              <a:lnSpc>
                <a:spcPct val="114000"/>
              </a:lnSpc>
              <a:spcAft>
                <a:spcPts val="400"/>
              </a:spcAft>
            </a:pPr>
            <a:r>
              <a:rPr lang="en-US" altLang="ja-JP" sz="1200" b="1" noProof="1">
                <a:latin typeface="ＭＳ Ｐゴシック"/>
                <a:ea typeface="ＭＳ Ｐゴシック"/>
                <a:cs typeface="Arial"/>
              </a:rPr>
              <a:t>営利</a:t>
            </a:r>
          </a:p>
        </p:txBody>
      </p:sp>
      <p:sp>
        <p:nvSpPr>
          <p:cNvPr id="114" name="Rectangle 113">
            <a:extLst>
              <a:ext uri="{FF2B5EF4-FFF2-40B4-BE49-F238E27FC236}">
                <a16:creationId xmlns:a16="http://schemas.microsoft.com/office/drawing/2014/main" id="{C4E38B06-4BAA-4D84-8B45-4DD46EA6E6D2}"/>
              </a:ext>
            </a:extLst>
          </p:cNvPr>
          <p:cNvSpPr/>
          <p:nvPr/>
        </p:nvSpPr>
        <p:spPr>
          <a:xfrm>
            <a:off x="516720" y="534369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noProof="1">
                <a:latin typeface="ＭＳ Ｐゴシック"/>
                <a:ea typeface="ＭＳ Ｐゴシック"/>
              </a:rPr>
              <a:t>非営利</a:t>
            </a:r>
            <a:endParaRPr kumimoji="1" lang="ja-JP" altLang="en-US" sz="1200" b="1">
              <a:latin typeface="ＭＳ Ｐゴシック"/>
              <a:ea typeface="ＭＳ Ｐゴシック"/>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chor="t">
            <a:noAutofit/>
          </a:bodyPr>
          <a:lstStyle/>
          <a:p>
            <a:pPr defTabSz="361950"/>
            <a:r>
              <a:rPr lang="ja-JP" altLang="en-US" sz="800" noProof="1">
                <a:latin typeface="Arial"/>
                <a:ea typeface="ＭＳ Ｐゴシック"/>
                <a:cs typeface="Arial"/>
              </a:rPr>
              <a:t>（出所） Lyfboat、Mespoir</a:t>
            </a:r>
            <a:endParaRPr lang="ja-JP" altLang="en-US" sz="800" dirty="0">
              <a:latin typeface="Arial"/>
              <a:ea typeface="ＭＳ Ｐゴシック"/>
              <a:cs typeface="Arial"/>
            </a:endParaRPr>
          </a:p>
        </p:txBody>
      </p:sp>
      <p:sp>
        <p:nvSpPr>
          <p:cNvPr id="116" name="TextBox 115">
            <a:extLst>
              <a:ext uri="{FF2B5EF4-FFF2-40B4-BE49-F238E27FC236}">
                <a16:creationId xmlns:a16="http://schemas.microsoft.com/office/drawing/2014/main" id="{42E4E2A1-7610-4A13-A58F-746D0F8BAA77}"/>
              </a:ext>
            </a:extLst>
          </p:cNvPr>
          <p:cNvSpPr txBox="1"/>
          <p:nvPr/>
        </p:nvSpPr>
        <p:spPr>
          <a:xfrm>
            <a:off x="7103664" y="2476325"/>
            <a:ext cx="972396" cy="261610"/>
          </a:xfrm>
          <a:prstGeom prst="rect">
            <a:avLst/>
          </a:prstGeom>
          <a:noFill/>
        </p:spPr>
        <p:txBody>
          <a:bodyPr wrap="square">
            <a:spAutoFit/>
          </a:bodyPr>
          <a:lstStyle/>
          <a:p>
            <a:r>
              <a:rPr lang="en-US" altLang="ja-JP" sz="1100" noProof="1"/>
              <a:t>1200+</a:t>
            </a:r>
            <a:r>
              <a:rPr lang="ja-JP" altLang="en-US" sz="1100" noProof="1"/>
              <a:t>床</a:t>
            </a:r>
            <a:endParaRPr lang="en-CA" sz="1100"/>
          </a:p>
        </p:txBody>
      </p:sp>
      <p:sp>
        <p:nvSpPr>
          <p:cNvPr id="117" name="TextBox 116">
            <a:extLst>
              <a:ext uri="{FF2B5EF4-FFF2-40B4-BE49-F238E27FC236}">
                <a16:creationId xmlns:a16="http://schemas.microsoft.com/office/drawing/2014/main" id="{E93EFACE-AA6B-4748-9430-82A8CED87B55}"/>
              </a:ext>
            </a:extLst>
          </p:cNvPr>
          <p:cNvSpPr txBox="1"/>
          <p:nvPr/>
        </p:nvSpPr>
        <p:spPr>
          <a:xfrm>
            <a:off x="7103664" y="2705016"/>
            <a:ext cx="801664" cy="261610"/>
          </a:xfrm>
          <a:prstGeom prst="rect">
            <a:avLst/>
          </a:prstGeom>
          <a:noFill/>
        </p:spPr>
        <p:txBody>
          <a:bodyPr wrap="square">
            <a:spAutoFit/>
          </a:bodyPr>
          <a:lstStyle/>
          <a:p>
            <a:r>
              <a:rPr lang="en-US" altLang="ja-JP" sz="1100" noProof="1"/>
              <a:t>1023+</a:t>
            </a:r>
            <a:r>
              <a:rPr lang="ja-JP" altLang="en-US" sz="1100" noProof="1"/>
              <a:t>床</a:t>
            </a:r>
            <a:endParaRPr lang="en-CA" sz="110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5208206"/>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677800" y="2446939"/>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808982" y="2446939"/>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604899" y="2446939"/>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2111862"/>
            <a:ext cx="1080120" cy="307777"/>
          </a:xfrm>
          <a:prstGeom prst="rect">
            <a:avLst/>
          </a:prstGeom>
          <a:noFill/>
        </p:spPr>
        <p:txBody>
          <a:bodyPr wrap="square">
            <a:spAutoFit/>
          </a:bodyPr>
          <a:lstStyle/>
          <a:p>
            <a:r>
              <a:rPr lang="ja-JP" altLang="en-US" sz="1400" b="1" noProof="1"/>
              <a:t>病院名</a:t>
            </a:r>
            <a:endParaRPr lang="en-CA" sz="1400" b="1"/>
          </a:p>
        </p:txBody>
      </p:sp>
      <p:sp>
        <p:nvSpPr>
          <p:cNvPr id="7" name="テキスト ボックス 6">
            <a:extLst>
              <a:ext uri="{FF2B5EF4-FFF2-40B4-BE49-F238E27FC236}">
                <a16:creationId xmlns:a16="http://schemas.microsoft.com/office/drawing/2014/main" id="{582B2970-FF7A-50DF-8BF1-BC3CEED0ACEF}"/>
              </a:ext>
            </a:extLst>
          </p:cNvPr>
          <p:cNvSpPr txBox="1"/>
          <p:nvPr/>
        </p:nvSpPr>
        <p:spPr>
          <a:xfrm>
            <a:off x="200470" y="1093991"/>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Cleopatra Hospitals GroupとAlameda Healthcare</a:t>
            </a:r>
            <a:r>
              <a:rPr lang="en-US" altLang="ja-JP" sz="1400" noProof="1">
                <a:latin typeface="ＭＳ Ｐゴシック"/>
                <a:ea typeface="ＭＳ Ｐゴシック"/>
                <a:cs typeface="Arial"/>
              </a:rPr>
              <a:t>は</a:t>
            </a:r>
            <a:r>
              <a:rPr lang="ja-JP" altLang="en-US" sz="1400" noProof="1">
                <a:latin typeface="ＭＳ Ｐゴシック"/>
                <a:ea typeface="ＭＳ Ｐゴシック"/>
                <a:cs typeface="Arial"/>
              </a:rPr>
              <a:t>エジプトにおける</a:t>
            </a:r>
            <a:r>
              <a:rPr lang="en-US" altLang="ja-JP" sz="1400" noProof="1">
                <a:latin typeface="ＭＳ Ｐゴシック"/>
                <a:ea typeface="ＭＳ Ｐゴシック"/>
                <a:cs typeface="Arial"/>
              </a:rPr>
              <a:t>最大の民間医療機関である。</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エジプトの医療システムは非常に細分化されており、</a:t>
            </a:r>
            <a:r>
              <a:rPr lang="en-US" altLang="ja-JP" sz="1400" noProof="1">
                <a:ea typeface="ＭＳ Ｐゴシック"/>
                <a:cs typeface="Arial"/>
              </a:rPr>
              <a:t>100</a:t>
            </a:r>
            <a:r>
              <a:rPr lang="en-US" altLang="ja-JP" sz="1400" noProof="1">
                <a:latin typeface="ＭＳ Ｐゴシック"/>
                <a:ea typeface="ＭＳ Ｐゴシック"/>
                <a:cs typeface="Arial"/>
              </a:rPr>
              <a:t>床以上のベッドを持つ病院はごくわずかであり、ほとんどの医療機関は医師個人とその家族、または医師のグループによって運営されている。</a:t>
            </a:r>
            <a:endParaRPr lang="en-US" altLang="ja-JP" sz="1400">
              <a:latin typeface="ＭＳ Ｐゴシック"/>
              <a:ea typeface="ＭＳ Ｐゴシック"/>
              <a:cs typeface="Arial"/>
            </a:endParaRPr>
          </a:p>
        </p:txBody>
      </p:sp>
      <p:sp>
        <p:nvSpPr>
          <p:cNvPr id="11" name="TextBox 100">
            <a:extLst>
              <a:ext uri="{FF2B5EF4-FFF2-40B4-BE49-F238E27FC236}">
                <a16:creationId xmlns:a16="http://schemas.microsoft.com/office/drawing/2014/main" id="{47F35E73-9743-33B9-85E5-8063DBACCC4C}"/>
              </a:ext>
            </a:extLst>
          </p:cNvPr>
          <p:cNvSpPr txBox="1"/>
          <p:nvPr/>
        </p:nvSpPr>
        <p:spPr>
          <a:xfrm>
            <a:off x="1820679" y="3470518"/>
            <a:ext cx="2813800" cy="261610"/>
          </a:xfrm>
          <a:prstGeom prst="rect">
            <a:avLst/>
          </a:prstGeom>
          <a:noFill/>
        </p:spPr>
        <p:txBody>
          <a:bodyPr wrap="square" lIns="91440" tIns="45720" rIns="91440" bIns="45720" anchor="t">
            <a:spAutoFit/>
          </a:bodyPr>
          <a:lstStyle/>
          <a:p>
            <a:r>
              <a:rPr lang="en-US" sz="1100" noProof="1">
                <a:cs typeface="Arial"/>
              </a:rPr>
              <a:t>Saudi German Hospital</a:t>
            </a:r>
          </a:p>
        </p:txBody>
      </p:sp>
      <p:sp>
        <p:nvSpPr>
          <p:cNvPr id="12" name="TextBox 100">
            <a:extLst>
              <a:ext uri="{FF2B5EF4-FFF2-40B4-BE49-F238E27FC236}">
                <a16:creationId xmlns:a16="http://schemas.microsoft.com/office/drawing/2014/main" id="{5E7F31E2-02EC-7240-97FF-5F2E1BAE3B2C}"/>
              </a:ext>
            </a:extLst>
          </p:cNvPr>
          <p:cNvSpPr txBox="1"/>
          <p:nvPr/>
        </p:nvSpPr>
        <p:spPr>
          <a:xfrm>
            <a:off x="1820679" y="3739242"/>
            <a:ext cx="2813800" cy="261610"/>
          </a:xfrm>
          <a:prstGeom prst="rect">
            <a:avLst/>
          </a:prstGeom>
          <a:noFill/>
        </p:spPr>
        <p:txBody>
          <a:bodyPr wrap="square" lIns="91440" tIns="45720" rIns="91440" bIns="45720" anchor="t">
            <a:spAutoFit/>
          </a:bodyPr>
          <a:lstStyle/>
          <a:p>
            <a:r>
              <a:rPr lang="en-US" sz="1100" noProof="1">
                <a:cs typeface="Arial"/>
              </a:rPr>
              <a:t>Elite Hospital</a:t>
            </a:r>
          </a:p>
        </p:txBody>
      </p:sp>
      <p:sp>
        <p:nvSpPr>
          <p:cNvPr id="13" name="TextBox 100">
            <a:extLst>
              <a:ext uri="{FF2B5EF4-FFF2-40B4-BE49-F238E27FC236}">
                <a16:creationId xmlns:a16="http://schemas.microsoft.com/office/drawing/2014/main" id="{8DDF1AAE-7D84-2279-D0F7-C5A4D82F221F}"/>
              </a:ext>
            </a:extLst>
          </p:cNvPr>
          <p:cNvSpPr txBox="1"/>
          <p:nvPr/>
        </p:nvSpPr>
        <p:spPr>
          <a:xfrm>
            <a:off x="1820679" y="4007966"/>
            <a:ext cx="2813800" cy="261610"/>
          </a:xfrm>
          <a:prstGeom prst="rect">
            <a:avLst/>
          </a:prstGeom>
          <a:noFill/>
        </p:spPr>
        <p:txBody>
          <a:bodyPr wrap="square" lIns="91440" tIns="45720" rIns="91440" bIns="45720" anchor="t">
            <a:spAutoFit/>
          </a:bodyPr>
          <a:lstStyle/>
          <a:p>
            <a:r>
              <a:rPr lang="en-US" sz="1100" noProof="1">
                <a:cs typeface="Arial"/>
              </a:rPr>
              <a:t>Ganzouri Specialized Hospital</a:t>
            </a:r>
          </a:p>
        </p:txBody>
      </p:sp>
      <p:sp>
        <p:nvSpPr>
          <p:cNvPr id="14" name="TextBox 100">
            <a:extLst>
              <a:ext uri="{FF2B5EF4-FFF2-40B4-BE49-F238E27FC236}">
                <a16:creationId xmlns:a16="http://schemas.microsoft.com/office/drawing/2014/main" id="{00AD1D00-6F46-5844-F8AD-F2FFA329AFEA}"/>
              </a:ext>
            </a:extLst>
          </p:cNvPr>
          <p:cNvSpPr txBox="1"/>
          <p:nvPr/>
        </p:nvSpPr>
        <p:spPr>
          <a:xfrm>
            <a:off x="1820679" y="4262212"/>
            <a:ext cx="2813800" cy="261610"/>
          </a:xfrm>
          <a:prstGeom prst="rect">
            <a:avLst/>
          </a:prstGeom>
          <a:noFill/>
        </p:spPr>
        <p:txBody>
          <a:bodyPr wrap="square" lIns="91440" tIns="45720" rIns="91440" bIns="45720" anchor="t">
            <a:spAutoFit/>
          </a:bodyPr>
          <a:lstStyle/>
          <a:p>
            <a:r>
              <a:rPr lang="pt-BR" sz="1100" noProof="1">
                <a:cs typeface="Arial"/>
              </a:rPr>
              <a:t>Cura El Nasr Hospital</a:t>
            </a:r>
          </a:p>
        </p:txBody>
      </p:sp>
      <p:sp>
        <p:nvSpPr>
          <p:cNvPr id="15" name="TextBox 100">
            <a:extLst>
              <a:ext uri="{FF2B5EF4-FFF2-40B4-BE49-F238E27FC236}">
                <a16:creationId xmlns:a16="http://schemas.microsoft.com/office/drawing/2014/main" id="{60E6D41E-A9DC-4681-8125-6141667FEA31}"/>
              </a:ext>
            </a:extLst>
          </p:cNvPr>
          <p:cNvSpPr txBox="1"/>
          <p:nvPr/>
        </p:nvSpPr>
        <p:spPr>
          <a:xfrm>
            <a:off x="1820366" y="4534354"/>
            <a:ext cx="2813800" cy="261610"/>
          </a:xfrm>
          <a:prstGeom prst="rect">
            <a:avLst/>
          </a:prstGeom>
          <a:noFill/>
        </p:spPr>
        <p:txBody>
          <a:bodyPr wrap="square" lIns="91440" tIns="45720" rIns="91440" bIns="45720" anchor="t">
            <a:spAutoFit/>
          </a:bodyPr>
          <a:lstStyle/>
          <a:p>
            <a:r>
              <a:rPr lang="en-US" sz="1100" noProof="1">
                <a:cs typeface="Arial"/>
              </a:rPr>
              <a:t>Dar Al Fouad Hospital</a:t>
            </a:r>
          </a:p>
        </p:txBody>
      </p:sp>
      <p:sp>
        <p:nvSpPr>
          <p:cNvPr id="18" name="TextBox 103">
            <a:extLst>
              <a:ext uri="{FF2B5EF4-FFF2-40B4-BE49-F238E27FC236}">
                <a16:creationId xmlns:a16="http://schemas.microsoft.com/office/drawing/2014/main" id="{50C14E9A-E9A0-F22E-50AE-FBC0BB4C9D6F}"/>
              </a:ext>
            </a:extLst>
          </p:cNvPr>
          <p:cNvSpPr txBox="1"/>
          <p:nvPr/>
        </p:nvSpPr>
        <p:spPr>
          <a:xfrm>
            <a:off x="7107665" y="3459510"/>
            <a:ext cx="778722"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9" name="TextBox 103">
            <a:extLst>
              <a:ext uri="{FF2B5EF4-FFF2-40B4-BE49-F238E27FC236}">
                <a16:creationId xmlns:a16="http://schemas.microsoft.com/office/drawing/2014/main" id="{F246B845-CD07-6268-77EF-9C90BBDBF97C}"/>
              </a:ext>
            </a:extLst>
          </p:cNvPr>
          <p:cNvSpPr txBox="1"/>
          <p:nvPr/>
        </p:nvSpPr>
        <p:spPr>
          <a:xfrm>
            <a:off x="7107665" y="3695912"/>
            <a:ext cx="835880" cy="261610"/>
          </a:xfrm>
          <a:prstGeom prst="rect">
            <a:avLst/>
          </a:prstGeom>
          <a:noFill/>
        </p:spPr>
        <p:txBody>
          <a:bodyPr wrap="square">
            <a:spAutoFit/>
          </a:bodyPr>
          <a:lstStyle/>
          <a:p>
            <a:r>
              <a:rPr lang="en-US" sz="1100" noProof="1"/>
              <a:t>330+</a:t>
            </a:r>
            <a:r>
              <a:rPr lang="ja-JP" altLang="en-US" sz="1100" noProof="1"/>
              <a:t>床</a:t>
            </a:r>
            <a:endParaRPr lang="en-CA" sz="1100"/>
          </a:p>
        </p:txBody>
      </p:sp>
      <p:sp>
        <p:nvSpPr>
          <p:cNvPr id="20" name="TextBox 103">
            <a:extLst>
              <a:ext uri="{FF2B5EF4-FFF2-40B4-BE49-F238E27FC236}">
                <a16:creationId xmlns:a16="http://schemas.microsoft.com/office/drawing/2014/main" id="{0BB78976-98D9-AB5C-B54E-C60B06AFA009}"/>
              </a:ext>
            </a:extLst>
          </p:cNvPr>
          <p:cNvSpPr txBox="1"/>
          <p:nvPr/>
        </p:nvSpPr>
        <p:spPr>
          <a:xfrm>
            <a:off x="7107665" y="3990070"/>
            <a:ext cx="653645" cy="261610"/>
          </a:xfrm>
          <a:prstGeom prst="rect">
            <a:avLst/>
          </a:prstGeom>
          <a:noFill/>
        </p:spPr>
        <p:txBody>
          <a:bodyPr wrap="square">
            <a:spAutoFit/>
          </a:bodyPr>
          <a:lstStyle/>
          <a:p>
            <a:r>
              <a:rPr lang="en-CA" sz="1100" noProof="1"/>
              <a:t>190</a:t>
            </a:r>
            <a:r>
              <a:rPr lang="ja-JP" altLang="en-US" sz="1100" noProof="1"/>
              <a:t>床</a:t>
            </a:r>
            <a:endParaRPr lang="en-CA" sz="1100" noProof="1"/>
          </a:p>
        </p:txBody>
      </p:sp>
      <p:sp>
        <p:nvSpPr>
          <p:cNvPr id="21" name="TextBox 103">
            <a:extLst>
              <a:ext uri="{FF2B5EF4-FFF2-40B4-BE49-F238E27FC236}">
                <a16:creationId xmlns:a16="http://schemas.microsoft.com/office/drawing/2014/main" id="{F7941723-7FFB-0619-A5B6-856A0FDF5944}"/>
              </a:ext>
            </a:extLst>
          </p:cNvPr>
          <p:cNvSpPr txBox="1"/>
          <p:nvPr/>
        </p:nvSpPr>
        <p:spPr>
          <a:xfrm>
            <a:off x="7118672" y="4262212"/>
            <a:ext cx="642638" cy="261610"/>
          </a:xfrm>
          <a:prstGeom prst="rect">
            <a:avLst/>
          </a:prstGeom>
          <a:noFill/>
        </p:spPr>
        <p:txBody>
          <a:bodyPr wrap="square">
            <a:spAutoFit/>
          </a:bodyPr>
          <a:lstStyle/>
          <a:p>
            <a:r>
              <a:rPr lang="en-US" sz="1100" noProof="1"/>
              <a:t>200</a:t>
            </a:r>
            <a:r>
              <a:rPr lang="ja-JP" altLang="en-US" sz="1100" noProof="1"/>
              <a:t>床</a:t>
            </a:r>
            <a:endParaRPr lang="en-CA" sz="1100"/>
          </a:p>
        </p:txBody>
      </p:sp>
      <p:sp>
        <p:nvSpPr>
          <p:cNvPr id="22" name="TextBox 103">
            <a:extLst>
              <a:ext uri="{FF2B5EF4-FFF2-40B4-BE49-F238E27FC236}">
                <a16:creationId xmlns:a16="http://schemas.microsoft.com/office/drawing/2014/main" id="{5EF117B7-7C38-DC70-46F2-BFE0EA52ACD9}"/>
              </a:ext>
            </a:extLst>
          </p:cNvPr>
          <p:cNvSpPr txBox="1"/>
          <p:nvPr/>
        </p:nvSpPr>
        <p:spPr>
          <a:xfrm>
            <a:off x="7107664" y="4523346"/>
            <a:ext cx="968395" cy="261610"/>
          </a:xfrm>
          <a:prstGeom prst="rect">
            <a:avLst/>
          </a:prstGeom>
          <a:noFill/>
        </p:spPr>
        <p:txBody>
          <a:bodyPr wrap="square">
            <a:spAutoFit/>
          </a:bodyPr>
          <a:lstStyle/>
          <a:p>
            <a:r>
              <a:rPr lang="en-US" altLang="ja-JP" sz="1100" noProof="1"/>
              <a:t>180+</a:t>
            </a:r>
            <a:r>
              <a:rPr lang="ja-JP" altLang="en-US" sz="1100" noProof="1"/>
              <a:t>床</a:t>
            </a:r>
            <a:endParaRPr lang="en-CA" sz="1100"/>
          </a:p>
        </p:txBody>
      </p:sp>
      <p:sp>
        <p:nvSpPr>
          <p:cNvPr id="26" name="TextBox 105">
            <a:extLst>
              <a:ext uri="{FF2B5EF4-FFF2-40B4-BE49-F238E27FC236}">
                <a16:creationId xmlns:a16="http://schemas.microsoft.com/office/drawing/2014/main" id="{728D0195-D8E7-49D6-508A-CD0B0AFC868D}"/>
              </a:ext>
            </a:extLst>
          </p:cNvPr>
          <p:cNvSpPr txBox="1"/>
          <p:nvPr/>
        </p:nvSpPr>
        <p:spPr>
          <a:xfrm>
            <a:off x="5190235" y="3470518"/>
            <a:ext cx="835880"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
        <p:nvSpPr>
          <p:cNvPr id="27" name="TextBox 105">
            <a:extLst>
              <a:ext uri="{FF2B5EF4-FFF2-40B4-BE49-F238E27FC236}">
                <a16:creationId xmlns:a16="http://schemas.microsoft.com/office/drawing/2014/main" id="{68DFF1F7-6ECC-B0C8-5DEE-FBC46369877F}"/>
              </a:ext>
            </a:extLst>
          </p:cNvPr>
          <p:cNvSpPr txBox="1"/>
          <p:nvPr/>
        </p:nvSpPr>
        <p:spPr>
          <a:xfrm>
            <a:off x="5201241" y="3735851"/>
            <a:ext cx="1240656" cy="261610"/>
          </a:xfrm>
          <a:prstGeom prst="rect">
            <a:avLst/>
          </a:prstGeom>
          <a:noFill/>
        </p:spPr>
        <p:txBody>
          <a:bodyPr wrap="square" lIns="91440" tIns="45720" rIns="91440" bIns="45720" anchor="t">
            <a:spAutoFit/>
          </a:bodyPr>
          <a:lstStyle/>
          <a:p>
            <a:r>
              <a:rPr lang="en-US" altLang="ja-JP" sz="1100" noProof="1">
                <a:cs typeface="Arial"/>
              </a:rPr>
              <a:t>Alexandria</a:t>
            </a:r>
          </a:p>
        </p:txBody>
      </p:sp>
      <p:sp>
        <p:nvSpPr>
          <p:cNvPr id="28" name="TextBox 105">
            <a:extLst>
              <a:ext uri="{FF2B5EF4-FFF2-40B4-BE49-F238E27FC236}">
                <a16:creationId xmlns:a16="http://schemas.microsoft.com/office/drawing/2014/main" id="{C9470594-1621-FD78-AB90-E089AD850971}"/>
              </a:ext>
            </a:extLst>
          </p:cNvPr>
          <p:cNvSpPr txBox="1"/>
          <p:nvPr/>
        </p:nvSpPr>
        <p:spPr>
          <a:xfrm>
            <a:off x="5190235" y="4004575"/>
            <a:ext cx="835880"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
        <p:nvSpPr>
          <p:cNvPr id="29" name="TextBox 105">
            <a:extLst>
              <a:ext uri="{FF2B5EF4-FFF2-40B4-BE49-F238E27FC236}">
                <a16:creationId xmlns:a16="http://schemas.microsoft.com/office/drawing/2014/main" id="{CD7C628B-E504-EB49-5953-02930F40E744}"/>
              </a:ext>
            </a:extLst>
          </p:cNvPr>
          <p:cNvSpPr txBox="1"/>
          <p:nvPr/>
        </p:nvSpPr>
        <p:spPr>
          <a:xfrm>
            <a:off x="5190235" y="4262212"/>
            <a:ext cx="835880" cy="261610"/>
          </a:xfrm>
          <a:prstGeom prst="rect">
            <a:avLst/>
          </a:prstGeom>
          <a:noFill/>
        </p:spPr>
        <p:txBody>
          <a:bodyPr wrap="square" lIns="91440" tIns="45720" rIns="91440" bIns="45720" anchor="t">
            <a:spAutoFit/>
          </a:bodyPr>
          <a:lstStyle/>
          <a:p>
            <a:r>
              <a:rPr lang="pt-BR" sz="1100" noProof="1"/>
              <a:t>Cairo</a:t>
            </a:r>
            <a:endParaRPr lang="pt-BR" altLang="ja-JP" sz="1100" noProof="1">
              <a:cs typeface="Arial"/>
            </a:endParaRPr>
          </a:p>
        </p:txBody>
      </p:sp>
      <p:sp>
        <p:nvSpPr>
          <p:cNvPr id="30" name="TextBox 105">
            <a:extLst>
              <a:ext uri="{FF2B5EF4-FFF2-40B4-BE49-F238E27FC236}">
                <a16:creationId xmlns:a16="http://schemas.microsoft.com/office/drawing/2014/main" id="{2D032AC4-C9BF-008A-157F-D5455138E19A}"/>
              </a:ext>
            </a:extLst>
          </p:cNvPr>
          <p:cNvSpPr txBox="1"/>
          <p:nvPr/>
        </p:nvSpPr>
        <p:spPr>
          <a:xfrm>
            <a:off x="5190235" y="4534354"/>
            <a:ext cx="1123912" cy="261610"/>
          </a:xfrm>
          <a:prstGeom prst="rect">
            <a:avLst/>
          </a:prstGeom>
          <a:noFill/>
        </p:spPr>
        <p:txBody>
          <a:bodyPr wrap="square" lIns="91440" tIns="45720" rIns="91440" bIns="45720" anchor="t">
            <a:spAutoFit/>
          </a:bodyPr>
          <a:lstStyle/>
          <a:p>
            <a:r>
              <a:rPr lang="en-US" sz="1100" noProof="1"/>
              <a:t>Giza</a:t>
            </a:r>
            <a:endParaRPr lang="en-US" sz="1100" noProof="1">
              <a:cs typeface="Arial"/>
            </a:endParaRPr>
          </a:p>
        </p:txBody>
      </p:sp>
      <p:sp>
        <p:nvSpPr>
          <p:cNvPr id="8" name="TextBox 100">
            <a:extLst>
              <a:ext uri="{FF2B5EF4-FFF2-40B4-BE49-F238E27FC236}">
                <a16:creationId xmlns:a16="http://schemas.microsoft.com/office/drawing/2014/main" id="{65E2D2CF-D57C-EF61-D94A-84DE8BAD52D1}"/>
              </a:ext>
            </a:extLst>
          </p:cNvPr>
          <p:cNvSpPr txBox="1"/>
          <p:nvPr/>
        </p:nvSpPr>
        <p:spPr>
          <a:xfrm>
            <a:off x="1820366" y="4790647"/>
            <a:ext cx="2813800" cy="261610"/>
          </a:xfrm>
          <a:prstGeom prst="rect">
            <a:avLst/>
          </a:prstGeom>
          <a:noFill/>
        </p:spPr>
        <p:txBody>
          <a:bodyPr wrap="square" lIns="91440" tIns="45720" rIns="91440" bIns="45720" anchor="t">
            <a:spAutoFit/>
          </a:bodyPr>
          <a:lstStyle/>
          <a:p>
            <a:r>
              <a:rPr lang="en-US" sz="1100" noProof="1">
                <a:cs typeface="Arial"/>
              </a:rPr>
              <a:t>Elaraby Hospital</a:t>
            </a:r>
          </a:p>
        </p:txBody>
      </p:sp>
      <p:sp>
        <p:nvSpPr>
          <p:cNvPr id="10" name="TextBox 103">
            <a:extLst>
              <a:ext uri="{FF2B5EF4-FFF2-40B4-BE49-F238E27FC236}">
                <a16:creationId xmlns:a16="http://schemas.microsoft.com/office/drawing/2014/main" id="{54D4ABCB-680C-E643-F0E1-845D9286E38D}"/>
              </a:ext>
            </a:extLst>
          </p:cNvPr>
          <p:cNvSpPr txBox="1"/>
          <p:nvPr/>
        </p:nvSpPr>
        <p:spPr>
          <a:xfrm>
            <a:off x="7118671" y="4790647"/>
            <a:ext cx="657647"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6" name="TextBox 105">
            <a:extLst>
              <a:ext uri="{FF2B5EF4-FFF2-40B4-BE49-F238E27FC236}">
                <a16:creationId xmlns:a16="http://schemas.microsoft.com/office/drawing/2014/main" id="{671D465A-2D68-D6F5-A8A4-1492F4A2130A}"/>
              </a:ext>
            </a:extLst>
          </p:cNvPr>
          <p:cNvSpPr txBox="1"/>
          <p:nvPr/>
        </p:nvSpPr>
        <p:spPr>
          <a:xfrm>
            <a:off x="5190235" y="4790647"/>
            <a:ext cx="1123912"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Tree>
    <p:extLst>
      <p:ext uri="{BB962C8B-B14F-4D97-AF65-F5344CB8AC3E}">
        <p14:creationId xmlns:p14="http://schemas.microsoft.com/office/powerpoint/2010/main" val="301965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3339-E452-3BF9-B7C8-0C75BB28F5E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52BAE6-D63F-FCDA-40F9-26AF4D1C92CC}"/>
              </a:ext>
            </a:extLst>
          </p:cNvPr>
          <p:cNvGraphicFramePr>
            <a:graphicFrameLocks noChangeAspect="1"/>
          </p:cNvGraphicFramePr>
          <p:nvPr>
            <p:custDataLst>
              <p:tags r:id="rId1"/>
            </p:custDataLst>
            <p:extLst>
              <p:ext uri="{D42A27DB-BD31-4B8C-83A1-F6EECF244321}">
                <p14:modId xmlns:p14="http://schemas.microsoft.com/office/powerpoint/2010/main" val="3596182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8" imgW="360" imgH="360" progId="TCLayout.ActiveDocument.1">
                  <p:embed/>
                </p:oleObj>
              </mc:Choice>
              <mc:Fallback>
                <p:oleObj name="think-cellスライド" r:id="rId78" imgW="360" imgH="360" progId="TCLayout.ActiveDocument.1">
                  <p:embed/>
                  <p:pic>
                    <p:nvPicPr>
                      <p:cNvPr id="8" name="Object 7" hidden="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B1AD1F9-FA33-D401-B4A3-08310A771734}"/>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a:extLst>
              <a:ext uri="{FF2B5EF4-FFF2-40B4-BE49-F238E27FC236}">
                <a16:creationId xmlns:a16="http://schemas.microsoft.com/office/drawing/2014/main" id="{F943B283-0FC7-E0A5-4B0D-6D38CEB2151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6" name="テキスト プレースホルダー 5">
            <a:extLst>
              <a:ext uri="{FF2B5EF4-FFF2-40B4-BE49-F238E27FC236}">
                <a16:creationId xmlns:a16="http://schemas.microsoft.com/office/drawing/2014/main" id="{0BC0565B-D26E-F9DC-3C2C-A5DF61BA626E}"/>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医療従事者</a:t>
            </a:r>
          </a:p>
        </p:txBody>
      </p:sp>
      <p:sp>
        <p:nvSpPr>
          <p:cNvPr id="28" name="テキスト ボックス 27">
            <a:extLst>
              <a:ext uri="{FF2B5EF4-FFF2-40B4-BE49-F238E27FC236}">
                <a16:creationId xmlns:a16="http://schemas.microsoft.com/office/drawing/2014/main" id="{5404A10B-F2F4-D72A-E035-64FA4EDA4EC3}"/>
              </a:ext>
            </a:extLst>
          </p:cNvPr>
          <p:cNvSpPr txBox="1"/>
          <p:nvPr/>
        </p:nvSpPr>
        <p:spPr>
          <a:xfrm>
            <a:off x="200472" y="1124744"/>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ＭＳ Ｐゴシック"/>
                <a:ea typeface="ＭＳ Ｐゴシック"/>
                <a:cs typeface="Arial"/>
              </a:rPr>
              <a:t>エジプトでは、過去</a:t>
            </a:r>
            <a:r>
              <a:rPr lang="en-US" altLang="ja-JP" sz="1400" dirty="0">
                <a:latin typeface="ＭＳ Ｐゴシック"/>
                <a:ea typeface="ＭＳ Ｐゴシック"/>
                <a:cs typeface="Arial"/>
              </a:rPr>
              <a:t>10</a:t>
            </a:r>
            <a:r>
              <a:rPr lang="ja-JP" altLang="en-US" sz="1400" dirty="0">
                <a:latin typeface="ＭＳ Ｐゴシック"/>
                <a:ea typeface="ＭＳ Ｐゴシック"/>
                <a:cs typeface="Arial"/>
              </a:rPr>
              <a:t>年間にわたり、看護師および助産師以外の医療従事者（医師、歯科医師、薬剤師を含む）の数が増加傾向となっている。</a:t>
            </a:r>
            <a:endParaRPr lang="en-US" altLang="ja-JP" sz="1400" dirty="0">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2021</a:t>
            </a:r>
            <a:r>
              <a:rPr lang="en-US" altLang="ja-JP" sz="1400" noProof="1">
                <a:latin typeface="ＭＳ Ｐゴシック"/>
                <a:ea typeface="ＭＳ Ｐゴシック"/>
                <a:cs typeface="Arial"/>
              </a:rPr>
              <a:t>年現在、エジプトの医師の数は人口1万人あたり</a:t>
            </a:r>
            <a:r>
              <a:rPr lang="en-US" altLang="ja-JP" sz="1400" noProof="1">
                <a:latin typeface="Arial"/>
                <a:ea typeface="ＭＳ Ｐゴシック"/>
                <a:cs typeface="Arial"/>
              </a:rPr>
              <a:t>11.8</a:t>
            </a:r>
            <a:r>
              <a:rPr lang="en-US" altLang="ja-JP" sz="1400" noProof="1">
                <a:latin typeface="ＭＳ Ｐゴシック"/>
                <a:ea typeface="ＭＳ Ｐゴシック"/>
                <a:cs typeface="Arial"/>
              </a:rPr>
              <a:t>人で、世界平均の</a:t>
            </a:r>
            <a:r>
              <a:rPr lang="en-US" altLang="ja-JP" sz="1400" noProof="1">
                <a:ea typeface="ＭＳ Ｐゴシック"/>
                <a:cs typeface="Arial"/>
              </a:rPr>
              <a:t>18</a:t>
            </a:r>
            <a:r>
              <a:rPr lang="en-US" altLang="ja-JP" sz="1400" noProof="1">
                <a:latin typeface="ＭＳ Ｐゴシック"/>
                <a:ea typeface="ＭＳ Ｐゴシック"/>
                <a:cs typeface="Arial"/>
              </a:rPr>
              <a:t>人をはるかに下回っている。</a:t>
            </a:r>
          </a:p>
        </p:txBody>
      </p:sp>
      <p:grpSp>
        <p:nvGrpSpPr>
          <p:cNvPr id="39" name="グループ化 7">
            <a:extLst>
              <a:ext uri="{FF2B5EF4-FFF2-40B4-BE49-F238E27FC236}">
                <a16:creationId xmlns:a16="http://schemas.microsoft.com/office/drawing/2014/main" id="{4AB088C1-1583-7830-BCD3-BAD83FF2DAE3}"/>
              </a:ext>
            </a:extLst>
          </p:cNvPr>
          <p:cNvGrpSpPr/>
          <p:nvPr/>
        </p:nvGrpSpPr>
        <p:grpSpPr>
          <a:xfrm>
            <a:off x="200471" y="1974032"/>
            <a:ext cx="4536507" cy="288032"/>
            <a:chOff x="4803500" y="2113806"/>
            <a:chExt cx="2954133" cy="288032"/>
          </a:xfrm>
        </p:grpSpPr>
        <p:cxnSp>
          <p:nvCxnSpPr>
            <p:cNvPr id="41" name="直線コネクタ 40">
              <a:extLst>
                <a:ext uri="{FF2B5EF4-FFF2-40B4-BE49-F238E27FC236}">
                  <a16:creationId xmlns:a16="http://schemas.microsoft.com/office/drawing/2014/main" id="{035AF2FB-B4C8-AD66-7E6F-7F0C23630DD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33FD91C2-77E6-23D8-8FF1-66B8119C01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SoeiKakugothicUB"/>
                  <a:ea typeface="HGPSoeiKakugothicUB"/>
                </a:rPr>
                <a:t>医療従事者数</a:t>
              </a:r>
              <a:endParaRPr lang="en-US" altLang="ko-KR" sz="1400" dirty="0">
                <a:solidFill>
                  <a:srgbClr val="000000"/>
                </a:solidFill>
                <a:latin typeface="HGPSoeiKakugothicUB"/>
                <a:ea typeface="HGPSoeiKakugothicUB"/>
              </a:endParaRPr>
            </a:p>
          </p:txBody>
        </p:sp>
      </p:grpSp>
      <p:grpSp>
        <p:nvGrpSpPr>
          <p:cNvPr id="43" name="グループ化 42">
            <a:extLst>
              <a:ext uri="{FF2B5EF4-FFF2-40B4-BE49-F238E27FC236}">
                <a16:creationId xmlns:a16="http://schemas.microsoft.com/office/drawing/2014/main" id="{1541221D-0AE1-BA3D-8B5A-5950CF23A10F}"/>
              </a:ext>
            </a:extLst>
          </p:cNvPr>
          <p:cNvGrpSpPr/>
          <p:nvPr/>
        </p:nvGrpSpPr>
        <p:grpSpPr>
          <a:xfrm>
            <a:off x="5169024" y="1974032"/>
            <a:ext cx="4536507" cy="288032"/>
            <a:chOff x="4803500" y="2113806"/>
            <a:chExt cx="2954133" cy="288032"/>
          </a:xfrm>
        </p:grpSpPr>
        <p:cxnSp>
          <p:nvCxnSpPr>
            <p:cNvPr id="44" name="直線コネクタ 43">
              <a:extLst>
                <a:ext uri="{FF2B5EF4-FFF2-40B4-BE49-F238E27FC236}">
                  <a16:creationId xmlns:a16="http://schemas.microsoft.com/office/drawing/2014/main" id="{269218B7-5F71-AB1B-CBE2-7FE9D8E772D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CA237F2F-D80A-8E18-9667-FE52AFA4673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HGPSoeiKakugothicUB"/>
                  <a:ea typeface="HGPSoeiKakugothicUB"/>
                </a:rPr>
                <a:t>1万人当たりの医療従事者数</a:t>
              </a:r>
              <a:endParaRPr lang="en-US" altLang="ko-KR" sz="1400" dirty="0">
                <a:solidFill>
                  <a:srgbClr val="000000"/>
                </a:solidFill>
                <a:latin typeface="HGPSoeiKakugothicUB"/>
                <a:ea typeface="HGPSoeiKakugothicUB"/>
              </a:endParaRPr>
            </a:p>
          </p:txBody>
        </p:sp>
      </p:grpSp>
      <p:sp>
        <p:nvSpPr>
          <p:cNvPr id="47" name="テキスト ボックス 46">
            <a:extLst>
              <a:ext uri="{FF2B5EF4-FFF2-40B4-BE49-F238E27FC236}">
                <a16:creationId xmlns:a16="http://schemas.microsoft.com/office/drawing/2014/main" id="{B2BE222A-95E9-6B81-A45C-308E5BB1F3EC}"/>
              </a:ext>
            </a:extLst>
          </p:cNvPr>
          <p:cNvSpPr txBox="1"/>
          <p:nvPr/>
        </p:nvSpPr>
        <p:spPr>
          <a:xfrm>
            <a:off x="208890" y="2262063"/>
            <a:ext cx="387626" cy="157411"/>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a:extLst>
              <a:ext uri="{FF2B5EF4-FFF2-40B4-BE49-F238E27FC236}">
                <a16:creationId xmlns:a16="http://schemas.microsoft.com/office/drawing/2014/main" id="{A06A26EF-6D31-F989-1E06-0C7DE5A177EA}"/>
              </a:ext>
            </a:extLst>
          </p:cNvPr>
          <p:cNvSpPr txBox="1"/>
          <p:nvPr/>
        </p:nvSpPr>
        <p:spPr>
          <a:xfrm>
            <a:off x="5241032" y="2262063"/>
            <a:ext cx="576064" cy="157411"/>
          </a:xfrm>
          <a:prstGeom prst="rect">
            <a:avLst/>
          </a:prstGeom>
          <a:noFill/>
        </p:spPr>
        <p:txBody>
          <a:bodyPr wrap="square" lIns="0" tIns="0" rIns="0" bIns="0" rtlCol="0" anchor="ctr" anchorCtr="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（人）</a:t>
            </a:r>
          </a:p>
        </p:txBody>
      </p:sp>
      <p:sp>
        <p:nvSpPr>
          <p:cNvPr id="83" name="テキスト ボックス 115">
            <a:extLst>
              <a:ext uri="{FF2B5EF4-FFF2-40B4-BE49-F238E27FC236}">
                <a16:creationId xmlns:a16="http://schemas.microsoft.com/office/drawing/2014/main" id="{D4330569-9B7D-35B3-25CF-5D71A884D07E}"/>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 WHO Global Health Observatory</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dirty="0">
              <a:latin typeface="Arial"/>
              <a:ea typeface="ＭＳ Ｐゴシック"/>
              <a:cs typeface="Arial"/>
            </a:endParaRPr>
          </a:p>
        </p:txBody>
      </p:sp>
      <p:graphicFrame>
        <p:nvGraphicFramePr>
          <p:cNvPr id="733" name="Chart 732">
            <a:extLst>
              <a:ext uri="{FF2B5EF4-FFF2-40B4-BE49-F238E27FC236}">
                <a16:creationId xmlns:a16="http://schemas.microsoft.com/office/drawing/2014/main" id="{BC68FCA4-DB22-5E62-CCE2-B78043EB1F83}"/>
              </a:ext>
            </a:extLst>
          </p:cNvPr>
          <p:cNvGraphicFramePr/>
          <p:nvPr>
            <p:custDataLst>
              <p:tags r:id="rId3"/>
            </p:custDataLst>
            <p:extLst>
              <p:ext uri="{D42A27DB-BD31-4B8C-83A1-F6EECF244321}">
                <p14:modId xmlns:p14="http://schemas.microsoft.com/office/powerpoint/2010/main" val="3658113506"/>
              </p:ext>
            </p:extLst>
          </p:nvPr>
        </p:nvGraphicFramePr>
        <p:xfrm>
          <a:off x="-88900" y="2411413"/>
          <a:ext cx="4908550" cy="3787775"/>
        </p:xfrm>
        <a:graphic>
          <a:graphicData uri="http://schemas.openxmlformats.org/drawingml/2006/chart">
            <c:chart xmlns:c="http://schemas.openxmlformats.org/drawingml/2006/chart" xmlns:r="http://schemas.openxmlformats.org/officeDocument/2006/relationships" r:id="rId80"/>
          </a:graphicData>
        </a:graphic>
      </p:graphicFrame>
      <p:cxnSp>
        <p:nvCxnSpPr>
          <p:cNvPr id="730" name="Straight Connector 729">
            <a:extLst>
              <a:ext uri="{FF2B5EF4-FFF2-40B4-BE49-F238E27FC236}">
                <a16:creationId xmlns:a16="http://schemas.microsoft.com/office/drawing/2014/main" id="{5F574F9C-113B-E3B8-EC2E-0EA9A6DA573A}"/>
              </a:ext>
            </a:extLst>
          </p:cNvPr>
          <p:cNvCxnSpPr/>
          <p:nvPr>
            <p:custDataLst>
              <p:tags r:id="rId4"/>
            </p:custDataLst>
          </p:nvPr>
        </p:nvCxnSpPr>
        <p:spPr bwMode="auto">
          <a:xfrm flipV="1">
            <a:off x="2160588" y="3529013"/>
            <a:ext cx="7937"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9" name="Straight Connector 698">
            <a:extLst>
              <a:ext uri="{FF2B5EF4-FFF2-40B4-BE49-F238E27FC236}">
                <a16:creationId xmlns:a16="http://schemas.microsoft.com/office/drawing/2014/main" id="{9D43797D-D24C-D648-849D-671324830FA0}"/>
              </a:ext>
            </a:extLst>
          </p:cNvPr>
          <p:cNvCxnSpPr/>
          <p:nvPr>
            <p:custDataLst>
              <p:tags r:id="rId5"/>
            </p:custDataLst>
          </p:nvPr>
        </p:nvCxnSpPr>
        <p:spPr bwMode="auto">
          <a:xfrm flipH="1">
            <a:off x="2855913" y="5322888"/>
            <a:ext cx="11112"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7" name="テキスト プレースホルダ 9">
            <a:extLst>
              <a:ext uri="{FF2B5EF4-FFF2-40B4-BE49-F238E27FC236}">
                <a16:creationId xmlns:a16="http://schemas.microsoft.com/office/drawing/2014/main" id="{77B83A6B-3994-65B3-B0D1-C98EEEC8DA09}"/>
              </a:ext>
            </a:extLst>
          </p:cNvPr>
          <p:cNvSpPr>
            <a:spLocks noGrp="1"/>
          </p:cNvSpPr>
          <p:nvPr>
            <p:custDataLst>
              <p:tags r:id="rId6"/>
            </p:custDataLst>
          </p:nvPr>
        </p:nvSpPr>
        <p:spPr bwMode="auto">
          <a:xfrm>
            <a:off x="450850" y="6056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43BB40-D33F-42F5-922F-1910E504F304}"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3FEF309A-7D7F-77BD-5DBB-F65CCC3652D3}"/>
              </a:ext>
            </a:extLst>
          </p:cNvPr>
          <p:cNvSpPr>
            <a:spLocks noGrp="1"/>
          </p:cNvSpPr>
          <p:nvPr>
            <p:custDataLst>
              <p:tags r:id="rId7"/>
            </p:custDataLst>
          </p:nvPr>
        </p:nvSpPr>
        <p:spPr bwMode="auto">
          <a:xfrm>
            <a:off x="8397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89144F-EA57-4D2C-807F-E5B450D4DF2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8D255199-80FA-01FE-2B54-69956C9F1AE0}"/>
              </a:ext>
            </a:extLst>
          </p:cNvPr>
          <p:cNvSpPr>
            <a:spLocks noGrp="1"/>
          </p:cNvSpPr>
          <p:nvPr>
            <p:custDataLst>
              <p:tags r:id="rId8"/>
            </p:custDataLst>
          </p:nvPr>
        </p:nvSpPr>
        <p:spPr bwMode="auto">
          <a:xfrm>
            <a:off x="11572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3F67E1-20F3-409E-8744-DC1F8E7DEEC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A7249B93-CC32-9EB4-B7FF-851451EF0DF4}"/>
              </a:ext>
            </a:extLst>
          </p:cNvPr>
          <p:cNvSpPr>
            <a:spLocks noGrp="1"/>
          </p:cNvSpPr>
          <p:nvPr>
            <p:custDataLst>
              <p:tags r:id="rId9"/>
            </p:custDataLst>
          </p:nvPr>
        </p:nvSpPr>
        <p:spPr bwMode="auto">
          <a:xfrm>
            <a:off x="14763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47AC77-98F2-413C-8D9F-F9E34274B01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45BC671E-3F13-EA8B-6A78-85BE6D862405}"/>
              </a:ext>
            </a:extLst>
          </p:cNvPr>
          <p:cNvSpPr>
            <a:spLocks noGrp="1"/>
          </p:cNvSpPr>
          <p:nvPr>
            <p:custDataLst>
              <p:tags r:id="rId10"/>
            </p:custDataLst>
          </p:nvPr>
        </p:nvSpPr>
        <p:spPr bwMode="auto">
          <a:xfrm>
            <a:off x="17938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2E02E0-EA1E-4072-B084-C05C05CE70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9BF739F7-8FBD-F261-74B5-E6FB6B6CC712}"/>
              </a:ext>
            </a:extLst>
          </p:cNvPr>
          <p:cNvSpPr>
            <a:spLocks noGrp="1"/>
          </p:cNvSpPr>
          <p:nvPr>
            <p:custDataLst>
              <p:tags r:id="rId11"/>
            </p:custDataLst>
          </p:nvPr>
        </p:nvSpPr>
        <p:spPr bwMode="auto">
          <a:xfrm>
            <a:off x="21129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0DAA55-EC0D-4E26-AEE4-47EAFC34160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CDD3FA02-6DE0-8BA1-003F-D829FC70EF5B}"/>
              </a:ext>
            </a:extLst>
          </p:cNvPr>
          <p:cNvSpPr>
            <a:spLocks noGrp="1"/>
          </p:cNvSpPr>
          <p:nvPr>
            <p:custDataLst>
              <p:tags r:id="rId12"/>
            </p:custDataLst>
          </p:nvPr>
        </p:nvSpPr>
        <p:spPr bwMode="auto">
          <a:xfrm>
            <a:off x="24320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64D39A-5498-4802-B2B3-194BE3DE6EC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B9421189-DA6B-5C57-70C0-E9E4BFB7B728}"/>
              </a:ext>
            </a:extLst>
          </p:cNvPr>
          <p:cNvSpPr>
            <a:spLocks noGrp="1"/>
          </p:cNvSpPr>
          <p:nvPr>
            <p:custDataLst>
              <p:tags r:id="rId13"/>
            </p:custDataLst>
          </p:nvPr>
        </p:nvSpPr>
        <p:spPr bwMode="auto">
          <a:xfrm>
            <a:off x="27495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12A8C2-4E6C-40FF-9633-8A492D4A5F4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535" name="テキスト プレースホルダ 9">
            <a:extLst>
              <a:ext uri="{FF2B5EF4-FFF2-40B4-BE49-F238E27FC236}">
                <a16:creationId xmlns:a16="http://schemas.microsoft.com/office/drawing/2014/main" id="{ACB1B5D7-E5DA-FB1F-8C0F-464A069AAE56}"/>
              </a:ext>
            </a:extLst>
          </p:cNvPr>
          <p:cNvSpPr>
            <a:spLocks noGrp="1"/>
          </p:cNvSpPr>
          <p:nvPr>
            <p:custDataLst>
              <p:tags r:id="rId14"/>
            </p:custDataLst>
          </p:nvPr>
        </p:nvSpPr>
        <p:spPr bwMode="gray">
          <a:xfrm>
            <a:off x="2944813" y="3100388"/>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037DA83-9697-4B17-834E-29C83BD54525}" type="datetime'''1''''''''''''''8''''''''''''9'',5''''''''''''''''7''''9'">
              <a:rPr lang="ja-JP" altLang="en-US" sz="800" smtClean="0">
                <a:effectLst/>
                <a:sym typeface="+mn-lt"/>
              </a:rPr>
              <a:pPr marL="0" lvl="0" indent="0" algn="ctr">
                <a:spcBef>
                  <a:spcPct val="0"/>
                </a:spcBef>
                <a:buNone/>
              </a:pPr>
              <a:t>189,579</a:t>
            </a:fld>
            <a:endParaRPr kumimoji="1" lang="ja-JP" altLang="en-US" sz="800" dirty="0">
              <a:sym typeface="+mn-lt"/>
            </a:endParaRPr>
          </a:p>
        </p:txBody>
      </p:sp>
      <p:sp>
        <p:nvSpPr>
          <p:cNvPr id="525" name="テキスト プレースホルダ 9">
            <a:extLst>
              <a:ext uri="{FF2B5EF4-FFF2-40B4-BE49-F238E27FC236}">
                <a16:creationId xmlns:a16="http://schemas.microsoft.com/office/drawing/2014/main" id="{3C6E211D-9BD9-8D26-8F60-EB2C324F257C}"/>
              </a:ext>
            </a:extLst>
          </p:cNvPr>
          <p:cNvSpPr>
            <a:spLocks noGrp="1"/>
          </p:cNvSpPr>
          <p:nvPr>
            <p:custDataLst>
              <p:tags r:id="rId15"/>
            </p:custDataLst>
          </p:nvPr>
        </p:nvSpPr>
        <p:spPr bwMode="auto">
          <a:xfrm>
            <a:off x="30686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3C45A87-9100-43B1-A01A-7A6C8BC1F753}"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useBgFill="1">
        <p:nvSpPr>
          <p:cNvPr id="605" name="テキスト プレースホルダ 9">
            <a:extLst>
              <a:ext uri="{FF2B5EF4-FFF2-40B4-BE49-F238E27FC236}">
                <a16:creationId xmlns:a16="http://schemas.microsoft.com/office/drawing/2014/main" id="{ACE82F29-CDA3-1C6B-B359-FB00FF4A0E53}"/>
              </a:ext>
            </a:extLst>
          </p:cNvPr>
          <p:cNvSpPr>
            <a:spLocks noGrp="1"/>
          </p:cNvSpPr>
          <p:nvPr>
            <p:custDataLst>
              <p:tags r:id="rId16"/>
            </p:custDataLst>
          </p:nvPr>
        </p:nvSpPr>
        <p:spPr bwMode="gray">
          <a:xfrm>
            <a:off x="3124200" y="2630488"/>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228409E-B4B6-42DB-8BCE-641EC049DDCB}" type="datetime'2''''2''''7'',''''''''4''''''52'''''''''''''''''''''">
              <a:rPr lang="ja-JP" altLang="en-US" sz="800" smtClean="0">
                <a:effectLst/>
                <a:sym typeface="+mn-lt"/>
              </a:rPr>
              <a:pPr marL="0" lvl="0" indent="0">
                <a:spcBef>
                  <a:spcPct val="0"/>
                </a:spcBef>
                <a:buNone/>
              </a:pPr>
              <a:t>227,452</a:t>
            </a:fld>
            <a:endParaRPr kumimoji="1" lang="ja-JP" altLang="en-US" sz="800" dirty="0">
              <a:sym typeface="+mn-lt"/>
            </a:endParaRPr>
          </a:p>
        </p:txBody>
      </p:sp>
      <p:sp useBgFill="1">
        <p:nvSpPr>
          <p:cNvPr id="706" name="テキスト プレースホルダ 9">
            <a:extLst>
              <a:ext uri="{FF2B5EF4-FFF2-40B4-BE49-F238E27FC236}">
                <a16:creationId xmlns:a16="http://schemas.microsoft.com/office/drawing/2014/main" id="{35B2ADA5-DB7B-BEDD-6788-DE77CB47EC1F}"/>
              </a:ext>
            </a:extLst>
          </p:cNvPr>
          <p:cNvSpPr>
            <a:spLocks noGrp="1"/>
          </p:cNvSpPr>
          <p:nvPr>
            <p:custDataLst>
              <p:tags r:id="rId17"/>
            </p:custDataLst>
          </p:nvPr>
        </p:nvSpPr>
        <p:spPr bwMode="gray">
          <a:xfrm>
            <a:off x="3121025" y="507206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F7332FD-5187-4934-899A-29C81372B549}" type="datetime'''''''''5''6'''''',''''''''''3''8''2'''''''''''''''">
              <a:rPr lang="ja-JP" altLang="en-US" sz="800" smtClean="0">
                <a:effectLst/>
                <a:sym typeface="+mn-lt"/>
              </a:rPr>
              <a:pPr marL="0" lvl="0" indent="0">
                <a:spcBef>
                  <a:spcPct val="0"/>
                </a:spcBef>
                <a:buNone/>
              </a:pPr>
              <a:t>56,382</a:t>
            </a:fld>
            <a:endParaRPr kumimoji="1" lang="ja-JP" altLang="en-US" sz="800" dirty="0">
              <a:sym typeface="+mn-lt"/>
            </a:endParaRPr>
          </a:p>
        </p:txBody>
      </p:sp>
      <p:sp>
        <p:nvSpPr>
          <p:cNvPr id="526" name="テキスト プレースホルダ 9">
            <a:extLst>
              <a:ext uri="{FF2B5EF4-FFF2-40B4-BE49-F238E27FC236}">
                <a16:creationId xmlns:a16="http://schemas.microsoft.com/office/drawing/2014/main" id="{44C852C3-6A96-D305-0FFD-2E2A56447973}"/>
              </a:ext>
            </a:extLst>
          </p:cNvPr>
          <p:cNvSpPr>
            <a:spLocks noGrp="1"/>
          </p:cNvSpPr>
          <p:nvPr>
            <p:custDataLst>
              <p:tags r:id="rId18"/>
            </p:custDataLst>
          </p:nvPr>
        </p:nvSpPr>
        <p:spPr bwMode="auto">
          <a:xfrm>
            <a:off x="33877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59D688-2B2B-45FF-AC37-903376303C5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675" name="テキスト プレースホルダ 9">
            <a:extLst>
              <a:ext uri="{FF2B5EF4-FFF2-40B4-BE49-F238E27FC236}">
                <a16:creationId xmlns:a16="http://schemas.microsoft.com/office/drawing/2014/main" id="{834A6482-14D4-B6CD-4C87-5CAAA1212417}"/>
              </a:ext>
            </a:extLst>
          </p:cNvPr>
          <p:cNvSpPr>
            <a:spLocks noGrp="1"/>
          </p:cNvSpPr>
          <p:nvPr>
            <p:custDataLst>
              <p:tags r:id="rId19"/>
            </p:custDataLst>
          </p:nvPr>
        </p:nvSpPr>
        <p:spPr bwMode="gray">
          <a:xfrm>
            <a:off x="3749675" y="55959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6E2D620-14A2-4268-9DAD-32D6D1E09895}" type="datetime'''3''''''''''0'''''''''''''',''''''''''''5''''''''66'''''''''">
              <a:rPr lang="ja-JP" altLang="en-US" sz="800" smtClean="0">
                <a:effectLst/>
                <a:sym typeface="+mn-lt"/>
              </a:rPr>
              <a:pPr marL="0" lvl="0" indent="0">
                <a:spcBef>
                  <a:spcPct val="0"/>
                </a:spcBef>
                <a:buNone/>
              </a:pPr>
              <a:t>30,566</a:t>
            </a:fld>
            <a:endParaRPr kumimoji="1" lang="ja-JP" altLang="en-US" sz="800" dirty="0">
              <a:sym typeface="+mn-lt"/>
            </a:endParaRPr>
          </a:p>
        </p:txBody>
      </p:sp>
      <p:sp>
        <p:nvSpPr>
          <p:cNvPr id="527" name="テキスト プレースホルダ 9">
            <a:extLst>
              <a:ext uri="{FF2B5EF4-FFF2-40B4-BE49-F238E27FC236}">
                <a16:creationId xmlns:a16="http://schemas.microsoft.com/office/drawing/2014/main" id="{53EE3FA0-08AF-A4F8-0CD0-749CDA504CE6}"/>
              </a:ext>
            </a:extLst>
          </p:cNvPr>
          <p:cNvSpPr>
            <a:spLocks noGrp="1"/>
          </p:cNvSpPr>
          <p:nvPr>
            <p:custDataLst>
              <p:tags r:id="rId20"/>
            </p:custDataLst>
          </p:nvPr>
        </p:nvSpPr>
        <p:spPr bwMode="auto">
          <a:xfrm>
            <a:off x="37052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A7D15E2-15EE-4612-9C5E-3E5DFFEAF28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08" name="テキスト プレースホルダ 9">
            <a:extLst>
              <a:ext uri="{FF2B5EF4-FFF2-40B4-BE49-F238E27FC236}">
                <a16:creationId xmlns:a16="http://schemas.microsoft.com/office/drawing/2014/main" id="{3448D44C-9DE3-E7AA-7F8A-D57C6F4BAB21}"/>
              </a:ext>
            </a:extLst>
          </p:cNvPr>
          <p:cNvSpPr>
            <a:spLocks noGrp="1"/>
          </p:cNvSpPr>
          <p:nvPr>
            <p:custDataLst>
              <p:tags r:id="rId21"/>
            </p:custDataLst>
          </p:nvPr>
        </p:nvSpPr>
        <p:spPr bwMode="gray">
          <a:xfrm>
            <a:off x="4014788" y="2935288"/>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BE0370BC-93C7-4AC8-A819-C1F91397BD38}" type="datetime'2''''''1''''6'''''''''',''''''''''3''''''06'''''''''">
              <a:rPr lang="ja-JP" altLang="en-US" sz="800" smtClean="0">
                <a:effectLst/>
                <a:sym typeface="+mn-lt"/>
              </a:rPr>
              <a:pPr marL="0" lvl="0" indent="0">
                <a:spcBef>
                  <a:spcPct val="0"/>
                </a:spcBef>
                <a:buNone/>
              </a:pPr>
              <a:t>216,306</a:t>
            </a:fld>
            <a:endParaRPr kumimoji="1" lang="ja-JP" altLang="en-US" sz="800" dirty="0">
              <a:sym typeface="+mn-lt"/>
            </a:endParaRPr>
          </a:p>
        </p:txBody>
      </p:sp>
      <p:sp useBgFill="1">
        <p:nvSpPr>
          <p:cNvPr id="690" name="テキスト プレースホルダ 9">
            <a:extLst>
              <a:ext uri="{FF2B5EF4-FFF2-40B4-BE49-F238E27FC236}">
                <a16:creationId xmlns:a16="http://schemas.microsoft.com/office/drawing/2014/main" id="{85F5E8E0-6792-6D48-D5D9-8DF285DE27F2}"/>
              </a:ext>
            </a:extLst>
          </p:cNvPr>
          <p:cNvSpPr>
            <a:spLocks noGrp="1"/>
          </p:cNvSpPr>
          <p:nvPr>
            <p:custDataLst>
              <p:tags r:id="rId22"/>
            </p:custDataLst>
          </p:nvPr>
        </p:nvSpPr>
        <p:spPr bwMode="gray">
          <a:xfrm>
            <a:off x="4122738" y="5054600"/>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B4582463-708D-4613-B933-F758E9FDAF2D}" type="datetime'''''''''5''''''8'''''''''''',3''''''''''6''''''''6'''">
              <a:rPr lang="ja-JP" altLang="en-US" sz="800" smtClean="0">
                <a:effectLst/>
                <a:sym typeface="+mn-lt"/>
              </a:rPr>
              <a:pPr marL="0" lvl="0" indent="0">
                <a:spcBef>
                  <a:spcPct val="0"/>
                </a:spcBef>
                <a:buNone/>
              </a:pPr>
              <a:t>58,366</a:t>
            </a:fld>
            <a:endParaRPr kumimoji="1" lang="ja-JP" altLang="en-US" sz="800" dirty="0">
              <a:sym typeface="+mn-lt"/>
            </a:endParaRPr>
          </a:p>
        </p:txBody>
      </p:sp>
      <p:sp>
        <p:nvSpPr>
          <p:cNvPr id="528" name="テキスト プレースホルダ 9">
            <a:extLst>
              <a:ext uri="{FF2B5EF4-FFF2-40B4-BE49-F238E27FC236}">
                <a16:creationId xmlns:a16="http://schemas.microsoft.com/office/drawing/2014/main" id="{DDC7FB0B-E316-F74B-DEA8-B78F941D97F4}"/>
              </a:ext>
            </a:extLst>
          </p:cNvPr>
          <p:cNvSpPr>
            <a:spLocks noGrp="1"/>
          </p:cNvSpPr>
          <p:nvPr>
            <p:custDataLst>
              <p:tags r:id="rId23"/>
            </p:custDataLst>
          </p:nvPr>
        </p:nvSpPr>
        <p:spPr bwMode="auto">
          <a:xfrm>
            <a:off x="40243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BAF753B-246A-4A90-8C00-A8D31D495985}"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278E899E-FF79-6C57-DAEF-62B6F21ACACC}"/>
              </a:ext>
            </a:extLst>
          </p:cNvPr>
          <p:cNvSpPr>
            <a:spLocks noGrp="1"/>
          </p:cNvSpPr>
          <p:nvPr>
            <p:custDataLst>
              <p:tags r:id="rId24"/>
            </p:custDataLst>
          </p:nvPr>
        </p:nvSpPr>
        <p:spPr bwMode="auto">
          <a:xfrm>
            <a:off x="43418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400519-49E3-4046-A828-6886573296D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195F381D-9108-351A-CCAA-105FD7073BFD}"/>
              </a:ext>
            </a:extLst>
          </p:cNvPr>
          <p:cNvSpPr>
            <a:spLocks noGrp="1"/>
          </p:cNvSpPr>
          <p:nvPr>
            <p:custDataLst>
              <p:tags r:id="rId25"/>
            </p:custDataLst>
          </p:nvPr>
        </p:nvSpPr>
        <p:spPr bwMode="auto">
          <a:xfrm>
            <a:off x="46609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E41BC6B-39E1-4CAD-BD41-84354AD6B30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cxnSp>
        <p:nvCxnSpPr>
          <p:cNvPr id="118" name="Straight Connector 117">
            <a:extLst>
              <a:ext uri="{FF2B5EF4-FFF2-40B4-BE49-F238E27FC236}">
                <a16:creationId xmlns:a16="http://schemas.microsoft.com/office/drawing/2014/main" id="{99E3A91D-8649-0281-4AC2-07E6BC08AEDC}"/>
              </a:ext>
            </a:extLst>
          </p:cNvPr>
          <p:cNvCxnSpPr/>
          <p:nvPr>
            <p:custDataLst>
              <p:tags r:id="rId26"/>
            </p:custDataLst>
          </p:nvPr>
        </p:nvCxnSpPr>
        <p:spPr bwMode="gray">
          <a:xfrm>
            <a:off x="989012" y="24780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F2A5271-F14D-BB96-67AC-1C11A7A0C857}"/>
              </a:ext>
            </a:extLst>
          </p:cNvPr>
          <p:cNvCxnSpPr/>
          <p:nvPr>
            <p:custDataLst>
              <p:tags r:id="rId27"/>
            </p:custDataLst>
          </p:nvPr>
        </p:nvCxnSpPr>
        <p:spPr bwMode="gray">
          <a:xfrm>
            <a:off x="989012" y="26812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E68015E0-B49E-B52C-C231-A4DDDD127BE8}"/>
              </a:ext>
            </a:extLst>
          </p:cNvPr>
          <p:cNvCxnSpPr/>
          <p:nvPr>
            <p:custDataLst>
              <p:tags r:id="rId28"/>
            </p:custDataLst>
          </p:nvPr>
        </p:nvCxnSpPr>
        <p:spPr bwMode="gray">
          <a:xfrm>
            <a:off x="989012" y="28844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462D8934-9AF9-49C4-EFF6-54F6BC9E7C3E}"/>
              </a:ext>
            </a:extLst>
          </p:cNvPr>
          <p:cNvCxnSpPr/>
          <p:nvPr>
            <p:custDataLst>
              <p:tags r:id="rId29"/>
            </p:custDataLst>
          </p:nvPr>
        </p:nvCxnSpPr>
        <p:spPr bwMode="gray">
          <a:xfrm>
            <a:off x="989012" y="30876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9" name="Oval 118">
            <a:extLst>
              <a:ext uri="{FF2B5EF4-FFF2-40B4-BE49-F238E27FC236}">
                <a16:creationId xmlns:a16="http://schemas.microsoft.com/office/drawing/2014/main" id="{D4D1DF3A-8BB5-DF48-50A5-3FC56E0CEAB9}"/>
              </a:ext>
            </a:extLst>
          </p:cNvPr>
          <p:cNvSpPr/>
          <p:nvPr>
            <p:custDataLst>
              <p:tags r:id="rId30"/>
            </p:custDataLst>
          </p:nvPr>
        </p:nvSpPr>
        <p:spPr bwMode="auto">
          <a:xfrm>
            <a:off x="1077913" y="24399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1" name="Rectangle 120">
            <a:extLst>
              <a:ext uri="{FF2B5EF4-FFF2-40B4-BE49-F238E27FC236}">
                <a16:creationId xmlns:a16="http://schemas.microsoft.com/office/drawing/2014/main" id="{FFC87C58-561B-5EC1-E357-DAAD05C56594}"/>
              </a:ext>
            </a:extLst>
          </p:cNvPr>
          <p:cNvSpPr/>
          <p:nvPr>
            <p:custDataLst>
              <p:tags r:id="rId31"/>
            </p:custDataLst>
          </p:nvPr>
        </p:nvSpPr>
        <p:spPr bwMode="auto">
          <a:xfrm>
            <a:off x="1077913" y="26431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3" name="Isosceles Triangle 122">
            <a:extLst>
              <a:ext uri="{FF2B5EF4-FFF2-40B4-BE49-F238E27FC236}">
                <a16:creationId xmlns:a16="http://schemas.microsoft.com/office/drawing/2014/main" id="{7AAB3733-34F8-1849-28D3-ED4109CE76F2}"/>
              </a:ext>
            </a:extLst>
          </p:cNvPr>
          <p:cNvSpPr/>
          <p:nvPr>
            <p:custDataLst>
              <p:tags r:id="rId32"/>
            </p:custDataLst>
          </p:nvPr>
        </p:nvSpPr>
        <p:spPr bwMode="auto">
          <a:xfrm>
            <a:off x="1077913" y="28463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5" name="Diamond 124">
            <a:extLst>
              <a:ext uri="{FF2B5EF4-FFF2-40B4-BE49-F238E27FC236}">
                <a16:creationId xmlns:a16="http://schemas.microsoft.com/office/drawing/2014/main" id="{9522F1FA-38D8-BA76-616D-F966C28700D6}"/>
              </a:ext>
            </a:extLst>
          </p:cNvPr>
          <p:cNvSpPr/>
          <p:nvPr>
            <p:custDataLst>
              <p:tags r:id="rId33"/>
            </p:custDataLst>
          </p:nvPr>
        </p:nvSpPr>
        <p:spPr bwMode="auto">
          <a:xfrm>
            <a:off x="1077913" y="30495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2" name="テキスト プレースホルダ 9">
            <a:extLst>
              <a:ext uri="{FF2B5EF4-FFF2-40B4-BE49-F238E27FC236}">
                <a16:creationId xmlns:a16="http://schemas.microsoft.com/office/drawing/2014/main" id="{BEB096FE-4CE1-5852-8F40-C1B5401C179B}"/>
              </a:ext>
            </a:extLst>
          </p:cNvPr>
          <p:cNvSpPr>
            <a:spLocks noGrp="1"/>
          </p:cNvSpPr>
          <p:nvPr>
            <p:custDataLst>
              <p:tags r:id="rId34"/>
            </p:custDataLst>
          </p:nvPr>
        </p:nvSpPr>
        <p:spPr bwMode="auto">
          <a:xfrm>
            <a:off x="1300163" y="2406650"/>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E7E4AD7-5DE3-4518-9C11-42B3553E83B6}"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E8767C41-898B-6134-80B2-5EA384F1B82A}"/>
              </a:ext>
            </a:extLst>
          </p:cNvPr>
          <p:cNvSpPr>
            <a:spLocks noGrp="1"/>
          </p:cNvSpPr>
          <p:nvPr>
            <p:custDataLst>
              <p:tags r:id="rId35"/>
            </p:custDataLst>
          </p:nvPr>
        </p:nvSpPr>
        <p:spPr bwMode="auto">
          <a:xfrm>
            <a:off x="1300163" y="26098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8C475B17-DC83-4107-BB81-D084A59DBD8D}"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EAE46F18-6E78-27E6-AC34-FF5AD40E6D10}"/>
              </a:ext>
            </a:extLst>
          </p:cNvPr>
          <p:cNvSpPr>
            <a:spLocks noGrp="1"/>
          </p:cNvSpPr>
          <p:nvPr>
            <p:custDataLst>
              <p:tags r:id="rId36"/>
            </p:custDataLst>
          </p:nvPr>
        </p:nvSpPr>
        <p:spPr bwMode="auto">
          <a:xfrm>
            <a:off x="1300163" y="28130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FD38DCE0-14F1-4706-BA8F-FB12113B9E78}"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68A581DF-E165-95EF-B5D9-E3B9FB983A82}"/>
              </a:ext>
            </a:extLst>
          </p:cNvPr>
          <p:cNvSpPr>
            <a:spLocks noGrp="1"/>
          </p:cNvSpPr>
          <p:nvPr>
            <p:custDataLst>
              <p:tags r:id="rId37"/>
            </p:custDataLst>
          </p:nvPr>
        </p:nvSpPr>
        <p:spPr bwMode="auto">
          <a:xfrm>
            <a:off x="1300163" y="30162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FE1ECF0-5855-475A-A199-2B9ABB97DE13}"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graphicFrame>
        <p:nvGraphicFramePr>
          <p:cNvPr id="575" name="Chart 574">
            <a:extLst>
              <a:ext uri="{FF2B5EF4-FFF2-40B4-BE49-F238E27FC236}">
                <a16:creationId xmlns:a16="http://schemas.microsoft.com/office/drawing/2014/main" id="{134FA4E2-E0E5-C062-8EAA-8CD51BBB5E84}"/>
              </a:ext>
            </a:extLst>
          </p:cNvPr>
          <p:cNvGraphicFramePr/>
          <p:nvPr>
            <p:custDataLst>
              <p:tags r:id="rId38"/>
            </p:custDataLst>
            <p:extLst>
              <p:ext uri="{D42A27DB-BD31-4B8C-83A1-F6EECF244321}">
                <p14:modId xmlns:p14="http://schemas.microsoft.com/office/powerpoint/2010/main" val="2739308745"/>
              </p:ext>
            </p:extLst>
          </p:nvPr>
        </p:nvGraphicFramePr>
        <p:xfrm>
          <a:off x="4960938" y="2332038"/>
          <a:ext cx="4594225" cy="3906837"/>
        </p:xfrm>
        <a:graphic>
          <a:graphicData uri="http://schemas.openxmlformats.org/drawingml/2006/chart">
            <c:chart xmlns:c="http://schemas.openxmlformats.org/drawingml/2006/chart" xmlns:r="http://schemas.openxmlformats.org/officeDocument/2006/relationships" r:id="rId81"/>
          </a:graphicData>
        </a:graphic>
      </p:graphicFrame>
      <p:cxnSp>
        <p:nvCxnSpPr>
          <p:cNvPr id="558" name="Straight Connector 557">
            <a:extLst>
              <a:ext uri="{FF2B5EF4-FFF2-40B4-BE49-F238E27FC236}">
                <a16:creationId xmlns:a16="http://schemas.microsoft.com/office/drawing/2014/main" id="{E40F8A0B-01F6-9C24-F19B-5BF5455370CF}"/>
              </a:ext>
            </a:extLst>
          </p:cNvPr>
          <p:cNvCxnSpPr/>
          <p:nvPr>
            <p:custDataLst>
              <p:tags r:id="rId39"/>
            </p:custDataLst>
          </p:nvPr>
        </p:nvCxnSpPr>
        <p:spPr bwMode="auto">
          <a:xfrm>
            <a:off x="6605588" y="5684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8057AFC5-8E6C-D41F-2D24-F3264C4A22CC}"/>
              </a:ext>
            </a:extLst>
          </p:cNvPr>
          <p:cNvCxnSpPr/>
          <p:nvPr>
            <p:custDataLst>
              <p:tags r:id="rId40"/>
            </p:custDataLst>
          </p:nvPr>
        </p:nvCxnSpPr>
        <p:spPr bwMode="auto">
          <a:xfrm>
            <a:off x="6924675" y="5654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60B2511F-1CE2-B669-F7D4-F405BA71ECEE}"/>
              </a:ext>
            </a:extLst>
          </p:cNvPr>
          <p:cNvCxnSpPr/>
          <p:nvPr>
            <p:custDataLst>
              <p:tags r:id="rId41"/>
            </p:custDataLst>
          </p:nvPr>
        </p:nvCxnSpPr>
        <p:spPr bwMode="auto">
          <a:xfrm>
            <a:off x="7243763" y="5649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ED2321CF-CE35-1783-1B48-53B5BEEEE337}"/>
              </a:ext>
            </a:extLst>
          </p:cNvPr>
          <p:cNvCxnSpPr/>
          <p:nvPr>
            <p:custDataLst>
              <p:tags r:id="rId42"/>
            </p:custDataLst>
          </p:nvPr>
        </p:nvCxnSpPr>
        <p:spPr bwMode="auto">
          <a:xfrm>
            <a:off x="7561263" y="5632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5785C083-9DCB-24E1-D172-30C8930D8ADD}"/>
              </a:ext>
            </a:extLst>
          </p:cNvPr>
          <p:cNvCxnSpPr/>
          <p:nvPr>
            <p:custDataLst>
              <p:tags r:id="rId43"/>
            </p:custDataLst>
          </p:nvPr>
        </p:nvCxnSpPr>
        <p:spPr bwMode="auto">
          <a:xfrm>
            <a:off x="7880350"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E307F12A-383B-8583-E68C-3C4AFD67D95B}"/>
              </a:ext>
            </a:extLst>
          </p:cNvPr>
          <p:cNvCxnSpPr/>
          <p:nvPr>
            <p:custDataLst>
              <p:tags r:id="rId44"/>
            </p:custDataLst>
          </p:nvPr>
        </p:nvCxnSpPr>
        <p:spPr bwMode="auto">
          <a:xfrm>
            <a:off x="8199438" y="5103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D219D1AB-407C-7292-3638-4291EC4E951C}"/>
              </a:ext>
            </a:extLst>
          </p:cNvPr>
          <p:cNvCxnSpPr/>
          <p:nvPr>
            <p:custDataLst>
              <p:tags r:id="rId45"/>
            </p:custDataLst>
          </p:nvPr>
        </p:nvCxnSpPr>
        <p:spPr bwMode="auto">
          <a:xfrm>
            <a:off x="8516938" y="5483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5" name="Straight Connector 564">
            <a:extLst>
              <a:ext uri="{FF2B5EF4-FFF2-40B4-BE49-F238E27FC236}">
                <a16:creationId xmlns:a16="http://schemas.microsoft.com/office/drawing/2014/main" id="{5E9ECB7C-D168-F845-9716-EE0A1D5F7CBD}"/>
              </a:ext>
            </a:extLst>
          </p:cNvPr>
          <p:cNvCxnSpPr/>
          <p:nvPr>
            <p:custDataLst>
              <p:tags r:id="rId46"/>
            </p:custDataLst>
          </p:nvPr>
        </p:nvCxnSpPr>
        <p:spPr bwMode="auto">
          <a:xfrm>
            <a:off x="8836025" y="5438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テキスト プレースホルダ 9">
            <a:extLst>
              <a:ext uri="{FF2B5EF4-FFF2-40B4-BE49-F238E27FC236}">
                <a16:creationId xmlns:a16="http://schemas.microsoft.com/office/drawing/2014/main" id="{E04BBAAF-9BAA-8F83-FDBF-C73676596136}"/>
              </a:ext>
            </a:extLst>
          </p:cNvPr>
          <p:cNvSpPr>
            <a:spLocks noGrp="1"/>
          </p:cNvSpPr>
          <p:nvPr>
            <p:custDataLst>
              <p:tags r:id="rId47"/>
            </p:custDataLst>
          </p:nvPr>
        </p:nvSpPr>
        <p:spPr bwMode="auto">
          <a:xfrm>
            <a:off x="5186363" y="6056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3DA7F9-6C0E-4A81-A54D-22A314D55DB6}" type="datetime'''''''''''''''''20''''''''''''''''''''''''1''''''''''0'''''">
              <a:rPr lang="ja-JP" altLang="en-US" sz="1000" smtClean="0"/>
              <a:pPr/>
              <a:t>2010</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D042C0C2-B9AE-0280-6F25-1C3F6AE717AD}"/>
              </a:ext>
            </a:extLst>
          </p:cNvPr>
          <p:cNvSpPr>
            <a:spLocks noGrp="1"/>
          </p:cNvSpPr>
          <p:nvPr>
            <p:custDataLst>
              <p:tags r:id="rId48"/>
            </p:custDataLst>
          </p:nvPr>
        </p:nvSpPr>
        <p:spPr bwMode="auto">
          <a:xfrm>
            <a:off x="55753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CB70A6-4539-45D5-8F2B-D8CBD687FA11}" type="datetime'''''''''''''''''''''''''''1''''''''''1'''''''''''''''''''''">
              <a:rPr lang="ja-JP" altLang="en-US" sz="1000" smtClean="0"/>
              <a:pPr/>
              <a:t>11</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BC622FFC-7820-B4F2-47D5-839068D86482}"/>
              </a:ext>
            </a:extLst>
          </p:cNvPr>
          <p:cNvSpPr>
            <a:spLocks noGrp="1"/>
          </p:cNvSpPr>
          <p:nvPr>
            <p:custDataLst>
              <p:tags r:id="rId49"/>
            </p:custDataLst>
          </p:nvPr>
        </p:nvSpPr>
        <p:spPr bwMode="auto">
          <a:xfrm>
            <a:off x="58928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506E1D-928B-4280-9FB2-961CCF0436A8}" type="datetime'1''''''2'''''''''''''''''''''''''''''''''''''''''''''''''''">
              <a:rPr lang="ja-JP" altLang="en-US" sz="1000" smtClean="0"/>
              <a:pPr/>
              <a:t>12</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422420D4-BC08-3878-9EB3-1E66EC40BF6B}"/>
              </a:ext>
            </a:extLst>
          </p:cNvPr>
          <p:cNvSpPr>
            <a:spLocks noGrp="1"/>
          </p:cNvSpPr>
          <p:nvPr>
            <p:custDataLst>
              <p:tags r:id="rId50"/>
            </p:custDataLst>
          </p:nvPr>
        </p:nvSpPr>
        <p:spPr bwMode="auto">
          <a:xfrm>
            <a:off x="62118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5204AA-E4F0-4A51-B3B8-D7135CBD8008}" type="datetime'''''''''1''''''''''''''3'''''''''''''''''''">
              <a:rPr lang="ja-JP" altLang="en-US" sz="1000" smtClean="0"/>
              <a:pPr/>
              <a:t>13</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C530C146-489F-F3CF-0317-8B32C3A2526F}"/>
              </a:ext>
            </a:extLst>
          </p:cNvPr>
          <p:cNvSpPr>
            <a:spLocks noGrp="1"/>
          </p:cNvSpPr>
          <p:nvPr>
            <p:custDataLst>
              <p:tags r:id="rId51"/>
            </p:custDataLst>
          </p:nvPr>
        </p:nvSpPr>
        <p:spPr bwMode="auto">
          <a:xfrm>
            <a:off x="65293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248D34-8607-4C58-9154-7F5A8BFEB659}" type="datetime'''''''''''''''''''''''''''''1''''''''''4'''''''''''''''''''">
              <a:rPr lang="ja-JP" altLang="en-US" sz="1000" smtClean="0"/>
              <a:pPr/>
              <a:t>14</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809141F1-C8FA-C83E-9005-83BA9EC1CC25}"/>
              </a:ext>
            </a:extLst>
          </p:cNvPr>
          <p:cNvSpPr>
            <a:spLocks noGrp="1"/>
          </p:cNvSpPr>
          <p:nvPr>
            <p:custDataLst>
              <p:tags r:id="rId52"/>
            </p:custDataLst>
          </p:nvPr>
        </p:nvSpPr>
        <p:spPr bwMode="auto">
          <a:xfrm>
            <a:off x="68484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86C9D0-79A4-474B-8202-C4581449A4D7}" type="datetime'''''''''''''''''''''''''''''''1''''''''5'''''''''''''''''">
              <a:rPr lang="ja-JP" altLang="en-US" sz="1000" smtClean="0"/>
              <a:pPr/>
              <a:t>15</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D54716C0-7347-D8B5-A563-8066F4CB229C}"/>
              </a:ext>
            </a:extLst>
          </p:cNvPr>
          <p:cNvSpPr>
            <a:spLocks noGrp="1"/>
          </p:cNvSpPr>
          <p:nvPr>
            <p:custDataLst>
              <p:tags r:id="rId53"/>
            </p:custDataLst>
          </p:nvPr>
        </p:nvSpPr>
        <p:spPr bwMode="auto">
          <a:xfrm>
            <a:off x="71675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985200-5859-4935-8F53-D37E0572F363}" type="datetime'''''''''''''''''''''''''''''''''''''''''1''''''''''''''''6'''">
              <a:rPr lang="ja-JP" altLang="en-US" sz="1000" smtClean="0"/>
              <a:pPr/>
              <a:t>16</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2B621992-C739-048A-EF29-8C8D9B859477}"/>
              </a:ext>
            </a:extLst>
          </p:cNvPr>
          <p:cNvSpPr>
            <a:spLocks noGrp="1"/>
          </p:cNvSpPr>
          <p:nvPr>
            <p:custDataLst>
              <p:tags r:id="rId54"/>
            </p:custDataLst>
          </p:nvPr>
        </p:nvSpPr>
        <p:spPr bwMode="auto">
          <a:xfrm>
            <a:off x="74850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867F9D-3142-4EF9-8EC7-EAC6871A245A}" type="datetime'''''''''''''''''''''''''''''''''''''''''''1''''''7'''''''">
              <a:rPr lang="ja-JP" altLang="en-US" sz="1000" smtClean="0"/>
              <a:pPr/>
              <a:t>17</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3B21E0E-9957-1F31-527E-FEA139046B2D}"/>
              </a:ext>
            </a:extLst>
          </p:cNvPr>
          <p:cNvSpPr>
            <a:spLocks noGrp="1"/>
          </p:cNvSpPr>
          <p:nvPr>
            <p:custDataLst>
              <p:tags r:id="rId55"/>
            </p:custDataLst>
          </p:nvPr>
        </p:nvSpPr>
        <p:spPr bwMode="auto">
          <a:xfrm>
            <a:off x="78041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795946-6EBB-43B0-93E4-D3A82B181362}" type="datetime'''''''''''1''''''''''8'''''''''''''''''''''''''''">
              <a:rPr lang="ja-JP" altLang="en-US" sz="1000" smtClean="0"/>
              <a:pPr/>
              <a:t>18</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0AAA55E-E776-F361-408D-106553316CBC}"/>
              </a:ext>
            </a:extLst>
          </p:cNvPr>
          <p:cNvSpPr>
            <a:spLocks noGrp="1"/>
          </p:cNvSpPr>
          <p:nvPr>
            <p:custDataLst>
              <p:tags r:id="rId56"/>
            </p:custDataLst>
          </p:nvPr>
        </p:nvSpPr>
        <p:spPr bwMode="auto">
          <a:xfrm>
            <a:off x="81232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934922-FEC9-4381-8407-6818839B35F3}" type="datetime'''''''1''''''''9'''''''''''''''''''''''''''''''''">
              <a:rPr lang="ja-JP" altLang="en-US" sz="1000" smtClean="0"/>
              <a:pPr/>
              <a:t>19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A7984C5A-C19B-3C22-D9C7-B44165D3EEF5}"/>
              </a:ext>
            </a:extLst>
          </p:cNvPr>
          <p:cNvSpPr>
            <a:spLocks noGrp="1"/>
          </p:cNvSpPr>
          <p:nvPr>
            <p:custDataLst>
              <p:tags r:id="rId57"/>
            </p:custDataLst>
          </p:nvPr>
        </p:nvSpPr>
        <p:spPr bwMode="auto">
          <a:xfrm>
            <a:off x="84407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731FE24-3A7B-4ECB-A9D6-1860F8DF7EEF}" type="datetime'''''''''''''''''''''''''''''''''''''2''''''''0'''''''''''''''">
              <a:rPr lang="ja-JP" altLang="en-US" sz="1000" smtClean="0"/>
              <a:pPr/>
              <a:t>20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EDABCB63-1626-73B7-66D2-AE54DCFD61F0}"/>
              </a:ext>
            </a:extLst>
          </p:cNvPr>
          <p:cNvSpPr>
            <a:spLocks noGrp="1"/>
          </p:cNvSpPr>
          <p:nvPr>
            <p:custDataLst>
              <p:tags r:id="rId58"/>
            </p:custDataLst>
          </p:nvPr>
        </p:nvSpPr>
        <p:spPr bwMode="auto">
          <a:xfrm>
            <a:off x="87598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02098-88AF-43F6-B201-E316017B50E1}" type="datetime'''''''''''''''''''''''''2''''''''''''1'''''''''''''">
              <a:rPr lang="ja-JP" altLang="en-US" sz="1000" smtClean="0"/>
              <a:pPr/>
              <a:t>21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1E207C7-5D7C-7A49-1FDB-480CE1FD004E}"/>
              </a:ext>
            </a:extLst>
          </p:cNvPr>
          <p:cNvSpPr>
            <a:spLocks noGrp="1"/>
          </p:cNvSpPr>
          <p:nvPr>
            <p:custDataLst>
              <p:tags r:id="rId59"/>
            </p:custDataLst>
          </p:nvPr>
        </p:nvSpPr>
        <p:spPr bwMode="auto">
          <a:xfrm>
            <a:off x="90773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C14E3F7-75C9-41E9-98F4-9C9510C035F7}" type="datetime'''''''''''''''''''''''''22'''''''''''''''''''">
              <a:rPr lang="ja-JP" altLang="en-US" sz="1000" smtClean="0"/>
              <a:pPr/>
              <a:t>22</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0D24D3D7-BD24-9942-B3AB-68ECA77B713E}"/>
              </a:ext>
            </a:extLst>
          </p:cNvPr>
          <p:cNvSpPr>
            <a:spLocks noGrp="1"/>
          </p:cNvSpPr>
          <p:nvPr>
            <p:custDataLst>
              <p:tags r:id="rId60"/>
            </p:custDataLst>
          </p:nvPr>
        </p:nvSpPr>
        <p:spPr bwMode="auto">
          <a:xfrm>
            <a:off x="93964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BDF1AA-7B5E-4B79-ADA1-83744CF2DE9B}" type="datetime'''''''''''''''''''''''''''2''''''''''''''''''3'''''''''''">
              <a:rPr lang="ja-JP" altLang="en-US" sz="1000" smtClean="0"/>
              <a:pPr/>
              <a:t>23</a:t>
            </a:fld>
            <a:endParaRPr kumimoji="1" lang="ja-JP" altLang="en-US" sz="1000" dirty="0">
              <a:sym typeface="+mn-lt"/>
            </a:endParaRPr>
          </a:p>
        </p:txBody>
      </p:sp>
      <p:sp useBgFill="1">
        <p:nvSpPr>
          <p:cNvPr id="556" name="テキスト プレースホルダ 9">
            <a:extLst>
              <a:ext uri="{FF2B5EF4-FFF2-40B4-BE49-F238E27FC236}">
                <a16:creationId xmlns:a16="http://schemas.microsoft.com/office/drawing/2014/main" id="{E0464B15-3720-A17B-91B9-D60F0ACDF2EA}"/>
              </a:ext>
            </a:extLst>
          </p:cNvPr>
          <p:cNvSpPr>
            <a:spLocks noGrp="1"/>
          </p:cNvSpPr>
          <p:nvPr>
            <p:custDataLst>
              <p:tags r:id="rId61"/>
            </p:custDataLst>
          </p:nvPr>
        </p:nvSpPr>
        <p:spPr bwMode="gray">
          <a:xfrm>
            <a:off x="6500812" y="55324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E38C19-3082-441C-B84F-691F3DC5CB5C}" type="datetime'''''1''''''''''.''''''''''''''''''''''''''5'">
              <a:rPr lang="ja-JP" altLang="en-US" sz="1000" smtClean="0">
                <a:effectLst/>
              </a:rPr>
              <a:pPr/>
              <a:t>1.5</a:t>
            </a:fld>
            <a:endParaRPr kumimoji="1" lang="ja-JP" altLang="en-US" sz="1000" dirty="0">
              <a:sym typeface="+mn-lt"/>
            </a:endParaRPr>
          </a:p>
        </p:txBody>
      </p:sp>
      <p:sp useBgFill="1">
        <p:nvSpPr>
          <p:cNvPr id="557" name="テキスト プレースホルダ 9">
            <a:extLst>
              <a:ext uri="{FF2B5EF4-FFF2-40B4-BE49-F238E27FC236}">
                <a16:creationId xmlns:a16="http://schemas.microsoft.com/office/drawing/2014/main" id="{2665ABB7-276E-457E-B6D6-B177D0A329A4}"/>
              </a:ext>
            </a:extLst>
          </p:cNvPr>
          <p:cNvSpPr>
            <a:spLocks noGrp="1"/>
          </p:cNvSpPr>
          <p:nvPr>
            <p:custDataLst>
              <p:tags r:id="rId62"/>
            </p:custDataLst>
          </p:nvPr>
        </p:nvSpPr>
        <p:spPr bwMode="gray">
          <a:xfrm>
            <a:off x="8094662" y="49514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1D1D15-B23B-4918-9455-3667A29A476C}" type="datetime'''5''''''''''.''''''''''''''''''''2'''''''''''''''''''''''''''">
              <a:rPr lang="ja-JP" altLang="en-US" sz="1000" smtClean="0">
                <a:effectLst/>
              </a:rPr>
              <a:pPr/>
              <a:t>5.2</a:t>
            </a:fld>
            <a:endParaRPr kumimoji="1" lang="ja-JP" altLang="en-US" sz="1000" dirty="0">
              <a:sym typeface="+mn-lt"/>
            </a:endParaRPr>
          </a:p>
        </p:txBody>
      </p:sp>
      <p:sp useBgFill="1">
        <p:nvSpPr>
          <p:cNvPr id="571" name="テキスト プレースホルダ 9">
            <a:extLst>
              <a:ext uri="{FF2B5EF4-FFF2-40B4-BE49-F238E27FC236}">
                <a16:creationId xmlns:a16="http://schemas.microsoft.com/office/drawing/2014/main" id="{9FE95034-B590-C83E-4CB0-A8B1EF2D1613}"/>
              </a:ext>
            </a:extLst>
          </p:cNvPr>
          <p:cNvSpPr>
            <a:spLocks noGrp="1"/>
          </p:cNvSpPr>
          <p:nvPr>
            <p:custDataLst>
              <p:tags r:id="rId63"/>
            </p:custDataLst>
          </p:nvPr>
        </p:nvSpPr>
        <p:spPr bwMode="gray">
          <a:xfrm>
            <a:off x="7740650" y="2979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52DD97-0BC1-4FB4-8AE1-A63CBB3738FE}"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useBgFill="1">
        <p:nvSpPr>
          <p:cNvPr id="572" name="テキスト プレースホルダ 9">
            <a:extLst>
              <a:ext uri="{FF2B5EF4-FFF2-40B4-BE49-F238E27FC236}">
                <a16:creationId xmlns:a16="http://schemas.microsoft.com/office/drawing/2014/main" id="{5D7524BD-E2AA-08B3-BABC-4B1F259522BD}"/>
              </a:ext>
            </a:extLst>
          </p:cNvPr>
          <p:cNvSpPr>
            <a:spLocks noGrp="1"/>
          </p:cNvSpPr>
          <p:nvPr>
            <p:custDataLst>
              <p:tags r:id="rId64"/>
            </p:custDataLst>
          </p:nvPr>
        </p:nvSpPr>
        <p:spPr bwMode="gray">
          <a:xfrm>
            <a:off x="8094663" y="4683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858B9B-0DC5-41E4-8EB5-D1C6BA5A4E0C}"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cxnSp>
        <p:nvCxnSpPr>
          <p:cNvPr id="547" name="Straight Connector 546">
            <a:extLst>
              <a:ext uri="{FF2B5EF4-FFF2-40B4-BE49-F238E27FC236}">
                <a16:creationId xmlns:a16="http://schemas.microsoft.com/office/drawing/2014/main" id="{FEE1136A-793D-C0C0-2E51-5D051E4AF08B}"/>
              </a:ext>
            </a:extLst>
          </p:cNvPr>
          <p:cNvCxnSpPr/>
          <p:nvPr>
            <p:custDataLst>
              <p:tags r:id="rId65"/>
            </p:custDataLst>
          </p:nvPr>
        </p:nvCxnSpPr>
        <p:spPr bwMode="gray">
          <a:xfrm>
            <a:off x="5387975" y="24257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F9FF0C51-9E77-4E6A-5EE4-FF1886266D1C}"/>
              </a:ext>
            </a:extLst>
          </p:cNvPr>
          <p:cNvCxnSpPr/>
          <p:nvPr>
            <p:custDataLst>
              <p:tags r:id="rId66"/>
            </p:custDataLst>
          </p:nvPr>
        </p:nvCxnSpPr>
        <p:spPr bwMode="gray">
          <a:xfrm>
            <a:off x="5387975" y="26289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id="{0B253643-4669-4685-A561-61B64B55CF8C}"/>
              </a:ext>
            </a:extLst>
          </p:cNvPr>
          <p:cNvCxnSpPr/>
          <p:nvPr>
            <p:custDataLst>
              <p:tags r:id="rId67"/>
            </p:custDataLst>
          </p:nvPr>
        </p:nvCxnSpPr>
        <p:spPr bwMode="gray">
          <a:xfrm>
            <a:off x="5387975" y="28321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id="{93FF507D-BAB7-3A42-F1A7-F99BAE1350C8}"/>
              </a:ext>
            </a:extLst>
          </p:cNvPr>
          <p:cNvCxnSpPr/>
          <p:nvPr>
            <p:custDataLst>
              <p:tags r:id="rId68"/>
            </p:custDataLst>
          </p:nvPr>
        </p:nvCxnSpPr>
        <p:spPr bwMode="gray">
          <a:xfrm>
            <a:off x="5387975" y="30353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8" name="Oval 547">
            <a:extLst>
              <a:ext uri="{FF2B5EF4-FFF2-40B4-BE49-F238E27FC236}">
                <a16:creationId xmlns:a16="http://schemas.microsoft.com/office/drawing/2014/main" id="{845A2135-A5DC-036A-C89E-A0591B441763}"/>
              </a:ext>
            </a:extLst>
          </p:cNvPr>
          <p:cNvSpPr/>
          <p:nvPr>
            <p:custDataLst>
              <p:tags r:id="rId69"/>
            </p:custDataLst>
          </p:nvPr>
        </p:nvSpPr>
        <p:spPr bwMode="auto">
          <a:xfrm>
            <a:off x="5476875" y="23876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0" name="Rectangle 549">
            <a:extLst>
              <a:ext uri="{FF2B5EF4-FFF2-40B4-BE49-F238E27FC236}">
                <a16:creationId xmlns:a16="http://schemas.microsoft.com/office/drawing/2014/main" id="{AE113CA2-9148-66AC-4F1B-1D92E3A497F4}"/>
              </a:ext>
            </a:extLst>
          </p:cNvPr>
          <p:cNvSpPr/>
          <p:nvPr>
            <p:custDataLst>
              <p:tags r:id="rId70"/>
            </p:custDataLst>
          </p:nvPr>
        </p:nvSpPr>
        <p:spPr bwMode="auto">
          <a:xfrm>
            <a:off x="5476875" y="25908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2" name="Isosceles Triangle 551">
            <a:extLst>
              <a:ext uri="{FF2B5EF4-FFF2-40B4-BE49-F238E27FC236}">
                <a16:creationId xmlns:a16="http://schemas.microsoft.com/office/drawing/2014/main" id="{8656B4DD-DA92-B57A-ABFD-79E9856C5B04}"/>
              </a:ext>
            </a:extLst>
          </p:cNvPr>
          <p:cNvSpPr/>
          <p:nvPr>
            <p:custDataLst>
              <p:tags r:id="rId71"/>
            </p:custDataLst>
          </p:nvPr>
        </p:nvSpPr>
        <p:spPr bwMode="auto">
          <a:xfrm>
            <a:off x="5476875" y="27940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4" name="Diamond 553">
            <a:extLst>
              <a:ext uri="{FF2B5EF4-FFF2-40B4-BE49-F238E27FC236}">
                <a16:creationId xmlns:a16="http://schemas.microsoft.com/office/drawing/2014/main" id="{77939B62-21C6-B28D-0DE1-9D3FA211FCB0}"/>
              </a:ext>
            </a:extLst>
          </p:cNvPr>
          <p:cNvSpPr/>
          <p:nvPr>
            <p:custDataLst>
              <p:tags r:id="rId72"/>
            </p:custDataLst>
          </p:nvPr>
        </p:nvSpPr>
        <p:spPr bwMode="auto">
          <a:xfrm>
            <a:off x="5476875" y="29972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41" name="テキスト プレースホルダ 9">
            <a:extLst>
              <a:ext uri="{FF2B5EF4-FFF2-40B4-BE49-F238E27FC236}">
                <a16:creationId xmlns:a16="http://schemas.microsoft.com/office/drawing/2014/main" id="{4949EA8D-E8CE-6AFA-860E-CA3D8EDA748E}"/>
              </a:ext>
            </a:extLst>
          </p:cNvPr>
          <p:cNvSpPr>
            <a:spLocks noGrp="1"/>
          </p:cNvSpPr>
          <p:nvPr>
            <p:custDataLst>
              <p:tags r:id="rId73"/>
            </p:custDataLst>
          </p:nvPr>
        </p:nvSpPr>
        <p:spPr bwMode="auto">
          <a:xfrm>
            <a:off x="5699125" y="23542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A790CF9A-629B-4244-B08C-4E7270B1C566}" type="datetime'''''看''''''''''''護''''''''''''''師''''・''''''助''''産師'''''''''">
              <a:rPr lang="ja-JP" altLang="en-US" sz="1000" smtClean="0"/>
              <a:pPr/>
              <a:t>看護師・助産師</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071C8BD5-4E8A-BE1B-976F-3F6F7D192FC9}"/>
              </a:ext>
            </a:extLst>
          </p:cNvPr>
          <p:cNvSpPr>
            <a:spLocks noGrp="1"/>
          </p:cNvSpPr>
          <p:nvPr>
            <p:custDataLst>
              <p:tags r:id="rId74"/>
            </p:custDataLst>
          </p:nvPr>
        </p:nvSpPr>
        <p:spPr bwMode="auto">
          <a:xfrm>
            <a:off x="5699125" y="25574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A88ED9E-F465-4B68-83D1-DBA666C3552B}" type="datetime'''''''''医''''''''''''''''''''師'''''''''''''''''''''''''''''''">
              <a:rPr lang="ja-JP" altLang="en-US" sz="1000" smtClean="0"/>
              <a:pPr/>
              <a:t>医師</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5B476BED-AD51-C962-31C7-CA2A623CEAD9}"/>
              </a:ext>
            </a:extLst>
          </p:cNvPr>
          <p:cNvSpPr>
            <a:spLocks noGrp="1"/>
          </p:cNvSpPr>
          <p:nvPr>
            <p:custDataLst>
              <p:tags r:id="rId75"/>
            </p:custDataLst>
          </p:nvPr>
        </p:nvSpPr>
        <p:spPr bwMode="auto">
          <a:xfrm>
            <a:off x="5699125" y="27606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455E251-F68C-4A96-9AF9-4C1744767251}" type="datetime'''''''薬剤''''''''''''''師'''''''''''''''''''">
              <a:rPr lang="ja-JP" altLang="en-US" sz="1000" smtClean="0"/>
              <a:pPr/>
              <a:t>薬剤師</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B2B92B89-DE52-EF19-B2DC-31B3211C7B16}"/>
              </a:ext>
            </a:extLst>
          </p:cNvPr>
          <p:cNvSpPr>
            <a:spLocks noGrp="1"/>
          </p:cNvSpPr>
          <p:nvPr>
            <p:custDataLst>
              <p:tags r:id="rId76"/>
            </p:custDataLst>
          </p:nvPr>
        </p:nvSpPr>
        <p:spPr bwMode="auto">
          <a:xfrm>
            <a:off x="5699125" y="29638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D01E9ED-9211-4798-9F3D-4685C80769D9}" type="datetime'''''''歯科''''''''''''''医'''''''''''''''''''''''''''''''">
              <a:rPr lang="ja-JP" altLang="en-US" sz="1000" smtClean="0"/>
              <a:pPr/>
              <a:t>歯科医</a:t>
            </a:fld>
            <a:endParaRPr kumimoji="1" lang="ja-JP" altLang="en-US" sz="1000" dirty="0">
              <a:sym typeface="+mn-lt"/>
            </a:endParaRPr>
          </a:p>
        </p:txBody>
      </p:sp>
    </p:spTree>
    <p:extLst>
      <p:ext uri="{BB962C8B-B14F-4D97-AF65-F5344CB8AC3E}">
        <p14:creationId xmlns:p14="http://schemas.microsoft.com/office/powerpoint/2010/main" val="402597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2" y="240825"/>
            <a:ext cx="4314378"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現地の臨床工学技士、理学療法士の資格</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00472" y="1124747"/>
            <a:ext cx="9505503" cy="1469954"/>
          </a:xfrm>
          <a:prstGeom prst="rect">
            <a:avLst/>
          </a:prstGeom>
          <a:noFill/>
        </p:spPr>
        <p:txBody>
          <a:bodyPr wrap="square" lIns="0" tIns="0" rIns="0" bIns="0" rtlCol="0">
            <a:spAutoFit/>
          </a:bodyPr>
          <a:lstStyle/>
          <a:p>
            <a:pPr algn="just">
              <a:lnSpc>
                <a:spcPct val="110000"/>
              </a:lnSpc>
              <a:spcAft>
                <a:spcPts val="201"/>
              </a:spcAft>
              <a:buClr>
                <a:srgbClr val="5F8AC3"/>
              </a:buClr>
            </a:pP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臨床工学技士及び理学療法士の資格</a:t>
            </a: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臨床工学技士: 候補者は学士号を必要とし、</a:t>
            </a:r>
            <a:r>
              <a:rPr lang="en-US" altLang="ja-JP" sz="1400" noProof="1">
                <a:latin typeface="+mj-lt"/>
                <a:cs typeface="Arial" panose="020B0604020202020204" pitchFamily="34" charset="0"/>
              </a:rPr>
              <a:t>英語とITの理解が必要で</a:t>
            </a:r>
            <a:r>
              <a:rPr lang="ja-JP" altLang="en-US" sz="1400" noProof="1">
                <a:latin typeface="+mj-lt"/>
                <a:cs typeface="Arial" panose="020B0604020202020204" pitchFamily="34" charset="0"/>
              </a:rPr>
              <a:t>ある。（案：</a:t>
            </a:r>
            <a:r>
              <a:rPr lang="en-US" altLang="ja-JP" sz="1400" noProof="1">
                <a:latin typeface="+mj-lt"/>
                <a:cs typeface="Arial" panose="020B0604020202020204" pitchFamily="34" charset="0"/>
              </a:rPr>
              <a:t>4</a:t>
            </a:r>
            <a:r>
              <a:rPr lang="ja-JP" altLang="en-US" sz="1400" noProof="1">
                <a:latin typeface="+mj-lt"/>
                <a:cs typeface="Arial" panose="020B0604020202020204" pitchFamily="34" charset="0"/>
              </a:rPr>
              <a:t>年間の学士過程であり、さらにフィールドでの合計</a:t>
            </a:r>
            <a:r>
              <a:rPr lang="en-US" altLang="ja-JP" sz="1400" noProof="1">
                <a:latin typeface="+mj-lt"/>
                <a:cs typeface="Arial" panose="020B0604020202020204" pitchFamily="34" charset="0"/>
              </a:rPr>
              <a:t>3</a:t>
            </a:r>
            <a:r>
              <a:rPr lang="ja-JP" altLang="en-US" sz="1400" noProof="1">
                <a:latin typeface="+mj-lt"/>
                <a:cs typeface="Arial" panose="020B0604020202020204" pitchFamily="34" charset="0"/>
              </a:rPr>
              <a:t>回の専門訓練（各</a:t>
            </a:r>
            <a:r>
              <a:rPr lang="en-US" altLang="ja-JP" sz="1400" noProof="1">
                <a:latin typeface="+mj-lt"/>
                <a:cs typeface="Arial" panose="020B0604020202020204" pitchFamily="34" charset="0"/>
              </a:rPr>
              <a:t>80</a:t>
            </a:r>
            <a:r>
              <a:rPr lang="ja-JP" altLang="en-US" sz="1400" noProof="1">
                <a:latin typeface="+mj-lt"/>
                <a:cs typeface="Arial" panose="020B0604020202020204" pitchFamily="34" charset="0"/>
              </a:rPr>
              <a:t>時間）を修了する必要がある。）</a:t>
            </a:r>
            <a:endParaRPr lang="en-US" altLang="ja-JP" sz="1400" noProof="1">
              <a:latin typeface="+mj-lt"/>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j-lt"/>
                <a:cs typeface="Arial" panose="020B0604020202020204" pitchFamily="34" charset="0"/>
              </a:rPr>
              <a:t>理学療法士: エジプトでは、理学療法は5年間の学士課程であり、さらに1年間の</a:t>
            </a:r>
            <a:r>
              <a:rPr lang="ja-JP" altLang="en-US" sz="1400" noProof="1">
                <a:latin typeface="+mj-lt"/>
                <a:cs typeface="Arial" panose="020B0604020202020204" pitchFamily="34" charset="0"/>
              </a:rPr>
              <a:t>専門</a:t>
            </a:r>
            <a:r>
              <a:rPr lang="en-US" altLang="ja-JP" sz="1400" noProof="1">
                <a:latin typeface="+mj-lt"/>
                <a:cs typeface="Arial" panose="020B0604020202020204" pitchFamily="34" charset="0"/>
              </a:rPr>
              <a:t>訓練が必要で</a:t>
            </a:r>
            <a:r>
              <a:rPr lang="ja-JP" altLang="en-US" sz="1400" noProof="1">
                <a:latin typeface="+mj-lt"/>
                <a:cs typeface="Arial" panose="020B0604020202020204" pitchFamily="34" charset="0"/>
              </a:rPr>
              <a:t>ある</a:t>
            </a:r>
            <a:r>
              <a:rPr lang="en-US" altLang="ja-JP" sz="1400" noProof="1">
                <a:latin typeface="+mj-lt"/>
                <a:cs typeface="Arial" panose="020B0604020202020204" pitchFamily="34" charset="0"/>
              </a:rPr>
              <a:t>。</a:t>
            </a:r>
          </a:p>
          <a:p>
            <a:pPr marL="190504" indent="-190504" algn="just">
              <a:lnSpc>
                <a:spcPct val="110000"/>
              </a:lnSpc>
              <a:spcAft>
                <a:spcPts val="201"/>
              </a:spcAft>
              <a:buClr>
                <a:srgbClr val="5F8AC3"/>
              </a:buClr>
              <a:buFont typeface="Wingdings" panose="05000000000000000000" pitchFamily="2" charset="2"/>
              <a:buChar char="n"/>
            </a:pPr>
            <a:r>
              <a:rPr lang="ja-JP" altLang="en-US" sz="1400" noProof="1">
                <a:latin typeface="+mj-lt"/>
                <a:cs typeface="Arial" panose="020B0604020202020204" pitchFamily="34" charset="0"/>
              </a:rPr>
              <a:t>医療機関認証・監督機構（</a:t>
            </a:r>
            <a:r>
              <a:rPr lang="en-US" altLang="ja-JP" sz="1400" noProof="1">
                <a:latin typeface="+mj-lt"/>
                <a:cs typeface="Arial" panose="020B0604020202020204" pitchFamily="34" charset="0"/>
              </a:rPr>
              <a:t>GAHAR: General Authority for Healthcare Accreditation and Regulation</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a:t>
            </a:r>
            <a:r>
              <a:rPr lang="en-US" sz="1400" noProof="1">
                <a:latin typeface="+mn-ea"/>
                <a:cs typeface="Arial" panose="020B0604020202020204" pitchFamily="34" charset="0"/>
              </a:rPr>
              <a:t>理学療法基準の認定を行う</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024" y="6474539"/>
            <a:ext cx="9505503" cy="123111"/>
          </a:xfrm>
          <a:prstGeom prst="rect">
            <a:avLst/>
          </a:prstGeom>
          <a:noFill/>
        </p:spPr>
        <p:txBody>
          <a:bodyPr wrap="square" lIns="0" tIns="0" rIns="0" bIns="0" rtlCol="0">
            <a:spAutoFit/>
          </a:bodyPr>
          <a:lstStyle/>
          <a:p>
            <a:pPr defTabSz="361959"/>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WHO Data</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、https://gahar.gov.eg/upload/physical-therapy-accreditation-standards-2021-1.pdf、</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https://engineering.fue.edu.eg/engineering/departments/biomedical_engineering/about</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2024</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11</a:t>
            </a:r>
            <a:r>
              <a:rPr lang="ja-JP" altLang="en-US" sz="800" noProof="1">
                <a:solidFill>
                  <a:srgbClr val="000000"/>
                </a:solidFill>
                <a:latin typeface="Arial"/>
                <a:ea typeface="ＭＳ Ｐゴシック"/>
                <a:cs typeface="Arial"/>
              </a:rPr>
              <a:t>月時点）</a:t>
            </a:r>
            <a:endParaRPr kumimoji="1"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030470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395" imgH="396" progId="TCLayout.ActiveDocument.1">
                  <p:embed/>
                </p:oleObj>
              </mc:Choice>
              <mc:Fallback>
                <p:oleObj name="think-cellスライド" r:id="rId6"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110730" y="6619613"/>
            <a:ext cx="9001000" cy="14401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International Health Policies、Springer Open</a:t>
            </a:r>
          </a:p>
        </p:txBody>
      </p:sp>
      <p:cxnSp>
        <p:nvCxnSpPr>
          <p:cNvPr id="69" name="直線コネクタ 40">
            <a:extLst>
              <a:ext uri="{FF2B5EF4-FFF2-40B4-BE49-F238E27FC236}">
                <a16:creationId xmlns:a16="http://schemas.microsoft.com/office/drawing/2014/main" id="{73E3AB30-5B39-48D9-8E59-594B0AB55354}"/>
              </a:ext>
            </a:extLst>
          </p:cNvPr>
          <p:cNvCxnSpPr/>
          <p:nvPr/>
        </p:nvCxnSpPr>
        <p:spPr>
          <a:xfrm>
            <a:off x="200472" y="2501087"/>
            <a:ext cx="53035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200472" y="2213055"/>
            <a:ext cx="5120640"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国民皆保険</a:t>
            </a:r>
            <a:r>
              <a:rPr kumimoji="1" lang="ja-JP" altLang="en-US"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a:t>
            </a: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UHI</a:t>
            </a:r>
            <a:r>
              <a:rPr kumimoji="1" lang="ja-JP" altLang="en-US"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a:t>
            </a: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 加入</a:t>
            </a:r>
            <a:r>
              <a:rPr lang="ja-JP" altLang="en-US" sz="1400" b="1" noProof="1">
                <a:solidFill>
                  <a:srgbClr val="000000"/>
                </a:solidFill>
                <a:latin typeface="Arial"/>
                <a:ea typeface="HGP創英角ｺﾞｼｯｸUB" pitchFamily="50" charset="-128"/>
              </a:rPr>
              <a:t>者数</a:t>
            </a:r>
            <a:endParaRPr kumimoji="1" lang="en-US" altLang="ko-KR" sz="1400" b="1"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4" name="テキスト プレースホルダ 9">
            <a:extLst>
              <a:ext uri="{FF2B5EF4-FFF2-40B4-BE49-F238E27FC236}">
                <a16:creationId xmlns:a16="http://schemas.microsoft.com/office/drawing/2014/main" id="{037529FA-0250-939C-88C2-F6F587A52BC5}"/>
              </a:ext>
            </a:extLst>
          </p:cNvPr>
          <p:cNvSpPr>
            <a:spLocks noGrp="1"/>
          </p:cNvSpPr>
          <p:nvPr>
            <p:custDataLst>
              <p:tags r:id="rId2"/>
            </p:custDataLst>
          </p:nvPr>
        </p:nvSpPr>
        <p:spPr bwMode="auto">
          <a:xfrm>
            <a:off x="3296450" y="4249608"/>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2023*</a:t>
            </a:r>
          </a:p>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フェーズ3</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IN" altLang="ja-JP" sz="7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テキスト プレースホルダ 9">
            <a:extLst>
              <a:ext uri="{FF2B5EF4-FFF2-40B4-BE49-F238E27FC236}">
                <a16:creationId xmlns:a16="http://schemas.microsoft.com/office/drawing/2014/main" id="{F26B65E3-7361-EC5B-1304-14E3F82112CD}"/>
              </a:ext>
            </a:extLst>
          </p:cNvPr>
          <p:cNvSpPr>
            <a:spLocks noGrp="1"/>
          </p:cNvSpPr>
          <p:nvPr>
            <p:custDataLst>
              <p:tags r:id="rId3"/>
            </p:custDataLst>
          </p:nvPr>
        </p:nvSpPr>
        <p:spPr bwMode="auto">
          <a:xfrm>
            <a:off x="1708165" y="4249890"/>
            <a:ext cx="69246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2019</a:t>
            </a:r>
          </a:p>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（フェーズ1）</a:t>
            </a:r>
            <a:endParaRPr kumimoji="1" lang="en-IN" altLang="ja-JP" sz="7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テキスト ボックス 45">
            <a:extLst>
              <a:ext uri="{FF2B5EF4-FFF2-40B4-BE49-F238E27FC236}">
                <a16:creationId xmlns:a16="http://schemas.microsoft.com/office/drawing/2014/main" id="{15B9B87B-12FA-A83B-E88E-D9C61323DF34}"/>
              </a:ext>
            </a:extLst>
          </p:cNvPr>
          <p:cNvSpPr txBox="1">
            <a:spLocks/>
          </p:cNvSpPr>
          <p:nvPr/>
        </p:nvSpPr>
        <p:spPr>
          <a:xfrm>
            <a:off x="200025" y="1124743"/>
            <a:ext cx="9505056" cy="900285"/>
          </a:xfrm>
          <a:prstGeom prst="rect">
            <a:avLst/>
          </a:prstGeom>
          <a:noFill/>
        </p:spPr>
        <p:txBody>
          <a:bodyPr wrap="square" lIns="0" tIns="0" rIns="0" bIns="0" rtlCol="0" anchor="t">
            <a:no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ea typeface="ＭＳ Ｐゴシック"/>
                <a:cs typeface="Arial"/>
              </a:rPr>
              <a:t>2018</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年、エジプト議会は</a:t>
            </a:r>
            <a:r>
              <a:rPr kumimoji="1" lang="en-US" altLang="ja-JP" sz="1400" b="0" i="0" u="none" strike="noStrike" kern="1200" cap="none" spc="0" normalizeH="0" baseline="0" noProof="1">
                <a:ln>
                  <a:noFill/>
                </a:ln>
                <a:solidFill>
                  <a:srgbClr val="000000"/>
                </a:solidFill>
                <a:effectLst/>
                <a:uLnTx/>
                <a:uFillTx/>
                <a:ea typeface="ＭＳ Ｐゴシック"/>
                <a:cs typeface="Arial"/>
              </a:rPr>
              <a:t>、2027</a:t>
            </a:r>
            <a:r>
              <a:rPr lang="en-US" altLang="ja-JP" sz="1400" noProof="1">
                <a:solidFill>
                  <a:srgbClr val="000000"/>
                </a:solidFill>
                <a:latin typeface="ＭＳ Ｐゴシック"/>
                <a:ea typeface="ＭＳ Ｐゴシック"/>
                <a:cs typeface="Arial"/>
              </a:rPr>
              <a:t>年までにエジプトのすべての住民に対し包括的な医療保険を提供する国民皆保険</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400" b="0" i="0" u="none" strike="noStrike" kern="1200" cap="none" spc="0" normalizeH="0" baseline="0" noProof="1">
                <a:ln>
                  <a:noFill/>
                </a:ln>
                <a:solidFill>
                  <a:srgbClr val="000000"/>
                </a:solidFill>
                <a:effectLst/>
                <a:uLnTx/>
                <a:uFillTx/>
                <a:ea typeface="ＭＳ Ｐゴシック"/>
                <a:cs typeface="Arial"/>
              </a:rPr>
              <a:t>UHI</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 法を可決した。</a:t>
            </a:r>
            <a:endPar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すべてのエジプト人は、</a:t>
            </a:r>
            <a:r>
              <a:rPr lang="en-US" altLang="ja-JP" sz="1400" noProof="1">
                <a:solidFill>
                  <a:srgbClr val="000000"/>
                </a:solidFill>
                <a:latin typeface="+mj-lt"/>
                <a:ea typeface="ＭＳ Ｐゴシック"/>
                <a:cs typeface="Arial"/>
              </a:rPr>
              <a:t>家族会員になることで保障の対象となる</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rPr>
              <a:t>国民皆保険（</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UHI</a:t>
            </a:r>
            <a:r>
              <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 システムは</a:t>
            </a:r>
            <a:r>
              <a:rPr lang="en-US" altLang="ja-JP" sz="1400" noProof="1">
                <a:solidFill>
                  <a:srgbClr val="000000"/>
                </a:solidFill>
                <a:latin typeface="+mj-lt"/>
                <a:ea typeface="ＭＳ Ｐゴシック"/>
                <a:cs typeface="Arial"/>
              </a:rPr>
              <a:t>、全国を6フェーズに分け、2032年までの</a:t>
            </a:r>
            <a:r>
              <a:rPr lang="en-US" altLang="ja-JP" sz="1400" noProof="1">
                <a:solidFill>
                  <a:srgbClr val="000000"/>
                </a:solidFill>
                <a:latin typeface="Arial"/>
                <a:ea typeface="ＭＳ Ｐゴシック"/>
                <a:cs typeface="Arial"/>
              </a:rPr>
              <a:t>10</a:t>
            </a:r>
            <a:r>
              <a:rPr lang="en-US" altLang="ja-JP" sz="1400" noProof="1">
                <a:solidFill>
                  <a:srgbClr val="000000"/>
                </a:solidFill>
                <a:latin typeface="ＭＳ Ｐゴシック"/>
                <a:ea typeface="ＭＳ Ｐゴシック"/>
                <a:cs typeface="Arial"/>
              </a:rPr>
              <a:t>年間にわたり導入される予定である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p:txBody>
      </p:sp>
      <p:graphicFrame>
        <p:nvGraphicFramePr>
          <p:cNvPr id="16" name="Chart 15">
            <a:extLst>
              <a:ext uri="{FF2B5EF4-FFF2-40B4-BE49-F238E27FC236}">
                <a16:creationId xmlns:a16="http://schemas.microsoft.com/office/drawing/2014/main" id="{9EDA4F43-E414-167D-BE12-A949397D9C20}"/>
              </a:ext>
            </a:extLst>
          </p:cNvPr>
          <p:cNvGraphicFramePr/>
          <p:nvPr>
            <p:extLst>
              <p:ext uri="{D42A27DB-BD31-4B8C-83A1-F6EECF244321}">
                <p14:modId xmlns:p14="http://schemas.microsoft.com/office/powerpoint/2010/main" val="321713608"/>
              </p:ext>
            </p:extLst>
          </p:nvPr>
        </p:nvGraphicFramePr>
        <p:xfrm>
          <a:off x="960592" y="2216988"/>
          <a:ext cx="3600400" cy="2156783"/>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A7AAC00E-98AB-1DAB-1B29-783B302E471A}"/>
              </a:ext>
            </a:extLst>
          </p:cNvPr>
          <p:cNvSpPr txBox="1"/>
          <p:nvPr/>
        </p:nvSpPr>
        <p:spPr>
          <a:xfrm>
            <a:off x="1754427" y="3526583"/>
            <a:ext cx="632028" cy="2308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noProof="1">
                <a:solidFill>
                  <a:srgbClr val="000000"/>
                </a:solidFill>
                <a:latin typeface="Arial"/>
                <a:ea typeface="ＭＳ Ｐゴシック"/>
                <a:cs typeface="Arial"/>
              </a:rPr>
              <a:t>500</a:t>
            </a:r>
            <a:r>
              <a:rPr lang="ja-JP" altLang="en-US" sz="900" noProof="1">
                <a:solidFill>
                  <a:srgbClr val="000000"/>
                </a:solidFill>
                <a:latin typeface="Arial"/>
                <a:ea typeface="ＭＳ Ｐゴシック"/>
                <a:cs typeface="Arial"/>
              </a:rPr>
              <a:t>万人</a:t>
            </a:r>
            <a:endParaRPr 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C369F0DA-14D5-8E8A-DA5D-03F204007A18}"/>
              </a:ext>
            </a:extLst>
          </p:cNvPr>
          <p:cNvSpPr txBox="1"/>
          <p:nvPr/>
        </p:nvSpPr>
        <p:spPr>
          <a:xfrm>
            <a:off x="2985562" y="2609495"/>
            <a:ext cx="1107347" cy="2308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noProof="1">
                <a:solidFill>
                  <a:srgbClr val="000000"/>
                </a:solidFill>
                <a:latin typeface="Arial"/>
                <a:ea typeface="ＭＳ Ｐゴシック"/>
                <a:cs typeface="Arial"/>
              </a:rPr>
              <a:t>1500-1700</a:t>
            </a:r>
            <a:r>
              <a:rPr lang="ja-JP" altLang="en-US" sz="900" noProof="1">
                <a:solidFill>
                  <a:srgbClr val="000000"/>
                </a:solidFill>
                <a:latin typeface="Arial"/>
                <a:ea typeface="ＭＳ Ｐゴシック"/>
                <a:cs typeface="Arial"/>
              </a:rPr>
              <a:t>万人</a:t>
            </a:r>
            <a:endParaRPr 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20">
            <a:extLst>
              <a:ext uri="{FF2B5EF4-FFF2-40B4-BE49-F238E27FC236}">
                <a16:creationId xmlns:a16="http://schemas.microsoft.com/office/drawing/2014/main" id="{D088D5C5-ACB4-0358-AFB1-B332A9D4C52E}"/>
              </a:ext>
            </a:extLst>
          </p:cNvPr>
          <p:cNvSpPr txBox="1"/>
          <p:nvPr/>
        </p:nvSpPr>
        <p:spPr>
          <a:xfrm>
            <a:off x="2594755" y="4680243"/>
            <a:ext cx="2727979" cy="9728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2023</a:t>
            </a:r>
            <a:r>
              <a:rPr lang="en-US" altLang="ja-JP" sz="800" noProof="1">
                <a:solidFill>
                  <a:srgbClr val="000000"/>
                </a:solidFill>
                <a:latin typeface="Arial"/>
                <a:ea typeface="ＭＳ Ｐゴシック"/>
                <a:cs typeface="Arial"/>
              </a:rPr>
              <a:t>年にステージ３が終了するまでの登録者数の予測</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FF6E10B5-B013-D287-98B0-8F54BDF2B580}"/>
              </a:ext>
            </a:extLst>
          </p:cNvPr>
          <p:cNvSpPr txBox="1">
            <a:spLocks/>
          </p:cNvSpPr>
          <p:nvPr/>
        </p:nvSpPr>
        <p:spPr>
          <a:xfrm>
            <a:off x="326040" y="4852424"/>
            <a:ext cx="5319044" cy="865029"/>
          </a:xfrm>
          <a:prstGeom prst="rect">
            <a:avLst/>
          </a:prstGeom>
          <a:noFill/>
        </p:spPr>
        <p:txBody>
          <a:bodyPr wrap="square" lIns="0" tIns="0" rIns="0" bIns="0" rtlCol="0" anchor="t">
            <a:no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フェーズ1</a:t>
            </a:r>
            <a:r>
              <a:rPr lang="en-US" altLang="ja-JP" sz="1400" noProof="1">
                <a:solidFill>
                  <a:srgbClr val="000000"/>
                </a:solidFill>
                <a:latin typeface="Arial"/>
                <a:ea typeface="ＭＳ Ｐゴシック"/>
                <a:cs typeface="Arial"/>
              </a:rPr>
              <a:t>では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400" noProof="1">
                <a:solidFill>
                  <a:srgbClr val="000000"/>
                </a:solidFill>
                <a:latin typeface="Arial"/>
                <a:ea typeface="ＭＳ Ｐゴシック"/>
                <a:cs typeface="Arial"/>
              </a:rPr>
              <a:t>国民皆保険（</a:t>
            </a:r>
            <a:r>
              <a:rPr lang="en-US" altLang="ja-JP" sz="1400" noProof="1">
                <a:solidFill>
                  <a:srgbClr val="000000"/>
                </a:solidFill>
                <a:latin typeface="Arial"/>
                <a:ea typeface="ＭＳ Ｐゴシック"/>
                <a:cs typeface="Arial"/>
              </a:rPr>
              <a:t>UHI</a:t>
            </a:r>
            <a:r>
              <a:rPr lang="ja-JP" altLang="en-US"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はPort Said、Luxor、Ismailia、South Sinai、Aswan、Suwaysの6</a:t>
            </a:r>
            <a:r>
              <a:rPr lang="en-US" altLang="ja-JP" sz="1400" noProof="1">
                <a:solidFill>
                  <a:srgbClr val="000000"/>
                </a:solidFill>
                <a:latin typeface="Arial"/>
                <a:ea typeface="ＭＳ Ｐゴシック"/>
                <a:cs typeface="Arial"/>
              </a:rPr>
              <a:t>都市にある、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297</a:t>
            </a:r>
            <a:r>
              <a:rPr lang="en-US" altLang="ja-JP" sz="1400" noProof="1">
                <a:solidFill>
                  <a:srgbClr val="000000"/>
                </a:solidFill>
                <a:latin typeface="Arial"/>
                <a:ea typeface="ＭＳ Ｐゴシック"/>
                <a:cs typeface="Arial"/>
              </a:rPr>
              <a:t>の医療施設で導入された。</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年には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約</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500</a:t>
            </a:r>
            <a:r>
              <a:rPr lang="en-US" altLang="ja-JP" sz="1400" noProof="1">
                <a:solidFill>
                  <a:srgbClr val="000000"/>
                </a:solidFill>
                <a:latin typeface="Arial"/>
                <a:ea typeface="ＭＳ Ｐゴシック"/>
                <a:cs typeface="Arial"/>
              </a:rPr>
              <a:t>万人が</a:t>
            </a:r>
            <a:r>
              <a:rPr lang="ja-JP" altLang="en-US" sz="1400" noProof="1">
                <a:solidFill>
                  <a:srgbClr val="000000"/>
                </a:solidFill>
                <a:latin typeface="Arial"/>
                <a:ea typeface="ＭＳ Ｐゴシック"/>
                <a:cs typeface="Arial"/>
              </a:rPr>
              <a:t>国民皆保険（</a:t>
            </a:r>
            <a:r>
              <a:rPr lang="en-US" altLang="ja-JP" sz="1400" noProof="1">
                <a:solidFill>
                  <a:srgbClr val="000000"/>
                </a:solidFill>
                <a:latin typeface="Arial"/>
                <a:ea typeface="ＭＳ Ｐゴシック"/>
                <a:cs typeface="Arial"/>
              </a:rPr>
              <a:t>UHI</a:t>
            </a:r>
            <a:r>
              <a:rPr lang="ja-JP" altLang="en-US" sz="1400" noProof="1">
                <a:solidFill>
                  <a:srgbClr val="000000"/>
                </a:solidFill>
                <a:latin typeface="Arial"/>
                <a:ea typeface="ＭＳ Ｐゴシック"/>
                <a:cs typeface="Arial"/>
              </a:rPr>
              <a:t>）</a:t>
            </a:r>
            <a:r>
              <a:rPr lang="en-US" altLang="ja-JP" sz="1400" noProof="1">
                <a:solidFill>
                  <a:srgbClr val="000000"/>
                </a:solidFill>
                <a:latin typeface="Arial"/>
                <a:ea typeface="ＭＳ Ｐゴシック"/>
                <a:cs typeface="Arial"/>
              </a:rPr>
              <a:t>に加入している</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400" noProof="1">
                <a:solidFill>
                  <a:srgbClr val="000000"/>
                </a:solidFill>
                <a:latin typeface="Arial"/>
                <a:ea typeface="ＭＳ Ｐゴシック"/>
                <a:cs typeface="Arial"/>
              </a:rPr>
              <a:t>フェーズ</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 </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a:ea typeface="ＭＳ Ｐゴシック"/>
                <a:cs typeface="Arial"/>
              </a:rPr>
              <a:t>フェーズ</a:t>
            </a:r>
            <a:r>
              <a:rPr lang="en-US" altLang="ja-JP" sz="1400" noProof="1">
                <a:solidFill>
                  <a:srgbClr val="000000"/>
                </a:solidFill>
                <a:latin typeface="Arial"/>
                <a:ea typeface="ＭＳ Ｐゴシック"/>
                <a:cs typeface="Arial"/>
              </a:rPr>
              <a:t>3の終了時である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2023年には、</a:t>
            </a:r>
            <a:r>
              <a:rPr lang="en-US" altLang="ja-JP" sz="1400" noProof="1">
                <a:solidFill>
                  <a:srgbClr val="000000"/>
                </a:solidFill>
                <a:latin typeface="Arial"/>
                <a:ea typeface="ＭＳ Ｐゴシック"/>
                <a:cs typeface="Arial"/>
              </a:rPr>
              <a:t>1500万人から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1700</a:t>
            </a:r>
            <a:r>
              <a:rPr lang="en-US" altLang="ja-JP" sz="1400" noProof="1">
                <a:solidFill>
                  <a:srgbClr val="000000"/>
                </a:solidFill>
                <a:latin typeface="Arial"/>
                <a:ea typeface="ＭＳ Ｐゴシック"/>
                <a:cs typeface="Arial"/>
              </a:rPr>
              <a:t>万人がUHIの保障の対象になると予想されている</a:t>
            </a:r>
            <a:r>
              <a:rPr lang="ja-JP" altLang="en-US" sz="1400" noProof="1">
                <a:solidFill>
                  <a:srgbClr val="000000"/>
                </a:solidFill>
                <a:latin typeface="Arial"/>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cxnSp>
        <p:nvCxnSpPr>
          <p:cNvPr id="26" name="直線コネクタ 40">
            <a:extLst>
              <a:ext uri="{FF2B5EF4-FFF2-40B4-BE49-F238E27FC236}">
                <a16:creationId xmlns:a16="http://schemas.microsoft.com/office/drawing/2014/main" id="{FD34BDE3-71E1-1811-A7C5-B7B656511E26}"/>
              </a:ext>
            </a:extLst>
          </p:cNvPr>
          <p:cNvCxnSpPr/>
          <p:nvPr/>
        </p:nvCxnSpPr>
        <p:spPr>
          <a:xfrm>
            <a:off x="5817096" y="2501087"/>
            <a:ext cx="38404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2E71171F-C95F-CA60-571B-8E9C386B6796}"/>
              </a:ext>
            </a:extLst>
          </p:cNvPr>
          <p:cNvSpPr>
            <a:spLocks noChangeArrowheads="1"/>
          </p:cNvSpPr>
          <p:nvPr/>
        </p:nvSpPr>
        <p:spPr bwMode="auto">
          <a:xfrm>
            <a:off x="5817096" y="2213055"/>
            <a:ext cx="3291840"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新国民負担保険料の概要</a:t>
            </a:r>
            <a:endParaRPr kumimoji="1" lang="en-US" altLang="ko-KR" sz="1400" b="1" i="0" u="none" strike="noStrike" kern="1200" cap="none" spc="0" normalizeH="0" baseline="0" noProof="0">
              <a:ln>
                <a:noFill/>
              </a:ln>
              <a:solidFill>
                <a:srgbClr val="000000"/>
              </a:solidFill>
              <a:effectLst/>
              <a:uLnTx/>
              <a:uFillTx/>
              <a:latin typeface="Arial"/>
              <a:ea typeface="HGP創英角ｺﾞｼｯｸUB" pitchFamily="50" charset="-128"/>
              <a:cs typeface="+mn-cs"/>
            </a:endParaRPr>
          </a:p>
        </p:txBody>
      </p:sp>
      <p:sp>
        <p:nvSpPr>
          <p:cNvPr id="29" name="TextBox 28">
            <a:extLst>
              <a:ext uri="{FF2B5EF4-FFF2-40B4-BE49-F238E27FC236}">
                <a16:creationId xmlns:a16="http://schemas.microsoft.com/office/drawing/2014/main" id="{8961D6BC-B9EF-EF1F-5233-0CBB0B58692E}"/>
              </a:ext>
            </a:extLst>
          </p:cNvPr>
          <p:cNvSpPr txBox="1"/>
          <p:nvPr/>
        </p:nvSpPr>
        <p:spPr>
          <a:xfrm>
            <a:off x="5769144" y="2761097"/>
            <a:ext cx="3888432" cy="3409331"/>
          </a:xfrm>
          <a:prstGeom prst="rect">
            <a:avLst/>
          </a:prstGeom>
          <a:noFill/>
        </p:spPr>
        <p:txBody>
          <a:bodyPr wrap="square" lIns="91440" tIns="45720" rIns="91440" bIns="45720" anchor="t">
            <a:sp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事業主拠出金:</a:t>
            </a:r>
          </a:p>
          <a:p>
            <a:pPr marL="628650" marR="0" lvl="1" indent="-171450" algn="l" defTabSz="914400" rtl="0" eaLnBrk="1" fontAlgn="auto" latinLnBrk="0" hangingPunct="1">
              <a:lnSpc>
                <a:spcPct val="110000"/>
              </a:lnSpc>
              <a:spcBef>
                <a:spcPts val="0"/>
              </a:spcBef>
              <a:spcAft>
                <a:spcPts val="200"/>
              </a:spcAft>
              <a:buClr>
                <a:srgbClr val="5F8AC3"/>
              </a:buClr>
              <a:buSzTx/>
              <a:buFont typeface="Courier New"/>
              <a:buChar char="o"/>
              <a:tabLst/>
              <a:defRPr/>
            </a:pPr>
            <a:r>
              <a:rPr lang="en-US" altLang="ja-JP" sz="1400" noProof="1">
                <a:solidFill>
                  <a:srgbClr val="000000"/>
                </a:solidFill>
                <a:latin typeface="Arial"/>
                <a:ea typeface="ＭＳ Ｐゴシック"/>
                <a:cs typeface="Arial"/>
              </a:rPr>
              <a:t>保険料総額：従業員の給与の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医療保険</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3</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労働災害・職業病保険</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r>
              <a:rPr lang="en-US" altLang="ja-JP" sz="1400" noProof="1">
                <a:solidFill>
                  <a:srgbClr val="000000"/>
                </a:solidFill>
                <a:latin typeface="Arial"/>
                <a:ea typeface="ＭＳ Ｐゴシック"/>
                <a:cs typeface="Arial"/>
              </a:rPr>
              <a:t>%</a:t>
            </a:r>
            <a:r>
              <a:rPr lang="ja-JP" altLang="en-US" sz="1400" noProof="1">
                <a:solidFill>
                  <a:srgbClr val="000000"/>
                </a:solidFill>
                <a:latin typeface="Arial"/>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従業員拠出金:</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lang="en-US" altLang="ja-JP" sz="1400" noProof="1">
                <a:solidFill>
                  <a:srgbClr val="000000"/>
                </a:solidFill>
                <a:latin typeface="Arial"/>
                <a:ea typeface="ＭＳ Ｐゴシック"/>
                <a:cs typeface="Arial"/>
              </a:rPr>
              <a:t>保険料総額：給料の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給与所得者の付加保険料</a:t>
            </a:r>
            <a:endParaRPr kumimoji="1" lang="en-US" altLang="ja-JP" sz="1400" b="0" i="0" u="none" strike="noStrike" kern="1200" cap="none" spc="0" normalizeH="0" baseline="0" noProof="1">
              <a:ln>
                <a:noFill/>
              </a:ln>
              <a:solidFill>
                <a:srgbClr val="000000"/>
              </a:solidFill>
              <a:effectLst/>
              <a:highlight>
                <a:srgbClr val="FFFF00"/>
              </a:highligh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扶養家族一人につき1%の付加保険料</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主婦の保険料に3%</a:t>
            </a:r>
            <a:r>
              <a:rPr lang="en-US" altLang="ja-JP" sz="1400" noProof="1">
                <a:solidFill>
                  <a:srgbClr val="000000"/>
                </a:solidFill>
                <a:latin typeface="Arial"/>
                <a:ea typeface="ＭＳ Ｐゴシック"/>
                <a:cs typeface="Arial"/>
              </a:rPr>
              <a:t>の付加保険料</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a:ea typeface="ＭＳ Ｐゴシック"/>
                <a:cs typeface="Arial"/>
              </a:rPr>
              <a:t>保障範囲：これらの保険料により</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家族全員が保障の対象になる</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411307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民間保険制度</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178459" y="6615690"/>
            <a:ext cx="5633821" cy="130804"/>
          </a:xfrm>
          <a:prstGeom prst="rect">
            <a:avLst/>
          </a:prstGeom>
          <a:noFill/>
        </p:spPr>
        <p:txBody>
          <a:bodyPr wrap="square" lIns="0" tIns="0" rIns="0" bIns="0" rtlCol="0" anchor="t">
            <a:noAutofit/>
          </a:bodyPr>
          <a:lstStyle/>
          <a:p>
            <a:pPr>
              <a:defRPr/>
            </a:pPr>
            <a:r>
              <a:rPr lang="ja-JP" altLang="en-US" sz="800" noProof="1">
                <a:solidFill>
                  <a:srgbClr val="000000"/>
                </a:solidFill>
                <a:latin typeface="Arial"/>
                <a:ea typeface="ＭＳ Ｐゴシック"/>
                <a:cs typeface="Arial"/>
              </a:rPr>
              <a:t>（出所） </a:t>
            </a:r>
            <a:r>
              <a:rPr lang="en-US" altLang="ja-JP" sz="800" noProof="1">
                <a:solidFill>
                  <a:srgbClr val="000000"/>
                </a:solidFill>
                <a:latin typeface="Arial"/>
                <a:ea typeface="ＭＳ Ｐゴシック"/>
                <a:cs typeface="Arial"/>
              </a:rPr>
              <a:t>Atlas</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Reinsurance</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Report,;https://www.atlas-mag.net/en/article/top-10-insurance-companies-in-egypt-ranking-per-gwp</a:t>
            </a:r>
            <a:endParaRPr lang="ja-JP" dirty="0"/>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341101" y="1770667"/>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1">
                <a:ln>
                  <a:noFill/>
                </a:ln>
                <a:solidFill>
                  <a:srgbClr val="000000"/>
                </a:solidFill>
                <a:effectLst/>
                <a:uLnTx/>
                <a:uFillTx/>
                <a:latin typeface="HGP創英角ｺﾞｼｯｸUB"/>
                <a:ea typeface="HGP創英角ｺﾞｼｯｸUB"/>
              </a:rPr>
              <a:t>（1千 US$）</a:t>
            </a:r>
            <a:endParaRPr lang="ja-JP" altLang="en-US" sz="900" b="0" i="0" u="none" strike="noStrike" kern="1200" cap="none" spc="0" normalizeH="0" baseline="0" noProof="1">
              <a:ln>
                <a:noFill/>
              </a:ln>
              <a:solidFill>
                <a:srgbClr val="000000"/>
              </a:solidFill>
              <a:effectLst/>
              <a:uLnTx/>
              <a:uFillTx/>
              <a:latin typeface="HGP創英角ｺﾞｼｯｸUB"/>
              <a:ea typeface="HGP創英角ｺﾞｼｯｸUB"/>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25872" y="1157996"/>
            <a:ext cx="9479654" cy="445058"/>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エジプトの保険市場では、生命保険会社のシェア上位</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5</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社で、約</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9</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割のシェアを占め、保険会社では上位</a:t>
            </a:r>
            <a:r>
              <a:rPr lang="en-US" altLang="ja-JP" sz="1400" noProof="1">
                <a:solidFill>
                  <a:srgbClr val="000000"/>
                </a:solidFill>
                <a:latin typeface="+mj-lt"/>
                <a:ea typeface="ＭＳ Ｐゴシック"/>
                <a:cs typeface="Arial"/>
              </a:rPr>
              <a:t>5</a:t>
            </a:r>
            <a:r>
              <a:rPr lang="ja-JP" altLang="en-US" sz="1400" noProof="1">
                <a:solidFill>
                  <a:srgbClr val="000000"/>
                </a:solidFill>
                <a:latin typeface="ＭＳ Ｐゴシック"/>
                <a:ea typeface="ＭＳ Ｐゴシック"/>
                <a:cs typeface="Arial"/>
              </a:rPr>
              <a:t>社がシェアの約</a:t>
            </a:r>
            <a:r>
              <a:rPr lang="en-US" altLang="ja-JP" sz="1400" noProof="1">
                <a:solidFill>
                  <a:srgbClr val="000000"/>
                </a:solidFill>
                <a:latin typeface="+mj-lt"/>
                <a:ea typeface="ＭＳ Ｐゴシック"/>
                <a:cs typeface="Arial"/>
              </a:rPr>
              <a:t>6</a:t>
            </a:r>
            <a:r>
              <a:rPr lang="ja-JP" altLang="en-US" sz="1400" noProof="1">
                <a:solidFill>
                  <a:srgbClr val="000000"/>
                </a:solidFill>
                <a:latin typeface="ＭＳ Ｐゴシック"/>
                <a:ea typeface="ＭＳ Ｐゴシック"/>
                <a:cs typeface="Arial"/>
              </a:rPr>
              <a:t>割を占めている。</a:t>
            </a:r>
            <a:endPar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endParaRPr>
          </a:p>
        </p:txBody>
      </p:sp>
      <p:cxnSp>
        <p:nvCxnSpPr>
          <p:cNvPr id="2" name="直線コネクタ 40">
            <a:extLst>
              <a:ext uri="{FF2B5EF4-FFF2-40B4-BE49-F238E27FC236}">
                <a16:creationId xmlns:a16="http://schemas.microsoft.com/office/drawing/2014/main" id="{46EA070A-7CEA-A83A-B29C-159A84D677F4}"/>
              </a:ext>
            </a:extLst>
          </p:cNvPr>
          <p:cNvCxnSpPr>
            <a:cxnSpLocks/>
          </p:cNvCxnSpPr>
          <p:nvPr/>
        </p:nvCxnSpPr>
        <p:spPr>
          <a:xfrm>
            <a:off x="341101" y="2016325"/>
            <a:ext cx="9001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 11">
            <a:extLst>
              <a:ext uri="{FF2B5EF4-FFF2-40B4-BE49-F238E27FC236}">
                <a16:creationId xmlns:a16="http://schemas.microsoft.com/office/drawing/2014/main" id="{861179E6-DFF1-F25C-81F8-44BDAF620434}"/>
              </a:ext>
            </a:extLst>
          </p:cNvPr>
          <p:cNvGraphicFramePr>
            <a:graphicFrameLocks noGrp="1"/>
          </p:cNvGraphicFramePr>
          <p:nvPr>
            <p:extLst>
              <p:ext uri="{D42A27DB-BD31-4B8C-83A1-F6EECF244321}">
                <p14:modId xmlns:p14="http://schemas.microsoft.com/office/powerpoint/2010/main" val="3339014455"/>
              </p:ext>
            </p:extLst>
          </p:nvPr>
        </p:nvGraphicFramePr>
        <p:xfrm>
          <a:off x="341101" y="2224076"/>
          <a:ext cx="9001000" cy="1990840"/>
        </p:xfrm>
        <a:graphic>
          <a:graphicData uri="http://schemas.openxmlformats.org/drawingml/2006/table">
            <a:tbl>
              <a:tblPr firstRow="1" bandRow="1">
                <a:tableStyleId>{5C22544A-7EE6-4342-B048-85BDC9FD1C3A}</a:tableStyleId>
              </a:tblPr>
              <a:tblGrid>
                <a:gridCol w="2131604">
                  <a:extLst>
                    <a:ext uri="{9D8B030D-6E8A-4147-A177-3AD203B41FA5}">
                      <a16:colId xmlns:a16="http://schemas.microsoft.com/office/drawing/2014/main" val="2119443942"/>
                    </a:ext>
                  </a:extLst>
                </a:gridCol>
                <a:gridCol w="1634498">
                  <a:extLst>
                    <a:ext uri="{9D8B030D-6E8A-4147-A177-3AD203B41FA5}">
                      <a16:colId xmlns:a16="http://schemas.microsoft.com/office/drawing/2014/main" val="916879004"/>
                    </a:ext>
                  </a:extLst>
                </a:gridCol>
                <a:gridCol w="1634498">
                  <a:extLst>
                    <a:ext uri="{9D8B030D-6E8A-4147-A177-3AD203B41FA5}">
                      <a16:colId xmlns:a16="http://schemas.microsoft.com/office/drawing/2014/main" val="3851164028"/>
                    </a:ext>
                  </a:extLst>
                </a:gridCol>
                <a:gridCol w="1800200">
                  <a:extLst>
                    <a:ext uri="{9D8B030D-6E8A-4147-A177-3AD203B41FA5}">
                      <a16:colId xmlns:a16="http://schemas.microsoft.com/office/drawing/2014/main" val="3372699543"/>
                    </a:ext>
                  </a:extLst>
                </a:gridCol>
                <a:gridCol w="1800200">
                  <a:extLst>
                    <a:ext uri="{9D8B030D-6E8A-4147-A177-3AD203B41FA5}">
                      <a16:colId xmlns:a16="http://schemas.microsoft.com/office/drawing/2014/main" val="3657195124"/>
                    </a:ext>
                  </a:extLst>
                </a:gridCol>
              </a:tblGrid>
              <a:tr h="370840">
                <a:tc>
                  <a:txBody>
                    <a:bodyPr/>
                    <a:lstStyle/>
                    <a:p>
                      <a:r>
                        <a:rPr kumimoji="1" lang="ja-JP" altLang="en-US" sz="1100" dirty="0"/>
                        <a:t>生命保険企業</a:t>
                      </a:r>
                    </a:p>
                  </a:txBody>
                  <a:tcPr/>
                </a:tc>
                <a:tc>
                  <a:txBody>
                    <a:bodyPr/>
                    <a:lstStyle/>
                    <a:p>
                      <a:r>
                        <a:rPr kumimoji="1" lang="ja-JP" altLang="en-US" sz="1100" dirty="0"/>
                        <a:t>売上（</a:t>
                      </a:r>
                      <a:r>
                        <a:rPr kumimoji="1" lang="en-US" altLang="ja-JP" sz="1100" dirty="0"/>
                        <a:t>2022</a:t>
                      </a:r>
                      <a:r>
                        <a:rPr kumimoji="1" lang="ja-JP" altLang="en-US" sz="1100" dirty="0"/>
                        <a:t>）</a:t>
                      </a:r>
                    </a:p>
                  </a:txBody>
                  <a:tcPr/>
                </a:tc>
                <a:tc>
                  <a:txBody>
                    <a:bodyPr/>
                    <a:lstStyle/>
                    <a:p>
                      <a:r>
                        <a:rPr kumimoji="1" lang="ja-JP" altLang="en-US" sz="1100" dirty="0"/>
                        <a:t>売上（</a:t>
                      </a:r>
                      <a:r>
                        <a:rPr kumimoji="1" lang="en-US" altLang="ja-JP" sz="1100" dirty="0"/>
                        <a:t>2021</a:t>
                      </a:r>
                      <a:r>
                        <a:rPr kumimoji="1" lang="ja-JP" altLang="en-US" sz="1100" dirty="0"/>
                        <a:t>）</a:t>
                      </a:r>
                    </a:p>
                  </a:txBody>
                  <a:tcPr/>
                </a:tc>
                <a:tc>
                  <a:txBody>
                    <a:bodyPr/>
                    <a:lstStyle/>
                    <a:p>
                      <a:r>
                        <a:rPr kumimoji="1" lang="ja-JP" altLang="en-US" sz="1100" dirty="0"/>
                        <a:t>成長率（</a:t>
                      </a:r>
                      <a:r>
                        <a:rPr kumimoji="1" lang="en-US" altLang="ja-JP" sz="1100" dirty="0"/>
                        <a:t>2021-2022</a:t>
                      </a:r>
                      <a:r>
                        <a:rPr kumimoji="1" lang="ja-JP" altLang="en-US" sz="1100" dirty="0"/>
                        <a:t>）</a:t>
                      </a:r>
                    </a:p>
                  </a:txBody>
                  <a:tcPr/>
                </a:tc>
                <a:tc>
                  <a:txBody>
                    <a:bodyPr/>
                    <a:lstStyle/>
                    <a:p>
                      <a:r>
                        <a:rPr kumimoji="1" lang="ja-JP" altLang="en-US" sz="1100" dirty="0"/>
                        <a:t>市場シェア（</a:t>
                      </a:r>
                      <a:r>
                        <a:rPr kumimoji="1" lang="en-US" altLang="ja-JP" sz="1100" dirty="0"/>
                        <a:t>2022</a:t>
                      </a:r>
                      <a:r>
                        <a:rPr kumimoji="1" lang="ja-JP" altLang="en-US" sz="1100" dirty="0"/>
                        <a:t>）</a:t>
                      </a:r>
                    </a:p>
                  </a:txBody>
                  <a:tcPr/>
                </a:tc>
                <a:extLst>
                  <a:ext uri="{0D108BD9-81ED-4DB2-BD59-A6C34878D82A}">
                    <a16:rowId xmlns:a16="http://schemas.microsoft.com/office/drawing/2014/main" val="3922648836"/>
                  </a:ext>
                </a:extLst>
              </a:tr>
              <a:tr h="324000">
                <a:tc>
                  <a:txBody>
                    <a:bodyPr/>
                    <a:lstStyle/>
                    <a:p>
                      <a:r>
                        <a:rPr kumimoji="1" lang="en-US" altLang="ja-JP" sz="1100"/>
                        <a:t>Misr Life Insurance Company</a:t>
                      </a:r>
                      <a:endParaRPr kumimoji="1" lang="ja-JP" altLang="en-US" sz="1100" dirty="0"/>
                    </a:p>
                  </a:txBody>
                  <a:tcPr/>
                </a:tc>
                <a:tc>
                  <a:txBody>
                    <a:bodyPr/>
                    <a:lstStyle/>
                    <a:p>
                      <a:r>
                        <a:rPr kumimoji="1" lang="en-US" altLang="ja-JP" sz="1100"/>
                        <a:t>483,297</a:t>
                      </a:r>
                      <a:endParaRPr kumimoji="1" lang="ja-JP" altLang="en-US" sz="1100" dirty="0"/>
                    </a:p>
                  </a:txBody>
                  <a:tcPr/>
                </a:tc>
                <a:tc>
                  <a:txBody>
                    <a:bodyPr/>
                    <a:lstStyle/>
                    <a:p>
                      <a:r>
                        <a:rPr kumimoji="1" lang="en-US" altLang="ja-JP" sz="1100"/>
                        <a:t>487,239</a:t>
                      </a:r>
                      <a:endParaRPr kumimoji="1" lang="ja-JP" altLang="en-US" sz="1100" dirty="0"/>
                    </a:p>
                  </a:txBody>
                  <a:tcPr/>
                </a:tc>
                <a:tc>
                  <a:txBody>
                    <a:bodyPr/>
                    <a:lstStyle/>
                    <a:p>
                      <a:r>
                        <a:rPr kumimoji="1" lang="en-US" altLang="ja-JP" sz="1100"/>
                        <a:t>18.91%</a:t>
                      </a:r>
                      <a:endParaRPr kumimoji="1" lang="ja-JP" altLang="en-US" sz="1100" dirty="0"/>
                    </a:p>
                  </a:txBody>
                  <a:tcPr/>
                </a:tc>
                <a:tc>
                  <a:txBody>
                    <a:bodyPr/>
                    <a:lstStyle/>
                    <a:p>
                      <a:r>
                        <a:rPr kumimoji="1" lang="en-US" altLang="ja-JP" sz="1100" dirty="0"/>
                        <a:t>31.60%</a:t>
                      </a:r>
                      <a:endParaRPr kumimoji="1" lang="ja-JP" altLang="en-US" sz="1100" dirty="0"/>
                    </a:p>
                  </a:txBody>
                  <a:tcPr/>
                </a:tc>
                <a:extLst>
                  <a:ext uri="{0D108BD9-81ED-4DB2-BD59-A6C34878D82A}">
                    <a16:rowId xmlns:a16="http://schemas.microsoft.com/office/drawing/2014/main" val="632043729"/>
                  </a:ext>
                </a:extLst>
              </a:tr>
              <a:tr h="324000">
                <a:tc>
                  <a:txBody>
                    <a:bodyPr/>
                    <a:lstStyle/>
                    <a:p>
                      <a:r>
                        <a:rPr kumimoji="1" lang="en-US" altLang="ja-JP" sz="1100"/>
                        <a:t>Allianz Life Egypt</a:t>
                      </a:r>
                      <a:endParaRPr kumimoji="1" lang="ja-JP" altLang="en-US" sz="1100" dirty="0"/>
                    </a:p>
                  </a:txBody>
                  <a:tcPr/>
                </a:tc>
                <a:tc>
                  <a:txBody>
                    <a:bodyPr/>
                    <a:lstStyle/>
                    <a:p>
                      <a:r>
                        <a:rPr kumimoji="1" lang="en-US" altLang="ja-JP" sz="1100"/>
                        <a:t>324,978</a:t>
                      </a:r>
                      <a:endParaRPr kumimoji="1" lang="ja-JP" altLang="en-US" sz="1100" dirty="0"/>
                    </a:p>
                  </a:txBody>
                  <a:tcPr/>
                </a:tc>
                <a:tc>
                  <a:txBody>
                    <a:bodyPr/>
                    <a:lstStyle/>
                    <a:p>
                      <a:r>
                        <a:rPr kumimoji="1" lang="en-US" altLang="ja-JP" sz="1100"/>
                        <a:t>321,070</a:t>
                      </a:r>
                      <a:endParaRPr kumimoji="1" lang="ja-JP" altLang="en-US" sz="1100" dirty="0"/>
                    </a:p>
                  </a:txBody>
                  <a:tcPr/>
                </a:tc>
                <a:tc>
                  <a:txBody>
                    <a:bodyPr/>
                    <a:lstStyle/>
                    <a:p>
                      <a:r>
                        <a:rPr kumimoji="1" lang="en-US" altLang="ja-JP" sz="1100"/>
                        <a:t>21.34%</a:t>
                      </a:r>
                      <a:endParaRPr kumimoji="1" lang="ja-JP" altLang="en-US" sz="1100" dirty="0"/>
                    </a:p>
                  </a:txBody>
                  <a:tcPr/>
                </a:tc>
                <a:tc>
                  <a:txBody>
                    <a:bodyPr/>
                    <a:lstStyle/>
                    <a:p>
                      <a:r>
                        <a:rPr kumimoji="1" lang="en-US" altLang="ja-JP" sz="1100"/>
                        <a:t>21.25%</a:t>
                      </a:r>
                      <a:endParaRPr kumimoji="1" lang="ja-JP" altLang="en-US" sz="1100" dirty="0"/>
                    </a:p>
                  </a:txBody>
                  <a:tcPr/>
                </a:tc>
                <a:extLst>
                  <a:ext uri="{0D108BD9-81ED-4DB2-BD59-A6C34878D82A}">
                    <a16:rowId xmlns:a16="http://schemas.microsoft.com/office/drawing/2014/main" val="2490689992"/>
                  </a:ext>
                </a:extLst>
              </a:tr>
              <a:tr h="324000">
                <a:tc>
                  <a:txBody>
                    <a:bodyPr/>
                    <a:lstStyle/>
                    <a:p>
                      <a:r>
                        <a:rPr kumimoji="1" lang="en-US" altLang="ja-JP" sz="1100"/>
                        <a:t>Metlife Egypt</a:t>
                      </a:r>
                      <a:endParaRPr kumimoji="1" lang="ja-JP" altLang="en-US" sz="1100" dirty="0"/>
                    </a:p>
                  </a:txBody>
                  <a:tcPr/>
                </a:tc>
                <a:tc>
                  <a:txBody>
                    <a:bodyPr/>
                    <a:lstStyle/>
                    <a:p>
                      <a:r>
                        <a:rPr kumimoji="1" lang="en-US" altLang="ja-JP" sz="1100"/>
                        <a:t>265,164</a:t>
                      </a:r>
                      <a:endParaRPr kumimoji="1" lang="ja-JP" altLang="en-US" sz="1100" dirty="0"/>
                    </a:p>
                  </a:txBody>
                  <a:tcPr/>
                </a:tc>
                <a:tc>
                  <a:txBody>
                    <a:bodyPr/>
                    <a:lstStyle/>
                    <a:p>
                      <a:r>
                        <a:rPr kumimoji="1" lang="en-US" altLang="ja-JP" sz="1100"/>
                        <a:t>260,118</a:t>
                      </a:r>
                      <a:endParaRPr kumimoji="1" lang="ja-JP" altLang="en-US" sz="1100" dirty="0"/>
                    </a:p>
                  </a:txBody>
                  <a:tcPr/>
                </a:tc>
                <a:tc>
                  <a:txBody>
                    <a:bodyPr/>
                    <a:lstStyle/>
                    <a:p>
                      <a:r>
                        <a:rPr kumimoji="1" lang="en-US" altLang="ja-JP" sz="1100"/>
                        <a:t>22.21%</a:t>
                      </a:r>
                      <a:endParaRPr kumimoji="1" lang="ja-JP" altLang="en-US" sz="1100" dirty="0"/>
                    </a:p>
                  </a:txBody>
                  <a:tcPr/>
                </a:tc>
                <a:tc>
                  <a:txBody>
                    <a:bodyPr/>
                    <a:lstStyle/>
                    <a:p>
                      <a:r>
                        <a:rPr kumimoji="1" lang="en-US" altLang="ja-JP" sz="1100"/>
                        <a:t>17.34%</a:t>
                      </a:r>
                      <a:endParaRPr kumimoji="1" lang="ja-JP" altLang="en-US" sz="1100" dirty="0"/>
                    </a:p>
                  </a:txBody>
                  <a:tcPr/>
                </a:tc>
                <a:extLst>
                  <a:ext uri="{0D108BD9-81ED-4DB2-BD59-A6C34878D82A}">
                    <a16:rowId xmlns:a16="http://schemas.microsoft.com/office/drawing/2014/main" val="3853930034"/>
                  </a:ext>
                </a:extLst>
              </a:tr>
              <a:tr h="324000">
                <a:tc>
                  <a:txBody>
                    <a:bodyPr/>
                    <a:lstStyle/>
                    <a:p>
                      <a:r>
                        <a:rPr kumimoji="1" lang="en-US" altLang="ja-JP" sz="1100"/>
                        <a:t>AXA Life Egypt</a:t>
                      </a:r>
                      <a:endParaRPr kumimoji="1" lang="ja-JP" altLang="en-US" sz="1100" dirty="0"/>
                    </a:p>
                  </a:txBody>
                  <a:tcPr/>
                </a:tc>
                <a:tc>
                  <a:txBody>
                    <a:bodyPr/>
                    <a:lstStyle/>
                    <a:p>
                      <a:r>
                        <a:rPr kumimoji="1" lang="en-US" altLang="ja-JP" sz="1100"/>
                        <a:t>210,649</a:t>
                      </a:r>
                      <a:endParaRPr kumimoji="1" lang="ja-JP" altLang="en-US" sz="1100" dirty="0"/>
                    </a:p>
                  </a:txBody>
                  <a:tcPr/>
                </a:tc>
                <a:tc>
                  <a:txBody>
                    <a:bodyPr/>
                    <a:lstStyle/>
                    <a:p>
                      <a:r>
                        <a:rPr kumimoji="1" lang="en-US" altLang="ja-JP" sz="1100"/>
                        <a:t>210,632</a:t>
                      </a:r>
                      <a:endParaRPr kumimoji="1" lang="ja-JP" altLang="en-US" sz="1100" dirty="0"/>
                    </a:p>
                  </a:txBody>
                  <a:tcPr/>
                </a:tc>
                <a:tc>
                  <a:txBody>
                    <a:bodyPr/>
                    <a:lstStyle/>
                    <a:p>
                      <a:r>
                        <a:rPr kumimoji="1" lang="en-US" altLang="ja-JP" sz="1100"/>
                        <a:t>19.89%</a:t>
                      </a:r>
                      <a:endParaRPr kumimoji="1" lang="ja-JP" altLang="en-US" sz="1100" dirty="0"/>
                    </a:p>
                  </a:txBody>
                  <a:tcPr/>
                </a:tc>
                <a:tc>
                  <a:txBody>
                    <a:bodyPr/>
                    <a:lstStyle/>
                    <a:p>
                      <a:r>
                        <a:rPr kumimoji="1" lang="en-US" altLang="ja-JP" sz="1100"/>
                        <a:t>13.77%</a:t>
                      </a:r>
                      <a:endParaRPr kumimoji="1" lang="ja-JP" altLang="en-US" sz="1100" dirty="0"/>
                    </a:p>
                  </a:txBody>
                  <a:tcPr/>
                </a:tc>
                <a:extLst>
                  <a:ext uri="{0D108BD9-81ED-4DB2-BD59-A6C34878D82A}">
                    <a16:rowId xmlns:a16="http://schemas.microsoft.com/office/drawing/2014/main" val="607845801"/>
                  </a:ext>
                </a:extLst>
              </a:tr>
              <a:tr h="324000">
                <a:tc>
                  <a:txBody>
                    <a:bodyPr/>
                    <a:lstStyle/>
                    <a:p>
                      <a:r>
                        <a:rPr kumimoji="1" lang="en-US" altLang="ja-JP" sz="1100"/>
                        <a:t>GIG Life Egypt</a:t>
                      </a:r>
                      <a:endParaRPr kumimoji="1" lang="ja-JP" altLang="en-US" sz="1100" dirty="0"/>
                    </a:p>
                  </a:txBody>
                  <a:tcPr/>
                </a:tc>
                <a:tc>
                  <a:txBody>
                    <a:bodyPr/>
                    <a:lstStyle/>
                    <a:p>
                      <a:r>
                        <a:rPr kumimoji="1" lang="en-US" altLang="ja-JP" sz="1100"/>
                        <a:t>61,665</a:t>
                      </a:r>
                      <a:endParaRPr kumimoji="1" lang="ja-JP" altLang="en-US" sz="1100" dirty="0"/>
                    </a:p>
                  </a:txBody>
                  <a:tcPr/>
                </a:tc>
                <a:tc>
                  <a:txBody>
                    <a:bodyPr/>
                    <a:lstStyle/>
                    <a:p>
                      <a:r>
                        <a:rPr kumimoji="1" lang="en-US" altLang="ja-JP" sz="1100"/>
                        <a:t>58,770</a:t>
                      </a:r>
                      <a:endParaRPr kumimoji="1" lang="ja-JP" altLang="en-US" sz="1100" dirty="0"/>
                    </a:p>
                  </a:txBody>
                  <a:tcPr/>
                </a:tc>
                <a:tc>
                  <a:txBody>
                    <a:bodyPr/>
                    <a:lstStyle/>
                    <a:p>
                      <a:r>
                        <a:rPr kumimoji="1" lang="en-US" altLang="ja-JP" sz="1100"/>
                        <a:t>25.79%</a:t>
                      </a:r>
                      <a:endParaRPr kumimoji="1" lang="ja-JP" altLang="en-US" sz="1100"/>
                    </a:p>
                  </a:txBody>
                  <a:tcPr/>
                </a:tc>
                <a:tc>
                  <a:txBody>
                    <a:bodyPr/>
                    <a:lstStyle/>
                    <a:p>
                      <a:r>
                        <a:rPr kumimoji="1" lang="en-US" altLang="ja-JP" sz="1100" dirty="0"/>
                        <a:t>4.03%</a:t>
                      </a:r>
                      <a:endParaRPr kumimoji="1" lang="ja-JP" altLang="en-US" sz="1100" dirty="0"/>
                    </a:p>
                  </a:txBody>
                  <a:tcPr/>
                </a:tc>
                <a:extLst>
                  <a:ext uri="{0D108BD9-81ED-4DB2-BD59-A6C34878D82A}">
                    <a16:rowId xmlns:a16="http://schemas.microsoft.com/office/drawing/2014/main" val="3511596915"/>
                  </a:ext>
                </a:extLst>
              </a:tr>
            </a:tbl>
          </a:graphicData>
        </a:graphic>
      </p:graphicFrame>
      <p:graphicFrame>
        <p:nvGraphicFramePr>
          <p:cNvPr id="13" name="表 11">
            <a:extLst>
              <a:ext uri="{FF2B5EF4-FFF2-40B4-BE49-F238E27FC236}">
                <a16:creationId xmlns:a16="http://schemas.microsoft.com/office/drawing/2014/main" id="{4663C391-B8FE-F0B3-8543-75CD16570D9C}"/>
              </a:ext>
            </a:extLst>
          </p:cNvPr>
          <p:cNvGraphicFramePr>
            <a:graphicFrameLocks noGrp="1"/>
          </p:cNvGraphicFramePr>
          <p:nvPr>
            <p:extLst>
              <p:ext uri="{D42A27DB-BD31-4B8C-83A1-F6EECF244321}">
                <p14:modId xmlns:p14="http://schemas.microsoft.com/office/powerpoint/2010/main" val="2136571755"/>
              </p:ext>
            </p:extLst>
          </p:nvPr>
        </p:nvGraphicFramePr>
        <p:xfrm>
          <a:off x="341101" y="4280581"/>
          <a:ext cx="9001000" cy="2093560"/>
        </p:xfrm>
        <a:graphic>
          <a:graphicData uri="http://schemas.openxmlformats.org/drawingml/2006/table">
            <a:tbl>
              <a:tblPr firstRow="1" bandRow="1">
                <a:tableStyleId>{5C22544A-7EE6-4342-B048-85BDC9FD1C3A}</a:tableStyleId>
              </a:tblPr>
              <a:tblGrid>
                <a:gridCol w="2131604">
                  <a:extLst>
                    <a:ext uri="{9D8B030D-6E8A-4147-A177-3AD203B41FA5}">
                      <a16:colId xmlns:a16="http://schemas.microsoft.com/office/drawing/2014/main" val="2119443942"/>
                    </a:ext>
                  </a:extLst>
                </a:gridCol>
                <a:gridCol w="1634498">
                  <a:extLst>
                    <a:ext uri="{9D8B030D-6E8A-4147-A177-3AD203B41FA5}">
                      <a16:colId xmlns:a16="http://schemas.microsoft.com/office/drawing/2014/main" val="916879004"/>
                    </a:ext>
                  </a:extLst>
                </a:gridCol>
                <a:gridCol w="1634498">
                  <a:extLst>
                    <a:ext uri="{9D8B030D-6E8A-4147-A177-3AD203B41FA5}">
                      <a16:colId xmlns:a16="http://schemas.microsoft.com/office/drawing/2014/main" val="3851164028"/>
                    </a:ext>
                  </a:extLst>
                </a:gridCol>
                <a:gridCol w="1800200">
                  <a:extLst>
                    <a:ext uri="{9D8B030D-6E8A-4147-A177-3AD203B41FA5}">
                      <a16:colId xmlns:a16="http://schemas.microsoft.com/office/drawing/2014/main" val="3372699543"/>
                    </a:ext>
                  </a:extLst>
                </a:gridCol>
                <a:gridCol w="1800200">
                  <a:extLst>
                    <a:ext uri="{9D8B030D-6E8A-4147-A177-3AD203B41FA5}">
                      <a16:colId xmlns:a16="http://schemas.microsoft.com/office/drawing/2014/main" val="3657195124"/>
                    </a:ext>
                  </a:extLst>
                </a:gridCol>
              </a:tblGrid>
              <a:tr h="370840">
                <a:tc>
                  <a:txBody>
                    <a:bodyPr/>
                    <a:lstStyle/>
                    <a:p>
                      <a:r>
                        <a:rPr kumimoji="1" lang="ja-JP" altLang="en-US" sz="1100" dirty="0"/>
                        <a:t>他保険企業</a:t>
                      </a:r>
                    </a:p>
                  </a:txBody>
                  <a:tcPr/>
                </a:tc>
                <a:tc>
                  <a:txBody>
                    <a:bodyPr/>
                    <a:lstStyle/>
                    <a:p>
                      <a:r>
                        <a:rPr kumimoji="1" lang="ja-JP" altLang="en-US" sz="1100" dirty="0"/>
                        <a:t>売上（</a:t>
                      </a:r>
                      <a:r>
                        <a:rPr kumimoji="1" lang="en-US" altLang="ja-JP" sz="1100" dirty="0"/>
                        <a:t>2022</a:t>
                      </a:r>
                      <a:r>
                        <a:rPr kumimoji="1" lang="ja-JP" altLang="en-US" sz="1100" dirty="0"/>
                        <a:t>）</a:t>
                      </a:r>
                    </a:p>
                  </a:txBody>
                  <a:tcPr/>
                </a:tc>
                <a:tc>
                  <a:txBody>
                    <a:bodyPr/>
                    <a:lstStyle/>
                    <a:p>
                      <a:r>
                        <a:rPr kumimoji="1" lang="ja-JP" altLang="en-US" sz="1100" dirty="0"/>
                        <a:t>売上（</a:t>
                      </a:r>
                      <a:r>
                        <a:rPr kumimoji="1" lang="en-US" altLang="ja-JP" sz="1100" dirty="0"/>
                        <a:t>2021</a:t>
                      </a:r>
                      <a:r>
                        <a:rPr kumimoji="1" lang="ja-JP" altLang="en-US" sz="1100" dirty="0"/>
                        <a:t>）</a:t>
                      </a:r>
                    </a:p>
                  </a:txBody>
                  <a:tcPr/>
                </a:tc>
                <a:tc>
                  <a:txBody>
                    <a:bodyPr/>
                    <a:lstStyle/>
                    <a:p>
                      <a:r>
                        <a:rPr kumimoji="1" lang="ja-JP" altLang="en-US" sz="1100" dirty="0"/>
                        <a:t>成長率（</a:t>
                      </a:r>
                      <a:r>
                        <a:rPr kumimoji="1" lang="en-US" altLang="ja-JP" sz="1100" dirty="0"/>
                        <a:t>2021-2022</a:t>
                      </a:r>
                      <a:r>
                        <a:rPr kumimoji="1" lang="ja-JP" altLang="en-US" sz="1100" dirty="0"/>
                        <a:t>）</a:t>
                      </a:r>
                    </a:p>
                  </a:txBody>
                  <a:tcPr/>
                </a:tc>
                <a:tc>
                  <a:txBody>
                    <a:bodyPr/>
                    <a:lstStyle/>
                    <a:p>
                      <a:r>
                        <a:rPr kumimoji="1" lang="ja-JP" altLang="en-US" sz="1100" dirty="0"/>
                        <a:t>市場シェア（</a:t>
                      </a:r>
                      <a:r>
                        <a:rPr kumimoji="1" lang="en-US" altLang="ja-JP" sz="1100" dirty="0"/>
                        <a:t>2022</a:t>
                      </a:r>
                      <a:r>
                        <a:rPr kumimoji="1" lang="ja-JP" altLang="en-US" sz="1100" dirty="0"/>
                        <a:t>）</a:t>
                      </a:r>
                    </a:p>
                  </a:txBody>
                  <a:tcPr/>
                </a:tc>
                <a:extLst>
                  <a:ext uri="{0D108BD9-81ED-4DB2-BD59-A6C34878D82A}">
                    <a16:rowId xmlns:a16="http://schemas.microsoft.com/office/drawing/2014/main" val="3922648836"/>
                  </a:ext>
                </a:extLst>
              </a:tr>
              <a:tr h="324000">
                <a:tc>
                  <a:txBody>
                    <a:bodyPr/>
                    <a:lstStyle/>
                    <a:p>
                      <a:r>
                        <a:rPr kumimoji="1" lang="en-US" altLang="ja-JP" sz="1100"/>
                        <a:t>Misr Insurance</a:t>
                      </a:r>
                      <a:endParaRPr kumimoji="1" lang="ja-JP" altLang="en-US" sz="1100" dirty="0"/>
                    </a:p>
                  </a:txBody>
                  <a:tcPr/>
                </a:tc>
                <a:tc>
                  <a:txBody>
                    <a:bodyPr/>
                    <a:lstStyle/>
                    <a:p>
                      <a:r>
                        <a:rPr kumimoji="1" lang="en-US" altLang="ja-JP" sz="1100"/>
                        <a:t>551,684</a:t>
                      </a:r>
                      <a:endParaRPr kumimoji="1" lang="ja-JP" altLang="en-US" sz="1100" dirty="0"/>
                    </a:p>
                  </a:txBody>
                  <a:tcPr/>
                </a:tc>
                <a:tc>
                  <a:txBody>
                    <a:bodyPr/>
                    <a:lstStyle/>
                    <a:p>
                      <a:r>
                        <a:rPr kumimoji="1" lang="en-US" altLang="ja-JP" sz="1100"/>
                        <a:t>610,631</a:t>
                      </a:r>
                      <a:endParaRPr kumimoji="1" lang="ja-JP" altLang="en-US" sz="1100" dirty="0"/>
                    </a:p>
                  </a:txBody>
                  <a:tcPr/>
                </a:tc>
                <a:tc>
                  <a:txBody>
                    <a:bodyPr/>
                    <a:lstStyle/>
                    <a:p>
                      <a:r>
                        <a:rPr kumimoji="1" lang="en-US" altLang="ja-JP" sz="1100"/>
                        <a:t>8.31%</a:t>
                      </a:r>
                      <a:endParaRPr kumimoji="1" lang="ja-JP" altLang="en-US" sz="1100" dirty="0"/>
                    </a:p>
                  </a:txBody>
                  <a:tcPr/>
                </a:tc>
                <a:tc>
                  <a:txBody>
                    <a:bodyPr/>
                    <a:lstStyle/>
                    <a:p>
                      <a:r>
                        <a:rPr kumimoji="1" lang="en-US" altLang="ja-JP" sz="1100"/>
                        <a:t>38.09%</a:t>
                      </a:r>
                      <a:endParaRPr kumimoji="1" lang="ja-JP" altLang="en-US" sz="1100" dirty="0"/>
                    </a:p>
                  </a:txBody>
                  <a:tcPr/>
                </a:tc>
                <a:extLst>
                  <a:ext uri="{0D108BD9-81ED-4DB2-BD59-A6C34878D82A}">
                    <a16:rowId xmlns:a16="http://schemas.microsoft.com/office/drawing/2014/main" val="632043729"/>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t>GIG Egypt</a:t>
                      </a:r>
                      <a:endParaRPr kumimoji="1" lang="ja-JP" altLang="en-US" sz="1100" dirty="0"/>
                    </a:p>
                  </a:txBody>
                  <a:tcPr/>
                </a:tc>
                <a:tc>
                  <a:txBody>
                    <a:bodyPr/>
                    <a:lstStyle/>
                    <a:p>
                      <a:r>
                        <a:rPr kumimoji="1" lang="en-US" altLang="ja-JP" sz="1100"/>
                        <a:t>106,373</a:t>
                      </a:r>
                      <a:endParaRPr kumimoji="1" lang="ja-JP" altLang="en-US" sz="1100" dirty="0"/>
                    </a:p>
                  </a:txBody>
                  <a:tcPr/>
                </a:tc>
                <a:tc>
                  <a:txBody>
                    <a:bodyPr/>
                    <a:lstStyle/>
                    <a:p>
                      <a:r>
                        <a:rPr kumimoji="1" lang="en-US" altLang="ja-JP" sz="1100"/>
                        <a:t>93,174</a:t>
                      </a:r>
                      <a:endParaRPr kumimoji="1" lang="ja-JP" altLang="en-US" sz="1100" dirty="0"/>
                    </a:p>
                  </a:txBody>
                  <a:tcPr/>
                </a:tc>
                <a:tc>
                  <a:txBody>
                    <a:bodyPr/>
                    <a:lstStyle/>
                    <a:p>
                      <a:r>
                        <a:rPr kumimoji="1" lang="en-US" altLang="ja-JP" sz="1100"/>
                        <a:t>36.87%</a:t>
                      </a:r>
                      <a:endParaRPr kumimoji="1" lang="ja-JP" altLang="en-US" sz="1100" dirty="0"/>
                    </a:p>
                  </a:txBody>
                  <a:tcPr/>
                </a:tc>
                <a:tc>
                  <a:txBody>
                    <a:bodyPr/>
                    <a:lstStyle/>
                    <a:p>
                      <a:r>
                        <a:rPr kumimoji="1" lang="en-US" altLang="ja-JP" sz="1100"/>
                        <a:t>7.34%</a:t>
                      </a:r>
                      <a:endParaRPr kumimoji="1" lang="ja-JP" altLang="en-US" sz="1100" dirty="0"/>
                    </a:p>
                  </a:txBody>
                  <a:tcPr/>
                </a:tc>
                <a:extLst>
                  <a:ext uri="{0D108BD9-81ED-4DB2-BD59-A6C34878D82A}">
                    <a16:rowId xmlns:a16="http://schemas.microsoft.com/office/drawing/2014/main" val="2490689992"/>
                  </a:ext>
                </a:extLst>
              </a:tr>
              <a:tr h="324000">
                <a:tc>
                  <a:txBody>
                    <a:bodyPr/>
                    <a:lstStyle/>
                    <a:p>
                      <a:r>
                        <a:rPr kumimoji="1" lang="en-US" altLang="ja-JP" sz="1100"/>
                        <a:t>Orient Takaful Insurance Company</a:t>
                      </a:r>
                      <a:endParaRPr kumimoji="1" lang="ja-JP" altLang="en-US" sz="1100" dirty="0"/>
                    </a:p>
                  </a:txBody>
                  <a:tcPr/>
                </a:tc>
                <a:tc>
                  <a:txBody>
                    <a:bodyPr/>
                    <a:lstStyle/>
                    <a:p>
                      <a:r>
                        <a:rPr kumimoji="1" lang="en-US" altLang="ja-JP" sz="1100"/>
                        <a:t>99,112</a:t>
                      </a:r>
                      <a:endParaRPr kumimoji="1" lang="ja-JP" altLang="en-US" sz="1100" dirty="0"/>
                    </a:p>
                  </a:txBody>
                  <a:tcPr/>
                </a:tc>
                <a:tc>
                  <a:txBody>
                    <a:bodyPr/>
                    <a:lstStyle/>
                    <a:p>
                      <a:r>
                        <a:rPr kumimoji="1" lang="en-US" altLang="ja-JP" sz="1100"/>
                        <a:t>81,720</a:t>
                      </a:r>
                      <a:endParaRPr kumimoji="1" lang="ja-JP" altLang="en-US" sz="1100" dirty="0"/>
                    </a:p>
                  </a:txBody>
                  <a:tcPr/>
                </a:tc>
                <a:tc>
                  <a:txBody>
                    <a:bodyPr/>
                    <a:lstStyle/>
                    <a:p>
                      <a:r>
                        <a:rPr kumimoji="1" lang="en-US" altLang="ja-JP" sz="1100"/>
                        <a:t>45.40%</a:t>
                      </a:r>
                      <a:endParaRPr kumimoji="1" lang="ja-JP" altLang="en-US" sz="1100" dirty="0"/>
                    </a:p>
                  </a:txBody>
                  <a:tcPr/>
                </a:tc>
                <a:tc>
                  <a:txBody>
                    <a:bodyPr/>
                    <a:lstStyle/>
                    <a:p>
                      <a:r>
                        <a:rPr kumimoji="1" lang="en-US" altLang="ja-JP" sz="1100"/>
                        <a:t>6.84%</a:t>
                      </a:r>
                      <a:endParaRPr kumimoji="1" lang="ja-JP" altLang="en-US" sz="1100" dirty="0"/>
                    </a:p>
                  </a:txBody>
                  <a:tcPr/>
                </a:tc>
                <a:extLst>
                  <a:ext uri="{0D108BD9-81ED-4DB2-BD59-A6C34878D82A}">
                    <a16:rowId xmlns:a16="http://schemas.microsoft.com/office/drawing/2014/main" val="3853930034"/>
                  </a:ext>
                </a:extLst>
              </a:tr>
              <a:tr h="324000">
                <a:tc>
                  <a:txBody>
                    <a:bodyPr/>
                    <a:lstStyle/>
                    <a:p>
                      <a:r>
                        <a:rPr kumimoji="1" lang="en-US" altLang="ja-JP" sz="1100"/>
                        <a:t>Allianz Insurance Egypt</a:t>
                      </a:r>
                      <a:endParaRPr kumimoji="1" lang="ja-JP" altLang="en-US" sz="1100" dirty="0"/>
                    </a:p>
                  </a:txBody>
                  <a:tcPr/>
                </a:tc>
                <a:tc>
                  <a:txBody>
                    <a:bodyPr/>
                    <a:lstStyle/>
                    <a:p>
                      <a:r>
                        <a:rPr kumimoji="1" lang="en-US" altLang="ja-JP" sz="1100"/>
                        <a:t>98,164</a:t>
                      </a:r>
                      <a:endParaRPr kumimoji="1" lang="ja-JP" altLang="en-US" sz="1100" dirty="0"/>
                    </a:p>
                  </a:txBody>
                  <a:tcPr/>
                </a:tc>
                <a:tc>
                  <a:txBody>
                    <a:bodyPr/>
                    <a:lstStyle/>
                    <a:p>
                      <a:r>
                        <a:rPr kumimoji="1" lang="en-US" altLang="ja-JP" sz="1100"/>
                        <a:t>78,790</a:t>
                      </a:r>
                      <a:endParaRPr kumimoji="1" lang="ja-JP" altLang="en-US" sz="1100" dirty="0"/>
                    </a:p>
                  </a:txBody>
                  <a:tcPr/>
                </a:tc>
                <a:tc>
                  <a:txBody>
                    <a:bodyPr/>
                    <a:lstStyle/>
                    <a:p>
                      <a:r>
                        <a:rPr kumimoji="1" lang="en-US" altLang="ja-JP" sz="1100"/>
                        <a:t>49.36%</a:t>
                      </a:r>
                      <a:endParaRPr kumimoji="1" lang="ja-JP" altLang="en-US" sz="1100" dirty="0"/>
                    </a:p>
                  </a:txBody>
                  <a:tcPr/>
                </a:tc>
                <a:tc>
                  <a:txBody>
                    <a:bodyPr/>
                    <a:lstStyle/>
                    <a:p>
                      <a:r>
                        <a:rPr kumimoji="1" lang="en-US" altLang="ja-JP" sz="1100"/>
                        <a:t>6.78%</a:t>
                      </a:r>
                      <a:endParaRPr kumimoji="1" lang="ja-JP" altLang="en-US" sz="1100" dirty="0"/>
                    </a:p>
                  </a:txBody>
                  <a:tcPr/>
                </a:tc>
                <a:extLst>
                  <a:ext uri="{0D108BD9-81ED-4DB2-BD59-A6C34878D82A}">
                    <a16:rowId xmlns:a16="http://schemas.microsoft.com/office/drawing/2014/main" val="607845801"/>
                  </a:ext>
                </a:extLst>
              </a:tr>
              <a:tr h="324000">
                <a:tc>
                  <a:txBody>
                    <a:bodyPr/>
                    <a:lstStyle/>
                    <a:p>
                      <a:r>
                        <a:rPr kumimoji="1" lang="en-US" altLang="ja-JP" sz="1100"/>
                        <a:t>Bupa Egypt</a:t>
                      </a:r>
                      <a:endParaRPr kumimoji="1" lang="ja-JP" altLang="en-US" sz="1100" dirty="0"/>
                    </a:p>
                  </a:txBody>
                  <a:tcPr/>
                </a:tc>
                <a:tc>
                  <a:txBody>
                    <a:bodyPr/>
                    <a:lstStyle/>
                    <a:p>
                      <a:r>
                        <a:rPr kumimoji="1" lang="en-US" altLang="ja-JP" sz="1100"/>
                        <a:t>71,489</a:t>
                      </a:r>
                      <a:endParaRPr kumimoji="1" lang="ja-JP" altLang="en-US" sz="1100" dirty="0"/>
                    </a:p>
                  </a:txBody>
                  <a:tcPr/>
                </a:tc>
                <a:tc>
                  <a:txBody>
                    <a:bodyPr/>
                    <a:lstStyle/>
                    <a:p>
                      <a:r>
                        <a:rPr kumimoji="1" lang="en-US" altLang="ja-JP" sz="1100"/>
                        <a:t>71,742</a:t>
                      </a:r>
                      <a:endParaRPr kumimoji="1" lang="ja-JP" altLang="en-US" sz="1100" dirty="0"/>
                    </a:p>
                  </a:txBody>
                  <a:tcPr/>
                </a:tc>
                <a:tc>
                  <a:txBody>
                    <a:bodyPr/>
                    <a:lstStyle/>
                    <a:p>
                      <a:r>
                        <a:rPr kumimoji="1" lang="en-US" altLang="ja-JP" sz="1100"/>
                        <a:t>19.46%</a:t>
                      </a:r>
                      <a:endParaRPr kumimoji="1" lang="ja-JP" altLang="en-US" sz="1100" dirty="0"/>
                    </a:p>
                  </a:txBody>
                  <a:tcPr/>
                </a:tc>
                <a:tc>
                  <a:txBody>
                    <a:bodyPr/>
                    <a:lstStyle/>
                    <a:p>
                      <a:r>
                        <a:rPr kumimoji="1" lang="en-US" altLang="ja-JP" sz="1100" dirty="0"/>
                        <a:t>4.94%</a:t>
                      </a:r>
                      <a:endParaRPr kumimoji="1" lang="ja-JP" altLang="en-US" sz="1100" dirty="0"/>
                    </a:p>
                  </a:txBody>
                  <a:tcPr/>
                </a:tc>
                <a:extLst>
                  <a:ext uri="{0D108BD9-81ED-4DB2-BD59-A6C34878D82A}">
                    <a16:rowId xmlns:a16="http://schemas.microsoft.com/office/drawing/2014/main" val="3511596915"/>
                  </a:ext>
                </a:extLst>
              </a:tr>
            </a:tbl>
          </a:graphicData>
        </a:graphic>
      </p:graphicFrame>
      <p:sp>
        <p:nvSpPr>
          <p:cNvPr id="18" name="テキスト ボックス 20">
            <a:extLst>
              <a:ext uri="{FF2B5EF4-FFF2-40B4-BE49-F238E27FC236}">
                <a16:creationId xmlns:a16="http://schemas.microsoft.com/office/drawing/2014/main" id="{A5D6110B-1C99-53E2-02EE-80B96ACBB28E}"/>
              </a:ext>
            </a:extLst>
          </p:cNvPr>
          <p:cNvSpPr txBox="1"/>
          <p:nvPr/>
        </p:nvSpPr>
        <p:spPr>
          <a:xfrm>
            <a:off x="226748" y="6464875"/>
            <a:ext cx="422669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Note:総保険料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GWP</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とは、保険契約者が補償範囲に対して支払う保険料のことである</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AF317628-E7AD-D4FD-2C89-0F8CA82A24B4}"/>
              </a:ext>
            </a:extLst>
          </p:cNvPr>
          <p:cNvSpPr>
            <a:spLocks noChangeArrowheads="1"/>
          </p:cNvSpPr>
          <p:nvPr/>
        </p:nvSpPr>
        <p:spPr bwMode="auto">
          <a:xfrm>
            <a:off x="341101" y="1562698"/>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noProof="1">
                <a:solidFill>
                  <a:srgbClr val="000000"/>
                </a:solidFill>
                <a:latin typeface="HGP創英角ｺﾞｼｯｸUB"/>
                <a:ea typeface="HGP創英角ｺﾞｼｯｸUB"/>
              </a:rPr>
              <a:t>民間保険企業：</a:t>
            </a:r>
            <a:r>
              <a:rPr lang="en-US" altLang="ja-JP" sz="1400" noProof="1">
                <a:solidFill>
                  <a:srgbClr val="000000"/>
                </a:solidFill>
                <a:latin typeface="HGP創英角ｺﾞｼｯｸUB"/>
                <a:ea typeface="HGP創英角ｺﾞｼｯｸUB"/>
              </a:rPr>
              <a:t>GWP</a:t>
            </a:r>
            <a:r>
              <a:rPr lang="ja-JP" altLang="en-US" sz="1400" noProof="1">
                <a:solidFill>
                  <a:srgbClr val="000000"/>
                </a:solidFill>
                <a:latin typeface="HGP創英角ｺﾞｼｯｸUB"/>
                <a:ea typeface="HGP創英角ｺﾞｼｯｸUB"/>
              </a:rPr>
              <a:t>あたりのランキング（</a:t>
            </a:r>
            <a:r>
              <a:rPr lang="en-US" altLang="ja-JP" sz="1400" noProof="1">
                <a:solidFill>
                  <a:srgbClr val="000000"/>
                </a:solidFill>
                <a:latin typeface="HGP創英角ｺﾞｼｯｸUB"/>
                <a:ea typeface="HGP創英角ｺﾞｼｯｸUB"/>
              </a:rPr>
              <a:t>2020</a:t>
            </a:r>
            <a:r>
              <a:rPr lang="ja-JP" altLang="en-US" sz="1400" noProof="1">
                <a:solidFill>
                  <a:srgbClr val="000000"/>
                </a:solidFill>
                <a:latin typeface="HGP創英角ｺﾞｼｯｸUB"/>
                <a:ea typeface="HGP創英角ｺﾞｼｯｸUB"/>
              </a:rPr>
              <a:t>年）</a:t>
            </a:r>
            <a:endParaRPr kumimoji="1" lang="en-US" altLang="ja-JP" sz="1400" b="0" i="0" u="none" strike="noStrike" kern="1200" cap="none" spc="0" normalizeH="0" baseline="0" noProof="0" dirty="0">
              <a:ln>
                <a:noFill/>
              </a:ln>
              <a:solidFill>
                <a:srgbClr val="000000"/>
              </a:solidFill>
              <a:effectLst/>
              <a:uLnTx/>
              <a:uFillTx/>
              <a:latin typeface="HGP創英角ｺﾞｼｯｸUB"/>
              <a:ea typeface="HGP創英角ｺﾞｼｯｸUB"/>
            </a:endParaRPr>
          </a:p>
        </p:txBody>
      </p:sp>
    </p:spTree>
    <p:extLst>
      <p:ext uri="{BB962C8B-B14F-4D97-AF65-F5344CB8AC3E}">
        <p14:creationId xmlns:p14="http://schemas.microsoft.com/office/powerpoint/2010/main" val="276259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保健に関する制度及び行政の体制</a:t>
            </a:r>
          </a:p>
        </p:txBody>
      </p:sp>
      <p:sp>
        <p:nvSpPr>
          <p:cNvPr id="46" name="テキスト ボックス 45"/>
          <p:cNvSpPr txBox="1"/>
          <p:nvPr/>
        </p:nvSpPr>
        <p:spPr>
          <a:xfrm>
            <a:off x="200472" y="1124747"/>
            <a:ext cx="9505058" cy="1181670"/>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エジプトの医療制度は、民間</a:t>
            </a:r>
            <a:r>
              <a:rPr lang="ja-JP" altLang="en-US" sz="1400" noProof="1">
                <a:latin typeface="+mn-ea"/>
                <a:cs typeface="Arial" panose="020B0604020202020204" pitchFamily="34" charset="0"/>
              </a:rPr>
              <a:t>および</a:t>
            </a:r>
            <a:r>
              <a:rPr lang="en-US" altLang="ja-JP" sz="1400" noProof="1">
                <a:latin typeface="+mn-ea"/>
                <a:cs typeface="Arial" panose="020B0604020202020204" pitchFamily="34" charset="0"/>
              </a:rPr>
              <a:t>公的医療機関で構成されてい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エジプトの医療制度は非常に細分化されており、規制と</a:t>
            </a:r>
            <a:r>
              <a:rPr lang="ja-JP" altLang="en-US" sz="1400" noProof="1">
                <a:latin typeface="+mn-ea"/>
                <a:cs typeface="Arial" panose="020B0604020202020204" pitchFamily="34" charset="0"/>
              </a:rPr>
              <a:t>医療の</a:t>
            </a:r>
            <a:r>
              <a:rPr lang="en-US" altLang="ja-JP" sz="1400" noProof="1">
                <a:latin typeface="+mn-ea"/>
                <a:cs typeface="Arial" panose="020B0604020202020204" pitchFamily="34" charset="0"/>
              </a:rPr>
              <a:t>質に</a:t>
            </a:r>
            <a:r>
              <a:rPr lang="ja-JP" altLang="en-US" sz="1400" noProof="1">
                <a:latin typeface="+mn-ea"/>
                <a:cs typeface="Arial" panose="020B0604020202020204" pitchFamily="34" charset="0"/>
              </a:rPr>
              <a:t>関して</a:t>
            </a:r>
            <a:r>
              <a:rPr lang="en-US" altLang="ja-JP" sz="1400" noProof="1">
                <a:latin typeface="+mn-ea"/>
                <a:cs typeface="Arial" panose="020B0604020202020204" pitchFamily="34" charset="0"/>
              </a:rPr>
              <a:t>様々な課題が生じてい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mj-lt"/>
                <a:cs typeface="Arial" panose="020B0604020202020204" pitchFamily="34" charset="0"/>
              </a:rPr>
              <a:t>WHO</a:t>
            </a:r>
            <a:r>
              <a:rPr lang="en-US" sz="1400" noProof="1">
                <a:latin typeface="+mn-ea"/>
                <a:cs typeface="Arial" panose="020B0604020202020204" pitchFamily="34" charset="0"/>
              </a:rPr>
              <a:t>は、</a:t>
            </a:r>
            <a:r>
              <a:rPr kumimoji="1" lang="en-US" altLang="ja-JP" sz="1400" noProof="1">
                <a:solidFill>
                  <a:srgbClr val="000000"/>
                </a:solidFill>
                <a:latin typeface="+mn-ea"/>
                <a:cs typeface="Arial" panose="020B0604020202020204" pitchFamily="34" charset="0"/>
              </a:rPr>
              <a:t>持続可能なエジプト戦略</a:t>
            </a:r>
            <a:r>
              <a:rPr kumimoji="1" lang="ja-JP" altLang="en-US" sz="1400" noProof="1">
                <a:solidFill>
                  <a:srgbClr val="000000"/>
                </a:solidFill>
                <a:latin typeface="+mn-ea"/>
                <a:cs typeface="Arial" panose="020B0604020202020204" pitchFamily="34" charset="0"/>
              </a:rPr>
              <a:t>（</a:t>
            </a:r>
            <a:r>
              <a:rPr kumimoji="1" lang="en-US" altLang="ja-JP" sz="1400" noProof="1">
                <a:solidFill>
                  <a:srgbClr val="000000"/>
                </a:solidFill>
                <a:latin typeface="+mn-ea"/>
                <a:cs typeface="Arial" panose="020B0604020202020204" pitchFamily="34" charset="0"/>
              </a:rPr>
              <a:t>エジプトビジョン</a:t>
            </a:r>
            <a:r>
              <a:rPr kumimoji="1" lang="en-US" altLang="ja-JP" sz="1400" noProof="1">
                <a:solidFill>
                  <a:srgbClr val="000000"/>
                </a:solidFill>
                <a:latin typeface="+mj-lt"/>
                <a:cs typeface="Arial" panose="020B0604020202020204" pitchFamily="34" charset="0"/>
              </a:rPr>
              <a:t>2030</a:t>
            </a:r>
            <a:r>
              <a:rPr kumimoji="1" lang="ja-JP" altLang="en-US" sz="1400" noProof="1">
                <a:solidFill>
                  <a:srgbClr val="000000"/>
                </a:solidFill>
                <a:latin typeface="+mn-ea"/>
                <a:cs typeface="Arial" panose="020B0604020202020204" pitchFamily="34" charset="0"/>
              </a:rPr>
              <a:t>）</a:t>
            </a:r>
            <a:r>
              <a:rPr lang="en-US" sz="1400" noProof="1">
                <a:latin typeface="+mn-ea"/>
                <a:cs typeface="Arial" panose="020B0604020202020204" pitchFamily="34" charset="0"/>
              </a:rPr>
              <a:t>の柱の</a:t>
            </a:r>
            <a:r>
              <a:rPr lang="ja-JP" altLang="en-US" sz="1400" noProof="1">
                <a:latin typeface="+mn-ea"/>
                <a:cs typeface="Arial" panose="020B0604020202020204" pitchFamily="34" charset="0"/>
              </a:rPr>
              <a:t>一つである保健開発</a:t>
            </a:r>
            <a:r>
              <a:rPr lang="en-US" sz="1400" noProof="1">
                <a:latin typeface="+mn-ea"/>
                <a:cs typeface="Arial" panose="020B0604020202020204" pitchFamily="34" charset="0"/>
              </a:rPr>
              <a:t>において</a:t>
            </a:r>
            <a:r>
              <a:rPr lang="ja-JP" altLang="en-US" sz="1400" noProof="1">
                <a:latin typeface="+mn-ea"/>
                <a:cs typeface="Arial" panose="020B0604020202020204" pitchFamily="34" charset="0"/>
              </a:rPr>
              <a:t>エジプト保健人口省（</a:t>
            </a:r>
            <a:r>
              <a:rPr lang="en-US" altLang="ja-JP" sz="1400" noProof="1">
                <a:latin typeface="+mj-lt"/>
                <a:cs typeface="Arial" panose="020B0604020202020204" pitchFamily="34" charset="0"/>
              </a:rPr>
              <a:t>MoHP: Ministry of Health &amp; Population</a:t>
            </a:r>
            <a:r>
              <a:rPr lang="ja-JP" altLang="en-US" sz="1400" noProof="1">
                <a:latin typeface="+mj-lt"/>
                <a:cs typeface="Arial" panose="020B0604020202020204" pitchFamily="34" charset="0"/>
              </a:rPr>
              <a:t>）</a:t>
            </a:r>
            <a:r>
              <a:rPr lang="en-US" sz="1400" noProof="1">
                <a:latin typeface="+mn-ea"/>
                <a:cs typeface="Arial" panose="020B0604020202020204" pitchFamily="34" charset="0"/>
              </a:rPr>
              <a:t>を支援している。</a:t>
            </a:r>
            <a:r>
              <a:rPr lang="en-US" sz="1400" dirty="0">
                <a:latin typeface="+mj-lt"/>
                <a:cs typeface="Arial" panose="020B0604020202020204" pitchFamily="34" charset="0"/>
              </a:rPr>
              <a:t> </a:t>
            </a:r>
            <a:r>
              <a:rPr lang="en-US" sz="1400" noProof="1">
                <a:latin typeface="+mj-lt"/>
                <a:cs typeface="Arial" panose="020B0604020202020204" pitchFamily="34" charset="0"/>
              </a:rPr>
              <a:t>4</a:t>
            </a:r>
            <a:r>
              <a:rPr lang="en-US" sz="1400" noProof="1">
                <a:latin typeface="+mn-ea"/>
                <a:cs typeface="Arial" panose="020B0604020202020204" pitchFamily="34" charset="0"/>
              </a:rPr>
              <a:t>つの重点分野</a:t>
            </a:r>
            <a:r>
              <a:rPr lang="ja-JP" altLang="en-US" sz="1400" noProof="1">
                <a:latin typeface="+mn-ea"/>
                <a:cs typeface="Arial" panose="020B0604020202020204" pitchFamily="34" charset="0"/>
              </a:rPr>
              <a:t>があり</a:t>
            </a:r>
            <a:r>
              <a:rPr lang="en-US" sz="1400" noProof="1">
                <a:latin typeface="+mn-ea"/>
                <a:cs typeface="Arial" panose="020B0604020202020204" pitchFamily="34" charset="0"/>
              </a:rPr>
              <a:t>、保健財政、保健情報システム、保健人材、保健サービスである。</a:t>
            </a:r>
            <a:r>
              <a:rPr lang="en-US" sz="1400" dirty="0">
                <a:latin typeface="+mn-ea"/>
                <a:cs typeface="Arial" panose="020B0604020202020204" pitchFamily="34" charset="0"/>
              </a:rPr>
              <a:t> </a:t>
            </a:r>
            <a:endParaRPr lang="en-US" altLang="ja-JP" sz="1400" noProof="1">
              <a:latin typeface="+mn-ea"/>
              <a:cs typeface="Arial" panose="020B0604020202020204" pitchFamily="34" charset="0"/>
            </a:endParaRP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200473" y="6597650"/>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WHO</a:t>
            </a:r>
            <a:r>
              <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rPr>
              <a:t>、Devex、DHS</a:t>
            </a:r>
          </a:p>
        </p:txBody>
      </p:sp>
      <p:sp>
        <p:nvSpPr>
          <p:cNvPr id="21" name="Rectangle 6">
            <a:extLst>
              <a:ext uri="{FF2B5EF4-FFF2-40B4-BE49-F238E27FC236}">
                <a16:creationId xmlns:a16="http://schemas.microsoft.com/office/drawing/2014/main" id="{C07167AD-10A0-4384-B82C-645CEEA53371}"/>
              </a:ext>
            </a:extLst>
          </p:cNvPr>
          <p:cNvSpPr>
            <a:spLocks noChangeArrowheads="1"/>
          </p:cNvSpPr>
          <p:nvPr/>
        </p:nvSpPr>
        <p:spPr bwMode="auto">
          <a:xfrm>
            <a:off x="200025" y="2542400"/>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エジプト保健人口省（</a:t>
            </a:r>
            <a:r>
              <a:rPr lang="en-US" altLang="ja-JP" sz="1400" noProof="1">
                <a:latin typeface="HGP創英角ｺﾞｼｯｸUB" panose="020B0900000000000000" pitchFamily="50" charset="-128"/>
                <a:ea typeface="HGP創英角ｺﾞｼｯｸUB" panose="020B0900000000000000" pitchFamily="50" charset="-128"/>
              </a:rPr>
              <a:t>MoHP</a:t>
            </a:r>
            <a:r>
              <a:rPr lang="ja-JP" altLang="en-US" sz="1400" noProof="1">
                <a:latin typeface="HGP創英角ｺﾞｼｯｸUB" panose="020B0900000000000000" pitchFamily="50" charset="-128"/>
                <a:ea typeface="HGP創英角ｺﾞｼｯｸUB" panose="020B0900000000000000" pitchFamily="50" charset="-128"/>
              </a:rPr>
              <a:t>）</a:t>
            </a: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の組織図</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5" name="Diagram 4">
            <a:extLst>
              <a:ext uri="{FF2B5EF4-FFF2-40B4-BE49-F238E27FC236}">
                <a16:creationId xmlns:a16="http://schemas.microsoft.com/office/drawing/2014/main" id="{DE577A96-8FD1-F74A-5020-5A7A6B25B2AB}"/>
              </a:ext>
            </a:extLst>
          </p:cNvPr>
          <p:cNvGraphicFramePr/>
          <p:nvPr/>
        </p:nvGraphicFramePr>
        <p:xfrm>
          <a:off x="395536" y="2732079"/>
          <a:ext cx="9359900" cy="896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42C5110D-F41E-BDEA-A640-6359E5521BF8}"/>
              </a:ext>
            </a:extLst>
          </p:cNvPr>
          <p:cNvSpPr txBox="1"/>
          <p:nvPr/>
        </p:nvSpPr>
        <p:spPr>
          <a:xfrm>
            <a:off x="1511958" y="3656694"/>
            <a:ext cx="3490505" cy="2278381"/>
          </a:xfrm>
          <a:prstGeom prst="rect">
            <a:avLst/>
          </a:prstGeom>
          <a:noFill/>
        </p:spPr>
        <p:txBody>
          <a:bodyPr wrap="square">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200" noProof="1">
                <a:latin typeface="+mn-ea"/>
                <a:cs typeface="Arial" panose="020B0604020202020204" pitchFamily="34" charset="0"/>
              </a:rPr>
              <a:t>エジプト保健人口省（</a:t>
            </a:r>
            <a:r>
              <a:rPr lang="en-US" altLang="ja-JP" sz="1200" noProof="1">
                <a:latin typeface="+mj-lt"/>
                <a:ea typeface="+mn-ea"/>
              </a:rPr>
              <a:t>MoHP</a:t>
            </a:r>
            <a:r>
              <a:rPr lang="ja-JP" altLang="en-US" sz="1200" noProof="1">
                <a:latin typeface="+mj-lt"/>
                <a:ea typeface="+mn-ea"/>
              </a:rPr>
              <a:t>）</a:t>
            </a:r>
            <a:r>
              <a:rPr lang="en-US" sz="1200" noProof="1">
                <a:latin typeface="+mn-ea"/>
                <a:cs typeface="Arial" panose="020B0604020202020204" pitchFamily="34" charset="0"/>
              </a:rPr>
              <a:t>の行政</a:t>
            </a:r>
            <a:r>
              <a:rPr lang="ja-JP" altLang="en-US" sz="1200" noProof="1">
                <a:latin typeface="+mn-ea"/>
                <a:cs typeface="Arial" panose="020B0604020202020204" pitchFamily="34" charset="0"/>
              </a:rPr>
              <a:t>機関</a:t>
            </a:r>
            <a:r>
              <a:rPr lang="en-US" sz="1200" noProof="1">
                <a:latin typeface="+mn-ea"/>
                <a:cs typeface="Arial" panose="020B0604020202020204" pitchFamily="34" charset="0"/>
              </a:rPr>
              <a:t>は、中央本部と県レベルの保健局で構成されている。</a:t>
            </a:r>
          </a:p>
          <a:p>
            <a:pPr marL="190504" indent="-190504" algn="just">
              <a:lnSpc>
                <a:spcPct val="110000"/>
              </a:lnSpc>
              <a:spcAft>
                <a:spcPts val="201"/>
              </a:spcAft>
              <a:buClr>
                <a:srgbClr val="5F8AC3"/>
              </a:buClr>
              <a:buFont typeface="Wingdings" panose="05000000000000000000" pitchFamily="2" charset="2"/>
              <a:buChar char="n"/>
            </a:pPr>
            <a:r>
              <a:rPr lang="en-US" sz="1200" noProof="1">
                <a:latin typeface="+mn-ea"/>
                <a:cs typeface="Arial" panose="020B0604020202020204" pitchFamily="34" charset="0"/>
              </a:rPr>
              <a:t>中央本部の主な責任は、計画、監督、プログラム管理である。</a:t>
            </a:r>
          </a:p>
          <a:p>
            <a:pPr marL="190504" indent="-190504" algn="just">
              <a:lnSpc>
                <a:spcPct val="110000"/>
              </a:lnSpc>
              <a:spcAft>
                <a:spcPts val="201"/>
              </a:spcAft>
              <a:buClr>
                <a:srgbClr val="5F8AC3"/>
              </a:buClr>
              <a:buFont typeface="Wingdings" panose="05000000000000000000" pitchFamily="2" charset="2"/>
              <a:buChar char="n"/>
            </a:pPr>
            <a:r>
              <a:rPr lang="en-US" sz="1200" noProof="1">
                <a:latin typeface="+mn-ea"/>
                <a:cs typeface="Arial" panose="020B0604020202020204" pitchFamily="34" charset="0"/>
              </a:rPr>
              <a:t>主に次の</a:t>
            </a:r>
            <a:r>
              <a:rPr lang="en-US" sz="1200" noProof="1">
                <a:latin typeface="+mj-lt"/>
                <a:cs typeface="Arial" panose="020B0604020202020204" pitchFamily="34" charset="0"/>
              </a:rPr>
              <a:t>5</a:t>
            </a:r>
            <a:r>
              <a:rPr lang="en-US" sz="1200" noProof="1">
                <a:latin typeface="+mn-ea"/>
                <a:cs typeface="Arial" panose="020B0604020202020204" pitchFamily="34" charset="0"/>
              </a:rPr>
              <a:t>つの部門が含まれ</a:t>
            </a:r>
            <a:r>
              <a:rPr lang="ja-JP" altLang="en-US" sz="1200" noProof="1">
                <a:latin typeface="+mn-ea"/>
                <a:cs typeface="Arial" panose="020B0604020202020204" pitchFamily="34" charset="0"/>
              </a:rPr>
              <a:t>る</a:t>
            </a:r>
            <a:r>
              <a:rPr lang="en-US" sz="1200" noProof="1">
                <a:latin typeface="+mn-ea"/>
                <a:cs typeface="Arial" panose="020B0604020202020204" pitchFamily="34" charset="0"/>
              </a:rPr>
              <a:t>。</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大臣室中央管理局</a:t>
            </a:r>
          </a:p>
          <a:p>
            <a:pPr marL="647716" lvl="1" indent="-190504" algn="just">
              <a:lnSpc>
                <a:spcPct val="110000"/>
              </a:lnSpc>
              <a:spcAft>
                <a:spcPts val="201"/>
              </a:spcAft>
              <a:buClr>
                <a:srgbClr val="5F8AC3"/>
              </a:buClr>
              <a:buFont typeface="Courier New" panose="02070309020205020404" pitchFamily="49" charset="0"/>
              <a:buChar char="o"/>
            </a:pPr>
            <a:r>
              <a:rPr lang="ja-JP" altLang="en-US" sz="1200" noProof="1">
                <a:latin typeface="+mn-ea"/>
                <a:cs typeface="Arial" panose="020B0604020202020204" pitchFamily="34" charset="0"/>
              </a:rPr>
              <a:t>診療</a:t>
            </a:r>
            <a:r>
              <a:rPr lang="en-US" sz="1200" noProof="1">
                <a:latin typeface="+mn-ea"/>
                <a:cs typeface="Arial" panose="020B0604020202020204" pitchFamily="34" charset="0"/>
              </a:rPr>
              <a:t>サービス</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人口家族計画</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基礎・予防医療サービス</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管理および財務</a:t>
            </a:r>
          </a:p>
        </p:txBody>
      </p:sp>
      <p:sp>
        <p:nvSpPr>
          <p:cNvPr id="10" name="TextBox 9">
            <a:extLst>
              <a:ext uri="{FF2B5EF4-FFF2-40B4-BE49-F238E27FC236}">
                <a16:creationId xmlns:a16="http://schemas.microsoft.com/office/drawing/2014/main" id="{B226D40E-1815-F343-A5A2-87633B527B8E}"/>
              </a:ext>
            </a:extLst>
          </p:cNvPr>
          <p:cNvSpPr txBox="1"/>
          <p:nvPr/>
        </p:nvSpPr>
        <p:spPr>
          <a:xfrm>
            <a:off x="5179083" y="3673781"/>
            <a:ext cx="3490505" cy="1820819"/>
          </a:xfrm>
          <a:prstGeom prst="rect">
            <a:avLst/>
          </a:prstGeom>
          <a:noFill/>
        </p:spPr>
        <p:txBody>
          <a:bodyPr wrap="square">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200" noProof="1">
                <a:latin typeface="+mn-ea"/>
                <a:cs typeface="Arial" panose="020B0604020202020204" pitchFamily="34" charset="0"/>
              </a:rPr>
              <a:t>エジプト保健人口省（</a:t>
            </a:r>
            <a:r>
              <a:rPr lang="en-US" altLang="ja-JP" sz="1200" noProof="1">
                <a:latin typeface="+mj-lt"/>
                <a:ea typeface="+mn-ea"/>
              </a:rPr>
              <a:t>MoHP</a:t>
            </a:r>
            <a:r>
              <a:rPr lang="ja-JP" altLang="en-US" sz="1200" noProof="1">
                <a:latin typeface="+mj-lt"/>
                <a:ea typeface="+mn-ea"/>
              </a:rPr>
              <a:t>）</a:t>
            </a:r>
            <a:r>
              <a:rPr lang="ja-JP" altLang="en-US" sz="1200" noProof="1">
                <a:latin typeface="+mn-ea"/>
                <a:cs typeface="Arial" panose="020B0604020202020204" pitchFamily="34" charset="0"/>
              </a:rPr>
              <a:t>が提供する</a:t>
            </a:r>
            <a:r>
              <a:rPr lang="en-US" sz="1200" noProof="1">
                <a:latin typeface="+mn-ea"/>
                <a:cs typeface="Arial" panose="020B0604020202020204" pitchFamily="34" charset="0"/>
              </a:rPr>
              <a:t>サービス</a:t>
            </a:r>
            <a:r>
              <a:rPr lang="ja-JP" altLang="en-US" sz="1200" noProof="1">
                <a:latin typeface="+mn-ea"/>
                <a:cs typeface="Arial" panose="020B0604020202020204" pitchFamily="34" charset="0"/>
              </a:rPr>
              <a:t>単位</a:t>
            </a:r>
            <a:r>
              <a:rPr lang="en-US" sz="1200" noProof="1">
                <a:latin typeface="+mn-ea"/>
                <a:cs typeface="Arial" panose="020B0604020202020204" pitchFamily="34" charset="0"/>
              </a:rPr>
              <a:t>は、</a:t>
            </a:r>
            <a:r>
              <a:rPr lang="ja-JP" altLang="en-US" sz="1200" noProof="1">
                <a:latin typeface="+mn-ea"/>
                <a:cs typeface="Arial" panose="020B0604020202020204" pitchFamily="34" charset="0"/>
              </a:rPr>
              <a:t>以下</a:t>
            </a:r>
            <a:r>
              <a:rPr lang="en-US" sz="1200" noProof="1">
                <a:latin typeface="+mn-ea"/>
                <a:cs typeface="Arial" panose="020B0604020202020204" pitchFamily="34" charset="0"/>
              </a:rPr>
              <a:t>のようなさまざまな次元で編成され</a:t>
            </a:r>
            <a:r>
              <a:rPr lang="ja-JP" altLang="en-US" sz="1200" noProof="1">
                <a:latin typeface="+mn-ea"/>
                <a:cs typeface="Arial" panose="020B0604020202020204" pitchFamily="34" charset="0"/>
              </a:rPr>
              <a:t>る</a:t>
            </a:r>
            <a:r>
              <a:rPr lang="en-US" sz="1200" noProof="1">
                <a:latin typeface="+mn-ea"/>
                <a:cs typeface="Arial" panose="020B0604020202020204" pitchFamily="34" charset="0"/>
              </a:rPr>
              <a:t>。</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地理的（地方および都市）</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構造</a:t>
            </a:r>
            <a:r>
              <a:rPr lang="ja-JP" altLang="en-US" sz="1200" noProof="1">
                <a:latin typeface="+mn-ea"/>
                <a:cs typeface="Arial" panose="020B0604020202020204" pitchFamily="34" charset="0"/>
              </a:rPr>
              <a:t>的（診療所</a:t>
            </a:r>
            <a:r>
              <a:rPr lang="en-US" sz="1200" noProof="1">
                <a:latin typeface="+mn-ea"/>
                <a:cs typeface="Arial" panose="020B0604020202020204" pitchFamily="34" charset="0"/>
              </a:rPr>
              <a:t>、保健所、病院）</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機能</a:t>
            </a:r>
            <a:r>
              <a:rPr lang="ja-JP" altLang="en-US" sz="1200" noProof="1">
                <a:latin typeface="+mn-ea"/>
                <a:cs typeface="Arial" panose="020B0604020202020204" pitchFamily="34" charset="0"/>
              </a:rPr>
              <a:t>的</a:t>
            </a:r>
            <a:r>
              <a:rPr lang="en-US" sz="1200" noProof="1">
                <a:latin typeface="+mn-ea"/>
                <a:cs typeface="Arial" panose="020B0604020202020204" pitchFamily="34" charset="0"/>
              </a:rPr>
              <a:t>（母子保健センターなど）</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プログラム（予防接種および下痢性疾患管理を含む） </a:t>
            </a:r>
          </a:p>
        </p:txBody>
      </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2/3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extLst>
              <p:ext uri="{D42A27DB-BD31-4B8C-83A1-F6EECF244321}">
                <p14:modId xmlns:p14="http://schemas.microsoft.com/office/powerpoint/2010/main" val="731741374"/>
              </p:ext>
            </p:extLst>
          </p:nvPr>
        </p:nvGraphicFramePr>
        <p:xfrm>
          <a:off x="358718" y="1042959"/>
          <a:ext cx="4516023" cy="5613780"/>
        </p:xfrm>
        <a:graphic>
          <a:graphicData uri="http://schemas.openxmlformats.org/drawingml/2006/table">
            <a:tbl>
              <a:tblPr firstRow="1" bandRow="1">
                <a:tableStyleId>{5C22544A-7EE6-4342-B048-85BDC9FD1C3A}</a:tableStyleId>
              </a:tblPr>
              <a:tblGrid>
                <a:gridCol w="210623">
                  <a:extLst>
                    <a:ext uri="{9D8B030D-6E8A-4147-A177-3AD203B41FA5}">
                      <a16:colId xmlns:a16="http://schemas.microsoft.com/office/drawing/2014/main" val="1762630833"/>
                    </a:ext>
                  </a:extLst>
                </a:gridCol>
                <a:gridCol w="3720228">
                  <a:extLst>
                    <a:ext uri="{9D8B030D-6E8A-4147-A177-3AD203B41FA5}">
                      <a16:colId xmlns:a16="http://schemas.microsoft.com/office/drawing/2014/main" val="1026836994"/>
                    </a:ext>
                  </a:extLst>
                </a:gridCol>
                <a:gridCol w="292586">
                  <a:extLst>
                    <a:ext uri="{9D8B030D-6E8A-4147-A177-3AD203B41FA5}">
                      <a16:colId xmlns:a16="http://schemas.microsoft.com/office/drawing/2014/main" val="4005268538"/>
                    </a:ext>
                  </a:extLst>
                </a:gridCol>
                <a:gridCol w="292586">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dirty="0">
                          <a:solidFill>
                            <a:srgbClr val="000000"/>
                          </a:solidFill>
                          <a:effectLst/>
                          <a:latin typeface="+mj-lt"/>
                          <a:ea typeface="HGP創英角ｺﾞｼｯｸUB" panose="020B0900000000000000" pitchFamily="50" charset="-128"/>
                        </a:rPr>
                        <a:t>医療関連（つづき）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公共調達システム</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政府公共調達制度に関わる組織</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443612"/>
                  </a:ext>
                </a:extLst>
              </a:tr>
              <a:tr h="274562">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医療機器登録の規制当局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エジプト医薬品庁（</a:t>
                      </a:r>
                      <a:r>
                        <a:rPr kumimoji="1" lang="ja-JP" altLang="en-US" sz="1050" noProof="1">
                          <a:latin typeface="+mn-lt"/>
                          <a:ea typeface="+mn-ea"/>
                        </a:rPr>
                        <a:t>Egyptian Dru</a:t>
                      </a:r>
                      <a:r>
                        <a:rPr kumimoji="1" lang="en-US" altLang="ja-JP" sz="1050" noProof="1">
                          <a:latin typeface="+mn-lt"/>
                          <a:ea typeface="+mn-ea"/>
                        </a:rPr>
                        <a:t>g</a:t>
                      </a:r>
                      <a:r>
                        <a:rPr kumimoji="1" lang="ja-JP" altLang="en-US" sz="1050" noProof="1">
                          <a:latin typeface="+mn-lt"/>
                          <a:ea typeface="+mn-ea"/>
                        </a:rPr>
                        <a:t> Authority</a:t>
                      </a:r>
                      <a:r>
                        <a:rPr kumimoji="1" lang="en-US" altLang="ja-JP" sz="1050" noProof="1">
                          <a:latin typeface="+mn-lt"/>
                          <a:ea typeface="+mn-ea"/>
                        </a:rPr>
                        <a:t>: EDA</a:t>
                      </a:r>
                      <a:r>
                        <a:rPr kumimoji="1" lang="ja-JP" altLang="en-US" sz="1050" kern="1200" noProof="1">
                          <a:solidFill>
                            <a:schemeClr val="dk1"/>
                          </a:solidFill>
                          <a:latin typeface="+mn-lt"/>
                          <a:ea typeface="+mn-ea"/>
                          <a:cs typeface="+mn-cs"/>
                        </a:rPr>
                        <a:t>）</a:t>
                      </a:r>
                      <a:endParaRPr kumimoji="1" lang="ja-JP" altLang="en-US"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286864"/>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医療機器の分類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881979"/>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公共調達に関わる組織</a:t>
                      </a:r>
                      <a:r>
                        <a:rPr kumimoji="1" lang="en-US" altLang="ja-JP" sz="1050" b="0" kern="1200" noProof="1">
                          <a:solidFill>
                            <a:schemeClr val="dk1"/>
                          </a:solidFill>
                          <a:latin typeface="+mn-lt"/>
                          <a:ea typeface="+mn-ea"/>
                          <a:cs typeface="+mn-cs"/>
                        </a:rPr>
                        <a:t> – </a:t>
                      </a:r>
                      <a:r>
                        <a:rPr kumimoji="1" lang="ja-JP" altLang="en-US" sz="1050" b="0" kern="1200" noProof="1">
                          <a:solidFill>
                            <a:schemeClr val="dk1"/>
                          </a:solidFill>
                          <a:latin typeface="+mn-lt"/>
                          <a:ea typeface="+mn-ea"/>
                          <a:cs typeface="+mn-cs"/>
                        </a:rPr>
                        <a:t>統一調達局（</a:t>
                      </a:r>
                      <a:r>
                        <a:rPr kumimoji="1" lang="en-US" altLang="ja-JP" sz="1050" b="0" kern="1200" noProof="1">
                          <a:solidFill>
                            <a:schemeClr val="dk1"/>
                          </a:solidFill>
                          <a:latin typeface="+mn-lt"/>
                          <a:ea typeface="+mn-ea"/>
                          <a:cs typeface="+mn-cs"/>
                        </a:rPr>
                        <a:t>United Procurement Authority: UPA</a:t>
                      </a:r>
                      <a:r>
                        <a:rPr kumimoji="1" lang="ja-JP" altLang="en-US" sz="1050" b="0" kern="1200" noProof="1">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27675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法規制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入札の種類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471130"/>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政府公共調達制度の</a:t>
                      </a:r>
                      <a:r>
                        <a:rPr kumimoji="1" lang="ja-JP" altLang="en-US" sz="1050" b="0" kern="1200" noProof="1">
                          <a:solidFill>
                            <a:schemeClr val="dk1"/>
                          </a:solidFill>
                          <a:latin typeface="+mn-lt"/>
                          <a:ea typeface="+mn-ea"/>
                          <a:cs typeface="+mn-cs"/>
                        </a:rPr>
                        <a:t>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調達予算</a:t>
                      </a:r>
                      <a:endParaRPr kumimoji="1" lang="ja-JP" altLang="en-US" sz="105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入札プロセス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896794"/>
                  </a:ext>
                </a:extLst>
              </a:tr>
              <a:tr h="39663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noProof="1">
                          <a:latin typeface="+mn-ea"/>
                          <a:ea typeface="+mn-ea"/>
                        </a:rPr>
                        <a:t>公立・私立病院</a:t>
                      </a:r>
                      <a:r>
                        <a:rPr lang="ja-JP" altLang="en-US" sz="1050" noProof="1">
                          <a:latin typeface="+mn-ea"/>
                          <a:ea typeface="+mn-ea"/>
                        </a:rPr>
                        <a:t>における</a:t>
                      </a:r>
                      <a:r>
                        <a:rPr lang="en-US" altLang="ja-JP" sz="1050" noProof="1">
                          <a:latin typeface="+mn-ea"/>
                          <a:ea typeface="+mn-ea"/>
                        </a:rPr>
                        <a:t>医療機器</a:t>
                      </a:r>
                      <a:r>
                        <a:rPr lang="ja-JP" altLang="en-US" sz="1050" noProof="1">
                          <a:latin typeface="+mn-ea"/>
                          <a:ea typeface="+mn-ea"/>
                        </a:rPr>
                        <a:t>と</a:t>
                      </a:r>
                      <a:r>
                        <a:rPr lang="en-US" altLang="ja-JP" sz="1050" noProof="1">
                          <a:latin typeface="+mn-ea"/>
                          <a:ea typeface="+mn-ea"/>
                        </a:rPr>
                        <a:t>医薬品サプライチェーンの概要</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59</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359682"/>
                  </a:ext>
                </a:extLst>
              </a:tr>
              <a:tr h="230007">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b="1" dirty="0">
                          <a:effectLst/>
                          <a:latin typeface="+mn-ea"/>
                          <a:ea typeface="+mn-ea"/>
                        </a:rPr>
                        <a:t>医療サービス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879907"/>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60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70942">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200" b="1" dirty="0">
                          <a:effectLst/>
                          <a:latin typeface="+mn-ea"/>
                          <a:ea typeface="+mn-ea"/>
                        </a:rPr>
                        <a:t>医療機器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T>
                      <a:noFill/>
                    </a:lnT>
                  </a:tcPr>
                </a:tc>
                <a:tc>
                  <a:txBody>
                    <a:bodyPr/>
                    <a:lstStyle/>
                    <a:p>
                      <a:pPr marL="0" algn="l" rtl="0" eaLnBrk="1"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17967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輸出入額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2386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将来需要の高い医療機器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18685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主要メーカー（日本企業以外の外資）</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086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01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 日本企業の進出状況</a:t>
                      </a:r>
                      <a:endParaRPr lang="ja-JP" altLang="en-US" sz="1050" dirty="0">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92219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a:t>
                      </a:r>
                      <a:r>
                        <a:rPr lang="en-US" altLang="ja-JP" sz="1050" noProof="1">
                          <a:latin typeface="+mn-ea"/>
                          <a:ea typeface="+mn-ea"/>
                        </a:rPr>
                        <a:t>- </a:t>
                      </a:r>
                      <a:r>
                        <a:rPr lang="ja-JP" altLang="en-US" sz="1050" noProof="1">
                          <a:latin typeface="+mn-ea"/>
                          <a:ea typeface="+mn-ea"/>
                        </a:rPr>
                        <a:t>流通</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623357"/>
                  </a:ext>
                </a:extLst>
              </a:tr>
            </a:tbl>
          </a:graphicData>
        </a:graphic>
      </p:graphicFrame>
      <p:graphicFrame>
        <p:nvGraphicFramePr>
          <p:cNvPr id="2" name="表 7">
            <a:extLst>
              <a:ext uri="{FF2B5EF4-FFF2-40B4-BE49-F238E27FC236}">
                <a16:creationId xmlns:a16="http://schemas.microsoft.com/office/drawing/2014/main" id="{CEDB8D41-B697-6223-6087-D9FA34EA849D}"/>
              </a:ext>
            </a:extLst>
          </p:cNvPr>
          <p:cNvGraphicFramePr>
            <a:graphicFrameLocks noGrp="1"/>
          </p:cNvGraphicFramePr>
          <p:nvPr>
            <p:extLst>
              <p:ext uri="{D42A27DB-BD31-4B8C-83A1-F6EECF244321}">
                <p14:modId xmlns:p14="http://schemas.microsoft.com/office/powerpoint/2010/main" val="2093814827"/>
              </p:ext>
            </p:extLst>
          </p:nvPr>
        </p:nvGraphicFramePr>
        <p:xfrm>
          <a:off x="5096257" y="1043785"/>
          <a:ext cx="4609718" cy="4140126"/>
        </p:xfrm>
        <a:graphic>
          <a:graphicData uri="http://schemas.openxmlformats.org/drawingml/2006/table">
            <a:tbl>
              <a:tblPr firstRow="1" bandRow="1">
                <a:tableStyleId>{5C22544A-7EE6-4342-B048-85BDC9FD1C3A}</a:tableStyleId>
              </a:tblPr>
              <a:tblGrid>
                <a:gridCol w="214993">
                  <a:extLst>
                    <a:ext uri="{9D8B030D-6E8A-4147-A177-3AD203B41FA5}">
                      <a16:colId xmlns:a16="http://schemas.microsoft.com/office/drawing/2014/main" val="1762630833"/>
                    </a:ext>
                  </a:extLst>
                </a:gridCol>
                <a:gridCol w="3797413">
                  <a:extLst>
                    <a:ext uri="{9D8B030D-6E8A-4147-A177-3AD203B41FA5}">
                      <a16:colId xmlns:a16="http://schemas.microsoft.com/office/drawing/2014/main" val="1026836994"/>
                    </a:ext>
                  </a:extLst>
                </a:gridCol>
                <a:gridCol w="298656">
                  <a:extLst>
                    <a:ext uri="{9D8B030D-6E8A-4147-A177-3AD203B41FA5}">
                      <a16:colId xmlns:a16="http://schemas.microsoft.com/office/drawing/2014/main" val="4005268538"/>
                    </a:ext>
                  </a:extLst>
                </a:gridCol>
                <a:gridCol w="298656">
                  <a:extLst>
                    <a:ext uri="{9D8B030D-6E8A-4147-A177-3AD203B41FA5}">
                      <a16:colId xmlns:a16="http://schemas.microsoft.com/office/drawing/2014/main" val="3814189250"/>
                    </a:ext>
                  </a:extLst>
                </a:gridCol>
              </a:tblGrid>
              <a:tr h="230007">
                <a:tc gridSpan="2">
                  <a:txBody>
                    <a:bodyPr/>
                    <a:lstStyle/>
                    <a:p>
                      <a:pPr lvl="0">
                        <a:lnSpc>
                          <a:spcPct val="90000"/>
                        </a:lnSpc>
                      </a:pPr>
                      <a:r>
                        <a:rPr kumimoji="1" lang="ja-JP" altLang="en-US" sz="1050" b="1" noProof="1">
                          <a:solidFill>
                            <a:schemeClr val="tx1"/>
                          </a:solidFill>
                          <a:latin typeface="+mj-lt"/>
                          <a:ea typeface="+mn-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40">
                        <a:latin typeface="+mn-lt"/>
                      </a:endParaRPr>
                    </a:p>
                  </a:txBody>
                  <a:tcPr marT="0" marB="0" anchor="ctr"/>
                </a:tc>
                <a:tc>
                  <a:txBody>
                    <a:bodyPr/>
                    <a:lstStyle/>
                    <a:p>
                      <a:pPr>
                        <a:lnSpc>
                          <a:spcPct val="90000"/>
                        </a:lnSpc>
                      </a:pPr>
                      <a:endParaRPr kumimoji="1" lang="ja-JP" altLang="en-US" sz="1050" b="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lvl="0">
                        <a:lnSpc>
                          <a:spcPct val="90000"/>
                        </a:lnSpc>
                      </a:pPr>
                      <a:endParaRPr kumimoji="1" lang="ja-JP" altLang="en-US" sz="1050" b="0" dirty="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市場規模・輸出入額</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noProof="1">
                          <a:latin typeface="+mj-lt"/>
                          <a:ea typeface="+mn-ea"/>
                        </a:rPr>
                        <a:t>・・・</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noProof="1">
                          <a:solidFill>
                            <a:srgbClr val="000000"/>
                          </a:solidFill>
                          <a:effectLst/>
                          <a:latin typeface="+mj-lt"/>
                          <a:ea typeface="+mn-ea"/>
                        </a:rPr>
                        <a:t>70</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71</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主要メーカー（現地企業）</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512810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 日本企業（海外現地法人） の状況</a:t>
                      </a:r>
                      <a:endParaRPr lang="ja-JP" altLang="en-US" sz="1050" dirty="0">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9939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349226"/>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看護</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57884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8876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56855"/>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歯科</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9128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447513"/>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800606"/>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その他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71839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デジタルヘルス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18262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オンライン診療の主要プラットフォーム</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6359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学会・業界団体および医薬品・医療機器関連イベント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712674"/>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外国人患者・医療渡航の受け入れ</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63741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19574"/>
                  </a:ext>
                </a:extLst>
              </a:tr>
            </a:tbl>
          </a:graphicData>
        </a:graphic>
      </p:graphicFrame>
    </p:spTree>
    <p:extLst>
      <p:ext uri="{BB962C8B-B14F-4D97-AF65-F5344CB8AC3E}">
        <p14:creationId xmlns:p14="http://schemas.microsoft.com/office/powerpoint/2010/main" val="281013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9">
            <a:extLst>
              <a:ext uri="{FF2B5EF4-FFF2-40B4-BE49-F238E27FC236}">
                <a16:creationId xmlns:a16="http://schemas.microsoft.com/office/drawing/2014/main" id="{C2B71884-4195-4ED4-DA94-1B8028C21B57}"/>
              </a:ext>
            </a:extLst>
          </p:cNvPr>
          <p:cNvSpPr txBox="1"/>
          <p:nvPr/>
        </p:nvSpPr>
        <p:spPr>
          <a:xfrm>
            <a:off x="4007920" y="1693405"/>
            <a:ext cx="1872208" cy="461665"/>
          </a:xfrm>
          <a:prstGeom prst="rect">
            <a:avLst/>
          </a:prstGeom>
          <a:solidFill>
            <a:srgbClr val="3D6AA7"/>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1" lang="ja-JP" altLang="en-US" sz="1200" b="1" noProof="1">
                <a:solidFill>
                  <a:srgbClr val="FFFFFF"/>
                </a:solidFill>
                <a:latin typeface="+mj-lt"/>
                <a:ea typeface="ＭＳ Ｐゴシック"/>
              </a:rPr>
              <a:t>エジプト保健人口省（</a:t>
            </a:r>
            <a:r>
              <a:rPr kumimoji="1" lang="en-US" altLang="ja-JP" sz="1200" b="1" noProof="1">
                <a:solidFill>
                  <a:srgbClr val="FFFFFF"/>
                </a:solidFill>
                <a:latin typeface="+mj-lt"/>
                <a:ea typeface="ＭＳ Ｐゴシック"/>
              </a:rPr>
              <a:t>MoHP</a:t>
            </a:r>
            <a:r>
              <a:rPr kumimoji="1" lang="ja-JP" altLang="en-US" sz="1200" b="1" noProof="1">
                <a:solidFill>
                  <a:srgbClr val="FFFFFF"/>
                </a:solidFill>
                <a:latin typeface="+mj-lt"/>
                <a:ea typeface="ＭＳ Ｐゴシック"/>
              </a:rPr>
              <a:t>）</a:t>
            </a:r>
            <a:endParaRPr kumimoji="1" lang="en-US" sz="1200" b="1" i="0" u="none" strike="noStrike" kern="1200" cap="none" spc="0" normalizeH="0" baseline="0" noProof="1">
              <a:ln>
                <a:noFill/>
              </a:ln>
              <a:solidFill>
                <a:srgbClr val="FFFFFF"/>
              </a:solidFill>
              <a:effectLst/>
              <a:uLnTx/>
              <a:uFillTx/>
              <a:latin typeface="+mj-lt"/>
              <a:ea typeface="ＭＳ Ｐゴシック"/>
              <a:cs typeface="+mn-cs"/>
            </a:endParaRPr>
          </a:p>
        </p:txBody>
      </p:sp>
      <p:cxnSp>
        <p:nvCxnSpPr>
          <p:cNvPr id="12" name="Straight Connector 52">
            <a:extLst>
              <a:ext uri="{FF2B5EF4-FFF2-40B4-BE49-F238E27FC236}">
                <a16:creationId xmlns:a16="http://schemas.microsoft.com/office/drawing/2014/main" id="{E9BC7B95-5F4A-2DC1-F160-37B5CEDF2728}"/>
              </a:ext>
            </a:extLst>
          </p:cNvPr>
          <p:cNvCxnSpPr>
            <a:cxnSpLocks/>
          </p:cNvCxnSpPr>
          <p:nvPr/>
        </p:nvCxnSpPr>
        <p:spPr>
          <a:xfrm>
            <a:off x="4952998" y="2156495"/>
            <a:ext cx="0" cy="2947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53">
            <a:extLst>
              <a:ext uri="{FF2B5EF4-FFF2-40B4-BE49-F238E27FC236}">
                <a16:creationId xmlns:a16="http://schemas.microsoft.com/office/drawing/2014/main" id="{DE7D69E2-B458-12FB-BD03-218F89E2097E}"/>
              </a:ext>
            </a:extLst>
          </p:cNvPr>
          <p:cNvCxnSpPr>
            <a:cxnSpLocks/>
          </p:cNvCxnSpPr>
          <p:nvPr/>
        </p:nvCxnSpPr>
        <p:spPr>
          <a:xfrm>
            <a:off x="550876" y="2700519"/>
            <a:ext cx="87782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6">
            <a:extLst>
              <a:ext uri="{FF2B5EF4-FFF2-40B4-BE49-F238E27FC236}">
                <a16:creationId xmlns:a16="http://schemas.microsoft.com/office/drawing/2014/main" id="{9CE16DAC-3B2E-1FD2-7DB7-D990B9F87992}"/>
              </a:ext>
            </a:extLst>
          </p:cNvPr>
          <p:cNvCxnSpPr>
            <a:cxnSpLocks/>
          </p:cNvCxnSpPr>
          <p:nvPr/>
        </p:nvCxnSpPr>
        <p:spPr>
          <a:xfrm flipH="1">
            <a:off x="1333097" y="2695255"/>
            <a:ext cx="3578" cy="11969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70">
            <a:extLst>
              <a:ext uri="{FF2B5EF4-FFF2-40B4-BE49-F238E27FC236}">
                <a16:creationId xmlns:a16="http://schemas.microsoft.com/office/drawing/2014/main" id="{2D01128A-D7D6-9CA1-F3E8-4179131649A0}"/>
              </a:ext>
            </a:extLst>
          </p:cNvPr>
          <p:cNvCxnSpPr>
            <a:cxnSpLocks/>
          </p:cNvCxnSpPr>
          <p:nvPr/>
        </p:nvCxnSpPr>
        <p:spPr>
          <a:xfrm>
            <a:off x="2780555" y="2700519"/>
            <a:ext cx="0" cy="1267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2">
            <a:extLst>
              <a:ext uri="{FF2B5EF4-FFF2-40B4-BE49-F238E27FC236}">
                <a16:creationId xmlns:a16="http://schemas.microsoft.com/office/drawing/2014/main" id="{A5054D25-1007-A021-FA30-53DB45CC3EE6}"/>
              </a:ext>
            </a:extLst>
          </p:cNvPr>
          <p:cNvCxnSpPr>
            <a:cxnSpLocks/>
          </p:cNvCxnSpPr>
          <p:nvPr/>
        </p:nvCxnSpPr>
        <p:spPr>
          <a:xfrm>
            <a:off x="7113183" y="2694087"/>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4">
            <a:extLst>
              <a:ext uri="{FF2B5EF4-FFF2-40B4-BE49-F238E27FC236}">
                <a16:creationId xmlns:a16="http://schemas.microsoft.com/office/drawing/2014/main" id="{CC1F53B9-1A3B-86CB-C258-DADBBA0A51DB}"/>
              </a:ext>
            </a:extLst>
          </p:cNvPr>
          <p:cNvCxnSpPr>
            <a:cxnSpLocks/>
          </p:cNvCxnSpPr>
          <p:nvPr/>
        </p:nvCxnSpPr>
        <p:spPr>
          <a:xfrm>
            <a:off x="8569844" y="2706652"/>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95">
            <a:extLst>
              <a:ext uri="{FF2B5EF4-FFF2-40B4-BE49-F238E27FC236}">
                <a16:creationId xmlns:a16="http://schemas.microsoft.com/office/drawing/2014/main" id="{BD814902-DC9F-C560-9646-E94AE156BDA1}"/>
              </a:ext>
            </a:extLst>
          </p:cNvPr>
          <p:cNvCxnSpPr>
            <a:cxnSpLocks/>
          </p:cNvCxnSpPr>
          <p:nvPr/>
        </p:nvCxnSpPr>
        <p:spPr>
          <a:xfrm flipH="1">
            <a:off x="208699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96">
            <a:extLst>
              <a:ext uri="{FF2B5EF4-FFF2-40B4-BE49-F238E27FC236}">
                <a16:creationId xmlns:a16="http://schemas.microsoft.com/office/drawing/2014/main" id="{120A7F8C-FFA2-BF82-CCB3-AAF189293419}"/>
              </a:ext>
            </a:extLst>
          </p:cNvPr>
          <p:cNvCxnSpPr>
            <a:cxnSpLocks/>
          </p:cNvCxnSpPr>
          <p:nvPr/>
        </p:nvCxnSpPr>
        <p:spPr>
          <a:xfrm flipH="1">
            <a:off x="65847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00">
            <a:extLst>
              <a:ext uri="{FF2B5EF4-FFF2-40B4-BE49-F238E27FC236}">
                <a16:creationId xmlns:a16="http://schemas.microsoft.com/office/drawing/2014/main" id="{2F3CAC9F-AD6D-53E3-BB55-CA19981F5B19}"/>
              </a:ext>
            </a:extLst>
          </p:cNvPr>
          <p:cNvCxnSpPr>
            <a:cxnSpLocks/>
          </p:cNvCxnSpPr>
          <p:nvPr/>
        </p:nvCxnSpPr>
        <p:spPr>
          <a:xfrm flipH="1">
            <a:off x="9229570"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TextBox 114">
            <a:extLst>
              <a:ext uri="{FF2B5EF4-FFF2-40B4-BE49-F238E27FC236}">
                <a16:creationId xmlns:a16="http://schemas.microsoft.com/office/drawing/2014/main" id="{2685F386-3EC6-9FB4-BA84-514BA518A20F}"/>
              </a:ext>
            </a:extLst>
          </p:cNvPr>
          <p:cNvSpPr txBox="1"/>
          <p:nvPr/>
        </p:nvSpPr>
        <p:spPr>
          <a:xfrm>
            <a:off x="665581" y="3610873"/>
            <a:ext cx="1385751" cy="600164"/>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j-lt"/>
                <a:cs typeface="Arial" panose="020B0604020202020204" pitchFamily="34" charset="0"/>
              </a:rPr>
              <a:t>7</a:t>
            </a:r>
            <a:r>
              <a:rPr lang="en-US" sz="1100" noProof="1">
                <a:latin typeface="+mn-ea"/>
                <a:cs typeface="Arial" panose="020B0604020202020204" pitchFamily="34" charset="0"/>
              </a:rPr>
              <a:t>つの機能部門は、</a:t>
            </a:r>
            <a:r>
              <a:rPr lang="en-US" sz="1100" noProof="1">
                <a:latin typeface="+mj-lt"/>
                <a:cs typeface="Arial" panose="020B0604020202020204" pitchFamily="34" charset="0"/>
              </a:rPr>
              <a:t>23</a:t>
            </a:r>
            <a:r>
              <a:rPr lang="en-US" sz="1100" noProof="1">
                <a:latin typeface="+mn-ea"/>
                <a:cs typeface="Arial" panose="020B0604020202020204" pitchFamily="34" charset="0"/>
              </a:rPr>
              <a:t>の中央部門と</a:t>
            </a:r>
            <a:r>
              <a:rPr lang="en-US" sz="1100" noProof="1">
                <a:cs typeface="Arial" panose="020B0604020202020204" pitchFamily="34" charset="0"/>
              </a:rPr>
              <a:t>73</a:t>
            </a:r>
            <a:r>
              <a:rPr lang="en-US" sz="1100" noProof="1">
                <a:latin typeface="+mn-ea"/>
                <a:cs typeface="Arial" panose="020B0604020202020204" pitchFamily="34" charset="0"/>
              </a:rPr>
              <a:t>の一般部門を含む。</a:t>
            </a:r>
            <a:endParaRPr kumimoji="1" lang="ja-JP" altLang="en-US" sz="110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40" name="TextBox 134">
            <a:extLst>
              <a:ext uri="{FF2B5EF4-FFF2-40B4-BE49-F238E27FC236}">
                <a16:creationId xmlns:a16="http://schemas.microsoft.com/office/drawing/2014/main" id="{0CD5C1E4-6CF3-2C63-6DAB-C98E7F2BA2ED}"/>
              </a:ext>
            </a:extLst>
          </p:cNvPr>
          <p:cNvSpPr txBox="1"/>
          <p:nvPr/>
        </p:nvSpPr>
        <p:spPr>
          <a:xfrm>
            <a:off x="2094097" y="3610873"/>
            <a:ext cx="1368773" cy="93871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行政区域レベルの保健局は、技術的機能に関して保健</a:t>
            </a:r>
            <a:r>
              <a:rPr lang="ja-JP" altLang="en-US" sz="1100" noProof="1">
                <a:latin typeface="+mn-ea"/>
                <a:cs typeface="Arial" panose="020B0604020202020204" pitchFamily="34" charset="0"/>
              </a:rPr>
              <a:t>・</a:t>
            </a:r>
            <a:r>
              <a:rPr lang="en-US" sz="1100" noProof="1">
                <a:latin typeface="+mn-ea"/>
                <a:cs typeface="Arial" panose="020B0604020202020204" pitchFamily="34" charset="0"/>
              </a:rPr>
              <a:t>人口大臣に報告する。</a:t>
            </a:r>
            <a:r>
              <a:rPr lang="en-US" sz="1100" dirty="0">
                <a:latin typeface="+mn-ea"/>
                <a:cs typeface="Arial" panose="020B0604020202020204" pitchFamily="34" charset="0"/>
              </a:rPr>
              <a:t> </a:t>
            </a:r>
            <a:endParaRPr lang="en-US" altLang="ja-JP" sz="1100" dirty="0">
              <a:latin typeface="+mn-ea"/>
              <a:cs typeface="Arial" panose="020B0604020202020204" pitchFamily="34" charset="0"/>
            </a:endParaRPr>
          </a:p>
        </p:txBody>
      </p:sp>
      <p:sp>
        <p:nvSpPr>
          <p:cNvPr id="42" name="TextBox 149">
            <a:extLst>
              <a:ext uri="{FF2B5EF4-FFF2-40B4-BE49-F238E27FC236}">
                <a16:creationId xmlns:a16="http://schemas.microsoft.com/office/drawing/2014/main" id="{99286CF3-ED0F-DF10-62AC-000F483FD415}"/>
              </a:ext>
            </a:extLst>
          </p:cNvPr>
          <p:cNvSpPr txBox="1"/>
          <p:nvPr/>
        </p:nvSpPr>
        <p:spPr>
          <a:xfrm>
            <a:off x="7805355" y="3610873"/>
            <a:ext cx="1473149" cy="1692771"/>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j-lt"/>
                <a:cs typeface="Arial" panose="020B0604020202020204" pitchFamily="34" charset="0"/>
              </a:rPr>
              <a:t>MoHP</a:t>
            </a:r>
            <a:r>
              <a:rPr lang="en-US" sz="1100" noProof="1">
                <a:latin typeface="+mn-ea"/>
                <a:cs typeface="Arial" panose="020B0604020202020204" pitchFamily="34" charset="0"/>
              </a:rPr>
              <a:t>サービス提供ユニットは、次の</a:t>
            </a:r>
            <a:r>
              <a:rPr lang="ja-JP" altLang="en-US" sz="1100" noProof="1">
                <a:latin typeface="+mn-ea"/>
                <a:cs typeface="Arial" panose="020B0604020202020204" pitchFamily="34" charset="0"/>
              </a:rPr>
              <a:t>要因によって</a:t>
            </a:r>
            <a:r>
              <a:rPr lang="en-US" sz="1100" noProof="1">
                <a:latin typeface="+mn-ea"/>
                <a:cs typeface="Arial" panose="020B0604020202020204" pitchFamily="34" charset="0"/>
              </a:rPr>
              <a:t>編成され</a:t>
            </a:r>
            <a:r>
              <a:rPr lang="ja-JP" altLang="en-US" sz="1100" noProof="1">
                <a:latin typeface="+mn-ea"/>
                <a:cs typeface="Arial" panose="020B0604020202020204" pitchFamily="34" charset="0"/>
              </a:rPr>
              <a:t>る</a:t>
            </a:r>
            <a:r>
              <a:rPr lang="en-US" sz="1100" noProof="1">
                <a:latin typeface="+mn-ea"/>
                <a:cs typeface="Arial" panose="020B0604020202020204" pitchFamily="34" charset="0"/>
              </a:rPr>
              <a:t>。</a:t>
            </a: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ja-JP" altLang="en-US" sz="1100" noProof="1">
                <a:latin typeface="+mn-ea"/>
                <a:cs typeface="Arial" panose="020B0604020202020204" pitchFamily="34" charset="0"/>
              </a:rPr>
              <a:t>立地</a:t>
            </a:r>
            <a:endParaRPr lang="en-US" sz="1100" noProof="1">
              <a:latin typeface="+mn-ea"/>
              <a:cs typeface="Arial" panose="020B0604020202020204" pitchFamily="34" charset="0"/>
            </a:endParaRP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en-US" sz="1100" noProof="1">
                <a:latin typeface="+mn-ea"/>
                <a:cs typeface="Arial" panose="020B0604020202020204" pitchFamily="34" charset="0"/>
              </a:rPr>
              <a:t>構造</a:t>
            </a:r>
            <a:r>
              <a:rPr lang="ja-JP" altLang="en-US" sz="1100" noProof="1">
                <a:latin typeface="+mn-ea"/>
                <a:cs typeface="Arial" panose="020B0604020202020204" pitchFamily="34" charset="0"/>
              </a:rPr>
              <a:t>的</a:t>
            </a:r>
            <a:r>
              <a:rPr lang="en-US" sz="1100" noProof="1">
                <a:latin typeface="+mn-ea"/>
                <a:cs typeface="Arial" panose="020B0604020202020204" pitchFamily="34" charset="0"/>
              </a:rPr>
              <a:t>機能（母子保健センター）</a:t>
            </a: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ja-JP" altLang="en-US" sz="1100" noProof="1">
                <a:latin typeface="+mn-ea"/>
                <a:cs typeface="Arial" panose="020B0604020202020204" pitchFamily="34" charset="0"/>
              </a:rPr>
              <a:t>提供プログラム</a:t>
            </a:r>
            <a:r>
              <a:rPr lang="en-US" sz="1100" noProof="1">
                <a:latin typeface="+mn-ea"/>
                <a:cs typeface="Arial" panose="020B0604020202020204" pitchFamily="34" charset="0"/>
              </a:rPr>
              <a:t>（予防接種および下痢性疾患管理） </a:t>
            </a:r>
            <a:endParaRPr kumimoji="1" lang="en-US" altLang="ja-JP" sz="1100" b="1" i="0" u="none" strike="noStrike" kern="1200" cap="none" spc="0" normalizeH="0" baseline="0" noProof="0" dirty="0">
              <a:ln>
                <a:noFill/>
              </a:ln>
              <a:solidFill>
                <a:srgbClr val="000000"/>
              </a:solidFill>
              <a:effectLst/>
              <a:uLnTx/>
              <a:uFillTx/>
              <a:latin typeface="+mn-ea"/>
              <a:cs typeface="Arial" panose="020B0604020202020204" pitchFamily="34" charset="0"/>
            </a:endParaRPr>
          </a:p>
        </p:txBody>
      </p:sp>
      <p:sp>
        <p:nvSpPr>
          <p:cNvPr id="44" name="TextBox 152">
            <a:extLst>
              <a:ext uri="{FF2B5EF4-FFF2-40B4-BE49-F238E27FC236}">
                <a16:creationId xmlns:a16="http://schemas.microsoft.com/office/drawing/2014/main" id="{2DD38694-138C-9256-7D93-548B04A4643A}"/>
              </a:ext>
            </a:extLst>
          </p:cNvPr>
          <p:cNvSpPr txBox="1"/>
          <p:nvPr/>
        </p:nvSpPr>
        <p:spPr>
          <a:xfrm>
            <a:off x="6416447" y="3610873"/>
            <a:ext cx="1341843" cy="93871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地区レベルでは、</a:t>
            </a:r>
            <a:r>
              <a:rPr lang="en-US" sz="1100" noProof="1">
                <a:latin typeface="+mj-lt"/>
                <a:cs typeface="Arial" panose="020B0604020202020204" pitchFamily="34" charset="0"/>
              </a:rPr>
              <a:t>235</a:t>
            </a:r>
            <a:r>
              <a:rPr lang="en-US" sz="1100" noProof="1">
                <a:latin typeface="+mn-ea"/>
                <a:cs typeface="Arial" panose="020B0604020202020204" pitchFamily="34" charset="0"/>
              </a:rPr>
              <a:t>の保健地区が行政保健局に報告している。</a:t>
            </a:r>
            <a:r>
              <a:rPr lang="en-US" sz="1100" dirty="0">
                <a:latin typeface="+mn-ea"/>
                <a:cs typeface="Arial" panose="020B0604020202020204" pitchFamily="34" charset="0"/>
              </a:rPr>
              <a:t> </a:t>
            </a:r>
            <a:r>
              <a:rPr lang="en-US" sz="1100" noProof="1">
                <a:latin typeface="+mn-ea"/>
                <a:cs typeface="Arial" panose="020B0604020202020204" pitchFamily="34" charset="0"/>
              </a:rPr>
              <a:t>各地区に所長を置く。</a:t>
            </a:r>
            <a:endParaRPr kumimoji="1" lang="en-US" altLang="ja-JP" sz="1100" b="1" i="0" u="none" strike="noStrike" kern="1200" cap="none" spc="0" normalizeH="0" baseline="0" noProof="0" dirty="0">
              <a:ln>
                <a:noFill/>
              </a:ln>
              <a:solidFill>
                <a:srgbClr val="000000"/>
              </a:solidFill>
              <a:effectLst/>
              <a:uLnTx/>
              <a:uFillTx/>
              <a:latin typeface="+mn-ea"/>
              <a:cs typeface="Arial" panose="020B0604020202020204" pitchFamily="34" charset="0"/>
            </a:endParaRPr>
          </a:p>
        </p:txBody>
      </p:sp>
      <p:sp>
        <p:nvSpPr>
          <p:cNvPr id="66" name="TextBox 16">
            <a:extLst>
              <a:ext uri="{FF2B5EF4-FFF2-40B4-BE49-F238E27FC236}">
                <a16:creationId xmlns:a16="http://schemas.microsoft.com/office/drawing/2014/main" id="{6A441161-5C55-3F3D-A549-1C27CB55FAF9}"/>
              </a:ext>
            </a:extLst>
          </p:cNvPr>
          <p:cNvSpPr txBox="1"/>
          <p:nvPr/>
        </p:nvSpPr>
        <p:spPr>
          <a:xfrm>
            <a:off x="75451" y="6091340"/>
            <a:ext cx="119093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大臣室事務部門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70" name="TextBox 135">
            <a:extLst>
              <a:ext uri="{FF2B5EF4-FFF2-40B4-BE49-F238E27FC236}">
                <a16:creationId xmlns:a16="http://schemas.microsoft.com/office/drawing/2014/main" id="{FC02FF81-D937-4FD4-6492-5B1C3EAEF16C}"/>
              </a:ext>
            </a:extLst>
          </p:cNvPr>
          <p:cNvSpPr txBox="1"/>
          <p:nvPr/>
        </p:nvSpPr>
        <p:spPr>
          <a:xfrm>
            <a:off x="1515193" y="6091340"/>
            <a:ext cx="1143601"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研修・研究部門</a:t>
            </a:r>
            <a:r>
              <a:rPr kumimoji="1" lang="en-US" sz="1100" b="0" i="0" u="none" strike="noStrike" kern="1200" cap="none" spc="0" normalizeH="0" baseline="0">
                <a:ln>
                  <a:noFill/>
                </a:ln>
                <a:solidFill>
                  <a:srgbClr val="000000"/>
                </a:solidFill>
                <a:effectLst/>
                <a:uLnTx/>
                <a:uFillTx/>
                <a:latin typeface="+mn-ea"/>
                <a:cs typeface="Arial" panose="020B0604020202020204" pitchFamily="34" charset="0"/>
              </a:rPr>
              <a:t> </a:t>
            </a:r>
            <a:endParaRPr kumimoji="1" lang="en-US" sz="110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3" name="TextBox 48">
            <a:extLst>
              <a:ext uri="{FF2B5EF4-FFF2-40B4-BE49-F238E27FC236}">
                <a16:creationId xmlns:a16="http://schemas.microsoft.com/office/drawing/2014/main" id="{32140914-9CC8-8EC6-58DC-C307273B0C5B}"/>
              </a:ext>
            </a:extLst>
          </p:cNvPr>
          <p:cNvSpPr txBox="1"/>
          <p:nvPr/>
        </p:nvSpPr>
        <p:spPr>
          <a:xfrm>
            <a:off x="2778483" y="6103684"/>
            <a:ext cx="1416211"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1">
                <a:latin typeface="+mn-ea"/>
                <a:cs typeface="Arial" panose="020B0604020202020204" pitchFamily="34" charset="0"/>
              </a:rPr>
              <a:t>予防・風土病部門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6" name="TextBox 50">
            <a:extLst>
              <a:ext uri="{FF2B5EF4-FFF2-40B4-BE49-F238E27FC236}">
                <a16:creationId xmlns:a16="http://schemas.microsoft.com/office/drawing/2014/main" id="{8261EF19-2CA5-12A1-B8AC-CFD889F0504E}"/>
              </a:ext>
            </a:extLst>
          </p:cNvPr>
          <p:cNvSpPr txBox="1"/>
          <p:nvPr/>
        </p:nvSpPr>
        <p:spPr>
          <a:xfrm>
            <a:off x="4407753" y="6091340"/>
            <a:ext cx="110292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ja-JP" altLang="en-US" sz="1100" noProof="1">
                <a:latin typeface="+mn-ea"/>
                <a:cs typeface="Arial" panose="020B0604020202020204" pitchFamily="34" charset="0"/>
              </a:rPr>
              <a:t>保健診療部門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8" name="TextBox 158">
            <a:extLst>
              <a:ext uri="{FF2B5EF4-FFF2-40B4-BE49-F238E27FC236}">
                <a16:creationId xmlns:a16="http://schemas.microsoft.com/office/drawing/2014/main" id="{88C5085D-C063-5DB6-D178-D1934E85E5B4}"/>
              </a:ext>
            </a:extLst>
          </p:cNvPr>
          <p:cNvSpPr txBox="1"/>
          <p:nvPr/>
        </p:nvSpPr>
        <p:spPr>
          <a:xfrm>
            <a:off x="7156072" y="6102153"/>
            <a:ext cx="126335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保健地域</a:t>
            </a:r>
            <a:r>
              <a:rPr lang="ja-JP" altLang="en-US" sz="1100" noProof="1">
                <a:latin typeface="+mn-ea"/>
                <a:cs typeface="Arial" panose="020B0604020202020204" pitchFamily="34" charset="0"/>
              </a:rPr>
              <a:t>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90" name="TextBox 159">
            <a:extLst>
              <a:ext uri="{FF2B5EF4-FFF2-40B4-BE49-F238E27FC236}">
                <a16:creationId xmlns:a16="http://schemas.microsoft.com/office/drawing/2014/main" id="{83E94E20-B6FC-19D6-94D2-D18C0E45308B}"/>
              </a:ext>
            </a:extLst>
          </p:cNvPr>
          <p:cNvSpPr txBox="1"/>
          <p:nvPr/>
        </p:nvSpPr>
        <p:spPr>
          <a:xfrm>
            <a:off x="5672902" y="6091340"/>
            <a:ext cx="1394703"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中央事務総局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113" name="正方形/長方形 112">
            <a:extLst>
              <a:ext uri="{FF2B5EF4-FFF2-40B4-BE49-F238E27FC236}">
                <a16:creationId xmlns:a16="http://schemas.microsoft.com/office/drawing/2014/main" id="{F5B4EB9E-8F9D-38CE-CB4F-3901C4067B92}"/>
              </a:ext>
            </a:extLst>
          </p:cNvPr>
          <p:cNvSpPr/>
          <p:nvPr/>
        </p:nvSpPr>
        <p:spPr bwMode="gray">
          <a:xfrm>
            <a:off x="6476616" y="2805801"/>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altLang="ja-JP" sz="1100" b="1" i="0" u="none" strike="noStrike" kern="1200" cap="none" spc="0" normalizeH="0" baseline="0" noProof="1">
                <a:ln>
                  <a:noFill/>
                </a:ln>
                <a:solidFill>
                  <a:srgbClr val="FFFFFF"/>
                </a:solidFill>
                <a:effectLst/>
                <a:uLnTx/>
                <a:uFillTx/>
                <a:latin typeface="+mn-ea"/>
                <a:cs typeface="+mn-cs"/>
              </a:rPr>
              <a:t>保健地区レベル</a:t>
            </a:r>
          </a:p>
        </p:txBody>
      </p:sp>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cxnSp>
        <p:nvCxnSpPr>
          <p:cNvPr id="13" name="Straight Connector 95">
            <a:extLst>
              <a:ext uri="{FF2B5EF4-FFF2-40B4-BE49-F238E27FC236}">
                <a16:creationId xmlns:a16="http://schemas.microsoft.com/office/drawing/2014/main" id="{742D94A1-C6BE-BF1B-B493-7B0C97594085}"/>
              </a:ext>
            </a:extLst>
          </p:cNvPr>
          <p:cNvCxnSpPr>
            <a:cxnSpLocks/>
          </p:cNvCxnSpPr>
          <p:nvPr/>
        </p:nvCxnSpPr>
        <p:spPr>
          <a:xfrm flipH="1">
            <a:off x="351550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95">
            <a:extLst>
              <a:ext uri="{FF2B5EF4-FFF2-40B4-BE49-F238E27FC236}">
                <a16:creationId xmlns:a16="http://schemas.microsoft.com/office/drawing/2014/main" id="{5536BB18-E327-9571-5DE5-03220D22519E}"/>
              </a:ext>
            </a:extLst>
          </p:cNvPr>
          <p:cNvCxnSpPr>
            <a:cxnSpLocks/>
          </p:cNvCxnSpPr>
          <p:nvPr/>
        </p:nvCxnSpPr>
        <p:spPr>
          <a:xfrm flipH="1">
            <a:off x="494402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95">
            <a:extLst>
              <a:ext uri="{FF2B5EF4-FFF2-40B4-BE49-F238E27FC236}">
                <a16:creationId xmlns:a16="http://schemas.microsoft.com/office/drawing/2014/main" id="{66190CB5-D11B-09C7-72D3-5EB6D42EDE51}"/>
              </a:ext>
            </a:extLst>
          </p:cNvPr>
          <p:cNvCxnSpPr>
            <a:cxnSpLocks/>
          </p:cNvCxnSpPr>
          <p:nvPr/>
        </p:nvCxnSpPr>
        <p:spPr>
          <a:xfrm flipH="1">
            <a:off x="637253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95">
            <a:extLst>
              <a:ext uri="{FF2B5EF4-FFF2-40B4-BE49-F238E27FC236}">
                <a16:creationId xmlns:a16="http://schemas.microsoft.com/office/drawing/2014/main" id="{EE80C844-4954-6365-2A1E-F0CE95DDCEA7}"/>
              </a:ext>
            </a:extLst>
          </p:cNvPr>
          <p:cNvCxnSpPr>
            <a:cxnSpLocks/>
          </p:cNvCxnSpPr>
          <p:nvPr/>
        </p:nvCxnSpPr>
        <p:spPr>
          <a:xfrm flipH="1">
            <a:off x="780105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E97966-AECB-4884-C708-C80A08B996A4}"/>
              </a:ext>
            </a:extLst>
          </p:cNvPr>
          <p:cNvSpPr txBox="1"/>
          <p:nvPr/>
        </p:nvSpPr>
        <p:spPr>
          <a:xfrm>
            <a:off x="8521200" y="6091340"/>
            <a:ext cx="1263359" cy="261610"/>
          </a:xfrm>
          <a:prstGeom prst="rect">
            <a:avLst/>
          </a:prstGeom>
          <a:noFill/>
        </p:spPr>
        <p:txBody>
          <a:bodyPr wrap="square">
            <a:spAutoFit/>
          </a:bodyPr>
          <a:lstStyle/>
          <a:p>
            <a:pPr algn="ctr"/>
            <a:r>
              <a:rPr lang="en-US" sz="1100" noProof="1">
                <a:latin typeface="+mn-ea"/>
                <a:cs typeface="Arial" panose="020B0604020202020204" pitchFamily="34" charset="0"/>
              </a:rPr>
              <a:t>医療・介護</a:t>
            </a:r>
            <a:r>
              <a:rPr lang="ja-JP" altLang="en-US" sz="1100" noProof="1">
                <a:latin typeface="+mn-ea"/>
                <a:cs typeface="Arial" panose="020B0604020202020204" pitchFamily="34" charset="0"/>
              </a:rPr>
              <a:t>部門</a:t>
            </a:r>
            <a:endParaRPr lang="en-US" sz="1100" noProof="1">
              <a:latin typeface="+mn-ea"/>
              <a:cs typeface="Arial" panose="020B0604020202020204" pitchFamily="34" charset="0"/>
            </a:endParaRPr>
          </a:p>
        </p:txBody>
      </p:sp>
      <p:sp>
        <p:nvSpPr>
          <p:cNvPr id="27" name="TextBox 26">
            <a:extLst>
              <a:ext uri="{FF2B5EF4-FFF2-40B4-BE49-F238E27FC236}">
                <a16:creationId xmlns:a16="http://schemas.microsoft.com/office/drawing/2014/main" id="{968F7AD2-1AD1-AEB0-84F3-333352B3F2E4}"/>
              </a:ext>
            </a:extLst>
          </p:cNvPr>
          <p:cNvSpPr txBox="1"/>
          <p:nvPr/>
        </p:nvSpPr>
        <p:spPr>
          <a:xfrm>
            <a:off x="563880" y="5480369"/>
            <a:ext cx="8778240" cy="261610"/>
          </a:xfrm>
          <a:prstGeom prst="rect">
            <a:avLst/>
          </a:prstGeom>
          <a:solidFill>
            <a:schemeClr val="bg2">
              <a:lumMod val="60000"/>
              <a:lumOff val="40000"/>
            </a:schemeClr>
          </a:solidFill>
        </p:spPr>
        <p:txBody>
          <a:bodyPr wrap="square">
            <a:spAutoFit/>
          </a:bodyPr>
          <a:lstStyle/>
          <a:p>
            <a:pPr algn="ctr"/>
            <a:r>
              <a:rPr lang="en-US" sz="1100" b="1" noProof="1">
                <a:solidFill>
                  <a:schemeClr val="bg1"/>
                </a:solidFill>
                <a:latin typeface="+mn-ea"/>
              </a:rPr>
              <a:t>職能別部門</a:t>
            </a:r>
          </a:p>
        </p:txBody>
      </p:sp>
      <p:sp>
        <p:nvSpPr>
          <p:cNvPr id="29" name="TextBox 28">
            <a:extLst>
              <a:ext uri="{FF2B5EF4-FFF2-40B4-BE49-F238E27FC236}">
                <a16:creationId xmlns:a16="http://schemas.microsoft.com/office/drawing/2014/main" id="{84CE8C65-1AE4-3AC3-E0F6-9AC9D1E02D0A}"/>
              </a:ext>
            </a:extLst>
          </p:cNvPr>
          <p:cNvSpPr txBox="1"/>
          <p:nvPr/>
        </p:nvSpPr>
        <p:spPr>
          <a:xfrm>
            <a:off x="563880" y="2454477"/>
            <a:ext cx="8778240" cy="261610"/>
          </a:xfrm>
          <a:prstGeom prst="rect">
            <a:avLst/>
          </a:prstGeom>
          <a:solidFill>
            <a:schemeClr val="bg2">
              <a:lumMod val="60000"/>
              <a:lumOff val="40000"/>
            </a:schemeClr>
          </a:solidFill>
        </p:spPr>
        <p:txBody>
          <a:bodyPr wrap="square">
            <a:spAutoFit/>
          </a:bodyPr>
          <a:lstStyle/>
          <a:p>
            <a:pPr algn="ctr"/>
            <a:r>
              <a:rPr lang="en-US" sz="1100" b="1" noProof="1">
                <a:solidFill>
                  <a:schemeClr val="bg1"/>
                </a:solidFill>
                <a:latin typeface="+mn-ea"/>
              </a:rPr>
              <a:t>管理技術</a:t>
            </a:r>
            <a:r>
              <a:rPr lang="ja-JP" altLang="en-US" sz="1100" b="1" noProof="1">
                <a:solidFill>
                  <a:schemeClr val="bg1"/>
                </a:solidFill>
                <a:latin typeface="+mn-ea"/>
              </a:rPr>
              <a:t>部門</a:t>
            </a:r>
            <a:endParaRPr lang="en-US" sz="1100" b="1" noProof="1">
              <a:solidFill>
                <a:schemeClr val="bg1"/>
              </a:solidFill>
              <a:latin typeface="+mn-ea"/>
            </a:endParaRPr>
          </a:p>
        </p:txBody>
      </p:sp>
      <p:sp>
        <p:nvSpPr>
          <p:cNvPr id="3" name="テキスト プレースホルダー 2">
            <a:extLst>
              <a:ext uri="{FF2B5EF4-FFF2-40B4-BE49-F238E27FC236}">
                <a16:creationId xmlns:a16="http://schemas.microsoft.com/office/drawing/2014/main" id="{01D6185D-52CD-5544-FCC3-31AA082053FD}"/>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エジプト保健人口省（</a:t>
            </a:r>
            <a:r>
              <a:rPr lang="en-US" altLang="ja-JP" sz="2000" noProof="1">
                <a:ea typeface="HGS創英角ｺﾞｼｯｸUB" panose="020B0900000000000000" pitchFamily="50" charset="-128"/>
              </a:rPr>
              <a:t>MoHP</a:t>
            </a:r>
            <a:r>
              <a:rPr lang="ja-JP" altLang="en-US" sz="2000" noProof="1">
                <a:ea typeface="HGS創英角ｺﾞｼｯｸUB" panose="020B0900000000000000" pitchFamily="50" charset="-128"/>
              </a:rPr>
              <a:t>）</a:t>
            </a:r>
            <a:r>
              <a:rPr lang="en-US" altLang="ja-JP" sz="2000" noProof="1">
                <a:latin typeface="HGS創英角ｺﾞｼｯｸUB" panose="020B0900000000000000" pitchFamily="50" charset="-128"/>
                <a:ea typeface="HGS創英角ｺﾞｼｯｸUB" panose="020B0900000000000000" pitchFamily="50" charset="-128"/>
              </a:rPr>
              <a:t> の組織</a:t>
            </a:r>
            <a:r>
              <a:rPr lang="ja-JP" altLang="en-US" sz="2000" noProof="1">
                <a:latin typeface="HGS創英角ｺﾞｼｯｸUB" panose="020B0900000000000000" pitchFamily="50" charset="-128"/>
                <a:ea typeface="HGS創英角ｺﾞｼｯｸUB" panose="020B0900000000000000" pitchFamily="50" charset="-128"/>
              </a:rPr>
              <a:t>体制</a:t>
            </a:r>
          </a:p>
        </p:txBody>
      </p:sp>
      <p:sp>
        <p:nvSpPr>
          <p:cNvPr id="11" name="テキスト ボックス 33">
            <a:extLst>
              <a:ext uri="{FF2B5EF4-FFF2-40B4-BE49-F238E27FC236}">
                <a16:creationId xmlns:a16="http://schemas.microsoft.com/office/drawing/2014/main" id="{FC146DA5-6A7F-7F91-FD32-5EBFEE7B67F8}"/>
              </a:ext>
            </a:extLst>
          </p:cNvPr>
          <p:cNvSpPr txBox="1"/>
          <p:nvPr/>
        </p:nvSpPr>
        <p:spPr>
          <a:xfrm>
            <a:off x="200473" y="6581568"/>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Egypt DHS Program</a:t>
            </a:r>
            <a:endPar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8CA9F59F-2C99-8699-6E09-B4003F3D7609}"/>
              </a:ext>
            </a:extLst>
          </p:cNvPr>
          <p:cNvSpPr/>
          <p:nvPr/>
        </p:nvSpPr>
        <p:spPr bwMode="gray">
          <a:xfrm>
            <a:off x="7966407" y="2807762"/>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1">
                <a:ln>
                  <a:noFill/>
                </a:ln>
                <a:solidFill>
                  <a:srgbClr val="FFFFFF"/>
                </a:solidFill>
                <a:effectLst/>
                <a:uLnTx/>
                <a:uFillTx/>
                <a:latin typeface="+mn-ea"/>
                <a:cs typeface="+mn-cs"/>
              </a:rPr>
              <a:t>医療機関</a:t>
            </a:r>
            <a:r>
              <a:rPr kumimoji="1" lang="en-US" altLang="ja-JP" sz="1100" b="1" i="0" u="none" strike="noStrike" kern="1200" cap="none" spc="0" normalizeH="0" baseline="0" noProof="1">
                <a:ln>
                  <a:noFill/>
                </a:ln>
                <a:solidFill>
                  <a:srgbClr val="FFFFFF"/>
                </a:solidFill>
                <a:effectLst/>
                <a:uLnTx/>
                <a:uFillTx/>
                <a:latin typeface="+mn-ea"/>
                <a:cs typeface="+mn-cs"/>
              </a:rPr>
              <a:t>レベル</a:t>
            </a:r>
          </a:p>
        </p:txBody>
      </p:sp>
      <p:sp>
        <p:nvSpPr>
          <p:cNvPr id="19" name="正方形/長方形 18">
            <a:extLst>
              <a:ext uri="{FF2B5EF4-FFF2-40B4-BE49-F238E27FC236}">
                <a16:creationId xmlns:a16="http://schemas.microsoft.com/office/drawing/2014/main" id="{C70FEDF2-AD2E-4EA9-877F-21C7BABCFC00}"/>
              </a:ext>
            </a:extLst>
          </p:cNvPr>
          <p:cNvSpPr/>
          <p:nvPr/>
        </p:nvSpPr>
        <p:spPr bwMode="gray">
          <a:xfrm>
            <a:off x="762556" y="2817523"/>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中央</a:t>
            </a:r>
            <a:r>
              <a:rPr kumimoji="1" lang="en-US" altLang="ja-JP" sz="1100" b="1" i="0" u="none" strike="noStrike" kern="1200" cap="none" spc="0" normalizeH="0" baseline="0" noProof="1">
                <a:ln>
                  <a:noFill/>
                </a:ln>
                <a:solidFill>
                  <a:srgbClr val="FFFFFF"/>
                </a:solidFill>
                <a:effectLst/>
                <a:uLnTx/>
                <a:uFillTx/>
                <a:latin typeface="+mn-ea"/>
                <a:cs typeface="+mn-cs"/>
              </a:rPr>
              <a:t>レベル</a:t>
            </a:r>
          </a:p>
        </p:txBody>
      </p:sp>
      <p:sp>
        <p:nvSpPr>
          <p:cNvPr id="21" name="正方形/長方形 20">
            <a:extLst>
              <a:ext uri="{FF2B5EF4-FFF2-40B4-BE49-F238E27FC236}">
                <a16:creationId xmlns:a16="http://schemas.microsoft.com/office/drawing/2014/main" id="{51E223B9-2CDA-2DA1-22C1-CD31A763CC05}"/>
              </a:ext>
            </a:extLst>
          </p:cNvPr>
          <p:cNvSpPr/>
          <p:nvPr/>
        </p:nvSpPr>
        <p:spPr bwMode="gray">
          <a:xfrm>
            <a:off x="2169094" y="2820544"/>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行政</a:t>
            </a:r>
            <a:r>
              <a:rPr kumimoji="1" lang="en-US" altLang="ja-JP" sz="1100" b="1" i="0" u="none" strike="noStrike" kern="1200" cap="none" spc="0" normalizeH="0" baseline="0" noProof="1">
                <a:ln>
                  <a:noFill/>
                </a:ln>
                <a:solidFill>
                  <a:srgbClr val="FFFFFF"/>
                </a:solidFill>
                <a:effectLst/>
                <a:uLnTx/>
                <a:uFillTx/>
                <a:latin typeface="+mn-ea"/>
                <a:cs typeface="+mn-cs"/>
              </a:rPr>
              <a:t>レベル</a:t>
            </a: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（保健局）</a:t>
            </a:r>
            <a:endParaRPr kumimoji="1" lang="en-US" altLang="ja-JP" sz="1100" b="1" i="0" u="none" strike="noStrike" kern="1200" cap="none" spc="0" normalizeH="0" baseline="0" noProof="1">
              <a:ln>
                <a:noFill/>
              </a:ln>
              <a:solidFill>
                <a:srgbClr val="FFFFFF"/>
              </a:solidFill>
              <a:effectLst/>
              <a:uLnTx/>
              <a:uFillTx/>
              <a:latin typeface="+mn-ea"/>
              <a:cs typeface="+mn-cs"/>
            </a:endParaRPr>
          </a:p>
        </p:txBody>
      </p:sp>
      <p:sp>
        <p:nvSpPr>
          <p:cNvPr id="2" name="テキスト ボックス 1">
            <a:extLst>
              <a:ext uri="{FF2B5EF4-FFF2-40B4-BE49-F238E27FC236}">
                <a16:creationId xmlns:a16="http://schemas.microsoft.com/office/drawing/2014/main" id="{48871C31-6551-6983-B871-57C09B0A3EED}"/>
              </a:ext>
            </a:extLst>
          </p:cNvPr>
          <p:cNvSpPr txBox="1"/>
          <p:nvPr/>
        </p:nvSpPr>
        <p:spPr>
          <a:xfrm>
            <a:off x="200472" y="1124747"/>
            <a:ext cx="9505058" cy="445058"/>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エジプト保健人口省（</a:t>
            </a:r>
            <a:r>
              <a:rPr lang="en-US" altLang="ja-JP" sz="1400" noProof="1">
                <a:solidFill>
                  <a:srgbClr val="000000"/>
                </a:solidFill>
                <a:latin typeface="+mj-lt"/>
                <a:cs typeface="Arial" panose="020B0604020202020204" pitchFamily="34" charset="0"/>
              </a:rPr>
              <a:t>MoHP</a:t>
            </a:r>
            <a:r>
              <a:rPr lang="ja-JP" altLang="en-US" sz="1400" noProof="1">
                <a:solidFill>
                  <a:srgbClr val="000000"/>
                </a:solidFill>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は、中央レベル、行政レベル</a:t>
            </a:r>
            <a:r>
              <a:rPr lang="ja-JP" altLang="en-US" sz="1400" b="0" i="0" noProof="1">
                <a:solidFill>
                  <a:srgbClr val="000000"/>
                </a:solidFill>
                <a:effectLst/>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保健局</a:t>
            </a:r>
            <a:r>
              <a:rPr lang="ja-JP" altLang="en-US" sz="1400" b="0" i="0" noProof="1">
                <a:solidFill>
                  <a:srgbClr val="000000"/>
                </a:solidFill>
                <a:effectLst/>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、保健地区レベル、医療提供レベルの</a:t>
            </a:r>
            <a:r>
              <a:rPr lang="en-US" altLang="ja-JP" sz="1400" b="0" i="0" noProof="1">
                <a:solidFill>
                  <a:srgbClr val="000000"/>
                </a:solidFill>
                <a:effectLst/>
                <a:latin typeface="+mj-lt"/>
                <a:cs typeface="Arial" panose="020B0604020202020204" pitchFamily="34" charset="0"/>
              </a:rPr>
              <a:t>4</a:t>
            </a:r>
            <a:r>
              <a:rPr lang="en-US" altLang="ja-JP" sz="1400" b="0" i="0" noProof="1">
                <a:solidFill>
                  <a:srgbClr val="000000"/>
                </a:solidFill>
                <a:effectLst/>
                <a:latin typeface="+mn-ea"/>
                <a:cs typeface="Arial" panose="020B0604020202020204" pitchFamily="34" charset="0"/>
              </a:rPr>
              <a:t>つのレベルにわたる管理スタッフと技術スタッフを含む組織構造を通じて機能する。</a:t>
            </a:r>
            <a:endParaRPr lang="en-US" altLang="ja-JP" sz="1400" dirty="0">
              <a:latin typeface="+mn-ea"/>
              <a:cs typeface="Arial" panose="020B0604020202020204" pitchFamily="34" charset="0"/>
            </a:endParaRPr>
          </a:p>
        </p:txBody>
      </p:sp>
    </p:spTree>
    <p:extLst>
      <p:ext uri="{BB962C8B-B14F-4D97-AF65-F5344CB8AC3E}">
        <p14:creationId xmlns:p14="http://schemas.microsoft.com/office/powerpoint/2010/main" val="288408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2E90D7-EF64-BCAD-0629-398A2880EBF0}"/>
              </a:ext>
            </a:extLst>
          </p:cNvPr>
          <p:cNvSpPr/>
          <p:nvPr/>
        </p:nvSpPr>
        <p:spPr>
          <a:xfrm>
            <a:off x="4203566" y="4025263"/>
            <a:ext cx="1293128" cy="361466"/>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CEO</a:t>
            </a:r>
          </a:p>
        </p:txBody>
      </p:sp>
      <p:sp>
        <p:nvSpPr>
          <p:cNvPr id="20" name="Rectangle 19">
            <a:extLst>
              <a:ext uri="{FF2B5EF4-FFF2-40B4-BE49-F238E27FC236}">
                <a16:creationId xmlns:a16="http://schemas.microsoft.com/office/drawing/2014/main" id="{05A9AB52-EA68-E57A-4CD2-B1F5B53FC952}"/>
              </a:ext>
            </a:extLst>
          </p:cNvPr>
          <p:cNvSpPr/>
          <p:nvPr/>
        </p:nvSpPr>
        <p:spPr>
          <a:xfrm>
            <a:off x="979483" y="4662755"/>
            <a:ext cx="1893269"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Branch Affiars</a:t>
            </a:r>
          </a:p>
        </p:txBody>
      </p:sp>
      <p:sp>
        <p:nvSpPr>
          <p:cNvPr id="21" name="Rectangle 20">
            <a:extLst>
              <a:ext uri="{FF2B5EF4-FFF2-40B4-BE49-F238E27FC236}">
                <a16:creationId xmlns:a16="http://schemas.microsoft.com/office/drawing/2014/main" id="{57A31AA3-F198-BCD6-C22E-A4EBD52D2B46}"/>
              </a:ext>
            </a:extLst>
          </p:cNvPr>
          <p:cNvSpPr/>
          <p:nvPr/>
        </p:nvSpPr>
        <p:spPr>
          <a:xfrm>
            <a:off x="3590159" y="4662755"/>
            <a:ext cx="2519942"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Institutional Support Services</a:t>
            </a:r>
          </a:p>
        </p:txBody>
      </p:sp>
      <p:sp>
        <p:nvSpPr>
          <p:cNvPr id="22" name="Rectangle 21">
            <a:extLst>
              <a:ext uri="{FF2B5EF4-FFF2-40B4-BE49-F238E27FC236}">
                <a16:creationId xmlns:a16="http://schemas.microsoft.com/office/drawing/2014/main" id="{001234A0-C059-925A-9F34-5FB51DCD3217}"/>
              </a:ext>
            </a:extLst>
          </p:cNvPr>
          <p:cNvSpPr/>
          <p:nvPr/>
        </p:nvSpPr>
        <p:spPr>
          <a:xfrm>
            <a:off x="6987518" y="4662755"/>
            <a:ext cx="1893269"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Health &amp; Therapeutic Care</a:t>
            </a:r>
          </a:p>
        </p:txBody>
      </p:sp>
      <p:sp>
        <p:nvSpPr>
          <p:cNvPr id="23" name="Rectangle 22">
            <a:extLst>
              <a:ext uri="{FF2B5EF4-FFF2-40B4-BE49-F238E27FC236}">
                <a16:creationId xmlns:a16="http://schemas.microsoft.com/office/drawing/2014/main" id="{6CBDF428-4FEC-9AB0-7714-45FD61CD22AF}"/>
              </a:ext>
            </a:extLst>
          </p:cNvPr>
          <p:cNvSpPr/>
          <p:nvPr/>
        </p:nvSpPr>
        <p:spPr>
          <a:xfrm>
            <a:off x="984747" y="4056897"/>
            <a:ext cx="2684359" cy="298199"/>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Office of the Executive Director Affairs</a:t>
            </a:r>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9" name="テキスト プレースホルダー 2">
            <a:extLst>
              <a:ext uri="{FF2B5EF4-FFF2-40B4-BE49-F238E27FC236}">
                <a16:creationId xmlns:a16="http://schemas.microsoft.com/office/drawing/2014/main" id="{173B2FD1-AB04-0FE7-00B2-81E983F480BB}"/>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エジプト保健</a:t>
            </a:r>
            <a:r>
              <a:rPr lang="ja-JP" altLang="en-US" sz="2000" noProof="1">
                <a:latin typeface="HGS創英角ｺﾞｼｯｸUB" panose="020B0900000000000000" pitchFamily="50" charset="-128"/>
                <a:ea typeface="HGS創英角ｺﾞｼｯｸUB" panose="020B0900000000000000" pitchFamily="50" charset="-128"/>
              </a:rPr>
              <a:t>当局の組織体制</a:t>
            </a:r>
          </a:p>
        </p:txBody>
      </p:sp>
      <p:sp>
        <p:nvSpPr>
          <p:cNvPr id="10" name="テキスト ボックス 33">
            <a:extLst>
              <a:ext uri="{FF2B5EF4-FFF2-40B4-BE49-F238E27FC236}">
                <a16:creationId xmlns:a16="http://schemas.microsoft.com/office/drawing/2014/main" id="{AF021B6E-87C9-8161-D507-A8EBE0CDACE3}"/>
              </a:ext>
            </a:extLst>
          </p:cNvPr>
          <p:cNvSpPr txBox="1"/>
          <p:nvPr/>
        </p:nvSpPr>
        <p:spPr>
          <a:xfrm>
            <a:off x="200473" y="6622226"/>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EHA</a:t>
            </a:r>
            <a:endPar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9DEB727C-619D-05F1-C142-7243FA44DC03}"/>
              </a:ext>
            </a:extLst>
          </p:cNvPr>
          <p:cNvSpPr txBox="1"/>
          <p:nvPr/>
        </p:nvSpPr>
        <p:spPr>
          <a:xfrm>
            <a:off x="200472" y="1124747"/>
            <a:ext cx="9505058" cy="94468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エジプト保健当局は、包括的医療保険制度</a:t>
            </a:r>
            <a:r>
              <a:rPr lang="ja-JP" altLang="en-US" sz="1400" noProof="1">
                <a:solidFill>
                  <a:srgbClr val="000000"/>
                </a:solidFill>
                <a:latin typeface="+mj-lt"/>
                <a:cs typeface="Arial" panose="020B0604020202020204" pitchFamily="34" charset="0"/>
              </a:rPr>
              <a:t>（</a:t>
            </a:r>
            <a:r>
              <a:rPr lang="en-US" altLang="ja-JP" sz="1400" noProof="1">
                <a:solidFill>
                  <a:srgbClr val="000000"/>
                </a:solidFill>
                <a:latin typeface="+mj-lt"/>
                <a:cs typeface="Arial" panose="020B0604020202020204" pitchFamily="34" charset="0"/>
              </a:rPr>
              <a:t>UHIS</a:t>
            </a:r>
            <a:r>
              <a:rPr lang="ja-JP" altLang="en-US" sz="1400" noProof="1">
                <a:solidFill>
                  <a:srgbClr val="000000"/>
                </a:solidFill>
                <a:latin typeface="+mj-lt"/>
                <a:cs typeface="Arial" panose="020B0604020202020204" pitchFamily="34" charset="0"/>
              </a:rPr>
              <a:t>）</a:t>
            </a:r>
            <a:r>
              <a:rPr lang="ja-JP" altLang="en-US" sz="1400" noProof="1">
                <a:solidFill>
                  <a:srgbClr val="000000"/>
                </a:solidFill>
                <a:latin typeface="+mn-ea"/>
                <a:cs typeface="Arial" panose="020B0604020202020204" pitchFamily="34" charset="0"/>
              </a:rPr>
              <a:t>に関する</a:t>
            </a:r>
            <a:r>
              <a:rPr lang="en-US" altLang="ja-JP" sz="1400" noProof="1">
                <a:solidFill>
                  <a:srgbClr val="000000"/>
                </a:solidFill>
                <a:latin typeface="+mn-ea"/>
                <a:cs typeface="Arial" panose="020B0604020202020204" pitchFamily="34" charset="0"/>
              </a:rPr>
              <a:t>2018</a:t>
            </a:r>
            <a:r>
              <a:rPr lang="ja-JP" altLang="en-US" sz="1400" noProof="1">
                <a:solidFill>
                  <a:srgbClr val="000000"/>
                </a:solidFill>
                <a:latin typeface="+mn-ea"/>
                <a:cs typeface="Arial" panose="020B0604020202020204" pitchFamily="34" charset="0"/>
              </a:rPr>
              <a:t>年法律第</a:t>
            </a:r>
            <a:r>
              <a:rPr lang="en-US" altLang="ja-JP" sz="1400" noProof="1">
                <a:solidFill>
                  <a:srgbClr val="000000"/>
                </a:solidFill>
                <a:latin typeface="+mn-ea"/>
                <a:cs typeface="Arial" panose="020B0604020202020204" pitchFamily="34" charset="0"/>
              </a:rPr>
              <a:t>2</a:t>
            </a:r>
            <a:r>
              <a:rPr lang="ja-JP" altLang="en-US" sz="1400" noProof="1">
                <a:solidFill>
                  <a:srgbClr val="000000"/>
                </a:solidFill>
                <a:latin typeface="+mn-ea"/>
                <a:cs typeface="Arial" panose="020B0604020202020204" pitchFamily="34" charset="0"/>
              </a:rPr>
              <a:t>号に基づき、独立機関として設立され、公的医療サービスの提供者として施設の統合・改修及び、国が提供するサービスへの国民の認識向上、生活の快適さ向上、新たな医療制度へのシフトなどを主導している。</a:t>
            </a:r>
            <a:endParaRPr lang="en-US" altLang="ja-JP" sz="1400" noProof="1">
              <a:solidFill>
                <a:srgbClr val="000000"/>
              </a:solidFill>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エジプトの保健当局の組織図は以下の通りである</a:t>
            </a:r>
            <a:r>
              <a:rPr lang="en-US" altLang="ja-JP" sz="1400" b="0" i="0" noProof="1">
                <a:solidFill>
                  <a:srgbClr val="000000"/>
                </a:solidFill>
                <a:effectLst/>
                <a:latin typeface="+mn-ea"/>
                <a:cs typeface="Arial" panose="020B0604020202020204" pitchFamily="34" charset="0"/>
              </a:rPr>
              <a:t>。</a:t>
            </a:r>
            <a:endParaRPr lang="en-US" altLang="ja-JP" sz="1400" dirty="0">
              <a:latin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D92BD673-888E-F23C-55FB-22B66949E1CC}"/>
              </a:ext>
            </a:extLst>
          </p:cNvPr>
          <p:cNvSpPr/>
          <p:nvPr/>
        </p:nvSpPr>
        <p:spPr>
          <a:xfrm>
            <a:off x="806478" y="2303093"/>
            <a:ext cx="8087305" cy="1537934"/>
          </a:xfrm>
          <a:prstGeom prst="roundRect">
            <a:avLst>
              <a:gd name="adj" fmla="val 8244"/>
            </a:avLst>
          </a:prstGeom>
          <a:solidFill>
            <a:schemeClr val="accent6"/>
          </a:solidFill>
        </p:spPr>
        <p:txBody>
          <a:bodyPr wrap="square" rtlCol="0" anchor="t">
            <a:noAutofit/>
          </a:bodyPr>
          <a:lstStyle/>
          <a:p>
            <a:pPr marL="0" algn="ctr" fontAlgn="ctr">
              <a:lnSpc>
                <a:spcPct val="114000"/>
              </a:lnSpc>
              <a:spcAft>
                <a:spcPts val="400"/>
              </a:spcAft>
            </a:pPr>
            <a:r>
              <a:rPr kumimoji="1" lang="en-US" altLang="ja-JP" sz="1200" b="1" dirty="0">
                <a:solidFill>
                  <a:schemeClr val="bg1"/>
                </a:solidFill>
              </a:rPr>
              <a:t>Board of Directors</a:t>
            </a:r>
            <a:endParaRPr kumimoji="1" lang="ja-JP" altLang="en-US" sz="1200" b="1" dirty="0">
              <a:solidFill>
                <a:schemeClr val="bg1"/>
              </a:solidFill>
            </a:endParaRPr>
          </a:p>
        </p:txBody>
      </p:sp>
      <p:cxnSp>
        <p:nvCxnSpPr>
          <p:cNvPr id="28" name="Straight Connector 27">
            <a:extLst>
              <a:ext uri="{FF2B5EF4-FFF2-40B4-BE49-F238E27FC236}">
                <a16:creationId xmlns:a16="http://schemas.microsoft.com/office/drawing/2014/main" id="{822FF3AC-3D1A-BC93-3134-49B4E384A119}"/>
              </a:ext>
            </a:extLst>
          </p:cNvPr>
          <p:cNvCxnSpPr>
            <a:stCxn id="19" idx="2"/>
            <a:endCxn id="21" idx="0"/>
          </p:cNvCxnSpPr>
          <p:nvPr/>
        </p:nvCxnSpPr>
        <p:spPr>
          <a:xfrm>
            <a:off x="4850130" y="4386729"/>
            <a:ext cx="0" cy="276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2D454E40-B120-E55F-8A2B-35DF12E4AF8E}"/>
              </a:ext>
            </a:extLst>
          </p:cNvPr>
          <p:cNvCxnSpPr>
            <a:stCxn id="20" idx="0"/>
            <a:endCxn id="19" idx="2"/>
          </p:cNvCxnSpPr>
          <p:nvPr/>
        </p:nvCxnSpPr>
        <p:spPr>
          <a:xfrm rot="5400000" flipH="1" flipV="1">
            <a:off x="3250111" y="3062736"/>
            <a:ext cx="276026" cy="29240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FBF04AF6-B3BE-45C6-BDC0-927D0922AB96}"/>
              </a:ext>
            </a:extLst>
          </p:cNvPr>
          <p:cNvCxnSpPr>
            <a:cxnSpLocks/>
            <a:stCxn id="22" idx="0"/>
            <a:endCxn id="19" idx="2"/>
          </p:cNvCxnSpPr>
          <p:nvPr/>
        </p:nvCxnSpPr>
        <p:spPr>
          <a:xfrm rot="16200000" flipV="1">
            <a:off x="6254129" y="2982730"/>
            <a:ext cx="276026" cy="308402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F7005B-32B2-4780-04CB-3876C35CCDBC}"/>
              </a:ext>
            </a:extLst>
          </p:cNvPr>
          <p:cNvCxnSpPr>
            <a:cxnSpLocks/>
            <a:stCxn id="19" idx="1"/>
            <a:endCxn id="23" idx="3"/>
          </p:cNvCxnSpPr>
          <p:nvPr/>
        </p:nvCxnSpPr>
        <p:spPr>
          <a:xfrm flipH="1">
            <a:off x="3669106" y="4205996"/>
            <a:ext cx="53446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7B5DDB-F64F-2AD7-3C51-E116A123E7C5}"/>
              </a:ext>
            </a:extLst>
          </p:cNvPr>
          <p:cNvCxnSpPr>
            <a:cxnSpLocks/>
            <a:stCxn id="19" idx="0"/>
          </p:cNvCxnSpPr>
          <p:nvPr/>
        </p:nvCxnSpPr>
        <p:spPr>
          <a:xfrm flipV="1">
            <a:off x="4850130" y="3841027"/>
            <a:ext cx="1" cy="184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B8EB505-4BF0-ED28-DE3A-B9195C6B69DE}"/>
              </a:ext>
            </a:extLst>
          </p:cNvPr>
          <p:cNvSpPr/>
          <p:nvPr/>
        </p:nvSpPr>
        <p:spPr>
          <a:xfrm>
            <a:off x="688079"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Hospitality Services</a:t>
            </a:r>
          </a:p>
        </p:txBody>
      </p:sp>
      <p:sp>
        <p:nvSpPr>
          <p:cNvPr id="57" name="Rectangle 56">
            <a:extLst>
              <a:ext uri="{FF2B5EF4-FFF2-40B4-BE49-F238E27FC236}">
                <a16:creationId xmlns:a16="http://schemas.microsoft.com/office/drawing/2014/main" id="{AF1AFD6C-FA61-19AF-4AD9-E36461A6BC7F}"/>
              </a:ext>
            </a:extLst>
          </p:cNvPr>
          <p:cNvSpPr/>
          <p:nvPr/>
        </p:nvSpPr>
        <p:spPr>
          <a:xfrm>
            <a:off x="2043268"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IT and Digital Transformation</a:t>
            </a:r>
          </a:p>
        </p:txBody>
      </p:sp>
      <p:sp>
        <p:nvSpPr>
          <p:cNvPr id="58" name="Rectangle 57">
            <a:extLst>
              <a:ext uri="{FF2B5EF4-FFF2-40B4-BE49-F238E27FC236}">
                <a16:creationId xmlns:a16="http://schemas.microsoft.com/office/drawing/2014/main" id="{12D4DD56-D530-09A1-AB8B-351B3AB1110F}"/>
              </a:ext>
            </a:extLst>
          </p:cNvPr>
          <p:cNvSpPr/>
          <p:nvPr/>
        </p:nvSpPr>
        <p:spPr>
          <a:xfrm>
            <a:off x="3398457"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Engineering Affairs</a:t>
            </a:r>
          </a:p>
        </p:txBody>
      </p:sp>
      <p:sp>
        <p:nvSpPr>
          <p:cNvPr id="59" name="Rectangle 58">
            <a:extLst>
              <a:ext uri="{FF2B5EF4-FFF2-40B4-BE49-F238E27FC236}">
                <a16:creationId xmlns:a16="http://schemas.microsoft.com/office/drawing/2014/main" id="{0620ACD0-8C38-D174-1BD8-2939A4E048C5}"/>
              </a:ext>
            </a:extLst>
          </p:cNvPr>
          <p:cNvSpPr/>
          <p:nvPr/>
        </p:nvSpPr>
        <p:spPr>
          <a:xfrm>
            <a:off x="4753646"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Financial Affairs</a:t>
            </a:r>
          </a:p>
        </p:txBody>
      </p:sp>
      <p:sp>
        <p:nvSpPr>
          <p:cNvPr id="60" name="Rectangle 59">
            <a:extLst>
              <a:ext uri="{FF2B5EF4-FFF2-40B4-BE49-F238E27FC236}">
                <a16:creationId xmlns:a16="http://schemas.microsoft.com/office/drawing/2014/main" id="{BA6F8828-8CCA-45FD-971C-D2DC033EB6B2}"/>
              </a:ext>
            </a:extLst>
          </p:cNvPr>
          <p:cNvSpPr/>
          <p:nvPr/>
        </p:nvSpPr>
        <p:spPr>
          <a:xfrm>
            <a:off x="1343399"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Supply Chain</a:t>
            </a:r>
            <a:br>
              <a:rPr lang="en-US" sz="1000" b="1" kern="1200" noProof="1"/>
            </a:br>
            <a:r>
              <a:rPr lang="en-US" sz="1000" b="1" kern="1200" noProof="1"/>
              <a:t>&amp; Contract</a:t>
            </a:r>
          </a:p>
        </p:txBody>
      </p:sp>
      <p:sp>
        <p:nvSpPr>
          <p:cNvPr id="61" name="Rectangle 60">
            <a:extLst>
              <a:ext uri="{FF2B5EF4-FFF2-40B4-BE49-F238E27FC236}">
                <a16:creationId xmlns:a16="http://schemas.microsoft.com/office/drawing/2014/main" id="{622AD312-E346-9881-BF85-F20DAF29462D}"/>
              </a:ext>
            </a:extLst>
          </p:cNvPr>
          <p:cNvSpPr/>
          <p:nvPr/>
        </p:nvSpPr>
        <p:spPr>
          <a:xfrm>
            <a:off x="2698588"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HR</a:t>
            </a:r>
          </a:p>
        </p:txBody>
      </p:sp>
      <p:sp>
        <p:nvSpPr>
          <p:cNvPr id="62" name="Rectangle 61">
            <a:extLst>
              <a:ext uri="{FF2B5EF4-FFF2-40B4-BE49-F238E27FC236}">
                <a16:creationId xmlns:a16="http://schemas.microsoft.com/office/drawing/2014/main" id="{DA7C5595-D37F-8A3E-C33A-258CFC7FC9CF}"/>
              </a:ext>
            </a:extLst>
          </p:cNvPr>
          <p:cNvSpPr/>
          <p:nvPr/>
        </p:nvSpPr>
        <p:spPr>
          <a:xfrm>
            <a:off x="4053777"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Administrative Affairs</a:t>
            </a:r>
          </a:p>
        </p:txBody>
      </p:sp>
      <p:sp>
        <p:nvSpPr>
          <p:cNvPr id="63" name="Rectangle 62">
            <a:extLst>
              <a:ext uri="{FF2B5EF4-FFF2-40B4-BE49-F238E27FC236}">
                <a16:creationId xmlns:a16="http://schemas.microsoft.com/office/drawing/2014/main" id="{2E307D70-CAFE-2690-8507-8571C17C89FD}"/>
              </a:ext>
            </a:extLst>
          </p:cNvPr>
          <p:cNvSpPr/>
          <p:nvPr/>
        </p:nvSpPr>
        <p:spPr>
          <a:xfrm>
            <a:off x="6973717"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Secondary &amp; tertiary care</a:t>
            </a:r>
          </a:p>
        </p:txBody>
      </p:sp>
      <p:sp>
        <p:nvSpPr>
          <p:cNvPr id="64" name="Rectangle 63">
            <a:extLst>
              <a:ext uri="{FF2B5EF4-FFF2-40B4-BE49-F238E27FC236}">
                <a16:creationId xmlns:a16="http://schemas.microsoft.com/office/drawing/2014/main" id="{1E678B41-BF48-5635-0DC4-F4DBE83ACBD8}"/>
              </a:ext>
            </a:extLst>
          </p:cNvPr>
          <p:cNvSpPr/>
          <p:nvPr/>
        </p:nvSpPr>
        <p:spPr>
          <a:xfrm>
            <a:off x="8328906"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Quality and infection control</a:t>
            </a:r>
          </a:p>
        </p:txBody>
      </p:sp>
      <p:sp>
        <p:nvSpPr>
          <p:cNvPr id="65" name="Rectangle 64">
            <a:extLst>
              <a:ext uri="{FF2B5EF4-FFF2-40B4-BE49-F238E27FC236}">
                <a16:creationId xmlns:a16="http://schemas.microsoft.com/office/drawing/2014/main" id="{B3B71934-F9DE-A85C-3FD0-17D39CD37A79}"/>
              </a:ext>
            </a:extLst>
          </p:cNvPr>
          <p:cNvSpPr/>
          <p:nvPr/>
        </p:nvSpPr>
        <p:spPr>
          <a:xfrm>
            <a:off x="6273848"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Research &amp; Development</a:t>
            </a:r>
          </a:p>
        </p:txBody>
      </p:sp>
      <p:sp>
        <p:nvSpPr>
          <p:cNvPr id="66" name="Rectangle 65">
            <a:extLst>
              <a:ext uri="{FF2B5EF4-FFF2-40B4-BE49-F238E27FC236}">
                <a16:creationId xmlns:a16="http://schemas.microsoft.com/office/drawing/2014/main" id="{1B79AEF5-DF07-B61E-836D-60C180C7E1B4}"/>
              </a:ext>
            </a:extLst>
          </p:cNvPr>
          <p:cNvSpPr/>
          <p:nvPr/>
        </p:nvSpPr>
        <p:spPr>
          <a:xfrm>
            <a:off x="7629037"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Primary care</a:t>
            </a:r>
          </a:p>
        </p:txBody>
      </p:sp>
      <p:cxnSp>
        <p:nvCxnSpPr>
          <p:cNvPr id="67" name="Connector: Elbow 66">
            <a:extLst>
              <a:ext uri="{FF2B5EF4-FFF2-40B4-BE49-F238E27FC236}">
                <a16:creationId xmlns:a16="http://schemas.microsoft.com/office/drawing/2014/main" id="{01DEE1AA-9AC5-AF92-816B-55241B369BDD}"/>
              </a:ext>
            </a:extLst>
          </p:cNvPr>
          <p:cNvCxnSpPr>
            <a:cxnSpLocks/>
            <a:stCxn id="65" idx="0"/>
            <a:endCxn id="22" idx="2"/>
          </p:cNvCxnSpPr>
          <p:nvPr/>
        </p:nvCxnSpPr>
        <p:spPr>
          <a:xfrm rot="5400000" flipH="1" flipV="1">
            <a:off x="6901591" y="4951861"/>
            <a:ext cx="956700" cy="1108424"/>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E896EBB9-3BD2-6F48-B039-9E71A29FF401}"/>
              </a:ext>
            </a:extLst>
          </p:cNvPr>
          <p:cNvCxnSpPr>
            <a:cxnSpLocks/>
            <a:stCxn id="66" idx="0"/>
            <a:endCxn id="22" idx="2"/>
          </p:cNvCxnSpPr>
          <p:nvPr/>
        </p:nvCxnSpPr>
        <p:spPr>
          <a:xfrm rot="16200000" flipV="1">
            <a:off x="7579186" y="5382690"/>
            <a:ext cx="956700" cy="246765"/>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06DD8D13-7EC5-CAD7-ABBB-46D833D3CDE8}"/>
              </a:ext>
            </a:extLst>
          </p:cNvPr>
          <p:cNvCxnSpPr>
            <a:cxnSpLocks/>
            <a:stCxn id="64" idx="0"/>
            <a:endCxn id="22" idx="2"/>
          </p:cNvCxnSpPr>
          <p:nvPr/>
        </p:nvCxnSpPr>
        <p:spPr>
          <a:xfrm rot="16200000" flipV="1">
            <a:off x="8275465" y="4686412"/>
            <a:ext cx="264011" cy="9466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FB5CC30E-9F3C-7CDA-2662-F884701A794D}"/>
              </a:ext>
            </a:extLst>
          </p:cNvPr>
          <p:cNvCxnSpPr>
            <a:cxnSpLocks/>
            <a:stCxn id="63" idx="0"/>
            <a:endCxn id="22" idx="2"/>
          </p:cNvCxnSpPr>
          <p:nvPr/>
        </p:nvCxnSpPr>
        <p:spPr>
          <a:xfrm rot="5400000" flipH="1" flipV="1">
            <a:off x="7597870" y="4955452"/>
            <a:ext cx="264011" cy="40855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8B9AAAD6-19BE-1A4B-88D0-6C63FA0D6217}"/>
              </a:ext>
            </a:extLst>
          </p:cNvPr>
          <p:cNvCxnSpPr>
            <a:cxnSpLocks/>
            <a:stCxn id="59" idx="0"/>
            <a:endCxn id="21" idx="2"/>
          </p:cNvCxnSpPr>
          <p:nvPr/>
        </p:nvCxnSpPr>
        <p:spPr>
          <a:xfrm rot="16200000" flipV="1">
            <a:off x="4945824" y="4932030"/>
            <a:ext cx="264011" cy="45539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BEDA6D6F-D76E-09DD-A176-E80EE7FFC355}"/>
              </a:ext>
            </a:extLst>
          </p:cNvPr>
          <p:cNvCxnSpPr>
            <a:cxnSpLocks/>
            <a:stCxn id="58" idx="0"/>
            <a:endCxn id="21" idx="2"/>
          </p:cNvCxnSpPr>
          <p:nvPr/>
        </p:nvCxnSpPr>
        <p:spPr>
          <a:xfrm rot="5400000" flipH="1" flipV="1">
            <a:off x="4268229" y="4709833"/>
            <a:ext cx="264011" cy="89979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CA4341FE-71D5-F41B-A368-AFA8552BE6C4}"/>
              </a:ext>
            </a:extLst>
          </p:cNvPr>
          <p:cNvCxnSpPr>
            <a:cxnSpLocks/>
            <a:stCxn id="57" idx="0"/>
            <a:endCxn id="21" idx="2"/>
          </p:cNvCxnSpPr>
          <p:nvPr/>
        </p:nvCxnSpPr>
        <p:spPr>
          <a:xfrm rot="5400000" flipH="1" flipV="1">
            <a:off x="3590634" y="4032239"/>
            <a:ext cx="264011" cy="225498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F9EAC6D-DFC4-B08F-2481-3C846FA49C1A}"/>
              </a:ext>
            </a:extLst>
          </p:cNvPr>
          <p:cNvCxnSpPr>
            <a:cxnSpLocks/>
            <a:stCxn id="56" idx="0"/>
            <a:endCxn id="21" idx="2"/>
          </p:cNvCxnSpPr>
          <p:nvPr/>
        </p:nvCxnSpPr>
        <p:spPr>
          <a:xfrm rot="5400000" flipH="1" flipV="1">
            <a:off x="2913040" y="3354644"/>
            <a:ext cx="264011" cy="361017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C9B04D8B-31F9-24DE-3150-B4864326063E}"/>
              </a:ext>
            </a:extLst>
          </p:cNvPr>
          <p:cNvCxnSpPr>
            <a:cxnSpLocks/>
            <a:stCxn id="60" idx="0"/>
            <a:endCxn id="21" idx="2"/>
          </p:cNvCxnSpPr>
          <p:nvPr/>
        </p:nvCxnSpPr>
        <p:spPr>
          <a:xfrm rot="5400000" flipH="1" flipV="1">
            <a:off x="2894355" y="4028648"/>
            <a:ext cx="956700" cy="2954850"/>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8070D7C-8490-9B8F-6F3F-6D49E8CA5684}"/>
              </a:ext>
            </a:extLst>
          </p:cNvPr>
          <p:cNvCxnSpPr>
            <a:cxnSpLocks/>
            <a:stCxn id="61" idx="0"/>
            <a:endCxn id="21" idx="2"/>
          </p:cNvCxnSpPr>
          <p:nvPr/>
        </p:nvCxnSpPr>
        <p:spPr>
          <a:xfrm rot="5400000" flipH="1" flipV="1">
            <a:off x="3571949" y="4706243"/>
            <a:ext cx="956700" cy="1599661"/>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B20F210-1398-64EC-29D4-957E15241E77}"/>
              </a:ext>
            </a:extLst>
          </p:cNvPr>
          <p:cNvCxnSpPr>
            <a:cxnSpLocks/>
            <a:stCxn id="62" idx="0"/>
            <a:endCxn id="21" idx="2"/>
          </p:cNvCxnSpPr>
          <p:nvPr/>
        </p:nvCxnSpPr>
        <p:spPr>
          <a:xfrm rot="5400000" flipH="1" flipV="1">
            <a:off x="4249544" y="5383837"/>
            <a:ext cx="956700" cy="244472"/>
          </a:xfrm>
          <a:prstGeom prst="bentConnector3">
            <a:avLst>
              <a:gd name="adj1" fmla="val 8634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631F88DC-F4A6-D932-A739-514F5533C738}"/>
              </a:ext>
            </a:extLst>
          </p:cNvPr>
          <p:cNvSpPr/>
          <p:nvPr/>
        </p:nvSpPr>
        <p:spPr>
          <a:xfrm>
            <a:off x="1855744" y="2672589"/>
            <a:ext cx="2771936" cy="269467"/>
          </a:xfrm>
          <a:prstGeom prst="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1000" b="1" kern="1200" noProof="1"/>
              <a:t>Chairman</a:t>
            </a:r>
            <a:r>
              <a:rPr lang="ja-JP" altLang="en-US" sz="1000" b="1" kern="1200" noProof="1"/>
              <a:t>　</a:t>
            </a:r>
            <a:r>
              <a:rPr lang="en-US" altLang="ja-JP" sz="1000" b="1" kern="1200" noProof="1"/>
              <a:t>of the Board of Directors</a:t>
            </a:r>
          </a:p>
        </p:txBody>
      </p:sp>
      <p:sp>
        <p:nvSpPr>
          <p:cNvPr id="113" name="Rectangle 112">
            <a:extLst>
              <a:ext uri="{FF2B5EF4-FFF2-40B4-BE49-F238E27FC236}">
                <a16:creationId xmlns:a16="http://schemas.microsoft.com/office/drawing/2014/main" id="{FBB7E0E5-18E4-2CEA-778B-013090EE7FDD}"/>
              </a:ext>
            </a:extLst>
          </p:cNvPr>
          <p:cNvSpPr/>
          <p:nvPr/>
        </p:nvSpPr>
        <p:spPr>
          <a:xfrm>
            <a:off x="5008856" y="2672589"/>
            <a:ext cx="2771936" cy="269467"/>
          </a:xfrm>
          <a:prstGeom prst="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1000" b="1" kern="1200" noProof="1"/>
              <a:t>Vice President of the Board of Directors</a:t>
            </a:r>
          </a:p>
        </p:txBody>
      </p:sp>
      <p:sp>
        <p:nvSpPr>
          <p:cNvPr id="115" name="Rectangle 114">
            <a:extLst>
              <a:ext uri="{FF2B5EF4-FFF2-40B4-BE49-F238E27FC236}">
                <a16:creationId xmlns:a16="http://schemas.microsoft.com/office/drawing/2014/main" id="{DB070939-788F-517D-52C2-F2161C9B6D2A}"/>
              </a:ext>
            </a:extLst>
          </p:cNvPr>
          <p:cNvSpPr/>
          <p:nvPr/>
        </p:nvSpPr>
        <p:spPr>
          <a:xfrm>
            <a:off x="1009160"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Technical Office</a:t>
            </a:r>
          </a:p>
        </p:txBody>
      </p:sp>
      <p:sp>
        <p:nvSpPr>
          <p:cNvPr id="116" name="Rectangle 115">
            <a:extLst>
              <a:ext uri="{FF2B5EF4-FFF2-40B4-BE49-F238E27FC236}">
                <a16:creationId xmlns:a16="http://schemas.microsoft.com/office/drawing/2014/main" id="{533D7EB2-7B85-D9A1-3833-80EC4CE3EBBF}"/>
              </a:ext>
            </a:extLst>
          </p:cNvPr>
          <p:cNvSpPr/>
          <p:nvPr/>
        </p:nvSpPr>
        <p:spPr>
          <a:xfrm>
            <a:off x="1981227"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altLang="ja-JP" sz="900" b="1" kern="1200" noProof="1"/>
              <a:t>Political communication &amp; Cooperation</a:t>
            </a:r>
          </a:p>
        </p:txBody>
      </p:sp>
      <p:sp>
        <p:nvSpPr>
          <p:cNvPr id="117" name="Rectangle 116">
            <a:extLst>
              <a:ext uri="{FF2B5EF4-FFF2-40B4-BE49-F238E27FC236}">
                <a16:creationId xmlns:a16="http://schemas.microsoft.com/office/drawing/2014/main" id="{F3B32D41-4F68-50BF-C16A-F458E03A4327}"/>
              </a:ext>
            </a:extLst>
          </p:cNvPr>
          <p:cNvSpPr/>
          <p:nvPr/>
        </p:nvSpPr>
        <p:spPr>
          <a:xfrm>
            <a:off x="2953294"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Strategic Management</a:t>
            </a:r>
          </a:p>
        </p:txBody>
      </p:sp>
      <p:sp>
        <p:nvSpPr>
          <p:cNvPr id="118" name="Rectangle 117">
            <a:extLst>
              <a:ext uri="{FF2B5EF4-FFF2-40B4-BE49-F238E27FC236}">
                <a16:creationId xmlns:a16="http://schemas.microsoft.com/office/drawing/2014/main" id="{68E1DF9F-182B-7052-A35B-76A34F3DAE33}"/>
              </a:ext>
            </a:extLst>
          </p:cNvPr>
          <p:cNvSpPr/>
          <p:nvPr/>
        </p:nvSpPr>
        <p:spPr>
          <a:xfrm>
            <a:off x="3925361"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Internal Audit </a:t>
            </a:r>
            <a:br>
              <a:rPr lang="en-US" altLang="ja-JP" sz="900" b="1" kern="1200" noProof="1"/>
            </a:br>
            <a:r>
              <a:rPr lang="en-US" altLang="ja-JP" sz="900" b="1" kern="1200" noProof="1"/>
              <a:t>&amp; Governance</a:t>
            </a:r>
          </a:p>
        </p:txBody>
      </p:sp>
      <p:sp>
        <p:nvSpPr>
          <p:cNvPr id="119" name="Rectangle 118">
            <a:extLst>
              <a:ext uri="{FF2B5EF4-FFF2-40B4-BE49-F238E27FC236}">
                <a16:creationId xmlns:a16="http://schemas.microsoft.com/office/drawing/2014/main" id="{435F13E3-CA8E-FED5-D9F2-B15548803581}"/>
              </a:ext>
            </a:extLst>
          </p:cNvPr>
          <p:cNvSpPr/>
          <p:nvPr/>
        </p:nvSpPr>
        <p:spPr>
          <a:xfrm>
            <a:off x="4897428"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Marketing &amp; Business Development</a:t>
            </a:r>
          </a:p>
        </p:txBody>
      </p:sp>
      <p:sp>
        <p:nvSpPr>
          <p:cNvPr id="120" name="Rectangle 119">
            <a:extLst>
              <a:ext uri="{FF2B5EF4-FFF2-40B4-BE49-F238E27FC236}">
                <a16:creationId xmlns:a16="http://schemas.microsoft.com/office/drawing/2014/main" id="{12BE1926-751A-E640-9ED8-D8B67A2AAEE2}"/>
              </a:ext>
            </a:extLst>
          </p:cNvPr>
          <p:cNvSpPr/>
          <p:nvPr/>
        </p:nvSpPr>
        <p:spPr>
          <a:xfrm>
            <a:off x="5869495"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Beeficiaries’ satisfaction</a:t>
            </a:r>
          </a:p>
        </p:txBody>
      </p:sp>
      <p:sp>
        <p:nvSpPr>
          <p:cNvPr id="121" name="Rectangle 120">
            <a:extLst>
              <a:ext uri="{FF2B5EF4-FFF2-40B4-BE49-F238E27FC236}">
                <a16:creationId xmlns:a16="http://schemas.microsoft.com/office/drawing/2014/main" id="{B659BB6F-7D29-59B8-CFD9-11CC99781CAF}"/>
              </a:ext>
            </a:extLst>
          </p:cNvPr>
          <p:cNvSpPr/>
          <p:nvPr/>
        </p:nvSpPr>
        <p:spPr>
          <a:xfrm>
            <a:off x="6841562"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Legal Administration</a:t>
            </a:r>
          </a:p>
        </p:txBody>
      </p:sp>
      <p:sp>
        <p:nvSpPr>
          <p:cNvPr id="122" name="Rectangle 121">
            <a:extLst>
              <a:ext uri="{FF2B5EF4-FFF2-40B4-BE49-F238E27FC236}">
                <a16:creationId xmlns:a16="http://schemas.microsoft.com/office/drawing/2014/main" id="{ADE434BC-49F4-36F8-81FB-FD8F246DEA1B}"/>
              </a:ext>
            </a:extLst>
          </p:cNvPr>
          <p:cNvSpPr/>
          <p:nvPr/>
        </p:nvSpPr>
        <p:spPr>
          <a:xfrm>
            <a:off x="7813630"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Security</a:t>
            </a:r>
          </a:p>
        </p:txBody>
      </p:sp>
    </p:spTree>
    <p:extLst>
      <p:ext uri="{BB962C8B-B14F-4D97-AF65-F5344CB8AC3E}">
        <p14:creationId xmlns:p14="http://schemas.microsoft.com/office/powerpoint/2010/main" val="258345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エジプト保健人口省（</a:t>
            </a:r>
            <a:r>
              <a:rPr lang="en-US" altLang="ja-JP" sz="2000" noProof="1">
                <a:ea typeface="HGS創英角ｺﾞｼｯｸUB" panose="020B0900000000000000" pitchFamily="50" charset="-128"/>
              </a:rPr>
              <a:t>MoHP</a:t>
            </a:r>
            <a:r>
              <a:rPr lang="ja-JP" altLang="en-US" sz="2000" noProof="1">
                <a:ea typeface="HGS創英角ｺﾞｼｯｸUB" panose="020B0900000000000000" pitchFamily="50" charset="-128"/>
              </a:rPr>
              <a:t>）内</a:t>
            </a:r>
            <a:r>
              <a:rPr lang="ja-JP" altLang="en-US" sz="2000" noProof="1">
                <a:latin typeface="HGS創英角ｺﾞｼｯｸUB" panose="020B0900000000000000" pitchFamily="50" charset="-128"/>
                <a:ea typeface="HGS創英角ｺﾞｼｯｸUB" panose="020B0900000000000000" pitchFamily="50" charset="-128"/>
              </a:rPr>
              <a:t>のキーパーソンに関する情報</a:t>
            </a:r>
            <a:endParaRPr kumimoji="1" lang="ja-JP" altLang="en-US" sz="2000" noProof="1">
              <a:latin typeface="HGS創英角ｺﾞｼｯｸUB" panose="020B0900000000000000" pitchFamily="50" charset="-128"/>
              <a:ea typeface="HGS創英角ｺﾞｼｯｸUB" panose="020B0900000000000000" pitchFamily="50" charset="-128"/>
            </a:endParaRPr>
          </a:p>
        </p:txBody>
      </p:sp>
      <p:graphicFrame>
        <p:nvGraphicFramePr>
          <p:cNvPr id="3" name="Table 6">
            <a:extLst>
              <a:ext uri="{FF2B5EF4-FFF2-40B4-BE49-F238E27FC236}">
                <a16:creationId xmlns:a16="http://schemas.microsoft.com/office/drawing/2014/main" id="{EF523FA9-8512-75B3-E766-AB07FDE0DDEB}"/>
              </a:ext>
            </a:extLst>
          </p:cNvPr>
          <p:cNvGraphicFramePr>
            <a:graphicFrameLocks noGrp="1"/>
          </p:cNvGraphicFramePr>
          <p:nvPr>
            <p:extLst>
              <p:ext uri="{D42A27DB-BD31-4B8C-83A1-F6EECF244321}">
                <p14:modId xmlns:p14="http://schemas.microsoft.com/office/powerpoint/2010/main" val="412967654"/>
              </p:ext>
            </p:extLst>
          </p:nvPr>
        </p:nvGraphicFramePr>
        <p:xfrm>
          <a:off x="216101" y="1094317"/>
          <a:ext cx="9505952" cy="4832977"/>
        </p:xfrm>
        <a:graphic>
          <a:graphicData uri="http://schemas.openxmlformats.org/drawingml/2006/table">
            <a:tbl>
              <a:tblPr firstRow="1" bandRow="1">
                <a:tableStyleId>{5C22544A-7EE6-4342-B048-85BDC9FD1C3A}</a:tableStyleId>
              </a:tblPr>
              <a:tblGrid>
                <a:gridCol w="1800647">
                  <a:extLst>
                    <a:ext uri="{9D8B030D-6E8A-4147-A177-3AD203B41FA5}">
                      <a16:colId xmlns:a16="http://schemas.microsoft.com/office/drawing/2014/main" val="3342088967"/>
                    </a:ext>
                  </a:extLst>
                </a:gridCol>
                <a:gridCol w="3528392">
                  <a:extLst>
                    <a:ext uri="{9D8B030D-6E8A-4147-A177-3AD203B41FA5}">
                      <a16:colId xmlns:a16="http://schemas.microsoft.com/office/drawing/2014/main" val="1023858677"/>
                    </a:ext>
                  </a:extLst>
                </a:gridCol>
                <a:gridCol w="1800425">
                  <a:extLst>
                    <a:ext uri="{9D8B030D-6E8A-4147-A177-3AD203B41FA5}">
                      <a16:colId xmlns:a16="http://schemas.microsoft.com/office/drawing/2014/main" val="3015508182"/>
                    </a:ext>
                  </a:extLst>
                </a:gridCol>
                <a:gridCol w="2376488">
                  <a:extLst>
                    <a:ext uri="{9D8B030D-6E8A-4147-A177-3AD203B41FA5}">
                      <a16:colId xmlns:a16="http://schemas.microsoft.com/office/drawing/2014/main" val="471998321"/>
                    </a:ext>
                  </a:extLst>
                </a:gridCol>
              </a:tblGrid>
              <a:tr h="377932">
                <a:tc>
                  <a:txBody>
                    <a:bodyPr/>
                    <a:lstStyle/>
                    <a:p>
                      <a:pPr algn="ctr" rtl="0" fontAlgn="base"/>
                      <a:r>
                        <a:rPr lang="en-US" sz="1400" b="1" i="0" noProof="1">
                          <a:solidFill>
                            <a:srgbClr val="FFFFFF"/>
                          </a:solidFill>
                          <a:effectLst/>
                          <a:latin typeface="Arial"/>
                          <a:cs typeface="Arial"/>
                        </a:rPr>
                        <a:t>個人名</a:t>
                      </a:r>
                    </a:p>
                  </a:txBody>
                  <a:tcPr anchor="ctr"/>
                </a:tc>
                <a:tc>
                  <a:txBody>
                    <a:bodyPr/>
                    <a:lstStyle/>
                    <a:p>
                      <a:pPr algn="ctr" rtl="0" fontAlgn="base"/>
                      <a:r>
                        <a:rPr lang="ja-JP" altLang="en-US" sz="1400" b="1" i="0" noProof="1">
                          <a:solidFill>
                            <a:srgbClr val="FFFFFF"/>
                          </a:solidFill>
                          <a:effectLst/>
                          <a:latin typeface="Arial"/>
                          <a:cs typeface="Arial"/>
                        </a:rPr>
                        <a:t>役職</a:t>
                      </a:r>
                      <a:endParaRPr lang="en-US" sz="1400" b="1" i="0" noProof="1">
                        <a:solidFill>
                          <a:srgbClr val="FFFFFF"/>
                        </a:solidFill>
                        <a:effectLst/>
                        <a:latin typeface="Arial"/>
                        <a:cs typeface="Arial"/>
                      </a:endParaRPr>
                    </a:p>
                  </a:txBody>
                  <a:tcPr anchor="ctr"/>
                </a:tc>
                <a:tc>
                  <a:txBody>
                    <a:bodyPr/>
                    <a:lstStyle/>
                    <a:p>
                      <a:pPr algn="ctr" rtl="0" fontAlgn="base"/>
                      <a:r>
                        <a:rPr lang="en-US" altLang="ja-JP" sz="1400" b="1" i="0" noProof="1">
                          <a:solidFill>
                            <a:srgbClr val="FFFFFF"/>
                          </a:solidFill>
                          <a:effectLst/>
                          <a:latin typeface="Arial"/>
                          <a:ea typeface="Arial" panose="020B0604020202020204" pitchFamily="34" charset="0"/>
                          <a:cs typeface="Arial"/>
                        </a:rPr>
                        <a:t>部門</a:t>
                      </a:r>
                    </a:p>
                  </a:txBody>
                  <a:tcPr anchor="ctr"/>
                </a:tc>
                <a:tc>
                  <a:txBody>
                    <a:bodyPr/>
                    <a:lstStyle/>
                    <a:p>
                      <a:pPr algn="ctr" rtl="0" fontAlgn="base"/>
                      <a:r>
                        <a:rPr lang="en-US" sz="1400" b="1" i="0" noProof="1">
                          <a:solidFill>
                            <a:srgbClr val="FFFFFF"/>
                          </a:solidFill>
                          <a:effectLst/>
                          <a:latin typeface="Arial"/>
                          <a:cs typeface="Arial"/>
                        </a:rPr>
                        <a:t>連絡先情報</a:t>
                      </a:r>
                    </a:p>
                  </a:txBody>
                  <a:tcPr anchor="ctr"/>
                </a:tc>
                <a:extLst>
                  <a:ext uri="{0D108BD9-81ED-4DB2-BD59-A6C34878D82A}">
                    <a16:rowId xmlns:a16="http://schemas.microsoft.com/office/drawing/2014/main" val="670295820"/>
                  </a:ext>
                </a:extLst>
              </a:tr>
              <a:tr h="34760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sz="1200" kern="1200" noProof="1">
                          <a:solidFill>
                            <a:schemeClr val="dk1"/>
                          </a:solidFill>
                          <a:latin typeface="Arial"/>
                          <a:ea typeface="+mn-ea"/>
                          <a:cs typeface="Arial"/>
                        </a:rPr>
                        <a:t>Khaled Abdel Ghaffar</a:t>
                      </a:r>
                    </a:p>
                  </a:txBody>
                  <a:tcPr anchor="ctr"/>
                </a:tc>
                <a:tc>
                  <a:txBody>
                    <a:bodyPr/>
                    <a:lstStyle/>
                    <a:p>
                      <a:pPr marL="171450" indent="-171450" algn="l">
                        <a:buFont typeface="Arial" panose="020B0604020202020204" pitchFamily="34" charset="0"/>
                        <a:buChar char="•"/>
                      </a:pPr>
                      <a:r>
                        <a:rPr lang="ja-JP" altLang="en-US" sz="1200" b="0" noProof="1">
                          <a:latin typeface="+mn-ea"/>
                          <a:ea typeface="+mn-ea"/>
                          <a:cs typeface="Arial"/>
                        </a:rPr>
                        <a:t>保健人口大臣</a:t>
                      </a:r>
                      <a:endParaRPr lang="en-US" sz="1200" b="0" noProof="1">
                        <a:latin typeface="+mn-ea"/>
                        <a:ea typeface="+mn-ea"/>
                        <a:cs typeface="Arial"/>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0" noProof="1">
                          <a:latin typeface="+mj-lt"/>
                          <a:ea typeface="+mn-ea"/>
                          <a:cs typeface="Arial"/>
                        </a:rPr>
                        <a:t>保健</a:t>
                      </a:r>
                      <a:r>
                        <a:rPr lang="ja-JP" altLang="en-US" sz="1200" b="0" noProof="1">
                          <a:latin typeface="+mj-lt"/>
                          <a:ea typeface="+mn-ea"/>
                          <a:cs typeface="Arial"/>
                        </a:rPr>
                        <a:t>人口省（</a:t>
                      </a:r>
                      <a:r>
                        <a:rPr lang="en-US" altLang="ja-JP" sz="1200" b="0" noProof="1">
                          <a:latin typeface="+mj-lt"/>
                          <a:ea typeface="+mn-ea"/>
                          <a:cs typeface="Arial"/>
                        </a:rPr>
                        <a:t>MoHP</a:t>
                      </a:r>
                      <a:r>
                        <a:rPr lang="ja-JP" altLang="en-US" sz="1200" b="0" noProof="1">
                          <a:latin typeface="+mj-lt"/>
                          <a:ea typeface="+mn-ea"/>
                          <a:cs typeface="Arial"/>
                        </a:rPr>
                        <a:t>）</a:t>
                      </a:r>
                      <a:endParaRPr lang="en-US" sz="1200" b="0" noProof="1">
                        <a:latin typeface="+mj-lt"/>
                        <a:ea typeface="+mn-ea"/>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en-US" sz="1200" b="0" kern="1200" noProof="1">
                          <a:solidFill>
                            <a:schemeClr val="tx1"/>
                          </a:solidFill>
                          <a:latin typeface="Arial"/>
                          <a:ea typeface="+mn-ea"/>
                          <a:cs typeface="Arial"/>
                        </a:rPr>
                        <a:t>委員長</a:t>
                      </a:r>
                      <a:r>
                        <a:rPr kumimoji="1" lang="ja-JP" altLang="en-US" sz="1200" b="0" kern="1200" noProof="1">
                          <a:solidFill>
                            <a:schemeClr val="tx1"/>
                          </a:solidFill>
                          <a:latin typeface="Arial"/>
                          <a:ea typeface="+mn-ea"/>
                          <a:cs typeface="Arial"/>
                        </a:rPr>
                        <a:t>（保健人口省</a:t>
                      </a:r>
                      <a:r>
                        <a:rPr kumimoji="1" lang="en-US" altLang="ja-JP" sz="1200" b="0" kern="1200" noProof="1">
                          <a:solidFill>
                            <a:schemeClr val="tx1"/>
                          </a:solidFill>
                          <a:latin typeface="Arial"/>
                          <a:ea typeface="+mn-ea"/>
                          <a:cs typeface="Arial"/>
                        </a:rPr>
                        <a:t>: MoHP</a:t>
                      </a:r>
                      <a:r>
                        <a:rPr kumimoji="1" lang="ja-JP" altLang="en-US" sz="1200" b="0" kern="1200" noProof="1">
                          <a:solidFill>
                            <a:schemeClr val="tx1"/>
                          </a:solidFill>
                          <a:latin typeface="Arial"/>
                          <a:ea typeface="+mn-ea"/>
                          <a:cs typeface="Arial"/>
                        </a:rPr>
                        <a:t>）</a:t>
                      </a:r>
                      <a:endParaRPr lang="en-US" sz="1200" b="0" dirty="0">
                        <a:solidFill>
                          <a:schemeClr val="tx1"/>
                        </a:solidFill>
                        <a:latin typeface="Arial" panose="020B0604020202020204" pitchFamily="34" charset="0"/>
                        <a:ea typeface="+mj-ea"/>
                        <a:cs typeface="Arial" panose="020B0604020202020204" pitchFamily="34" charset="0"/>
                      </a:endParaRPr>
                    </a:p>
                  </a:txBody>
                  <a:tcPr anchor="ctr"/>
                </a:tc>
                <a:extLst>
                  <a:ext uri="{0D108BD9-81ED-4DB2-BD59-A6C34878D82A}">
                    <a16:rowId xmlns:a16="http://schemas.microsoft.com/office/drawing/2014/main" val="3802097873"/>
                  </a:ext>
                </a:extLst>
              </a:tr>
              <a:tr h="502867">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Dr. Ahmed El-Sobky</a:t>
                      </a:r>
                      <a:endParaRPr lang="en-US" sz="1200" b="1" dirty="0">
                        <a:latin typeface="Arial"/>
                        <a:ea typeface="+mj-ea"/>
                        <a:cs typeface="Arial"/>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noProof="1">
                          <a:latin typeface="+mn-ea"/>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n-ea"/>
                          <a:ea typeface="+mn-ea"/>
                          <a:cs typeface="Arial"/>
                        </a:rPr>
                        <a:t>）</a:t>
                      </a:r>
                      <a:endParaRPr lang="en-US" altLang="ja-JP" sz="1200" b="0" noProof="1">
                        <a:latin typeface="+mn-ea"/>
                        <a:ea typeface="+mn-ea"/>
                        <a:cs typeface="Arial" panose="020B0604020202020204" pitchFamily="34" charset="0"/>
                      </a:endParaRPr>
                    </a:p>
                    <a:p>
                      <a:pPr marL="0" indent="0" algn="l">
                        <a:buFont typeface="Arial" panose="020B0604020202020204" pitchFamily="34" charset="0"/>
                        <a:buNone/>
                      </a:pPr>
                      <a:r>
                        <a:rPr kumimoji="1" lang="ja-JP" altLang="en-US" sz="1200" b="0" i="0" kern="1200" dirty="0">
                          <a:solidFill>
                            <a:schemeClr val="dk1"/>
                          </a:solidFill>
                          <a:effectLst/>
                          <a:latin typeface="+mn-ea"/>
                          <a:ea typeface="+mn-ea"/>
                          <a:cs typeface="Arial" panose="020B0604020202020204" pitchFamily="34" charset="0"/>
                        </a:rPr>
                        <a:t>の長官</a:t>
                      </a:r>
                      <a:endParaRPr kumimoji="1" lang="en-US" sz="1200" b="0" i="0" kern="1200" dirty="0">
                        <a:solidFill>
                          <a:schemeClr val="dk1"/>
                        </a:solidFill>
                        <a:effectLst/>
                        <a:latin typeface="+mn-ea"/>
                        <a:ea typeface="+mn-ea"/>
                        <a:cs typeface="Arial" panose="020B0604020202020204" pitchFamily="34" charset="0"/>
                      </a:endParaRPr>
                    </a:p>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ja-JP" altLang="en-US" sz="1200" b="0" i="0" kern="1200" noProof="1">
                          <a:solidFill>
                            <a:schemeClr val="dk1"/>
                          </a:solidFill>
                          <a:effectLst/>
                          <a:latin typeface="+mn-ea"/>
                          <a:ea typeface="+mn-ea"/>
                          <a:cs typeface="Arial"/>
                        </a:rPr>
                        <a:t>における</a:t>
                      </a:r>
                      <a:r>
                        <a:rPr kumimoji="1" lang="en-US" sz="1200" b="0" i="0" kern="1200" noProof="1">
                          <a:solidFill>
                            <a:schemeClr val="dk1"/>
                          </a:solidFill>
                          <a:effectLst/>
                          <a:latin typeface="+mn-ea"/>
                          <a:ea typeface="+mn-ea"/>
                          <a:cs typeface="Arial"/>
                        </a:rPr>
                        <a:t>健康保険・生命プロジェクトの監督官</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noProof="1">
                          <a:latin typeface="+mj-lt"/>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j-lt"/>
                          <a:ea typeface="+mn-ea"/>
                          <a:cs typeface="Arial"/>
                        </a:rPr>
                        <a:t>）</a:t>
                      </a:r>
                      <a:endParaRPr lang="en-US" sz="1200" b="0" noProof="1">
                        <a:latin typeface="+mj-lt"/>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Arial"/>
                          <a:cs typeface="Arial"/>
                          <a:hlinkClick r:id="rId6">
                            <a:extLst>
                              <a:ext uri="{A12FA001-AC4F-418D-AE19-62706E023703}">
                                <ahyp:hlinkClr xmlns:ahyp="http://schemas.microsoft.com/office/drawing/2018/hyperlinkcolor" val="tx"/>
                              </a:ext>
                            </a:extLst>
                          </a:hlinkClick>
                        </a:rPr>
                        <a:t>Egypt Healthcare-Dr.Hani Mustafa Mahmoud Rashid（eha.gov.eg）</a:t>
                      </a:r>
                      <a:endParaRPr lang="en-US" sz="1200" b="0" dirty="0">
                        <a:solidFill>
                          <a:schemeClr val="tx1"/>
                        </a:solidFill>
                        <a:latin typeface="Arial"/>
                        <a:ea typeface="+mj-ea"/>
                        <a:cs typeface="Arial"/>
                      </a:endParaRPr>
                    </a:p>
                  </a:txBody>
                  <a:tcPr anchor="ctr"/>
                </a:tc>
                <a:extLst>
                  <a:ext uri="{0D108BD9-81ED-4DB2-BD59-A6C34878D82A}">
                    <a16:rowId xmlns:a16="http://schemas.microsoft.com/office/drawing/2014/main" val="1852776751"/>
                  </a:ext>
                </a:extLst>
              </a:tr>
              <a:tr h="604596">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Prof. Mah AI Rabbat</a:t>
                      </a:r>
                      <a:endParaRPr lang="en-US" sz="1200" b="1" noProof="1">
                        <a:latin typeface="Arial"/>
                        <a:ea typeface="+mj-ea"/>
                        <a:cs typeface="Arial"/>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noProof="1">
                          <a:latin typeface="+mn-ea"/>
                          <a:ea typeface="+mn-ea"/>
                          <a:cs typeface="Arial"/>
                        </a:rPr>
                        <a:t>保健</a:t>
                      </a:r>
                      <a:r>
                        <a:rPr lang="ja-JP" altLang="en-US" sz="1200" b="0" noProof="1">
                          <a:latin typeface="+mn-ea"/>
                          <a:ea typeface="+mn-ea"/>
                          <a:cs typeface="Arial"/>
                        </a:rPr>
                        <a:t>人口</a:t>
                      </a:r>
                      <a:r>
                        <a:rPr lang="en-US" sz="1200" b="0" noProof="1">
                          <a:latin typeface="+mn-ea"/>
                          <a:ea typeface="+mn-ea"/>
                          <a:cs typeface="Arial"/>
                        </a:rPr>
                        <a:t>省</a:t>
                      </a:r>
                      <a:r>
                        <a:rPr lang="ja-JP" altLang="en-US" sz="1200" b="0" noProof="1">
                          <a:latin typeface="+mn-ea"/>
                          <a:ea typeface="+mn-ea"/>
                          <a:cs typeface="Arial"/>
                        </a:rPr>
                        <a:t>の</a:t>
                      </a:r>
                      <a:r>
                        <a:rPr lang="en-US" sz="1200" b="0" noProof="1">
                          <a:latin typeface="+mn-ea"/>
                          <a:ea typeface="+mn-ea"/>
                          <a:cs typeface="Arial"/>
                        </a:rPr>
                        <a:t>委員長</a:t>
                      </a:r>
                      <a:endParaRPr lang="en-US" sz="1200" b="0" noProof="1">
                        <a:latin typeface="+mn-ea"/>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noProof="1">
                          <a:latin typeface="+mj-lt"/>
                          <a:ea typeface="+mn-ea"/>
                          <a:cs typeface="Arial"/>
                        </a:rPr>
                        <a:t>保健</a:t>
                      </a:r>
                      <a:r>
                        <a:rPr lang="ja-JP" altLang="en-US" sz="1200" b="0" noProof="1">
                          <a:latin typeface="+mj-lt"/>
                          <a:ea typeface="+mn-ea"/>
                          <a:cs typeface="Arial"/>
                        </a:rPr>
                        <a:t>人口省（</a:t>
                      </a:r>
                      <a:r>
                        <a:rPr kumimoji="1" lang="en-US" altLang="ja-JP" sz="1200" b="0" kern="1200" noProof="1">
                          <a:solidFill>
                            <a:schemeClr val="dk1"/>
                          </a:solidFill>
                          <a:latin typeface="+mj-lt"/>
                          <a:ea typeface="+mn-ea"/>
                          <a:cs typeface="Arial"/>
                        </a:rPr>
                        <a:t>MoHP</a:t>
                      </a:r>
                      <a:r>
                        <a:rPr kumimoji="1" lang="ja-JP" altLang="en-US" sz="1200" b="0" kern="1200" noProof="1">
                          <a:solidFill>
                            <a:schemeClr val="dk1"/>
                          </a:solidFill>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Arial"/>
                          <a:ea typeface="+mj-ea"/>
                          <a:cs typeface="Arial"/>
                        </a:rPr>
                        <a:t>NA</a:t>
                      </a:r>
                    </a:p>
                  </a:txBody>
                  <a:tcPr anchor="ctr"/>
                </a:tc>
                <a:extLst>
                  <a:ext uri="{0D108BD9-81ED-4DB2-BD59-A6C34878D82A}">
                    <a16:rowId xmlns:a16="http://schemas.microsoft.com/office/drawing/2014/main" val="1003916793"/>
                  </a:ext>
                </a:extLst>
              </a:tr>
              <a:tr h="560375">
                <a:tc>
                  <a:txBody>
                    <a:bodyPr/>
                    <a:lstStyle/>
                    <a:p>
                      <a:pPr marL="0" indent="0" algn="l">
                        <a:buFont typeface="Arial" panose="020B0604020202020204" pitchFamily="34" charset="0"/>
                        <a:buNone/>
                      </a:pPr>
                      <a:r>
                        <a:rPr lang="en-US" sz="1200" b="0" dirty="0">
                          <a:latin typeface="Arial" panose="020B0604020202020204" pitchFamily="34" charset="0"/>
                          <a:ea typeface="+mj-ea"/>
                          <a:cs typeface="Arial" panose="020B0604020202020204" pitchFamily="34" charset="0"/>
                        </a:rPr>
                        <a:t>Dr. Hani Mustafa Mahmoud Rashid</a:t>
                      </a:r>
                    </a:p>
                  </a:txBody>
                  <a:tcPr anchor="ctr"/>
                </a:tc>
                <a:tc>
                  <a:txBody>
                    <a:bodyPr/>
                    <a:lstStyle/>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理事会副議長</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noProof="1">
                          <a:latin typeface="+mj-lt"/>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sz="1200" b="0" noProof="1">
                          <a:solidFill>
                            <a:schemeClr val="tx1"/>
                          </a:solidFill>
                          <a:latin typeface="Arial"/>
                          <a:cs typeface="Arial"/>
                          <a:hlinkClick r:id="rId6">
                            <a:extLst>
                              <a:ext uri="{A12FA001-AC4F-418D-AE19-62706E023703}">
                                <ahyp:hlinkClr xmlns:ahyp="http://schemas.microsoft.com/office/drawing/2018/hyperlinkcolor" val="tx"/>
                              </a:ext>
                            </a:extLst>
                          </a:hlinkClick>
                        </a:rPr>
                        <a:t>Egypt Healthcare-Dr.Hani Mustafa Mahmoud Rashid（eha.gov.eg）</a:t>
                      </a:r>
                      <a:endParaRPr lang="en-US" sz="1200" b="0" dirty="0">
                        <a:solidFill>
                          <a:schemeClr val="tx1"/>
                        </a:solidFill>
                        <a:latin typeface="Arial"/>
                        <a:ea typeface="+mj-ea"/>
                        <a:cs typeface="Arial"/>
                      </a:endParaRPr>
                    </a:p>
                  </a:txBody>
                  <a:tcPr anchor="ctr"/>
                </a:tc>
                <a:extLst>
                  <a:ext uri="{0D108BD9-81ED-4DB2-BD59-A6C34878D82A}">
                    <a16:rowId xmlns:a16="http://schemas.microsoft.com/office/drawing/2014/main" val="2953958349"/>
                  </a:ext>
                </a:extLst>
              </a:tr>
              <a:tr h="618998">
                <a:tc>
                  <a:txBody>
                    <a:bodyPr/>
                    <a:lstStyle/>
                    <a:p>
                      <a:pPr marL="0" indent="0" algn="l">
                        <a:buFont typeface="Arial" panose="020B0604020202020204" pitchFamily="34" charset="0"/>
                        <a:buNone/>
                      </a:pPr>
                      <a:r>
                        <a:rPr lang="en-US" sz="1200" b="0" dirty="0">
                          <a:latin typeface="Arial"/>
                          <a:ea typeface="+mj-ea"/>
                          <a:cs typeface="Arial"/>
                        </a:rPr>
                        <a:t>Dr. Ahmed </a:t>
                      </a:r>
                      <a:r>
                        <a:rPr lang="en-US" sz="1200" b="0" dirty="0" err="1">
                          <a:latin typeface="Arial"/>
                          <a:ea typeface="+mj-ea"/>
                          <a:cs typeface="Arial"/>
                        </a:rPr>
                        <a:t>Saafan</a:t>
                      </a:r>
                      <a:endParaRPr lang="en-US" sz="1200" b="0" dirty="0">
                        <a:latin typeface="Arial"/>
                        <a:ea typeface="+mj-ea"/>
                        <a:cs typeface="Arial"/>
                      </a:endParaRPr>
                    </a:p>
                  </a:txBody>
                  <a:tcPr anchor="ctr"/>
                </a:tc>
                <a:tc>
                  <a:txBody>
                    <a:bodyPr/>
                    <a:lstStyle/>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治療部門長</a:t>
                      </a:r>
                      <a:endParaRPr lang="en-US" sz="1200" b="0" noProof="1">
                        <a:latin typeface="+mn-ea"/>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noProof="1">
                          <a:latin typeface="+mj-lt"/>
                          <a:ea typeface="+mn-ea"/>
                          <a:cs typeface="Arial"/>
                        </a:rPr>
                        <a:t>保健</a:t>
                      </a:r>
                      <a:r>
                        <a:rPr lang="ja-JP" altLang="en-US" sz="1200" b="0" noProof="1">
                          <a:latin typeface="+mj-lt"/>
                          <a:ea typeface="+mn-ea"/>
                          <a:cs typeface="Arial"/>
                        </a:rPr>
                        <a:t>人口省（</a:t>
                      </a:r>
                      <a:r>
                        <a:rPr kumimoji="1" lang="en-US" altLang="ja-JP" sz="1200" b="0" kern="1200" noProof="1">
                          <a:solidFill>
                            <a:schemeClr val="dk1"/>
                          </a:solidFill>
                          <a:latin typeface="+mj-lt"/>
                          <a:ea typeface="+mn-ea"/>
                          <a:cs typeface="Arial"/>
                        </a:rPr>
                        <a:t>MoHP</a:t>
                      </a:r>
                      <a:r>
                        <a:rPr kumimoji="1" lang="ja-JP" altLang="en-US" sz="1200" b="0" kern="1200" noProof="1">
                          <a:solidFill>
                            <a:schemeClr val="dk1"/>
                          </a:solidFill>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altLang="ja-JP" sz="1200" b="0" noProof="1">
                          <a:solidFill>
                            <a:schemeClr val="tx1"/>
                          </a:solidFill>
                          <a:latin typeface="Arial"/>
                          <a:ea typeface="+mj-ea"/>
                          <a:cs typeface="Arial"/>
                        </a:rPr>
                        <a:t>NA</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33324547"/>
                  </a:ext>
                </a:extLst>
              </a:tr>
              <a:tr h="710403">
                <a:tc>
                  <a:txBody>
                    <a:bodyPr/>
                    <a:lstStyle/>
                    <a:p>
                      <a:pPr marL="0" indent="0" algn="l" fontAlgn="t">
                        <a:buFont typeface="Arial" panose="020B0604020202020204" pitchFamily="34" charset="0"/>
                        <a:buNone/>
                      </a:pPr>
                      <a:r>
                        <a:rPr lang="en-US" altLang="ja-JP" sz="1200" dirty="0">
                          <a:effectLst/>
                          <a:latin typeface="Arial"/>
                          <a:cs typeface="Arial"/>
                        </a:rPr>
                        <a:t>Dr. </a:t>
                      </a:r>
                      <a:r>
                        <a:rPr lang="en-US" sz="1200" dirty="0">
                          <a:effectLst/>
                          <a:latin typeface="Arial"/>
                          <a:cs typeface="Arial"/>
                        </a:rPr>
                        <a:t>Mohamed </a:t>
                      </a:r>
                      <a:r>
                        <a:rPr lang="en-US" sz="1200" dirty="0" err="1">
                          <a:effectLst/>
                          <a:latin typeface="Arial"/>
                          <a:cs typeface="Arial"/>
                        </a:rPr>
                        <a:t>Maait</a:t>
                      </a:r>
                      <a:endParaRPr lang="en-US" sz="1200" dirty="0">
                        <a:effectLst/>
                        <a:latin typeface="Arial"/>
                        <a:cs typeface="Arial"/>
                      </a:endParaRPr>
                    </a:p>
                  </a:txBody>
                  <a:tcPr anchor="ctr"/>
                </a:tc>
                <a:tc>
                  <a:txBody>
                    <a:bodyPr/>
                    <a:lstStyle/>
                    <a:p>
                      <a:pPr marL="171450" indent="-171450" algn="l">
                        <a:buFont typeface="Arial" panose="020B0604020202020204" pitchFamily="34" charset="0"/>
                        <a:buChar char="•"/>
                      </a:pPr>
                      <a:r>
                        <a:rPr kumimoji="1" lang="ja-JP" altLang="en-US" sz="1200" b="0" i="0" kern="1200" noProof="1">
                          <a:solidFill>
                            <a:schemeClr val="dk1"/>
                          </a:solidFill>
                          <a:effectLst/>
                          <a:latin typeface="+mn-ea"/>
                          <a:ea typeface="+mn-ea"/>
                          <a:cs typeface="Arial"/>
                        </a:rPr>
                        <a:t>財務大臣</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mj-lt"/>
                          <a:ea typeface="+mn-ea"/>
                          <a:cs typeface="Arial"/>
                        </a:rPr>
                        <a:t>財務–国民皆保険（UHI）</a:t>
                      </a:r>
                    </a:p>
                  </a:txBody>
                  <a:tcPr anchor="ctr"/>
                </a:tc>
                <a:tc>
                  <a:txBody>
                    <a:bodyPr/>
                    <a:lstStyle/>
                    <a:p>
                      <a:pPr marL="0" indent="0" algn="l">
                        <a:buFont typeface="Arial" panose="020B0604020202020204" pitchFamily="34" charset="0"/>
                        <a:buNone/>
                      </a:pPr>
                      <a:r>
                        <a:rPr lang="en-US" altLang="ja-JP" sz="1200" dirty="0">
                          <a:solidFill>
                            <a:schemeClr val="tx1"/>
                          </a:solidFill>
                          <a:hlinkClick r:id="rId7">
                            <a:extLst>
                              <a:ext uri="{A12FA001-AC4F-418D-AE19-62706E023703}">
                                <ahyp:hlinkClr xmlns:ahyp="http://schemas.microsoft.com/office/drawing/2018/hyperlinkcolor" val="tx"/>
                              </a:ext>
                            </a:extLst>
                          </a:hlinkClick>
                        </a:rPr>
                        <a:t>Mohamed </a:t>
                      </a:r>
                      <a:r>
                        <a:rPr lang="en-US" altLang="ja-JP" sz="1200" dirty="0" err="1">
                          <a:solidFill>
                            <a:schemeClr val="tx1"/>
                          </a:solidFill>
                          <a:hlinkClick r:id="rId7">
                            <a:extLst>
                              <a:ext uri="{A12FA001-AC4F-418D-AE19-62706E023703}">
                                <ahyp:hlinkClr xmlns:ahyp="http://schemas.microsoft.com/office/drawing/2018/hyperlinkcolor" val="tx"/>
                              </a:ext>
                            </a:extLst>
                          </a:hlinkClick>
                        </a:rPr>
                        <a:t>Maait</a:t>
                      </a:r>
                      <a:r>
                        <a:rPr lang="en-US" altLang="ja-JP" sz="1200" dirty="0">
                          <a:solidFill>
                            <a:schemeClr val="tx1"/>
                          </a:solidFill>
                          <a:hlinkClick r:id="rId7">
                            <a:extLst>
                              <a:ext uri="{A12FA001-AC4F-418D-AE19-62706E023703}">
                                <ahyp:hlinkClr xmlns:ahyp="http://schemas.microsoft.com/office/drawing/2018/hyperlinkcolor" val="tx"/>
                              </a:ext>
                            </a:extLst>
                          </a:hlinkClick>
                        </a:rPr>
                        <a:t> | World Bank Live</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4203729132"/>
                  </a:ext>
                </a:extLst>
              </a:tr>
              <a:tr h="710403">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Mr. Alaa Elzoheiry</a:t>
                      </a:r>
                    </a:p>
                  </a:txBody>
                  <a:tcPr anchor="ctr"/>
                </a:tc>
                <a:tc>
                  <a:txBody>
                    <a:bodyPr/>
                    <a:lstStyle/>
                    <a:p>
                      <a:pPr marL="171450" indent="-171450" algn="l">
                        <a:buFont typeface="Arial" panose="020B0604020202020204" pitchFamily="34" charset="0"/>
                        <a:buChar char="•"/>
                      </a:pPr>
                      <a:r>
                        <a:rPr lang="en-US" sz="1200" b="0" noProof="1">
                          <a:latin typeface="+mn-ea"/>
                          <a:ea typeface="+mn-ea"/>
                          <a:cs typeface="Arial"/>
                        </a:rPr>
                        <a:t>エジプト保険連盟</a:t>
                      </a:r>
                      <a:r>
                        <a:rPr lang="ja-JP" altLang="en-US" sz="1200" b="0" noProof="1">
                          <a:latin typeface="+mn-ea"/>
                          <a:ea typeface="+mn-ea"/>
                          <a:cs typeface="Arial"/>
                        </a:rPr>
                        <a:t>の議長</a:t>
                      </a:r>
                      <a:endParaRPr lang="en-US" sz="1200" b="0" noProof="1">
                        <a:latin typeface="+mn-ea"/>
                        <a:ea typeface="+mn-ea"/>
                        <a:cs typeface="Arial"/>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0" noProof="1">
                          <a:latin typeface="+mn-ea"/>
                          <a:ea typeface="+mn-ea"/>
                          <a:cs typeface="Arial"/>
                        </a:rPr>
                        <a:t>保険</a:t>
                      </a:r>
                      <a:r>
                        <a:rPr lang="ja-JP" altLang="en-US" sz="1200" b="0" noProof="1">
                          <a:latin typeface="+mn-ea"/>
                          <a:ea typeface="+mn-ea"/>
                          <a:cs typeface="Arial"/>
                        </a:rPr>
                        <a:t>部門</a:t>
                      </a:r>
                      <a:endParaRPr lang="en-US" sz="1200" b="0" noProof="1">
                        <a:latin typeface="+mn-ea"/>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altLang="ja-JP" sz="1200" dirty="0">
                          <a:solidFill>
                            <a:schemeClr val="tx1"/>
                          </a:solidFill>
                          <a:hlinkClick r:id="rId8">
                            <a:extLst>
                              <a:ext uri="{A12FA001-AC4F-418D-AE19-62706E023703}">
                                <ahyp:hlinkClr xmlns:ahyp="http://schemas.microsoft.com/office/drawing/2018/hyperlinkcolor" val="tx"/>
                              </a:ext>
                            </a:extLst>
                          </a:hlinkClick>
                        </a:rPr>
                        <a:t>Arab Republic of Egypt</a:t>
                      </a:r>
                      <a:r>
                        <a:rPr lang="ja-JP" altLang="en-US" sz="1200" dirty="0">
                          <a:solidFill>
                            <a:schemeClr val="tx1"/>
                          </a:solidFill>
                          <a:hlinkClick r:id="rId8">
                            <a:extLst>
                              <a:ext uri="{A12FA001-AC4F-418D-AE19-62706E023703}">
                                <ahyp:hlinkClr xmlns:ahyp="http://schemas.microsoft.com/office/drawing/2018/hyperlinkcolor" val="tx"/>
                              </a:ext>
                            </a:extLst>
                          </a:hlinkClick>
                        </a:rPr>
                        <a:t>（</a:t>
                      </a:r>
                      <a:r>
                        <a:rPr lang="en-US" altLang="ja-JP" sz="1200" dirty="0">
                          <a:solidFill>
                            <a:schemeClr val="tx1"/>
                          </a:solidFill>
                          <a:hlinkClick r:id="rId8">
                            <a:extLst>
                              <a:ext uri="{A12FA001-AC4F-418D-AE19-62706E023703}">
                                <ahyp:hlinkClr xmlns:ahyp="http://schemas.microsoft.com/office/drawing/2018/hyperlinkcolor" val="tx"/>
                              </a:ext>
                            </a:extLst>
                          </a:hlinkClick>
                        </a:rPr>
                        <a:t>gaif.org</a:t>
                      </a:r>
                      <a:r>
                        <a:rPr lang="ja-JP" altLang="en-US" sz="1200" dirty="0">
                          <a:solidFill>
                            <a:schemeClr val="tx1"/>
                          </a:solidFill>
                          <a:hlinkClick r:id="rId8">
                            <a:extLst>
                              <a:ext uri="{A12FA001-AC4F-418D-AE19-62706E023703}">
                                <ahyp:hlinkClr xmlns:ahyp="http://schemas.microsoft.com/office/drawing/2018/hyperlinkcolor" val="tx"/>
                              </a:ext>
                            </a:extLst>
                          </a:hlinkClick>
                        </a:rPr>
                        <a:t>）</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4204078283"/>
                  </a:ext>
                </a:extLst>
              </a:tr>
            </a:tbl>
          </a:graphicData>
        </a:graphic>
      </p:graphicFrame>
      <p:sp>
        <p:nvSpPr>
          <p:cNvPr id="8" name="タイトル 4">
            <a:extLst>
              <a:ext uri="{FF2B5EF4-FFF2-40B4-BE49-F238E27FC236}">
                <a16:creationId xmlns:a16="http://schemas.microsoft.com/office/drawing/2014/main" id="{17EE027D-703F-EE9E-0A0C-A253DA318D7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5" name="テキスト ボックス 33">
            <a:extLst>
              <a:ext uri="{FF2B5EF4-FFF2-40B4-BE49-F238E27FC236}">
                <a16:creationId xmlns:a16="http://schemas.microsoft.com/office/drawing/2014/main" id="{4C674CB7-2E4C-DF97-6680-4B700ADF24BB}"/>
              </a:ext>
            </a:extLst>
          </p:cNvPr>
          <p:cNvSpPr txBox="1"/>
          <p:nvPr/>
        </p:nvSpPr>
        <p:spPr>
          <a:xfrm>
            <a:off x="200473" y="6604954"/>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EHA</a:t>
            </a:r>
            <a:r>
              <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rPr>
              <a:t>、MOHP、LinkedIn Secondary search</a:t>
            </a:r>
          </a:p>
        </p:txBody>
      </p:sp>
    </p:spTree>
    <p:extLst>
      <p:ext uri="{BB962C8B-B14F-4D97-AF65-F5344CB8AC3E}">
        <p14:creationId xmlns:p14="http://schemas.microsoft.com/office/powerpoint/2010/main" val="343164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2000" noProof="1">
                <a:latin typeface="HGPSoeiKakugothicUB"/>
                <a:ea typeface="HGPSoeiKakugothicUB"/>
              </a:rPr>
              <a:t>医療機器に関する規制</a:t>
            </a:r>
          </a:p>
        </p:txBody>
      </p:sp>
      <p:sp>
        <p:nvSpPr>
          <p:cNvPr id="34" name="テキスト ボックス 33"/>
          <p:cNvSpPr txBox="1"/>
          <p:nvPr/>
        </p:nvSpPr>
        <p:spPr>
          <a:xfrm>
            <a:off x="393688" y="6576756"/>
            <a:ext cx="8879791" cy="123111"/>
          </a:xfrm>
          <a:prstGeom prst="rect">
            <a:avLst/>
          </a:prstGeom>
          <a:noFill/>
        </p:spPr>
        <p:txBody>
          <a:bodyPr wrap="square" lIns="0" tIns="0" rIns="0" bIns="0" rtlCol="0" anchor="t">
            <a:spAutoFit/>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eiryo UI"/>
                <a:ea typeface="Meiryo UI"/>
                <a:cs typeface="Arial"/>
              </a:rPr>
              <a:t>（出所） </a:t>
            </a:r>
            <a:r>
              <a:rPr kumimoji="1" lang="ja-JP" altLang="en-US" sz="800" b="0" i="0" u="none" strike="noStrike" kern="1200" cap="none" spc="0" normalizeH="0" baseline="0" noProof="1">
                <a:ln>
                  <a:noFill/>
                </a:ln>
                <a:solidFill>
                  <a:srgbClr val="000000"/>
                </a:solidFill>
                <a:effectLst/>
                <a:uLnTx/>
                <a:uFillTx/>
                <a:latin typeface="Meiryo UI"/>
                <a:ea typeface="Meiryo UI"/>
                <a:cs typeface="Arial"/>
              </a:rPr>
              <a:t>Freyr、Thema、</a:t>
            </a:r>
            <a:r>
              <a:rPr kumimoji="1" lang="en-US" altLang="ja-JP" sz="800" b="0" i="0" u="none" strike="noStrike" kern="1200" cap="none" spc="0" normalizeH="0" baseline="0" noProof="1">
                <a:ln>
                  <a:noFill/>
                </a:ln>
                <a:solidFill>
                  <a:srgbClr val="000000"/>
                </a:solidFill>
                <a:effectLst/>
                <a:uLnTx/>
                <a:uFillTx/>
                <a:latin typeface="Meiryo UI"/>
                <a:ea typeface="Meiryo UI"/>
                <a:cs typeface="Arial"/>
              </a:rPr>
              <a:t>Pharmacy and Poisons Board, Kenya, JICA, JETRO</a:t>
            </a:r>
            <a:endParaRPr kumimoji="1" lang="ja-JP" altLang="en-US" sz="800" b="0" i="0" u="none" strike="noStrike" kern="1200" cap="none" spc="0" normalizeH="0" baseline="0" noProof="1">
              <a:ln>
                <a:noFill/>
              </a:ln>
              <a:solidFill>
                <a:srgbClr val="000000"/>
              </a:solidFill>
              <a:effectLst/>
              <a:uLnTx/>
              <a:uFillTx/>
              <a:latin typeface="Meiryo UI"/>
              <a:ea typeface="Meiryo UI"/>
              <a:cs typeface="Arial"/>
            </a:endParaRPr>
          </a:p>
        </p:txBody>
      </p:sp>
      <p:grpSp>
        <p:nvGrpSpPr>
          <p:cNvPr id="7" name="Group 6">
            <a:extLst>
              <a:ext uri="{FF2B5EF4-FFF2-40B4-BE49-F238E27FC236}">
                <a16:creationId xmlns:a16="http://schemas.microsoft.com/office/drawing/2014/main" id="{8305FEB7-43E1-51A9-08D6-5E0A406373E1}"/>
              </a:ext>
            </a:extLst>
          </p:cNvPr>
          <p:cNvGrpSpPr/>
          <p:nvPr/>
        </p:nvGrpSpPr>
        <p:grpSpPr>
          <a:xfrm>
            <a:off x="272480" y="1886642"/>
            <a:ext cx="9515858" cy="1071062"/>
            <a:chOff x="272480" y="1700808"/>
            <a:chExt cx="9515858" cy="1071062"/>
          </a:xfrm>
        </p:grpSpPr>
        <p:sp>
          <p:nvSpPr>
            <p:cNvPr id="2" name="Rectangle: Rounded Corners 1">
              <a:extLst>
                <a:ext uri="{FF2B5EF4-FFF2-40B4-BE49-F238E27FC236}">
                  <a16:creationId xmlns:a16="http://schemas.microsoft.com/office/drawing/2014/main" id="{AE34741E-0442-4AEB-A41B-1CB8A6A4EFA3}"/>
                </a:ext>
              </a:extLst>
            </p:cNvPr>
            <p:cNvSpPr/>
            <p:nvPr/>
          </p:nvSpPr>
          <p:spPr>
            <a:xfrm>
              <a:off x="272480" y="1827337"/>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400" noProof="1">
                  <a:solidFill>
                    <a:srgbClr val="000000"/>
                  </a:solidFill>
                  <a:latin typeface="MS PGothic"/>
                  <a:ea typeface="ＭＳ Ｐゴシック"/>
                  <a:cs typeface="Arial"/>
                </a:rPr>
                <a:t>事業許可</a:t>
              </a:r>
              <a:endParaRPr lang="en-US" altLang="ja-JP" sz="1400" b="0" i="0" u="none"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071062"/>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外国</a:t>
              </a:r>
              <a:r>
                <a:rPr lang="ja-JP" altLang="en-US" sz="1200" noProof="1">
                  <a:solidFill>
                    <a:srgbClr val="000000"/>
                  </a:solidFill>
                  <a:latin typeface="MS PGothic"/>
                  <a:ea typeface="MS PGothic"/>
                  <a:cs typeface="Arial"/>
                </a:rPr>
                <a:t>メーカー</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は、</a:t>
              </a:r>
              <a:r>
                <a:rPr kumimoji="1" lang="da-DK" altLang="ja-JP" sz="1200" i="0" u="none" strike="noStrike" kern="1200" cap="none" spc="0" normalizeH="0" baseline="0" noProof="1">
                  <a:ln>
                    <a:noFill/>
                  </a:ln>
                  <a:solidFill>
                    <a:srgbClr val="000000"/>
                  </a:solidFill>
                  <a:effectLst/>
                  <a:uLnTx/>
                  <a:uFillTx/>
                  <a:latin typeface="MS PGothic"/>
                  <a:ea typeface="ＭＳ Ｐゴシック"/>
                  <a:cs typeface="Arial"/>
                </a:rPr>
                <a:t>エジプト人登録</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名義人</a:t>
              </a:r>
              <a:r>
                <a:rPr kumimoji="1" lang="ja-JP" altLang="da-DK" sz="1200" i="0" u="none" strike="noStrike" kern="1200" cap="none" spc="0" normalizeH="0" baseline="0" noProof="1">
                  <a:ln>
                    <a:noFill/>
                  </a:ln>
                  <a:solidFill>
                    <a:srgbClr val="000000"/>
                  </a:solidFill>
                  <a:effectLst/>
                  <a:uLnTx/>
                  <a:uFillTx/>
                  <a:latin typeface="MS PGothic"/>
                  <a:ea typeface="ＭＳ Ｐゴシック"/>
                  <a:cs typeface="Arial"/>
                </a:rPr>
                <a:t>（</a:t>
              </a:r>
              <a:r>
                <a:rPr lang="da-DK" altLang="ja-JP" sz="1200" noProof="1">
                  <a:latin typeface="Arial" panose="020B0604020202020204" pitchFamily="34" charset="0"/>
                  <a:ea typeface="ＭＳ Ｐゴシック" panose="020B0600070205080204" pitchFamily="50" charset="-128"/>
                  <a:cs typeface="Arial" panose="020B0604020202020204" pitchFamily="34" charset="0"/>
                </a:rPr>
                <a:t>Egyptian Registration Holder</a:t>
              </a:r>
              <a:r>
                <a:rPr kumimoji="1" lang="ja-JP" altLang="da-DK"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i="0" u="none" strike="noStrike" kern="1200" cap="none" spc="0" normalizeH="0" baseline="0" noProof="1">
                  <a:ln>
                    <a:noFill/>
                  </a:ln>
                  <a:solidFill>
                    <a:srgbClr val="000000"/>
                  </a:solidFill>
                  <a:effectLst/>
                  <a:uLnTx/>
                  <a:uFillTx/>
                  <a:latin typeface="MS PGothic"/>
                  <a:ea typeface="MS PGothic"/>
                  <a:cs typeface="Arial"/>
                </a:rPr>
                <a:t> </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と呼ばれる現地代理人を指名し</a:t>
              </a:r>
              <a:r>
                <a:rPr lang="ja-JP" altLang="en-US" sz="1200" noProof="1">
                  <a:solidFill>
                    <a:srgbClr val="000000"/>
                  </a:solidFill>
                  <a:latin typeface="MS PGothic"/>
                  <a:ea typeface="MS PGothic"/>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ja-JP" altLang="en-US" sz="1200" noProof="1">
                  <a:solidFill>
                    <a:srgbClr val="000000"/>
                  </a:solidFill>
                  <a:latin typeface="MS PGothic"/>
                  <a:ea typeface="MS PGothic"/>
                  <a:cs typeface="Arial"/>
                </a:rPr>
                <a:t>への登録申請書および書類一式の準備と提出を代理に行ってもらわなければならない。</a:t>
              </a:r>
              <a:r>
                <a:rPr kumimoji="1" lang="da-DK" altLang="ja-JP" sz="1200" i="0" u="none" strike="noStrike" kern="1200" cap="none" spc="0" normalizeH="0" baseline="0" noProof="1">
                  <a:ln>
                    <a:noFill/>
                  </a:ln>
                  <a:solidFill>
                    <a:srgbClr val="000000"/>
                  </a:solidFill>
                  <a:effectLst/>
                  <a:uLnTx/>
                  <a:uFillTx/>
                  <a:latin typeface="MS PGothic"/>
                  <a:ea typeface="ＭＳ Ｐゴシック"/>
                  <a:cs typeface="Arial"/>
                </a:rPr>
                <a:t>エジプト人登録</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名義人</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は、エジプトでの販売および流通に関する</a:t>
              </a:r>
              <a:r>
                <a:rPr lang="en-US" altLang="ja-JP" sz="1200" noProof="1">
                  <a:solidFill>
                    <a:srgbClr val="000000"/>
                  </a:solidFill>
                  <a:latin typeface="MS PGothic"/>
                  <a:ea typeface="ＭＳ Ｐゴシック"/>
                  <a:cs typeface="Arial"/>
                </a:rPr>
                <a:t>エジプト</a:t>
              </a:r>
              <a:r>
                <a:rPr lang="ja-JP" altLang="en-US" sz="1200" noProof="1">
                  <a:solidFill>
                    <a:srgbClr val="000000"/>
                  </a:solidFill>
                  <a:latin typeface="MS PGothic"/>
                  <a:ea typeface="ＭＳ Ｐゴシック"/>
                  <a:cs typeface="Arial"/>
                </a:rPr>
                <a:t>医薬品庁規制</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要件へのデバイス</a:t>
              </a:r>
              <a:r>
                <a:rPr lang="ja-JP" altLang="en-US" sz="1200" noProof="1">
                  <a:solidFill>
                    <a:srgbClr val="000000"/>
                  </a:solidFill>
                  <a:latin typeface="MS PGothic"/>
                  <a:ea typeface="MS PGothic"/>
                  <a:cs typeface="Arial"/>
                </a:rPr>
                <a:t>コンプライアンス</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を保証する責任がある。</a:t>
              </a:r>
              <a:endParaRPr lang="en-US" altLang="ja-JP" sz="1200" b="0" i="0" u="none" strike="noStrike" kern="1200" cap="none" spc="0" normalizeH="0" baseline="0" noProof="0" dirty="0">
                <a:ln>
                  <a:noFill/>
                </a:ln>
                <a:solidFill>
                  <a:srgbClr val="000000"/>
                </a:solidFill>
                <a:effectLst/>
                <a:uLnTx/>
                <a:uFillTx/>
                <a:latin typeface="MS PGothic"/>
                <a:ea typeface="MS PGothic"/>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必要な書類は、</a:t>
              </a:r>
              <a:r>
                <a:rPr lang="en-US" altLang="ja-JP" sz="1200" noProof="1">
                  <a:solidFill>
                    <a:srgbClr val="000000"/>
                  </a:solidFill>
                  <a:latin typeface="MS PGothic"/>
                  <a:ea typeface="ＭＳ Ｐゴシック"/>
                  <a:cs typeface="Arial"/>
                </a:rPr>
                <a:t>登録方法によって異なる場合があるが</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、一般的には、</a:t>
              </a:r>
              <a:r>
                <a:rPr kumimoji="1" lang="en-US" altLang="ja-JP" sz="1200" b="0" i="0" u="none" strike="noStrike" kern="1200" cap="none" spc="0" normalizeH="0" baseline="0" noProof="1">
                  <a:ln>
                    <a:noFill/>
                  </a:ln>
                  <a:solidFill>
                    <a:srgbClr val="000000"/>
                  </a:solidFill>
                  <a:effectLst/>
                  <a:uLnTx/>
                  <a:uFillTx/>
                  <a:ea typeface="ＭＳ Ｐゴシック"/>
                  <a:cs typeface="Arial"/>
                </a:rPr>
                <a:t>CE</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欧州適合</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証明書</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該当する場合</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、自由販売証明書</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Certificate of Free Sale</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ea typeface="ＭＳ Ｐゴシック"/>
                  <a:cs typeface="Arial"/>
                </a:rPr>
                <a:t>ISO </a:t>
              </a:r>
              <a:r>
                <a:rPr kumimoji="1" lang="en-US" altLang="ja-JP" sz="1200" i="0" u="none" strike="noStrike" kern="1200" cap="none" spc="0" normalizeH="0" baseline="0" noProof="1">
                  <a:ln>
                    <a:noFill/>
                  </a:ln>
                  <a:solidFill>
                    <a:srgbClr val="000000"/>
                  </a:solidFill>
                  <a:effectLst/>
                  <a:uLnTx/>
                  <a:uFillTx/>
                  <a:latin typeface="Arial"/>
                  <a:ea typeface="ＭＳ Ｐゴシック"/>
                  <a:cs typeface="Arial"/>
                </a:rPr>
                <a:t>13485</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認証</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、および</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適合宣言書</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Declaration of Conformity</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 </a:t>
              </a:r>
              <a:r>
                <a:rPr lang="en-US" altLang="ja-JP" sz="1200" noProof="1">
                  <a:solidFill>
                    <a:srgbClr val="000000"/>
                  </a:solidFill>
                  <a:latin typeface="MS PGothic"/>
                  <a:ea typeface="ＭＳ Ｐゴシック"/>
                  <a:cs typeface="Arial"/>
                </a:rPr>
                <a:t>を含む</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a:t>
              </a:r>
              <a:endParaRPr kumimoji="1" lang="en-US" altLang="ja-JP" sz="1200" b="1" i="0" u="none" strike="noStrike" kern="1200" cap="none" spc="0" normalizeH="0" baseline="0" noProof="0" dirty="0">
                <a:ln>
                  <a:noFill/>
                </a:ln>
                <a:solidFill>
                  <a:srgbClr val="000000"/>
                </a:solidFill>
                <a:effectLst/>
                <a:uLnTx/>
                <a:uFillTx/>
                <a:latin typeface="MS PGothic"/>
                <a:ea typeface="ＭＳ Ｐゴシック"/>
                <a:cs typeface="Arial"/>
              </a:endParaRPr>
            </a:p>
          </p:txBody>
        </p:sp>
      </p:grpSp>
      <p:grpSp>
        <p:nvGrpSpPr>
          <p:cNvPr id="11" name="Group 10">
            <a:extLst>
              <a:ext uri="{FF2B5EF4-FFF2-40B4-BE49-F238E27FC236}">
                <a16:creationId xmlns:a16="http://schemas.microsoft.com/office/drawing/2014/main" id="{224711F5-041E-9F38-855D-2B443728D225}"/>
              </a:ext>
            </a:extLst>
          </p:cNvPr>
          <p:cNvGrpSpPr/>
          <p:nvPr/>
        </p:nvGrpSpPr>
        <p:grpSpPr>
          <a:xfrm>
            <a:off x="272480" y="3092891"/>
            <a:ext cx="9515858" cy="1735860"/>
            <a:chOff x="272480" y="3084209"/>
            <a:chExt cx="9515858" cy="1735860"/>
          </a:xfrm>
        </p:grpSpPr>
        <p:sp>
          <p:nvSpPr>
            <p:cNvPr id="10" name="Rectangle: Rounded Corners 9">
              <a:extLst>
                <a:ext uri="{FF2B5EF4-FFF2-40B4-BE49-F238E27FC236}">
                  <a16:creationId xmlns:a16="http://schemas.microsoft.com/office/drawing/2014/main" id="{FC599CB9-FB62-493F-971E-5510F6138925}"/>
                </a:ext>
              </a:extLst>
            </p:cNvPr>
            <p:cNvSpPr/>
            <p:nvPr/>
          </p:nvSpPr>
          <p:spPr>
            <a:xfrm>
              <a:off x="272480" y="3474770"/>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ja-JP" altLang="en-US" sz="1400" b="0" i="0" u="none" strike="noStrike" kern="1200" cap="none" spc="0" normalizeH="0" baseline="0" noProof="1">
                  <a:ln>
                    <a:noFill/>
                  </a:ln>
                  <a:solidFill>
                    <a:srgbClr val="000000"/>
                  </a:solidFill>
                  <a:effectLst/>
                  <a:uLnTx/>
                  <a:uFillTx/>
                  <a:latin typeface="MS PGothic"/>
                  <a:ea typeface="MS PGothic"/>
                  <a:cs typeface="Arial"/>
                </a:rPr>
                <a:t>製品ライセンス</a:t>
              </a:r>
              <a:r>
                <a:rPr lang="ja-JP" altLang="en-US" sz="1400" noProof="1">
                  <a:solidFill>
                    <a:srgbClr val="000000"/>
                  </a:solidFill>
                  <a:latin typeface="MS PGothic"/>
                  <a:ea typeface="MS PGothic"/>
                  <a:cs typeface="Arial"/>
                </a:rPr>
                <a:t>および認証</a:t>
              </a:r>
              <a:endParaRPr kumimoji="1" lang="en-US" sz="1400" b="0" i="0" u="none" strike="noStrike" kern="1200" cap="none" spc="0" normalizeH="0" baseline="0" noProof="0">
                <a:ln>
                  <a:noFill/>
                </a:ln>
                <a:solidFill>
                  <a:srgbClr val="000000"/>
                </a:solidFill>
                <a:effectLst/>
                <a:uLnTx/>
                <a:uFillTx/>
                <a:latin typeface="MS PGothic"/>
                <a:ea typeface="MS PGothic"/>
                <a:cs typeface="Arial"/>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84209"/>
              <a:ext cx="8158506" cy="1735860"/>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エジプトに医療機器を持ち込むには、規制当局に登録しなければならない。クラス</a:t>
              </a:r>
              <a:r>
                <a:rPr kumimoji="1" lang="en-US" altLang="ja-JP" sz="1200" b="0" i="0" u="none" strike="noStrike" kern="1200" cap="none" spc="0" normalizeH="0" baseline="0" noProof="1">
                  <a:ln>
                    <a:noFill/>
                  </a:ln>
                  <a:solidFill>
                    <a:srgbClr val="000000"/>
                  </a:solidFill>
                  <a:effectLst/>
                  <a:uLnTx/>
                  <a:uFillTx/>
                  <a:ea typeface="ＭＳ Ｐゴシック"/>
                  <a:cs typeface="Arial"/>
                </a:rPr>
                <a:t>I、IIa</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および</a:t>
              </a:r>
              <a:r>
                <a:rPr kumimoji="1" lang="en-US" altLang="ja-JP" sz="1200" b="0" i="0" u="none" strike="noStrike" kern="1200" cap="none" spc="0" normalizeH="0" baseline="0" noProof="1">
                  <a:ln>
                    <a:noFill/>
                  </a:ln>
                  <a:solidFill>
                    <a:srgbClr val="000000"/>
                  </a:solidFill>
                  <a:effectLst/>
                  <a:uLnTx/>
                  <a:uFillTx/>
                  <a:ea typeface="ＭＳ Ｐゴシック"/>
                  <a:cs typeface="Arial"/>
                </a:rPr>
                <a:t>IIb</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の装置は</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政策計画センター</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rug Policy and Planning Centre</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に、クラス</a:t>
              </a:r>
              <a:r>
                <a:rPr kumimoji="1" lang="en-US" altLang="ja-JP" sz="1200" b="0" i="0" u="none" strike="noStrike" kern="1200" cap="none" spc="0" normalizeH="0" baseline="0" noProof="1">
                  <a:ln>
                    <a:noFill/>
                  </a:ln>
                  <a:solidFill>
                    <a:srgbClr val="000000"/>
                  </a:solidFill>
                  <a:effectLst/>
                  <a:uLnTx/>
                  <a:uFillTx/>
                  <a:ea typeface="ＭＳ Ｐゴシック"/>
                  <a:cs typeface="Arial"/>
                </a:rPr>
                <a:t>III</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の装置は</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に登録しなければならない。</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期間とコスト:</a:t>
              </a:r>
              <a:r>
                <a:rPr lang="en-US" altLang="ja-JP" sz="1200" noProof="1">
                  <a:solidFill>
                    <a:srgbClr val="000000"/>
                  </a:solidFill>
                  <a:latin typeface="MS PGothic"/>
                  <a:ea typeface="ＭＳ Ｐゴシック"/>
                  <a:cs typeface="Arial"/>
                </a:rPr>
                <a:t>技術ファイルの検証には最大</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30</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営業日かかる場合があり、メーカーは</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 </a:t>
              </a:r>
              <a:r>
                <a:rPr kumimoji="1" lang="en-US" altLang="ja-JP" sz="1200" b="0" i="0" u="none" strike="noStrike" kern="1200" cap="none" spc="0" normalizeH="0" baseline="0" noProof="1">
                  <a:ln>
                    <a:noFill/>
                  </a:ln>
                  <a:solidFill>
                    <a:srgbClr val="000000"/>
                  </a:solidFill>
                  <a:effectLst/>
                  <a:uLnTx/>
                  <a:uFillTx/>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政策計画センター</a:t>
              </a:r>
              <a:r>
                <a:rPr lang="en-US" altLang="ja-JP" sz="1200" noProof="1">
                  <a:solidFill>
                    <a:srgbClr val="000000"/>
                  </a:solidFill>
                  <a:latin typeface="MS PGothic"/>
                  <a:ea typeface="ＭＳ Ｐゴシック"/>
                  <a:cs typeface="Arial"/>
                </a:rPr>
                <a:t>からのコメントに対応するために</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60</a:t>
              </a:r>
              <a:r>
                <a:rPr lang="en-US" altLang="ja-JP" sz="1200" noProof="1">
                  <a:solidFill>
                    <a:srgbClr val="000000"/>
                  </a:solidFill>
                  <a:latin typeface="MS PGothic"/>
                  <a:ea typeface="ＭＳ Ｐゴシック"/>
                  <a:cs typeface="Arial"/>
                </a:rPr>
                <a:t>営業日が与えられる</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ー</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は検証が完了すると輸入承認を発行し、</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医薬品庁は</a:t>
              </a:r>
              <a:r>
                <a:rPr lang="en-US" altLang="ja-JP" sz="1200" noProof="1">
                  <a:solidFill>
                    <a:srgbClr val="000000"/>
                  </a:solidFill>
                  <a:latin typeface="MS PGothic"/>
                  <a:ea typeface="ＭＳ Ｐゴシック"/>
                  <a:cs typeface="Arial"/>
                </a:rPr>
                <a:t>販売許可を発行するが</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solidFill>
                    <a:srgbClr val="000000"/>
                  </a:solidFill>
                  <a:latin typeface="MS PGothic"/>
                  <a:ea typeface="ＭＳ Ｐゴシック"/>
                  <a:cs typeface="Arial"/>
                </a:rPr>
                <a:t>その検証や承認・許可発行には最大</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18</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カ月かかることがある。</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有効期限:</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輸入許可は</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10</a:t>
              </a:r>
              <a:r>
                <a:rPr lang="en-US" altLang="ja-JP" sz="1200" noProof="1">
                  <a:solidFill>
                    <a:srgbClr val="000000"/>
                  </a:solidFill>
                  <a:latin typeface="MS PGothic"/>
                  <a:ea typeface="ＭＳ Ｐゴシック"/>
                  <a:cs typeface="Arial"/>
                </a:rPr>
                <a:t>年間有効である</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ja-JP" sz="1200" b="1"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lang="en-US" altLang="ja-JP" sz="1200" b="1" noProof="1">
                  <a:solidFill>
                    <a:srgbClr val="000000"/>
                  </a:solidFill>
                  <a:latin typeface="MS PGothic"/>
                  <a:ea typeface="ＭＳ Ｐゴシック"/>
                  <a:cs typeface="Arial"/>
                </a:rPr>
                <a:t>書類の言語およびラベリング</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業務用医療機器のラベリング</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ラベルおよび使用説明書</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は英語で、</a:t>
              </a:r>
              <a:r>
                <a:rPr lang="en-US" altLang="ja-JP" sz="1200" noProof="1">
                  <a:solidFill>
                    <a:srgbClr val="000000"/>
                  </a:solidFill>
                  <a:latin typeface="MS PGothic"/>
                  <a:ea typeface="ＭＳ Ｐゴシック"/>
                  <a:cs typeface="Arial"/>
                </a:rPr>
                <a:t>家庭用医療機器のラベリングはアラビア語で記載することができる</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p:txBody>
        </p:sp>
      </p:grpSp>
      <p:grpSp>
        <p:nvGrpSpPr>
          <p:cNvPr id="8" name="Group 7">
            <a:extLst>
              <a:ext uri="{FF2B5EF4-FFF2-40B4-BE49-F238E27FC236}">
                <a16:creationId xmlns:a16="http://schemas.microsoft.com/office/drawing/2014/main" id="{E9136A80-3EF5-DAB7-F8B4-B09B332AFB7C}"/>
              </a:ext>
            </a:extLst>
          </p:cNvPr>
          <p:cNvGrpSpPr/>
          <p:nvPr/>
        </p:nvGrpSpPr>
        <p:grpSpPr>
          <a:xfrm>
            <a:off x="272480" y="1103562"/>
            <a:ext cx="9515858" cy="647893"/>
            <a:chOff x="272480" y="1103562"/>
            <a:chExt cx="9515858" cy="647893"/>
          </a:xfrm>
        </p:grpSpPr>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400" noProof="1">
                  <a:solidFill>
                    <a:srgbClr val="000000"/>
                  </a:solidFill>
                  <a:latin typeface="MS PGothic"/>
                  <a:ea typeface="ＭＳ Ｐゴシック"/>
                  <a:cs typeface="Arial"/>
                </a:rPr>
                <a:t>規制所管主体</a:t>
              </a:r>
              <a:endParaRPr kumimoji="1" lang="en-US" sz="1400" b="0" i="0" u="none" strike="noStrike" kern="1200" cap="none" spc="0" normalizeH="0" baseline="0" noProof="0">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5124"/>
              <a:ext cx="8158506" cy="646331"/>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2018</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年</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9</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月</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a:t>
              </a:r>
              <a:r>
                <a:rPr lang="en-US" altLang="ja-JP" sz="1200" noProof="1">
                  <a:solidFill>
                    <a:srgbClr val="000000"/>
                  </a:solidFill>
                  <a:latin typeface="ＭＳ Ｐゴシック"/>
                  <a:ea typeface="ＭＳ Ｐゴシック"/>
                  <a:cs typeface="Arial"/>
                </a:rPr>
                <a:t>日以降は</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a:t>
              </a:r>
              <a:r>
                <a:rPr lang="en-US" altLang="ja-JP" sz="1200" noProof="1">
                  <a:solidFill>
                    <a:srgbClr val="000000"/>
                  </a:solidFill>
                  <a:latin typeface="ＭＳ Ｐゴシック"/>
                  <a:ea typeface="ＭＳ Ｐゴシック"/>
                  <a:cs typeface="Arial"/>
                </a:rPr>
                <a:t>すべての医療機器は市場へのアクセスを得るためにエジプトで登録する必要がある</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。保健人口省の下で運営される</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200" b="1"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 は、医療機器の安全性、品質、有効性の基準を設定する規制当局である。</a:t>
              </a:r>
              <a:endParaRPr kumimoji="1"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grpSp>
      <p:grpSp>
        <p:nvGrpSpPr>
          <p:cNvPr id="9" name="Group 8">
            <a:extLst>
              <a:ext uri="{FF2B5EF4-FFF2-40B4-BE49-F238E27FC236}">
                <a16:creationId xmlns:a16="http://schemas.microsoft.com/office/drawing/2014/main" id="{50DA4994-B802-C262-807D-62B1FC16D1FB}"/>
              </a:ext>
            </a:extLst>
          </p:cNvPr>
          <p:cNvGrpSpPr/>
          <p:nvPr/>
        </p:nvGrpSpPr>
        <p:grpSpPr>
          <a:xfrm>
            <a:off x="272480" y="5517937"/>
            <a:ext cx="9515858" cy="707758"/>
            <a:chOff x="272480" y="5620168"/>
            <a:chExt cx="9515858" cy="707758"/>
          </a:xfrm>
        </p:grpSpPr>
        <p:sp>
          <p:nvSpPr>
            <p:cNvPr id="17" name="Rectangle: Rounded Corners 16">
              <a:extLst>
                <a:ext uri="{FF2B5EF4-FFF2-40B4-BE49-F238E27FC236}">
                  <a16:creationId xmlns:a16="http://schemas.microsoft.com/office/drawing/2014/main" id="{9400B7FC-72D4-4BDB-9F97-6DAB2EE6C9D2}"/>
                </a:ext>
              </a:extLst>
            </p:cNvPr>
            <p:cNvSpPr/>
            <p:nvPr/>
          </p:nvSpPr>
          <p:spPr>
            <a:xfrm>
              <a:off x="272480" y="5620168"/>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製品分類</a:t>
              </a:r>
              <a:endParaRPr kumimoji="1" lang="en-US" sz="1400" b="0" i="0" u="none" strike="noStrike" kern="1200" cap="none" spc="0" normalizeH="0" baseline="0" noProof="0">
                <a:ln>
                  <a:noFill/>
                </a:ln>
                <a:solidFill>
                  <a:srgbClr val="000000"/>
                </a:solidFill>
                <a:effectLst/>
                <a:uLnTx/>
                <a:uFillTx/>
                <a:latin typeface="MS PGothic"/>
                <a:ea typeface="ＭＳ Ｐゴシック"/>
                <a:cs typeface="Arial"/>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626195"/>
              <a:ext cx="8158506" cy="701731"/>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zh-TW" sz="1200" b="0" i="0" u="none" strike="noStrike" kern="1200" cap="none" spc="0" normalizeH="0" baseline="0" noProof="1">
                  <a:ln>
                    <a:noFill/>
                  </a:ln>
                  <a:solidFill>
                    <a:srgbClr val="000000"/>
                  </a:solidFill>
                  <a:effectLst/>
                  <a:uLnTx/>
                  <a:uFillTx/>
                  <a:latin typeface="MS PGothic"/>
                  <a:ea typeface="ＭＳ Ｐゴシック"/>
                  <a:cs typeface="Arial"/>
                </a:rPr>
                <a:t>エジプトでは、医療機器の分類は、</a:t>
              </a:r>
              <a:r>
                <a:rPr lang="en-US" altLang="zh-TW" sz="1200" noProof="1">
                  <a:solidFill>
                    <a:srgbClr val="000000"/>
                  </a:solidFill>
                  <a:latin typeface="MS PGothic"/>
                  <a:ea typeface="ＭＳ Ｐゴシック"/>
                  <a:cs typeface="Arial"/>
                </a:rPr>
                <a:t>使用用途とその使用に伴う潜在的リスクに基づいて医療機器を分類する欧州の分類システムに沿っている</a:t>
              </a:r>
              <a:r>
                <a:rPr kumimoji="1" lang="en-US" altLang="zh-TW" sz="1200" b="0"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zh-TW" sz="1200" b="0" i="0" u="none" strike="noStrike" kern="1200" cap="none" spc="0" normalizeH="0" baseline="0" noProof="1">
                <a:ln>
                  <a:noFill/>
                </a:ln>
                <a:solidFill>
                  <a:srgbClr val="000000"/>
                </a:solidFill>
                <a:effectLst/>
                <a:uLnTx/>
                <a:uFillTx/>
                <a:latin typeface="MS PGothic"/>
                <a:ea typeface="ＭＳ Ｐゴシック"/>
                <a:cs typeface="Arial"/>
              </a:endParaRPr>
            </a:p>
            <a:p>
              <a:pPr>
                <a:buClr>
                  <a:srgbClr val="FFFFFF">
                    <a:lumMod val="75000"/>
                  </a:srgbClr>
                </a:buClr>
                <a:buFont typeface="Arial" panose="020B0604020202020204" pitchFamily="34" charset="0"/>
                <a:buChar char="•"/>
                <a:defRPr/>
              </a:pPr>
              <a:r>
                <a:rPr kumimoji="1" lang="zh-TW" altLang="en-US" sz="1200" b="0" i="0" u="none" strike="noStrike" kern="1200" cap="none" spc="0" normalizeH="0" baseline="0" noProof="1">
                  <a:ln>
                    <a:noFill/>
                  </a:ln>
                  <a:solidFill>
                    <a:srgbClr val="000000"/>
                  </a:solidFill>
                  <a:effectLst/>
                  <a:uLnTx/>
                  <a:uFillTx/>
                  <a:latin typeface="MS PGothic"/>
                  <a:ea typeface="MS PGothic"/>
                  <a:cs typeface="Arial"/>
                </a:rPr>
                <a:t>リスクに基づく</a:t>
              </a:r>
              <a:r>
                <a:rPr kumimoji="1" lang="zh-TW" altLang="en-US" sz="1200" b="0" i="0" u="none" strike="noStrike" kern="1200" cap="none" spc="0" normalizeH="0" baseline="0" noProof="1">
                  <a:ln>
                    <a:noFill/>
                  </a:ln>
                  <a:solidFill>
                    <a:srgbClr val="000000"/>
                  </a:solidFill>
                  <a:effectLst/>
                  <a:uLnTx/>
                  <a:uFillTx/>
                  <a:latin typeface="Arial"/>
                  <a:ea typeface="MS PGothic"/>
                  <a:cs typeface="Arial"/>
                </a:rPr>
                <a:t>4</a:t>
              </a:r>
              <a:r>
                <a:rPr kumimoji="1" lang="zh-TW" altLang="en-US" sz="1200" b="0" i="0" u="none" strike="noStrike" kern="1200" cap="none" spc="0" normalizeH="0" baseline="0" noProof="1">
                  <a:ln>
                    <a:noFill/>
                  </a:ln>
                  <a:solidFill>
                    <a:srgbClr val="000000"/>
                  </a:solidFill>
                  <a:effectLst/>
                  <a:uLnTx/>
                  <a:uFillTx/>
                  <a:latin typeface="MS PGothic"/>
                  <a:ea typeface="MS PGothic"/>
                  <a:cs typeface="Arial"/>
                </a:rPr>
                <a:t>つの分類:</a:t>
              </a:r>
              <a:r>
                <a:rPr kumimoji="1" lang="zh-TW" altLang="en-US" sz="1200" b="1" i="0" u="none" strike="noStrike" kern="1200" cap="none" spc="0" normalizeH="0" baseline="0" noProof="1">
                  <a:ln>
                    <a:noFill/>
                  </a:ln>
                  <a:solidFill>
                    <a:srgbClr val="000000"/>
                  </a:solidFill>
                  <a:effectLst/>
                  <a:uLnTx/>
                  <a:uFillTx/>
                  <a:latin typeface="MS PGothic"/>
                  <a:ea typeface="MS PGothic"/>
                  <a:cs typeface="Arial"/>
                </a:rPr>
                <a:t>クラス</a:t>
              </a:r>
              <a:r>
                <a:rPr kumimoji="1" lang="zh-TW" altLang="en-US" sz="1200" b="1" i="0" u="none" strike="noStrike" kern="1200" cap="none" spc="0" normalizeH="0" baseline="0" noProof="1">
                  <a:ln>
                    <a:noFill/>
                  </a:ln>
                  <a:solidFill>
                    <a:srgbClr val="000000"/>
                  </a:solidFill>
                  <a:effectLst/>
                  <a:uLnTx/>
                  <a:uFillTx/>
                  <a:ea typeface="MS PGothic"/>
                  <a:cs typeface="Arial"/>
                </a:rPr>
                <a:t>I（低リスク）、クラスI</a:t>
              </a:r>
              <a:r>
                <a:rPr lang="zh-TW" altLang="en-US" sz="1200" b="1" noProof="1">
                  <a:solidFill>
                    <a:srgbClr val="000000"/>
                  </a:solidFill>
                  <a:ea typeface="MS PGothic"/>
                  <a:cs typeface="Arial"/>
                </a:rPr>
                <a:t>I</a:t>
              </a:r>
              <a:r>
                <a:rPr kumimoji="1" lang="zh-TW" altLang="en-US" sz="1200" b="1" i="0" u="none" strike="noStrike" kern="1200" cap="none" spc="0" normalizeH="0" baseline="0" noProof="1">
                  <a:ln>
                    <a:noFill/>
                  </a:ln>
                  <a:solidFill>
                    <a:srgbClr val="000000"/>
                  </a:solidFill>
                  <a:effectLst/>
                  <a:uLnTx/>
                  <a:uFillTx/>
                  <a:ea typeface="MS PGothic"/>
                  <a:cs typeface="Arial"/>
                </a:rPr>
                <a:t>a（低</a:t>
              </a:r>
              <a:r>
                <a:rPr lang="zh-TW" altLang="en-US" sz="1200" b="1" noProof="1">
                  <a:solidFill>
                    <a:srgbClr val="000000"/>
                  </a:solidFill>
                  <a:ea typeface="MS PGothic"/>
                  <a:cs typeface="Arial"/>
                </a:rPr>
                <a:t>～</a:t>
              </a:r>
              <a:r>
                <a:rPr kumimoji="1" lang="zh-TW" altLang="en-US" sz="1200" b="1" i="0" u="none" strike="noStrike" kern="1200" cap="none" spc="0" normalizeH="0" baseline="0" noProof="1">
                  <a:ln>
                    <a:noFill/>
                  </a:ln>
                  <a:solidFill>
                    <a:srgbClr val="000000"/>
                  </a:solidFill>
                  <a:effectLst/>
                  <a:uLnTx/>
                  <a:uFillTx/>
                  <a:ea typeface="MS PGothic"/>
                  <a:cs typeface="Arial"/>
                </a:rPr>
                <a:t>中リスク）、クラスI</a:t>
              </a:r>
              <a:r>
                <a:rPr lang="zh-TW" altLang="en-US" sz="1200" b="1" noProof="1">
                  <a:solidFill>
                    <a:srgbClr val="000000"/>
                  </a:solidFill>
                  <a:ea typeface="MS PGothic"/>
                  <a:cs typeface="Arial"/>
                </a:rPr>
                <a:t>I </a:t>
              </a:r>
              <a:r>
                <a:rPr kumimoji="1" lang="zh-TW" altLang="en-US" sz="1200" b="1" i="0" u="none" strike="noStrike" kern="1200" cap="none" spc="0" normalizeH="0" baseline="0" noProof="1">
                  <a:ln>
                    <a:noFill/>
                  </a:ln>
                  <a:solidFill>
                    <a:srgbClr val="000000"/>
                  </a:solidFill>
                  <a:effectLst/>
                  <a:uLnTx/>
                  <a:uFillTx/>
                  <a:ea typeface="MS PGothic"/>
                  <a:cs typeface="Arial"/>
                </a:rPr>
                <a:t>b（中</a:t>
              </a:r>
              <a:r>
                <a:rPr lang="zh-TW" altLang="en-US" sz="1200" b="1" noProof="1">
                  <a:solidFill>
                    <a:srgbClr val="000000"/>
                  </a:solidFill>
                  <a:ea typeface="MS PGothic"/>
                  <a:cs typeface="Arial"/>
                </a:rPr>
                <a:t>～</a:t>
              </a:r>
              <a:r>
                <a:rPr kumimoji="1" lang="zh-TW" altLang="en-US" sz="1200" b="1" i="0" u="none" strike="noStrike" kern="1200" cap="none" spc="0" normalizeH="0" baseline="0" noProof="1">
                  <a:ln>
                    <a:noFill/>
                  </a:ln>
                  <a:solidFill>
                    <a:srgbClr val="000000"/>
                  </a:solidFill>
                  <a:effectLst/>
                  <a:uLnTx/>
                  <a:uFillTx/>
                  <a:ea typeface="MS PGothic"/>
                  <a:cs typeface="Arial"/>
                </a:rPr>
                <a:t>高リスク）、クラスIII（高リスク）</a:t>
              </a:r>
              <a:r>
                <a:rPr kumimoji="1" lang="zh-TW" altLang="en-US" sz="1200" b="0" i="0" u="none" strike="noStrike" kern="1200" cap="none" spc="0" normalizeH="0" baseline="0" noProof="1">
                  <a:ln>
                    <a:noFill/>
                  </a:ln>
                  <a:solidFill>
                    <a:srgbClr val="000000"/>
                  </a:solidFill>
                  <a:effectLst/>
                  <a:uLnTx/>
                  <a:uFillTx/>
                  <a:ea typeface="MS PGothic"/>
                  <a:cs typeface="Arial"/>
                </a:rPr>
                <a:t> 。</a:t>
              </a:r>
              <a:endParaRPr lang="zh-TW" altLang="en-US" sz="1200" b="0" i="0" u="none" strike="noStrike" kern="1200" cap="none" spc="0" normalizeH="0" baseline="0" noProof="1">
                <a:ln>
                  <a:noFill/>
                </a:ln>
                <a:solidFill>
                  <a:srgbClr val="000000"/>
                </a:solidFill>
                <a:effectLst/>
                <a:uLnTx/>
                <a:uFillTx/>
                <a:ea typeface="MS PGothic"/>
                <a:cs typeface="Arial"/>
              </a:endParaRPr>
            </a:p>
          </p:txBody>
        </p:sp>
      </p:grpSp>
    </p:spTree>
    <p:extLst>
      <p:ext uri="{BB962C8B-B14F-4D97-AF65-F5344CB8AC3E}">
        <p14:creationId xmlns:p14="http://schemas.microsoft.com/office/powerpoint/2010/main" val="627615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医療機器の輸出の手順及び留意事項</a:t>
            </a:r>
            <a:endParaRPr lang="ja-JP" altLang="en-US" sz="2000" noProof="1">
              <a:latin typeface="HGPSoeiKakugothicUB"/>
              <a:ea typeface="HGPSoeiKakugothicUB"/>
            </a:endParaRPr>
          </a:p>
        </p:txBody>
      </p:sp>
      <p:sp>
        <p:nvSpPr>
          <p:cNvPr id="4" name="テキスト ボックス 3"/>
          <p:cNvSpPr txBox="1"/>
          <p:nvPr/>
        </p:nvSpPr>
        <p:spPr>
          <a:xfrm>
            <a:off x="200472" y="1078562"/>
            <a:ext cx="4986845" cy="581268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200"/>
              </a:spcAft>
              <a:buClr>
                <a:srgbClr val="5F8AC3"/>
              </a:buClr>
              <a:buSzTx/>
              <a:buFontTx/>
              <a:buNone/>
              <a:tabLst/>
              <a:defRPr/>
            </a:pPr>
            <a:r>
              <a:rPr lang="en-US" altLang="ja-JP" sz="1400" b="1" u="sng" noProof="1">
                <a:solidFill>
                  <a:srgbClr val="000000"/>
                </a:solidFill>
                <a:latin typeface="MS PGothic"/>
                <a:ea typeface="ＭＳ Ｐゴシック"/>
                <a:cs typeface="Arial"/>
              </a:rPr>
              <a:t>輸出に必要な通関手続きの要件</a:t>
            </a:r>
            <a:endParaRPr kumimoji="1" lang="en-US" altLang="ja-JP" sz="1400" b="1" i="0" u="sng"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a:ea typeface="ＭＳ Ｐゴシック"/>
                <a:cs typeface="Arial"/>
              </a:rPr>
              <a:t>企業向け</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各品目の</a:t>
            </a:r>
            <a:r>
              <a:rPr kumimoji="1" lang="zh-TW" altLang="en-US" sz="1400" b="0" i="0" u="none" strike="noStrike" kern="1200" cap="none" spc="0" normalizeH="0" baseline="0" noProof="1">
                <a:ln>
                  <a:noFill/>
                </a:ln>
                <a:solidFill>
                  <a:srgbClr val="000000"/>
                </a:solidFill>
                <a:effectLst/>
                <a:uLnTx/>
                <a:uFillTx/>
                <a:latin typeface="+mj-ea"/>
                <a:ea typeface="+mj-ea"/>
                <a:cs typeface="Arial"/>
              </a:rPr>
              <a:t>輸出入統計品目番号</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Harmonized System</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mj-ea"/>
                <a:ea typeface="+mj-ea"/>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権限のある当局により証明された原産地証明書の原本</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lvl="1" indent="-190500">
              <a:spcBef>
                <a:spcPts val="403"/>
              </a:spcBef>
              <a:buClr>
                <a:srgbClr val="5F8AC3"/>
              </a:buClr>
              <a:buFont typeface="Courier New" panose="02070309020205020404" pitchFamily="49" charset="0"/>
              <a:buChar char="o"/>
              <a:defRPr/>
            </a:pPr>
            <a:r>
              <a:rPr kumimoji="1" lang="ja-JP" altLang="en-US" sz="1400" b="0" i="0" u="none" strike="noStrike" kern="1200" cap="none" spc="0" normalizeH="0" baseline="0" noProof="1">
                <a:ln>
                  <a:noFill/>
                </a:ln>
                <a:solidFill>
                  <a:srgbClr val="000000"/>
                </a:solidFill>
                <a:effectLst/>
                <a:uLnTx/>
                <a:uFillTx/>
                <a:latin typeface="+mj-ea"/>
                <a:ea typeface="+mj-ea"/>
                <a:cs typeface="Arial"/>
              </a:rPr>
              <a:t>貨物引換証</a:t>
            </a:r>
            <a:r>
              <a:rPr kumimoji="1" lang="ja-JP" altLang="en-US" sz="1400" b="0" i="0" u="none" strike="noStrike" kern="1200" cap="none" spc="0" normalizeH="0" baseline="0" noProof="1">
                <a:ln>
                  <a:noFill/>
                </a:ln>
                <a:solidFill>
                  <a:srgbClr val="000000"/>
                </a:solidFill>
                <a:effectLst/>
                <a:uLnTx/>
                <a:uFillTx/>
                <a:ea typeface="+mj-ea"/>
                <a:cs typeface="Arial"/>
              </a:rPr>
              <a:t>（</a:t>
            </a:r>
            <a:r>
              <a:rPr lang="en-US" altLang="ja-JP" sz="1400" dirty="0">
                <a:ea typeface="ＭＳ Ｐゴシック" panose="020B0600070205080204" pitchFamily="50" charset="-128"/>
                <a:cs typeface="Arial" panose="020B0604020202020204" pitchFamily="34" charset="0"/>
              </a:rPr>
              <a:t>Waybill</a:t>
            </a:r>
            <a:r>
              <a:rPr kumimoji="1" lang="ja-JP" altLang="en-US" sz="1400" b="0" i="0" u="none" strike="noStrike" kern="1200" cap="none" spc="0" normalizeH="0" baseline="0" noProof="1">
                <a:ln>
                  <a:noFill/>
                </a:ln>
                <a:solidFill>
                  <a:srgbClr val="000000"/>
                </a:solidFill>
                <a:effectLst/>
                <a:uLnTx/>
                <a:uFillTx/>
                <a:ea typeface="+mj-ea"/>
                <a:cs typeface="Arial"/>
              </a:rPr>
              <a:t>）</a:t>
            </a:r>
            <a:endParaRPr lang="en-US" altLang="ja-JP" sz="1400" b="0" i="0" u="none" strike="noStrike" kern="1200" cap="none" spc="0" normalizeH="0" baseline="0" noProof="1">
              <a:ln>
                <a:noFill/>
              </a:ln>
              <a:solidFill>
                <a:srgbClr val="000000"/>
              </a:solidFill>
              <a:effectLst/>
              <a:uLnTx/>
              <a:uFillTx/>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輸出者の</a:t>
            </a:r>
            <a:r>
              <a:rPr lang="ja-JP" altLang="en-US" sz="1400" noProof="1">
                <a:solidFill>
                  <a:srgbClr val="000000"/>
                </a:solidFill>
                <a:latin typeface="+mj-ea"/>
                <a:ea typeface="+mj-ea"/>
                <a:cs typeface="Arial"/>
              </a:rPr>
              <a:t>輸出入登録者番号</a:t>
            </a:r>
            <a:r>
              <a:rPr lang="ja-JP" altLang="en-US" sz="1400" dirty="0">
                <a:solidFill>
                  <a:srgbClr val="000000"/>
                </a:solidFill>
                <a:latin typeface="Arial 本文"/>
                <a:ea typeface="+mj-ea"/>
                <a:cs typeface="Arial"/>
              </a:rPr>
              <a:t>（</a:t>
            </a:r>
            <a:r>
              <a:rPr lang="en-US" altLang="ja-JP" sz="1400" dirty="0">
                <a:solidFill>
                  <a:srgbClr val="000000"/>
                </a:solidFill>
                <a:latin typeface="Arial 本文"/>
                <a:ea typeface="+mj-ea"/>
                <a:cs typeface="Arial"/>
              </a:rPr>
              <a:t>Customs Registration</a:t>
            </a:r>
            <a:r>
              <a:rPr lang="ja-JP" altLang="en-US" sz="1400" noProof="1">
                <a:solidFill>
                  <a:srgbClr val="000000"/>
                </a:solidFill>
                <a:latin typeface="Arial 本文"/>
                <a:ea typeface="+mj-ea"/>
                <a:cs typeface="Arial"/>
              </a:rPr>
              <a:t>）</a:t>
            </a:r>
            <a:r>
              <a:rPr lang="en-US" altLang="ja-JP" sz="1400" noProof="1">
                <a:solidFill>
                  <a:srgbClr val="000000"/>
                </a:solidFill>
                <a:latin typeface="+mj-ea"/>
                <a:ea typeface="+mj-ea"/>
                <a:cs typeface="Arial"/>
              </a:rPr>
              <a:t>の写し</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輸出者から通関業者</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の</a:t>
            </a:r>
            <a:r>
              <a:rPr lang="en-US" altLang="ja-JP" sz="1400" noProof="1">
                <a:solidFill>
                  <a:srgbClr val="000000"/>
                </a:solidFill>
                <a:latin typeface="Arial 本文"/>
                <a:ea typeface="+mj-ea"/>
                <a:cs typeface="Arial"/>
              </a:rPr>
              <a:t>Naqel Express</a:t>
            </a:r>
            <a:r>
              <a:rPr kumimoji="1" lang="en-US" altLang="ja-JP" sz="1400" b="0" i="0" u="none" strike="noStrike" kern="1200" cap="none" spc="0" normalizeH="0" baseline="0" noProof="1">
                <a:ln>
                  <a:noFill/>
                </a:ln>
                <a:solidFill>
                  <a:srgbClr val="000000"/>
                </a:solidFill>
                <a:effectLst/>
                <a:uLnTx/>
                <a:uFillTx/>
                <a:latin typeface="+mj-ea"/>
                <a:ea typeface="+mj-ea"/>
                <a:cs typeface="Arial"/>
              </a:rPr>
              <a:t> </a:t>
            </a:r>
            <a:r>
              <a:rPr lang="en-US" altLang="ja-JP" sz="1400" noProof="1">
                <a:solidFill>
                  <a:srgbClr val="000000"/>
                </a:solidFill>
                <a:latin typeface="+mj-ea"/>
                <a:ea typeface="+mj-ea"/>
                <a:cs typeface="Arial"/>
              </a:rPr>
              <a:t>への認可</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輸出許可証</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手数料</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0"/>
              </a:spcBef>
              <a:spcAft>
                <a:spcPts val="0"/>
              </a:spcAft>
              <a:buClr>
                <a:srgbClr val="5F8AC3"/>
              </a:buClr>
              <a:buSzTx/>
              <a:buFont typeface="Courier New" panose="02070309020205020404" pitchFamily="49" charset="0"/>
              <a:buChar char="o"/>
              <a:tabLst/>
              <a:defRPr/>
            </a:pPr>
            <a:endPar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j-ea"/>
                <a:ea typeface="+mj-ea"/>
                <a:cs typeface="Arial"/>
              </a:rPr>
              <a:t>個人向け</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各品目の</a:t>
            </a:r>
            <a:r>
              <a:rPr lang="en-US" altLang="ja-JP" sz="1400" noProof="1">
                <a:solidFill>
                  <a:srgbClr val="000000"/>
                </a:solidFill>
                <a:latin typeface="Arial 本文"/>
                <a:ea typeface="+mj-ea"/>
                <a:cs typeface="Arial"/>
              </a:rPr>
              <a:t>HS</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Harmonized System</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 </a:t>
            </a:r>
            <a:r>
              <a:rPr kumimoji="1" lang="en-US" altLang="ja-JP" sz="1400" b="0" i="0" u="none" strike="noStrike" kern="1200" cap="none" spc="0" normalizeH="0" baseline="0" noProof="1">
                <a:ln>
                  <a:noFill/>
                </a:ln>
                <a:solidFill>
                  <a:srgbClr val="000000"/>
                </a:solidFill>
                <a:effectLst/>
                <a:uLnTx/>
                <a:uFillTx/>
                <a:latin typeface="+mj-ea"/>
                <a:ea typeface="+mj-ea"/>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ウェイビル</a:t>
            </a:r>
            <a:r>
              <a:rPr kumimoji="1" lang="ja-JP" altLang="en-US" sz="1400" b="0" i="0" u="none" strike="noStrike" kern="1200" cap="none" spc="0" normalizeH="0" baseline="0" noProof="1">
                <a:ln>
                  <a:noFill/>
                </a:ln>
                <a:solidFill>
                  <a:srgbClr val="000000"/>
                </a:solidFill>
                <a:effectLst/>
                <a:uLnTx/>
                <a:uFillTx/>
                <a:latin typeface="+mj-ea"/>
                <a:ea typeface="+mj-ea"/>
                <a:cs typeface="Arial"/>
              </a:rPr>
              <a:t> （貨物引換証）</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輸出者の</a:t>
            </a:r>
            <a:r>
              <a:rPr lang="ja-JP" altLang="en-US" sz="1400" noProof="1">
                <a:solidFill>
                  <a:srgbClr val="000000"/>
                </a:solidFill>
                <a:latin typeface="+mj-ea"/>
                <a:ea typeface="+mj-ea"/>
                <a:cs typeface="Arial"/>
              </a:rPr>
              <a:t>輸出入登録者番号（</a:t>
            </a:r>
            <a:r>
              <a:rPr lang="en-US" altLang="ja-JP" sz="1400" dirty="0">
                <a:solidFill>
                  <a:srgbClr val="000000"/>
                </a:solidFill>
                <a:latin typeface="Arial 本文"/>
                <a:ea typeface="+mj-ea"/>
                <a:cs typeface="Arial"/>
              </a:rPr>
              <a:t>Customs Registration</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 </a:t>
            </a:r>
            <a:r>
              <a:rPr lang="en-US" altLang="ja-JP" sz="1400" noProof="1">
                <a:solidFill>
                  <a:srgbClr val="000000"/>
                </a:solidFill>
                <a:latin typeface="+mj-ea"/>
                <a:ea typeface="+mj-ea"/>
                <a:cs typeface="Arial"/>
              </a:rPr>
              <a:t>の写し</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lt"/>
                <a:ea typeface="+mj-ea"/>
                <a:cs typeface="Arial"/>
              </a:rPr>
              <a:t>輸出者から通関業者</a:t>
            </a:r>
            <a:r>
              <a:rPr kumimoji="1" lang="ja-JP" altLang="en-US" sz="1400" b="0" i="0" u="none" strike="noStrike" kern="1200" cap="none" spc="0" normalizeH="0" baseline="0" noProof="1">
                <a:ln>
                  <a:noFill/>
                </a:ln>
                <a:solidFill>
                  <a:srgbClr val="000000"/>
                </a:solidFill>
                <a:effectLst/>
                <a:uLnTx/>
                <a:uFillTx/>
                <a:latin typeface="+mj-lt"/>
                <a:ea typeface="+mj-ea"/>
                <a:cs typeface="Arial"/>
              </a:rPr>
              <a:t>（</a:t>
            </a:r>
            <a:r>
              <a:rPr kumimoji="1" lang="en-US" altLang="ja-JP" sz="1400" b="0" i="0" u="none" strike="noStrike" kern="1200" cap="none" spc="0" normalizeH="0" baseline="0" noProof="1">
                <a:ln>
                  <a:noFill/>
                </a:ln>
                <a:solidFill>
                  <a:srgbClr val="000000"/>
                </a:solidFill>
                <a:effectLst/>
                <a:uLnTx/>
                <a:uFillTx/>
                <a:latin typeface="+mj-lt"/>
                <a:ea typeface="+mj-ea"/>
                <a:cs typeface="Arial"/>
              </a:rPr>
              <a:t>Naqel Express</a:t>
            </a:r>
            <a:r>
              <a:rPr kumimoji="1" lang="ja-JP" altLang="en-US" sz="1400" b="0" i="0" u="none" strike="noStrike" kern="1200" cap="none" spc="0" normalizeH="0" baseline="0" noProof="1">
                <a:ln>
                  <a:noFill/>
                </a:ln>
                <a:solidFill>
                  <a:srgbClr val="000000"/>
                </a:solidFill>
                <a:effectLst/>
                <a:uLnTx/>
                <a:uFillTx/>
                <a:latin typeface="+mj-lt"/>
                <a:ea typeface="+mj-ea"/>
                <a:cs typeface="Arial"/>
              </a:rPr>
              <a:t>）</a:t>
            </a:r>
            <a:r>
              <a:rPr kumimoji="1" lang="en-US" altLang="ja-JP" sz="1400" b="0" i="0" u="none" strike="noStrike" kern="1200" cap="none" spc="0" normalizeH="0" baseline="0" noProof="1">
                <a:ln>
                  <a:noFill/>
                </a:ln>
                <a:solidFill>
                  <a:srgbClr val="000000"/>
                </a:solidFill>
                <a:effectLst/>
                <a:uLnTx/>
                <a:uFillTx/>
                <a:latin typeface="+mj-lt"/>
                <a:ea typeface="+mj-ea"/>
                <a:cs typeface="Arial"/>
              </a:rPr>
              <a:t> </a:t>
            </a:r>
            <a:r>
              <a:rPr lang="en-US" altLang="ja-JP" sz="1400" noProof="1">
                <a:solidFill>
                  <a:srgbClr val="000000"/>
                </a:solidFill>
                <a:latin typeface="+mj-ea"/>
                <a:ea typeface="+mj-ea"/>
                <a:cs typeface="Arial"/>
              </a:rPr>
              <a:t>への認可</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関税</a:t>
            </a:r>
            <a:endParaRPr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R="0" lvl="0" algn="l" defTabSz="914400" rtl="0" eaLnBrk="1" fontAlgn="auto" latinLnBrk="0" hangingPunct="1">
              <a:lnSpc>
                <a:spcPct val="150000"/>
              </a:lnSpc>
              <a:spcBef>
                <a:spcPts val="0"/>
              </a:spcBef>
              <a:spcAft>
                <a:spcPts val="200"/>
              </a:spcAft>
              <a:buClr>
                <a:srgbClr val="5F8AC3"/>
              </a:buClr>
              <a:buSzTx/>
              <a:tabLst/>
              <a:defRPr/>
            </a:pP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p:txBody>
      </p:sp>
      <p:sp>
        <p:nvSpPr>
          <p:cNvPr id="45" name="テキスト ボックス 44"/>
          <p:cNvSpPr txBox="1"/>
          <p:nvPr/>
        </p:nvSpPr>
        <p:spPr>
          <a:xfrm>
            <a:off x="292836" y="6623178"/>
            <a:ext cx="1557522"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Naqel Express</a:t>
            </a:r>
          </a:p>
        </p:txBody>
      </p:sp>
      <p:sp>
        <p:nvSpPr>
          <p:cNvPr id="6" name="テキスト ボックス 44">
            <a:extLst>
              <a:ext uri="{FF2B5EF4-FFF2-40B4-BE49-F238E27FC236}">
                <a16:creationId xmlns:a16="http://schemas.microsoft.com/office/drawing/2014/main" id="{1AF7ACDE-0A87-BD39-66CD-2BD9203517A2}"/>
              </a:ext>
            </a:extLst>
          </p:cNvPr>
          <p:cNvSpPr txBox="1"/>
          <p:nvPr/>
        </p:nvSpPr>
        <p:spPr>
          <a:xfrm>
            <a:off x="3806499" y="6557244"/>
            <a:ext cx="5794704"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Note:これらは、</a:t>
            </a:r>
            <a:r>
              <a:rPr lang="en-US" altLang="ja-JP" sz="800" noProof="1">
                <a:solidFill>
                  <a:srgbClr val="000000"/>
                </a:solidFill>
                <a:latin typeface="Arial"/>
                <a:ea typeface="ＭＳ Ｐゴシック"/>
                <a:cs typeface="Arial"/>
              </a:rPr>
              <a:t>医療機器を含むすべての適格製品に適用される一般的な輸出ガイドラインであり、追加要件が適用される場合がある</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7" name="テキスト ボックス 6">
            <a:extLst>
              <a:ext uri="{FF2B5EF4-FFF2-40B4-BE49-F238E27FC236}">
                <a16:creationId xmlns:a16="http://schemas.microsoft.com/office/drawing/2014/main" id="{C372605A-FBEF-53DC-554C-F32850BE6E62}"/>
              </a:ext>
            </a:extLst>
          </p:cNvPr>
          <p:cNvSpPr txBox="1"/>
          <p:nvPr/>
        </p:nvSpPr>
        <p:spPr>
          <a:xfrm>
            <a:off x="5435860" y="1078562"/>
            <a:ext cx="4269669" cy="219547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200"/>
              </a:spcAft>
              <a:buClr>
                <a:srgbClr val="5F8AC3"/>
              </a:buClr>
              <a:buSzTx/>
              <a:buFontTx/>
              <a:buNone/>
              <a:tabLst/>
              <a:defRPr/>
            </a:pPr>
            <a:endParaRPr lang="en-US" altLang="ja-JP" sz="1400" b="1" i="0" u="sng" strike="noStrike" kern="1200" cap="none" spc="0" normalizeH="0" baseline="0" noProof="1">
              <a:ln>
                <a:noFill/>
              </a:ln>
              <a:solidFill>
                <a:srgbClr val="000000"/>
              </a:solidFill>
              <a:effectLst/>
              <a:uLnTx/>
              <a:uFillTx/>
              <a:latin typeface="MS PGothic"/>
              <a:ea typeface="ＭＳ Ｐゴシック"/>
              <a:cs typeface="Arial"/>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a:ea typeface="ＭＳ Ｐゴシック"/>
                <a:cs typeface="Arial"/>
              </a:rPr>
              <a:t>再輸出</a:t>
            </a:r>
            <a:endParaRPr lang="en-US" altLang="ja-JP" sz="1400" b="0" i="0" u="none"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各品目の</a:t>
            </a:r>
            <a:r>
              <a:rPr kumimoji="1" lang="zh-TW" altLang="en-US" sz="1400" b="0" i="0" u="none" strike="noStrike" kern="1200" cap="none" spc="0" normalizeH="0" baseline="0" noProof="1">
                <a:ln>
                  <a:noFill/>
                </a:ln>
                <a:solidFill>
                  <a:srgbClr val="000000"/>
                </a:solidFill>
                <a:effectLst/>
                <a:uLnTx/>
                <a:uFillTx/>
                <a:latin typeface="+mj-ea"/>
                <a:ea typeface="+mj-ea"/>
                <a:cs typeface="Arial"/>
              </a:rPr>
              <a:t>輸出入統計品目番号</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Harmonized System</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 </a:t>
            </a: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最初の輸入申告書の写し</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lvl="1" indent="-190500">
              <a:spcBef>
                <a:spcPts val="403"/>
              </a:spcBef>
              <a:buClr>
                <a:srgbClr val="5F8AC3"/>
              </a:buClr>
              <a:buFont typeface="Courier New" panose="02070309020205020404" pitchFamily="49" charset="0"/>
              <a:buChar char="o"/>
              <a:defRPr/>
            </a:pPr>
            <a:r>
              <a:rPr kumimoji="1" lang="ja-JP" altLang="en-US" sz="1400" b="0" i="0" u="none" strike="noStrike" kern="1200" cap="none" spc="0" normalizeH="0" baseline="0" noProof="1">
                <a:ln>
                  <a:noFill/>
                </a:ln>
                <a:solidFill>
                  <a:srgbClr val="000000"/>
                </a:solidFill>
                <a:effectLst/>
                <a:uLnTx/>
                <a:uFillTx/>
                <a:latin typeface="+mj-ea"/>
                <a:ea typeface="+mj-ea"/>
                <a:cs typeface="Arial"/>
              </a:rPr>
              <a:t>貨物引換証（</a:t>
            </a:r>
            <a:r>
              <a:rPr lang="en-US" altLang="ja-JP" sz="1400" dirty="0">
                <a:ea typeface="ＭＳ Ｐゴシック" panose="020B0600070205080204" pitchFamily="50" charset="-128"/>
                <a:cs typeface="Arial" panose="020B0604020202020204" pitchFamily="34" charset="0"/>
              </a:rPr>
              <a:t>Waybill</a:t>
            </a:r>
            <a:r>
              <a:rPr kumimoji="1" lang="ja-JP" altLang="en-US" sz="1400" b="0" i="0" u="none" strike="noStrike" kern="1200" cap="none" spc="0" normalizeH="0" baseline="0" noProof="1">
                <a:ln>
                  <a:noFill/>
                </a:ln>
                <a:solidFill>
                  <a:srgbClr val="000000"/>
                </a:solidFill>
                <a:effectLst/>
                <a:uLnTx/>
                <a:uFillTx/>
                <a:ea typeface="+mj-ea"/>
                <a:cs typeface="Arial"/>
              </a:rPr>
              <a:t>）</a:t>
            </a:r>
            <a:endParaRPr lang="en-US" altLang="ja-JP" sz="1400" b="0" i="0" u="none" strike="noStrike" kern="1200" cap="none" spc="0" normalizeH="0" baseline="0" noProof="1">
              <a:ln>
                <a:noFill/>
              </a:ln>
              <a:solidFill>
                <a:srgbClr val="000000"/>
              </a:solidFill>
              <a:effectLst/>
              <a:uLnTx/>
              <a:uFillTx/>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再輸出申告、関税の支払い</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p:txBody>
      </p:sp>
    </p:spTree>
    <p:extLst>
      <p:ext uri="{BB962C8B-B14F-4D97-AF65-F5344CB8AC3E}">
        <p14:creationId xmlns:p14="http://schemas.microsoft.com/office/powerpoint/2010/main" val="2976884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en-US" altLang="ja-JP" sz="2000" noProof="1">
                <a:latin typeface="HGPSoeiKakugothicUB"/>
                <a:ea typeface="HGPSoeiKakugothicUB"/>
              </a:rPr>
              <a:t>医療機器の関税</a:t>
            </a:r>
          </a:p>
        </p:txBody>
      </p:sp>
      <p:sp>
        <p:nvSpPr>
          <p:cNvPr id="34" name="テキスト ボックス 33"/>
          <p:cNvSpPr txBox="1"/>
          <p:nvPr/>
        </p:nvSpPr>
        <p:spPr>
          <a:xfrm>
            <a:off x="393688" y="6469180"/>
            <a:ext cx="8879791" cy="123111"/>
          </a:xfrm>
          <a:prstGeom prst="rect">
            <a:avLst/>
          </a:prstGeom>
          <a:noFill/>
        </p:spPr>
        <p:txBody>
          <a:bodyPr wrap="square" lIns="0" tIns="0" rIns="0" bIns="0" rtlCol="0" anchor="t">
            <a:spAutoFit/>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eiryo UI"/>
                <a:ea typeface="Meiryo UI"/>
                <a:cs typeface="Arial"/>
              </a:rPr>
              <a:t>（出所） </a:t>
            </a:r>
            <a:r>
              <a:rPr kumimoji="1" lang="ja-JP" altLang="en-US" sz="800" b="0" i="0" u="none" strike="noStrike" kern="1200" cap="none" spc="0" normalizeH="0" baseline="0" noProof="1">
                <a:ln>
                  <a:noFill/>
                </a:ln>
                <a:solidFill>
                  <a:srgbClr val="000000"/>
                </a:solidFill>
                <a:effectLst/>
                <a:uLnTx/>
                <a:uFillTx/>
                <a:latin typeface="Meiryo UI"/>
                <a:ea typeface="Meiryo UI"/>
                <a:cs typeface="Arial"/>
              </a:rPr>
              <a:t>PwC Worldwide Tax Summaries</a:t>
            </a:r>
          </a:p>
        </p:txBody>
      </p:sp>
      <p:sp>
        <p:nvSpPr>
          <p:cNvPr id="16" name="TextBox 15">
            <a:extLst>
              <a:ext uri="{FF2B5EF4-FFF2-40B4-BE49-F238E27FC236}">
                <a16:creationId xmlns:a16="http://schemas.microsoft.com/office/drawing/2014/main" id="{6783223C-11F5-44B5-A0C6-63AE0927BC08}"/>
              </a:ext>
            </a:extLst>
          </p:cNvPr>
          <p:cNvSpPr txBox="1"/>
          <p:nvPr/>
        </p:nvSpPr>
        <p:spPr>
          <a:xfrm>
            <a:off x="393688" y="1035851"/>
            <a:ext cx="9034397" cy="3643113"/>
          </a:xfrm>
          <a:prstGeom prst="rect">
            <a:avLst/>
          </a:prstGeom>
          <a:noFill/>
        </p:spPr>
        <p:txBody>
          <a:bodyPr wrap="square" lIns="0" tIns="0" rIns="0" bIns="0" rtlCol="0" anchor="t">
            <a:spAutoFit/>
          </a:bodyPr>
          <a:lstStyle>
            <a:defPPr>
              <a:defRPr lang="ja-JP"/>
            </a:defPPr>
            <a:lvl1pPr marL="190500" marR="0" lvl="0" indent="-190500" fontAlgn="auto">
              <a:lnSpc>
                <a:spcPct val="150000"/>
              </a:lnSpc>
              <a:spcBef>
                <a:spcPts val="0"/>
              </a:spcBef>
              <a:spcAft>
                <a:spcPts val="200"/>
              </a:spcAft>
              <a:buClr>
                <a:srgbClr val="5F8AC3"/>
              </a:buClr>
              <a:buSzTx/>
              <a:buFont typeface="Wingdings" panose="05000000000000000000" pitchFamily="2" charset="2"/>
              <a:buChar char="n"/>
              <a:tabLst/>
              <a:defRPr sz="1400" b="0" i="0" u="none" strike="noStrike" cap="none" spc="0" normalizeH="0" baseline="0">
                <a:ln>
                  <a:noFill/>
                </a:ln>
                <a:solidFill>
                  <a:srgbClr val="000000"/>
                </a:solidFill>
                <a:effectLst/>
                <a:uLnTx/>
                <a:uFillTx/>
                <a:latin typeface="Arial"/>
                <a:ea typeface="ＭＳ Ｐゴシック"/>
                <a:cs typeface="Arial"/>
              </a:defRPr>
            </a:lvl1pPr>
            <a:lvl2pPr marL="647700" marR="0" lvl="1" indent="-190500" fontAlgn="auto">
              <a:lnSpc>
                <a:spcPct val="150000"/>
              </a:lnSpc>
              <a:spcBef>
                <a:spcPts val="0"/>
              </a:spcBef>
              <a:spcAft>
                <a:spcPts val="200"/>
              </a:spcAft>
              <a:buClr>
                <a:srgbClr val="5F8AC3"/>
              </a:buClr>
              <a:buSzTx/>
              <a:buFont typeface="Courier New" panose="02070309020205020404" pitchFamily="49" charset="0"/>
              <a:buChar char="o"/>
              <a:tabLst/>
              <a:defRPr sz="1400">
                <a:solidFill>
                  <a:srgbClr val="000000"/>
                </a:solidFill>
                <a:latin typeface="ＭＳ Ｐゴシック"/>
                <a:ea typeface="ＭＳ Ｐゴシック"/>
                <a:cs typeface="Arial"/>
              </a:defRPr>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noProof="1"/>
              <a:t>関税：エジプトの医療機器の関税は、製品の種類と原産地によって異なる。一般的に、医療機器の関税は0%から10%の範囲であるが、医療に不可欠な高度な装置や機器は、輸入促進のため、より低い税率または免除を受けることができる。</a:t>
            </a:r>
          </a:p>
          <a:p>
            <a:endParaRPr lang="en-US" altLang="ja-JP" noProof="1"/>
          </a:p>
          <a:p>
            <a:r>
              <a:rPr lang="en-US" altLang="ja-JP" noProof="1"/>
              <a:t>付加価値税</a:t>
            </a:r>
            <a:r>
              <a:rPr lang="ja-JP" altLang="en-US" noProof="1"/>
              <a:t>（</a:t>
            </a:r>
            <a:r>
              <a:rPr lang="en-US" altLang="ja-JP" noProof="1"/>
              <a:t>VAT</a:t>
            </a:r>
            <a:r>
              <a:rPr lang="ja-JP" altLang="en-US" noProof="1"/>
              <a:t>）</a:t>
            </a:r>
            <a:r>
              <a:rPr lang="en-US" altLang="ja-JP" noProof="1"/>
              <a:t> :医療機器も14%の標準VAT税率の対象である。これは、関税額と支払われた関税を含む合計コストに適用される。</a:t>
            </a:r>
          </a:p>
          <a:p>
            <a:endParaRPr lang="en-US" altLang="ja-JP" noProof="1"/>
          </a:p>
          <a:p>
            <a:r>
              <a:rPr lang="en-US" altLang="ja-JP" noProof="1"/>
              <a:t>免除および減額：特定の条件下で申請可能な免除および減額制度がある。例えば、公衆衛生に不可欠とみなされる機器は、関税が減額または免除されることがある。これは、エジプトの戦略の一環で、医療サービスを改善し、必要不可欠な医療機器をより入手しやすくすることを目的としている。</a:t>
            </a:r>
            <a:endParaRPr lang="en-US" altLang="ja-JP" dirty="0"/>
          </a:p>
          <a:p>
            <a:endParaRPr lang="en-US" altLang="ja-JP" dirty="0"/>
          </a:p>
        </p:txBody>
      </p:sp>
    </p:spTree>
    <p:extLst>
      <p:ext uri="{BB962C8B-B14F-4D97-AF65-F5344CB8AC3E}">
        <p14:creationId xmlns:p14="http://schemas.microsoft.com/office/powerpoint/2010/main" val="54799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4">
            <a:extLst>
              <a:ext uri="{FF2B5EF4-FFF2-40B4-BE49-F238E27FC236}">
                <a16:creationId xmlns:a16="http://schemas.microsoft.com/office/drawing/2014/main" id="{8F219CE4-9385-C71B-F3D1-80CEDCF11220}"/>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9" name="テキスト プレースホルダー 5">
            <a:extLst>
              <a:ext uri="{FF2B5EF4-FFF2-40B4-BE49-F238E27FC236}">
                <a16:creationId xmlns:a16="http://schemas.microsoft.com/office/drawing/2014/main" id="{0EBF800C-1F53-3DC7-D3A1-E475CF856C3C}"/>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2000" noProof="1">
                <a:latin typeface="HGPSoeiKakugothicUB"/>
                <a:ea typeface="HGPSoeiKakugothicUB"/>
              </a:rPr>
              <a:t>輸入医療機器の展開に必要となる書類</a:t>
            </a:r>
            <a:endParaRPr lang="en-US" altLang="ja-JP" sz="2000" noProof="1">
              <a:latin typeface="HGPSoeiKakugothicUB"/>
              <a:ea typeface="HGPSoeiKakugothicUB"/>
            </a:endParaRPr>
          </a:p>
        </p:txBody>
      </p:sp>
      <p:sp>
        <p:nvSpPr>
          <p:cNvPr id="10" name="TextBox 9">
            <a:extLst>
              <a:ext uri="{FF2B5EF4-FFF2-40B4-BE49-F238E27FC236}">
                <a16:creationId xmlns:a16="http://schemas.microsoft.com/office/drawing/2014/main" id="{92C25040-985C-335F-7100-3B27753393E1}"/>
              </a:ext>
            </a:extLst>
          </p:cNvPr>
          <p:cNvSpPr txBox="1"/>
          <p:nvPr/>
        </p:nvSpPr>
        <p:spPr>
          <a:xfrm>
            <a:off x="393688" y="1035851"/>
            <a:ext cx="9034397" cy="281295"/>
          </a:xfrm>
          <a:prstGeom prst="rect">
            <a:avLst/>
          </a:prstGeom>
          <a:noFill/>
        </p:spPr>
        <p:txBody>
          <a:bodyPr wrap="square" lIns="0" tIns="0" rIns="0" bIns="0" rtlCol="0" anchor="t">
            <a:spAutoFit/>
          </a:bodyPr>
          <a:lstStyle>
            <a:defPPr>
              <a:defRPr lang="ja-JP"/>
            </a:defPPr>
            <a:lvl1pPr marL="190500" marR="0" lvl="0" indent="-190500" fontAlgn="auto">
              <a:lnSpc>
                <a:spcPct val="150000"/>
              </a:lnSpc>
              <a:spcBef>
                <a:spcPts val="0"/>
              </a:spcBef>
              <a:spcAft>
                <a:spcPts val="200"/>
              </a:spcAft>
              <a:buClr>
                <a:srgbClr val="5F8AC3"/>
              </a:buClr>
              <a:buSzTx/>
              <a:buFont typeface="Wingdings" panose="05000000000000000000" pitchFamily="2" charset="2"/>
              <a:buChar char="n"/>
              <a:tabLst/>
              <a:defRPr sz="1400" b="0" i="0" u="none" strike="noStrike" cap="none" spc="0" normalizeH="0" baseline="0">
                <a:ln>
                  <a:noFill/>
                </a:ln>
                <a:solidFill>
                  <a:srgbClr val="000000"/>
                </a:solidFill>
                <a:effectLst/>
                <a:uLnTx/>
                <a:uFillTx/>
                <a:latin typeface="Arial"/>
                <a:ea typeface="ＭＳ Ｐゴシック"/>
                <a:cs typeface="Arial"/>
              </a:defRPr>
            </a:lvl1pPr>
            <a:lvl2pPr marL="647700" marR="0" lvl="1" indent="-190500" fontAlgn="auto">
              <a:lnSpc>
                <a:spcPct val="150000"/>
              </a:lnSpc>
              <a:spcBef>
                <a:spcPts val="0"/>
              </a:spcBef>
              <a:spcAft>
                <a:spcPts val="200"/>
              </a:spcAft>
              <a:buClr>
                <a:srgbClr val="5F8AC3"/>
              </a:buClr>
              <a:buSzTx/>
              <a:buFont typeface="Courier New" panose="02070309020205020404" pitchFamily="49" charset="0"/>
              <a:buChar char="o"/>
              <a:tabLst/>
              <a:defRPr sz="1400">
                <a:solidFill>
                  <a:srgbClr val="000000"/>
                </a:solidFill>
                <a:latin typeface="ＭＳ Ｐゴシック"/>
                <a:ea typeface="ＭＳ Ｐゴシック"/>
                <a:cs typeface="Arial"/>
              </a:defRPr>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dirty="0"/>
              <a:t>エジプト国外から輸入した医療機器を展開する際には、全医療機器共通で以下の</a:t>
            </a:r>
            <a:r>
              <a:rPr lang="en-US" altLang="ja-JP" dirty="0"/>
              <a:t>1</a:t>
            </a:r>
            <a:r>
              <a:rPr lang="ja-JP" altLang="en-US" dirty="0"/>
              <a:t>～</a:t>
            </a:r>
            <a:r>
              <a:rPr lang="en-US" altLang="ja-JP" dirty="0"/>
              <a:t>9</a:t>
            </a:r>
            <a:r>
              <a:rPr lang="ja-JP" altLang="en-US" dirty="0"/>
              <a:t>の書類が必要となる。</a:t>
            </a:r>
            <a:endParaRPr lang="en-US" altLang="ja-JP" dirty="0"/>
          </a:p>
        </p:txBody>
      </p:sp>
      <p:sp>
        <p:nvSpPr>
          <p:cNvPr id="11" name="テキスト ボックス 36">
            <a:extLst>
              <a:ext uri="{FF2B5EF4-FFF2-40B4-BE49-F238E27FC236}">
                <a16:creationId xmlns:a16="http://schemas.microsoft.com/office/drawing/2014/main" id="{D26F9000-D033-25F8-0CE8-88CF4F1AD24C}"/>
              </a:ext>
            </a:extLst>
          </p:cNvPr>
          <p:cNvSpPr txBox="1"/>
          <p:nvPr/>
        </p:nvSpPr>
        <p:spPr>
          <a:xfrm>
            <a:off x="429471" y="6526926"/>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lang="en-US" altLang="ja-JP" sz="800" dirty="0">
                <a:solidFill>
                  <a:srgbClr val="000000"/>
                </a:solidFill>
                <a:latin typeface="Arial"/>
                <a:ea typeface="ＭＳ Ｐゴシック"/>
                <a:cs typeface="Arial"/>
              </a:rPr>
              <a:t>MoH</a:t>
            </a:r>
            <a:r>
              <a:rPr lang="ja-JP" altLang="en-US" sz="800" dirty="0">
                <a:solidFill>
                  <a:srgbClr val="000000"/>
                </a:solidFill>
                <a:latin typeface="Arial"/>
                <a:ea typeface="ＭＳ Ｐゴシック"/>
                <a:cs typeface="Arial"/>
              </a:rPr>
              <a:t> 「</a:t>
            </a:r>
            <a:r>
              <a:rPr lang="en-US" altLang="ja-JP" sz="800" dirty="0">
                <a:solidFill>
                  <a:srgbClr val="000000"/>
                </a:solidFill>
                <a:latin typeface="Arial"/>
                <a:ea typeface="ＭＳ Ｐゴシック"/>
                <a:cs typeface="Arial"/>
              </a:rPr>
              <a:t>Documents required for the release of imported medical devices</a:t>
            </a:r>
            <a:r>
              <a:rPr lang="ja-JP" altLang="en-US" sz="800" dirty="0">
                <a:solidFill>
                  <a:srgbClr val="000000"/>
                </a:solidFill>
                <a:latin typeface="Arial"/>
                <a:ea typeface="ＭＳ Ｐゴシック"/>
                <a:cs typeface="Arial"/>
              </a:rPr>
              <a:t>」</a:t>
            </a:r>
            <a:endPar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endParaRPr>
          </a:p>
        </p:txBody>
      </p:sp>
      <p:graphicFrame>
        <p:nvGraphicFramePr>
          <p:cNvPr id="13" name="Table 13">
            <a:extLst>
              <a:ext uri="{FF2B5EF4-FFF2-40B4-BE49-F238E27FC236}">
                <a16:creationId xmlns:a16="http://schemas.microsoft.com/office/drawing/2014/main" id="{7FAE5B8A-23F2-6E29-4EF9-46730AAA69CE}"/>
              </a:ext>
            </a:extLst>
          </p:cNvPr>
          <p:cNvGraphicFramePr>
            <a:graphicFrameLocks noGrp="1"/>
          </p:cNvGraphicFramePr>
          <p:nvPr>
            <p:extLst>
              <p:ext uri="{D42A27DB-BD31-4B8C-83A1-F6EECF244321}">
                <p14:modId xmlns:p14="http://schemas.microsoft.com/office/powerpoint/2010/main" val="395799411"/>
              </p:ext>
            </p:extLst>
          </p:nvPr>
        </p:nvGraphicFramePr>
        <p:xfrm>
          <a:off x="199576" y="1365602"/>
          <a:ext cx="9505950" cy="5105686"/>
        </p:xfrm>
        <a:graphic>
          <a:graphicData uri="http://schemas.openxmlformats.org/drawingml/2006/table">
            <a:tbl>
              <a:tblPr firstRow="1" bandRow="1">
                <a:tableStyleId>{5C22544A-7EE6-4342-B048-85BDC9FD1C3A}</a:tableStyleId>
              </a:tblPr>
              <a:tblGrid>
                <a:gridCol w="427441">
                  <a:extLst>
                    <a:ext uri="{9D8B030D-6E8A-4147-A177-3AD203B41FA5}">
                      <a16:colId xmlns:a16="http://schemas.microsoft.com/office/drawing/2014/main" val="3338353477"/>
                    </a:ext>
                  </a:extLst>
                </a:gridCol>
                <a:gridCol w="9078509">
                  <a:extLst>
                    <a:ext uri="{9D8B030D-6E8A-4147-A177-3AD203B41FA5}">
                      <a16:colId xmlns:a16="http://schemas.microsoft.com/office/drawing/2014/main" val="2193138284"/>
                    </a:ext>
                  </a:extLst>
                </a:gridCol>
              </a:tblGrid>
              <a:tr h="205962">
                <a:tc>
                  <a:txBody>
                    <a:bodyPr/>
                    <a:lstStyle/>
                    <a:p>
                      <a:r>
                        <a:rPr kumimoji="1" lang="en-US" altLang="ja-JP" sz="1200" dirty="0"/>
                        <a:t>#</a:t>
                      </a:r>
                      <a:endParaRPr kumimoji="1" lang="ja-JP" altLang="en-US" sz="1200" dirty="0"/>
                    </a:p>
                  </a:txBody>
                  <a:tcPr marT="36000" marB="36000"/>
                </a:tc>
                <a:tc>
                  <a:txBody>
                    <a:bodyPr/>
                    <a:lstStyle/>
                    <a:p>
                      <a:pPr algn="ctr"/>
                      <a:r>
                        <a:rPr kumimoji="1" lang="ja-JP" altLang="en-US" sz="1200" dirty="0"/>
                        <a:t>必要書類</a:t>
                      </a:r>
                    </a:p>
                  </a:txBody>
                  <a:tcPr marT="36000" marB="36000"/>
                </a:tc>
                <a:extLst>
                  <a:ext uri="{0D108BD9-81ED-4DB2-BD59-A6C34878D82A}">
                    <a16:rowId xmlns:a16="http://schemas.microsoft.com/office/drawing/2014/main" val="4062100595"/>
                  </a:ext>
                </a:extLst>
              </a:tr>
              <a:tr h="205962">
                <a:tc>
                  <a:txBody>
                    <a:bodyPr/>
                    <a:lstStyle/>
                    <a:p>
                      <a:r>
                        <a:rPr kumimoji="1" lang="en-US" altLang="ja-JP" sz="1200" dirty="0"/>
                        <a:t>1</a:t>
                      </a:r>
                      <a:endParaRPr kumimoji="1" lang="ja-JP" altLang="en-US" sz="1200" dirty="0"/>
                    </a:p>
                  </a:txBody>
                  <a:tcPr marT="36000" marB="36000" anchor="ctr"/>
                </a:tc>
                <a:tc>
                  <a:txBody>
                    <a:bodyPr/>
                    <a:lstStyle/>
                    <a:p>
                      <a:r>
                        <a:rPr kumimoji="1" lang="ja-JP" altLang="en-US" sz="1200" dirty="0"/>
                        <a:t>輸入会社から署名・捺印を受けた依頼書（インボイス番号、日付、価格、製品名、企業名、国の情報を含む）</a:t>
                      </a:r>
                    </a:p>
                  </a:txBody>
                  <a:tcPr marT="36000" marB="36000" anchor="ctr"/>
                </a:tc>
                <a:extLst>
                  <a:ext uri="{0D108BD9-81ED-4DB2-BD59-A6C34878D82A}">
                    <a16:rowId xmlns:a16="http://schemas.microsoft.com/office/drawing/2014/main" val="3184797827"/>
                  </a:ext>
                </a:extLst>
              </a:tr>
              <a:tr h="205962">
                <a:tc>
                  <a:txBody>
                    <a:bodyPr/>
                    <a:lstStyle/>
                    <a:p>
                      <a:r>
                        <a:rPr kumimoji="1" lang="en-US" altLang="ja-JP" sz="1200" dirty="0"/>
                        <a:t>2</a:t>
                      </a:r>
                      <a:endParaRPr kumimoji="1" lang="ja-JP" altLang="en-US" sz="1200" dirty="0"/>
                    </a:p>
                  </a:txBody>
                  <a:tcPr marT="36000" marB="36000" anchor="ctr"/>
                </a:tc>
                <a:tc>
                  <a:txBody>
                    <a:bodyPr/>
                    <a:lstStyle/>
                    <a:p>
                      <a:r>
                        <a:rPr kumimoji="1" lang="ja-JP" altLang="en-US" sz="1200" dirty="0"/>
                        <a:t>輸出国が記載されたインボイス</a:t>
                      </a:r>
                      <a:r>
                        <a:rPr kumimoji="1" lang="en-US" altLang="ja-JP" sz="1200" dirty="0"/>
                        <a:t>3</a:t>
                      </a:r>
                      <a:r>
                        <a:rPr kumimoji="1" lang="ja-JP" altLang="en-US" sz="1200" dirty="0"/>
                        <a:t>部</a:t>
                      </a:r>
                    </a:p>
                  </a:txBody>
                  <a:tcPr marT="36000" marB="36000" anchor="ctr"/>
                </a:tc>
                <a:extLst>
                  <a:ext uri="{0D108BD9-81ED-4DB2-BD59-A6C34878D82A}">
                    <a16:rowId xmlns:a16="http://schemas.microsoft.com/office/drawing/2014/main" val="1281746656"/>
                  </a:ext>
                </a:extLst>
              </a:tr>
              <a:tr h="205962">
                <a:tc>
                  <a:txBody>
                    <a:bodyPr/>
                    <a:lstStyle/>
                    <a:p>
                      <a:r>
                        <a:rPr kumimoji="1" lang="en-US" altLang="ja-JP" sz="1200" dirty="0"/>
                        <a:t>3</a:t>
                      </a:r>
                      <a:endParaRPr kumimoji="1" lang="ja-JP" altLang="en-US" sz="1200" dirty="0"/>
                    </a:p>
                  </a:txBody>
                  <a:tcPr marT="36000" marB="36000" anchor="ctr"/>
                </a:tc>
                <a:tc>
                  <a:txBody>
                    <a:bodyPr/>
                    <a:lstStyle/>
                    <a:p>
                      <a:r>
                        <a:rPr kumimoji="1" lang="ja-JP" altLang="en-US" sz="1200" dirty="0"/>
                        <a:t>エジプト企業及び海外企業の</a:t>
                      </a:r>
                      <a:r>
                        <a:rPr kumimoji="1" lang="en-US" altLang="ja-JP" sz="1200" dirty="0"/>
                        <a:t>IOR</a:t>
                      </a:r>
                      <a:r>
                        <a:rPr kumimoji="1" lang="ja-JP" altLang="en-US" sz="1200" dirty="0"/>
                        <a:t>（登録輸入者・記録輸入者）＋同意書のコピー＋</a:t>
                      </a:r>
                      <a:r>
                        <a:rPr kumimoji="1" lang="en-US" altLang="ja-JP" sz="1200" dirty="0"/>
                        <a:t>C14</a:t>
                      </a:r>
                      <a:r>
                        <a:rPr kumimoji="1" lang="ja-JP" altLang="en-US" sz="1200" dirty="0"/>
                        <a:t>（代理の場合）</a:t>
                      </a:r>
                    </a:p>
                  </a:txBody>
                  <a:tcPr marT="36000" marB="36000" anchor="ctr"/>
                </a:tc>
                <a:extLst>
                  <a:ext uri="{0D108BD9-81ED-4DB2-BD59-A6C34878D82A}">
                    <a16:rowId xmlns:a16="http://schemas.microsoft.com/office/drawing/2014/main" val="4164516753"/>
                  </a:ext>
                </a:extLst>
              </a:tr>
              <a:tr h="205962">
                <a:tc>
                  <a:txBody>
                    <a:bodyPr/>
                    <a:lstStyle/>
                    <a:p>
                      <a:r>
                        <a:rPr kumimoji="1" lang="en-US" altLang="ja-JP" sz="1200" dirty="0"/>
                        <a:t>4</a:t>
                      </a:r>
                      <a:endParaRPr kumimoji="1" lang="ja-JP" altLang="en-US" sz="1200" dirty="0"/>
                    </a:p>
                  </a:txBody>
                  <a:tcPr marT="36000" marB="36000" anchor="ctr"/>
                </a:tc>
                <a:tc>
                  <a:txBody>
                    <a:bodyPr/>
                    <a:lstStyle/>
                    <a:p>
                      <a:r>
                        <a:rPr kumimoji="1" lang="ja-JP" altLang="en-US" sz="1200" dirty="0"/>
                        <a:t>商業登記簿及び</a:t>
                      </a:r>
                      <a:r>
                        <a:rPr kumimoji="1" lang="en-US" altLang="ja-JP" sz="1200" dirty="0"/>
                        <a:t>Tax</a:t>
                      </a:r>
                      <a:r>
                        <a:rPr kumimoji="1" lang="ja-JP" altLang="en-US" sz="1200" dirty="0"/>
                        <a:t>カード</a:t>
                      </a:r>
                    </a:p>
                  </a:txBody>
                  <a:tcPr marT="36000" marB="36000" anchor="ctr"/>
                </a:tc>
                <a:extLst>
                  <a:ext uri="{0D108BD9-81ED-4DB2-BD59-A6C34878D82A}">
                    <a16:rowId xmlns:a16="http://schemas.microsoft.com/office/drawing/2014/main" val="1664664521"/>
                  </a:ext>
                </a:extLst>
              </a:tr>
              <a:tr h="353743">
                <a:tc>
                  <a:txBody>
                    <a:bodyPr/>
                    <a:lstStyle/>
                    <a:p>
                      <a:r>
                        <a:rPr kumimoji="1" lang="en-US" altLang="ja-JP" sz="1200" dirty="0"/>
                        <a:t>5</a:t>
                      </a:r>
                      <a:endParaRPr kumimoji="1" lang="ja-JP" altLang="en-US" sz="1200" dirty="0"/>
                    </a:p>
                  </a:txBody>
                  <a:tcPr marT="36000" marB="36000" anchor="ctr"/>
                </a:tc>
                <a:tc>
                  <a:txBody>
                    <a:bodyPr/>
                    <a:lstStyle/>
                    <a:p>
                      <a:r>
                        <a:rPr kumimoji="1" lang="ja-JP" altLang="en-US" sz="1200" dirty="0"/>
                        <a:t>輸出入企業間で取り交わされた流通・代理店契約書（有効期間情報を含む）</a:t>
                      </a:r>
                      <a:br>
                        <a:rPr kumimoji="1" lang="en-US" altLang="ja-JP" sz="1200" dirty="0"/>
                      </a:br>
                      <a:r>
                        <a:rPr kumimoji="1" lang="en-US" altLang="ja-JP" sz="1200" dirty="0"/>
                        <a:t>※</a:t>
                      </a:r>
                      <a:r>
                        <a:rPr kumimoji="1" lang="ja-JP" altLang="en-US" sz="1200" dirty="0"/>
                        <a:t>外国企業が輸入許可書に追加されていない場合には、契約書に基づき会社を追加する旨の誓約書が必要となる</a:t>
                      </a:r>
                    </a:p>
                  </a:txBody>
                  <a:tcPr marT="36000" marB="36000" anchor="ctr"/>
                </a:tc>
                <a:extLst>
                  <a:ext uri="{0D108BD9-81ED-4DB2-BD59-A6C34878D82A}">
                    <a16:rowId xmlns:a16="http://schemas.microsoft.com/office/drawing/2014/main" val="777205877"/>
                  </a:ext>
                </a:extLst>
              </a:tr>
              <a:tr h="205962">
                <a:tc>
                  <a:txBody>
                    <a:bodyPr/>
                    <a:lstStyle/>
                    <a:p>
                      <a:r>
                        <a:rPr kumimoji="1" lang="en-US" altLang="ja-JP" sz="1200" dirty="0"/>
                        <a:t>6</a:t>
                      </a:r>
                      <a:endParaRPr kumimoji="1" lang="ja-JP" altLang="en-US" sz="1200" dirty="0"/>
                    </a:p>
                  </a:txBody>
                  <a:tcPr marT="36000" marB="36000" anchor="ctr"/>
                </a:tc>
                <a:tc>
                  <a:txBody>
                    <a:bodyPr/>
                    <a:lstStyle/>
                    <a:p>
                      <a:r>
                        <a:rPr kumimoji="1" lang="ja-JP" altLang="en-US" sz="1200" dirty="0"/>
                        <a:t>海外の輸出業者と製造業者の関係を示す書類（原本及びコピー）</a:t>
                      </a:r>
                    </a:p>
                  </a:txBody>
                  <a:tcPr marT="36000" marB="36000" anchor="ctr"/>
                </a:tc>
                <a:extLst>
                  <a:ext uri="{0D108BD9-81ED-4DB2-BD59-A6C34878D82A}">
                    <a16:rowId xmlns:a16="http://schemas.microsoft.com/office/drawing/2014/main" val="4035828271"/>
                  </a:ext>
                </a:extLst>
              </a:tr>
              <a:tr h="205962">
                <a:tc>
                  <a:txBody>
                    <a:bodyPr/>
                    <a:lstStyle/>
                    <a:p>
                      <a:r>
                        <a:rPr kumimoji="1" lang="en-US" altLang="ja-JP" sz="1200" dirty="0"/>
                        <a:t>7</a:t>
                      </a:r>
                      <a:endParaRPr kumimoji="1" lang="ja-JP" altLang="en-US" sz="1200" dirty="0"/>
                    </a:p>
                  </a:txBody>
                  <a:tcPr marT="36000" marB="36000" anchor="ctr"/>
                </a:tc>
                <a:tc>
                  <a:txBody>
                    <a:bodyPr/>
                    <a:lstStyle/>
                    <a:p>
                      <a:r>
                        <a:rPr kumimoji="1" lang="ja-JP" altLang="en-US" sz="1200" dirty="0"/>
                        <a:t>製造業者のロゴ及び製品、モデルが記載されたカタログ</a:t>
                      </a:r>
                    </a:p>
                  </a:txBody>
                  <a:tcPr marT="36000" marB="36000" anchor="ctr"/>
                </a:tc>
                <a:extLst>
                  <a:ext uri="{0D108BD9-81ED-4DB2-BD59-A6C34878D82A}">
                    <a16:rowId xmlns:a16="http://schemas.microsoft.com/office/drawing/2014/main" val="261189111"/>
                  </a:ext>
                </a:extLst>
              </a:tr>
              <a:tr h="797085">
                <a:tc>
                  <a:txBody>
                    <a:bodyPr/>
                    <a:lstStyle/>
                    <a:p>
                      <a:r>
                        <a:rPr kumimoji="1" lang="en-US" altLang="ja-JP" sz="1200" dirty="0"/>
                        <a:t>8</a:t>
                      </a:r>
                      <a:endParaRPr kumimoji="1" lang="ja-JP" altLang="en-US" sz="1200" dirty="0"/>
                    </a:p>
                  </a:txBody>
                  <a:tcPr marT="36000" marB="36000" anchor="ctr"/>
                </a:tc>
                <a:tc>
                  <a:txBody>
                    <a:bodyPr/>
                    <a:lstStyle/>
                    <a:p>
                      <a:r>
                        <a:rPr kumimoji="1" lang="ja-JP" altLang="en-US" sz="1200" dirty="0"/>
                        <a:t>付属品の原産国にて発行された以下の書類（全書類における記載情報は一致している必要がある）</a:t>
                      </a:r>
                      <a:endParaRPr kumimoji="1" lang="en-US" altLang="ja-JP" sz="1200" dirty="0"/>
                    </a:p>
                    <a:p>
                      <a:pPr marL="228600" indent="-228600">
                        <a:buAutoNum type="arabicPeriod"/>
                      </a:pPr>
                      <a:r>
                        <a:rPr kumimoji="1" lang="ja-JP" altLang="en-US" sz="1200" dirty="0"/>
                        <a:t>適合証明書</a:t>
                      </a:r>
                      <a:endParaRPr kumimoji="1" lang="en-US" altLang="ja-JP" sz="1200" dirty="0"/>
                    </a:p>
                    <a:p>
                      <a:r>
                        <a:rPr kumimoji="1" lang="en-US" altLang="ja-JP" sz="1200" dirty="0"/>
                        <a:t>2.</a:t>
                      </a:r>
                      <a:r>
                        <a:rPr kumimoji="1" lang="ja-JP" altLang="en-US" sz="1200" dirty="0"/>
                        <a:t>　</a:t>
                      </a:r>
                      <a:r>
                        <a:rPr kumimoji="1" lang="en-US" altLang="ja-JP" sz="1200" dirty="0"/>
                        <a:t>CE</a:t>
                      </a:r>
                      <a:r>
                        <a:rPr kumimoji="1" lang="ja-JP" altLang="en-US" sz="1200" dirty="0"/>
                        <a:t>証明書</a:t>
                      </a:r>
                      <a:endParaRPr kumimoji="1" lang="en-US" altLang="ja-JP" sz="1200" dirty="0"/>
                    </a:p>
                    <a:p>
                      <a:r>
                        <a:rPr kumimoji="1" lang="en-US" altLang="ja-JP" sz="1200" dirty="0"/>
                        <a:t>3.</a:t>
                      </a:r>
                      <a:r>
                        <a:rPr kumimoji="1" lang="ja-JP" altLang="en-US" sz="1200" dirty="0"/>
                        <a:t>　自由販売証明書</a:t>
                      </a:r>
                      <a:endParaRPr kumimoji="1" lang="en-US" altLang="ja-JP" sz="1200" dirty="0"/>
                    </a:p>
                    <a:p>
                      <a:r>
                        <a:rPr kumimoji="1" lang="en-US" altLang="ja-JP" sz="1200" dirty="0"/>
                        <a:t>4.</a:t>
                      </a:r>
                      <a:r>
                        <a:rPr kumimoji="1" lang="ja-JP" altLang="en-US" sz="1200" dirty="0"/>
                        <a:t>　</a:t>
                      </a:r>
                      <a:r>
                        <a:rPr kumimoji="1" lang="en-US" altLang="ja-JP" sz="1200" dirty="0"/>
                        <a:t>FDA</a:t>
                      </a:r>
                      <a:r>
                        <a:rPr kumimoji="1" lang="ja-JP" altLang="en-US" sz="1200" dirty="0"/>
                        <a:t>証明書（製品のブランド名） </a:t>
                      </a:r>
                      <a:r>
                        <a:rPr kumimoji="1" lang="en-US" altLang="ja-JP" sz="1200" dirty="0"/>
                        <a:t>※FDA</a:t>
                      </a:r>
                      <a:r>
                        <a:rPr kumimoji="1" lang="ja-JP" altLang="en-US" sz="1200" dirty="0"/>
                        <a:t>証明書を提出する場合には、</a:t>
                      </a:r>
                      <a:r>
                        <a:rPr kumimoji="1" lang="en-US" altLang="ja-JP" sz="1200" dirty="0"/>
                        <a:t>2</a:t>
                      </a:r>
                      <a:r>
                        <a:rPr kumimoji="1" lang="ja-JP" altLang="en-US" sz="1200" dirty="0"/>
                        <a:t>．</a:t>
                      </a:r>
                      <a:r>
                        <a:rPr kumimoji="1" lang="en-US" altLang="ja-JP" sz="1200" dirty="0"/>
                        <a:t>CE</a:t>
                      </a:r>
                      <a:r>
                        <a:rPr kumimoji="1" lang="ja-JP" altLang="en-US" sz="1200" dirty="0"/>
                        <a:t>証明書及び</a:t>
                      </a:r>
                      <a:r>
                        <a:rPr kumimoji="1" lang="en-US" altLang="ja-JP" sz="1200" dirty="0"/>
                        <a:t>3. </a:t>
                      </a:r>
                      <a:r>
                        <a:rPr kumimoji="1" lang="ja-JP" altLang="en-US" sz="1200" dirty="0"/>
                        <a:t>自由販売証明書の提出は不要）</a:t>
                      </a:r>
                      <a:endParaRPr kumimoji="1" lang="en-US" altLang="ja-JP" sz="1200" dirty="0"/>
                    </a:p>
                  </a:txBody>
                  <a:tcPr marT="36000" marB="36000" anchor="ctr"/>
                </a:tc>
                <a:extLst>
                  <a:ext uri="{0D108BD9-81ED-4DB2-BD59-A6C34878D82A}">
                    <a16:rowId xmlns:a16="http://schemas.microsoft.com/office/drawing/2014/main" val="2941306243"/>
                  </a:ext>
                </a:extLst>
              </a:tr>
              <a:tr h="205962">
                <a:tc>
                  <a:txBody>
                    <a:bodyPr/>
                    <a:lstStyle/>
                    <a:p>
                      <a:r>
                        <a:rPr kumimoji="1" lang="en-US" altLang="ja-JP" sz="1200" dirty="0"/>
                        <a:t>9</a:t>
                      </a:r>
                      <a:endParaRPr kumimoji="1" lang="ja-JP" altLang="en-US" sz="1200" dirty="0"/>
                    </a:p>
                  </a:txBody>
                  <a:tcPr marT="36000" marB="36000" anchor="ctr"/>
                </a:tc>
                <a:tc>
                  <a:txBody>
                    <a:bodyPr/>
                    <a:lstStyle/>
                    <a:p>
                      <a:r>
                        <a:rPr kumimoji="1" lang="en-US" altLang="ja-JP" sz="1200" dirty="0"/>
                        <a:t>The Central Administration of Pharmaceutical Affairs</a:t>
                      </a:r>
                      <a:r>
                        <a:rPr kumimoji="1" lang="ja-JP" altLang="en-US" sz="1200" dirty="0"/>
                        <a:t>が発行する無菌製剤の製造販売承認</a:t>
                      </a:r>
                    </a:p>
                  </a:txBody>
                  <a:tcPr marT="36000" marB="36000" anchor="ctr"/>
                </a:tc>
                <a:extLst>
                  <a:ext uri="{0D108BD9-81ED-4DB2-BD59-A6C34878D82A}">
                    <a16:rowId xmlns:a16="http://schemas.microsoft.com/office/drawing/2014/main" val="1521169808"/>
                  </a:ext>
                </a:extLst>
              </a:tr>
              <a:tr h="205962">
                <a:tc>
                  <a:txBody>
                    <a:bodyPr/>
                    <a:lstStyle/>
                    <a:p>
                      <a:r>
                        <a:rPr kumimoji="1" lang="en-US" altLang="ja-JP" sz="1200" dirty="0"/>
                        <a:t>10</a:t>
                      </a:r>
                      <a:endParaRPr kumimoji="1" lang="ja-JP" altLang="en-US" sz="1200" dirty="0"/>
                    </a:p>
                  </a:txBody>
                  <a:tcPr marT="36000" marB="36000" anchor="ctr"/>
                </a:tc>
                <a:tc>
                  <a:txBody>
                    <a:bodyPr/>
                    <a:lstStyle/>
                    <a:p>
                      <a:r>
                        <a:rPr lang="ja-JP" altLang="en-US" sz="1200" dirty="0"/>
                        <a:t>（</a:t>
                      </a:r>
                      <a:r>
                        <a:rPr lang="en-US" altLang="ja-JP" sz="1200" dirty="0"/>
                        <a:t>X-ray</a:t>
                      </a:r>
                      <a:r>
                        <a:rPr lang="ja-JP" altLang="en-US" sz="1200" dirty="0"/>
                        <a:t>機器の場合）</a:t>
                      </a:r>
                      <a:r>
                        <a:rPr lang="en-US" altLang="ja-JP" sz="1200" dirty="0"/>
                        <a:t>the Executive Bureau</a:t>
                      </a:r>
                      <a:r>
                        <a:rPr lang="ja-JP" altLang="en-US" sz="1200" dirty="0"/>
                        <a:t>による放射線の承認</a:t>
                      </a:r>
                      <a:endParaRPr lang="en-US" altLang="ja-JP" sz="1200" dirty="0"/>
                    </a:p>
                  </a:txBody>
                  <a:tcPr marT="36000" marB="36000" anchor="ctr"/>
                </a:tc>
                <a:extLst>
                  <a:ext uri="{0D108BD9-81ED-4DB2-BD59-A6C34878D82A}">
                    <a16:rowId xmlns:a16="http://schemas.microsoft.com/office/drawing/2014/main" val="1039780988"/>
                  </a:ext>
                </a:extLst>
              </a:tr>
              <a:tr h="205962">
                <a:tc>
                  <a:txBody>
                    <a:bodyPr/>
                    <a:lstStyle/>
                    <a:p>
                      <a:r>
                        <a:rPr kumimoji="1" lang="en-US" altLang="ja-JP" sz="1200" dirty="0"/>
                        <a:t>11</a:t>
                      </a:r>
                      <a:endParaRPr kumimoji="1" lang="ja-JP" altLang="en-US" sz="1200" dirty="0"/>
                    </a:p>
                  </a:txBody>
                  <a:tcPr marT="36000" marB="36000" anchor="ctr"/>
                </a:tc>
                <a:tc>
                  <a:txBody>
                    <a:bodyPr/>
                    <a:lstStyle/>
                    <a:p>
                      <a:r>
                        <a:rPr lang="ja-JP" altLang="en-US" sz="1200" dirty="0"/>
                        <a:t>（レーザー機器の場合）</a:t>
                      </a:r>
                      <a:r>
                        <a:rPr lang="en-US" altLang="ja-JP" sz="1200" dirty="0"/>
                        <a:t>the National Institute</a:t>
                      </a:r>
                      <a:r>
                        <a:rPr lang="ja-JP" altLang="en-US" sz="1200" dirty="0"/>
                        <a:t>によるレーザー化学の承認</a:t>
                      </a:r>
                      <a:endParaRPr kumimoji="1" lang="ja-JP" altLang="en-US" sz="1200" dirty="0"/>
                    </a:p>
                  </a:txBody>
                  <a:tcPr marT="36000" marB="36000" anchor="ctr"/>
                </a:tc>
                <a:extLst>
                  <a:ext uri="{0D108BD9-81ED-4DB2-BD59-A6C34878D82A}">
                    <a16:rowId xmlns:a16="http://schemas.microsoft.com/office/drawing/2014/main" val="339394478"/>
                  </a:ext>
                </a:extLst>
              </a:tr>
              <a:tr h="269223">
                <a:tc>
                  <a:txBody>
                    <a:bodyPr/>
                    <a:lstStyle/>
                    <a:p>
                      <a:r>
                        <a:rPr kumimoji="1" lang="en-US" altLang="ja-JP" sz="1200" dirty="0"/>
                        <a:t>12</a:t>
                      </a:r>
                      <a:endParaRPr kumimoji="1" lang="ja-JP" altLang="en-US" sz="1200" dirty="0"/>
                    </a:p>
                  </a:txBody>
                  <a:tcPr marT="36000" marB="36000" anchor="ctr"/>
                </a:tc>
                <a:tc>
                  <a:txBody>
                    <a:bodyPr/>
                    <a:lstStyle/>
                    <a:p>
                      <a:r>
                        <a:rPr kumimoji="1" lang="ja-JP" altLang="en-US" sz="1200" dirty="0"/>
                        <a:t>（スペアパーツを輸入する場合）機器の証明書及び輸入パーツが機器に属することを示す書類</a:t>
                      </a:r>
                    </a:p>
                  </a:txBody>
                  <a:tcPr marT="36000" marB="36000" anchor="ctr"/>
                </a:tc>
                <a:extLst>
                  <a:ext uri="{0D108BD9-81ED-4DB2-BD59-A6C34878D82A}">
                    <a16:rowId xmlns:a16="http://schemas.microsoft.com/office/drawing/2014/main" val="3799424294"/>
                  </a:ext>
                </a:extLst>
              </a:tr>
              <a:tr h="205962">
                <a:tc>
                  <a:txBody>
                    <a:bodyPr/>
                    <a:lstStyle/>
                    <a:p>
                      <a:r>
                        <a:rPr kumimoji="1" lang="en-US" altLang="ja-JP" sz="1200" dirty="0"/>
                        <a:t>13</a:t>
                      </a:r>
                      <a:endParaRPr kumimoji="1" lang="ja-JP" altLang="en-US" sz="1200" dirty="0"/>
                    </a:p>
                  </a:txBody>
                  <a:tcPr marT="36000" marB="36000" anchor="ctr"/>
                </a:tc>
                <a:tc>
                  <a:txBody>
                    <a:bodyPr/>
                    <a:lstStyle/>
                    <a:p>
                      <a:r>
                        <a:rPr kumimoji="1" lang="ja-JP" altLang="en-US" sz="1200" dirty="0"/>
                        <a:t>基準国以外の国における分析結果</a:t>
                      </a:r>
                    </a:p>
                  </a:txBody>
                  <a:tcPr marT="36000" marB="36000" anchor="ctr"/>
                </a:tc>
                <a:extLst>
                  <a:ext uri="{0D108BD9-81ED-4DB2-BD59-A6C34878D82A}">
                    <a16:rowId xmlns:a16="http://schemas.microsoft.com/office/drawing/2014/main" val="1405468718"/>
                  </a:ext>
                </a:extLst>
              </a:tr>
              <a:tr h="205962">
                <a:tc>
                  <a:txBody>
                    <a:bodyPr/>
                    <a:lstStyle/>
                    <a:p>
                      <a:r>
                        <a:rPr kumimoji="1" lang="en-US" altLang="ja-JP" sz="1200" dirty="0"/>
                        <a:t>14</a:t>
                      </a:r>
                      <a:endParaRPr kumimoji="1" lang="ja-JP" altLang="en-US" sz="1200" dirty="0"/>
                    </a:p>
                  </a:txBody>
                  <a:tcPr marT="36000" marB="36000" anchor="ctr"/>
                </a:tc>
                <a:tc>
                  <a:txBody>
                    <a:bodyPr/>
                    <a:lstStyle/>
                    <a:p>
                      <a:r>
                        <a:rPr kumimoji="1" lang="ja-JP" altLang="en-US" sz="1200" dirty="0"/>
                        <a:t>（該当する場合）事前承認</a:t>
                      </a:r>
                    </a:p>
                  </a:txBody>
                  <a:tcPr marT="36000" marB="36000" anchor="ctr"/>
                </a:tc>
                <a:extLst>
                  <a:ext uri="{0D108BD9-81ED-4DB2-BD59-A6C34878D82A}">
                    <a16:rowId xmlns:a16="http://schemas.microsoft.com/office/drawing/2014/main" val="3080257561"/>
                  </a:ext>
                </a:extLst>
              </a:tr>
              <a:tr h="353743">
                <a:tc>
                  <a:txBody>
                    <a:bodyPr/>
                    <a:lstStyle/>
                    <a:p>
                      <a:r>
                        <a:rPr kumimoji="1" lang="en-US" altLang="ja-JP" sz="1200" dirty="0"/>
                        <a:t>15</a:t>
                      </a:r>
                      <a:endParaRPr kumimoji="1" lang="ja-JP" altLang="en-US" sz="1200" dirty="0"/>
                    </a:p>
                  </a:txBody>
                  <a:tcPr marT="36000" marB="36000" anchor="ctr"/>
                </a:tc>
                <a:tc>
                  <a:txBody>
                    <a:bodyPr/>
                    <a:lstStyle/>
                    <a:p>
                      <a:r>
                        <a:rPr kumimoji="1" lang="ja-JP" altLang="en-US" sz="1200" dirty="0"/>
                        <a:t>海外企業の製造業者及び供給業者（該当する場合）、原産国に関するデータが含まれた宣誓書</a:t>
                      </a:r>
                    </a:p>
                  </a:txBody>
                  <a:tcPr marT="36000" marB="36000" anchor="ctr"/>
                </a:tc>
                <a:extLst>
                  <a:ext uri="{0D108BD9-81ED-4DB2-BD59-A6C34878D82A}">
                    <a16:rowId xmlns:a16="http://schemas.microsoft.com/office/drawing/2014/main" val="2934756142"/>
                  </a:ext>
                </a:extLst>
              </a:tr>
            </a:tbl>
          </a:graphicData>
        </a:graphic>
      </p:graphicFrame>
    </p:spTree>
    <p:extLst>
      <p:ext uri="{BB962C8B-B14F-4D97-AF65-F5344CB8AC3E}">
        <p14:creationId xmlns:p14="http://schemas.microsoft.com/office/powerpoint/2010/main" val="322961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医薬品</a:t>
            </a:r>
            <a:r>
              <a:rPr lang="ja-JP" altLang="en-US" sz="2000" noProof="1">
                <a:latin typeface="HGS創英角ｺﾞｼｯｸUB" panose="020B0900000000000000" pitchFamily="50" charset="-128"/>
                <a:ea typeface="HGS創英角ｺﾞｼｯｸUB" panose="020B0900000000000000" pitchFamily="50" charset="-128"/>
              </a:rPr>
              <a:t>に対する</a:t>
            </a:r>
            <a:r>
              <a:rPr lang="en-US" altLang="ja-JP" sz="2000" noProof="1">
                <a:latin typeface="HGS創英角ｺﾞｼｯｸUB" panose="020B0900000000000000" pitchFamily="50" charset="-128"/>
                <a:ea typeface="HGS創英角ｺﾞｼｯｸUB" panose="020B0900000000000000" pitchFamily="50" charset="-128"/>
              </a:rPr>
              <a:t>規制</a:t>
            </a:r>
            <a:r>
              <a:rPr lang="ja-JP" altLang="en-US" sz="2000" noProof="1">
                <a:latin typeface="HGS創英角ｺﾞｼｯｸUB" panose="020B0900000000000000" pitchFamily="50" charset="-128"/>
                <a:ea typeface="HGS創英角ｺﾞｼｯｸUB" panose="020B0900000000000000" pitchFamily="50" charset="-128"/>
              </a:rPr>
              <a:t>（</a:t>
            </a:r>
            <a:r>
              <a:rPr lang="en-US" altLang="ja-JP" sz="2000" noProof="1">
                <a:ea typeface="HGS創英角ｺﾞｼｯｸUB" panose="020B0900000000000000" pitchFamily="50" charset="-128"/>
              </a:rPr>
              <a:t>1/2</a:t>
            </a:r>
            <a:r>
              <a:rPr lang="ja-JP" altLang="en-US" sz="2000" noProof="1">
                <a:ea typeface="HGS創英角ｺﾞｼｯｸUB" panose="020B0900000000000000" pitchFamily="50" charset="-128"/>
              </a:rPr>
              <a:t>）</a:t>
            </a:r>
            <a:endParaRPr lang="en-US" altLang="ja-JP" sz="2000" noProof="1">
              <a:ea typeface="HGS創英角ｺﾞｼｯｸUB" panose="020B0900000000000000" pitchFamily="50" charset="-128"/>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200472" y="1124747"/>
            <a:ext cx="9289030" cy="1853843"/>
          </a:xfrm>
          <a:prstGeom prst="rect">
            <a:avLst/>
          </a:prstGeom>
        </p:spPr>
        <p:txBody>
          <a:bodyPr vert="horz" wrap="square" lIns="91440" tIns="45721" rIns="91440" bIns="45721"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90504" indent="-190504" algn="just" defTabSz="914423">
              <a:lnSpc>
                <a:spcPct val="110000"/>
              </a:lnSpc>
              <a:spcAft>
                <a:spcPts val="201"/>
              </a:spcAft>
              <a:buClr>
                <a:srgbClr val="5F8AC3"/>
              </a:buClr>
            </a:pPr>
            <a:r>
              <a:rPr lang="en-US" altLang="ja-JP" sz="1400" noProof="1">
                <a:latin typeface="+mn-ea"/>
                <a:cs typeface="Arial" panose="020B0604020202020204" pitchFamily="34" charset="0"/>
              </a:rPr>
              <a:t>エジプト医薬品庁</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EDA: Egyptian Drug Authority</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と保健</a:t>
            </a:r>
            <a:r>
              <a:rPr lang="ja-JP" altLang="en-US" sz="1400" noProof="1">
                <a:latin typeface="+mn-ea"/>
                <a:cs typeface="Arial" panose="020B0604020202020204" pitchFamily="34" charset="0"/>
              </a:rPr>
              <a:t>人口</a:t>
            </a:r>
            <a:r>
              <a:rPr lang="en-US" altLang="ja-JP" sz="1400" noProof="1">
                <a:latin typeface="+mn-ea"/>
                <a:cs typeface="Arial" panose="020B0604020202020204" pitchFamily="34" charset="0"/>
              </a:rPr>
              <a:t>省</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が医療製品規制を担当している。</a:t>
            </a:r>
            <a:r>
              <a:rPr lang="en-US" altLang="ja-JP" sz="1400" dirty="0">
                <a:latin typeface="+mn-ea"/>
                <a:cs typeface="Arial" panose="020B0604020202020204" pitchFamily="34" charset="0"/>
              </a:rPr>
              <a:t> </a:t>
            </a:r>
          </a:p>
          <a:p>
            <a:pPr marL="190504" indent="-190504" algn="just" defTabSz="914423">
              <a:lnSpc>
                <a:spcPct val="110000"/>
              </a:lnSpc>
              <a:spcAft>
                <a:spcPts val="201"/>
              </a:spcAft>
              <a:buClr>
                <a:srgbClr val="5F8AC3"/>
              </a:buClr>
            </a:pPr>
            <a:r>
              <a:rPr lang="ja-JP" altLang="en-US" sz="1400" noProof="1">
                <a:latin typeface="+mn-ea"/>
                <a:cs typeface="Arial" panose="020B0604020202020204" pitchFamily="34" charset="0"/>
              </a:rPr>
              <a:t>薬事</a:t>
            </a:r>
            <a:r>
              <a:rPr lang="en-US" altLang="ja-JP" sz="1400" noProof="1">
                <a:latin typeface="+mn-ea"/>
                <a:cs typeface="Arial" panose="020B0604020202020204" pitchFamily="34" charset="0"/>
              </a:rPr>
              <a:t>法</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Pharmacy Law</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a:t>
            </a:r>
            <a:r>
              <a:rPr lang="en-US" altLang="ja-JP" sz="1400" noProof="1">
                <a:latin typeface="+mn-ea"/>
                <a:cs typeface="Arial" panose="020B0604020202020204" pitchFamily="34" charset="0"/>
              </a:rPr>
              <a:t>エジプトの医薬品部門は、</a:t>
            </a:r>
            <a:r>
              <a:rPr lang="ja-JP" altLang="en-US" sz="1400" noProof="1">
                <a:latin typeface="+mn-ea"/>
                <a:cs typeface="Arial" panose="020B0604020202020204" pitchFamily="34" charset="0"/>
              </a:rPr>
              <a:t>製薬</a:t>
            </a:r>
            <a:r>
              <a:rPr lang="en-US" altLang="ja-JP" sz="1400" noProof="1">
                <a:latin typeface="+mn-ea"/>
                <a:cs typeface="Arial" panose="020B0604020202020204" pitchFamily="34" charset="0"/>
              </a:rPr>
              <a:t>業に関する</a:t>
            </a:r>
            <a:r>
              <a:rPr lang="en-US" altLang="ja-JP" sz="1400" noProof="1">
                <a:latin typeface="+mj-lt"/>
                <a:cs typeface="Arial" panose="020B0604020202020204" pitchFamily="34" charset="0"/>
              </a:rPr>
              <a:t>1955</a:t>
            </a:r>
            <a:r>
              <a:rPr lang="en-US" altLang="ja-JP" sz="1400" noProof="1">
                <a:latin typeface="+mn-ea"/>
                <a:cs typeface="Arial" panose="020B0604020202020204" pitchFamily="34" charset="0"/>
              </a:rPr>
              <a:t>年の法律第</a:t>
            </a:r>
            <a:r>
              <a:rPr lang="en-US" altLang="ja-JP" sz="1400" noProof="1">
                <a:latin typeface="+mj-lt"/>
                <a:cs typeface="Arial" panose="020B0604020202020204" pitchFamily="34" charset="0"/>
              </a:rPr>
              <a:t>127</a:t>
            </a:r>
            <a:r>
              <a:rPr lang="en-US" altLang="ja-JP" sz="1400" noProof="1">
                <a:latin typeface="+mn-ea"/>
                <a:cs typeface="Arial" panose="020B0604020202020204" pitchFamily="34" charset="0"/>
              </a:rPr>
              <a:t>号および</a:t>
            </a:r>
            <a:r>
              <a:rPr lang="ja-JP" altLang="en-US" sz="1400" noProof="1">
                <a:latin typeface="+mn-ea"/>
                <a:cs typeface="Arial" panose="020B0604020202020204" pitchFamily="34" charset="0"/>
              </a:rPr>
              <a:t>保健人口省（</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とその関連団体が発行するその他の通達によって規制されている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0" indent="0" algn="just" defTabSz="914423">
              <a:lnSpc>
                <a:spcPct val="110000"/>
              </a:lnSpc>
              <a:spcAft>
                <a:spcPts val="201"/>
              </a:spcAft>
              <a:buClr>
                <a:srgbClr val="5F8AC3"/>
              </a:buClr>
              <a:buNone/>
            </a:pPr>
            <a:endParaRPr lang="en-US" sz="1400" dirty="0">
              <a:latin typeface="+mn-ea"/>
              <a:cs typeface="Arial" panose="020B0604020202020204" pitchFamily="34" charset="0"/>
            </a:endParaRPr>
          </a:p>
          <a:p>
            <a:pPr marL="0" indent="0" algn="just" defTabSz="914423">
              <a:lnSpc>
                <a:spcPct val="110000"/>
              </a:lnSpc>
              <a:spcAft>
                <a:spcPts val="201"/>
              </a:spcAft>
              <a:buClr>
                <a:srgbClr val="5F8AC3"/>
              </a:buClr>
              <a:buNone/>
            </a:pPr>
            <a:r>
              <a:rPr lang="en-US" sz="1400" noProof="1">
                <a:latin typeface="HGS創英角ｺﾞｼｯｸUB" panose="020B0900000000000000" pitchFamily="50" charset="-128"/>
                <a:ea typeface="HGS創英角ｺﾞｼｯｸUB" panose="020B0900000000000000" pitchFamily="50" charset="-128"/>
                <a:cs typeface="Arial" panose="020B0604020202020204" pitchFamily="34" charset="0"/>
              </a:rPr>
              <a:t>EDAは3つの独立した組織で構成されている。</a:t>
            </a:r>
            <a:endParaRPr kumimoji="1" lang="en-US" sz="1400"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p>
            <a:pPr marL="0" indent="0">
              <a:buClr>
                <a:srgbClr val="FFFFFF">
                  <a:lumMod val="75000"/>
                </a:srgbClr>
              </a:buClr>
              <a:buNone/>
            </a:pPr>
            <a:endParaRPr kumimoji="1" lang="ja-JP" altLang="en-US" sz="1400" noProof="1">
              <a:solidFill>
                <a:srgbClr val="000000"/>
              </a:solidFill>
              <a:latin typeface="+mn-ea"/>
              <a:cs typeface="Arial" panose="020B0604020202020204" pitchFamily="34" charset="0"/>
            </a:endParaRP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Meiryo UI" panose="020B0604030504040204" pitchFamily="34" charset="-128"/>
                <a:cs typeface="Arial" panose="020B0604020202020204" pitchFamily="34" charset="0"/>
              </a:rPr>
              <a:t>https://amrh.nepad.org/amrh-countries/egypt</a:t>
            </a:r>
            <a:r>
              <a:rPr kumimoji="1" lang="ja-JP" altLang="en-US" sz="800" noProof="1">
                <a:latin typeface="Arial" panose="020B0604020202020204" pitchFamily="34" charset="0"/>
                <a:ea typeface="Meiryo UI" panose="020B0604030504040204" pitchFamily="34" charset="-128"/>
                <a:cs typeface="Arial" panose="020B0604020202020204" pitchFamily="34" charset="0"/>
              </a:rPr>
              <a:t>、 International Finance Corporation（IFC）;Ministry of Health-Egypt, EDA Webサイト</a:t>
            </a:r>
          </a:p>
        </p:txBody>
      </p:sp>
      <p:graphicFrame>
        <p:nvGraphicFramePr>
          <p:cNvPr id="15" name="Table 14">
            <a:extLst>
              <a:ext uri="{FF2B5EF4-FFF2-40B4-BE49-F238E27FC236}">
                <a16:creationId xmlns:a16="http://schemas.microsoft.com/office/drawing/2014/main" id="{75EEEE9F-878B-D935-7A97-C01E924DF68A}"/>
              </a:ext>
            </a:extLst>
          </p:cNvPr>
          <p:cNvGraphicFramePr>
            <a:graphicFrameLocks noGrp="1"/>
          </p:cNvGraphicFramePr>
          <p:nvPr>
            <p:extLst>
              <p:ext uri="{D42A27DB-BD31-4B8C-83A1-F6EECF244321}">
                <p14:modId xmlns:p14="http://schemas.microsoft.com/office/powerpoint/2010/main" val="1261611316"/>
              </p:ext>
            </p:extLst>
          </p:nvPr>
        </p:nvGraphicFramePr>
        <p:xfrm>
          <a:off x="353940" y="2762793"/>
          <a:ext cx="9135562" cy="2330714"/>
        </p:xfrm>
        <a:graphic>
          <a:graphicData uri="http://schemas.openxmlformats.org/drawingml/2006/table">
            <a:tbl>
              <a:tblPr/>
              <a:tblGrid>
                <a:gridCol w="3249561">
                  <a:extLst>
                    <a:ext uri="{9D8B030D-6E8A-4147-A177-3AD203B41FA5}">
                      <a16:colId xmlns:a16="http://schemas.microsoft.com/office/drawing/2014/main" val="1014447332"/>
                    </a:ext>
                  </a:extLst>
                </a:gridCol>
                <a:gridCol w="5886001">
                  <a:extLst>
                    <a:ext uri="{9D8B030D-6E8A-4147-A177-3AD203B41FA5}">
                      <a16:colId xmlns:a16="http://schemas.microsoft.com/office/drawing/2014/main" val="1863641117"/>
                    </a:ext>
                  </a:extLst>
                </a:gridCol>
              </a:tblGrid>
              <a:tr h="264668">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400" b="0" kern="1200" noProof="1">
                          <a:solidFill>
                            <a:schemeClr val="bg1"/>
                          </a:solidFill>
                          <a:latin typeface="+mn-ea"/>
                          <a:ea typeface="+mn-ea"/>
                          <a:cs typeface="Arial" panose="020B0604020202020204" pitchFamily="34" charset="0"/>
                        </a:rPr>
                        <a:t>組織</a:t>
                      </a:r>
                    </a:p>
                  </a:txBody>
                  <a:tcPr marT="45721" marB="457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ja-JP" altLang="en-US" sz="1400" b="0" kern="1200" noProof="1">
                          <a:solidFill>
                            <a:schemeClr val="bg1"/>
                          </a:solidFill>
                          <a:latin typeface="+mn-ea"/>
                          <a:ea typeface="+mn-ea"/>
                          <a:cs typeface="Arial" panose="020B0604020202020204" pitchFamily="34" charset="0"/>
                        </a:rPr>
                        <a:t>機能</a:t>
                      </a:r>
                      <a:endParaRPr lang="en-US" sz="1400" b="0" kern="1200" noProof="1">
                        <a:solidFill>
                          <a:schemeClr val="bg1"/>
                        </a:solidFill>
                        <a:latin typeface="+mn-ea"/>
                        <a:ea typeface="+mn-ea"/>
                        <a:cs typeface="Arial" panose="020B0604020202020204" pitchFamily="34" charset="0"/>
                      </a:endParaRPr>
                    </a:p>
                  </a:txBody>
                  <a:tcPr marT="45721" marB="457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D6AA7"/>
                    </a:solidFill>
                  </a:tcPr>
                </a:tc>
                <a:extLst>
                  <a:ext uri="{0D108BD9-81ED-4DB2-BD59-A6C34878D82A}">
                    <a16:rowId xmlns:a16="http://schemas.microsoft.com/office/drawing/2014/main" val="1499351011"/>
                  </a:ext>
                </a:extLst>
              </a:tr>
              <a:tr h="408746">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n-ea"/>
                          <a:ea typeface="+mn-ea"/>
                          <a:cs typeface="Arial" panose="020B0604020202020204" pitchFamily="34" charset="0"/>
                        </a:rPr>
                        <a:t>中央</a:t>
                      </a:r>
                      <a:r>
                        <a:rPr lang="ja-JP" altLang="en-US" sz="1200" b="0" kern="1200" noProof="1">
                          <a:solidFill>
                            <a:schemeClr val="tx1"/>
                          </a:solidFill>
                          <a:latin typeface="+mn-ea"/>
                          <a:ea typeface="+mn-ea"/>
                          <a:cs typeface="Arial" panose="020B0604020202020204" pitchFamily="34" charset="0"/>
                        </a:rPr>
                        <a:t>薬事局</a:t>
                      </a:r>
                      <a:br>
                        <a:rPr lang="en-US" altLang="ja-JP" sz="1200" b="0" kern="1200" noProof="1">
                          <a:solidFill>
                            <a:schemeClr val="tx1"/>
                          </a:solidFill>
                          <a:latin typeface="+mn-ea"/>
                          <a:ea typeface="+mn-ea"/>
                          <a:cs typeface="Arial" panose="020B0604020202020204" pitchFamily="34" charset="0"/>
                        </a:rPr>
                      </a:br>
                      <a:r>
                        <a:rPr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CAPA: </a:t>
                      </a:r>
                      <a:r>
                        <a:rPr lang="en-US" sz="1200" b="0" kern="1200" noProof="1">
                          <a:solidFill>
                            <a:schemeClr val="tx1"/>
                          </a:solidFill>
                          <a:latin typeface="+mj-lt"/>
                          <a:ea typeface="+mn-ea"/>
                          <a:cs typeface="Arial" panose="020B0604020202020204" pitchFamily="34" charset="0"/>
                        </a:rPr>
                        <a:t>Central Administration for Pharmaceutical Affairs）</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j-lt"/>
                          <a:ea typeface="+mn-ea"/>
                          <a:cs typeface="Arial" panose="020B0604020202020204" pitchFamily="34" charset="0"/>
                        </a:rPr>
                        <a:t>CAPA</a:t>
                      </a:r>
                      <a:r>
                        <a:rPr lang="en-US" sz="1200" b="0" kern="1200" noProof="1">
                          <a:solidFill>
                            <a:schemeClr val="tx1"/>
                          </a:solidFill>
                          <a:latin typeface="+mn-ea"/>
                          <a:ea typeface="+mn-ea"/>
                          <a:cs typeface="Arial" panose="020B0604020202020204" pitchFamily="34" charset="0"/>
                        </a:rPr>
                        <a:t>は、医薬品の登録と価格設定、薬局と製造施設の検査を担当</a:t>
                      </a:r>
                      <a:r>
                        <a:rPr lang="ja-JP" altLang="en-US" sz="1200" b="0" kern="1200" noProof="1">
                          <a:solidFill>
                            <a:schemeClr val="tx1"/>
                          </a:solidFill>
                          <a:latin typeface="+mn-ea"/>
                          <a:ea typeface="+mn-ea"/>
                          <a:cs typeface="Arial" panose="020B0604020202020204" pitchFamily="34" charset="0"/>
                        </a:rPr>
                        <a:t>する。</a:t>
                      </a:r>
                      <a:endParaRPr lang="en-US" sz="1200" b="0" kern="1200" noProof="1">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10845756"/>
                  </a:ext>
                </a:extLst>
              </a:tr>
              <a:tr h="408746">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薬物管理研究機構</a:t>
                      </a:r>
                      <a:br>
                        <a:rPr kumimoji="1" lang="en-US" altLang="ja-JP" sz="1200" b="0" kern="1200" noProof="1">
                          <a:solidFill>
                            <a:schemeClr val="tx1"/>
                          </a:solidFill>
                          <a:latin typeface="+mn-ea"/>
                          <a:ea typeface="+mn-ea"/>
                          <a:cs typeface="Arial" panose="020B0604020202020204" pitchFamily="34" charset="0"/>
                        </a:rPr>
                      </a:br>
                      <a:r>
                        <a:rPr kumimoji="1"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NODCAR: </a:t>
                      </a:r>
                      <a:r>
                        <a:rPr kumimoji="1" lang="en-US" sz="1200" b="0" kern="1200" noProof="1">
                          <a:solidFill>
                            <a:schemeClr val="tx1"/>
                          </a:solidFill>
                          <a:latin typeface="+mj-lt"/>
                          <a:ea typeface="+mn-ea"/>
                          <a:cs typeface="Arial" panose="020B0604020202020204" pitchFamily="34" charset="0"/>
                        </a:rPr>
                        <a:t>The National Organization for Drug Control and Research）</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j-lt"/>
                          <a:ea typeface="+mn-ea"/>
                          <a:cs typeface="Arial" panose="020B0604020202020204" pitchFamily="34" charset="0"/>
                        </a:rPr>
                        <a:t>NODCAR</a:t>
                      </a:r>
                      <a:r>
                        <a:rPr lang="en-US" sz="1200" b="0" kern="1200" noProof="1">
                          <a:solidFill>
                            <a:schemeClr val="tx1"/>
                          </a:solidFill>
                          <a:latin typeface="+mn-ea"/>
                          <a:ea typeface="+mn-ea"/>
                          <a:cs typeface="Arial" panose="020B0604020202020204" pitchFamily="34" charset="0"/>
                        </a:rPr>
                        <a:t>は、医薬品、</a:t>
                      </a:r>
                      <a:r>
                        <a:rPr lang="ja-JP" altLang="en-US" sz="1200" b="0" kern="1200" noProof="1">
                          <a:solidFill>
                            <a:schemeClr val="tx1"/>
                          </a:solidFill>
                          <a:latin typeface="+mn-ea"/>
                          <a:ea typeface="+mn-ea"/>
                          <a:cs typeface="Arial" panose="020B0604020202020204" pitchFamily="34" charset="0"/>
                        </a:rPr>
                        <a:t>薬剤、</a:t>
                      </a:r>
                      <a:r>
                        <a:rPr lang="en-US" sz="1200" b="0" kern="1200" noProof="1">
                          <a:solidFill>
                            <a:schemeClr val="tx1"/>
                          </a:solidFill>
                          <a:latin typeface="+mn-ea"/>
                          <a:ea typeface="+mn-ea"/>
                          <a:cs typeface="Arial" panose="020B0604020202020204" pitchFamily="34" charset="0"/>
                        </a:rPr>
                        <a:t>医療用植物、化粧品、</a:t>
                      </a:r>
                      <a:r>
                        <a:rPr lang="ja-JP" altLang="en-US" sz="1200" b="0" kern="1200" noProof="1">
                          <a:solidFill>
                            <a:schemeClr val="tx1"/>
                          </a:solidFill>
                          <a:latin typeface="+mn-ea"/>
                          <a:ea typeface="+mn-ea"/>
                          <a:cs typeface="Arial" panose="020B0604020202020204" pitchFamily="34" charset="0"/>
                        </a:rPr>
                        <a:t>原材料</a:t>
                      </a:r>
                      <a:r>
                        <a:rPr lang="en-US" sz="1200" b="0" kern="1200" noProof="1">
                          <a:solidFill>
                            <a:schemeClr val="tx1"/>
                          </a:solidFill>
                          <a:latin typeface="+mn-ea"/>
                          <a:ea typeface="+mn-ea"/>
                          <a:cs typeface="Arial" panose="020B0604020202020204" pitchFamily="34" charset="0"/>
                        </a:rPr>
                        <a:t>、殺虫剤、天然由来製品の品質管理</a:t>
                      </a:r>
                      <a:r>
                        <a:rPr lang="ja-JP" altLang="en-US" sz="1200" b="0" kern="1200" noProof="1">
                          <a:solidFill>
                            <a:schemeClr val="tx1"/>
                          </a:solidFill>
                          <a:latin typeface="+mn-ea"/>
                          <a:ea typeface="+mn-ea"/>
                          <a:cs typeface="Arial" panose="020B0604020202020204" pitchFamily="34" charset="0"/>
                        </a:rPr>
                        <a:t>の責任を負う。</a:t>
                      </a:r>
                      <a:endParaRPr lang="en-US" sz="1200" b="0" kern="1200" noProof="1">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742251"/>
                  </a:ext>
                </a:extLst>
              </a:tr>
              <a:tr h="39442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生物管理</a:t>
                      </a:r>
                      <a:r>
                        <a:rPr kumimoji="1" lang="en-US" sz="1200" b="0" kern="1200" noProof="1">
                          <a:solidFill>
                            <a:schemeClr val="tx1"/>
                          </a:solidFill>
                          <a:latin typeface="+mn-ea"/>
                          <a:ea typeface="+mn-ea"/>
                          <a:cs typeface="Arial" panose="020B0604020202020204" pitchFamily="34" charset="0"/>
                        </a:rPr>
                        <a:t>研究機構</a:t>
                      </a:r>
                      <a:br>
                        <a:rPr kumimoji="1" lang="en-US" sz="1200" b="0" kern="1200" noProof="1">
                          <a:solidFill>
                            <a:schemeClr val="tx1"/>
                          </a:solidFill>
                          <a:latin typeface="+mn-ea"/>
                          <a:ea typeface="+mn-ea"/>
                          <a:cs typeface="Arial" panose="020B0604020202020204" pitchFamily="34" charset="0"/>
                        </a:rPr>
                      </a:br>
                      <a:r>
                        <a:rPr kumimoji="1"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NORCB: </a:t>
                      </a:r>
                      <a:r>
                        <a:rPr kumimoji="1" lang="en-US" sz="1200" b="0" kern="1200" noProof="1">
                          <a:solidFill>
                            <a:schemeClr val="tx1"/>
                          </a:solidFill>
                          <a:latin typeface="+mj-lt"/>
                          <a:ea typeface="+mn-ea"/>
                          <a:cs typeface="Arial" panose="020B0604020202020204" pitchFamily="34" charset="0"/>
                        </a:rPr>
                        <a:t>The National Organization for Research &amp; Control of Biologicals）</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lvl="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NORCB</a:t>
                      </a:r>
                      <a:r>
                        <a:rPr kumimoji="1" lang="en-US" sz="1200" b="0" kern="1200" noProof="1">
                          <a:solidFill>
                            <a:schemeClr val="tx1"/>
                          </a:solidFill>
                          <a:latin typeface="+mn-ea"/>
                          <a:ea typeface="+mn-ea"/>
                          <a:cs typeface="Arial" panose="020B0604020202020204" pitchFamily="34" charset="0"/>
                        </a:rPr>
                        <a:t>は、販売承認及びライセンス活動</a:t>
                      </a:r>
                      <a:r>
                        <a:rPr kumimoji="1" lang="ja-JP" altLang="en-US" sz="1200" b="0" kern="1200" noProof="1">
                          <a:solidFill>
                            <a:schemeClr val="tx1"/>
                          </a:solidFill>
                          <a:latin typeface="+mn-ea"/>
                          <a:ea typeface="+mn-ea"/>
                          <a:cs typeface="Arial" panose="020B0604020202020204" pitchFamily="34" charset="0"/>
                        </a:rPr>
                        <a:t>の責任を負う。</a:t>
                      </a:r>
                      <a:endParaRPr kumimoji="1" lang="en-US" altLang="ja-JP" sz="1200" b="0" kern="1200" dirty="0">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27685823"/>
                  </a:ext>
                </a:extLst>
              </a:tr>
            </a:tbl>
          </a:graphicData>
        </a:graphic>
      </p:graphicFrame>
      <p:sp>
        <p:nvSpPr>
          <p:cNvPr id="7" name="タイトル 1">
            <a:extLst>
              <a:ext uri="{FF2B5EF4-FFF2-40B4-BE49-F238E27FC236}">
                <a16:creationId xmlns:a16="http://schemas.microsoft.com/office/drawing/2014/main" id="{7C5BEC5A-194C-33A4-3DB1-A3A299DD4BD5}"/>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033118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医薬品</a:t>
            </a:r>
            <a:r>
              <a:rPr lang="ja-JP" altLang="en-US" sz="2000" noProof="1">
                <a:latin typeface="HGS創英角ｺﾞｼｯｸUB" panose="020B0900000000000000" pitchFamily="50" charset="-128"/>
                <a:ea typeface="HGS創英角ｺﾞｼｯｸUB" panose="020B0900000000000000" pitchFamily="50" charset="-128"/>
              </a:rPr>
              <a:t>に対する</a:t>
            </a:r>
            <a:r>
              <a:rPr lang="en-US" altLang="ja-JP" sz="2000" noProof="1">
                <a:latin typeface="HGS創英角ｺﾞｼｯｸUB" panose="020B0900000000000000" pitchFamily="50" charset="-128"/>
                <a:ea typeface="HGS創英角ｺﾞｼｯｸUB" panose="020B0900000000000000" pitchFamily="50" charset="-128"/>
              </a:rPr>
              <a:t>規制</a:t>
            </a:r>
            <a:r>
              <a:rPr lang="ja-JP" altLang="en-US" sz="2000" noProof="1">
                <a:latin typeface="HGS創英角ｺﾞｼｯｸUB" panose="020B0900000000000000" pitchFamily="50" charset="-128"/>
                <a:ea typeface="HGS創英角ｺﾞｼｯｸUB" panose="020B0900000000000000" pitchFamily="50" charset="-128"/>
              </a:rPr>
              <a:t>（</a:t>
            </a:r>
            <a:r>
              <a:rPr lang="en-US" altLang="ja-JP" sz="2000" noProof="1">
                <a:ea typeface="HGS創英角ｺﾞｼｯｸUB" panose="020B0900000000000000" pitchFamily="50" charset="-128"/>
              </a:rPr>
              <a:t>2/2</a:t>
            </a:r>
            <a:r>
              <a:rPr lang="ja-JP" altLang="en-US" sz="2000" noProof="1">
                <a:ea typeface="HGS創英角ｺﾞｼｯｸUB" panose="020B0900000000000000" pitchFamily="50" charset="-128"/>
              </a:rPr>
              <a:t>）</a:t>
            </a:r>
            <a:endParaRPr lang="en-US" altLang="ja-JP" sz="2000" noProof="1">
              <a:latin typeface="HGS創英角ｺﾞｼｯｸUB" panose="020B0900000000000000" pitchFamily="50" charset="-128"/>
              <a:ea typeface="HGS創英角ｺﾞｼｯｸUB" panose="020B0900000000000000" pitchFamily="50" charset="-128"/>
            </a:endParaRP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Meiryo UI" panose="020B0604030504040204" pitchFamily="34" charset="-128"/>
                <a:cs typeface="Arial" panose="020B0604020202020204" pitchFamily="34" charset="0"/>
              </a:rPr>
              <a:t>https://amrh.nepad.org/amrh-countries/egypt</a:t>
            </a:r>
            <a:r>
              <a:rPr kumimoji="1" lang="ja-JP" altLang="en-US" sz="800" noProof="1">
                <a:latin typeface="Arial" panose="020B0604020202020204" pitchFamily="34" charset="0"/>
                <a:ea typeface="Meiryo UI" panose="020B0604030504040204" pitchFamily="34" charset="-128"/>
                <a:cs typeface="Arial" panose="020B0604020202020204" pitchFamily="34" charset="0"/>
              </a:rPr>
              <a:t>、 AUDA-NEPAD</a:t>
            </a:r>
          </a:p>
        </p:txBody>
      </p:sp>
      <p:graphicFrame>
        <p:nvGraphicFramePr>
          <p:cNvPr id="2" name="Table 2">
            <a:extLst>
              <a:ext uri="{FF2B5EF4-FFF2-40B4-BE49-F238E27FC236}">
                <a16:creationId xmlns:a16="http://schemas.microsoft.com/office/drawing/2014/main" id="{DBDCD819-27B3-7EAD-EC9A-965B5BF89E9B}"/>
              </a:ext>
            </a:extLst>
          </p:cNvPr>
          <p:cNvGraphicFramePr>
            <a:graphicFrameLocks noGrp="1"/>
          </p:cNvGraphicFramePr>
          <p:nvPr>
            <p:extLst>
              <p:ext uri="{D42A27DB-BD31-4B8C-83A1-F6EECF244321}">
                <p14:modId xmlns:p14="http://schemas.microsoft.com/office/powerpoint/2010/main" val="779200630"/>
              </p:ext>
            </p:extLst>
          </p:nvPr>
        </p:nvGraphicFramePr>
        <p:xfrm>
          <a:off x="241661" y="1933293"/>
          <a:ext cx="9505502" cy="4081209"/>
        </p:xfrm>
        <a:graphic>
          <a:graphicData uri="http://schemas.openxmlformats.org/drawingml/2006/table">
            <a:tbl>
              <a:tblPr firstRow="1" bandRow="1">
                <a:tableStyleId>{5C22544A-7EE6-4342-B048-85BDC9FD1C3A}</a:tableStyleId>
              </a:tblPr>
              <a:tblGrid>
                <a:gridCol w="2452212">
                  <a:extLst>
                    <a:ext uri="{9D8B030D-6E8A-4147-A177-3AD203B41FA5}">
                      <a16:colId xmlns:a16="http://schemas.microsoft.com/office/drawing/2014/main" val="3043728376"/>
                    </a:ext>
                  </a:extLst>
                </a:gridCol>
                <a:gridCol w="7053290">
                  <a:extLst>
                    <a:ext uri="{9D8B030D-6E8A-4147-A177-3AD203B41FA5}">
                      <a16:colId xmlns:a16="http://schemas.microsoft.com/office/drawing/2014/main" val="3596810927"/>
                    </a:ext>
                  </a:extLst>
                </a:gridCol>
              </a:tblGrid>
              <a:tr h="2669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400" b="0" kern="1200" noProof="1">
                          <a:solidFill>
                            <a:schemeClr val="bg1"/>
                          </a:solidFill>
                          <a:latin typeface="+mn-ea"/>
                          <a:ea typeface="+mn-ea"/>
                          <a:cs typeface="Arial" panose="020B0604020202020204" pitchFamily="34" charset="0"/>
                        </a:rPr>
                        <a:t>領域</a:t>
                      </a:r>
                      <a:endParaRPr kumimoji="1" lang="en-US" sz="1400" b="0" kern="1200" noProof="1">
                        <a:solidFill>
                          <a:schemeClr val="bg1"/>
                        </a:solidFill>
                        <a:latin typeface="+mn-ea"/>
                        <a:ea typeface="+mn-ea"/>
                        <a:cs typeface="Arial" panose="020B0604020202020204" pitchFamily="34" charset="0"/>
                      </a:endParaRPr>
                    </a:p>
                  </a:txBody>
                  <a:tcPr marT="45721" marB="45721">
                    <a:solidFill>
                      <a:srgbClr val="3D6AA7"/>
                    </a:solidFill>
                  </a:tcPr>
                </a:tc>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400" b="0" kern="1200" noProof="1">
                          <a:solidFill>
                            <a:schemeClr val="bg1"/>
                          </a:solidFill>
                          <a:latin typeface="+mn-ea"/>
                          <a:ea typeface="+mn-ea"/>
                          <a:cs typeface="Arial" panose="020B0604020202020204" pitchFamily="34" charset="0"/>
                        </a:rPr>
                        <a:t>準拠法</a:t>
                      </a:r>
                    </a:p>
                  </a:txBody>
                  <a:tcPr marT="45721" marB="45721">
                    <a:solidFill>
                      <a:srgbClr val="3D6AA7"/>
                    </a:solidFill>
                  </a:tcPr>
                </a:tc>
                <a:extLst>
                  <a:ext uri="{0D108BD9-81ED-4DB2-BD59-A6C34878D82A}">
                    <a16:rowId xmlns:a16="http://schemas.microsoft.com/office/drawing/2014/main" val="1890057729"/>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倉庫</a:t>
                      </a:r>
                      <a:r>
                        <a:rPr kumimoji="1" lang="ja-JP" altLang="en-US" sz="1200" b="0" kern="1200" noProof="1">
                          <a:solidFill>
                            <a:schemeClr val="tx1"/>
                          </a:solidFill>
                          <a:latin typeface="+mn-ea"/>
                          <a:ea typeface="+mn-ea"/>
                          <a:cs typeface="Arial" panose="020B0604020202020204" pitchFamily="34" charset="0"/>
                        </a:rPr>
                        <a:t>保管</a:t>
                      </a:r>
                      <a:endParaRPr kumimoji="1" lang="en-US" sz="1200" b="0" kern="1200" noProof="1">
                        <a:solidFill>
                          <a:schemeClr val="tx1"/>
                        </a:solidFill>
                        <a:latin typeface="+mn-ea"/>
                        <a:ea typeface="+mn-ea"/>
                        <a:cs typeface="Arial" panose="020B0604020202020204" pitchFamily="34" charset="0"/>
                      </a:endParaRP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j-lt"/>
                          <a:ea typeface="+mn-ea"/>
                          <a:cs typeface="Arial" panose="020B0604020202020204" pitchFamily="34" charset="0"/>
                        </a:rPr>
                        <a:t>2009</a:t>
                      </a:r>
                      <a:r>
                        <a:rPr kumimoji="1" lang="en-US" sz="1200" b="0" kern="1200" noProof="1">
                          <a:solidFill>
                            <a:schemeClr val="tx1"/>
                          </a:solidFill>
                          <a:latin typeface="+mn-ea"/>
                          <a:ea typeface="+mn-ea"/>
                          <a:cs typeface="Arial" panose="020B0604020202020204" pitchFamily="34" charset="0"/>
                        </a:rPr>
                        <a:t>年の省令第</a:t>
                      </a:r>
                      <a:r>
                        <a:rPr kumimoji="1" lang="en-US" sz="1200" b="0" kern="1200" noProof="1">
                          <a:solidFill>
                            <a:schemeClr val="tx1"/>
                          </a:solidFill>
                          <a:latin typeface="+mj-lt"/>
                          <a:ea typeface="+mn-ea"/>
                          <a:cs typeface="Arial" panose="020B0604020202020204" pitchFamily="34" charset="0"/>
                        </a:rPr>
                        <a:t>380</a:t>
                      </a:r>
                      <a:r>
                        <a:rPr kumimoji="1" lang="en-US" sz="1200" b="0" kern="1200" noProof="1">
                          <a:solidFill>
                            <a:schemeClr val="tx1"/>
                          </a:solidFill>
                          <a:latin typeface="+mn-ea"/>
                          <a:ea typeface="+mn-ea"/>
                          <a:cs typeface="Arial" panose="020B0604020202020204" pitchFamily="34" charset="0"/>
                        </a:rPr>
                        <a:t>号は、すべての製薬機関に医薬品を適切に保管することを義務付けている。</a:t>
                      </a:r>
                    </a:p>
                  </a:txBody>
                  <a:tcPr marT="45721" marB="45721">
                    <a:noFill/>
                  </a:tcPr>
                </a:tc>
                <a:extLst>
                  <a:ext uri="{0D108BD9-81ED-4DB2-BD59-A6C34878D82A}">
                    <a16:rowId xmlns:a16="http://schemas.microsoft.com/office/drawing/2014/main" val="3781188173"/>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医薬品工場の販売</a:t>
                      </a: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j-lt"/>
                          <a:ea typeface="+mn-ea"/>
                          <a:cs typeface="Arial" panose="020B0604020202020204" pitchFamily="34" charset="0"/>
                        </a:rPr>
                        <a:t>2016</a:t>
                      </a:r>
                      <a:r>
                        <a:rPr kumimoji="1" lang="en-US" sz="1200" b="0" kern="1200" noProof="1">
                          <a:solidFill>
                            <a:schemeClr val="tx1"/>
                          </a:solidFill>
                          <a:latin typeface="+mn-ea"/>
                          <a:ea typeface="+mn-ea"/>
                          <a:cs typeface="Arial" panose="020B0604020202020204" pitchFamily="34" charset="0"/>
                        </a:rPr>
                        <a:t>年の省令</a:t>
                      </a:r>
                      <a:r>
                        <a:rPr kumimoji="1" lang="ja-JP" altLang="en-US" sz="1200" b="0" kern="1200" noProof="1">
                          <a:solidFill>
                            <a:schemeClr val="tx1"/>
                          </a:solidFill>
                          <a:latin typeface="+mn-ea"/>
                          <a:ea typeface="+mn-ea"/>
                          <a:cs typeface="Arial" panose="020B0604020202020204" pitchFamily="34" charset="0"/>
                        </a:rPr>
                        <a:t>第</a:t>
                      </a:r>
                      <a:r>
                        <a:rPr kumimoji="1" lang="en-US" sz="1200" b="0" kern="1200" noProof="1">
                          <a:solidFill>
                            <a:schemeClr val="tx1"/>
                          </a:solidFill>
                          <a:latin typeface="+mj-lt"/>
                          <a:ea typeface="+mn-ea"/>
                          <a:cs typeface="Arial" panose="020B0604020202020204" pitchFamily="34" charset="0"/>
                        </a:rPr>
                        <a:t>37</a:t>
                      </a:r>
                      <a:r>
                        <a:rPr kumimoji="1" lang="ja-JP" altLang="en-US" sz="1200" b="0" kern="1200" noProof="1">
                          <a:solidFill>
                            <a:schemeClr val="tx1"/>
                          </a:solidFill>
                          <a:latin typeface="+mj-lt"/>
                          <a:ea typeface="+mn-ea"/>
                          <a:cs typeface="Arial" panose="020B0604020202020204" pitchFamily="34" charset="0"/>
                        </a:rPr>
                        <a:t>号</a:t>
                      </a:r>
                      <a:r>
                        <a:rPr kumimoji="1" lang="en-US" sz="1200" b="0" kern="1200" noProof="1">
                          <a:solidFill>
                            <a:schemeClr val="tx1"/>
                          </a:solidFill>
                          <a:latin typeface="+mn-ea"/>
                          <a:ea typeface="+mn-ea"/>
                          <a:cs typeface="Arial" panose="020B0604020202020204" pitchFamily="34" charset="0"/>
                        </a:rPr>
                        <a:t>は、中央薬事局（</a:t>
                      </a:r>
                      <a:r>
                        <a:rPr kumimoji="1" lang="en-US" sz="1200" b="0" kern="1200" noProof="1">
                          <a:solidFill>
                            <a:schemeClr val="tx1"/>
                          </a:solidFill>
                          <a:latin typeface="+mj-lt"/>
                          <a:ea typeface="+mn-ea"/>
                          <a:cs typeface="Arial" panose="020B0604020202020204" pitchFamily="34" charset="0"/>
                        </a:rPr>
                        <a:t>CAPA） </a:t>
                      </a:r>
                      <a:r>
                        <a:rPr kumimoji="1" lang="en-US" sz="1200" b="0" kern="1200" noProof="1">
                          <a:solidFill>
                            <a:schemeClr val="tx1"/>
                          </a:solidFill>
                          <a:latin typeface="+mn-ea"/>
                          <a:ea typeface="+mn-ea"/>
                          <a:cs typeface="Arial" panose="020B0604020202020204" pitchFamily="34" charset="0"/>
                        </a:rPr>
                        <a:t>に要請を提出することにより、製薬工場の売却又はその所有権若しくは管理の変更を認めている。</a:t>
                      </a:r>
                    </a:p>
                  </a:txBody>
                  <a:tcPr marT="45721" marB="45721">
                    <a:noFill/>
                  </a:tcPr>
                </a:tc>
                <a:extLst>
                  <a:ext uri="{0D108BD9-81ED-4DB2-BD59-A6C34878D82A}">
                    <a16:rowId xmlns:a16="http://schemas.microsoft.com/office/drawing/2014/main" val="2628469541"/>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医薬品登録</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2015</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425</a:t>
                      </a:r>
                      <a:r>
                        <a:rPr kumimoji="1" lang="en-US" sz="1200" b="0" kern="1200" noProof="1">
                          <a:solidFill>
                            <a:schemeClr val="tx1"/>
                          </a:solidFill>
                          <a:latin typeface="+mn-ea"/>
                          <a:ea typeface="+mn-ea"/>
                          <a:cs typeface="Arial" panose="020B0604020202020204" pitchFamily="34" charset="0"/>
                        </a:rPr>
                        <a:t>号は、医薬品の登録のための要件及び手続を</a:t>
                      </a:r>
                      <a:r>
                        <a:rPr kumimoji="1" lang="ja-JP" altLang="en-US" sz="1200" b="0" kern="1200" noProof="1">
                          <a:solidFill>
                            <a:schemeClr val="tx1"/>
                          </a:solidFill>
                          <a:latin typeface="+mn-ea"/>
                          <a:ea typeface="+mn-ea"/>
                          <a:cs typeface="Arial" panose="020B0604020202020204" pitchFamily="34" charset="0"/>
                        </a:rPr>
                        <a:t>リストにまとめている</a:t>
                      </a:r>
                      <a:r>
                        <a:rPr kumimoji="1" lang="en-US" sz="1200" b="0" kern="1200" noProof="1">
                          <a:solidFill>
                            <a:schemeClr val="tx1"/>
                          </a:solidFill>
                          <a:latin typeface="+mn-ea"/>
                          <a:ea typeface="+mn-ea"/>
                          <a:cs typeface="Arial" panose="020B0604020202020204" pitchFamily="34" charset="0"/>
                        </a:rPr>
                        <a:t>。</a:t>
                      </a:r>
                      <a:endParaRPr kumimoji="1" lang="en-US" sz="1200" b="0" kern="1200" dirty="0">
                        <a:solidFill>
                          <a:schemeClr val="tx1"/>
                        </a:solidFill>
                        <a:latin typeface="+mn-ea"/>
                        <a:ea typeface="+mn-ea"/>
                        <a:cs typeface="Arial" panose="020B0604020202020204" pitchFamily="34" charset="0"/>
                      </a:endParaRPr>
                    </a:p>
                  </a:txBody>
                  <a:tcPr marT="45721" marB="45721">
                    <a:noFill/>
                  </a:tcPr>
                </a:tc>
                <a:extLst>
                  <a:ext uri="{0D108BD9-81ED-4DB2-BD59-A6C34878D82A}">
                    <a16:rowId xmlns:a16="http://schemas.microsoft.com/office/drawing/2014/main" val="4254427234"/>
                  </a:ext>
                </a:extLst>
              </a:tr>
              <a:tr h="642347">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医薬品のマーケティングと広告</a:t>
                      </a: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医薬品販売に関する</a:t>
                      </a:r>
                      <a:r>
                        <a:rPr kumimoji="1" lang="en-US" sz="1200" b="0" kern="1200" noProof="1">
                          <a:solidFill>
                            <a:schemeClr val="tx1"/>
                          </a:solidFill>
                          <a:latin typeface="+mj-lt"/>
                          <a:ea typeface="+mn-ea"/>
                          <a:cs typeface="Arial" panose="020B0604020202020204" pitchFamily="34" charset="0"/>
                        </a:rPr>
                        <a:t>2004</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113</a:t>
                      </a:r>
                      <a:r>
                        <a:rPr kumimoji="1" lang="en-US" sz="1200" b="0" kern="1200" noProof="1">
                          <a:solidFill>
                            <a:schemeClr val="tx1"/>
                          </a:solidFill>
                          <a:latin typeface="+mn-ea"/>
                          <a:ea typeface="+mn-ea"/>
                          <a:cs typeface="Arial" panose="020B0604020202020204" pitchFamily="34" charset="0"/>
                        </a:rPr>
                        <a:t>号では、医薬品の販売については、申請書に必要な裏付け書類、技術情報および製品サンプルを添付して、中央薬事管理局（</a:t>
                      </a:r>
                      <a:r>
                        <a:rPr kumimoji="1" lang="en-US" sz="1200" b="0" kern="1200" noProof="1">
                          <a:solidFill>
                            <a:schemeClr val="tx1"/>
                          </a:solidFill>
                          <a:latin typeface="+mj-lt"/>
                          <a:ea typeface="+mn-ea"/>
                          <a:cs typeface="Arial" panose="020B0604020202020204" pitchFamily="34" charset="0"/>
                        </a:rPr>
                        <a:t>CAPA） </a:t>
                      </a:r>
                      <a:r>
                        <a:rPr kumimoji="1" lang="en-US" sz="1200" b="0" kern="1200" noProof="1">
                          <a:solidFill>
                            <a:schemeClr val="tx1"/>
                          </a:solidFill>
                          <a:latin typeface="+mn-ea"/>
                          <a:ea typeface="+mn-ea"/>
                          <a:cs typeface="Arial" panose="020B0604020202020204" pitchFamily="34" charset="0"/>
                        </a:rPr>
                        <a:t>に提出しなければならないと定めている。</a:t>
                      </a:r>
                    </a:p>
                  </a:txBody>
                  <a:tcPr marT="45721" marB="45721">
                    <a:noFill/>
                  </a:tcPr>
                </a:tc>
                <a:extLst>
                  <a:ext uri="{0D108BD9-81ED-4DB2-BD59-A6C34878D82A}">
                    <a16:rowId xmlns:a16="http://schemas.microsoft.com/office/drawing/2014/main" val="4038100133"/>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薬価算定</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2012</a:t>
                      </a:r>
                      <a:r>
                        <a:rPr kumimoji="1" lang="en-US" sz="1200" b="0" kern="1200" noProof="1">
                          <a:solidFill>
                            <a:schemeClr val="tx1"/>
                          </a:solidFill>
                          <a:latin typeface="+mn-ea"/>
                          <a:ea typeface="+mn-ea"/>
                          <a:cs typeface="Arial" panose="020B0604020202020204" pitchFamily="34" charset="0"/>
                        </a:rPr>
                        <a:t>年の省令第</a:t>
                      </a:r>
                      <a:r>
                        <a:rPr kumimoji="1" lang="en-US" sz="1200" b="0" kern="1200" noProof="1">
                          <a:solidFill>
                            <a:schemeClr val="tx1"/>
                          </a:solidFill>
                          <a:latin typeface="+mj-lt"/>
                          <a:ea typeface="+mn-ea"/>
                          <a:cs typeface="Arial" panose="020B0604020202020204" pitchFamily="34" charset="0"/>
                        </a:rPr>
                        <a:t>499</a:t>
                      </a:r>
                      <a:r>
                        <a:rPr kumimoji="1" lang="en-US" sz="1200" b="0" kern="1200" noProof="1">
                          <a:solidFill>
                            <a:schemeClr val="tx1"/>
                          </a:solidFill>
                          <a:latin typeface="+mn-ea"/>
                          <a:ea typeface="+mn-ea"/>
                          <a:cs typeface="Arial" panose="020B0604020202020204" pitchFamily="34" charset="0"/>
                        </a:rPr>
                        <a:t>号は、ヒト用医薬品の価格を決定する際に外部参照価格制度を義務付けている。</a:t>
                      </a:r>
                    </a:p>
                  </a:txBody>
                  <a:tcPr marT="45721" marB="45721">
                    <a:noFill/>
                  </a:tcPr>
                </a:tc>
                <a:extLst>
                  <a:ext uri="{0D108BD9-81ED-4DB2-BD59-A6C34878D82A}">
                    <a16:rowId xmlns:a16="http://schemas.microsoft.com/office/drawing/2014/main" val="2784604192"/>
                  </a:ext>
                </a:extLst>
              </a:tr>
              <a:tr h="642347">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医薬品製造業</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2007</a:t>
                      </a:r>
                      <a:r>
                        <a:rPr kumimoji="1" lang="en-US" sz="1200" b="0" kern="1200" noProof="1">
                          <a:solidFill>
                            <a:schemeClr val="tx1"/>
                          </a:solidFill>
                          <a:latin typeface="+mn-ea"/>
                          <a:ea typeface="+mn-ea"/>
                          <a:cs typeface="Arial" panose="020B0604020202020204" pitchFamily="34" charset="0"/>
                        </a:rPr>
                        <a:t>年、内務省（</a:t>
                      </a:r>
                      <a:r>
                        <a:rPr kumimoji="1" lang="en-US" sz="1200" b="0" kern="1200" noProof="1">
                          <a:solidFill>
                            <a:schemeClr val="tx1"/>
                          </a:solidFill>
                          <a:latin typeface="+mj-lt"/>
                          <a:ea typeface="+mn-ea"/>
                          <a:cs typeface="Arial" panose="020B0604020202020204" pitchFamily="34" charset="0"/>
                        </a:rPr>
                        <a:t>MoI: The Ministry of Interior） </a:t>
                      </a:r>
                      <a:r>
                        <a:rPr kumimoji="1" lang="en-US" sz="1200" b="0" kern="1200" noProof="1">
                          <a:solidFill>
                            <a:schemeClr val="tx1"/>
                          </a:solidFill>
                          <a:latin typeface="+mn-ea"/>
                          <a:ea typeface="+mn-ea"/>
                          <a:cs typeface="Arial" panose="020B0604020202020204" pitchFamily="34" charset="0"/>
                        </a:rPr>
                        <a:t>は、</a:t>
                      </a:r>
                      <a:r>
                        <a:rPr kumimoji="1" lang="en-US" sz="1200" b="0" kern="1200" noProof="1">
                          <a:solidFill>
                            <a:schemeClr val="tx1"/>
                          </a:solidFill>
                          <a:latin typeface="+mj-lt"/>
                          <a:ea typeface="+mn-ea"/>
                          <a:cs typeface="Arial" panose="020B0604020202020204" pitchFamily="34" charset="0"/>
                        </a:rPr>
                        <a:t>WHO</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医薬品適正製造</a:t>
                      </a:r>
                      <a:r>
                        <a:rPr kumimoji="1" lang="ja-JP" altLang="en-US" sz="1200" b="0" kern="1200" noProof="1">
                          <a:solidFill>
                            <a:schemeClr val="tx1"/>
                          </a:solidFill>
                          <a:latin typeface="+mj-lt"/>
                          <a:ea typeface="+mn-ea"/>
                          <a:cs typeface="Arial" panose="020B0604020202020204" pitchFamily="34" charset="0"/>
                        </a:rPr>
                        <a:t>規範</a:t>
                      </a:r>
                      <a:r>
                        <a:rPr kumimoji="1" lang="en-US" sz="1200" b="0" kern="1200" noProof="1">
                          <a:solidFill>
                            <a:schemeClr val="tx1"/>
                          </a:solidFill>
                          <a:latin typeface="+mj-lt"/>
                          <a:ea typeface="+mn-ea"/>
                          <a:cs typeface="Arial" panose="020B0604020202020204" pitchFamily="34" charset="0"/>
                        </a:rPr>
                        <a:t>（GMP: Good Manufacturing Practice）</a:t>
                      </a:r>
                      <a:r>
                        <a:rPr kumimoji="1" lang="en-US" sz="1200" b="0" kern="1200" noProof="1">
                          <a:solidFill>
                            <a:schemeClr val="tx1"/>
                          </a:solidFill>
                          <a:latin typeface="+mn-ea"/>
                          <a:ea typeface="+mn-ea"/>
                          <a:cs typeface="Arial" panose="020B0604020202020204" pitchFamily="34" charset="0"/>
                        </a:rPr>
                        <a:t> を採用する決定を下した。</a:t>
                      </a:r>
                      <a:r>
                        <a:rPr kumimoji="1" lang="en-US" sz="1200" b="0" kern="1200" dirty="0">
                          <a:solidFill>
                            <a:schemeClr val="tx1"/>
                          </a:solidFill>
                          <a:latin typeface="+mn-ea"/>
                          <a:ea typeface="+mn-ea"/>
                          <a:cs typeface="Arial" panose="020B0604020202020204" pitchFamily="34" charset="0"/>
                        </a:rPr>
                        <a:t> </a:t>
                      </a:r>
                      <a:r>
                        <a:rPr kumimoji="1" lang="en-US" sz="1200" b="0" kern="1200" noProof="1">
                          <a:solidFill>
                            <a:schemeClr val="tx1"/>
                          </a:solidFill>
                          <a:latin typeface="+mn-ea"/>
                          <a:ea typeface="+mn-ea"/>
                          <a:cs typeface="Arial" panose="020B0604020202020204" pitchFamily="34" charset="0"/>
                        </a:rPr>
                        <a:t>医薬品の製造業者は、</a:t>
                      </a:r>
                      <a:r>
                        <a:rPr kumimoji="1" lang="en-US" sz="1200" b="0" kern="1200" noProof="1">
                          <a:solidFill>
                            <a:schemeClr val="tx1"/>
                          </a:solidFill>
                          <a:latin typeface="+mj-lt"/>
                          <a:ea typeface="+mn-ea"/>
                          <a:cs typeface="Arial" panose="020B0604020202020204" pitchFamily="34" charset="0"/>
                        </a:rPr>
                        <a:t>2007</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539</a:t>
                      </a:r>
                      <a:r>
                        <a:rPr kumimoji="1" lang="en-US" sz="1200" b="0" kern="1200" noProof="1">
                          <a:solidFill>
                            <a:schemeClr val="tx1"/>
                          </a:solidFill>
                          <a:latin typeface="+mn-ea"/>
                          <a:ea typeface="+mn-ea"/>
                          <a:cs typeface="Arial" panose="020B0604020202020204" pitchFamily="34" charset="0"/>
                        </a:rPr>
                        <a:t>号により規制されている。</a:t>
                      </a:r>
                    </a:p>
                  </a:txBody>
                  <a:tcPr marT="45721" marB="45721">
                    <a:noFill/>
                  </a:tcPr>
                </a:tc>
                <a:extLst>
                  <a:ext uri="{0D108BD9-81ED-4DB2-BD59-A6C34878D82A}">
                    <a16:rowId xmlns:a16="http://schemas.microsoft.com/office/drawing/2014/main" val="158362279"/>
                  </a:ext>
                </a:extLst>
              </a:tr>
              <a:tr h="591742">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医薬品の配布</a:t>
                      </a:r>
                      <a:endParaRPr kumimoji="1" lang="en-US" sz="1200" b="0" kern="1200" noProof="1">
                        <a:solidFill>
                          <a:schemeClr val="tx1"/>
                        </a:solidFill>
                        <a:latin typeface="+mn-ea"/>
                        <a:ea typeface="+mn-ea"/>
                        <a:cs typeface="Arial" panose="020B0604020202020204" pitchFamily="34" charset="0"/>
                      </a:endParaRP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n-ea"/>
                          <a:ea typeface="+mn-ea"/>
                          <a:cs typeface="Arial" panose="020B0604020202020204" pitchFamily="34" charset="0"/>
                        </a:rPr>
                        <a:t>医薬品販売会社は、</a:t>
                      </a:r>
                      <a:r>
                        <a:rPr kumimoji="1" lang="en-US" sz="1200" b="0" kern="1200" noProof="1">
                          <a:solidFill>
                            <a:schemeClr val="tx1"/>
                          </a:solidFill>
                          <a:latin typeface="+mj-lt"/>
                          <a:ea typeface="+mn-ea"/>
                          <a:cs typeface="Arial" panose="020B0604020202020204" pitchFamily="34" charset="0"/>
                        </a:rPr>
                        <a:t>2009</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25</a:t>
                      </a:r>
                      <a:r>
                        <a:rPr kumimoji="1" lang="en-US" sz="1200" b="0" kern="1200" noProof="1">
                          <a:solidFill>
                            <a:schemeClr val="tx1"/>
                          </a:solidFill>
                          <a:latin typeface="+mn-ea"/>
                          <a:ea typeface="+mn-ea"/>
                          <a:cs typeface="Arial" panose="020B0604020202020204" pitchFamily="34" charset="0"/>
                        </a:rPr>
                        <a:t>号に規定された条件に従って許可を取得する必要がある。</a:t>
                      </a:r>
                      <a:r>
                        <a:rPr kumimoji="1" lang="en-US" sz="1200" b="0" kern="1200" dirty="0">
                          <a:solidFill>
                            <a:schemeClr val="tx1"/>
                          </a:solidFill>
                          <a:latin typeface="+mn-ea"/>
                          <a:ea typeface="+mn-ea"/>
                          <a:cs typeface="Arial" panose="020B0604020202020204" pitchFamily="34" charset="0"/>
                        </a:rPr>
                        <a:t> </a:t>
                      </a:r>
                      <a:r>
                        <a:rPr kumimoji="1" lang="en-US" sz="1200" b="0" kern="1200" noProof="1">
                          <a:solidFill>
                            <a:schemeClr val="tx1"/>
                          </a:solidFill>
                          <a:latin typeface="+mn-ea"/>
                          <a:ea typeface="+mn-ea"/>
                          <a:cs typeface="Arial" panose="020B0604020202020204" pitchFamily="34" charset="0"/>
                        </a:rPr>
                        <a:t>さらに、医薬品を保管する倉庫は、</a:t>
                      </a:r>
                      <a:r>
                        <a:rPr kumimoji="1" lang="en-US" sz="1200" b="0" kern="1200" noProof="1">
                          <a:solidFill>
                            <a:schemeClr val="tx1"/>
                          </a:solidFill>
                          <a:latin typeface="+mj-lt"/>
                          <a:ea typeface="+mn-ea"/>
                          <a:cs typeface="Arial" panose="020B0604020202020204" pitchFamily="34" charset="0"/>
                        </a:rPr>
                        <a:t>CAPA</a:t>
                      </a:r>
                      <a:r>
                        <a:rPr kumimoji="1" lang="en-US" sz="1200" b="0" kern="1200" noProof="1">
                          <a:solidFill>
                            <a:schemeClr val="tx1"/>
                          </a:solidFill>
                          <a:latin typeface="+mn-ea"/>
                          <a:ea typeface="+mn-ea"/>
                          <a:cs typeface="Arial" panose="020B0604020202020204" pitchFamily="34" charset="0"/>
                        </a:rPr>
                        <a:t>によって確立された</a:t>
                      </a:r>
                      <a:r>
                        <a:rPr kumimoji="1" lang="ja-JP" altLang="en-US" sz="1200" b="0" kern="1200" noProof="1">
                          <a:solidFill>
                            <a:schemeClr val="tx1"/>
                          </a:solidFill>
                          <a:latin typeface="+mn-ea"/>
                          <a:ea typeface="+mn-ea"/>
                          <a:cs typeface="Arial" panose="020B0604020202020204" pitchFamily="34" charset="0"/>
                        </a:rPr>
                        <a:t>適正製造規範（</a:t>
                      </a:r>
                      <a:r>
                        <a:rPr kumimoji="1" lang="en-US" altLang="ja-JP" sz="1200" b="0" kern="1200" noProof="1">
                          <a:solidFill>
                            <a:schemeClr val="tx1"/>
                          </a:solidFill>
                          <a:latin typeface="+mj-lt"/>
                          <a:ea typeface="+mn-ea"/>
                          <a:cs typeface="Arial" panose="020B0604020202020204" pitchFamily="34" charset="0"/>
                        </a:rPr>
                        <a:t>GMP</a:t>
                      </a:r>
                      <a:r>
                        <a:rPr kumimoji="1" lang="ja-JP" altLang="en-US" sz="1200" b="0" kern="1200" noProof="1">
                          <a:solidFill>
                            <a:schemeClr val="tx1"/>
                          </a:solidFill>
                          <a:latin typeface="+mj-lt"/>
                          <a:ea typeface="+mn-ea"/>
                          <a:cs typeface="Arial" panose="020B0604020202020204" pitchFamily="34" charset="0"/>
                        </a:rPr>
                        <a:t>）</a:t>
                      </a:r>
                      <a:r>
                        <a:rPr kumimoji="1" lang="en-US" sz="1200" b="0" kern="1200" noProof="1">
                          <a:solidFill>
                            <a:schemeClr val="tx1"/>
                          </a:solidFill>
                          <a:latin typeface="+mn-ea"/>
                          <a:ea typeface="+mn-ea"/>
                          <a:cs typeface="Arial" panose="020B0604020202020204" pitchFamily="34" charset="0"/>
                        </a:rPr>
                        <a:t>を遵守しなければならない。</a:t>
                      </a:r>
                    </a:p>
                  </a:txBody>
                  <a:tcPr marT="45721" marB="45721">
                    <a:noFill/>
                  </a:tcPr>
                </a:tc>
                <a:extLst>
                  <a:ext uri="{0D108BD9-81ED-4DB2-BD59-A6C34878D82A}">
                    <a16:rowId xmlns:a16="http://schemas.microsoft.com/office/drawing/2014/main" val="3843075848"/>
                  </a:ext>
                </a:extLst>
              </a:tr>
            </a:tbl>
          </a:graphicData>
        </a:graphic>
      </p:graphicFrame>
      <p:sp>
        <p:nvSpPr>
          <p:cNvPr id="4" name="TextBox 3">
            <a:extLst>
              <a:ext uri="{FF2B5EF4-FFF2-40B4-BE49-F238E27FC236}">
                <a16:creationId xmlns:a16="http://schemas.microsoft.com/office/drawing/2014/main" id="{387E99DD-8022-F053-C18A-8C2819BF8175}"/>
              </a:ext>
            </a:extLst>
          </p:cNvPr>
          <p:cNvSpPr txBox="1">
            <a:spLocks/>
          </p:cNvSpPr>
          <p:nvPr/>
        </p:nvSpPr>
        <p:spPr>
          <a:xfrm>
            <a:off x="200473" y="1124747"/>
            <a:ext cx="9505058" cy="523222"/>
          </a:xfrm>
          <a:prstGeom prst="rect">
            <a:avLst/>
          </a:prstGeom>
        </p:spPr>
        <p:txBody>
          <a:bodyPr vert="horz" wrap="square" lIns="91440" tIns="45721" rIns="91440" bIns="45721"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Clr>
                <a:srgbClr val="3D6AA7"/>
              </a:buClr>
            </a:pPr>
            <a:r>
              <a:rPr kumimoji="1" lang="ja-JP" altLang="en-US" sz="1400" noProof="1">
                <a:solidFill>
                  <a:srgbClr val="000000"/>
                </a:solidFill>
                <a:latin typeface="+mn-ea"/>
                <a:cs typeface="Arial" panose="020B0604020202020204" pitchFamily="34" charset="0"/>
              </a:rPr>
              <a:t>薬事</a:t>
            </a:r>
            <a:r>
              <a:rPr kumimoji="1" lang="en-US" sz="1400" noProof="1">
                <a:solidFill>
                  <a:srgbClr val="000000"/>
                </a:solidFill>
                <a:latin typeface="+mn-ea"/>
                <a:cs typeface="Arial" panose="020B0604020202020204" pitchFamily="34" charset="0"/>
              </a:rPr>
              <a:t>法に基づく薬局には、公的薬局、民間薬局が含まれ</a:t>
            </a:r>
            <a:r>
              <a:rPr kumimoji="1" lang="ja-JP" altLang="en-US" sz="1400"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医薬品工場</a:t>
            </a:r>
            <a:r>
              <a:rPr kumimoji="1" lang="ja-JP" altLang="en-US" sz="1400" b="1"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医薬品倉庫</a:t>
            </a:r>
            <a:r>
              <a:rPr kumimoji="1" lang="ja-JP" altLang="en-US" sz="1400" b="1"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医薬品代理店の倉庫</a:t>
            </a:r>
            <a:r>
              <a:rPr kumimoji="1" lang="ja-JP" altLang="en-US" sz="1400" b="1" noProof="1">
                <a:solidFill>
                  <a:srgbClr val="000000"/>
                </a:solidFill>
                <a:latin typeface="+mn-ea"/>
                <a:cs typeface="Arial" panose="020B0604020202020204" pitchFamily="34" charset="0"/>
              </a:rPr>
              <a:t>、</a:t>
            </a:r>
            <a:r>
              <a:rPr kumimoji="1" lang="ja-JP" altLang="en-US" sz="1400" noProof="1">
                <a:solidFill>
                  <a:srgbClr val="000000"/>
                </a:solidFill>
                <a:latin typeface="+mn-ea"/>
                <a:cs typeface="Arial" panose="020B0604020202020204" pitchFamily="34" charset="0"/>
              </a:rPr>
              <a:t>医療用植物</a:t>
            </a:r>
            <a:r>
              <a:rPr kumimoji="1" lang="en-US" sz="1400" noProof="1">
                <a:solidFill>
                  <a:srgbClr val="000000"/>
                </a:solidFill>
                <a:latin typeface="+mn-ea"/>
                <a:cs typeface="Arial" panose="020B0604020202020204" pitchFamily="34" charset="0"/>
              </a:rPr>
              <a:t>とその収益を取引する</a:t>
            </a:r>
            <a:r>
              <a:rPr kumimoji="1" lang="ja-JP" altLang="en-US" sz="1400" noProof="1">
                <a:solidFill>
                  <a:srgbClr val="000000"/>
                </a:solidFill>
                <a:latin typeface="+mn-ea"/>
                <a:cs typeface="Arial" panose="020B0604020202020204" pitchFamily="34" charset="0"/>
              </a:rPr>
              <a:t>店舗がある。</a:t>
            </a:r>
            <a:endParaRPr kumimoji="1" lang="en-US" sz="1400" noProof="1">
              <a:solidFill>
                <a:srgbClr val="000000"/>
              </a:solidFill>
              <a:latin typeface="+mn-ea"/>
              <a:cs typeface="Arial" panose="020B0604020202020204" pitchFamily="34" charset="0"/>
            </a:endParaRPr>
          </a:p>
        </p:txBody>
      </p:sp>
      <p:sp>
        <p:nvSpPr>
          <p:cNvPr id="10" name="タイトル 1">
            <a:extLst>
              <a:ext uri="{FF2B5EF4-FFF2-40B4-BE49-F238E27FC236}">
                <a16:creationId xmlns:a16="http://schemas.microsoft.com/office/drawing/2014/main" id="{D00971D3-53A1-BE33-7672-0D0E729D4C36}"/>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498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6"/>
            <a:ext cx="9505055" cy="307777"/>
          </a:xfrm>
        </p:spPr>
        <p:txBody>
          <a:bodyPr vert="horz" lIns="91440" tIns="45721" rIns="91440" bIns="45721"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臨床試験に関する</a:t>
            </a:r>
            <a:r>
              <a:rPr lang="en-US" altLang="ja-JP" sz="2000" noProof="1">
                <a:latin typeface="HGS創英角ｺﾞｼｯｸUB" panose="020B0900000000000000" pitchFamily="50" charset="-128"/>
                <a:ea typeface="HGS創英角ｺﾞｼｯｸUB" panose="020B0900000000000000" pitchFamily="50" charset="-128"/>
              </a:rPr>
              <a:t>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064365"/>
            <a:ext cx="9385344" cy="1926874"/>
          </a:xfrm>
          <a:prstGeom prst="rect">
            <a:avLst/>
          </a:prstGeom>
          <a:noFill/>
        </p:spPr>
        <p:txBody>
          <a:bodyPr wrap="square" lIns="0" tIns="0" rIns="0" bIns="0" rtlCol="0">
            <a:spAutoFit/>
          </a:bodyPr>
          <a:lstStyle/>
          <a:p>
            <a:pPr marL="190504" indent="-190504">
              <a:lnSpc>
                <a:spcPct val="110000"/>
              </a:lnSpc>
              <a:spcAft>
                <a:spcPts val="201"/>
              </a:spcAft>
              <a:buClr>
                <a:srgbClr val="5F8AC3"/>
              </a:buClr>
              <a:buFont typeface="Wingdings" panose="05000000000000000000" pitchFamily="2" charset="2"/>
              <a:buChar char="n"/>
            </a:pPr>
            <a:r>
              <a:rPr lang="ja-JP" altLang="en-US" sz="1400" noProof="1">
                <a:latin typeface="+mn-ea"/>
                <a:cs typeface="Arial" panose="020B0604020202020204" pitchFamily="34" charset="0"/>
              </a:rPr>
              <a:t>医薬品の</a:t>
            </a:r>
            <a:r>
              <a:rPr lang="en-US" altLang="ja-JP" sz="1400" noProof="1">
                <a:latin typeface="+mn-ea"/>
                <a:cs typeface="Arial" panose="020B0604020202020204" pitchFamily="34" charset="0"/>
              </a:rPr>
              <a:t>臨床試験の実施基準</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GCP: Good Clinical Practice</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は、臨床試験の倫理的および科学的な品質に関する国際的な基準である。エジプトは、臨床試験を規制する国内</a:t>
            </a:r>
            <a:r>
              <a:rPr lang="en-US" altLang="ja-JP" sz="1400" noProof="1">
                <a:latin typeface="+mj-lt"/>
                <a:cs typeface="Arial" panose="020B0604020202020204" pitchFamily="34" charset="0"/>
              </a:rPr>
              <a:t>GCP</a:t>
            </a:r>
            <a:r>
              <a:rPr lang="en-US" altLang="ja-JP" sz="1400" noProof="1">
                <a:latin typeface="+mn-ea"/>
                <a:cs typeface="Arial" panose="020B0604020202020204" pitchFamily="34" charset="0"/>
              </a:rPr>
              <a:t>ガイドラインに関する省令</a:t>
            </a:r>
            <a:r>
              <a:rPr lang="ja-JP" altLang="en-US" sz="1400" noProof="1">
                <a:latin typeface="+mn-ea"/>
                <a:cs typeface="Arial" panose="020B0604020202020204" pitchFamily="34" charset="0"/>
              </a:rPr>
              <a:t>第</a:t>
            </a:r>
            <a:r>
              <a:rPr lang="en-US" altLang="ja-JP" sz="1400" noProof="1">
                <a:latin typeface="+mj-lt"/>
                <a:cs typeface="Arial" panose="020B0604020202020204" pitchFamily="34" charset="0"/>
              </a:rPr>
              <a:t>436/2006</a:t>
            </a:r>
            <a:r>
              <a:rPr lang="en-US" altLang="ja-JP" sz="1400" noProof="1">
                <a:latin typeface="+mn-ea"/>
                <a:cs typeface="Arial" panose="020B0604020202020204" pitchFamily="34" charset="0"/>
              </a:rPr>
              <a:t>号により、</a:t>
            </a:r>
            <a:r>
              <a:rPr lang="en-US" altLang="ja-JP" sz="1400" noProof="1">
                <a:latin typeface="+mj-lt"/>
                <a:cs typeface="Arial" panose="020B0604020202020204" pitchFamily="34" charset="0"/>
              </a:rPr>
              <a:t>2006</a:t>
            </a:r>
            <a:r>
              <a:rPr lang="en-US" altLang="ja-JP" sz="1400" noProof="1">
                <a:latin typeface="+mn-ea"/>
                <a:cs typeface="Arial" panose="020B0604020202020204" pitchFamily="34" charset="0"/>
              </a:rPr>
              <a:t>年から</a:t>
            </a:r>
            <a:r>
              <a:rPr lang="en-US" altLang="ja-JP" sz="1400" noProof="1">
                <a:latin typeface="+mj-lt"/>
                <a:cs typeface="Arial" panose="020B0604020202020204" pitchFamily="34" charset="0"/>
              </a:rPr>
              <a:t>ICH GCP</a:t>
            </a:r>
            <a:r>
              <a:rPr lang="en-US" altLang="ja-JP" sz="1400" noProof="1">
                <a:latin typeface="+mn-ea"/>
                <a:cs typeface="Arial" panose="020B0604020202020204" pitchFamily="34" charset="0"/>
              </a:rPr>
              <a:t>ガイドラインを採用している。</a:t>
            </a:r>
            <a:r>
              <a:rPr lang="en-US" altLang="ja-JP" sz="1400" dirty="0">
                <a:latin typeface="+mn-ea"/>
                <a:cs typeface="Arial" panose="020B0604020202020204" pitchFamily="34" charset="0"/>
              </a:rPr>
              <a:t> </a:t>
            </a:r>
            <a:endParaRPr lang="en-US" sz="1400" noProof="1">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エジプト医薬品庁</a:t>
            </a:r>
            <a:r>
              <a:rPr lang="en-US" sz="1400" noProof="1">
                <a:latin typeface="+mj-lt"/>
                <a:cs typeface="Arial" panose="020B0604020202020204" pitchFamily="34" charset="0"/>
              </a:rPr>
              <a:t>（EDA） </a:t>
            </a:r>
            <a:r>
              <a:rPr lang="en-US" sz="1400" noProof="1">
                <a:latin typeface="+mn-ea"/>
                <a:cs typeface="Arial" panose="020B0604020202020204" pitchFamily="34" charset="0"/>
              </a:rPr>
              <a:t>は、</a:t>
            </a:r>
            <a:r>
              <a:rPr lang="en-US" sz="1400" noProof="1">
                <a:latin typeface="+mj-lt"/>
                <a:cs typeface="Arial" panose="020B0604020202020204" pitchFamily="34" charset="0"/>
              </a:rPr>
              <a:t>2019</a:t>
            </a:r>
            <a:r>
              <a:rPr lang="en-US" sz="1400" noProof="1">
                <a:latin typeface="+mn-ea"/>
                <a:cs typeface="Arial" panose="020B0604020202020204" pitchFamily="34" charset="0"/>
              </a:rPr>
              <a:t>年の大統領令第</a:t>
            </a:r>
            <a:r>
              <a:rPr lang="en-US" sz="1400" noProof="1">
                <a:latin typeface="+mj-lt"/>
                <a:cs typeface="Arial" panose="020B0604020202020204" pitchFamily="34" charset="0"/>
              </a:rPr>
              <a:t>151</a:t>
            </a:r>
            <a:r>
              <a:rPr lang="en-US" sz="1400" noProof="1">
                <a:latin typeface="+mn-ea"/>
                <a:cs typeface="Arial" panose="020B0604020202020204" pitchFamily="34" charset="0"/>
              </a:rPr>
              <a:t>号により、</a:t>
            </a:r>
            <a:r>
              <a:rPr lang="en-US" sz="1400" noProof="1">
                <a:latin typeface="+mj-lt"/>
                <a:cs typeface="Arial" panose="020B0604020202020204" pitchFamily="34" charset="0"/>
              </a:rPr>
              <a:t>NORCB</a:t>
            </a:r>
            <a:r>
              <a:rPr lang="en-US" sz="1400" noProof="1">
                <a:latin typeface="+mn-ea"/>
                <a:cs typeface="Arial" panose="020B0604020202020204" pitchFamily="34" charset="0"/>
              </a:rPr>
              <a:t>と</a:t>
            </a:r>
            <a:r>
              <a:rPr lang="en-US" sz="1400" noProof="1">
                <a:latin typeface="+mj-lt"/>
                <a:cs typeface="Arial" panose="020B0604020202020204" pitchFamily="34" charset="0"/>
              </a:rPr>
              <a:t>NODC</a:t>
            </a:r>
            <a:r>
              <a:rPr lang="en-US" altLang="ja-JP" sz="1400" noProof="1">
                <a:latin typeface="+mj-lt"/>
                <a:cs typeface="Arial" panose="020B0604020202020204" pitchFamily="34" charset="0"/>
              </a:rPr>
              <a:t>A</a:t>
            </a:r>
            <a:r>
              <a:rPr lang="en-US" sz="1400" noProof="1">
                <a:latin typeface="+mj-lt"/>
                <a:cs typeface="Arial" panose="020B0604020202020204" pitchFamily="34" charset="0"/>
              </a:rPr>
              <a:t>R</a:t>
            </a:r>
            <a:r>
              <a:rPr lang="ja-JP" altLang="en-US" sz="1400" noProof="1">
                <a:latin typeface="+mn-ea"/>
                <a:cs typeface="Arial" panose="020B0604020202020204" pitchFamily="34" charset="0"/>
              </a:rPr>
              <a:t>を外し、</a:t>
            </a:r>
            <a:r>
              <a:rPr lang="en-US" sz="1400" dirty="0">
                <a:latin typeface="+mn-ea"/>
                <a:cs typeface="Arial" panose="020B0604020202020204" pitchFamily="34" charset="0"/>
              </a:rPr>
              <a:t> </a:t>
            </a:r>
            <a:r>
              <a:rPr lang="en-US" sz="1400" noProof="1">
                <a:latin typeface="+mn-ea"/>
                <a:cs typeface="Arial" panose="020B0604020202020204" pitchFamily="34" charset="0"/>
              </a:rPr>
              <a:t>EDAは、他の規制当局と協力して、生物学的製剤、医薬品、医療機器及び</a:t>
            </a:r>
            <a:r>
              <a:rPr lang="ja-JP" altLang="en-US" sz="1400" noProof="1">
                <a:latin typeface="+mn-ea"/>
                <a:cs typeface="Arial" panose="020B0604020202020204" pitchFamily="34" charset="0"/>
              </a:rPr>
              <a:t>植物性医薬品</a:t>
            </a:r>
            <a:r>
              <a:rPr lang="en-US" sz="1400" noProof="1">
                <a:latin typeface="+mn-ea"/>
                <a:cs typeface="Arial" panose="020B0604020202020204" pitchFamily="34" charset="0"/>
              </a:rPr>
              <a:t>に関する法律及び規制を執行する。</a:t>
            </a:r>
          </a:p>
          <a:p>
            <a:pPr marL="190504" indent="-190504">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エジプト</a:t>
            </a:r>
            <a:r>
              <a:rPr lang="ja-JP" altLang="en-US" sz="1400" noProof="1">
                <a:latin typeface="+mn-ea"/>
                <a:cs typeface="Arial" panose="020B0604020202020204" pitchFamily="34" charset="0"/>
              </a:rPr>
              <a:t>の</a:t>
            </a:r>
            <a:r>
              <a:rPr lang="en-US" sz="1400" noProof="1">
                <a:latin typeface="+mn-ea"/>
                <a:cs typeface="Arial" panose="020B0604020202020204" pitchFamily="34" charset="0"/>
              </a:rPr>
              <a:t>臨床試験には</a:t>
            </a:r>
            <a:r>
              <a:rPr lang="en-US" sz="1400" noProof="1">
                <a:latin typeface="+mj-lt"/>
                <a:cs typeface="Arial" panose="020B0604020202020204" pitchFamily="34" charset="0"/>
              </a:rPr>
              <a:t>4</a:t>
            </a:r>
            <a:r>
              <a:rPr lang="en-US" sz="1400" noProof="1">
                <a:latin typeface="+mn-ea"/>
                <a:cs typeface="Arial" panose="020B0604020202020204" pitchFamily="34" charset="0"/>
              </a:rPr>
              <a:t>つのフェーズがあ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試験する</a:t>
            </a:r>
            <a:r>
              <a:rPr lang="ja-JP" altLang="en-US" sz="1400" noProof="1">
                <a:latin typeface="+mn-ea"/>
                <a:cs typeface="Arial" panose="020B0604020202020204" pitchFamily="34" charset="0"/>
              </a:rPr>
              <a:t>医薬品</a:t>
            </a:r>
            <a:r>
              <a:rPr lang="en-US" sz="1400" noProof="1">
                <a:latin typeface="+mn-ea"/>
                <a:cs typeface="Arial" panose="020B0604020202020204" pitchFamily="34" charset="0"/>
              </a:rPr>
              <a:t>がエジプトで製造されたものであれば、臨床試験のすべてのフェーズ（</a:t>
            </a:r>
            <a:r>
              <a:rPr lang="en-US" sz="1400" noProof="1">
                <a:latin typeface="+mj-lt"/>
                <a:cs typeface="Arial" panose="020B0604020202020204" pitchFamily="34" charset="0"/>
              </a:rPr>
              <a:t>1</a:t>
            </a:r>
            <a:r>
              <a:rPr lang="ja-JP" altLang="en-US" sz="1400" noProof="1">
                <a:latin typeface="+mj-lt"/>
                <a:cs typeface="Arial" panose="020B0604020202020204" pitchFamily="34" charset="0"/>
              </a:rPr>
              <a:t>～</a:t>
            </a:r>
            <a:r>
              <a:rPr lang="en-US" sz="1400" noProof="1">
                <a:latin typeface="+mj-lt"/>
                <a:cs typeface="Arial" panose="020B0604020202020204" pitchFamily="34" charset="0"/>
              </a:rPr>
              <a:t>4） </a:t>
            </a:r>
            <a:r>
              <a:rPr lang="en-US" sz="1400" noProof="1">
                <a:latin typeface="+mn-ea"/>
                <a:cs typeface="Arial" panose="020B0604020202020204" pitchFamily="34" charset="0"/>
              </a:rPr>
              <a:t>が許可され</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医薬品がエジプト国外で製造される場合は、</a:t>
            </a:r>
            <a:r>
              <a:rPr lang="en-US" sz="1400" noProof="1">
                <a:latin typeface="+mj-lt"/>
                <a:cs typeface="Arial" panose="020B0604020202020204" pitchFamily="34" charset="0"/>
              </a:rPr>
              <a:t>3</a:t>
            </a:r>
            <a:r>
              <a:rPr lang="ja-JP" altLang="en-US" sz="1400" noProof="1">
                <a:latin typeface="+mn-ea"/>
                <a:cs typeface="Arial" panose="020B0604020202020204" pitchFamily="34" charset="0"/>
              </a:rPr>
              <a:t>フェーズ</a:t>
            </a:r>
            <a:r>
              <a:rPr lang="en-US" sz="1400" noProof="1">
                <a:latin typeface="+mn-ea"/>
                <a:cs typeface="Arial" panose="020B0604020202020204" pitchFamily="34" charset="0"/>
              </a:rPr>
              <a:t>および</a:t>
            </a:r>
            <a:r>
              <a:rPr lang="en-US" sz="1400" noProof="1">
                <a:latin typeface="+mj-lt"/>
                <a:cs typeface="Arial" panose="020B0604020202020204" pitchFamily="34" charset="0"/>
              </a:rPr>
              <a:t>4</a:t>
            </a:r>
            <a:r>
              <a:rPr lang="ja-JP" altLang="en-US" sz="1400" noProof="1">
                <a:latin typeface="+mn-ea"/>
                <a:cs typeface="Arial" panose="020B0604020202020204" pitchFamily="34" charset="0"/>
              </a:rPr>
              <a:t>フェーズの</a:t>
            </a:r>
            <a:r>
              <a:rPr lang="en-US" sz="1400" noProof="1">
                <a:latin typeface="+mn-ea"/>
                <a:cs typeface="Arial" panose="020B0604020202020204" pitchFamily="34" charset="0"/>
              </a:rPr>
              <a:t>試験のみが許可される。</a:t>
            </a:r>
            <a:endParaRPr lang="en-US" sz="1400" dirty="0">
              <a:solidFill>
                <a:srgbClr val="212121"/>
              </a:solidFill>
              <a:latin typeface="Cambria" panose="02040503050406030204" pitchFamily="18" charset="0"/>
            </a:endParaRPr>
          </a:p>
        </p:txBody>
      </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eiryo UI" panose="020B0604030504040204" pitchFamily="34" charset="-128"/>
                <a:ea typeface="Meiryo UI" panose="020B0604030504040204" pitchFamily="34" charset="-128"/>
                <a:cs typeface="Arial" panose="020B0604020202020204" pitchFamily="34" charset="0"/>
              </a:rPr>
              <a:t>Egyptian Drug </a:t>
            </a:r>
            <a:r>
              <a:rPr lang="en-US" altLang="ja-JP" sz="800" noProof="1">
                <a:latin typeface="Meiryo UI" panose="020B0604030504040204" pitchFamily="34" charset="-128"/>
                <a:ea typeface="Meiryo UI" panose="020B0604030504040204" pitchFamily="34" charset="-128"/>
                <a:cs typeface="Arial" panose="020B0604020202020204" pitchFamily="34" charset="0"/>
              </a:rPr>
              <a:t>A</a:t>
            </a:r>
            <a:r>
              <a:rPr lang="ja-JP" altLang="en-US" sz="800" noProof="1">
                <a:latin typeface="Meiryo UI" panose="020B0604030504040204" pitchFamily="34" charset="-128"/>
                <a:ea typeface="Meiryo UI" panose="020B0604030504040204" pitchFamily="34" charset="-128"/>
                <a:cs typeface="Arial" panose="020B0604020202020204" pitchFamily="34" charset="0"/>
              </a:rPr>
              <a:t>uthority（EDA）、NIH、UHA</a:t>
            </a:r>
          </a:p>
        </p:txBody>
      </p:sp>
      <p:sp>
        <p:nvSpPr>
          <p:cNvPr id="8" name="Rectangle 7">
            <a:extLst>
              <a:ext uri="{FF2B5EF4-FFF2-40B4-BE49-F238E27FC236}">
                <a16:creationId xmlns:a16="http://schemas.microsoft.com/office/drawing/2014/main" id="{F358C9CF-A2CE-75A2-BC98-0FE22F1675B8}"/>
              </a:ext>
            </a:extLst>
          </p:cNvPr>
          <p:cNvSpPr/>
          <p:nvPr/>
        </p:nvSpPr>
        <p:spPr>
          <a:xfrm>
            <a:off x="2501286" y="4525277"/>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エジプト医薬品庁（EDA）</a:t>
            </a:r>
          </a:p>
        </p:txBody>
      </p:sp>
      <p:sp>
        <p:nvSpPr>
          <p:cNvPr id="9" name="Rectangle 8">
            <a:extLst>
              <a:ext uri="{FF2B5EF4-FFF2-40B4-BE49-F238E27FC236}">
                <a16:creationId xmlns:a16="http://schemas.microsoft.com/office/drawing/2014/main" id="{65F0F33D-01A0-C696-8A20-F490D1B223A1}"/>
              </a:ext>
            </a:extLst>
          </p:cNvPr>
          <p:cNvSpPr/>
          <p:nvPr/>
        </p:nvSpPr>
        <p:spPr>
          <a:xfrm>
            <a:off x="2501284" y="4935278"/>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生物学的・革新的製品と臨床試験の中央</a:t>
            </a:r>
            <a:r>
              <a:rPr kumimoji="1" lang="ja-JP" altLang="en-US" sz="1200" b="1" noProof="1">
                <a:latin typeface="+mn-ea"/>
                <a:cs typeface="Arial" panose="020B0604020202020204" pitchFamily="34" charset="0"/>
              </a:rPr>
              <a:t>管理</a:t>
            </a:r>
            <a:r>
              <a:rPr kumimoji="1" lang="en-US" sz="1200" b="1" noProof="1">
                <a:latin typeface="+mn-ea"/>
                <a:cs typeface="Arial" panose="020B0604020202020204" pitchFamily="34" charset="0"/>
              </a:rPr>
              <a:t>（BIO-INN）</a:t>
            </a:r>
          </a:p>
        </p:txBody>
      </p:sp>
      <p:sp>
        <p:nvSpPr>
          <p:cNvPr id="10" name="Rectangle 9">
            <a:extLst>
              <a:ext uri="{FF2B5EF4-FFF2-40B4-BE49-F238E27FC236}">
                <a16:creationId xmlns:a16="http://schemas.microsoft.com/office/drawing/2014/main" id="{8535315D-3588-92DA-3FF0-8474001DB616}"/>
              </a:ext>
            </a:extLst>
          </p:cNvPr>
          <p:cNvSpPr/>
          <p:nvPr/>
        </p:nvSpPr>
        <p:spPr>
          <a:xfrm>
            <a:off x="2501284" y="5355656"/>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臨床試験の一般管理（GAおよびCT）</a:t>
            </a:r>
          </a:p>
        </p:txBody>
      </p:sp>
      <p:sp>
        <p:nvSpPr>
          <p:cNvPr id="16" name="Rectangle 15">
            <a:extLst>
              <a:ext uri="{FF2B5EF4-FFF2-40B4-BE49-F238E27FC236}">
                <a16:creationId xmlns:a16="http://schemas.microsoft.com/office/drawing/2014/main" id="{25715E05-2439-8606-DCF1-B6929E33EA7E}"/>
              </a:ext>
            </a:extLst>
          </p:cNvPr>
          <p:cNvSpPr/>
          <p:nvPr/>
        </p:nvSpPr>
        <p:spPr>
          <a:xfrm>
            <a:off x="2501286" y="5797690"/>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治験進行管理</a:t>
            </a:r>
          </a:p>
        </p:txBody>
      </p:sp>
      <p:sp>
        <p:nvSpPr>
          <p:cNvPr id="17" name="Rectangle 16">
            <a:extLst>
              <a:ext uri="{FF2B5EF4-FFF2-40B4-BE49-F238E27FC236}">
                <a16:creationId xmlns:a16="http://schemas.microsoft.com/office/drawing/2014/main" id="{C913578B-9E87-0B0F-004C-609C00CA90C9}"/>
              </a:ext>
            </a:extLst>
          </p:cNvPr>
          <p:cNvSpPr/>
          <p:nvPr/>
        </p:nvSpPr>
        <p:spPr>
          <a:xfrm>
            <a:off x="4358661" y="5797690"/>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治験実施計画書の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管理及び</a:t>
            </a:r>
            <a:r>
              <a:rPr kumimoji="1" lang="ja-JP" altLang="en-US" sz="1200" b="1" noProof="1">
                <a:latin typeface="+mn-ea"/>
                <a:cs typeface="Arial" panose="020B0604020202020204" pitchFamily="34" charset="0"/>
              </a:rPr>
              <a:t>治験</a:t>
            </a:r>
            <a:r>
              <a:rPr kumimoji="1" lang="en-US" sz="1200" b="1" noProof="1">
                <a:latin typeface="+mn-ea"/>
                <a:cs typeface="Arial" panose="020B0604020202020204" pitchFamily="34" charset="0"/>
              </a:rPr>
              <a:t>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フォローアップ</a:t>
            </a:r>
          </a:p>
        </p:txBody>
      </p:sp>
      <p:sp>
        <p:nvSpPr>
          <p:cNvPr id="18" name="Rectangle 17">
            <a:extLst>
              <a:ext uri="{FF2B5EF4-FFF2-40B4-BE49-F238E27FC236}">
                <a16:creationId xmlns:a16="http://schemas.microsoft.com/office/drawing/2014/main" id="{8638FD84-4342-B5F8-B3AB-9D6CB253424F}"/>
              </a:ext>
            </a:extLst>
          </p:cNvPr>
          <p:cNvSpPr/>
          <p:nvPr/>
        </p:nvSpPr>
        <p:spPr>
          <a:xfrm>
            <a:off x="6216036" y="5785183"/>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科学委員会の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運営と技術支援</a:t>
            </a:r>
          </a:p>
        </p:txBody>
      </p:sp>
      <p:sp>
        <p:nvSpPr>
          <p:cNvPr id="19" name="Rectangle 18">
            <a:extLst>
              <a:ext uri="{FF2B5EF4-FFF2-40B4-BE49-F238E27FC236}">
                <a16:creationId xmlns:a16="http://schemas.microsoft.com/office/drawing/2014/main" id="{C0DEA695-ECD5-25CB-051F-4BD40818C591}"/>
              </a:ext>
            </a:extLst>
          </p:cNvPr>
          <p:cNvSpPr/>
          <p:nvPr/>
        </p:nvSpPr>
        <p:spPr>
          <a:xfrm>
            <a:off x="1825011" y="4525278"/>
            <a:ext cx="590550" cy="1982112"/>
          </a:xfrm>
          <a:prstGeom prst="rect">
            <a:avLst/>
          </a:prstGeom>
          <a:solidFill>
            <a:schemeClr val="accent3">
              <a:lumMod val="75000"/>
            </a:schemeClr>
          </a:solidFill>
        </p:spPr>
        <p:txBody>
          <a:bodyPr vert="eaVert"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治験当局</a:t>
            </a:r>
          </a:p>
        </p:txBody>
      </p:sp>
      <p:sp>
        <p:nvSpPr>
          <p:cNvPr id="21" name="Rectangle: Rounded Corners 20">
            <a:extLst>
              <a:ext uri="{FF2B5EF4-FFF2-40B4-BE49-F238E27FC236}">
                <a16:creationId xmlns:a16="http://schemas.microsoft.com/office/drawing/2014/main" id="{D8580B17-74B4-49BD-9FD9-0D51D176E03D}"/>
              </a:ext>
            </a:extLst>
          </p:cNvPr>
          <p:cNvSpPr/>
          <p:nvPr/>
        </p:nvSpPr>
        <p:spPr>
          <a:xfrm>
            <a:off x="2120287"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スクリーニング</a:t>
            </a:r>
            <a:endParaRPr lang="en-US" sz="1200" b="1" dirty="0">
              <a:latin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CB9C8195-F97C-49A0-9CD3-C1C65E51578C}"/>
              </a:ext>
            </a:extLst>
          </p:cNvPr>
          <p:cNvSpPr/>
          <p:nvPr/>
        </p:nvSpPr>
        <p:spPr>
          <a:xfrm>
            <a:off x="3476802"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提出</a:t>
            </a:r>
          </a:p>
        </p:txBody>
      </p:sp>
      <p:sp>
        <p:nvSpPr>
          <p:cNvPr id="23" name="Rectangle: Rounded Corners 22">
            <a:extLst>
              <a:ext uri="{FF2B5EF4-FFF2-40B4-BE49-F238E27FC236}">
                <a16:creationId xmlns:a16="http://schemas.microsoft.com/office/drawing/2014/main" id="{DC9BB601-8F58-4442-ABCE-2199237DFBD5}"/>
              </a:ext>
            </a:extLst>
          </p:cNvPr>
          <p:cNvSpPr/>
          <p:nvPr/>
        </p:nvSpPr>
        <p:spPr>
          <a:xfrm>
            <a:off x="4833315"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altLang="ja-JP" sz="1200" b="1" noProof="1">
                <a:latin typeface="+mn-ea"/>
                <a:cs typeface="Arial" panose="020B0604020202020204" pitchFamily="34" charset="0"/>
              </a:rPr>
              <a:t>評価</a:t>
            </a:r>
            <a:endParaRPr lang="en-US" sz="1200" b="1" dirty="0">
              <a:latin typeface="+mn-ea"/>
              <a:cs typeface="Arial" panose="020B0604020202020204" pitchFamily="34" charset="0"/>
            </a:endParaRPr>
          </a:p>
        </p:txBody>
      </p:sp>
      <p:cxnSp>
        <p:nvCxnSpPr>
          <p:cNvPr id="24" name="Straight Arrow Connector 23">
            <a:extLst>
              <a:ext uri="{FF2B5EF4-FFF2-40B4-BE49-F238E27FC236}">
                <a16:creationId xmlns:a16="http://schemas.microsoft.com/office/drawing/2014/main" id="{E02DF133-89E9-4F44-8709-14B8182CA87C}"/>
              </a:ext>
            </a:extLst>
          </p:cNvPr>
          <p:cNvCxnSpPr>
            <a:cxnSpLocks/>
            <a:stCxn id="21" idx="3"/>
            <a:endCxn id="22" idx="1"/>
          </p:cNvCxnSpPr>
          <p:nvPr/>
        </p:nvCxnSpPr>
        <p:spPr>
          <a:xfrm>
            <a:off x="3340103" y="3770455"/>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57228EF-670F-40FF-A19D-F7FCB024C3D8}"/>
              </a:ext>
            </a:extLst>
          </p:cNvPr>
          <p:cNvCxnSpPr>
            <a:cxnSpLocks/>
          </p:cNvCxnSpPr>
          <p:nvPr/>
        </p:nvCxnSpPr>
        <p:spPr>
          <a:xfrm>
            <a:off x="4696617" y="37037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9362A13-A867-47C1-8AF4-5E2E4667CD0B}"/>
              </a:ext>
            </a:extLst>
          </p:cNvPr>
          <p:cNvSpPr>
            <a:spLocks noChangeArrowheads="1"/>
          </p:cNvSpPr>
          <p:nvPr/>
        </p:nvSpPr>
        <p:spPr bwMode="auto">
          <a:xfrm>
            <a:off x="437184" y="4244194"/>
            <a:ext cx="1615903"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just" fontAlgn="base">
              <a:lnSpc>
                <a:spcPct val="110000"/>
              </a:lnSpc>
              <a:spcAft>
                <a:spcPts val="201"/>
              </a:spcAft>
              <a:buClr>
                <a:srgbClr val="5F8AC3"/>
              </a:buClr>
            </a:pPr>
            <a:r>
              <a:rPr lang="en-US" altLang="ja-JP" sz="1400" b="1" u="sng" noProof="1">
                <a:latin typeface="HGS創英角ｺﾞｼｯｸUB" panose="020B0900000000000000" pitchFamily="50" charset="-128"/>
                <a:ea typeface="HGS創英角ｺﾞｼｯｸUB" panose="020B0900000000000000" pitchFamily="50" charset="-128"/>
                <a:cs typeface="Arial" panose="020B0604020202020204" pitchFamily="34" charset="0"/>
              </a:rPr>
              <a:t>治験の権限構造</a:t>
            </a:r>
            <a:endParaRPr lang="en-US" altLang="ja-JP" sz="1400" b="1" u="sng"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39" name="Rectangle: Rounded Corners 38">
            <a:extLst>
              <a:ext uri="{FF2B5EF4-FFF2-40B4-BE49-F238E27FC236}">
                <a16:creationId xmlns:a16="http://schemas.microsoft.com/office/drawing/2014/main" id="{A595F41C-AD5A-4D80-9978-BA9B744EA3AF}"/>
              </a:ext>
            </a:extLst>
          </p:cNvPr>
          <p:cNvSpPr/>
          <p:nvPr/>
        </p:nvSpPr>
        <p:spPr>
          <a:xfrm>
            <a:off x="6189830"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最終決定</a:t>
            </a:r>
            <a:endParaRPr lang="en-US" sz="1200" b="1" dirty="0">
              <a:latin typeface="+mn-ea"/>
              <a:cs typeface="Arial" panose="020B0604020202020204" pitchFamily="34" charset="0"/>
            </a:endParaRPr>
          </a:p>
        </p:txBody>
      </p:sp>
      <p:cxnSp>
        <p:nvCxnSpPr>
          <p:cNvPr id="41" name="Straight Arrow Connector 40">
            <a:extLst>
              <a:ext uri="{FF2B5EF4-FFF2-40B4-BE49-F238E27FC236}">
                <a16:creationId xmlns:a16="http://schemas.microsoft.com/office/drawing/2014/main" id="{D793044B-A161-4C4F-AD47-EFCC88BD351C}"/>
              </a:ext>
            </a:extLst>
          </p:cNvPr>
          <p:cNvCxnSpPr>
            <a:cxnSpLocks/>
          </p:cNvCxnSpPr>
          <p:nvPr/>
        </p:nvCxnSpPr>
        <p:spPr>
          <a:xfrm>
            <a:off x="6053130" y="37037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F0E3102-3DC2-7C70-635A-B21A76299B3E}"/>
              </a:ext>
            </a:extLst>
          </p:cNvPr>
          <p:cNvSpPr txBox="1"/>
          <p:nvPr/>
        </p:nvSpPr>
        <p:spPr>
          <a:xfrm>
            <a:off x="200025" y="3109173"/>
            <a:ext cx="3276775" cy="307777"/>
          </a:xfrm>
          <a:prstGeom prst="rect">
            <a:avLst/>
          </a:prstGeom>
          <a:noFill/>
        </p:spPr>
        <p:txBody>
          <a:bodyPr wrap="square" rtlCol="0">
            <a:spAutoFit/>
          </a:bodyPr>
          <a:lstStyle/>
          <a:p>
            <a:r>
              <a:rPr kumimoji="1" lang="ja-JP" altLang="en-US" sz="1400" b="1" u="sng" dirty="0">
                <a:latin typeface="HGS創英角ｺﾞｼｯｸUB" panose="020B0900000000000000" pitchFamily="50" charset="-128"/>
                <a:ea typeface="HGS創英角ｺﾞｼｯｸUB" panose="020B0900000000000000" pitchFamily="50" charset="-128"/>
                <a:cs typeface="Arial" panose="020B0604020202020204" pitchFamily="34" charset="0"/>
              </a:rPr>
              <a:t>エジプトの臨床試験プロセスの模式図</a:t>
            </a:r>
          </a:p>
        </p:txBody>
      </p:sp>
    </p:spTree>
    <p:extLst>
      <p:ext uri="{BB962C8B-B14F-4D97-AF65-F5344CB8AC3E}">
        <p14:creationId xmlns:p14="http://schemas.microsoft.com/office/powerpoint/2010/main" val="363310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3/3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extLst>
              <p:ext uri="{D42A27DB-BD31-4B8C-83A1-F6EECF244321}">
                <p14:modId xmlns:p14="http://schemas.microsoft.com/office/powerpoint/2010/main" val="3611898219"/>
              </p:ext>
            </p:extLst>
          </p:nvPr>
        </p:nvGraphicFramePr>
        <p:xfrm>
          <a:off x="358718" y="1042959"/>
          <a:ext cx="4451028" cy="3494660"/>
        </p:xfrm>
        <a:graphic>
          <a:graphicData uri="http://schemas.openxmlformats.org/drawingml/2006/table">
            <a:tbl>
              <a:tblPr firstRow="1" bandRow="1">
                <a:tableStyleId>{5C22544A-7EE6-4342-B048-85BDC9FD1C3A}</a:tableStyleId>
              </a:tblPr>
              <a:tblGrid>
                <a:gridCol w="207592">
                  <a:extLst>
                    <a:ext uri="{9D8B030D-6E8A-4147-A177-3AD203B41FA5}">
                      <a16:colId xmlns:a16="http://schemas.microsoft.com/office/drawing/2014/main" val="1762630833"/>
                    </a:ext>
                  </a:extLst>
                </a:gridCol>
                <a:gridCol w="3666686">
                  <a:extLst>
                    <a:ext uri="{9D8B030D-6E8A-4147-A177-3AD203B41FA5}">
                      <a16:colId xmlns:a16="http://schemas.microsoft.com/office/drawing/2014/main" val="1026836994"/>
                    </a:ext>
                  </a:extLst>
                </a:gridCol>
                <a:gridCol w="288375">
                  <a:extLst>
                    <a:ext uri="{9D8B030D-6E8A-4147-A177-3AD203B41FA5}">
                      <a16:colId xmlns:a16="http://schemas.microsoft.com/office/drawing/2014/main" val="4005268538"/>
                    </a:ext>
                  </a:extLst>
                </a:gridCol>
                <a:gridCol w="288375">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dirty="0">
                          <a:solidFill>
                            <a:srgbClr val="000000"/>
                          </a:solidFill>
                          <a:effectLst/>
                          <a:latin typeface="+mj-lt"/>
                          <a:ea typeface="HGP創英角ｺﾞｼｯｸUB" panose="020B0900000000000000" pitchFamily="50" charset="-128"/>
                        </a:rPr>
                        <a:t>政策動向</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医療関連政策の動向</a:t>
                      </a:r>
                      <a:endParaRPr kumimoji="1" lang="en-US" altLang="ja-JP"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443612"/>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医療関連政策の動向とプログラムのリスト </a:t>
                      </a:r>
                      <a:endParaRPr kumimoji="1" lang="en-US" altLang="ja-JP"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616486"/>
                  </a:ext>
                </a:extLst>
              </a:tr>
              <a:tr h="274562">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政府の医療分野への支出額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286864"/>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en-US"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881979"/>
                  </a:ext>
                </a:extLst>
              </a:tr>
              <a:tr h="230007">
                <a:tc gridSpan="2">
                  <a:txBody>
                    <a:bodyPr/>
                    <a:lstStyle/>
                    <a:p>
                      <a:pPr marL="0" algn="l" rtl="0" eaLnBrk="1" latinLnBrk="0" hangingPunct="1">
                        <a:lnSpc>
                          <a:spcPct val="90000"/>
                        </a:lnSpc>
                        <a:spcBef>
                          <a:spcPts val="0"/>
                        </a:spcBef>
                        <a:spcAft>
                          <a:spcPts val="0"/>
                        </a:spcAft>
                      </a:pPr>
                      <a:r>
                        <a:rPr lang="ja-JP" altLang="en-US" sz="1200" dirty="0">
                          <a:effectLst/>
                          <a:latin typeface="HGP創英角ｺﾞｼｯｸUB" panose="020B0900000000000000" pitchFamily="50" charset="-128"/>
                          <a:ea typeface="HGP創英角ｺﾞｼｯｸUB" panose="020B0900000000000000" pitchFamily="50" charset="-128"/>
                        </a:rPr>
                        <a:t>日本との関わり</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90000"/>
                        </a:lnSpc>
                      </a:pPr>
                      <a:endParaRPr kumimoji="1" lang="ja-JP" altLang="en-US" sz="1050" b="0" kern="1200" noProof="1">
                        <a:solidFill>
                          <a:schemeClr val="dk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en-US"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27675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外交関係</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経済産業省の主な医療国際化関連事業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471130"/>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外務省の主な医療国際化関連事業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厚生労働省とエジプト保健人口省の協力覚書（</a:t>
                      </a:r>
                      <a:r>
                        <a:rPr kumimoji="1" lang="en-US" altLang="ja-JP" sz="1050" b="0" kern="1200" noProof="1">
                          <a:solidFill>
                            <a:schemeClr val="dk1"/>
                          </a:solidFill>
                          <a:latin typeface="+mn-lt"/>
                          <a:ea typeface="+mn-ea"/>
                          <a:cs typeface="+mn-cs"/>
                        </a:rPr>
                        <a:t>MOC</a:t>
                      </a:r>
                      <a:r>
                        <a:rPr kumimoji="1" lang="ja-JP" altLang="en-US" sz="1050" b="0" kern="1200" noProof="1">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89679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noProof="1">
                          <a:latin typeface="+mn-ea"/>
                          <a:ea typeface="+mn-ea"/>
                        </a:rPr>
                        <a:t>厚生労働省の主な医療国際化関連事業</a:t>
                      </a: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97</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noProof="1">
                          <a:latin typeface="+mn-ea"/>
                          <a:ea typeface="+mn-ea"/>
                        </a:rPr>
                        <a:t>文部科学省の主な医療国際化関連事業</a:t>
                      </a: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98</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359682"/>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dirty="0"/>
                        <a:t>JICA</a:t>
                      </a:r>
                      <a:r>
                        <a:rPr kumimoji="1" lang="ja-JP" altLang="en-US" sz="1050" dirty="0"/>
                        <a:t>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99</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effectLst/>
                          <a:latin typeface="+mn-lt"/>
                          <a:ea typeface="+mn-ea"/>
                          <a:cs typeface="+mn-cs"/>
                        </a:rPr>
                        <a:t>AMED</a:t>
                      </a:r>
                      <a:r>
                        <a:rPr kumimoji="1" lang="ja-JP" altLang="en-US" sz="1050" kern="1200" dirty="0">
                          <a:solidFill>
                            <a:schemeClr val="dk1"/>
                          </a:solidFill>
                          <a:effectLst/>
                          <a:latin typeface="+mn-lt"/>
                          <a:ea typeface="+mn-ea"/>
                          <a:cs typeface="+mn-cs"/>
                        </a:rPr>
                        <a:t>の主な関連事業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100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en-US" altLang="ja-JP" sz="1050" dirty="0">
                          <a:effectLst/>
                          <a:latin typeface="+mj-lt"/>
                          <a:ea typeface="+mn-ea"/>
                        </a:rPr>
                        <a:t>JETRO</a:t>
                      </a:r>
                      <a:r>
                        <a:rPr kumimoji="1" lang="ja-JP" altLang="en-US" sz="1050" dirty="0">
                          <a:effectLst/>
                          <a:latin typeface="+mj-lt"/>
                          <a:ea typeface="+mn-ea"/>
                        </a:rPr>
                        <a:t>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bl>
          </a:graphicData>
        </a:graphic>
      </p:graphicFrame>
    </p:spTree>
    <p:extLst>
      <p:ext uri="{BB962C8B-B14F-4D97-AF65-F5344CB8AC3E}">
        <p14:creationId xmlns:p14="http://schemas.microsoft.com/office/powerpoint/2010/main" val="275913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29861"/>
            <a:ext cx="9505056" cy="5466433"/>
          </a:xfrm>
          <a:prstGeom prst="rect">
            <a:avLst/>
          </a:prstGeom>
          <a:noFill/>
        </p:spPr>
        <p:txBody>
          <a:bodyPr wrap="square" lIns="0" tIns="0" rIns="0" bIns="0" rtlCol="0">
            <a:spAutoFit/>
          </a:bodyPr>
          <a:lstStyle/>
          <a:p>
            <a:pPr>
              <a:lnSpc>
                <a:spcPct val="110000"/>
              </a:lnSpc>
              <a:spcAft>
                <a:spcPts val="201"/>
              </a:spcAft>
              <a:buClr>
                <a:srgbClr val="5F8AC3"/>
              </a:buClr>
            </a:pPr>
            <a:r>
              <a:rPr lang="ja-JP" altLang="en-US" sz="1100" b="1" noProof="1">
                <a:latin typeface="HGS創英角ｺﾞｼｯｸUB" panose="020B0900000000000000" pitchFamily="50" charset="-128"/>
                <a:ea typeface="HGS創英角ｺﾞｼｯｸUB" panose="020B0900000000000000" pitchFamily="50" charset="-128"/>
                <a:cs typeface="Arial" panose="020B0604020202020204" pitchFamily="34" charset="0"/>
              </a:rPr>
              <a:t>医療情報および個人情報の保護</a:t>
            </a:r>
            <a:endParaRPr lang="en-US" altLang="ja-JP" sz="1100" b="1"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データ保護法および電気通信法:エジプトは、</a:t>
            </a:r>
            <a:r>
              <a:rPr lang="en-US" sz="1100" noProof="1">
                <a:latin typeface="+mj-lt"/>
                <a:cs typeface="Arial" panose="020B0604020202020204" pitchFamily="34" charset="0"/>
              </a:rPr>
              <a:t>2020</a:t>
            </a:r>
            <a:r>
              <a:rPr lang="en-US" sz="1100" noProof="1">
                <a:latin typeface="+mn-ea"/>
                <a:cs typeface="Arial" panose="020B0604020202020204" pitchFamily="34" charset="0"/>
              </a:rPr>
              <a:t>年に個人および団体のデータとプライバシーの権利の保護を規定するデータ保護法</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151/2020</a:t>
            </a:r>
            <a:r>
              <a:rPr lang="ja-JP" altLang="en-US" sz="1100" noProof="1">
                <a:latin typeface="+mj-lt"/>
                <a:cs typeface="Arial" panose="020B0604020202020204" pitchFamily="34" charset="0"/>
              </a:rPr>
              <a:t>号</a:t>
            </a:r>
            <a:r>
              <a:rPr lang="en-US" sz="1100" noProof="1">
                <a:latin typeface="+mj-lt"/>
                <a:cs typeface="Arial" panose="020B0604020202020204" pitchFamily="34" charset="0"/>
              </a:rPr>
              <a:t>（</a:t>
            </a:r>
            <a:r>
              <a:rPr lang="en-US" sz="1100" noProof="1">
                <a:latin typeface="+mn-ea"/>
                <a:cs typeface="Arial" panose="020B0604020202020204" pitchFamily="34" charset="0"/>
              </a:rPr>
              <a:t>以下</a:t>
            </a:r>
            <a:r>
              <a:rPr lang="en-US" sz="1100" noProof="1">
                <a:latin typeface="+mj-lt"/>
                <a:cs typeface="Arial" panose="020B0604020202020204" pitchFamily="34" charset="0"/>
              </a:rPr>
              <a:t>「DPL」）</a:t>
            </a:r>
            <a:r>
              <a:rPr lang="en-US" sz="1100" noProof="1">
                <a:latin typeface="+mn-ea"/>
                <a:cs typeface="Arial" panose="020B0604020202020204" pitchFamily="34" charset="0"/>
              </a:rPr>
              <a:t> を公布した。</a:t>
            </a:r>
            <a:r>
              <a:rPr lang="en-US" sz="1100" dirty="0">
                <a:latin typeface="+mn-ea"/>
                <a:cs typeface="Arial" panose="020B0604020202020204" pitchFamily="34" charset="0"/>
              </a:rPr>
              <a:t> </a:t>
            </a:r>
            <a:r>
              <a:rPr lang="en-US" sz="1100" noProof="1">
                <a:latin typeface="+mn-ea"/>
                <a:cs typeface="Arial" panose="020B0604020202020204" pitchFamily="34" charset="0"/>
              </a:rPr>
              <a:t>さらに、電気通信に関する</a:t>
            </a:r>
            <a:r>
              <a:rPr lang="ja-JP" altLang="en-US" sz="1100" noProof="1">
                <a:latin typeface="+mn-ea"/>
                <a:cs typeface="Arial" panose="020B0604020202020204" pitchFamily="34" charset="0"/>
              </a:rPr>
              <a:t>法律</a:t>
            </a:r>
            <a:r>
              <a:rPr lang="en-US" sz="1100" noProof="1">
                <a:latin typeface="+mn-ea"/>
                <a:cs typeface="Arial" panose="020B0604020202020204" pitchFamily="34" charset="0"/>
              </a:rPr>
              <a:t>など、いくつかの法律がプライバシーの権利を認めて</a:t>
            </a:r>
            <a:r>
              <a:rPr lang="ja-JP" altLang="en-US" sz="1100" noProof="1">
                <a:latin typeface="+mn-ea"/>
                <a:cs typeface="Arial" panose="020B0604020202020204" pitchFamily="34" charset="0"/>
              </a:rPr>
              <a:t>いる。これらの</a:t>
            </a:r>
            <a:r>
              <a:rPr lang="en-US" sz="1100" noProof="1">
                <a:latin typeface="+mn-ea"/>
                <a:cs typeface="Arial" panose="020B0604020202020204" pitchFamily="34" charset="0"/>
              </a:rPr>
              <a:t>法律の下では、</a:t>
            </a:r>
            <a:r>
              <a:rPr lang="ja-JP" altLang="en-US" sz="1100" noProof="1">
                <a:latin typeface="+mn-ea"/>
                <a:cs typeface="Arial" panose="020B0604020202020204" pitchFamily="34" charset="0"/>
              </a:rPr>
              <a:t>データ主体</a:t>
            </a:r>
            <a:r>
              <a:rPr lang="en-US" sz="1100" noProof="1">
                <a:latin typeface="+mn-ea"/>
                <a:cs typeface="Arial" panose="020B0604020202020204" pitchFamily="34" charset="0"/>
              </a:rPr>
              <a:t>の明示的な同意なしに個人データを処理することは禁止されており、</a:t>
            </a:r>
            <a:r>
              <a:rPr lang="ja-JP" altLang="en-US" sz="1100" noProof="1">
                <a:latin typeface="+mn-ea"/>
                <a:cs typeface="Arial" panose="020B0604020202020204" pitchFamily="34" charset="0"/>
              </a:rPr>
              <a:t>さらに、データ違反が発生した場合には、データへのアクセスを制限し、</a:t>
            </a:r>
            <a:r>
              <a:rPr lang="en-US" sz="1100" noProof="1">
                <a:latin typeface="+mn-ea"/>
                <a:cs typeface="Arial" panose="020B0604020202020204" pitchFamily="34" charset="0"/>
              </a:rPr>
              <a:t>事前</a:t>
            </a:r>
            <a:r>
              <a:rPr lang="ja-JP" altLang="en-US" sz="1100" noProof="1">
                <a:latin typeface="+mn-ea"/>
                <a:cs typeface="Arial" panose="020B0604020202020204" pitchFamily="34" charset="0"/>
              </a:rPr>
              <a:t>の</a:t>
            </a:r>
            <a:r>
              <a:rPr lang="en-US" sz="1100" noProof="1">
                <a:latin typeface="+mn-ea"/>
                <a:cs typeface="Arial" panose="020B0604020202020204" pitchFamily="34" charset="0"/>
              </a:rPr>
              <a:t>同意を撤回</a:t>
            </a:r>
            <a:r>
              <a:rPr lang="ja-JP" altLang="en-US" sz="1100" noProof="1">
                <a:latin typeface="+mn-ea"/>
                <a:cs typeface="Arial" panose="020B0604020202020204" pitchFamily="34" charset="0"/>
              </a:rPr>
              <a:t>するなど、</a:t>
            </a:r>
            <a:r>
              <a:rPr lang="en-US" sz="1100" noProof="1">
                <a:latin typeface="+mn-ea"/>
                <a:cs typeface="Arial" panose="020B0604020202020204" pitchFamily="34" charset="0"/>
              </a:rPr>
              <a:t>複数の権利</a:t>
            </a:r>
            <a:r>
              <a:rPr lang="ja-JP" altLang="en-US" sz="1100" noProof="1">
                <a:latin typeface="+mn-ea"/>
                <a:cs typeface="Arial" panose="020B0604020202020204" pitchFamily="34" charset="0"/>
              </a:rPr>
              <a:t>がデータ主体に</a:t>
            </a:r>
            <a:r>
              <a:rPr lang="en-US" sz="1100" noProof="1">
                <a:latin typeface="+mn-ea"/>
                <a:cs typeface="Arial" panose="020B0604020202020204" pitchFamily="34" charset="0"/>
              </a:rPr>
              <a:t>付与</a:t>
            </a:r>
            <a:r>
              <a:rPr lang="ja-JP" altLang="en-US" sz="1100" noProof="1">
                <a:latin typeface="+mn-ea"/>
                <a:cs typeface="Arial" panose="020B0604020202020204" pitchFamily="34" charset="0"/>
              </a:rPr>
              <a:t>されている</a:t>
            </a:r>
            <a:r>
              <a:rPr lang="en-US" sz="1100" noProof="1">
                <a:latin typeface="+mn-ea"/>
                <a:cs typeface="Arial" panose="020B0604020202020204" pitchFamily="34" charset="0"/>
              </a:rPr>
              <a:t>。</a:t>
            </a:r>
          </a:p>
          <a:p>
            <a:pPr>
              <a:lnSpc>
                <a:spcPct val="110000"/>
              </a:lnSpc>
              <a:spcAft>
                <a:spcPts val="201"/>
              </a:spcAft>
              <a:buClr>
                <a:srgbClr val="5F8AC3"/>
              </a:buClr>
            </a:pPr>
            <a:endParaRPr lang="en-US" sz="600" noProof="1">
              <a:latin typeface="+mn-ea"/>
              <a:cs typeface="Arial" panose="020B0604020202020204" pitchFamily="34" charset="0"/>
            </a:endParaRPr>
          </a:p>
          <a:p>
            <a:pPr>
              <a:lnSpc>
                <a:spcPct val="110000"/>
              </a:lnSpc>
              <a:spcAft>
                <a:spcPts val="201"/>
              </a:spcAft>
              <a:buClr>
                <a:srgbClr val="5F8AC3"/>
              </a:buClr>
            </a:pPr>
            <a:r>
              <a:rPr lang="en-US" sz="1100" b="1" noProof="1">
                <a:latin typeface="HGS創英角ｺﾞｼｯｸUB" panose="020B0900000000000000" pitchFamily="50" charset="-128"/>
                <a:ea typeface="HGS創英角ｺﾞｼｯｸUB" panose="020B0900000000000000" pitchFamily="50" charset="-128"/>
                <a:cs typeface="Arial" panose="020B0604020202020204" pitchFamily="34" charset="0"/>
              </a:rPr>
              <a:t>その他の重要な法則:</a:t>
            </a:r>
          </a:p>
          <a:p>
            <a:pPr marL="190504" indent="-190504">
              <a:lnSpc>
                <a:spcPct val="110000"/>
              </a:lnSpc>
              <a:spcAft>
                <a:spcPts val="201"/>
              </a:spcAft>
              <a:buClr>
                <a:srgbClr val="5F8AC3"/>
              </a:buClr>
              <a:buFont typeface="Wingdings" panose="05000000000000000000" pitchFamily="2" charset="2"/>
              <a:buChar char="n"/>
            </a:pPr>
            <a:r>
              <a:rPr lang="en-US" sz="1100" noProof="1">
                <a:latin typeface="+mj-lt"/>
                <a:cs typeface="Arial" panose="020B0604020202020204" pitchFamily="34" charset="0"/>
              </a:rPr>
              <a:t>The IoT Framework of the National Telecommunication Regulatory Authority</a:t>
            </a:r>
            <a:r>
              <a:rPr lang="ja-JP" altLang="en-US" sz="1100" noProof="1">
                <a:latin typeface="+mj-lt"/>
                <a:cs typeface="Arial" panose="020B0604020202020204" pitchFamily="34" charset="0"/>
              </a:rPr>
              <a:t>（</a:t>
            </a:r>
            <a:r>
              <a:rPr lang="en-US" sz="1100" noProof="1">
                <a:latin typeface="+mn-ea"/>
                <a:cs typeface="Arial" panose="020B0604020202020204" pitchFamily="34" charset="0"/>
              </a:rPr>
              <a:t>国家電気通信規制</a:t>
            </a:r>
            <a:r>
              <a:rPr lang="ja-JP" altLang="en-US" sz="1100" noProof="1">
                <a:latin typeface="+mn-ea"/>
                <a:cs typeface="Arial" panose="020B0604020202020204" pitchFamily="34" charset="0"/>
              </a:rPr>
              <a:t>庁</a:t>
            </a:r>
            <a:r>
              <a:rPr lang="en-US" sz="1100" noProof="1">
                <a:latin typeface="+mn-ea"/>
                <a:cs typeface="Arial" panose="020B0604020202020204" pitchFamily="34" charset="0"/>
              </a:rPr>
              <a:t>の</a:t>
            </a:r>
            <a:r>
              <a:rPr lang="en-US" sz="1100" noProof="1">
                <a:latin typeface="+mj-lt"/>
                <a:cs typeface="Arial" panose="020B0604020202020204" pitchFamily="34" charset="0"/>
              </a:rPr>
              <a:t>IoT</a:t>
            </a:r>
            <a:r>
              <a:rPr lang="en-US" sz="1100" noProof="1">
                <a:latin typeface="+mn-ea"/>
                <a:cs typeface="Arial" panose="020B0604020202020204" pitchFamily="34" charset="0"/>
              </a:rPr>
              <a:t>フレームワーク</a:t>
            </a:r>
            <a:r>
              <a:rPr lang="ja-JP" altLang="en-US" sz="1100" noProof="1">
                <a:latin typeface="+mj-lt"/>
                <a:cs typeface="Arial" panose="020B0604020202020204" pitchFamily="34" charset="0"/>
              </a:rPr>
              <a:t>）</a:t>
            </a:r>
            <a:r>
              <a:rPr lang="en-US" sz="1100" noProof="1">
                <a:latin typeface="+mn-ea"/>
                <a:cs typeface="Arial" panose="020B0604020202020204" pitchFamily="34" charset="0"/>
              </a:rPr>
              <a:t>では、</a:t>
            </a:r>
            <a:r>
              <a:rPr lang="en-US" sz="1100" noProof="1">
                <a:latin typeface="+mj-lt"/>
                <a:cs typeface="Arial" panose="020B0604020202020204" pitchFamily="34" charset="0"/>
              </a:rPr>
              <a:t>IoT</a:t>
            </a:r>
            <a:r>
              <a:rPr lang="en-US" sz="1100" noProof="1">
                <a:latin typeface="+mn-ea"/>
                <a:cs typeface="Arial" panose="020B0604020202020204" pitchFamily="34" charset="0"/>
              </a:rPr>
              <a:t>サービスプロバイダーは、</a:t>
            </a:r>
            <a:r>
              <a:rPr lang="en-US" altLang="ja-JP" sz="1100" noProof="1">
                <a:latin typeface="+mn-ea"/>
                <a:cs typeface="Arial" panose="020B0604020202020204" pitchFamily="34" charset="0"/>
              </a:rPr>
              <a:t>情報とデータの機密性を保護するために</a:t>
            </a:r>
            <a:r>
              <a:rPr lang="ja-JP" altLang="en-US" sz="1100" noProof="1">
                <a:latin typeface="+mn-ea"/>
                <a:cs typeface="Arial" panose="020B0604020202020204" pitchFamily="34" charset="0"/>
              </a:rPr>
              <a:t>、</a:t>
            </a:r>
            <a:r>
              <a:rPr lang="en-US" sz="1100" noProof="1">
                <a:latin typeface="+mn-ea"/>
                <a:cs typeface="Arial" panose="020B0604020202020204" pitchFamily="34" charset="0"/>
              </a:rPr>
              <a:t>国家電気通信規制</a:t>
            </a:r>
            <a:r>
              <a:rPr lang="ja-JP" altLang="en-US" sz="1100" noProof="1">
                <a:latin typeface="+mn-ea"/>
                <a:cs typeface="Arial" panose="020B0604020202020204" pitchFamily="34" charset="0"/>
              </a:rPr>
              <a:t>庁</a:t>
            </a:r>
            <a:r>
              <a:rPr lang="en-US" sz="1100" noProof="1">
                <a:latin typeface="+mn-ea"/>
                <a:cs typeface="Arial" panose="020B0604020202020204" pitchFamily="34" charset="0"/>
              </a:rPr>
              <a:t>（</a:t>
            </a:r>
            <a:r>
              <a:rPr lang="en-US" sz="1100" noProof="1">
                <a:latin typeface="+mj-lt"/>
                <a:cs typeface="Arial" panose="020B0604020202020204" pitchFamily="34" charset="0"/>
              </a:rPr>
              <a:t>NTRA: The National Telecommunication Regulatory Authority）</a:t>
            </a:r>
            <a:r>
              <a:rPr lang="en-US" sz="1100" noProof="1">
                <a:latin typeface="+mn-ea"/>
                <a:cs typeface="Arial" panose="020B0604020202020204" pitchFamily="34" charset="0"/>
              </a:rPr>
              <a:t> によって規定さ</a:t>
            </a:r>
            <a:r>
              <a:rPr lang="ja-JP" altLang="en-US" sz="1100" noProof="1">
                <a:latin typeface="+mn-ea"/>
                <a:cs typeface="Arial" panose="020B0604020202020204" pitchFamily="34" charset="0"/>
              </a:rPr>
              <a:t>れている</a:t>
            </a:r>
            <a:r>
              <a:rPr lang="en-US" sz="1100" noProof="1">
                <a:latin typeface="+mn-ea"/>
                <a:cs typeface="Arial" panose="020B0604020202020204" pitchFamily="34" charset="0"/>
              </a:rPr>
              <a:t>すべての手順と</a:t>
            </a:r>
            <a:r>
              <a:rPr lang="ja-JP" altLang="en-US" sz="1100" noProof="1">
                <a:latin typeface="+mn-ea"/>
                <a:cs typeface="Arial" panose="020B0604020202020204" pitchFamily="34" charset="0"/>
              </a:rPr>
              <a:t>過程</a:t>
            </a:r>
            <a:r>
              <a:rPr lang="en-US" sz="1100" noProof="1">
                <a:latin typeface="+mn-ea"/>
                <a:cs typeface="Arial" panose="020B0604020202020204" pitchFamily="34" charset="0"/>
              </a:rPr>
              <a:t>に従う義務があ</a:t>
            </a:r>
            <a:r>
              <a:rPr lang="ja-JP" altLang="en-US" sz="1100" noProof="1">
                <a:latin typeface="+mn-ea"/>
                <a:cs typeface="Arial" panose="020B0604020202020204" pitchFamily="34" charset="0"/>
              </a:rPr>
              <a:t>る</a:t>
            </a:r>
            <a:r>
              <a:rPr lang="en-US" sz="1100" noProof="1">
                <a:latin typeface="+mn-ea"/>
                <a:cs typeface="Arial" panose="020B0604020202020204" pitchFamily="34" charset="0"/>
              </a:rPr>
              <a:t>。</a:t>
            </a:r>
            <a:r>
              <a:rPr lang="en-US" sz="1100" dirty="0">
                <a:latin typeface="+mn-ea"/>
                <a:cs typeface="Arial" panose="020B0604020202020204" pitchFamily="34" charset="0"/>
              </a:rPr>
              <a:t> </a:t>
            </a: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サイバー犯罪法: </a:t>
            </a:r>
            <a:r>
              <a:rPr lang="en-US" sz="1100" noProof="1">
                <a:latin typeface="+mj-lt"/>
                <a:cs typeface="Arial" panose="020B0604020202020204" pitchFamily="34" charset="0"/>
              </a:rPr>
              <a:t>IT</a:t>
            </a:r>
            <a:r>
              <a:rPr lang="en-US" sz="1100" noProof="1">
                <a:latin typeface="+mn-ea"/>
                <a:cs typeface="Arial" panose="020B0604020202020204" pitchFamily="34" charset="0"/>
              </a:rPr>
              <a:t>犯罪との闘いに関するサイバー犯罪法</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175/2018</a:t>
            </a:r>
            <a:r>
              <a:rPr lang="ja-JP" altLang="en-US" sz="1100" noProof="1">
                <a:latin typeface="+mj-lt"/>
                <a:cs typeface="Arial" panose="020B0604020202020204" pitchFamily="34" charset="0"/>
              </a:rPr>
              <a:t>号</a:t>
            </a:r>
            <a:r>
              <a:rPr lang="en-US" sz="1100" noProof="1">
                <a:latin typeface="+mj-lt"/>
                <a:cs typeface="Arial" panose="020B0604020202020204" pitchFamily="34" charset="0"/>
              </a:rPr>
              <a:t>（</a:t>
            </a:r>
            <a:r>
              <a:rPr lang="en-US" sz="1100" noProof="1">
                <a:latin typeface="+mn-ea"/>
                <a:cs typeface="Arial" panose="020B0604020202020204" pitchFamily="34" charset="0"/>
              </a:rPr>
              <a:t>「サイバー犯罪法」） とその施行規則</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1699/2020</a:t>
            </a:r>
            <a:r>
              <a:rPr lang="ja-JP" altLang="en-US" sz="1100" noProof="1">
                <a:latin typeface="+mj-lt"/>
                <a:cs typeface="Arial" panose="020B0604020202020204" pitchFamily="34" charset="0"/>
              </a:rPr>
              <a:t>号</a:t>
            </a:r>
            <a:r>
              <a:rPr lang="en-US" sz="1100" noProof="1">
                <a:latin typeface="+mn-ea"/>
                <a:cs typeface="Arial" panose="020B0604020202020204" pitchFamily="34" charset="0"/>
              </a:rPr>
              <a:t>は、オンライン活動を規制し、特に無許可のオンライン活動とコンテンツ違反を処罰することを目的として</a:t>
            </a:r>
            <a:r>
              <a:rPr lang="ja-JP" altLang="en-US" sz="1100" noProof="1">
                <a:latin typeface="+mn-ea"/>
                <a:cs typeface="Arial" panose="020B0604020202020204" pitchFamily="34" charset="0"/>
              </a:rPr>
              <a:t>いる。</a:t>
            </a:r>
            <a:endParaRPr lang="en-US" sz="1100" noProof="1">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国境を越えた個人データの転送: 外国で処理するために収集または準備された個人データの転送、保管、または共有は、その国のデータ保護またはセキュリティ基準がこの法律で義務付けられているものと同等以上である場合にのみ</a:t>
            </a:r>
            <a:r>
              <a:rPr lang="ja-JP" altLang="en-US" sz="1100" noProof="1">
                <a:latin typeface="+mn-ea"/>
                <a:cs typeface="Arial" panose="020B0604020202020204" pitchFamily="34" charset="0"/>
              </a:rPr>
              <a:t>可能である</a:t>
            </a:r>
            <a:r>
              <a:rPr lang="en-US" sz="1100" noProof="1">
                <a:latin typeface="+mn-ea"/>
                <a:cs typeface="Arial" panose="020B0604020202020204" pitchFamily="34" charset="0"/>
              </a:rPr>
              <a:t>。さらに、そのような活動の前に、関連するライセンスまたは許可をセンター</a:t>
            </a:r>
            <a:r>
              <a:rPr kumimoji="1" lang="ja-JP" altLang="en-US" sz="1100" b="0" kern="1200" noProof="1">
                <a:solidFill>
                  <a:schemeClr val="tx1"/>
                </a:solidFill>
                <a:latin typeface="+mn-ea"/>
                <a:ea typeface="+mn-ea"/>
                <a:cs typeface="Arial" panose="020B0604020202020204" pitchFamily="34" charset="0"/>
              </a:rPr>
              <a:t>（</a:t>
            </a:r>
            <a:r>
              <a:rPr kumimoji="1" lang="en-US" altLang="ja-JP" sz="1100" b="0" kern="1200" noProof="1">
                <a:solidFill>
                  <a:schemeClr val="tx1"/>
                </a:solidFill>
                <a:latin typeface="+mj-lt"/>
                <a:ea typeface="+mn-ea"/>
                <a:cs typeface="Arial" panose="020B0604020202020204" pitchFamily="34" charset="0"/>
              </a:rPr>
              <a:t>the Center: the Personal Data Protection Centre</a:t>
            </a:r>
            <a:r>
              <a:rPr kumimoji="1" lang="ja-JP" altLang="en-US" sz="1100" b="0" kern="1200" noProof="1">
                <a:solidFill>
                  <a:schemeClr val="tx1"/>
                </a:solidFill>
                <a:latin typeface="+mj-lt"/>
                <a:ea typeface="+mn-ea"/>
                <a:cs typeface="Arial" panose="020B0604020202020204" pitchFamily="34" charset="0"/>
              </a:rPr>
              <a:t>）</a:t>
            </a:r>
            <a:r>
              <a:rPr kumimoji="1" lang="en-US" altLang="ja-JP" sz="1100" b="0" kern="1200" noProof="1">
                <a:solidFill>
                  <a:schemeClr val="tx1"/>
                </a:solidFill>
                <a:latin typeface="+mj-lt"/>
                <a:ea typeface="+mn-ea"/>
                <a:cs typeface="Arial" panose="020B0604020202020204" pitchFamily="34" charset="0"/>
              </a:rPr>
              <a:t> </a:t>
            </a:r>
            <a:r>
              <a:rPr lang="en-US" sz="1100" noProof="1">
                <a:latin typeface="+mn-ea"/>
                <a:cs typeface="Arial" panose="020B0604020202020204" pitchFamily="34" charset="0"/>
              </a:rPr>
              <a:t>から取得しなければならない。</a:t>
            </a:r>
            <a:endParaRPr lang="en-US" altLang="ja-JP" sz="1100" dirty="0">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endParaRPr lang="en-US" altLang="ja-JP" sz="1100" dirty="0">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3488232306"/>
              </p:ext>
            </p:extLst>
          </p:nvPr>
        </p:nvGraphicFramePr>
        <p:xfrm>
          <a:off x="200025" y="3933301"/>
          <a:ext cx="9505054" cy="2681393"/>
        </p:xfrm>
        <a:graphic>
          <a:graphicData uri="http://schemas.openxmlformats.org/drawingml/2006/table">
            <a:tbl>
              <a:tblPr firstRow="1" bandRow="1">
                <a:tableStyleId>{2D5ABB26-0587-4C30-8999-92F81FD0307C}</a:tableStyleId>
              </a:tblPr>
              <a:tblGrid>
                <a:gridCol w="1390650">
                  <a:extLst>
                    <a:ext uri="{9D8B030D-6E8A-4147-A177-3AD203B41FA5}">
                      <a16:colId xmlns:a16="http://schemas.microsoft.com/office/drawing/2014/main" val="20000"/>
                    </a:ext>
                  </a:extLst>
                </a:gridCol>
                <a:gridCol w="8114404">
                  <a:extLst>
                    <a:ext uri="{9D8B030D-6E8A-4147-A177-3AD203B41FA5}">
                      <a16:colId xmlns:a16="http://schemas.microsoft.com/office/drawing/2014/main" val="20001"/>
                    </a:ext>
                  </a:extLst>
                </a:gridCol>
              </a:tblGrid>
              <a:tr h="214315">
                <a:tc>
                  <a:txBody>
                    <a:bodyPr/>
                    <a:lstStyle/>
                    <a:p>
                      <a:pPr algn="ctr" fontAlgn="ctr" hangingPunct="0"/>
                      <a:endParaRPr kumimoji="1" lang="ja-JP" altLang="en-US" sz="1000" b="1" dirty="0">
                        <a:solidFill>
                          <a:schemeClr val="bg1"/>
                        </a:solidFill>
                        <a:latin typeface="+mn-ea"/>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en-US" altLang="ja-JP" sz="1000" b="1" noProof="1">
                          <a:solidFill>
                            <a:schemeClr val="bg1"/>
                          </a:solidFill>
                          <a:latin typeface="+mn-ea"/>
                          <a:ea typeface="+mn-ea"/>
                          <a:cs typeface="Arial" panose="020B0604020202020204" pitchFamily="34" charset="0"/>
                        </a:rPr>
                        <a:t>概要</a:t>
                      </a:r>
                      <a:endParaRPr kumimoji="1" lang="ja-JP" altLang="en-US" sz="1000" b="1" noProof="1">
                        <a:solidFill>
                          <a:schemeClr val="bg1"/>
                        </a:solidFill>
                        <a:latin typeface="+mn-ea"/>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337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altLang="ja-JP" sz="1050" b="1" kern="1200" noProof="1">
                          <a:solidFill>
                            <a:schemeClr val="tx1"/>
                          </a:solidFill>
                          <a:latin typeface="+mn-ea"/>
                          <a:ea typeface="+mn-ea"/>
                          <a:cs typeface="Arial" panose="020B0604020202020204" pitchFamily="34" charset="0"/>
                        </a:rPr>
                        <a:t>パーソナルデータとセンシティブデータの定義</a:t>
                      </a: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1" kern="1200" noProof="1">
                          <a:solidFill>
                            <a:schemeClr val="tx1"/>
                          </a:solidFill>
                          <a:latin typeface="+mn-ea"/>
                          <a:ea typeface="+mn-ea"/>
                          <a:cs typeface="Arial" panose="020B0604020202020204" pitchFamily="34" charset="0"/>
                        </a:rPr>
                        <a:t>個人データ:</a:t>
                      </a:r>
                      <a:r>
                        <a:rPr kumimoji="1" lang="en-US" sz="1000" b="0" kern="1200" noProof="1">
                          <a:solidFill>
                            <a:schemeClr val="tx1"/>
                          </a:solidFill>
                          <a:latin typeface="+mn-ea"/>
                          <a:ea typeface="+mn-ea"/>
                          <a:cs typeface="Arial" panose="020B0604020202020204" pitchFamily="34" charset="0"/>
                        </a:rPr>
                        <a:t> 特定された</a:t>
                      </a:r>
                      <a:r>
                        <a:rPr kumimoji="1" lang="ja-JP" altLang="en-US" sz="1000" b="0" kern="1200" noProof="1">
                          <a:solidFill>
                            <a:schemeClr val="tx1"/>
                          </a:solidFill>
                          <a:latin typeface="+mn-ea"/>
                          <a:ea typeface="+mn-ea"/>
                          <a:cs typeface="Arial" panose="020B0604020202020204" pitchFamily="34" charset="0"/>
                        </a:rPr>
                        <a:t>自然人に関連するいかなるデータ</a:t>
                      </a:r>
                      <a:r>
                        <a:rPr kumimoji="1" lang="en-US" sz="1000" b="0" kern="1200" noProof="1">
                          <a:solidFill>
                            <a:schemeClr val="tx1"/>
                          </a:solidFill>
                          <a:latin typeface="+mn-ea"/>
                          <a:ea typeface="+mn-ea"/>
                          <a:cs typeface="Arial" panose="020B0604020202020204" pitchFamily="34" charset="0"/>
                        </a:rPr>
                        <a:t>、またはそのような個人データとその他のデータ（名前、音声、写真、識別番号、オンライン識別子、または</a:t>
                      </a:r>
                      <a:r>
                        <a:rPr kumimoji="1" lang="ja-JP" altLang="en-US" sz="1000" b="0" kern="1200" noProof="1">
                          <a:solidFill>
                            <a:schemeClr val="tx1"/>
                          </a:solidFill>
                          <a:latin typeface="+mn-ea"/>
                          <a:ea typeface="+mn-ea"/>
                          <a:cs typeface="Arial" panose="020B0604020202020204" pitchFamily="34" charset="0"/>
                        </a:rPr>
                        <a:t>個人</a:t>
                      </a:r>
                      <a:r>
                        <a:rPr kumimoji="1" lang="en-US" sz="1000" b="0" kern="1200" noProof="1">
                          <a:solidFill>
                            <a:schemeClr val="tx1"/>
                          </a:solidFill>
                          <a:latin typeface="+mn-ea"/>
                          <a:ea typeface="+mn-ea"/>
                          <a:cs typeface="Arial" panose="020B0604020202020204" pitchFamily="34" charset="0"/>
                        </a:rPr>
                        <a:t>の心理的、医学的、経済的、文化的または社会的アイデンティティを決定するデータなど） をリンクすることによって直接または間接的に特定できる</a:t>
                      </a:r>
                      <a:r>
                        <a:rPr kumimoji="1" lang="ja-JP" altLang="en-US" sz="1000" b="0" kern="1200" noProof="1">
                          <a:solidFill>
                            <a:schemeClr val="tx1"/>
                          </a:solidFill>
                          <a:latin typeface="+mn-ea"/>
                          <a:ea typeface="+mn-ea"/>
                          <a:cs typeface="Arial" panose="020B0604020202020204" pitchFamily="34" charset="0"/>
                        </a:rPr>
                        <a:t>自然人</a:t>
                      </a:r>
                      <a:r>
                        <a:rPr kumimoji="1" lang="en-US" sz="1000" b="0" kern="1200" noProof="1">
                          <a:solidFill>
                            <a:schemeClr val="tx1"/>
                          </a:solidFill>
                          <a:latin typeface="+mn-ea"/>
                          <a:ea typeface="+mn-ea"/>
                          <a:cs typeface="Arial" panose="020B0604020202020204" pitchFamily="34" charset="0"/>
                        </a:rPr>
                        <a:t>に関するデータを意味</a:t>
                      </a:r>
                      <a:r>
                        <a:rPr kumimoji="1" lang="ja-JP" altLang="en-US" sz="1000" b="0" kern="1200" noProof="1">
                          <a:solidFill>
                            <a:schemeClr val="tx1"/>
                          </a:solidFill>
                          <a:latin typeface="+mn-ea"/>
                          <a:ea typeface="+mn-ea"/>
                          <a:cs typeface="Arial" panose="020B0604020202020204" pitchFamily="34" charset="0"/>
                        </a:rPr>
                        <a:t>する。</a:t>
                      </a:r>
                      <a:endParaRPr kumimoji="1" lang="en-US" sz="1000" b="1" kern="1200" dirty="0">
                        <a:solidFill>
                          <a:schemeClr val="tx1"/>
                        </a:solidFill>
                        <a:latin typeface="+mn-ea"/>
                        <a:ea typeface="+mn-ea"/>
                        <a:cs typeface="Arial" panose="020B0604020202020204" pitchFamily="34" charset="0"/>
                      </a:endParaRP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1" kern="1200" noProof="1">
                          <a:solidFill>
                            <a:schemeClr val="tx1"/>
                          </a:solidFill>
                          <a:latin typeface="+mn-ea"/>
                          <a:ea typeface="+mn-ea"/>
                          <a:cs typeface="Arial" panose="020B0604020202020204" pitchFamily="34" charset="0"/>
                        </a:rPr>
                        <a:t>センシティブ</a:t>
                      </a:r>
                      <a:r>
                        <a:rPr kumimoji="1" lang="ja-JP" altLang="en-US" sz="1000" b="1" kern="1200" noProof="1">
                          <a:solidFill>
                            <a:schemeClr val="tx1"/>
                          </a:solidFill>
                          <a:latin typeface="+mn-ea"/>
                          <a:ea typeface="+mn-ea"/>
                          <a:cs typeface="Arial" panose="020B0604020202020204" pitchFamily="34" charset="0"/>
                        </a:rPr>
                        <a:t>な</a:t>
                      </a:r>
                      <a:r>
                        <a:rPr kumimoji="1" lang="en-US" altLang="ja-JP" sz="1000" b="1" kern="1200" noProof="1">
                          <a:solidFill>
                            <a:schemeClr val="tx1"/>
                          </a:solidFill>
                          <a:latin typeface="+mn-ea"/>
                          <a:ea typeface="+mn-ea"/>
                          <a:cs typeface="Arial" panose="020B0604020202020204" pitchFamily="34" charset="0"/>
                        </a:rPr>
                        <a:t>個人データ: </a:t>
                      </a:r>
                      <a:r>
                        <a:rPr kumimoji="1" lang="en-US" sz="1000" b="0" kern="1200" noProof="1">
                          <a:solidFill>
                            <a:schemeClr val="tx1"/>
                          </a:solidFill>
                          <a:latin typeface="+mn-ea"/>
                          <a:ea typeface="+mn-ea"/>
                          <a:cs typeface="Arial" panose="020B0604020202020204" pitchFamily="34" charset="0"/>
                        </a:rPr>
                        <a:t>管理者および処理者は、自然人であるか法人であるかを問わず、センター（</a:t>
                      </a:r>
                      <a:r>
                        <a:rPr kumimoji="1" lang="en-US" sz="1000" b="0" kern="1200" noProof="1">
                          <a:solidFill>
                            <a:schemeClr val="tx1"/>
                          </a:solidFill>
                          <a:latin typeface="+mj-lt"/>
                          <a:ea typeface="+mn-ea"/>
                          <a:cs typeface="Arial" panose="020B0604020202020204" pitchFamily="34" charset="0"/>
                        </a:rPr>
                        <a:t>the Center）</a:t>
                      </a:r>
                      <a:r>
                        <a:rPr kumimoji="1" lang="en-US" sz="1000" b="0" kern="1200" noProof="1">
                          <a:solidFill>
                            <a:schemeClr val="tx1"/>
                          </a:solidFill>
                          <a:latin typeface="+mn-ea"/>
                          <a:ea typeface="+mn-ea"/>
                          <a:cs typeface="Arial" panose="020B0604020202020204" pitchFamily="34" charset="0"/>
                        </a:rPr>
                        <a:t>から発行されたライセンスによる場合を除き、センシティブ</a:t>
                      </a:r>
                      <a:r>
                        <a:rPr kumimoji="1" lang="ja-JP" altLang="en-US" sz="1000" b="0" kern="1200" noProof="1">
                          <a:solidFill>
                            <a:schemeClr val="tx1"/>
                          </a:solidFill>
                          <a:latin typeface="+mn-ea"/>
                          <a:ea typeface="+mn-ea"/>
                          <a:cs typeface="Arial" panose="020B0604020202020204" pitchFamily="34" charset="0"/>
                        </a:rPr>
                        <a:t>な</a:t>
                      </a:r>
                      <a:r>
                        <a:rPr kumimoji="1" lang="en-US" sz="1000" b="0" kern="1200" noProof="1">
                          <a:solidFill>
                            <a:schemeClr val="tx1"/>
                          </a:solidFill>
                          <a:latin typeface="+mn-ea"/>
                          <a:ea typeface="+mn-ea"/>
                          <a:cs typeface="Arial" panose="020B0604020202020204" pitchFamily="34" charset="0"/>
                        </a:rPr>
                        <a:t>個人データの収集、転送、保管、保存、処理または開示を禁止されて</a:t>
                      </a:r>
                      <a:r>
                        <a:rPr kumimoji="1" lang="ja-JP" altLang="en-US" sz="1000" b="0" kern="1200" noProof="1">
                          <a:solidFill>
                            <a:schemeClr val="tx1"/>
                          </a:solidFill>
                          <a:latin typeface="+mn-ea"/>
                          <a:ea typeface="+mn-ea"/>
                          <a:cs typeface="Arial" panose="020B0604020202020204" pitchFamily="34" charset="0"/>
                        </a:rPr>
                        <a:t>いる</a:t>
                      </a:r>
                      <a:r>
                        <a:rPr kumimoji="1" lang="en-US" sz="1000" b="0" kern="1200" noProof="1">
                          <a:solidFill>
                            <a:schemeClr val="tx1"/>
                          </a:solidFill>
                          <a:latin typeface="+mn-ea"/>
                          <a:ea typeface="+mn-ea"/>
                          <a:cs typeface="Arial" panose="020B0604020202020204" pitchFamily="34" charset="0"/>
                        </a:rPr>
                        <a:t>。</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2548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050" b="1" kern="1200" noProof="1">
                          <a:solidFill>
                            <a:schemeClr val="tx1"/>
                          </a:solidFill>
                          <a:latin typeface="+mn-ea"/>
                          <a:ea typeface="+mn-ea"/>
                          <a:cs typeface="Arial" panose="020B0604020202020204" pitchFamily="34" charset="0"/>
                        </a:rPr>
                        <a:t>データ主体</a:t>
                      </a:r>
                      <a:r>
                        <a:rPr kumimoji="1" lang="en-US" altLang="ja-JP" sz="1050" b="1" kern="1200" noProof="1">
                          <a:solidFill>
                            <a:schemeClr val="tx1"/>
                          </a:solidFill>
                          <a:latin typeface="+mn-ea"/>
                          <a:ea typeface="+mn-ea"/>
                          <a:cs typeface="Arial" panose="020B0604020202020204" pitchFamily="34" charset="0"/>
                        </a:rPr>
                        <a:t>の権利</a:t>
                      </a:r>
                    </a:p>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データ主体から明示的な同意を得た場合、または他の法的規定によって許可されている場合</a:t>
                      </a:r>
                      <a:r>
                        <a:rPr kumimoji="1" lang="ja-JP" altLang="en-US" sz="1000" b="0" kern="1200" noProof="1">
                          <a:solidFill>
                            <a:schemeClr val="tx1"/>
                          </a:solidFill>
                          <a:latin typeface="+mn-ea"/>
                          <a:ea typeface="+mn-ea"/>
                          <a:cs typeface="Arial" panose="020B0604020202020204" pitchFamily="34" charset="0"/>
                        </a:rPr>
                        <a:t>を除き、</a:t>
                      </a:r>
                      <a:r>
                        <a:rPr kumimoji="1" lang="en-US" altLang="ja-JP" sz="1000" b="0" kern="1200" noProof="1">
                          <a:solidFill>
                            <a:schemeClr val="tx1"/>
                          </a:solidFill>
                          <a:latin typeface="+mn-ea"/>
                          <a:ea typeface="+mn-ea"/>
                          <a:cs typeface="Arial" panose="020B0604020202020204" pitchFamily="34" charset="0"/>
                        </a:rPr>
                        <a:t>個人データを収集、処理、開示、または開示してはな</a:t>
                      </a:r>
                      <a:r>
                        <a:rPr kumimoji="1" lang="ja-JP" altLang="en-US" sz="1000" b="0" kern="1200" noProof="1">
                          <a:solidFill>
                            <a:schemeClr val="tx1"/>
                          </a:solidFill>
                          <a:latin typeface="+mn-ea"/>
                          <a:ea typeface="+mn-ea"/>
                          <a:cs typeface="Arial" panose="020B0604020202020204" pitchFamily="34" charset="0"/>
                        </a:rPr>
                        <a:t>らない。</a:t>
                      </a:r>
                      <a:endParaRPr kumimoji="1" lang="en-US" sz="1000" b="0" kern="1200" noProof="1">
                        <a:solidFill>
                          <a:schemeClr val="tx1"/>
                        </a:solidFill>
                        <a:latin typeface="+mn-ea"/>
                        <a:ea typeface="+mn-ea"/>
                        <a:cs typeface="Arial" panose="020B0604020202020204" pitchFamily="34" charset="0"/>
                      </a:endParaRP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選任された法定代理人の責任: センター</a:t>
                      </a:r>
                      <a:r>
                        <a:rPr kumimoji="1" lang="ja-JP" altLang="en-US" sz="1000" b="0" kern="1200" noProof="1">
                          <a:solidFill>
                            <a:schemeClr val="tx1"/>
                          </a:solidFill>
                          <a:latin typeface="+mn-lt"/>
                          <a:ea typeface="+mn-ea"/>
                          <a:cs typeface="Arial" panose="020B0604020202020204" pitchFamily="34" charset="0"/>
                        </a:rPr>
                        <a:t>（</a:t>
                      </a:r>
                      <a:r>
                        <a:rPr kumimoji="1" lang="en-US" altLang="ja-JP" sz="1000" b="0" kern="1200" noProof="1">
                          <a:solidFill>
                            <a:schemeClr val="tx1"/>
                          </a:solidFill>
                          <a:latin typeface="+mn-lt"/>
                          <a:ea typeface="+mn-ea"/>
                          <a:cs typeface="Arial" panose="020B0604020202020204" pitchFamily="34" charset="0"/>
                        </a:rPr>
                        <a:t>the Center</a:t>
                      </a:r>
                      <a:r>
                        <a:rPr kumimoji="1" lang="ja-JP" altLang="en-US" sz="1000" b="0" kern="1200" noProof="1">
                          <a:solidFill>
                            <a:schemeClr val="tx1"/>
                          </a:solidFill>
                          <a:latin typeface="+mn-lt"/>
                          <a:ea typeface="+mn-ea"/>
                          <a:cs typeface="Arial" panose="020B0604020202020204" pitchFamily="34" charset="0"/>
                        </a:rPr>
                        <a:t>）</a:t>
                      </a:r>
                      <a:r>
                        <a:rPr kumimoji="1" lang="en-US" sz="1000" b="0" kern="1200" noProof="1">
                          <a:solidFill>
                            <a:schemeClr val="tx1"/>
                          </a:solidFill>
                          <a:latin typeface="+mn-ea"/>
                          <a:ea typeface="+mn-ea"/>
                          <a:cs typeface="Arial" panose="020B0604020202020204" pitchFamily="34" charset="0"/>
                        </a:rPr>
                        <a:t>は、個人データ保護を任務とする法人の法定代理人を選任</a:t>
                      </a:r>
                      <a:r>
                        <a:rPr kumimoji="1" lang="ja-JP" altLang="en-US" sz="1000" b="0" kern="1200" noProof="1">
                          <a:solidFill>
                            <a:schemeClr val="tx1"/>
                          </a:solidFill>
                          <a:latin typeface="+mn-ea"/>
                          <a:ea typeface="+mn-ea"/>
                          <a:cs typeface="Arial" panose="020B0604020202020204" pitchFamily="34" charset="0"/>
                        </a:rPr>
                        <a:t>する</a:t>
                      </a:r>
                      <a:r>
                        <a:rPr kumimoji="1" lang="en-US" sz="1000" b="0" kern="1200" noProof="1">
                          <a:solidFill>
                            <a:schemeClr val="tx1"/>
                          </a:solidFill>
                          <a:latin typeface="+mn-ea"/>
                          <a:ea typeface="+mn-ea"/>
                          <a:cs typeface="Arial" panose="020B0604020202020204" pitchFamily="34" charset="0"/>
                        </a:rPr>
                        <a:t>。</a:t>
                      </a: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データ保護責任者（</a:t>
                      </a:r>
                      <a:r>
                        <a:rPr kumimoji="1" lang="en-US" sz="1000" b="0" kern="1200" noProof="1">
                          <a:solidFill>
                            <a:schemeClr val="tx1"/>
                          </a:solidFill>
                          <a:latin typeface="+mj-lt"/>
                          <a:ea typeface="+mn-ea"/>
                          <a:cs typeface="Arial" panose="020B0604020202020204" pitchFamily="34" charset="0"/>
                        </a:rPr>
                        <a:t>DPO: The Data Protection Officer） </a:t>
                      </a:r>
                      <a:r>
                        <a:rPr kumimoji="1" lang="en-US" sz="1000" b="0" kern="1200" noProof="1">
                          <a:solidFill>
                            <a:schemeClr val="tx1"/>
                          </a:solidFill>
                          <a:latin typeface="+mn-ea"/>
                          <a:ea typeface="+mn-ea"/>
                          <a:cs typeface="Arial" panose="020B0604020202020204" pitchFamily="34" charset="0"/>
                        </a:rPr>
                        <a:t>は、この法律、行政規制、およびセンター</a:t>
                      </a:r>
                      <a:r>
                        <a:rPr kumimoji="1" lang="ja-JP" altLang="en-US" sz="1000" b="0" kern="1200" noProof="1">
                          <a:solidFill>
                            <a:schemeClr val="tx1"/>
                          </a:solidFill>
                          <a:latin typeface="+mn-lt"/>
                          <a:ea typeface="+mn-ea"/>
                          <a:cs typeface="Arial" panose="020B0604020202020204" pitchFamily="34" charset="0"/>
                        </a:rPr>
                        <a:t>（</a:t>
                      </a:r>
                      <a:r>
                        <a:rPr kumimoji="1" lang="en-US" altLang="ja-JP" sz="1000" b="0" kern="1200" noProof="1">
                          <a:solidFill>
                            <a:schemeClr val="tx1"/>
                          </a:solidFill>
                          <a:latin typeface="+mn-lt"/>
                          <a:ea typeface="+mn-ea"/>
                          <a:cs typeface="Arial" panose="020B0604020202020204" pitchFamily="34" charset="0"/>
                        </a:rPr>
                        <a:t>the Center</a:t>
                      </a:r>
                      <a:r>
                        <a:rPr kumimoji="1" lang="ja-JP" altLang="en-US" sz="1000" b="0" kern="1200" noProof="1">
                          <a:solidFill>
                            <a:schemeClr val="tx1"/>
                          </a:solidFill>
                          <a:latin typeface="+mn-lt"/>
                          <a:ea typeface="+mn-ea"/>
                          <a:cs typeface="Arial" panose="020B0604020202020204" pitchFamily="34" charset="0"/>
                        </a:rPr>
                        <a:t>）</a:t>
                      </a:r>
                      <a:r>
                        <a:rPr kumimoji="1" lang="en-US" sz="1000" b="0" kern="1200" noProof="1">
                          <a:solidFill>
                            <a:schemeClr val="tx1"/>
                          </a:solidFill>
                          <a:latin typeface="+mn-ea"/>
                          <a:ea typeface="+mn-ea"/>
                          <a:cs typeface="Arial" panose="020B0604020202020204" pitchFamily="34" charset="0"/>
                        </a:rPr>
                        <a:t>の決定を確実に遵守する</a:t>
                      </a:r>
                      <a:r>
                        <a:rPr kumimoji="1" lang="ja-JP" altLang="en-US" sz="1000" b="0" kern="1200" noProof="1">
                          <a:solidFill>
                            <a:schemeClr val="tx1"/>
                          </a:solidFill>
                          <a:latin typeface="+mn-ea"/>
                          <a:ea typeface="+mn-ea"/>
                          <a:cs typeface="Arial" panose="020B0604020202020204" pitchFamily="34" charset="0"/>
                        </a:rPr>
                        <a:t>。また、</a:t>
                      </a:r>
                      <a:r>
                        <a:rPr kumimoji="1" lang="en-US" sz="1000" b="0" kern="1200" noProof="1">
                          <a:solidFill>
                            <a:schemeClr val="tx1"/>
                          </a:solidFill>
                          <a:latin typeface="+mn-ea"/>
                          <a:ea typeface="+mn-ea"/>
                          <a:cs typeface="Arial" panose="020B0604020202020204" pitchFamily="34" charset="0"/>
                        </a:rPr>
                        <a:t>組織内の個人データに関連する手順を監督し、監視する。個人データに関する要求は、この法律の規定に従って処理</a:t>
                      </a:r>
                      <a:r>
                        <a:rPr kumimoji="1" lang="ja-JP" altLang="en-US" sz="1000" b="0" kern="1200" noProof="1">
                          <a:solidFill>
                            <a:schemeClr val="tx1"/>
                          </a:solidFill>
                          <a:latin typeface="+mn-ea"/>
                          <a:ea typeface="+mn-ea"/>
                          <a:cs typeface="Arial" panose="020B0604020202020204" pitchFamily="34" charset="0"/>
                        </a:rPr>
                        <a:t>する</a:t>
                      </a:r>
                      <a:r>
                        <a:rPr kumimoji="1" lang="en-US" sz="1000" b="0" kern="1200" noProof="1">
                          <a:solidFill>
                            <a:schemeClr val="tx1"/>
                          </a:solidFill>
                          <a:latin typeface="+mn-ea"/>
                          <a:ea typeface="+mn-ea"/>
                          <a:cs typeface="Arial" panose="020B0604020202020204" pitchFamily="34" charset="0"/>
                        </a:rPr>
                        <a:t>。</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98228">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altLang="ja-JP" sz="1050" b="1" kern="1200" noProof="1">
                          <a:solidFill>
                            <a:schemeClr val="tx1"/>
                          </a:solidFill>
                          <a:latin typeface="+mn-ea"/>
                          <a:ea typeface="+mn-ea"/>
                          <a:cs typeface="Arial" panose="020B0604020202020204" pitchFamily="34" charset="0"/>
                        </a:rPr>
                        <a:t>主要規制当局</a:t>
                      </a: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None/>
                        <a:tabLst/>
                      </a:pPr>
                      <a:r>
                        <a:rPr kumimoji="1" lang="en-US" altLang="ja-JP" sz="1000" b="0" kern="1200" noProof="1">
                          <a:solidFill>
                            <a:schemeClr val="tx1"/>
                          </a:solidFill>
                          <a:latin typeface="+mn-ea"/>
                          <a:ea typeface="+mn-ea"/>
                          <a:cs typeface="Arial" panose="020B0604020202020204" pitchFamily="34" charset="0"/>
                        </a:rPr>
                        <a:t>データ保護法</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DPL</a:t>
                      </a:r>
                      <a:r>
                        <a:rPr kumimoji="1" lang="ja-JP" altLang="en-US" sz="1000" b="0" kern="1200" noProof="1">
                          <a:solidFill>
                            <a:schemeClr val="tx1"/>
                          </a:solidFill>
                          <a:latin typeface="+mj-lt"/>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 </a:t>
                      </a:r>
                      <a:r>
                        <a:rPr kumimoji="1" lang="en-US" altLang="ja-JP" sz="1000" b="0" kern="1200" noProof="1">
                          <a:solidFill>
                            <a:schemeClr val="tx1"/>
                          </a:solidFill>
                          <a:latin typeface="+mn-ea"/>
                          <a:ea typeface="+mn-ea"/>
                          <a:cs typeface="Arial" panose="020B0604020202020204" pitchFamily="34" charset="0"/>
                        </a:rPr>
                        <a:t>は、データのプライバシーと保護、主要な規制機関、およびそれぞれの管轄区域を特定</a:t>
                      </a:r>
                      <a:r>
                        <a:rPr kumimoji="1" lang="ja-JP" altLang="en-US" sz="1000" b="0" kern="1200" noProof="1">
                          <a:solidFill>
                            <a:schemeClr val="tx1"/>
                          </a:solidFill>
                          <a:latin typeface="+mn-ea"/>
                          <a:ea typeface="+mn-ea"/>
                          <a:cs typeface="Arial" panose="020B0604020202020204" pitchFamily="34" charset="0"/>
                        </a:rPr>
                        <a:t>する</a:t>
                      </a:r>
                      <a:r>
                        <a:rPr kumimoji="1" lang="en-US" altLang="ja-JP" sz="1000" b="0" kern="1200" noProof="1">
                          <a:solidFill>
                            <a:schemeClr val="tx1"/>
                          </a:solidFill>
                          <a:latin typeface="+mn-ea"/>
                          <a:ea typeface="+mn-ea"/>
                          <a:cs typeface="Arial" panose="020B0604020202020204" pitchFamily="34" charset="0"/>
                        </a:rPr>
                        <a:t>。</a:t>
                      </a:r>
                    </a:p>
                    <a:p>
                      <a:pPr marL="171450" marR="0" lvl="1"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0" kern="1200" noProof="1">
                          <a:solidFill>
                            <a:schemeClr val="tx1"/>
                          </a:solidFill>
                          <a:latin typeface="+mn-ea"/>
                          <a:ea typeface="+mn-ea"/>
                          <a:cs typeface="Arial" panose="020B0604020202020204" pitchFamily="34" charset="0"/>
                        </a:rPr>
                        <a:t>データ保護センター司法当局</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Data Protection Centre Judicial Authority</a:t>
                      </a:r>
                      <a:r>
                        <a:rPr kumimoji="1" lang="ja-JP" altLang="en-US" sz="1000" b="0" kern="1200" noProof="1">
                          <a:solidFill>
                            <a:schemeClr val="tx1"/>
                          </a:solidFill>
                          <a:latin typeface="+mj-lt"/>
                          <a:ea typeface="+mn-ea"/>
                          <a:cs typeface="Arial" panose="020B0604020202020204" pitchFamily="34" charset="0"/>
                        </a:rPr>
                        <a:t>）</a:t>
                      </a:r>
                      <a:endParaRPr kumimoji="1" lang="en-US" altLang="ja-JP" sz="1000" b="0" kern="1200" noProof="1">
                        <a:solidFill>
                          <a:schemeClr val="tx1"/>
                        </a:solidFill>
                        <a:latin typeface="+mj-lt"/>
                        <a:ea typeface="+mn-ea"/>
                        <a:cs typeface="Arial" panose="020B0604020202020204" pitchFamily="34" charset="0"/>
                      </a:endParaRPr>
                    </a:p>
                    <a:p>
                      <a:pPr marL="171450" marR="0" lvl="1"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0" kern="1200" noProof="1">
                          <a:solidFill>
                            <a:schemeClr val="tx1"/>
                          </a:solidFill>
                          <a:latin typeface="+mn-ea"/>
                          <a:ea typeface="+mn-ea"/>
                          <a:cs typeface="Arial" panose="020B0604020202020204" pitchFamily="34" charset="0"/>
                        </a:rPr>
                        <a:t>人工知能会議</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NCAI: National Council for Artificial Intelligence</a:t>
                      </a:r>
                      <a:r>
                        <a:rPr kumimoji="1" lang="ja-JP" altLang="en-US" sz="1000" b="0" kern="1200" noProof="1">
                          <a:solidFill>
                            <a:schemeClr val="tx1"/>
                          </a:solidFill>
                          <a:latin typeface="+mj-lt"/>
                          <a:ea typeface="+mn-ea"/>
                          <a:cs typeface="Arial" panose="020B0604020202020204" pitchFamily="34" charset="0"/>
                        </a:rPr>
                        <a:t>）</a:t>
                      </a:r>
                      <a:endParaRPr kumimoji="1" lang="en-US" altLang="ja-JP" sz="1000" b="0" kern="1200" noProof="1">
                        <a:solidFill>
                          <a:schemeClr val="tx1"/>
                        </a:solidFill>
                        <a:latin typeface="+mj-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タイトル 1">
            <a:extLst>
              <a:ext uri="{FF2B5EF4-FFF2-40B4-BE49-F238E27FC236}">
                <a16:creationId xmlns:a16="http://schemas.microsoft.com/office/drawing/2014/main" id="{3F63FEF1-95B1-496A-0D86-875530C117CD}"/>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2" name="テキスト ボックス 33">
            <a:extLst>
              <a:ext uri="{FF2B5EF4-FFF2-40B4-BE49-F238E27FC236}">
                <a16:creationId xmlns:a16="http://schemas.microsoft.com/office/drawing/2014/main" id="{D0F01771-4A72-76F6-1D3C-8E5F063E5E76}"/>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Arial" panose="020B0604020202020204" pitchFamily="34" charset="0"/>
                <a:ea typeface="Meiryo UI" panose="020B0604030504040204" pitchFamily="34" charset="-128"/>
                <a:cs typeface="Arial" panose="020B0604020202020204" pitchFamily="34" charset="0"/>
              </a:rPr>
              <a:t>Data protection Law、ナレッジペーパーと法律事務所</a:t>
            </a:r>
          </a:p>
        </p:txBody>
      </p:sp>
      <p:sp>
        <p:nvSpPr>
          <p:cNvPr id="5" name="テキスト プレースホルダー 4">
            <a:extLst>
              <a:ext uri="{FF2B5EF4-FFF2-40B4-BE49-F238E27FC236}">
                <a16:creationId xmlns:a16="http://schemas.microsoft.com/office/drawing/2014/main" id="{B6D67667-B1B6-1020-7BA7-AEEF96068A48}"/>
              </a:ext>
            </a:extLst>
          </p:cNvPr>
          <p:cNvSpPr>
            <a:spLocks noGrp="1"/>
          </p:cNvSpPr>
          <p:nvPr>
            <p:ph type="body" sz="quarter" idx="15"/>
          </p:nvPr>
        </p:nvSpPr>
        <p:spPr/>
        <p:txBody>
          <a:bodyPr/>
          <a:lstStyle/>
          <a:p>
            <a:r>
              <a:rPr lang="ja-JP" altLang="en-US" sz="2000" dirty="0"/>
              <a:t>医療情報や個人情報の保護、データサーバーの保管に関する法規制</a:t>
            </a:r>
          </a:p>
        </p:txBody>
      </p:sp>
    </p:spTree>
    <p:extLst>
      <p:ext uri="{BB962C8B-B14F-4D97-AF65-F5344CB8AC3E}">
        <p14:creationId xmlns:p14="http://schemas.microsoft.com/office/powerpoint/2010/main" val="1035461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extLst>
              <p:ext uri="{D42A27DB-BD31-4B8C-83A1-F6EECF244321}">
                <p14:modId xmlns:p14="http://schemas.microsoft.com/office/powerpoint/2010/main" val="262193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084197"/>
            <a:ext cx="9452045"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個人データ保護法の発行に関する2020年法律第151号は、エジプトの個人データ保護法であり、医療情報の取り扱いに関して明示的な同意と強力なデータ保護を必要とし、すべての活動は国の規制当局によって監督さ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AB013D2-DAA5-FE73-644E-59FE2E2D2543}"/>
              </a:ext>
            </a:extLst>
          </p:cNvPr>
          <p:cNvGraphicFramePr>
            <a:graphicFrameLocks noGrp="1"/>
          </p:cNvGraphicFramePr>
          <p:nvPr>
            <p:extLst>
              <p:ext uri="{D42A27DB-BD31-4B8C-83A1-F6EECF244321}">
                <p14:modId xmlns:p14="http://schemas.microsoft.com/office/powerpoint/2010/main" val="1691764934"/>
              </p:ext>
            </p:extLst>
          </p:nvPr>
        </p:nvGraphicFramePr>
        <p:xfrm>
          <a:off x="206375" y="1771690"/>
          <a:ext cx="9469674" cy="4538923"/>
        </p:xfrm>
        <a:graphic>
          <a:graphicData uri="http://schemas.openxmlformats.org/drawingml/2006/table">
            <a:tbl>
              <a:tblPr firstRow="1" bandRow="1">
                <a:tableStyleId>{5C22544A-7EE6-4342-B048-85BDC9FD1C3A}</a:tableStyleId>
              </a:tblPr>
              <a:tblGrid>
                <a:gridCol w="1438431">
                  <a:extLst>
                    <a:ext uri="{9D8B030D-6E8A-4147-A177-3AD203B41FA5}">
                      <a16:colId xmlns:a16="http://schemas.microsoft.com/office/drawing/2014/main" val="2392580594"/>
                    </a:ext>
                  </a:extLst>
                </a:gridCol>
                <a:gridCol w="8031243">
                  <a:extLst>
                    <a:ext uri="{9D8B030D-6E8A-4147-A177-3AD203B41FA5}">
                      <a16:colId xmlns:a16="http://schemas.microsoft.com/office/drawing/2014/main" val="2920949029"/>
                    </a:ext>
                  </a:extLst>
                </a:gridCol>
              </a:tblGrid>
              <a:tr h="218515">
                <a:tc>
                  <a:txBody>
                    <a:bodyPr/>
                    <a:lstStyle/>
                    <a:p>
                      <a:pPr marL="0" algn="l" defTabSz="914400" rtl="0" eaLnBrk="1" latinLnBrk="0" hangingPunct="1"/>
                      <a:r>
                        <a:rPr kumimoji="1" lang="en-US" sz="1100" kern="1200" noProof="1">
                          <a:solidFill>
                            <a:schemeClr val="bg1"/>
                          </a:solidFill>
                          <a:latin typeface="MS PGothic (headings)"/>
                          <a:ea typeface="+mj-ea"/>
                          <a:cs typeface="+mn-cs"/>
                        </a:rPr>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en-US" sz="1100" kern="1200" noProof="1">
                          <a:solidFill>
                            <a:schemeClr val="bg1"/>
                          </a:solidFill>
                          <a:latin typeface="MS PGothic (headings)"/>
                          <a:ea typeface="+mj-ea"/>
                          <a:cs typeface="+mn-cs"/>
                        </a:rPr>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353215">
                <a:tc>
                  <a:txBody>
                    <a:bodyPr/>
                    <a:lstStyle/>
                    <a:p>
                      <a:pPr algn="l"/>
                      <a:r>
                        <a:rPr lang="en-US" sz="1100" noProof="1">
                          <a:latin typeface="MS PGothic (headings)"/>
                        </a:rPr>
                        <a:t>適用範囲</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noProof="1">
                          <a:latin typeface="MS PGothic (headings)"/>
                        </a:rPr>
                        <a:t>エジプトに居住する個人の個人データを処理するすべてのエンティティ(エジプト内外の公私を問わず)に適用され</a:t>
                      </a:r>
                      <a:r>
                        <a:rPr lang="ja-JP" altLang="en-US" sz="1100" noProof="1">
                          <a:latin typeface="MS PGothic (headings)"/>
                        </a:rPr>
                        <a:t>る</a:t>
                      </a:r>
                      <a:r>
                        <a:rPr lang="en-US" sz="1100" noProof="1">
                          <a:latin typeface="MS PGothic (headings)"/>
                        </a:rPr>
                        <a:t>。</a:t>
                      </a:r>
                      <a:r>
                        <a:rPr lang="en-US" sz="1100" dirty="0">
                          <a:latin typeface="MS PGothic (headings)"/>
                        </a:rPr>
                        <a:t> </a:t>
                      </a:r>
                      <a:r>
                        <a:rPr lang="en-US" sz="1100" noProof="1">
                          <a:latin typeface="MS PGothic (headings)"/>
                        </a:rPr>
                        <a:t>個人データと機密データの電子的な収集、保存、転送、および処理が含まれ</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353215">
                <a:tc>
                  <a:txBody>
                    <a:bodyPr/>
                    <a:lstStyle/>
                    <a:p>
                      <a:pPr algn="l"/>
                      <a:r>
                        <a:rPr lang="en-US" sz="1100" noProof="1">
                          <a:latin typeface="MS PGothic (headings)"/>
                        </a:rPr>
                        <a:t>規制機関の設置</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noProof="1">
                          <a:latin typeface="MS PGothic (headings)"/>
                        </a:rPr>
                        <a:t>通信情報技術省の下に個人データ保護センター (PDPC) を設置し、ライセンス、コンプライアンス、検査、執行を監督する。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92715"/>
                  </a:ext>
                </a:extLst>
              </a:tr>
              <a:tr h="353215">
                <a:tc>
                  <a:txBody>
                    <a:bodyPr/>
                    <a:lstStyle/>
                    <a:p>
                      <a:r>
                        <a:rPr lang="en-US" sz="1100" noProof="1">
                          <a:latin typeface="MS PGothic (headings)"/>
                        </a:rPr>
                        <a:t>同意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法律で許可されている場合を除き、個人データを収集、処理、または共有する前に、明示的な書面による同意が必須である。</a:t>
                      </a:r>
                      <a:r>
                        <a:rPr lang="en-US" sz="1100" dirty="0">
                          <a:latin typeface="MS PGothic (headings)"/>
                        </a:rPr>
                        <a:t> </a:t>
                      </a:r>
                      <a:r>
                        <a:rPr lang="en-US" sz="1100" noProof="1">
                          <a:latin typeface="MS PGothic (headings)"/>
                        </a:rPr>
                        <a:t>機密データや子供のデータには特別な同意が必要</a:t>
                      </a:r>
                      <a:r>
                        <a:rPr lang="ja-JP" altLang="en-US" sz="1100" noProof="1">
                          <a:latin typeface="MS PGothic (headings)"/>
                        </a:rPr>
                        <a:t>となる。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300288">
                <a:tc>
                  <a:txBody>
                    <a:bodyPr/>
                    <a:lstStyle/>
                    <a:p>
                      <a:r>
                        <a:rPr lang="en-US" sz="1100" noProof="1">
                          <a:latin typeface="MS PGothic (headings)"/>
                        </a:rPr>
                        <a:t>プライバシーポリシー</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管理者は、目的、処理方法、データ主体の権利、およびデータ保持期間を記述した明確なプライバシーポリシーを維持する必要がある</a:t>
                      </a:r>
                      <a:r>
                        <a:rPr lang="ja-JP" altLang="en-US" sz="1100" noProof="1">
                          <a:latin typeface="MS PGothic (headings)"/>
                        </a:rPr>
                        <a:t>。</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300288">
                <a:tc>
                  <a:txBody>
                    <a:bodyPr/>
                    <a:lstStyle/>
                    <a:p>
                      <a:r>
                        <a:rPr lang="en-US" sz="1100" noProof="1">
                          <a:latin typeface="MS PGothic (headings)"/>
                        </a:rPr>
                        <a:t>データ収集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noProof="1">
                          <a:latin typeface="MS PGothic (headings)"/>
                        </a:rPr>
                        <a:t>データは、特定の、正当な、および宣言された目的のためにのみ収集することができる。</a:t>
                      </a:r>
                      <a:r>
                        <a:rPr lang="en-US" sz="1100" dirty="0">
                          <a:latin typeface="MS PGothic (headings)"/>
                        </a:rPr>
                        <a:t> </a:t>
                      </a:r>
                      <a:r>
                        <a:rPr lang="en-US" sz="1100" noProof="1">
                          <a:latin typeface="MS PGothic (headings)"/>
                        </a:rPr>
                        <a:t>適切で、関連性があり、必要性に限定されている必要がある</a:t>
                      </a:r>
                      <a:r>
                        <a:rPr lang="ja-JP" altLang="en-US" sz="1100" noProof="1">
                          <a:latin typeface="MS PGothic (headings)"/>
                        </a:rPr>
                        <a:t>。</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r h="353215">
                <a:tc>
                  <a:txBody>
                    <a:bodyPr/>
                    <a:lstStyle/>
                    <a:p>
                      <a:r>
                        <a:rPr lang="en-US" sz="1100" noProof="1">
                          <a:latin typeface="MS PGothic (headings)"/>
                        </a:rPr>
                        <a:t>データ処理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処理は、同意条件、目的の制限、およびデータ最小化の原則に従う必要があります。</a:t>
                      </a:r>
                      <a:r>
                        <a:rPr lang="en-US" sz="1100" dirty="0">
                          <a:latin typeface="MS PGothic (headings)"/>
                        </a:rPr>
                        <a:t> </a:t>
                      </a:r>
                      <a:r>
                        <a:rPr lang="en-US" sz="1100" noProof="1">
                          <a:latin typeface="MS PGothic (headings)"/>
                        </a:rPr>
                        <a:t>機密データのライセンスが必要</a:t>
                      </a:r>
                      <a:r>
                        <a:rPr lang="ja-JP" altLang="en-US" sz="1100" noProof="1">
                          <a:latin typeface="MS PGothic (headings)"/>
                        </a:rPr>
                        <a:t>となる。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26393"/>
                  </a:ext>
                </a:extLst>
              </a:tr>
              <a:tr h="353215">
                <a:tc>
                  <a:txBody>
                    <a:bodyPr/>
                    <a:lstStyle/>
                    <a:p>
                      <a:r>
                        <a:rPr lang="en-US" sz="1100" noProof="1">
                          <a:latin typeface="MS PGothic (headings)"/>
                        </a:rPr>
                        <a:t>データセキュリティ</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管理者および処理者は、不正アクセス、改ざん、または破壊からデータを保護するための技術的および組織的な手段を実装する必要があ</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73747"/>
                  </a:ext>
                </a:extLst>
              </a:tr>
              <a:tr h="353215">
                <a:tc>
                  <a:txBody>
                    <a:bodyPr/>
                    <a:lstStyle/>
                    <a:p>
                      <a:r>
                        <a:rPr lang="en-US" sz="1100" noProof="1">
                          <a:latin typeface="MS PGothic (headings)"/>
                        </a:rPr>
                        <a:t>データ侵害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個人データ侵害を発見した場合は、PDPCおよび影響を受ける個人への通知が必須</a:t>
                      </a:r>
                      <a:r>
                        <a:rPr lang="ja-JP" altLang="en-US" sz="1100" noProof="1">
                          <a:latin typeface="MS PGothic (headings)"/>
                        </a:rPr>
                        <a:t>である。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52901"/>
                  </a:ext>
                </a:extLst>
              </a:tr>
              <a:tr h="353215">
                <a:tc>
                  <a:txBody>
                    <a:bodyPr/>
                    <a:lstStyle/>
                    <a:p>
                      <a:r>
                        <a:rPr lang="en-US" sz="1100" noProof="1">
                          <a:latin typeface="MS PGothic (headings)"/>
                        </a:rPr>
                        <a:t>データ保護影響評価</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DPIAとは明記されていませんが、この法律では、管理者がコンプライアンスを確保し、リスク評価を維持し、手順を文書化することが求められています。行政規則では、評価メカニズムが詳述されてい</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37109"/>
                  </a:ext>
                </a:extLst>
              </a:tr>
              <a:tr h="502883">
                <a:tc>
                  <a:txBody>
                    <a:bodyPr/>
                    <a:lstStyle/>
                    <a:p>
                      <a:r>
                        <a:rPr lang="en-US" sz="1100" noProof="1">
                          <a:latin typeface="MS PGothic (headings)"/>
                        </a:rPr>
                        <a:t>データ保護責任者の任命</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管理者及び処理者は、コンプライアンスの確保及びPDPCとの調整を担当するデータ保護責任者を任命しなければならない。</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268509"/>
                  </a:ext>
                </a:extLst>
              </a:tr>
              <a:tr h="502883">
                <a:tc>
                  <a:txBody>
                    <a:bodyPr/>
                    <a:lstStyle/>
                    <a:p>
                      <a:r>
                        <a:rPr lang="en-US" sz="1100" noProof="1">
                          <a:latin typeface="MS PGothic (headings)"/>
                        </a:rPr>
                        <a:t>国境を越えるデータ転送の要件</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国外への転送は、転送先が同等の保護を提供し、PDPCの承認を得た後にのみ許可される。</a:t>
                      </a:r>
                      <a:r>
                        <a:rPr lang="en-US" sz="1100" dirty="0">
                          <a:latin typeface="MS PGothic (headings)"/>
                        </a:rPr>
                        <a:t> </a:t>
                      </a:r>
                      <a:r>
                        <a:rPr lang="en-US" sz="1100" noProof="1">
                          <a:latin typeface="MS PGothic (headings)"/>
                        </a:rPr>
                        <a:t>明示的な同意、医療上の必要性、法的請求、契約、司法協力及び公共の利益については、例外が適用される。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2230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extLst>
              <p:ext uri="{D42A27DB-BD31-4B8C-83A1-F6EECF244321}">
                <p14:modId xmlns:p14="http://schemas.microsoft.com/office/powerpoint/2010/main" val="291505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エジプトの法律では、個人および機密性の高い医療データが広く定義されており、機密データには健康、生体認証、子供の情報が含まれ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。機密データの処理には、未成年者の保護が追加された特別なライセンスと明示的な同意が必要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となる。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953000" y="1939979"/>
            <a:ext cx="4500072" cy="2353117"/>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3598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257671"/>
              <a:ext cx="2509852" cy="239411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以下を明らかにするデータ: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精神的</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心理的</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身体的または遺伝的健康</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生体データ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財務データ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宗教的信念、</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政治的意見、またはセキュリティ</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いずれの場合も、子供のデータは機密性の高い個人データと見なされ</a:t>
              </a:r>
              <a:r>
                <a:rPr kumimoji="1" lang="ja-JP" altLang="en-US" sz="1000" b="0" i="0" u="none" strike="noStrike" kern="1200" cap="none" spc="0" normalizeH="0" baseline="0" noProof="1">
                  <a:ln>
                    <a:noFill/>
                  </a:ln>
                  <a:solidFill>
                    <a:srgbClr val="000000"/>
                  </a:solidFill>
                  <a:effectLst/>
                  <a:uLnTx/>
                  <a:uFillTx/>
                  <a:latin typeface="MS PGothic (headings)"/>
                  <a:ea typeface="Yu Gothic UI"/>
                </a:rPr>
                <a:t>る</a:t>
              </a:r>
              <a:r>
                <a:rPr kumimoji="1" lang="en-US" sz="1000" b="0" i="0" u="none" strike="noStrike" kern="1200" cap="none" spc="0" normalizeH="0" baseline="0" noProof="1">
                  <a:ln>
                    <a:noFill/>
                  </a:ln>
                  <a:solidFill>
                    <a:srgbClr val="000000"/>
                  </a:solidFill>
                  <a:effectLst/>
                  <a:uLnTx/>
                  <a:uFillTx/>
                  <a:latin typeface="MS PGothic (headings)"/>
                  <a:ea typeface="Yu Gothic UI"/>
                </a:rPr>
                <a:t>。</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454492" y="1939977"/>
            <a:ext cx="3850436" cy="2353119"/>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598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253320"/>
              <a:ext cx="2509852" cy="255861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特定された、または特定可能な自然人に関連するあらゆるデータ (直接または間接を問わず) 。このようなデータは、次のような他の情報とリンクされ</a:t>
              </a:r>
              <a:r>
                <a:rPr kumimoji="1" lang="ja-JP" altLang="en-US" sz="1000" b="0" i="0" u="none" strike="noStrike" kern="1200" cap="none" spc="0" normalizeH="0" baseline="0" noProof="1">
                  <a:ln>
                    <a:noFill/>
                  </a:ln>
                  <a:solidFill>
                    <a:srgbClr val="000000"/>
                  </a:solidFill>
                  <a:effectLst/>
                  <a:uLnTx/>
                  <a:uFillTx/>
                  <a:latin typeface="MS PGothic (headings)"/>
                  <a:ea typeface="Yu Gothic UI"/>
                </a:rPr>
                <a:t>る。</a:t>
              </a:r>
              <a:endParaRPr kumimoji="1" lang="en-US" sz="1000" b="0" i="0" u="none" strike="noStrike" kern="1200" cap="none" spc="0" normalizeH="0" baseline="0" noProof="1">
                <a:ln>
                  <a:noFill/>
                </a:ln>
                <a:solidFill>
                  <a:srgbClr val="000000"/>
                </a:solidFill>
                <a:effectLst/>
                <a:uLnTx/>
                <a:uFillTx/>
                <a:latin typeface="MS PGothic (headings)"/>
                <a:ea typeface="Yu Gothic UI"/>
              </a:endParaRP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名前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音声</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画像</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識別情報</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オンライン識別子</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心理的、健康的、経済的、文化的または社会的アイデンティティを明らかにするあらゆるデータ</a:t>
              </a:r>
            </a:p>
          </p:txBody>
        </p:sp>
      </p:grpSp>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0B5A5141-615B-B29E-32B1-EE89FF357754}"/>
              </a:ext>
            </a:extLst>
          </p:cNvPr>
          <p:cNvGraphicFramePr>
            <a:graphicFrameLocks noGrp="1"/>
          </p:cNvGraphicFramePr>
          <p:nvPr>
            <p:extLst>
              <p:ext uri="{D42A27DB-BD31-4B8C-83A1-F6EECF244321}">
                <p14:modId xmlns:p14="http://schemas.microsoft.com/office/powerpoint/2010/main" val="246647213"/>
              </p:ext>
            </p:extLst>
          </p:nvPr>
        </p:nvGraphicFramePr>
        <p:xfrm>
          <a:off x="454492" y="4974780"/>
          <a:ext cx="9225636" cy="1266122"/>
        </p:xfrm>
        <a:graphic>
          <a:graphicData uri="http://schemas.openxmlformats.org/drawingml/2006/table">
            <a:tbl>
              <a:tblPr firstRow="1" bandRow="1">
                <a:tableStyleId>{5C22544A-7EE6-4342-B048-85BDC9FD1C3A}</a:tableStyleId>
              </a:tblPr>
              <a:tblGrid>
                <a:gridCol w="546951">
                  <a:extLst>
                    <a:ext uri="{9D8B030D-6E8A-4147-A177-3AD203B41FA5}">
                      <a16:colId xmlns:a16="http://schemas.microsoft.com/office/drawing/2014/main" val="2392580594"/>
                    </a:ext>
                  </a:extLst>
                </a:gridCol>
                <a:gridCol w="8678685">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管理者または処理者 (個人または法人) は、個人データ保護センターからのライセンスなしに、機密性の高い個人データを収集、保存、転送、または処理することはで</a:t>
                      </a:r>
                      <a:r>
                        <a:rPr lang="ja-JP" altLang="en-US" sz="1100" b="0" noProof="1">
                          <a:solidFill>
                            <a:schemeClr val="tx1"/>
                          </a:solidFill>
                          <a:latin typeface="MS PGothic (headings)"/>
                        </a:rPr>
                        <a:t>きない</a:t>
                      </a:r>
                      <a:r>
                        <a:rPr lang="en-US" sz="1100" b="0" noProof="1">
                          <a:solidFill>
                            <a:schemeClr val="tx1"/>
                          </a:solidFill>
                          <a:latin typeface="MS PGothic (headings)"/>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法律で特に許可されている場合を除き、機密データの取り扱いには、個人 (データ主体) からの明示的な書面による同意が必要で</a:t>
                      </a:r>
                      <a:r>
                        <a:rPr lang="ja-JP" altLang="en-US" sz="1100" b="0" noProof="1">
                          <a:solidFill>
                            <a:schemeClr val="tx1"/>
                          </a:solidFill>
                          <a:latin typeface="MS PGothic (headings)"/>
                        </a:rPr>
                        <a:t>ある</a:t>
                      </a:r>
                      <a:r>
                        <a:rPr lang="en-US" sz="1100" b="0" noProof="1">
                          <a:solidFill>
                            <a:schemeClr val="tx1"/>
                          </a:solidFill>
                          <a:latin typeface="MS PGothic (headings)"/>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407828">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未成年者の場合は、親または法的保護者からの同意が必要で</a:t>
                      </a:r>
                      <a:r>
                        <a:rPr lang="ja-JP" altLang="en-US" sz="1100" b="0" noProof="1">
                          <a:solidFill>
                            <a:schemeClr val="tx1"/>
                          </a:solidFill>
                          <a:latin typeface="MS PGothic (headings)"/>
                        </a:rPr>
                        <a:t>ある</a:t>
                      </a:r>
                      <a:r>
                        <a:rPr lang="en-US" sz="1100" b="0" noProof="1">
                          <a:solidFill>
                            <a:schemeClr val="tx1"/>
                          </a:solidFill>
                          <a:latin typeface="MS PGothic (headings)"/>
                        </a:rPr>
                        <a:t>。</a:t>
                      </a:r>
                      <a:r>
                        <a:rPr lang="en-US" sz="1100" b="0" dirty="0">
                          <a:solidFill>
                            <a:schemeClr val="tx1"/>
                          </a:solidFill>
                          <a:latin typeface="MS PGothic (headings)"/>
                        </a:rPr>
                        <a:t> </a:t>
                      </a:r>
                      <a:r>
                        <a:rPr lang="en-US" sz="1100" b="0" noProof="1">
                          <a:solidFill>
                            <a:schemeClr val="tx1"/>
                          </a:solidFill>
                          <a:latin typeface="MS PGothic (headings)"/>
                        </a:rPr>
                        <a:t>子供が関与するアクティビティ(ゲーム、競技会など)は、参加に必要なデータよりも多くのデータを要求することはでき</a:t>
                      </a:r>
                      <a:r>
                        <a:rPr lang="ja-JP" altLang="en-US" sz="1100" b="0" noProof="1">
                          <a:solidFill>
                            <a:schemeClr val="tx1"/>
                          </a:solidFill>
                          <a:latin typeface="MS PGothic (headings)"/>
                        </a:rPr>
                        <a:t>ない。</a:t>
                      </a:r>
                      <a:endParaRPr lang="en-US" sz="1100" b="0" noProof="1">
                        <a:solidFill>
                          <a:schemeClr val="tx1"/>
                        </a:solidFill>
                        <a:latin typeface="MS PGothic (headings)"/>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32215814"/>
                  </a:ext>
                </a:extLst>
              </a:tr>
            </a:tbl>
          </a:graphicData>
        </a:graphic>
      </p:graphicFrame>
      <p:sp>
        <p:nvSpPr>
          <p:cNvPr id="10" name="TextBox 9">
            <a:extLst>
              <a:ext uri="{FF2B5EF4-FFF2-40B4-BE49-F238E27FC236}">
                <a16:creationId xmlns:a16="http://schemas.microsoft.com/office/drawing/2014/main" id="{45B16971-9C7A-C312-A3D1-6059C0DB6405}"/>
              </a:ext>
            </a:extLst>
          </p:cNvPr>
          <p:cNvSpPr txBox="1"/>
          <p:nvPr/>
        </p:nvSpPr>
        <p:spPr>
          <a:xfrm>
            <a:off x="455715" y="4659827"/>
            <a:ext cx="6233393" cy="293348"/>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センシティブデータを取り扱う際には、以下の特定の要件を満たす必要があ</a:t>
            </a:r>
            <a:r>
              <a:rPr kumimoji="1" lang="ja-JP" altLang="en-US" sz="1200" b="1" i="0" u="sng" strike="noStrike" kern="1200" cap="none" spc="0" normalizeH="0" baseline="0" noProof="1">
                <a:ln>
                  <a:noFill/>
                </a:ln>
                <a:solidFill>
                  <a:srgbClr val="000000"/>
                </a:solidFill>
                <a:effectLst/>
                <a:uLnTx/>
                <a:uFillTx/>
                <a:latin typeface="MS PGothic (headings)"/>
                <a:ea typeface="Yu Gothic UI"/>
              </a:rPr>
              <a:t>る</a:t>
            </a:r>
            <a:r>
              <a:rPr kumimoji="1" lang="en-US" sz="1200" b="1" i="0" u="sng" strike="noStrike" kern="1200" cap="none" spc="0" normalizeH="0" baseline="0" noProof="1">
                <a:ln>
                  <a:noFill/>
                </a:ln>
                <a:solidFill>
                  <a:srgbClr val="000000"/>
                </a:solidFill>
                <a:effectLst/>
                <a:uLnTx/>
                <a:uFillTx/>
                <a:latin typeface="MS PGothic (headings)"/>
                <a:ea typeface="Yu Gothic UI"/>
              </a:rPr>
              <a:t>。</a:t>
            </a:r>
          </a:p>
        </p:txBody>
      </p:sp>
      <p:grpSp>
        <p:nvGrpSpPr>
          <p:cNvPr id="18" name="Group 17">
            <a:extLst>
              <a:ext uri="{FF2B5EF4-FFF2-40B4-BE49-F238E27FC236}">
                <a16:creationId xmlns:a16="http://schemas.microsoft.com/office/drawing/2014/main" id="{E8284F2E-2E36-AF36-1524-A6603F2EF215}"/>
              </a:ext>
            </a:extLst>
          </p:cNvPr>
          <p:cNvGrpSpPr/>
          <p:nvPr/>
        </p:nvGrpSpPr>
        <p:grpSpPr>
          <a:xfrm>
            <a:off x="5168900" y="4399796"/>
            <a:ext cx="3802022" cy="178678"/>
            <a:chOff x="1928664" y="919398"/>
            <a:chExt cx="3456384" cy="178678"/>
          </a:xfrm>
        </p:grpSpPr>
        <p:cxnSp>
          <p:nvCxnSpPr>
            <p:cNvPr id="19" name="Straight Connector 18">
              <a:extLst>
                <a:ext uri="{FF2B5EF4-FFF2-40B4-BE49-F238E27FC236}">
                  <a16:creationId xmlns:a16="http://schemas.microsoft.com/office/drawing/2014/main" id="{2679C959-1BEE-D414-5CF2-DE977A84F989}"/>
                </a:ext>
              </a:extLst>
            </p:cNvPr>
            <p:cNvCxnSpPr/>
            <p:nvPr/>
          </p:nvCxnSpPr>
          <p:spPr>
            <a:xfrm>
              <a:off x="1928664" y="980728"/>
              <a:ext cx="34563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E01E3EE8-AE92-5A98-1421-5F4F72070A0C}"/>
                </a:ext>
              </a:extLst>
            </p:cNvPr>
            <p:cNvSpPr/>
            <p:nvPr/>
          </p:nvSpPr>
          <p:spPr>
            <a:xfrm rot="10800000">
              <a:off x="3296816"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2" name="TextBox 21">
            <a:extLst>
              <a:ext uri="{FF2B5EF4-FFF2-40B4-BE49-F238E27FC236}">
                <a16:creationId xmlns:a16="http://schemas.microsoft.com/office/drawing/2014/main" id="{A12AE401-5E67-3441-7740-073EBB7152BB}"/>
              </a:ext>
            </a:extLst>
          </p:cNvPr>
          <p:cNvSpPr txBox="1"/>
          <p:nvPr/>
        </p:nvSpPr>
        <p:spPr>
          <a:xfrm>
            <a:off x="461112" y="6253334"/>
            <a:ext cx="9244414" cy="226409"/>
          </a:xfrm>
          <a:prstGeom prst="rect">
            <a:avLst/>
          </a:prstGeom>
          <a:noFill/>
        </p:spPr>
        <p:txBody>
          <a:bodyPr wrap="square" rtlCol="0">
            <a:spAutoFit/>
          </a:bodyPr>
          <a:lstStyle/>
          <a:p>
            <a:pPr lvl="0">
              <a:lnSpc>
                <a:spcPct val="120000"/>
              </a:lnSpc>
              <a:defRPr/>
            </a:pPr>
            <a:r>
              <a:rPr lang="ja-JP" altLang="en-US" sz="800" noProof="1">
                <a:solidFill>
                  <a:srgbClr val="000000"/>
                </a:solidFill>
                <a:latin typeface="Yu Gothic UI"/>
                <a:ea typeface="Yu Gothic UI"/>
              </a:rPr>
              <a:t>音符</a:t>
            </a:r>
            <a:r>
              <a:rPr kumimoji="1" lang="en-US" sz="800" b="0" i="0" u="none" strike="noStrike" kern="1200" cap="none" spc="0" normalizeH="0" baseline="0" noProof="1">
                <a:ln>
                  <a:noFill/>
                </a:ln>
                <a:solidFill>
                  <a:srgbClr val="000000"/>
                </a:solidFill>
                <a:effectLst/>
                <a:uLnTx/>
                <a:uFillTx/>
                <a:latin typeface="Yu Gothic UI"/>
                <a:ea typeface="Yu Gothic UI"/>
                <a:cs typeface="+mn-cs"/>
              </a:rPr>
              <a:t>:正当な利益とは、データ主体の権利および利益に悪影響を及ぼさない限り、特定の目的のために個人データの取扱いを必要とする管理者の必要な利益を指</a:t>
            </a:r>
            <a:r>
              <a:rPr kumimoji="1" lang="ja-JP" altLang="en-US" sz="800" b="0" i="0" u="none" strike="noStrike" kern="1200" cap="none" spc="0" normalizeH="0" baseline="0" noProof="1">
                <a:ln>
                  <a:noFill/>
                </a:ln>
                <a:solidFill>
                  <a:srgbClr val="000000"/>
                </a:solidFill>
                <a:effectLst/>
                <a:uLnTx/>
                <a:uFillTx/>
                <a:latin typeface="Yu Gothic UI"/>
                <a:ea typeface="Yu Gothic UI"/>
                <a:cs typeface="+mn-cs"/>
              </a:rPr>
              <a:t>す</a:t>
            </a:r>
            <a:endParaRPr kumimoji="1" lang="en-US" sz="800" b="0" i="0" u="none" strike="noStrike" kern="1200" cap="none" spc="0" normalizeH="0" baseline="0" noProof="1">
              <a:ln>
                <a:noFill/>
              </a:ln>
              <a:solidFill>
                <a:srgbClr val="000000"/>
              </a:solidFill>
              <a:effectLst/>
              <a:uLnTx/>
              <a:uFillTx/>
              <a:latin typeface="Yu Gothic UI"/>
              <a:ea typeface="Yu Gothic UI"/>
              <a:cs typeface="+mn-cs"/>
            </a:endParaRPr>
          </a:p>
        </p:txBody>
      </p:sp>
      <p:grpSp>
        <p:nvGrpSpPr>
          <p:cNvPr id="5" name="Group 4">
            <a:extLst>
              <a:ext uri="{FF2B5EF4-FFF2-40B4-BE49-F238E27FC236}">
                <a16:creationId xmlns:a16="http://schemas.microsoft.com/office/drawing/2014/main" id="{8EE84721-F248-A8C4-BC16-5B04D92F4BC5}"/>
              </a:ext>
            </a:extLst>
          </p:cNvPr>
          <p:cNvGrpSpPr/>
          <p:nvPr/>
        </p:nvGrpSpPr>
        <p:grpSpPr>
          <a:xfrm>
            <a:off x="4400240" y="2917843"/>
            <a:ext cx="457447" cy="479747"/>
            <a:chOff x="-1383705" y="1484213"/>
            <a:chExt cx="286889" cy="360040"/>
          </a:xfrm>
        </p:grpSpPr>
        <p:sp>
          <p:nvSpPr>
            <p:cNvPr id="23" name="Isosceles Triangle 22">
              <a:extLst>
                <a:ext uri="{FF2B5EF4-FFF2-40B4-BE49-F238E27FC236}">
                  <a16:creationId xmlns:a16="http://schemas.microsoft.com/office/drawing/2014/main" id="{2B00B72B-124C-9FB9-34D5-BB8F1DE07D53}"/>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sp>
          <p:nvSpPr>
            <p:cNvPr id="24" name="Isosceles Triangle 23">
              <a:extLst>
                <a:ext uri="{FF2B5EF4-FFF2-40B4-BE49-F238E27FC236}">
                  <a16:creationId xmlns:a16="http://schemas.microsoft.com/office/drawing/2014/main" id="{AF32BA34-3423-9B2A-DEE3-FEC928EB5A38}"/>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grpSp>
    </p:spTree>
    <p:extLst>
      <p:ext uri="{BB962C8B-B14F-4D97-AF65-F5344CB8AC3E}">
        <p14:creationId xmlns:p14="http://schemas.microsoft.com/office/powerpoint/2010/main" val="3180352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FF57-FAA6-A26F-F122-19F050733F9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20AB199-B331-3202-F380-B525916B8393}"/>
              </a:ext>
            </a:extLst>
          </p:cNvPr>
          <p:cNvGraphicFramePr>
            <a:graphicFrameLocks noChangeAspect="1"/>
          </p:cNvGraphicFramePr>
          <p:nvPr>
            <p:custDataLst>
              <p:tags r:id="rId1"/>
            </p:custDataLst>
            <p:extLst>
              <p:ext uri="{D42A27DB-BD31-4B8C-83A1-F6EECF244321}">
                <p14:modId xmlns:p14="http://schemas.microsoft.com/office/powerpoint/2010/main" val="240019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020AB199-B331-3202-F380-B525916B83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3C06C21-D73E-EA03-F821-AF28DAE7AE0B}"/>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9E8F06EF-F4CE-573D-7C20-6730BC9BBE23}"/>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DB635498-1255-5612-02BC-D61F1094AF5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C4FD19B-D778-A173-5E86-783F11B22763}"/>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この法律により、患者は明示的な同意、アクセス、修正、違反通知の権利を得て、自分の健康データを管理できるように</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なった</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ただし</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データは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明確</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かつ</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合法的な目的のためのみ</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に</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収集される必要があり、必要以上に長く保持しては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ならない。</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F8BA0A4C-28CD-C3D2-D7CF-71D33F82915D}"/>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5" name="TextBox 4">
            <a:extLst>
              <a:ext uri="{FF2B5EF4-FFF2-40B4-BE49-F238E27FC236}">
                <a16:creationId xmlns:a16="http://schemas.microsoft.com/office/drawing/2014/main" id="{6661BE38-CB13-AC64-7FA5-2713943BE56D}"/>
              </a:ext>
            </a:extLst>
          </p:cNvPr>
          <p:cNvSpPr txBox="1"/>
          <p:nvPr/>
        </p:nvSpPr>
        <p:spPr>
          <a:xfrm>
            <a:off x="210900" y="2121963"/>
            <a:ext cx="9469675" cy="47827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個人データは、法律によって許可されていない限り、個人の明示的な同意なしに収集または処理されることは</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ない</a:t>
            </a:r>
            <a:r>
              <a:rPr kumimoji="1" lang="en-US" sz="1100" b="0" i="0" u="none" strike="noStrike" kern="1200" cap="none" spc="0" normalizeH="0" baseline="0" noProof="1">
                <a:ln>
                  <a:noFill/>
                </a:ln>
                <a:solidFill>
                  <a:srgbClr val="000000"/>
                </a:solidFill>
                <a:effectLst/>
                <a:uLnTx/>
                <a:uFillTx/>
                <a:latin typeface="MS PGothic (headings)"/>
                <a:ea typeface="Yu Gothic UI"/>
              </a:rPr>
              <a:t>。</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これは、収集、開示、保持、および転送など、すべての形式のデータの取り扱いに適用され</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r>
              <a:rPr kumimoji="1" lang="en-US" sz="1100" b="0" i="0" u="none" strike="noStrike" kern="1200" cap="none" spc="0" normalizeH="0" baseline="0" noProof="1">
                <a:ln>
                  <a:noFill/>
                </a:ln>
                <a:solidFill>
                  <a:srgbClr val="000000"/>
                </a:solidFill>
                <a:effectLst/>
                <a:uLnTx/>
                <a:uFillTx/>
                <a:latin typeface="MS PGothic (headings)"/>
                <a:ea typeface="Yu Gothic UI"/>
              </a:rPr>
              <a:t>。</a:t>
            </a:r>
          </a:p>
        </p:txBody>
      </p:sp>
      <p:graphicFrame>
        <p:nvGraphicFramePr>
          <p:cNvPr id="23" name="Table 22">
            <a:extLst>
              <a:ext uri="{FF2B5EF4-FFF2-40B4-BE49-F238E27FC236}">
                <a16:creationId xmlns:a16="http://schemas.microsoft.com/office/drawing/2014/main" id="{E4AA1F17-6EE3-8967-9B1D-A56A6A3FFC73}"/>
              </a:ext>
            </a:extLst>
          </p:cNvPr>
          <p:cNvGraphicFramePr>
            <a:graphicFrameLocks noGrp="1"/>
          </p:cNvGraphicFramePr>
          <p:nvPr>
            <p:extLst>
              <p:ext uri="{D42A27DB-BD31-4B8C-83A1-F6EECF244321}">
                <p14:modId xmlns:p14="http://schemas.microsoft.com/office/powerpoint/2010/main" val="1567053316"/>
              </p:ext>
            </p:extLst>
          </p:nvPr>
        </p:nvGraphicFramePr>
        <p:xfrm>
          <a:off x="206375" y="2683470"/>
          <a:ext cx="9469674" cy="1781187"/>
        </p:xfrm>
        <a:graphic>
          <a:graphicData uri="http://schemas.openxmlformats.org/drawingml/2006/table">
            <a:tbl>
              <a:tblPr firstRow="1" bandRow="1">
                <a:tableStyleId>{5C22544A-7EE6-4342-B048-85BDC9FD1C3A}</a:tableStyleId>
              </a:tblPr>
              <a:tblGrid>
                <a:gridCol w="1722289">
                  <a:extLst>
                    <a:ext uri="{9D8B030D-6E8A-4147-A177-3AD203B41FA5}">
                      <a16:colId xmlns:a16="http://schemas.microsoft.com/office/drawing/2014/main" val="2392580594"/>
                    </a:ext>
                  </a:extLst>
                </a:gridCol>
                <a:gridCol w="7747385">
                  <a:extLst>
                    <a:ext uri="{9D8B030D-6E8A-4147-A177-3AD203B41FA5}">
                      <a16:colId xmlns:a16="http://schemas.microsoft.com/office/drawing/2014/main" val="2920949029"/>
                    </a:ext>
                  </a:extLst>
                </a:gridCol>
              </a:tblGrid>
              <a:tr h="131795">
                <a:tc>
                  <a:txBody>
                    <a:bodyPr/>
                    <a:lstStyle/>
                    <a:p>
                      <a:pPr algn="l"/>
                      <a:r>
                        <a:rPr lang="en-US" sz="1100" b="1" noProof="1">
                          <a:solidFill>
                            <a:schemeClr val="bg1"/>
                          </a:solidFill>
                          <a:latin typeface="MS PGothic (headings)"/>
                        </a:rPr>
                        <a:t>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Courier New" panose="02070309020205020404" pitchFamily="49" charset="0"/>
                        <a:buNone/>
                      </a:pPr>
                      <a:r>
                        <a:rPr lang="en-US" sz="1100" b="1" noProof="1">
                          <a:solidFill>
                            <a:schemeClr val="bg1"/>
                          </a:solidFill>
                          <a:latin typeface="MS PGothic (headings)"/>
                        </a:rPr>
                        <a:t>含意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253752">
                <a:tc>
                  <a:txBody>
                    <a:bodyPr/>
                    <a:lstStyle/>
                    <a:p>
                      <a:pPr>
                        <a:buNone/>
                      </a:pPr>
                      <a:r>
                        <a:rPr lang="en-US" sz="1100" noProof="1">
                          <a:latin typeface="MS PGothic (headings)"/>
                        </a:rPr>
                        <a:t>アクセスと情報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個人は自分の個人データのコピーを表示および取得でき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263283">
                <a:tc>
                  <a:txBody>
                    <a:bodyPr/>
                    <a:lstStyle/>
                    <a:p>
                      <a:pPr>
                        <a:buNone/>
                      </a:pPr>
                      <a:r>
                        <a:rPr lang="en-US" sz="1100" noProof="1">
                          <a:latin typeface="MS PGothic (headings)"/>
                        </a:rPr>
                        <a:t>同意の撤回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データの処理または保存を停止でき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253752">
                <a:tc>
                  <a:txBody>
                    <a:bodyPr/>
                    <a:lstStyle/>
                    <a:p>
                      <a:pPr>
                        <a:buNone/>
                      </a:pPr>
                      <a:r>
                        <a:rPr lang="en-US" sz="1100" noProof="1">
                          <a:latin typeface="MS PGothic (headings)"/>
                        </a:rPr>
                        <a:t>修正および削除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不正確または古いデータの更新または削除を要求でき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540868"/>
                  </a:ext>
                </a:extLst>
              </a:tr>
              <a:tr h="253752">
                <a:tc>
                  <a:txBody>
                    <a:bodyPr/>
                    <a:lstStyle/>
                    <a:p>
                      <a:pPr>
                        <a:buNone/>
                      </a:pPr>
                      <a:r>
                        <a:rPr lang="en-US" sz="1100" noProof="1">
                          <a:latin typeface="MS PGothic (headings)"/>
                        </a:rPr>
                        <a:t>処理の制限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データの使用方法を制限でき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122736"/>
                  </a:ext>
                </a:extLst>
              </a:tr>
              <a:tr h="253752">
                <a:tc>
                  <a:txBody>
                    <a:bodyPr/>
                    <a:lstStyle/>
                    <a:p>
                      <a:pPr>
                        <a:buNone/>
                      </a:pPr>
                      <a:r>
                        <a:rPr lang="en-US" sz="1100" noProof="1">
                          <a:latin typeface="MS PGothic (headings)"/>
                        </a:rPr>
                        <a:t>違反の通知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データ侵害について通知する必要があ</a:t>
                      </a:r>
                      <a:r>
                        <a:rPr lang="ja-JP" altLang="en-US" sz="1100" noProof="1">
                          <a:latin typeface="MS PGothic (headings)"/>
                        </a:rPr>
                        <a:t>る</a:t>
                      </a:r>
                      <a:r>
                        <a:rPr lang="en-US" sz="1100" noProof="1">
                          <a:latin typeface="MS PGothic (heading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253752">
                <a:tc>
                  <a:txBody>
                    <a:bodyPr/>
                    <a:lstStyle/>
                    <a:p>
                      <a:pPr>
                        <a:buNone/>
                      </a:pPr>
                      <a:r>
                        <a:rPr lang="en-US" sz="1100" noProof="1">
                          <a:latin typeface="MS PGothic (headings)"/>
                        </a:rPr>
                        <a:t>異議を申し立てる権利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基本的権利に抵触する取扱いに異議を申し立てることができる</a:t>
                      </a:r>
                      <a:r>
                        <a:rPr lang="ja-JP" altLang="en-US" sz="1100" noProof="1">
                          <a:latin typeface="MS PGothic (headings)"/>
                        </a:rPr>
                        <a:t>。</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bl>
          </a:graphicData>
        </a:graphic>
      </p:graphicFrame>
      <p:sp>
        <p:nvSpPr>
          <p:cNvPr id="24" name="TextBox 23">
            <a:extLst>
              <a:ext uri="{FF2B5EF4-FFF2-40B4-BE49-F238E27FC236}">
                <a16:creationId xmlns:a16="http://schemas.microsoft.com/office/drawing/2014/main" id="{E60E3819-F655-26D2-4154-F50C6CA36C93}"/>
              </a:ext>
            </a:extLst>
          </p:cNvPr>
          <p:cNvSpPr txBox="1"/>
          <p:nvPr/>
        </p:nvSpPr>
        <p:spPr>
          <a:xfrm>
            <a:off x="225240" y="4570743"/>
            <a:ext cx="9469859" cy="26847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1">
                <a:ln>
                  <a:noFill/>
                </a:ln>
                <a:solidFill>
                  <a:srgbClr val="000000"/>
                </a:solidFill>
                <a:effectLst/>
                <a:uLnTx/>
                <a:uFillTx/>
                <a:latin typeface="+mj-ea"/>
                <a:ea typeface="+mj-ea"/>
              </a:rPr>
              <a:t>注記</a:t>
            </a:r>
            <a:r>
              <a:rPr kumimoji="1" lang="en-US" sz="1100" b="0" i="0" u="none" strike="noStrike" kern="1200" cap="none" spc="0" normalizeH="0" baseline="0" noProof="1">
                <a:ln>
                  <a:noFill/>
                </a:ln>
                <a:solidFill>
                  <a:srgbClr val="000000"/>
                </a:solidFill>
                <a:effectLst/>
                <a:uLnTx/>
                <a:uFillTx/>
                <a:latin typeface="+mj-ea"/>
                <a:ea typeface="+mj-ea"/>
              </a:rPr>
              <a:t>:データ主体は、侵害通知を除き、ほとんどの要求に対してサービス料(センター設定、EGP 2万まで)を支払うことができる。</a:t>
            </a:r>
          </a:p>
        </p:txBody>
      </p:sp>
      <p:sp>
        <p:nvSpPr>
          <p:cNvPr id="25" name="TextBox 24">
            <a:extLst>
              <a:ext uri="{FF2B5EF4-FFF2-40B4-BE49-F238E27FC236}">
                <a16:creationId xmlns:a16="http://schemas.microsoft.com/office/drawing/2014/main" id="{BFA0FD45-6ED8-E555-8132-C3E468DF9F77}"/>
              </a:ext>
            </a:extLst>
          </p:cNvPr>
          <p:cNvSpPr txBox="1"/>
          <p:nvPr/>
        </p:nvSpPr>
        <p:spPr>
          <a:xfrm>
            <a:off x="225240" y="4941762"/>
            <a:ext cx="4247944" cy="29174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データ処理の条件</a:t>
            </a:r>
          </a:p>
        </p:txBody>
      </p:sp>
      <p:sp>
        <p:nvSpPr>
          <p:cNvPr id="26" name="TextBox 25">
            <a:extLst>
              <a:ext uri="{FF2B5EF4-FFF2-40B4-BE49-F238E27FC236}">
                <a16:creationId xmlns:a16="http://schemas.microsoft.com/office/drawing/2014/main" id="{7EEAD61A-5F53-5BAA-9644-4B848D6A5F6B}"/>
              </a:ext>
            </a:extLst>
          </p:cNvPr>
          <p:cNvSpPr txBox="1"/>
          <p:nvPr/>
        </p:nvSpPr>
        <p:spPr>
          <a:xfrm>
            <a:off x="225240" y="1819810"/>
            <a:ext cx="4247944" cy="27514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sz="1100" b="1" i="0" u="sng" strike="noStrike" kern="1200" cap="none" spc="0" normalizeH="0" baseline="0" noProof="1">
                <a:ln>
                  <a:noFill/>
                </a:ln>
                <a:solidFill>
                  <a:srgbClr val="000000"/>
                </a:solidFill>
                <a:effectLst/>
                <a:uLnTx/>
                <a:uFillTx/>
                <a:latin typeface="MS PGothic (headings)"/>
                <a:ea typeface="Yu Gothic UI"/>
              </a:rPr>
              <a:t>出発点としての同意</a:t>
            </a:r>
          </a:p>
        </p:txBody>
      </p:sp>
      <p:sp>
        <p:nvSpPr>
          <p:cNvPr id="27" name="TextBox 26">
            <a:extLst>
              <a:ext uri="{FF2B5EF4-FFF2-40B4-BE49-F238E27FC236}">
                <a16:creationId xmlns:a16="http://schemas.microsoft.com/office/drawing/2014/main" id="{5962FFEA-D6A2-FC97-3806-23AD37D0BAAA}"/>
              </a:ext>
            </a:extLst>
          </p:cNvPr>
          <p:cNvSpPr txBox="1"/>
          <p:nvPr/>
        </p:nvSpPr>
        <p:spPr>
          <a:xfrm>
            <a:off x="210900" y="5279165"/>
            <a:ext cx="9469675" cy="88453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データは、特定の、正当な、宣言された目的のために収集されなければならない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正確で、安全で、合法的に処理されなければならない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使用は、明示された目的に沿ったものでなければならない-二次的または隠れた使用はできない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データは、その目的を達成するために必要な期間を超えて保持されてはならない</a:t>
            </a:r>
          </a:p>
        </p:txBody>
      </p:sp>
    </p:spTree>
    <p:extLst>
      <p:ext uri="{BB962C8B-B14F-4D97-AF65-F5344CB8AC3E}">
        <p14:creationId xmlns:p14="http://schemas.microsoft.com/office/powerpoint/2010/main" val="51058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F096-8FD2-0130-16FF-1064C9C9A2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460A613-C25F-64D3-5F91-8CE070596C6A}"/>
              </a:ext>
            </a:extLst>
          </p:cNvPr>
          <p:cNvGraphicFramePr>
            <a:graphicFrameLocks noChangeAspect="1"/>
          </p:cNvGraphicFramePr>
          <p:nvPr>
            <p:custDataLst>
              <p:tags r:id="rId1"/>
            </p:custDataLst>
            <p:extLst>
              <p:ext uri="{D42A27DB-BD31-4B8C-83A1-F6EECF244321}">
                <p14:modId xmlns:p14="http://schemas.microsoft.com/office/powerpoint/2010/main" val="2995924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460A613-C25F-64D3-5F91-8CE070596C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424CE7-A845-D28A-C626-57EED244D724}"/>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C2833910-BE61-0AE0-1C62-CD15107E2A1C}"/>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C2CF42C7-C422-E07B-B452-61CD8670871E}"/>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870E5C19-CFC7-E5FC-0FA7-7FFC42D03C18}"/>
              </a:ext>
            </a:extLst>
          </p:cNvPr>
          <p:cNvSpPr txBox="1"/>
          <p:nvPr/>
        </p:nvSpPr>
        <p:spPr>
          <a:xfrm>
            <a:off x="200471" y="1146518"/>
            <a:ext cx="9505056" cy="68204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国境を越える個人データの移転は、移転先の国が適切な保護を提供する場合、または規制当局の承認を得た場合にのみ許可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される。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医療上の必要性や法的義務などの特別な場合は、同意を得た上での移転が許可され、ライセンスおよび一貫した保護措置が必要とな</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B3F9D333-D921-196E-40FE-AF3F679ECDD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4" name="Group 3">
            <a:extLst>
              <a:ext uri="{FF2B5EF4-FFF2-40B4-BE49-F238E27FC236}">
                <a16:creationId xmlns:a16="http://schemas.microsoft.com/office/drawing/2014/main" id="{552A32FB-6D52-60BF-4AF5-8786FE0C080E}"/>
              </a:ext>
            </a:extLst>
          </p:cNvPr>
          <p:cNvGrpSpPr/>
          <p:nvPr/>
        </p:nvGrpSpPr>
        <p:grpSpPr>
          <a:xfrm>
            <a:off x="201975" y="1961756"/>
            <a:ext cx="9508567" cy="4491580"/>
            <a:chOff x="201975" y="1853508"/>
            <a:chExt cx="9508567" cy="4491580"/>
          </a:xfrm>
        </p:grpSpPr>
        <p:grpSp>
          <p:nvGrpSpPr>
            <p:cNvPr id="9" name="Group 8">
              <a:extLst>
                <a:ext uri="{FF2B5EF4-FFF2-40B4-BE49-F238E27FC236}">
                  <a16:creationId xmlns:a16="http://schemas.microsoft.com/office/drawing/2014/main" id="{EF754E19-3718-1180-B22F-CF5EA3A945E2}"/>
                </a:ext>
              </a:extLst>
            </p:cNvPr>
            <p:cNvGrpSpPr/>
            <p:nvPr/>
          </p:nvGrpSpPr>
          <p:grpSpPr>
            <a:xfrm>
              <a:off x="201975" y="1853508"/>
              <a:ext cx="4602918" cy="2124000"/>
              <a:chOff x="201975" y="1853508"/>
              <a:chExt cx="4602918" cy="2124000"/>
            </a:xfrm>
          </p:grpSpPr>
          <p:grpSp>
            <p:nvGrpSpPr>
              <p:cNvPr id="34" name="Group 33">
                <a:extLst>
                  <a:ext uri="{FF2B5EF4-FFF2-40B4-BE49-F238E27FC236}">
                    <a16:creationId xmlns:a16="http://schemas.microsoft.com/office/drawing/2014/main" id="{8764E06A-4DD9-A974-444D-991D21706B87}"/>
                  </a:ext>
                </a:extLst>
              </p:cNvPr>
              <p:cNvGrpSpPr/>
              <p:nvPr/>
            </p:nvGrpSpPr>
            <p:grpSpPr>
              <a:xfrm>
                <a:off x="201975" y="1853508"/>
                <a:ext cx="4593994" cy="2124000"/>
                <a:chOff x="201975" y="1853508"/>
                <a:chExt cx="4593994" cy="2124000"/>
              </a:xfrm>
            </p:grpSpPr>
            <p:sp>
              <p:nvSpPr>
                <p:cNvPr id="36" name="Rectangle 35">
                  <a:extLst>
                    <a:ext uri="{FF2B5EF4-FFF2-40B4-BE49-F238E27FC236}">
                      <a16:creationId xmlns:a16="http://schemas.microsoft.com/office/drawing/2014/main" id="{FD9C679E-1200-A669-0645-7450E38584BB}"/>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37" name="TextBox 36">
                  <a:extLst>
                    <a:ext uri="{FF2B5EF4-FFF2-40B4-BE49-F238E27FC236}">
                      <a16:creationId xmlns:a16="http://schemas.microsoft.com/office/drawing/2014/main" id="{E0C8C495-10E5-B2A4-8E79-7F29D9D1D7E9}"/>
                    </a:ext>
                  </a:extLst>
                </p:cNvPr>
                <p:cNvSpPr txBox="1"/>
                <p:nvPr/>
              </p:nvSpPr>
              <p:spPr>
                <a:xfrm>
                  <a:off x="201975" y="1921039"/>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1一般規則</a:t>
                  </a:r>
                </a:p>
              </p:txBody>
            </p:sp>
            <p:cxnSp>
              <p:nvCxnSpPr>
                <p:cNvPr id="38" name="Straight Connector 37">
                  <a:extLst>
                    <a:ext uri="{FF2B5EF4-FFF2-40B4-BE49-F238E27FC236}">
                      <a16:creationId xmlns:a16="http://schemas.microsoft.com/office/drawing/2014/main" id="{8D230D6E-A696-D678-142C-22697FE5FFC5}"/>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23FA921-F80C-900A-2E76-029F884E3FA1}"/>
                  </a:ext>
                </a:extLst>
              </p:cNvPr>
              <p:cNvSpPr txBox="1"/>
              <p:nvPr/>
            </p:nvSpPr>
            <p:spPr>
              <a:xfrm>
                <a:off x="210900" y="2223914"/>
                <a:ext cx="4593993" cy="91018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次の場合を除き、国境を越えた個人データの転送、保管または処理は禁止されてい</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endParaRPr kumimoji="1" lang="en-US" sz="1100" b="0" i="0" u="none" strike="noStrike" kern="1200" cap="none" spc="0" normalizeH="0" baseline="0" noProof="1">
                  <a:ln>
                    <a:noFill/>
                  </a:ln>
                  <a:solidFill>
                    <a:srgbClr val="000000"/>
                  </a:solidFill>
                  <a:effectLst/>
                  <a:uLnTx/>
                  <a:uFillTx/>
                  <a:latin typeface="MS PGothic (headings)"/>
                  <a:ea typeface="Yu Gothic UI"/>
                </a:endParaRP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転送先の国が同等以上のデータ保護基準を提供している場合</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転送が個人データ保護センターによって許可または承認されている場合</a:t>
                </a:r>
              </a:p>
            </p:txBody>
          </p:sp>
        </p:grpSp>
        <p:grpSp>
          <p:nvGrpSpPr>
            <p:cNvPr id="10" name="Group 9">
              <a:extLst>
                <a:ext uri="{FF2B5EF4-FFF2-40B4-BE49-F238E27FC236}">
                  <a16:creationId xmlns:a16="http://schemas.microsoft.com/office/drawing/2014/main" id="{6F2DB648-8D00-359C-5D2C-E4072A914C13}"/>
                </a:ext>
              </a:extLst>
            </p:cNvPr>
            <p:cNvGrpSpPr/>
            <p:nvPr/>
          </p:nvGrpSpPr>
          <p:grpSpPr>
            <a:xfrm>
              <a:off x="5107624" y="1853508"/>
              <a:ext cx="4602918" cy="2144418"/>
              <a:chOff x="201975" y="1853508"/>
              <a:chExt cx="4602918" cy="2144418"/>
            </a:xfrm>
          </p:grpSpPr>
          <p:grpSp>
            <p:nvGrpSpPr>
              <p:cNvPr id="29" name="Group 28">
                <a:extLst>
                  <a:ext uri="{FF2B5EF4-FFF2-40B4-BE49-F238E27FC236}">
                    <a16:creationId xmlns:a16="http://schemas.microsoft.com/office/drawing/2014/main" id="{D433ECA9-0AF5-DF68-61A0-8A6FCC9CE841}"/>
                  </a:ext>
                </a:extLst>
              </p:cNvPr>
              <p:cNvGrpSpPr/>
              <p:nvPr/>
            </p:nvGrpSpPr>
            <p:grpSpPr>
              <a:xfrm>
                <a:off x="201975" y="1853508"/>
                <a:ext cx="4593994" cy="2124000"/>
                <a:chOff x="201975" y="1853508"/>
                <a:chExt cx="4593994" cy="2124000"/>
              </a:xfrm>
            </p:grpSpPr>
            <p:sp>
              <p:nvSpPr>
                <p:cNvPr id="31" name="Rectangle 30">
                  <a:extLst>
                    <a:ext uri="{FF2B5EF4-FFF2-40B4-BE49-F238E27FC236}">
                      <a16:creationId xmlns:a16="http://schemas.microsoft.com/office/drawing/2014/main" id="{51630F4A-E1AF-6E5D-6FC7-4E673D7B6495}"/>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32" name="TextBox 31">
                  <a:extLst>
                    <a:ext uri="{FF2B5EF4-FFF2-40B4-BE49-F238E27FC236}">
                      <a16:creationId xmlns:a16="http://schemas.microsoft.com/office/drawing/2014/main" id="{6DD8ECAF-3BCF-35A8-7C73-8F4E8D37CD44}"/>
                    </a:ext>
                  </a:extLst>
                </p:cNvPr>
                <p:cNvSpPr txBox="1"/>
                <p:nvPr/>
              </p:nvSpPr>
              <p:spPr>
                <a:xfrm>
                  <a:off x="201975" y="1921039"/>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2適切な保護なしに転送が許可される場合</a:t>
                  </a:r>
                </a:p>
              </p:txBody>
            </p:sp>
            <p:cxnSp>
              <p:nvCxnSpPr>
                <p:cNvPr id="33" name="Straight Connector 32">
                  <a:extLst>
                    <a:ext uri="{FF2B5EF4-FFF2-40B4-BE49-F238E27FC236}">
                      <a16:creationId xmlns:a16="http://schemas.microsoft.com/office/drawing/2014/main" id="{493D3CEE-19C7-5935-B23E-C41609E31FCE}"/>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ECC54C2-C54A-DDE1-F645-500EF25002A0}"/>
                  </a:ext>
                </a:extLst>
              </p:cNvPr>
              <p:cNvSpPr txBox="1"/>
              <p:nvPr/>
            </p:nvSpPr>
            <p:spPr>
              <a:xfrm>
                <a:off x="210900" y="2223914"/>
                <a:ext cx="4593993" cy="17740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保護レベルの低い国への移転は、明示的な同意がある場合、または以下のような特定の場合にのみ行われる。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医療上の必要性 (救命治療または健康管理)</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法的権利 (請求の立証または防御)</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契約上の義務 (データ主体に有利)</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司法上の協力、公共の利益、または法律の遵守</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適用される外国法に基づく資金移転</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エジプトが締約国である国際協定</a:t>
                </a:r>
              </a:p>
            </p:txBody>
          </p:sp>
        </p:grpSp>
        <p:grpSp>
          <p:nvGrpSpPr>
            <p:cNvPr id="11" name="Group 10">
              <a:extLst>
                <a:ext uri="{FF2B5EF4-FFF2-40B4-BE49-F238E27FC236}">
                  <a16:creationId xmlns:a16="http://schemas.microsoft.com/office/drawing/2014/main" id="{FD6ED98A-6D5F-6358-BBDC-E43F3E1DC7BE}"/>
                </a:ext>
              </a:extLst>
            </p:cNvPr>
            <p:cNvGrpSpPr/>
            <p:nvPr/>
          </p:nvGrpSpPr>
          <p:grpSpPr>
            <a:xfrm>
              <a:off x="201975" y="4221088"/>
              <a:ext cx="4602918" cy="2124000"/>
              <a:chOff x="201975" y="1853508"/>
              <a:chExt cx="4602918" cy="2124000"/>
            </a:xfrm>
          </p:grpSpPr>
          <p:grpSp>
            <p:nvGrpSpPr>
              <p:cNvPr id="18" name="Group 17">
                <a:extLst>
                  <a:ext uri="{FF2B5EF4-FFF2-40B4-BE49-F238E27FC236}">
                    <a16:creationId xmlns:a16="http://schemas.microsoft.com/office/drawing/2014/main" id="{EFB6EE72-3BFC-588F-067F-69E26CCA677C}"/>
                  </a:ext>
                </a:extLst>
              </p:cNvPr>
              <p:cNvGrpSpPr/>
              <p:nvPr/>
            </p:nvGrpSpPr>
            <p:grpSpPr>
              <a:xfrm>
                <a:off x="201975" y="1853508"/>
                <a:ext cx="4593994" cy="2124000"/>
                <a:chOff x="201975" y="1853508"/>
                <a:chExt cx="4593994" cy="2124000"/>
              </a:xfrm>
            </p:grpSpPr>
            <p:sp>
              <p:nvSpPr>
                <p:cNvPr id="20" name="Rectangle 19">
                  <a:extLst>
                    <a:ext uri="{FF2B5EF4-FFF2-40B4-BE49-F238E27FC236}">
                      <a16:creationId xmlns:a16="http://schemas.microsoft.com/office/drawing/2014/main" id="{08EACBB9-75B8-0218-562B-2A6C91A365C0}"/>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22" name="TextBox 21">
                  <a:extLst>
                    <a:ext uri="{FF2B5EF4-FFF2-40B4-BE49-F238E27FC236}">
                      <a16:creationId xmlns:a16="http://schemas.microsoft.com/office/drawing/2014/main" id="{C174A6B2-F1BA-F643-D8B4-31D3ADA530E1}"/>
                    </a:ext>
                  </a:extLst>
                </p:cNvPr>
                <p:cNvSpPr txBox="1"/>
                <p:nvPr/>
              </p:nvSpPr>
              <p:spPr>
                <a:xfrm>
                  <a:off x="201975" y="1916644"/>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3コントローラからコントローラ/処理者への移転に関する条件</a:t>
                  </a:r>
                </a:p>
              </p:txBody>
            </p:sp>
            <p:cxnSp>
              <p:nvCxnSpPr>
                <p:cNvPr id="28" name="Straight Connector 27">
                  <a:extLst>
                    <a:ext uri="{FF2B5EF4-FFF2-40B4-BE49-F238E27FC236}">
                      <a16:creationId xmlns:a16="http://schemas.microsoft.com/office/drawing/2014/main" id="{06FCAC19-920B-3FA2-5DA0-E1A62213D1D8}"/>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3D06A8B-BD78-1033-1951-A649E7D5278E}"/>
                  </a:ext>
                </a:extLst>
              </p:cNvPr>
              <p:cNvSpPr txBox="1"/>
              <p:nvPr/>
            </p:nvSpPr>
            <p:spPr>
              <a:xfrm>
                <a:off x="210900" y="2219519"/>
                <a:ext cx="4593993" cy="92301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管理者又は処理者間の国境を越えた共有は、次の場合に許可される。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取扱いの目的及び性質が一貫している。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いずれかの当事者またはデータ主体に正当な利益がある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外国の受領者が同等の法的および技術的保護を提供している</a:t>
                </a:r>
              </a:p>
            </p:txBody>
          </p:sp>
        </p:grpSp>
        <p:grpSp>
          <p:nvGrpSpPr>
            <p:cNvPr id="12" name="Group 11">
              <a:extLst>
                <a:ext uri="{FF2B5EF4-FFF2-40B4-BE49-F238E27FC236}">
                  <a16:creationId xmlns:a16="http://schemas.microsoft.com/office/drawing/2014/main" id="{556FA510-758E-1ADC-95DE-37B111F9D8F7}"/>
                </a:ext>
              </a:extLst>
            </p:cNvPr>
            <p:cNvGrpSpPr/>
            <p:nvPr/>
          </p:nvGrpSpPr>
          <p:grpSpPr>
            <a:xfrm>
              <a:off x="5107624" y="4221088"/>
              <a:ext cx="4602918" cy="2124000"/>
              <a:chOff x="201975" y="1853508"/>
              <a:chExt cx="4602918" cy="2124000"/>
            </a:xfrm>
          </p:grpSpPr>
          <p:grpSp>
            <p:nvGrpSpPr>
              <p:cNvPr id="13" name="Group 12">
                <a:extLst>
                  <a:ext uri="{FF2B5EF4-FFF2-40B4-BE49-F238E27FC236}">
                    <a16:creationId xmlns:a16="http://schemas.microsoft.com/office/drawing/2014/main" id="{1DE33B06-8977-23F5-8A8C-1332D55F8268}"/>
                  </a:ext>
                </a:extLst>
              </p:cNvPr>
              <p:cNvGrpSpPr/>
              <p:nvPr/>
            </p:nvGrpSpPr>
            <p:grpSpPr>
              <a:xfrm>
                <a:off x="201975" y="1853508"/>
                <a:ext cx="4593994" cy="2124000"/>
                <a:chOff x="201975" y="1853508"/>
                <a:chExt cx="4593994" cy="2124000"/>
              </a:xfrm>
            </p:grpSpPr>
            <p:sp>
              <p:nvSpPr>
                <p:cNvPr id="15" name="Rectangle 14">
                  <a:extLst>
                    <a:ext uri="{FF2B5EF4-FFF2-40B4-BE49-F238E27FC236}">
                      <a16:creationId xmlns:a16="http://schemas.microsoft.com/office/drawing/2014/main" id="{C895FA03-08A4-411D-229E-6441B3AED10A}"/>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D5F5972-78D6-0F4B-443F-7806C7651961}"/>
                    </a:ext>
                  </a:extLst>
                </p:cNvPr>
                <p:cNvSpPr txBox="1"/>
                <p:nvPr/>
              </p:nvSpPr>
              <p:spPr>
                <a:xfrm>
                  <a:off x="201975" y="1916644"/>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4監視と実装</a:t>
                  </a:r>
                </a:p>
              </p:txBody>
            </p:sp>
            <p:cxnSp>
              <p:nvCxnSpPr>
                <p:cNvPr id="17" name="Straight Connector 16">
                  <a:extLst>
                    <a:ext uri="{FF2B5EF4-FFF2-40B4-BE49-F238E27FC236}">
                      <a16:creationId xmlns:a16="http://schemas.microsoft.com/office/drawing/2014/main" id="{664AB09C-A12D-FFEE-CBFB-076BD2E3AA93}"/>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82E74DE-7A41-E4B7-C2F3-B28812A985BB}"/>
                  </a:ext>
                </a:extLst>
              </p:cNvPr>
              <p:cNvSpPr txBox="1"/>
              <p:nvPr/>
            </p:nvSpPr>
            <p:spPr>
              <a:xfrm>
                <a:off x="210900" y="2219519"/>
                <a:ext cx="4593993" cy="49109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すべての転送に必要なライセンス</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詳細な基準、保護措置、および手順を定義する行政規則</a:t>
                </a:r>
              </a:p>
            </p:txBody>
          </p:sp>
        </p:grpSp>
      </p:grpSp>
    </p:spTree>
    <p:extLst>
      <p:ext uri="{BB962C8B-B14F-4D97-AF65-F5344CB8AC3E}">
        <p14:creationId xmlns:p14="http://schemas.microsoft.com/office/powerpoint/2010/main" val="3984083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7BFE-44D8-DF48-8120-CA12CCEA255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295221D-DE13-9AE9-09D9-345DDD125210}"/>
              </a:ext>
            </a:extLst>
          </p:cNvPr>
          <p:cNvGraphicFramePr>
            <a:graphicFrameLocks noChangeAspect="1"/>
          </p:cNvGraphicFramePr>
          <p:nvPr>
            <p:custDataLst>
              <p:tags r:id="rId1"/>
            </p:custDataLst>
            <p:extLst>
              <p:ext uri="{D42A27DB-BD31-4B8C-83A1-F6EECF244321}">
                <p14:modId xmlns:p14="http://schemas.microsoft.com/office/powerpoint/2010/main" val="505530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3295221D-DE13-9AE9-09D9-345DDD1252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4C4CA4-BE65-512A-A5C2-BD76A8149790}"/>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6DD79A7B-B8EB-7337-8784-CE762850C3BF}"/>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E154B770-8B57-D3E8-B281-63AB766E862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CC63AAE6-BAA6-9EFB-F1FE-EFEDB9D90B7F}"/>
              </a:ext>
            </a:extLst>
          </p:cNvPr>
          <p:cNvSpPr txBox="1"/>
          <p:nvPr/>
        </p:nvSpPr>
        <p:spPr>
          <a:xfrm>
            <a:off x="200471" y="1146518"/>
            <a:ext cx="9505056"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データ処理には、</a:t>
            </a:r>
            <a:r>
              <a:rPr lang="en-US" altLang="ja-JP" sz="1400" noProof="1">
                <a:solidFill>
                  <a:srgbClr val="000000"/>
                </a:solidFill>
                <a:latin typeface="MS PGothic (headings)"/>
                <a:ea typeface="ＭＳ Ｐゴシック" panose="020B0600070205080204" pitchFamily="50" charset="-128"/>
                <a:cs typeface="Arial" panose="020B0604020202020204" pitchFamily="34" charset="0"/>
              </a:rPr>
              <a:t>特定の目的に限定された明示的な同意または法的根拠が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必要である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処理者は、法律を遵守し、データを保護し、記録を維持し、データ取り扱いのライセンスを取得する義務があ</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23B8392B-E7F9-4328-DB54-4293788C42C5}"/>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個人データ保護法および施行規則、サウジデータおよびAI当局の法律および規則 (SDAIA)</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31A98479-E4C5-2256-2D27-49682350AD1D}"/>
              </a:ext>
            </a:extLst>
          </p:cNvPr>
          <p:cNvGraphicFramePr>
            <a:graphicFrameLocks noGrp="1"/>
          </p:cNvGraphicFramePr>
          <p:nvPr>
            <p:extLst>
              <p:ext uri="{D42A27DB-BD31-4B8C-83A1-F6EECF244321}">
                <p14:modId xmlns:p14="http://schemas.microsoft.com/office/powerpoint/2010/main" val="898603647"/>
              </p:ext>
            </p:extLst>
          </p:nvPr>
        </p:nvGraphicFramePr>
        <p:xfrm>
          <a:off x="4520953" y="2684256"/>
          <a:ext cx="5158792" cy="2688960"/>
        </p:xfrm>
        <a:graphic>
          <a:graphicData uri="http://schemas.openxmlformats.org/drawingml/2006/table">
            <a:tbl>
              <a:tblPr firstRow="1" bandRow="1">
                <a:tableStyleId>{5C22544A-7EE6-4342-B048-85BDC9FD1C3A}</a:tableStyleId>
              </a:tblPr>
              <a:tblGrid>
                <a:gridCol w="292918">
                  <a:extLst>
                    <a:ext uri="{9D8B030D-6E8A-4147-A177-3AD203B41FA5}">
                      <a16:colId xmlns:a16="http://schemas.microsoft.com/office/drawing/2014/main" val="2392580594"/>
                    </a:ext>
                  </a:extLst>
                </a:gridCol>
                <a:gridCol w="4865874">
                  <a:extLst>
                    <a:ext uri="{9D8B030D-6E8A-4147-A177-3AD203B41FA5}">
                      <a16:colId xmlns:a16="http://schemas.microsoft.com/office/drawing/2014/main" val="2920949029"/>
                    </a:ext>
                  </a:extLst>
                </a:gridCol>
              </a:tblGrid>
              <a:tr h="624617">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処理は、取り扱うデータの範囲、種類、目的を含む、法律、施行規則、および管理者またはセンターからの書面による指示に従わなければならない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565495">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処理者は、承認された期間および目的の範囲内で行動し、処理が終了したらデータを削除または返却し、法的に許可されている場合を除き、開示または誤用を回避しなければならない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773424">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使用されるすべてのシステムおよび媒体を保護し、処理活動の記録を維持し、検査時に遵守を証明する準備ができていることが要求される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624617">
                <a:tc>
                  <a:txBody>
                    <a:bodyPr/>
                    <a:lstStyle/>
                    <a:p>
                      <a:pPr algn="r"/>
                      <a:r>
                        <a:rPr lang="en-US" sz="1100" b="0" noProof="1">
                          <a:solidFill>
                            <a:schemeClr val="tx1"/>
                          </a:solidFill>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すべての処理者は、センターからライセンスを取得しなければならない;エジプト国外に所在する場合は、現地の代表者を任命しなければならない。</a:t>
                      </a:r>
                      <a:r>
                        <a:rPr lang="en-US" sz="1100" b="0" dirty="0">
                          <a:solidFill>
                            <a:schemeClr val="tx1"/>
                          </a:solidFill>
                          <a:latin typeface="MS PGothic (headings)"/>
                        </a:rPr>
                        <a:t> </a:t>
                      </a:r>
                      <a:r>
                        <a:rPr lang="en-US" sz="1100" b="0" noProof="1">
                          <a:solidFill>
                            <a:schemeClr val="tx1"/>
                          </a:solidFill>
                          <a:latin typeface="MS PGothic (headings)"/>
                        </a:rPr>
                        <a:t>複数当事者間の取決めでは、契約により役割が明確に定義されていない限り、各処理者は共同で責任を負う</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aphicFrame>
        <p:nvGraphicFramePr>
          <p:cNvPr id="23" name="Table 22">
            <a:extLst>
              <a:ext uri="{FF2B5EF4-FFF2-40B4-BE49-F238E27FC236}">
                <a16:creationId xmlns:a16="http://schemas.microsoft.com/office/drawing/2014/main" id="{954C864D-12E5-6713-E7D3-C291B8D7B87A}"/>
              </a:ext>
            </a:extLst>
          </p:cNvPr>
          <p:cNvGraphicFramePr>
            <a:graphicFrameLocks noGrp="1"/>
          </p:cNvGraphicFramePr>
          <p:nvPr>
            <p:extLst>
              <p:ext uri="{D42A27DB-BD31-4B8C-83A1-F6EECF244321}">
                <p14:modId xmlns:p14="http://schemas.microsoft.com/office/powerpoint/2010/main" val="588863398"/>
              </p:ext>
            </p:extLst>
          </p:nvPr>
        </p:nvGraphicFramePr>
        <p:xfrm>
          <a:off x="210901" y="2684256"/>
          <a:ext cx="4022020" cy="2688960"/>
        </p:xfrm>
        <a:graphic>
          <a:graphicData uri="http://schemas.openxmlformats.org/drawingml/2006/table">
            <a:tbl>
              <a:tblPr firstRow="1" bandRow="1">
                <a:tableStyleId>{5C22544A-7EE6-4342-B048-85BDC9FD1C3A}</a:tableStyleId>
              </a:tblPr>
              <a:tblGrid>
                <a:gridCol w="228372">
                  <a:extLst>
                    <a:ext uri="{9D8B030D-6E8A-4147-A177-3AD203B41FA5}">
                      <a16:colId xmlns:a16="http://schemas.microsoft.com/office/drawing/2014/main" val="2392580594"/>
                    </a:ext>
                  </a:extLst>
                </a:gridCol>
                <a:gridCol w="3793648">
                  <a:extLst>
                    <a:ext uri="{9D8B030D-6E8A-4147-A177-3AD203B41FA5}">
                      <a16:colId xmlns:a16="http://schemas.microsoft.com/office/drawing/2014/main" val="2920949029"/>
                    </a:ext>
                  </a:extLst>
                </a:gridCol>
              </a:tblGrid>
              <a:tr h="896320">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個人データは、本人の明示的な同意がある場合にのみ取扱うことができ、明示された特定の目的に限定されなければならない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896320">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契約の履行または締結、法的義務の遵守、または法的請求の追求または防御に不可欠な場合には、取扱いが許可される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896320">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データは、正当な権利を行使するため、または捜査当局または司法当局からの合法的な命令に基づいて処理される場合がある。ただし、これがデータ主体の基本的な権利および自由を侵害しない場合に限る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24" name="TextBox 23">
            <a:extLst>
              <a:ext uri="{FF2B5EF4-FFF2-40B4-BE49-F238E27FC236}">
                <a16:creationId xmlns:a16="http://schemas.microsoft.com/office/drawing/2014/main" id="{A425F644-E9F0-F627-2408-04DF91500542}"/>
              </a:ext>
            </a:extLst>
          </p:cNvPr>
          <p:cNvSpPr txBox="1"/>
          <p:nvPr/>
        </p:nvSpPr>
        <p:spPr>
          <a:xfrm>
            <a:off x="210900" y="2204359"/>
            <a:ext cx="4022021" cy="2933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適法な処理の条件</a:t>
            </a:r>
          </a:p>
        </p:txBody>
      </p:sp>
      <p:sp>
        <p:nvSpPr>
          <p:cNvPr id="25" name="TextBox 24">
            <a:extLst>
              <a:ext uri="{FF2B5EF4-FFF2-40B4-BE49-F238E27FC236}">
                <a16:creationId xmlns:a16="http://schemas.microsoft.com/office/drawing/2014/main" id="{451498EA-2008-E333-9A9E-03FC965C1946}"/>
              </a:ext>
            </a:extLst>
          </p:cNvPr>
          <p:cNvSpPr txBox="1"/>
          <p:nvPr/>
        </p:nvSpPr>
        <p:spPr>
          <a:xfrm>
            <a:off x="4518758" y="2204359"/>
            <a:ext cx="5158791" cy="2933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dirty="0">
                <a:ln>
                  <a:noFill/>
                </a:ln>
                <a:solidFill>
                  <a:srgbClr val="000000"/>
                </a:solidFill>
                <a:effectLst/>
                <a:uLnTx/>
                <a:uFillTx/>
                <a:latin typeface="MS PGothic (headings)"/>
                <a:ea typeface="Yu Gothic UI"/>
              </a:rPr>
              <a:t> </a:t>
            </a:r>
            <a:r>
              <a:rPr kumimoji="1" lang="en-US" sz="1200" b="1" i="0" u="sng" strike="noStrike" kern="1200" cap="none" spc="0" normalizeH="0" baseline="0" noProof="1">
                <a:ln>
                  <a:noFill/>
                </a:ln>
                <a:solidFill>
                  <a:srgbClr val="000000"/>
                </a:solidFill>
                <a:effectLst/>
                <a:uLnTx/>
                <a:uFillTx/>
                <a:latin typeface="MS PGothic (headings)"/>
                <a:ea typeface="Yu Gothic UI"/>
              </a:rPr>
              <a:t>処理者の義務</a:t>
            </a:r>
          </a:p>
        </p:txBody>
      </p:sp>
    </p:spTree>
    <p:extLst>
      <p:ext uri="{BB962C8B-B14F-4D97-AF65-F5344CB8AC3E}">
        <p14:creationId xmlns:p14="http://schemas.microsoft.com/office/powerpoint/2010/main" val="3666100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en-US" sz="1400" dirty="0">
              <a:latin typeface="HGS創英角ｺﾞｼｯｸUB" panose="020B0900000000000000" pitchFamily="50" charset="-128"/>
              <a:ea typeface="HGS創英角ｺﾞｼｯｸUB" panose="020B0900000000000000" pitchFamily="50"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創英角ｺﾞｼｯｸUB" panose="020B0900000000000000" pitchFamily="50" charset="-128"/>
              </a:rPr>
              <a:t>医療</a:t>
            </a:r>
            <a:r>
              <a:rPr lang="ja-JP" altLang="en-US" sz="2000" noProof="1">
                <a:latin typeface="HGP創英角ｺﾞｼｯｸUB" panose="020B0900000000000000" pitchFamily="50" charset="-128"/>
              </a:rPr>
              <a:t>現場</a:t>
            </a:r>
            <a:r>
              <a:rPr kumimoji="1" lang="ja-JP" altLang="en-US" sz="2000" noProof="1">
                <a:latin typeface="HGP創英角ｺﾞｼｯｸUB" panose="020B0900000000000000" pitchFamily="50" charset="-128"/>
              </a:rPr>
              <a:t>で使用される言語に関する情報</a:t>
            </a:r>
            <a:endParaRPr kumimoji="1" lang="en-US" sz="2000" dirty="0">
              <a:latin typeface="HGP創英角ｺﾞｼｯｸUB" panose="020B0900000000000000" pitchFamily="50" charset="-128"/>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2" y="1124747"/>
            <a:ext cx="9409809" cy="4927503"/>
          </a:xfrm>
          <a:prstGeom prst="rect">
            <a:avLst/>
          </a:prstGeom>
          <a:noFill/>
        </p:spPr>
        <p:txBody>
          <a:bodyPr wrap="square" lIns="0" tIns="0" rIns="0" bIns="0" rtlCol="0">
            <a:spAutoFit/>
          </a:bodyPr>
          <a:lstStyle/>
          <a:p>
            <a:pPr fontAlgn="base">
              <a:lnSpc>
                <a:spcPct val="110000"/>
              </a:lnSpc>
              <a:spcBef>
                <a:spcPct val="0"/>
              </a:spcBef>
              <a:spcAft>
                <a:spcPct val="0"/>
              </a:spcAft>
              <a:buClr>
                <a:srgbClr val="5F8AC3"/>
              </a:buClr>
            </a:pPr>
            <a:r>
              <a:rPr kumimoji="1" lang="en-US" altLang="ja-JP"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一般言語・教育</a:t>
            </a: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エジプトの大多数の人はアラビア語を母国語としている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教育の言語は、学校制度においても高等教育においても一般的にアラビア語であるが、一部の公立学校のカリキュラムと科目、および専門分野のいくつかの大学プログラム</a:t>
            </a:r>
            <a:r>
              <a:rPr lang="ja-JP" altLang="en-US" sz="1400" noProof="1">
                <a:latin typeface="+mn-ea"/>
                <a:cs typeface="Arial" panose="020B0604020202020204" pitchFamily="34" charset="0"/>
              </a:rPr>
              <a:t>では</a:t>
            </a:r>
            <a:r>
              <a:rPr lang="en-US" sz="1400" noProof="1">
                <a:latin typeface="+mn-ea"/>
                <a:cs typeface="Arial" panose="020B0604020202020204" pitchFamily="34" charset="0"/>
              </a:rPr>
              <a:t>英語</a:t>
            </a:r>
            <a:r>
              <a:rPr lang="ja-JP" altLang="en-US" sz="1400" noProof="1">
                <a:latin typeface="+mn-ea"/>
                <a:cs typeface="Arial" panose="020B0604020202020204" pitchFamily="34" charset="0"/>
              </a:rPr>
              <a:t>が使用されている</a:t>
            </a:r>
            <a:r>
              <a:rPr lang="en-US" sz="1400" noProof="1">
                <a:latin typeface="+mn-ea"/>
                <a:cs typeface="Arial" panose="020B0604020202020204" pitchFamily="34" charset="0"/>
              </a:rPr>
              <a:t>。</a:t>
            </a:r>
          </a:p>
          <a:p>
            <a:pPr algn="just">
              <a:lnSpc>
                <a:spcPct val="110000"/>
              </a:lnSpc>
              <a:spcAft>
                <a:spcPts val="201"/>
              </a:spcAft>
              <a:buClr>
                <a:srgbClr val="5F8AC3"/>
              </a:buClr>
            </a:pPr>
            <a:endParaRPr lang="en-US" altLang="ja-JP" sz="1400" noProof="1">
              <a:latin typeface="+mn-ea"/>
              <a:cs typeface="Arial" panose="020B0604020202020204" pitchFamily="34" charset="0"/>
            </a:endParaRPr>
          </a:p>
          <a:p>
            <a:pPr fontAlgn="base">
              <a:lnSpc>
                <a:spcPct val="110000"/>
              </a:lnSpc>
              <a:spcBef>
                <a:spcPct val="0"/>
              </a:spcBef>
              <a:spcAft>
                <a:spcPct val="0"/>
              </a:spcAft>
              <a:buClr>
                <a:srgbClr val="5F8AC3"/>
              </a:buClr>
            </a:pPr>
            <a:r>
              <a:rPr kumimoji="1" lang="en-US" altLang="ja-JP" sz="1400" noProof="1">
                <a:latin typeface="HGP創英角ｺﾞｼｯｸUB" pitchFamily="50" charset="-128"/>
                <a:ea typeface="HGP創英角ｺﾞｼｯｸUB" pitchFamily="50" charset="-128"/>
              </a:rPr>
              <a:t>医療専門職の言語</a:t>
            </a:r>
          </a:p>
          <a:p>
            <a:pPr marL="190504" indent="-190504" algn="just">
              <a:lnSpc>
                <a:spcPct val="11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言語の変化</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以前は、文字や口頭でのコミュニケーションには英語が</a:t>
            </a:r>
            <a:r>
              <a:rPr lang="ja-JP" altLang="en-US" sz="1400" noProof="1">
                <a:latin typeface="+mn-ea"/>
                <a:cs typeface="Arial" panose="020B0604020202020204" pitchFamily="34" charset="0"/>
              </a:rPr>
              <a:t>使用されることが</a:t>
            </a:r>
            <a:r>
              <a:rPr lang="en-US" altLang="ja-JP" sz="1400" noProof="1">
                <a:latin typeface="+mn-ea"/>
                <a:cs typeface="Arial" panose="020B0604020202020204" pitchFamily="34" charset="0"/>
              </a:rPr>
              <a:t>一般的で</a:t>
            </a:r>
            <a:r>
              <a:rPr lang="ja-JP" altLang="en-US" sz="1400" noProof="1">
                <a:latin typeface="+mn-ea"/>
                <a:cs typeface="Arial" panose="020B0604020202020204" pitchFamily="34" charset="0"/>
              </a:rPr>
              <a:t>あった</a:t>
            </a:r>
            <a:r>
              <a:rPr lang="en-US" altLang="ja-JP" sz="1400" noProof="1">
                <a:latin typeface="+mn-ea"/>
                <a:cs typeface="Arial" panose="020B0604020202020204" pitchFamily="34" charset="0"/>
              </a:rPr>
              <a:t>。エジプト</a:t>
            </a:r>
            <a:r>
              <a:rPr lang="ja-JP" altLang="en-US" sz="1400" noProof="1">
                <a:latin typeface="+mn-ea"/>
                <a:cs typeface="Arial" panose="020B0604020202020204" pitchFamily="34" charset="0"/>
              </a:rPr>
              <a:t>で</a:t>
            </a:r>
            <a:r>
              <a:rPr lang="en-US" altLang="ja-JP" sz="1400" noProof="1">
                <a:latin typeface="+mn-ea"/>
                <a:cs typeface="Arial" panose="020B0604020202020204" pitchFamily="34" charset="0"/>
              </a:rPr>
              <a:t>の医学校設立以来</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教育は英語で行われてきた</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言語の変化が</a:t>
            </a:r>
            <a:r>
              <a:rPr lang="ja-JP" altLang="en-US" sz="1400" noProof="1">
                <a:latin typeface="+mn-ea"/>
                <a:cs typeface="Arial" panose="020B0604020202020204" pitchFamily="34" charset="0"/>
              </a:rPr>
              <a:t>エジプトで</a:t>
            </a:r>
            <a:r>
              <a:rPr lang="en-US" altLang="ja-JP" sz="1400" noProof="1">
                <a:latin typeface="+mn-ea"/>
                <a:cs typeface="Arial" panose="020B0604020202020204" pitchFamily="34" charset="0"/>
              </a:rPr>
              <a:t>起きてい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。教師や介護スタッフ、学生、患者はすべてアラビア語を話</a:t>
            </a:r>
            <a:r>
              <a:rPr lang="ja-JP" altLang="en-US" sz="1400" noProof="1">
                <a:latin typeface="+mn-ea"/>
                <a:cs typeface="Arial" panose="020B0604020202020204" pitchFamily="34" charset="0"/>
              </a:rPr>
              <a:t>す</a:t>
            </a:r>
            <a:r>
              <a:rPr lang="en-US" altLang="ja-JP" sz="1400" noProof="1">
                <a:latin typeface="+mn-ea"/>
                <a:cs typeface="Arial" panose="020B0604020202020204" pitchFamily="34" charset="0"/>
              </a:rPr>
              <a:t>が、そのほとんどはアラビア語しか話</a:t>
            </a:r>
            <a:r>
              <a:rPr lang="ja-JP" altLang="en-US" sz="1400" noProof="1">
                <a:latin typeface="+mn-ea"/>
                <a:cs typeface="Arial" panose="020B0604020202020204" pitchFamily="34" charset="0"/>
              </a:rPr>
              <a:t>すことができない</a:t>
            </a:r>
            <a:r>
              <a:rPr lang="en-US" altLang="ja-JP" sz="1400" noProof="1">
                <a:latin typeface="+mn-ea"/>
                <a:cs typeface="Arial" panose="020B0604020202020204" pitchFamily="34" charset="0"/>
              </a:rPr>
              <a:t>。</a:t>
            </a:r>
          </a:p>
          <a:p>
            <a:pPr marL="190504" indent="-190504">
              <a:lnSpc>
                <a:spcPct val="11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政府の命令</a:t>
            </a:r>
            <a:r>
              <a:rPr lang="ja-JP" altLang="en-US" sz="1400" b="1" noProof="1">
                <a:latin typeface="+mn-ea"/>
                <a:cs typeface="Arial" panose="020B0604020202020204" pitchFamily="34" charset="0"/>
              </a:rPr>
              <a:t>： </a:t>
            </a:r>
            <a:r>
              <a:rPr lang="en-US" sz="1400" noProof="1">
                <a:latin typeface="+mn-ea"/>
                <a:cs typeface="Arial" panose="020B0604020202020204" pitchFamily="34" charset="0"/>
              </a:rPr>
              <a:t>エジプト政府は保健</a:t>
            </a:r>
            <a:r>
              <a:rPr lang="ja-JP" altLang="en-US" sz="1400" noProof="1">
                <a:latin typeface="+mn-ea"/>
                <a:cs typeface="Arial" panose="020B0604020202020204" pitchFamily="34" charset="0"/>
              </a:rPr>
              <a:t>人口</a:t>
            </a:r>
            <a:r>
              <a:rPr lang="en-US" sz="1400" noProof="1">
                <a:latin typeface="+mn-ea"/>
                <a:cs typeface="Arial" panose="020B0604020202020204" pitchFamily="34" charset="0"/>
              </a:rPr>
              <a:t>省</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とともに、エジプトに移住する医師のためのガイドラインを定めており、その中には言語能力の要件も含まれている。都市部では一般的に英語が話さ</a:t>
            </a:r>
            <a:r>
              <a:rPr lang="ja-JP" altLang="en-US" sz="1400" noProof="1">
                <a:latin typeface="+mn-ea"/>
                <a:cs typeface="Arial" panose="020B0604020202020204" pitchFamily="34" charset="0"/>
              </a:rPr>
              <a:t>れている</a:t>
            </a:r>
            <a:r>
              <a:rPr lang="en-US" sz="1400" noProof="1">
                <a:latin typeface="+mn-ea"/>
                <a:cs typeface="Arial" panose="020B0604020202020204" pitchFamily="34" charset="0"/>
              </a:rPr>
              <a:t>が、アラビア語のスキルを身につけることで、患者や同僚とのコミュニケーションを強化することができ</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ビザを申請するために、医師はアラビア語外国語能力試験（</a:t>
            </a:r>
            <a:r>
              <a:rPr lang="en-US" altLang="ja-JP" sz="1400" noProof="1">
                <a:latin typeface="+mj-lt"/>
                <a:cs typeface="Arial" panose="020B0604020202020204" pitchFamily="34" charset="0"/>
              </a:rPr>
              <a:t>TAFL: </a:t>
            </a:r>
            <a:r>
              <a:rPr lang="en-US" sz="1400" noProof="1">
                <a:latin typeface="+mj-lt"/>
                <a:cs typeface="Arial" panose="020B0604020202020204" pitchFamily="34" charset="0"/>
              </a:rPr>
              <a:t>the Test of Arabic as a Foreign Language）、</a:t>
            </a:r>
            <a:r>
              <a:rPr lang="en-US" sz="1400" noProof="1">
                <a:latin typeface="+mn-ea"/>
                <a:cs typeface="Arial" panose="020B0604020202020204" pitchFamily="34" charset="0"/>
              </a:rPr>
              <a:t>国際アラビア語試験システム（</a:t>
            </a:r>
            <a:r>
              <a:rPr lang="en-US" sz="1400" noProof="1">
                <a:latin typeface="+mj-lt"/>
                <a:cs typeface="Arial" panose="020B0604020202020204" pitchFamily="34" charset="0"/>
              </a:rPr>
              <a:t>IALTS: the International Arabic Language Testing System）、アラビア語能力試験（ALPT: the Arabic Language Proficiency Test） </a:t>
            </a:r>
            <a:r>
              <a:rPr lang="en-US" sz="1400" noProof="1">
                <a:latin typeface="+mn-ea"/>
                <a:cs typeface="Arial" panose="020B0604020202020204" pitchFamily="34" charset="0"/>
              </a:rPr>
              <a:t>などの言語評価に合格する必要があ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marL="190504" indent="-190504" algn="just">
              <a:lnSpc>
                <a:spcPct val="11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エジプトの研修医の資格</a:t>
            </a:r>
            <a:r>
              <a:rPr lang="ja-JP" altLang="en-US" sz="1400" b="1" noProof="1">
                <a:latin typeface="+mn-ea"/>
                <a:cs typeface="Arial" panose="020B0604020202020204" pitchFamily="34" charset="0"/>
              </a:rPr>
              <a:t>：</a:t>
            </a:r>
            <a:r>
              <a:rPr lang="en-US" sz="1400" b="1" noProof="1">
                <a:latin typeface="+mn-ea"/>
                <a:cs typeface="Arial" panose="020B0604020202020204" pitchFamily="34" charset="0"/>
              </a:rPr>
              <a:t> </a:t>
            </a:r>
            <a:r>
              <a:rPr lang="en-US" sz="1400" noProof="1">
                <a:latin typeface="+mn-ea"/>
                <a:cs typeface="Arial" panose="020B0604020202020204" pitchFamily="34" charset="0"/>
              </a:rPr>
              <a:t>言語能力要件</a:t>
            </a:r>
            <a:r>
              <a:rPr lang="ja-JP" altLang="en-US" sz="1400" noProof="1">
                <a:latin typeface="+mn-ea"/>
                <a:cs typeface="Arial" panose="020B0604020202020204" pitchFamily="34" charset="0"/>
              </a:rPr>
              <a:t>について、</a:t>
            </a:r>
            <a:r>
              <a:rPr lang="en-US" sz="1400" noProof="1">
                <a:latin typeface="+mn-ea"/>
                <a:cs typeface="Arial" panose="020B0604020202020204" pitchFamily="34" charset="0"/>
              </a:rPr>
              <a:t>申請者は、特定のプログラムまたは病院の基準によっては、英語または他の言語の能力を証明する必要があ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algn="just">
              <a:lnSpc>
                <a:spcPct val="110000"/>
              </a:lnSpc>
              <a:spcAft>
                <a:spcPts val="201"/>
              </a:spcAft>
              <a:buClr>
                <a:srgbClr val="5F8AC3"/>
              </a:buClr>
            </a:pPr>
            <a:endParaRPr lang="en-US" sz="1400" dirty="0">
              <a:latin typeface="+mn-ea"/>
              <a:cs typeface="Arial" panose="020B0604020202020204" pitchFamily="34" charset="0"/>
            </a:endParaRPr>
          </a:p>
          <a:p>
            <a:pPr algn="l"/>
            <a:br>
              <a:rPr lang="en-US" sz="1400" dirty="0">
                <a:latin typeface="+mn-ea"/>
              </a:rPr>
            </a:br>
            <a:endParaRPr lang="en-US" altLang="ja-JP" sz="1400" dirty="0">
              <a:latin typeface="+mn-ea"/>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194526" y="6545167"/>
            <a:ext cx="9073008" cy="144016"/>
          </a:xfrm>
          <a:prstGeom prst="rect">
            <a:avLst/>
          </a:prstGeom>
          <a:noFill/>
        </p:spPr>
        <p:txBody>
          <a:bodyPr wrap="square" lIns="0" tIns="0" rIns="0" bIns="0" rtlCol="0">
            <a:no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j-lt"/>
                <a:ea typeface="Meiryo UI" panose="020B0604030504040204" pitchFamily="34" charset="-128"/>
                <a:cs typeface="Arial" panose="020B0604020202020204" pitchFamily="34" charset="0"/>
              </a:rPr>
              <a:t>https://amj.journals.ekb.eg/article_139881.htm、 https://visalibrary.com/jobs/immigrate-to-egypt-as-a-doctor/</a:t>
            </a:r>
            <a:endParaRPr lang="ja-JP" altLang="en-US" sz="800" noProof="1">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2145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ライセンスと教育レベル</a:t>
            </a:r>
          </a:p>
        </p:txBody>
      </p:sp>
      <p:sp>
        <p:nvSpPr>
          <p:cNvPr id="4" name="テキスト ボックス 3"/>
          <p:cNvSpPr txBox="1"/>
          <p:nvPr/>
        </p:nvSpPr>
        <p:spPr>
          <a:xfrm>
            <a:off x="564151" y="1080356"/>
            <a:ext cx="8777693" cy="3292376"/>
          </a:xfrm>
          <a:prstGeom prst="rect">
            <a:avLst/>
          </a:prstGeom>
          <a:noFill/>
        </p:spPr>
        <p:txBody>
          <a:bodyPr wrap="square" lIns="0" tIns="0" rIns="0" bIns="0" rtlCol="0" anchor="t">
            <a:spAutoFit/>
          </a:bodyPr>
          <a:lstStyle/>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年の法律第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153</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号によると、</a:t>
            </a:r>
            <a:r>
              <a:rPr lang="en-US" altLang="ja-JP" sz="1400" noProof="1">
                <a:solidFill>
                  <a:srgbClr val="000000"/>
                </a:solidFill>
                <a:latin typeface="ＭＳ Ｐゴシック"/>
                <a:ea typeface="ＭＳ Ｐゴシック"/>
                <a:cs typeface="Arial"/>
              </a:rPr>
              <a:t>保健省は医師のための義務的訓練機関の監督の下に</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lang="en-US" altLang="ja-JP" sz="1400" noProof="1">
                <a:solidFill>
                  <a:srgbClr val="000000"/>
                </a:solidFill>
                <a:latin typeface="ＭＳ Ｐゴシック"/>
                <a:ea typeface="ＭＳ Ｐゴシック"/>
                <a:cs typeface="Arial"/>
              </a:rPr>
              <a:t>医師免許の国家試験の管理と手続きを調整することを委任された機関である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エジプトで医師免許を取得するには、医学生はエジプトの医学部卒業生のための標準化された試験であるエジプト医師免許試験</a:t>
            </a:r>
            <a:r>
              <a:rPr kumimoji="1" lang="ja-JP" altLang="en-US" sz="1400" b="0" i="0" u="none" strike="noStrike" kern="1200" cap="none" spc="0" normalizeH="0" baseline="0" noProof="1">
                <a:ln>
                  <a:noFill/>
                </a:ln>
                <a:solidFill>
                  <a:srgbClr val="000000"/>
                </a:solidFill>
                <a:effectLst/>
                <a:uLnTx/>
                <a:uFillTx/>
                <a:ea typeface="ＭＳ Ｐゴシック"/>
                <a:cs typeface="Arial"/>
              </a:rPr>
              <a:t>（</a:t>
            </a:r>
            <a:r>
              <a:rPr kumimoji="1" lang="en-US" altLang="ja-JP" sz="1400" b="0" i="0" u="none" strike="noStrike" kern="1200" cap="none" spc="0" normalizeH="0" baseline="0" noProof="1">
                <a:ln>
                  <a:noFill/>
                </a:ln>
                <a:solidFill>
                  <a:srgbClr val="000000"/>
                </a:solidFill>
                <a:effectLst/>
                <a:uLnTx/>
                <a:uFillTx/>
                <a:ea typeface="ＭＳ Ｐゴシック"/>
                <a:cs typeface="Arial"/>
              </a:rPr>
              <a:t>Egyptian Medical Licensing Examination</a:t>
            </a:r>
            <a:r>
              <a:rPr kumimoji="1" lang="ja-JP" altLang="en-US" sz="1400" b="0" i="0" u="none" strike="noStrike" kern="1200" cap="none" spc="0" normalizeH="0" baseline="0" noProof="1">
                <a:ln>
                  <a:noFill/>
                </a:ln>
                <a:solidFill>
                  <a:srgbClr val="000000"/>
                </a:solidFill>
                <a:effectLst/>
                <a:uLnTx/>
                <a:uFillTx/>
                <a:ea typeface="ＭＳ Ｐゴシック"/>
                <a:cs typeface="Arial"/>
              </a:rPr>
              <a:t>）</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をクリアしなければならない。</a:t>
            </a:r>
            <a:endParaRPr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受験資格を得るためには、</a:t>
            </a:r>
            <a:r>
              <a:rPr lang="en-US" altLang="ja-JP" sz="1400" noProof="1">
                <a:solidFill>
                  <a:srgbClr val="000000"/>
                </a:solidFill>
                <a:latin typeface="ＭＳ Ｐゴシック"/>
                <a:ea typeface="ＭＳ Ｐゴシック"/>
                <a:cs typeface="Arial"/>
              </a:rPr>
              <a:t>受験者はエジプト国内または海外で医学および外科学の学士号取得の学業要件を満たしている必要がある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647700" marR="0" lvl="1" indent="-190500" algn="l" defTabSz="914400" rtl="0" eaLnBrk="1" fontAlgn="auto" latinLnBrk="0" hangingPunct="1">
              <a:lnSpc>
                <a:spcPct val="150000"/>
              </a:lnSpc>
              <a:spcBef>
                <a:spcPts val="0"/>
              </a:spcBef>
              <a:spcAft>
                <a:spcPts val="200"/>
              </a:spcAft>
              <a:buClr>
                <a:srgbClr val="5F8AC3"/>
              </a:buClr>
              <a:buSzTx/>
              <a:buFont typeface="Courier New" panose="02070309020205020404" pitchFamily="49" charset="0"/>
              <a:buChar char="o"/>
              <a:tabLst/>
              <a:defRPr/>
            </a:pPr>
            <a:r>
              <a:rPr lang="en-US" altLang="ja-JP" sz="1400" noProof="1">
                <a:solidFill>
                  <a:srgbClr val="000000"/>
                </a:solidFill>
                <a:latin typeface="ＭＳ Ｐゴシック"/>
                <a:ea typeface="ＭＳ Ｐゴシック"/>
                <a:cs typeface="Arial"/>
              </a:rPr>
              <a:t>大学最高評議会</a:t>
            </a:r>
            <a:r>
              <a:rPr lang="ja-JP" altLang="en-US" sz="1400" noProof="1">
                <a:solidFill>
                  <a:srgbClr val="000000"/>
                </a:solidFill>
                <a:latin typeface="Arial 本文"/>
                <a:ea typeface="ＭＳ Ｐゴシック"/>
                <a:cs typeface="Arial"/>
              </a:rPr>
              <a:t>（</a:t>
            </a:r>
            <a:r>
              <a:rPr lang="en-US" altLang="ja-JP" sz="1400" noProof="1">
                <a:solidFill>
                  <a:srgbClr val="000000"/>
                </a:solidFill>
                <a:latin typeface="Arial 本文"/>
                <a:ea typeface="ＭＳ Ｐゴシック"/>
                <a:cs typeface="Arial"/>
              </a:rPr>
              <a:t>Supreme Council of Universities</a:t>
            </a:r>
            <a:r>
              <a:rPr lang="ja-JP" altLang="en-US" sz="1400" noProof="1">
                <a:solidFill>
                  <a:srgbClr val="000000"/>
                </a:solidFill>
                <a:latin typeface="Arial 本文"/>
                <a:ea typeface="ＭＳ Ｐゴシック"/>
                <a:cs typeface="Arial"/>
              </a:rPr>
              <a:t>）</a:t>
            </a:r>
            <a:r>
              <a:rPr lang="en-US" altLang="ja-JP" sz="1400" noProof="1">
                <a:solidFill>
                  <a:srgbClr val="000000"/>
                </a:solidFill>
                <a:latin typeface="ＭＳ Ｐゴシック"/>
                <a:ea typeface="ＭＳ Ｐゴシック"/>
                <a:cs typeface="Arial"/>
              </a:rPr>
              <a:t>によって認証されているエジプトの教育機関からの教育要件を満たした受験者は</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、最低</a:t>
            </a:r>
            <a:r>
              <a:rPr kumimoji="1" lang="en-US" altLang="ja-JP" sz="1400" b="0" i="0" u="none" strike="noStrike" kern="1200" cap="none" spc="0" normalizeH="0" baseline="0" noProof="1">
                <a:ln>
                  <a:noFill/>
                </a:ln>
                <a:solidFill>
                  <a:srgbClr val="000000"/>
                </a:solidFill>
                <a:effectLst/>
                <a:uLnTx/>
                <a:uFillTx/>
                <a:ea typeface="ＭＳ Ｐゴシック"/>
                <a:cs typeface="Arial"/>
              </a:rPr>
              <a:t>2</a:t>
            </a:r>
            <a:r>
              <a:rPr lang="en-US" altLang="ja-JP" sz="1400" noProof="1">
                <a:solidFill>
                  <a:srgbClr val="000000"/>
                </a:solidFill>
                <a:latin typeface="ＭＳ Ｐゴシック"/>
                <a:ea typeface="ＭＳ Ｐゴシック"/>
                <a:cs typeface="Arial"/>
              </a:rPr>
              <a:t>年間の義務的なインターンシップ期間を完了しなければならない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647700" marR="0" lvl="1" indent="-190500" algn="l" defTabSz="914400" rtl="0" eaLnBrk="1" fontAlgn="auto" latinLnBrk="0" hangingPunct="1">
              <a:lnSpc>
                <a:spcPct val="15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エジプト以外の教育機関で教育要件を満たした受験者は、</a:t>
            </a:r>
            <a:r>
              <a:rPr lang="en-US" altLang="ja-JP" sz="1400" noProof="1">
                <a:solidFill>
                  <a:srgbClr val="000000"/>
                </a:solidFill>
                <a:latin typeface="ＭＳ Ｐゴシック"/>
                <a:ea typeface="ＭＳ Ｐゴシック"/>
                <a:cs typeface="Arial"/>
              </a:rPr>
              <a:t>その教育機関が大学最高評議会</a:t>
            </a:r>
            <a:r>
              <a:rPr lang="ja-JP" altLang="en-US" sz="1400" noProof="1">
                <a:solidFill>
                  <a:srgbClr val="000000"/>
                </a:solidFill>
                <a:ea typeface="ＭＳ Ｐゴシック"/>
                <a:cs typeface="Arial"/>
              </a:rPr>
              <a:t>（</a:t>
            </a:r>
            <a:r>
              <a:rPr lang="en-US" altLang="ja-JP" sz="1400" noProof="1">
                <a:solidFill>
                  <a:srgbClr val="000000"/>
                </a:solidFill>
                <a:ea typeface="ＭＳ Ｐゴシック"/>
                <a:cs typeface="Arial"/>
              </a:rPr>
              <a:t>Supreme Council of Universities</a:t>
            </a:r>
            <a:r>
              <a:rPr lang="ja-JP" altLang="en-US" sz="1400" noProof="1">
                <a:solidFill>
                  <a:srgbClr val="000000"/>
                </a:solidFill>
                <a:ea typeface="ＭＳ Ｐゴシック"/>
                <a:cs typeface="Arial"/>
              </a:rPr>
              <a:t>）</a:t>
            </a:r>
            <a:r>
              <a:rPr lang="en-US" altLang="ja-JP" sz="1400" noProof="1">
                <a:solidFill>
                  <a:srgbClr val="000000"/>
                </a:solidFill>
                <a:latin typeface="ＭＳ Ｐゴシック"/>
                <a:ea typeface="ＭＳ Ｐゴシック"/>
                <a:cs typeface="Arial"/>
              </a:rPr>
              <a:t>によって承認されていることを証明するための関連書類を提出しなければならない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sp>
        <p:nvSpPr>
          <p:cNvPr id="45" name="テキスト ボックス 44"/>
          <p:cNvSpPr txBox="1"/>
          <p:nvPr/>
        </p:nvSpPr>
        <p:spPr>
          <a:xfrm>
            <a:off x="200472" y="6473087"/>
            <a:ext cx="8784976"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EMLEオフィシャルサイト</a:t>
            </a:r>
          </a:p>
        </p:txBody>
      </p:sp>
    </p:spTree>
    <p:extLst>
      <p:ext uri="{BB962C8B-B14F-4D97-AF65-F5344CB8AC3E}">
        <p14:creationId xmlns:p14="http://schemas.microsoft.com/office/powerpoint/2010/main" val="3864607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医師の社会的地位</a:t>
            </a: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9"/>
            <a:ext cx="8784976"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世界保健機関、Washington Post</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5" name="テキスト ボックス 3">
            <a:extLst>
              <a:ext uri="{FF2B5EF4-FFF2-40B4-BE49-F238E27FC236}">
                <a16:creationId xmlns:a16="http://schemas.microsoft.com/office/drawing/2014/main" id="{05838641-0CB9-7654-FA8A-9D969D6B0990}"/>
              </a:ext>
            </a:extLst>
          </p:cNvPr>
          <p:cNvSpPr txBox="1"/>
          <p:nvPr/>
        </p:nvSpPr>
        <p:spPr>
          <a:xfrm>
            <a:off x="240080" y="1268760"/>
            <a:ext cx="9393440" cy="1706942"/>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医学生の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89</a:t>
            </a:r>
            <a:r>
              <a:rPr kumimoji="1" lang="en-US" altLang="ja-JP" sz="1400" b="0" i="0" u="none" strike="noStrike" kern="1200" cap="none" spc="0" normalizeH="0" baseline="0" noProof="1">
                <a:ln>
                  <a:noFill/>
                </a:ln>
                <a:solidFill>
                  <a:srgbClr val="000000"/>
                </a:solidFill>
                <a:effectLst/>
                <a:uLnTx/>
                <a:uFillTx/>
                <a:ea typeface="ＭＳ Ｐゴシック"/>
              </a:rPr>
              <a:t>%</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以上が、</a:t>
            </a:r>
            <a:r>
              <a:rPr lang="en-US" altLang="ja-JP" sz="1400" noProof="1">
                <a:solidFill>
                  <a:srgbClr val="000000"/>
                </a:solidFill>
                <a:latin typeface="ＭＳ Ｐゴシック"/>
                <a:ea typeface="ＭＳ Ｐゴシック"/>
              </a:rPr>
              <a:t>労働時間とリスクに見合った給料を得られないことを主な理由とし</a:t>
            </a:r>
            <a:r>
              <a:rPr lang="ja-JP" altLang="en-US" sz="1400" noProof="1">
                <a:solidFill>
                  <a:srgbClr val="000000"/>
                </a:solidFill>
                <a:latin typeface="ＭＳ Ｐゴシック"/>
                <a:ea typeface="ＭＳ Ｐゴシック"/>
              </a:rPr>
              <a:t>、</a:t>
            </a:r>
            <a:r>
              <a:rPr lang="en-US" altLang="ja-JP" sz="1400" noProof="1">
                <a:solidFill>
                  <a:srgbClr val="000000"/>
                </a:solidFill>
                <a:latin typeface="ＭＳ Ｐゴシック"/>
                <a:ea typeface="ＭＳ Ｐゴシック"/>
              </a:rPr>
              <a:t>エジプトの医学生と医師は海外移住を希望している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2022</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年の間に、</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11,500</a:t>
            </a:r>
            <a:r>
              <a:rPr lang="en-US" altLang="ja-JP" sz="1400" noProof="1">
                <a:solidFill>
                  <a:srgbClr val="000000"/>
                </a:solidFill>
                <a:latin typeface="ＭＳ Ｐゴシック"/>
                <a:ea typeface="ＭＳ Ｐゴシック"/>
              </a:rPr>
              <a:t>人の医師がエジプトの保健医療部門を離れ</a:t>
            </a:r>
            <a:r>
              <a:rPr lang="ja-JP" altLang="en-US" sz="1400" noProof="1">
                <a:solidFill>
                  <a:srgbClr val="000000"/>
                </a:solidFill>
                <a:latin typeface="ＭＳ Ｐゴシック"/>
                <a:ea typeface="ＭＳ Ｐゴシック"/>
              </a:rPr>
              <a:t>ている。</a:t>
            </a:r>
            <a:r>
              <a:rPr lang="en-US" altLang="ja-JP" sz="1400" noProof="1">
                <a:solidFill>
                  <a:srgbClr val="000000"/>
                </a:solidFill>
                <a:latin typeface="ＭＳ Ｐゴシック"/>
                <a:ea typeface="ＭＳ Ｐゴシック"/>
              </a:rPr>
              <a:t>そのほとんどは海外でのより良い条件を求めていた</a:t>
            </a:r>
            <a:r>
              <a:rPr lang="ja-JP" altLang="en-US" sz="1400" noProof="1">
                <a:solidFill>
                  <a:srgbClr val="000000"/>
                </a:solidFill>
                <a:latin typeface="ＭＳ Ｐゴシック"/>
                <a:ea typeface="ＭＳ Ｐゴシック"/>
              </a:rPr>
              <a:t>という背景があるとされている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また、</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2022</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年だけでも、給与体系、</a:t>
            </a:r>
            <a:r>
              <a:rPr lang="en-US" altLang="ja-JP" sz="1400" noProof="1">
                <a:solidFill>
                  <a:srgbClr val="000000"/>
                </a:solidFill>
                <a:latin typeface="ＭＳ Ｐゴシック"/>
                <a:ea typeface="ＭＳ Ｐゴシック"/>
              </a:rPr>
              <a:t>劣悪な医療施設や労働条件のために</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lang="en-US" altLang="ja-JP" sz="1400" noProof="1">
                <a:solidFill>
                  <a:srgbClr val="000000"/>
                </a:solidFill>
                <a:latin typeface="ＭＳ Ｐゴシック"/>
                <a:ea typeface="ＭＳ Ｐゴシック"/>
              </a:rPr>
              <a:t>公衆衛生システムで従事するうち</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4000</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人以上の医師が退職した</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というデータが示されている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0" marR="0" lvl="0" indent="0" algn="just" defTabSz="914400" rtl="0" eaLnBrk="1" fontAlgn="auto" latinLnBrk="0" hangingPunct="1">
              <a:lnSpc>
                <a:spcPct val="110000"/>
              </a:lnSpc>
              <a:spcBef>
                <a:spcPts val="0"/>
              </a:spcBef>
              <a:spcAft>
                <a:spcPts val="200"/>
              </a:spcAft>
              <a:buClr>
                <a:srgbClr val="5F8AC3"/>
              </a:buClr>
              <a:buSzTx/>
              <a:buFontTx/>
              <a:buNone/>
              <a:tabLst/>
              <a:defRPr/>
            </a:pPr>
            <a:endPar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p:txBody>
      </p:sp>
    </p:spTree>
    <p:extLst>
      <p:ext uri="{BB962C8B-B14F-4D97-AF65-F5344CB8AC3E}">
        <p14:creationId xmlns:p14="http://schemas.microsoft.com/office/powerpoint/2010/main" val="1357037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関連／制度</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外国人医師の免許・教育</a:t>
            </a:r>
            <a:endParaRPr lang="ja-JP" altLang="en-US" sz="2000" noProof="1">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200472" y="1038487"/>
            <a:ext cx="9505502" cy="5351017"/>
          </a:xfrm>
          <a:prstGeom prst="rect">
            <a:avLst/>
          </a:prstGeom>
          <a:noFill/>
        </p:spPr>
        <p:txBody>
          <a:bodyPr wrap="square" lIns="0" tIns="0" rIns="0" bIns="0" rtlCol="0">
            <a:spAutoFit/>
          </a:bodyPr>
          <a:lstStyle/>
          <a:p>
            <a:pPr fontAlgn="base">
              <a:lnSpc>
                <a:spcPct val="150000"/>
              </a:lnSpc>
              <a:spcBef>
                <a:spcPct val="0"/>
              </a:spcBef>
              <a:spcAft>
                <a:spcPct val="0"/>
              </a:spcAft>
              <a:buClr>
                <a:srgbClr val="5F8AC3"/>
              </a:buClr>
            </a:pPr>
            <a:r>
              <a:rPr kumimoji="1" lang="ja-JP" altLang="en-US"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関係当局</a:t>
            </a: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及び免許試験</a:t>
            </a:r>
          </a:p>
          <a:p>
            <a:pPr marL="190504" indent="-190504">
              <a:lnSpc>
                <a:spcPct val="15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保健</a:t>
            </a:r>
            <a:r>
              <a:rPr lang="ja-JP" altLang="en-US" sz="1400" noProof="1">
                <a:latin typeface="+mn-ea"/>
                <a:cs typeface="Arial" panose="020B0604020202020204" pitchFamily="34" charset="0"/>
              </a:rPr>
              <a:t>人口</a:t>
            </a:r>
            <a:r>
              <a:rPr lang="en-US" altLang="ja-JP" sz="1400" noProof="1">
                <a:latin typeface="+mn-ea"/>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は、</a:t>
            </a:r>
            <a:r>
              <a:rPr lang="en-US" sz="1400" noProof="1">
                <a:latin typeface="+mn-ea"/>
                <a:cs typeface="Arial" panose="020B0604020202020204" pitchFamily="34" charset="0"/>
              </a:rPr>
              <a:t>医師のための義務的訓練機関（</a:t>
            </a:r>
            <a:r>
              <a:rPr lang="en-US" sz="1400" noProof="1">
                <a:latin typeface="+mj-lt"/>
                <a:cs typeface="Arial" panose="020B0604020202020204" pitchFamily="34" charset="0"/>
              </a:rPr>
              <a:t>the Compulsory Training Authority for Physicians）</a:t>
            </a:r>
            <a:r>
              <a:rPr lang="en-US" altLang="ja-JP" sz="1400" noProof="1">
                <a:latin typeface="+mn-ea"/>
                <a:cs typeface="Arial" panose="020B0604020202020204" pitchFamily="34" charset="0"/>
              </a:rPr>
              <a:t>の監督下で、医師を開業するための国家試験免許の管理と手続きを義務付ける機関である。</a:t>
            </a:r>
            <a:r>
              <a:rPr lang="en-US" altLang="ja-JP" sz="1400" dirty="0">
                <a:latin typeface="+mn-ea"/>
                <a:cs typeface="Arial" panose="020B0604020202020204" pitchFamily="34" charset="0"/>
              </a:rPr>
              <a:t> </a:t>
            </a:r>
            <a:endParaRPr lang="en-US" altLang="ja-JP" sz="1400" noProof="1">
              <a:latin typeface="+mn-ea"/>
              <a:cs typeface="Arial" panose="020B0604020202020204" pitchFamily="34" charset="0"/>
            </a:endParaRPr>
          </a:p>
          <a:p>
            <a:pPr marL="190504" indent="-190504">
              <a:lnSpc>
                <a:spcPct val="15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エジプト医師免許試験</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EMLE: the Egyptian Medical Licensing Examination</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は、エジプトで医師免許を取得するため</a:t>
            </a:r>
            <a:r>
              <a:rPr lang="ja-JP" altLang="en-US" sz="1400" noProof="1">
                <a:latin typeface="+mn-ea"/>
                <a:cs typeface="Arial" panose="020B0604020202020204" pitchFamily="34" charset="0"/>
              </a:rPr>
              <a:t>に</a:t>
            </a:r>
            <a:r>
              <a:rPr lang="en-US" altLang="ja-JP" sz="1400" noProof="1">
                <a:latin typeface="+mn-ea"/>
                <a:cs typeface="Arial" panose="020B0604020202020204" pitchFamily="34" charset="0"/>
              </a:rPr>
              <a:t>医学部卒業生</a:t>
            </a:r>
            <a:r>
              <a:rPr lang="ja-JP" altLang="en-US" sz="1400" noProof="1">
                <a:latin typeface="+mn-ea"/>
                <a:cs typeface="Arial" panose="020B0604020202020204" pitchFamily="34" charset="0"/>
              </a:rPr>
              <a:t>が受ける</a:t>
            </a:r>
            <a:r>
              <a:rPr lang="en-US" altLang="ja-JP" sz="1400" noProof="1">
                <a:latin typeface="+mn-ea"/>
                <a:cs typeface="Arial" panose="020B0604020202020204" pitchFamily="34" charset="0"/>
              </a:rPr>
              <a:t>標準化された試験で</a:t>
            </a:r>
            <a:r>
              <a:rPr lang="ja-JP" altLang="en-US" sz="1400" noProof="1">
                <a:latin typeface="+mn-ea"/>
                <a:cs typeface="Arial" panose="020B0604020202020204" pitchFamily="34" charset="0"/>
              </a:rPr>
              <a:t>ある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p>
          <a:p>
            <a:pPr fontAlgn="base">
              <a:lnSpc>
                <a:spcPct val="150000"/>
              </a:lnSpc>
              <a:spcBef>
                <a:spcPts val="600"/>
              </a:spcBef>
              <a:spcAft>
                <a:spcPct val="0"/>
              </a:spcAft>
              <a:buClr>
                <a:srgbClr val="5F8AC3"/>
              </a:buClr>
            </a:pP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留学生と</a:t>
            </a:r>
            <a:r>
              <a:rPr kumimoji="1" lang="ja-JP" altLang="en-US"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外国人</a:t>
            </a: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医師のための試験の前提条件</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エジプト</a:t>
            </a:r>
            <a:r>
              <a:rPr lang="ja-JP" altLang="en-US" sz="1400" b="1" noProof="1">
                <a:latin typeface="+mn-ea"/>
                <a:cs typeface="Arial" panose="020B0604020202020204" pitchFamily="34" charset="0"/>
              </a:rPr>
              <a:t>への</a:t>
            </a:r>
            <a:r>
              <a:rPr lang="en-US" altLang="ja-JP" sz="1400" b="1" noProof="1">
                <a:latin typeface="+mn-ea"/>
                <a:cs typeface="Arial" panose="020B0604020202020204" pitchFamily="34" charset="0"/>
              </a:rPr>
              <a:t>移住: </a:t>
            </a:r>
            <a:r>
              <a:rPr lang="en-US" sz="1400" noProof="1">
                <a:latin typeface="+mn-ea"/>
                <a:cs typeface="Arial" panose="020B0604020202020204" pitchFamily="34" charset="0"/>
              </a:rPr>
              <a:t>外国人医師は、必要な資格を満たし、必要なライセンスを取得し</a:t>
            </a:r>
            <a:r>
              <a:rPr lang="ja-JP" altLang="en-US" sz="1400" noProof="1">
                <a:latin typeface="+mn-ea"/>
                <a:cs typeface="Arial" panose="020B0604020202020204" pitchFamily="34" charset="0"/>
              </a:rPr>
              <a:t>て</a:t>
            </a:r>
            <a:r>
              <a:rPr lang="en-US" sz="1400" noProof="1">
                <a:latin typeface="+mn-ea"/>
                <a:cs typeface="Arial" panose="020B0604020202020204" pitchFamily="34" charset="0"/>
              </a:rPr>
              <a:t>雇用される</a:t>
            </a:r>
            <a:r>
              <a:rPr lang="ja-JP" altLang="en-US" sz="1400" noProof="1">
                <a:latin typeface="+mn-ea"/>
                <a:cs typeface="Arial" panose="020B0604020202020204" pitchFamily="34" charset="0"/>
              </a:rPr>
              <a:t>予定の</a:t>
            </a:r>
            <a:r>
              <a:rPr lang="en-US" sz="1400" noProof="1">
                <a:latin typeface="+mn-ea"/>
                <a:cs typeface="Arial" panose="020B0604020202020204" pitchFamily="34" charset="0"/>
              </a:rPr>
              <a:t>医療機関が発行する就労ビザを</a:t>
            </a:r>
            <a:r>
              <a:rPr lang="ja-JP" altLang="en-US" sz="1400" noProof="1">
                <a:latin typeface="+mn-ea"/>
                <a:cs typeface="Arial" panose="020B0604020202020204" pitchFamily="34" charset="0"/>
              </a:rPr>
              <a:t>取得</a:t>
            </a:r>
            <a:r>
              <a:rPr lang="en-US" sz="1400" noProof="1">
                <a:latin typeface="+mn-ea"/>
                <a:cs typeface="Arial" panose="020B0604020202020204" pitchFamily="34" charset="0"/>
              </a:rPr>
              <a:t>すれば、エジプトで医療</a:t>
            </a:r>
            <a:r>
              <a:rPr lang="ja-JP" altLang="en-US" sz="1400" noProof="1">
                <a:latin typeface="+mn-ea"/>
                <a:cs typeface="Arial" panose="020B0604020202020204" pitchFamily="34" charset="0"/>
              </a:rPr>
              <a:t>行為</a:t>
            </a:r>
            <a:r>
              <a:rPr lang="en-US" sz="1400" noProof="1">
                <a:latin typeface="+mn-ea"/>
                <a:cs typeface="Arial" panose="020B0604020202020204" pitchFamily="34" charset="0"/>
              </a:rPr>
              <a:t>を行うことができ</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医学の学位と就労許可: </a:t>
            </a:r>
            <a:r>
              <a:rPr lang="ja-JP" altLang="en-US" sz="1400" noProof="1">
                <a:latin typeface="+mn-ea"/>
                <a:cs typeface="Arial" panose="020B0604020202020204" pitchFamily="34" charset="0"/>
              </a:rPr>
              <a:t>留学生及び外国人医師が</a:t>
            </a:r>
            <a:r>
              <a:rPr lang="en-US" altLang="ja-JP" sz="1400" noProof="1">
                <a:latin typeface="+mn-ea"/>
                <a:cs typeface="Arial" panose="020B0604020202020204" pitchFamily="34" charset="0"/>
              </a:rPr>
              <a:t>エジプトで医療</a:t>
            </a:r>
            <a:r>
              <a:rPr lang="ja-JP" altLang="en-US" sz="1400" noProof="1">
                <a:latin typeface="+mn-ea"/>
                <a:cs typeface="Arial" panose="020B0604020202020204" pitchFamily="34" charset="0"/>
              </a:rPr>
              <a:t>行為</a:t>
            </a:r>
            <a:r>
              <a:rPr lang="en-US" altLang="ja-JP" sz="1400" noProof="1">
                <a:latin typeface="+mn-ea"/>
                <a:cs typeface="Arial" panose="020B0604020202020204" pitchFamily="34" charset="0"/>
              </a:rPr>
              <a:t>を行うには、認定された学校の医学学位を</a:t>
            </a:r>
            <a:r>
              <a:rPr lang="ja-JP" altLang="en-US" sz="1400" noProof="1">
                <a:latin typeface="+mn-ea"/>
                <a:cs typeface="Arial" panose="020B0604020202020204" pitchFamily="34" charset="0"/>
              </a:rPr>
              <a:t>保有して</a:t>
            </a:r>
            <a:r>
              <a:rPr lang="en-US" altLang="ja-JP" sz="1400" noProof="1">
                <a:latin typeface="+mn-ea"/>
                <a:cs typeface="Arial" panose="020B0604020202020204" pitchFamily="34" charset="0"/>
              </a:rPr>
              <a:t>いなければならない。</a:t>
            </a:r>
            <a:r>
              <a:rPr lang="en-US" altLang="ja-JP" sz="1400" dirty="0">
                <a:latin typeface="+mn-ea"/>
                <a:cs typeface="Arial" panose="020B0604020202020204" pitchFamily="34" charset="0"/>
              </a:rPr>
              <a:t> </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免許と登録: </a:t>
            </a:r>
            <a:r>
              <a:rPr lang="en-US" sz="1400" noProof="1">
                <a:latin typeface="+mn-ea"/>
                <a:cs typeface="Arial" panose="020B0604020202020204" pitchFamily="34" charset="0"/>
              </a:rPr>
              <a:t>保健</a:t>
            </a:r>
            <a:r>
              <a:rPr lang="ja-JP" altLang="en-US" sz="1400" noProof="1">
                <a:latin typeface="+mn-ea"/>
                <a:cs typeface="Arial" panose="020B0604020202020204" pitchFamily="34" charset="0"/>
              </a:rPr>
              <a:t>人口</a:t>
            </a:r>
            <a:r>
              <a:rPr lang="en-US" sz="1400" noProof="1">
                <a:latin typeface="+mn-ea"/>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から免許を取得すること</a:t>
            </a:r>
            <a:r>
              <a:rPr lang="ja-JP" altLang="en-US" sz="1400" noProof="1">
                <a:latin typeface="+mn-ea"/>
                <a:cs typeface="Arial" panose="020B0604020202020204" pitchFamily="34" charset="0"/>
              </a:rPr>
              <a:t>は</a:t>
            </a:r>
            <a:r>
              <a:rPr lang="en-US" sz="1400" noProof="1">
                <a:latin typeface="+mn-ea"/>
                <a:cs typeface="Arial" panose="020B0604020202020204" pitchFamily="34" charset="0"/>
              </a:rPr>
              <a:t>不可欠である</a:t>
            </a:r>
            <a:r>
              <a:rPr lang="en-US" altLang="ja-JP"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ライセンス取得の過程で、学生/</a:t>
            </a:r>
            <a:r>
              <a:rPr lang="ja-JP" altLang="en-US" sz="1400" noProof="1">
                <a:latin typeface="+mn-ea"/>
                <a:cs typeface="Arial" panose="020B0604020202020204" pitchFamily="34" charset="0"/>
              </a:rPr>
              <a:t>医師</a:t>
            </a:r>
            <a:r>
              <a:rPr lang="en-US" sz="1400" noProof="1">
                <a:latin typeface="+mn-ea"/>
                <a:cs typeface="Arial" panose="020B0604020202020204" pitchFamily="34" charset="0"/>
              </a:rPr>
              <a:t>は評価のために</a:t>
            </a:r>
            <a:r>
              <a:rPr lang="ja-JP" altLang="en-US" sz="1400" noProof="1">
                <a:latin typeface="+mn-ea"/>
                <a:cs typeface="Arial" panose="020B0604020202020204" pitchFamily="34" charset="0"/>
              </a:rPr>
              <a:t>医師免許</a:t>
            </a:r>
            <a:r>
              <a:rPr lang="en-US" sz="1400" noProof="1">
                <a:latin typeface="+mn-ea"/>
                <a:cs typeface="Arial" panose="020B0604020202020204" pitchFamily="34" charset="0"/>
              </a:rPr>
              <a:t>と</a:t>
            </a:r>
            <a:r>
              <a:rPr lang="ja-JP" altLang="en-US" sz="1400" noProof="1">
                <a:latin typeface="+mn-ea"/>
                <a:cs typeface="Arial" panose="020B0604020202020204" pitchFamily="34" charset="0"/>
              </a:rPr>
              <a:t>評価を受ける資格の</a:t>
            </a:r>
            <a:r>
              <a:rPr lang="en-US" sz="1400" noProof="1">
                <a:latin typeface="+mn-ea"/>
                <a:cs typeface="Arial" panose="020B0604020202020204" pitchFamily="34" charset="0"/>
              </a:rPr>
              <a:t>証明書を提出しなければならない。</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ビザと就労許可: </a:t>
            </a:r>
            <a:r>
              <a:rPr lang="en-US" sz="1400" noProof="1">
                <a:latin typeface="+mn-ea"/>
                <a:cs typeface="Arial" panose="020B0604020202020204" pitchFamily="34" charset="0"/>
              </a:rPr>
              <a:t>就労ビザはエジプトで合法的に働くために不可欠で</a:t>
            </a:r>
            <a:r>
              <a:rPr lang="ja-JP" altLang="en-US" sz="1400" noProof="1">
                <a:latin typeface="+mn-ea"/>
                <a:cs typeface="Arial" panose="020B0604020202020204" pitchFamily="34" charset="0"/>
              </a:rPr>
              <a:t>ある</a:t>
            </a:r>
            <a:r>
              <a:rPr lang="en-US"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ほとんどの場合、医療機関が従業員の就労ビザ</a:t>
            </a:r>
            <a:r>
              <a:rPr lang="ja-JP" altLang="en-US" sz="1400" noProof="1">
                <a:latin typeface="+mn-ea"/>
                <a:cs typeface="Arial" panose="020B0604020202020204" pitchFamily="34" charset="0"/>
              </a:rPr>
              <a:t>の申請代理人となる。</a:t>
            </a:r>
            <a:endParaRPr lang="en-US" sz="1400" noProof="1">
              <a:latin typeface="+mn-ea"/>
              <a:cs typeface="Arial" panose="020B0604020202020204" pitchFamily="34" charset="0"/>
            </a:endParaRPr>
          </a:p>
          <a:p>
            <a:pPr marL="190504" indent="-190504">
              <a:lnSpc>
                <a:spcPct val="15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医師免許: </a:t>
            </a:r>
            <a:r>
              <a:rPr lang="en-US" sz="1400" noProof="1">
                <a:latin typeface="+mn-ea"/>
                <a:cs typeface="Arial" panose="020B0604020202020204" pitchFamily="34" charset="0"/>
              </a:rPr>
              <a:t>移民医師としてエジプトで医療を行うには、候補者は保健人口省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から免許を取得しなければならない。</a:t>
            </a:r>
            <a:r>
              <a:rPr lang="en-US" sz="1400" dirty="0">
                <a:latin typeface="+mn-ea"/>
                <a:cs typeface="Arial" panose="020B0604020202020204" pitchFamily="34" charset="0"/>
              </a:rPr>
              <a:t> </a:t>
            </a:r>
            <a:r>
              <a:rPr lang="en-US" sz="1400" noProof="1">
                <a:latin typeface="+mn-ea"/>
                <a:cs typeface="Arial" panose="020B0604020202020204" pitchFamily="34" charset="0"/>
              </a:rPr>
              <a:t>医師</a:t>
            </a:r>
            <a:r>
              <a:rPr lang="ja-JP" altLang="en-US" sz="1400" noProof="1">
                <a:latin typeface="+mn-ea"/>
                <a:cs typeface="Arial" panose="020B0604020202020204" pitchFamily="34" charset="0"/>
              </a:rPr>
              <a:t>免許</a:t>
            </a:r>
            <a:r>
              <a:rPr lang="en-US" sz="1400" noProof="1">
                <a:latin typeface="+mn-ea"/>
                <a:cs typeface="Arial" panose="020B0604020202020204" pitchFamily="34" charset="0"/>
              </a:rPr>
              <a:t>と資格が認められれば、候補者は医師としての</a:t>
            </a:r>
            <a:r>
              <a:rPr lang="ja-JP" altLang="en-US" sz="1400" noProof="1">
                <a:latin typeface="+mn-ea"/>
                <a:cs typeface="Arial" panose="020B0604020202020204" pitchFamily="34" charset="0"/>
              </a:rPr>
              <a:t>医療行為を行う</a:t>
            </a:r>
            <a:r>
              <a:rPr lang="en-US" sz="1400" noProof="1">
                <a:latin typeface="+mn-ea"/>
                <a:cs typeface="Arial" panose="020B0604020202020204" pitchFamily="34" charset="0"/>
              </a:rPr>
              <a:t>資格を得ることができる。</a:t>
            </a:r>
            <a:endParaRPr lang="en-US" altLang="ja-JP" sz="1400" dirty="0">
              <a:latin typeface="+mn-ea"/>
              <a:cs typeface="Arial" panose="020B0604020202020204" pitchFamily="34" charset="0"/>
            </a:endParaRPr>
          </a:p>
        </p:txBody>
      </p:sp>
      <p:sp>
        <p:nvSpPr>
          <p:cNvPr id="45" name="テキスト ボックス 44"/>
          <p:cNvSpPr txBox="1"/>
          <p:nvPr/>
        </p:nvSpPr>
        <p:spPr>
          <a:xfrm>
            <a:off x="200473" y="6669361"/>
            <a:ext cx="8784976" cy="144016"/>
          </a:xfrm>
          <a:prstGeom prst="rect">
            <a:avLst/>
          </a:prstGeom>
          <a:noFill/>
        </p:spPr>
        <p:txBody>
          <a:bodyPr wrap="square" lIns="0" tIns="0" rIns="0" bIns="0" rtlCol="0">
            <a:no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Arial" panose="020B0604020202020204" pitchFamily="34" charset="0"/>
                <a:ea typeface="Meiryo UI" panose="020B0604030504040204" pitchFamily="34" charset="-128"/>
                <a:cs typeface="Arial" panose="020B0604020202020204" pitchFamily="34" charset="0"/>
              </a:rPr>
              <a:t>Visa Library、EMEL（</a:t>
            </a:r>
            <a:r>
              <a:rPr lang="en-US" altLang="ja-JP" sz="800" noProof="1">
                <a:latin typeface="Arial" panose="020B0604020202020204" pitchFamily="34" charset="0"/>
                <a:ea typeface="Meiryo UI" panose="020B0604030504040204" pitchFamily="34" charset="-128"/>
                <a:cs typeface="Arial" panose="020B0604020202020204" pitchFamily="34" charset="0"/>
              </a:rPr>
              <a:t>https://emle.academy/</a:t>
            </a:r>
            <a:r>
              <a:rPr lang="ja-JP" altLang="en-US" sz="800" noProof="1">
                <a:latin typeface="Arial" panose="020B0604020202020204" pitchFamily="34" charset="0"/>
                <a:ea typeface="Meiryo UI" panose="020B0604030504040204" pitchFamily="34" charset="-128"/>
                <a:cs typeface="Arial" panose="020B0604020202020204" pitchFamily="34" charset="0"/>
              </a:rPr>
              <a:t>）</a:t>
            </a:r>
          </a:p>
        </p:txBody>
      </p:sp>
    </p:spTree>
    <p:extLst>
      <p:ext uri="{BB962C8B-B14F-4D97-AF65-F5344CB8AC3E}">
        <p14:creationId xmlns:p14="http://schemas.microsoft.com/office/powerpoint/2010/main" val="412493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400" noProof="1">
                <a:latin typeface="HGPSoeiKakugothicUB"/>
                <a:ea typeface="HGPSoeiKakugothicUB"/>
              </a:rPr>
              <a:t>一般概況</a:t>
            </a:r>
          </a:p>
        </p:txBody>
      </p:sp>
    </p:spTree>
    <p:extLst>
      <p:ext uri="{BB962C8B-B14F-4D97-AF65-F5344CB8AC3E}">
        <p14:creationId xmlns:p14="http://schemas.microsoft.com/office/powerpoint/2010/main" val="278869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1/3</a:t>
            </a:r>
            <a:r>
              <a:rPr lang="ja-JP" altLang="en-US" sz="2000" noProof="1">
                <a:ea typeface="HGP創英角ｺﾞｼｯｸUB"/>
              </a:rPr>
              <a:t>）</a:t>
            </a:r>
            <a:endParaRPr kumimoji="1" lang="ja-JP" altLang="en-US" sz="2000" noProof="1">
              <a:ea typeface="HGP創英角ｺﾞｼｯｸUB"/>
            </a:endParaRPr>
          </a:p>
        </p:txBody>
      </p:sp>
      <p:sp>
        <p:nvSpPr>
          <p:cNvPr id="13" name="テキスト ボックス 12"/>
          <p:cNvSpPr txBox="1"/>
          <p:nvPr/>
        </p:nvSpPr>
        <p:spPr>
          <a:xfrm>
            <a:off x="185430" y="6535519"/>
            <a:ext cx="8568878" cy="34562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Legal 500, Health Research Web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7" name="Table 7">
            <a:extLst>
              <a:ext uri="{FF2B5EF4-FFF2-40B4-BE49-F238E27FC236}">
                <a16:creationId xmlns:a16="http://schemas.microsoft.com/office/drawing/2014/main" id="{CA9949C5-44DA-E9C6-2DFB-43DBFF8F60F4}"/>
              </a:ext>
            </a:extLst>
          </p:cNvPr>
          <p:cNvGraphicFramePr>
            <a:graphicFrameLocks noGrp="1"/>
          </p:cNvGraphicFramePr>
          <p:nvPr>
            <p:extLst>
              <p:ext uri="{D42A27DB-BD31-4B8C-83A1-F6EECF244321}">
                <p14:modId xmlns:p14="http://schemas.microsoft.com/office/powerpoint/2010/main" val="1329594759"/>
              </p:ext>
            </p:extLst>
          </p:nvPr>
        </p:nvGraphicFramePr>
        <p:xfrm>
          <a:off x="232337" y="1202426"/>
          <a:ext cx="9241796" cy="5161829"/>
        </p:xfrm>
        <a:graphic>
          <a:graphicData uri="http://schemas.openxmlformats.org/drawingml/2006/table">
            <a:tbl>
              <a:tblPr firstRow="1" bandRow="1">
                <a:tableStyleId>{5C22544A-7EE6-4342-B048-85BDC9FD1C3A}</a:tableStyleId>
              </a:tblPr>
              <a:tblGrid>
                <a:gridCol w="1706176">
                  <a:extLst>
                    <a:ext uri="{9D8B030D-6E8A-4147-A177-3AD203B41FA5}">
                      <a16:colId xmlns:a16="http://schemas.microsoft.com/office/drawing/2014/main" val="4139622767"/>
                    </a:ext>
                  </a:extLst>
                </a:gridCol>
                <a:gridCol w="2274903">
                  <a:extLst>
                    <a:ext uri="{9D8B030D-6E8A-4147-A177-3AD203B41FA5}">
                      <a16:colId xmlns:a16="http://schemas.microsoft.com/office/drawing/2014/main" val="2644547032"/>
                    </a:ext>
                  </a:extLst>
                </a:gridCol>
                <a:gridCol w="2772540">
                  <a:extLst>
                    <a:ext uri="{9D8B030D-6E8A-4147-A177-3AD203B41FA5}">
                      <a16:colId xmlns:a16="http://schemas.microsoft.com/office/drawing/2014/main" val="3702994216"/>
                    </a:ext>
                  </a:extLst>
                </a:gridCol>
                <a:gridCol w="2488177">
                  <a:extLst>
                    <a:ext uri="{9D8B030D-6E8A-4147-A177-3AD203B41FA5}">
                      <a16:colId xmlns:a16="http://schemas.microsoft.com/office/drawing/2014/main" val="1094541605"/>
                    </a:ext>
                  </a:extLst>
                </a:gridCol>
              </a:tblGrid>
              <a:tr h="321088">
                <a:tc>
                  <a:txBody>
                    <a:bodyPr/>
                    <a:lstStyle/>
                    <a:p>
                      <a:pPr algn="ctr"/>
                      <a:r>
                        <a:rPr lang="en-US" sz="1400" b="0" noProof="1">
                          <a:latin typeface="HGP創英角ｺﾞｼｯｸUB"/>
                          <a:ea typeface="HGP創英角ｺﾞｼｯｸUB"/>
                        </a:rPr>
                        <a:t>組織</a:t>
                      </a:r>
                    </a:p>
                  </a:txBody>
                  <a:tcPr anchor="ctr">
                    <a:solidFill>
                      <a:srgbClr val="3D6AA7"/>
                    </a:solidFill>
                  </a:tcPr>
                </a:tc>
                <a:tc>
                  <a:txBody>
                    <a:bodyPr/>
                    <a:lstStyle/>
                    <a:p>
                      <a:pPr algn="ctr"/>
                      <a:r>
                        <a:rPr lang="ja-JP" altLang="en-US" sz="1400" b="0" noProof="1">
                          <a:latin typeface="HGP創英角ｺﾞｼｯｸUB"/>
                          <a:ea typeface="HGP創英角ｺﾞｼｯｸUB"/>
                        </a:rPr>
                        <a:t>目的/目標</a:t>
                      </a:r>
                      <a:endParaRPr lang="en-US" sz="1400" b="0" noProof="1">
                        <a:latin typeface="HGP創英角ｺﾞｼｯｸUB"/>
                        <a:ea typeface="HGP創英角ｺﾞｼｯｸUB"/>
                      </a:endParaRPr>
                    </a:p>
                  </a:txBody>
                  <a:tcPr anchor="ctr">
                    <a:solidFill>
                      <a:srgbClr val="3D6AA7"/>
                    </a:solidFill>
                  </a:tcPr>
                </a:tc>
                <a:tc>
                  <a:txBody>
                    <a:bodyPr/>
                    <a:lstStyle/>
                    <a:p>
                      <a:pPr algn="ctr"/>
                      <a:r>
                        <a:rPr lang="ja-JP" altLang="en-US" sz="1400" b="0" noProof="1">
                          <a:latin typeface="HGP創英角ｺﾞｼｯｸUB"/>
                          <a:ea typeface="HGP創英角ｺﾞｼｯｸUB"/>
                        </a:rPr>
                        <a:t>主な機能</a:t>
                      </a:r>
                    </a:p>
                  </a:txBody>
                  <a:tcPr anchor="ctr">
                    <a:solidFill>
                      <a:srgbClr val="3D6AA7"/>
                    </a:solidFill>
                  </a:tcPr>
                </a:tc>
                <a:tc>
                  <a:txBody>
                    <a:bodyPr/>
                    <a:lstStyle/>
                    <a:p>
                      <a:pPr algn="ctr"/>
                      <a:r>
                        <a:rPr lang="ja-JP" altLang="en-US" sz="1400" b="0" noProof="1">
                          <a:latin typeface="HGP創英角ｺﾞｼｯｸUB"/>
                          <a:ea typeface="HGP創英角ｺﾞｼｯｸUB"/>
                        </a:rPr>
                        <a:t>備考</a:t>
                      </a:r>
                      <a:endParaRPr lang="en-US" sz="1400" b="0" noProof="1">
                        <a:latin typeface="HGP創英角ｺﾞｼｯｸUB"/>
                        <a:ea typeface="HGP創英角ｺﾞｼｯｸUB"/>
                      </a:endParaRPr>
                    </a:p>
                  </a:txBody>
                  <a:tcPr anchor="ctr">
                    <a:solidFill>
                      <a:srgbClr val="3D6AA7"/>
                    </a:solidFill>
                  </a:tcPr>
                </a:tc>
                <a:extLst>
                  <a:ext uri="{0D108BD9-81ED-4DB2-BD59-A6C34878D82A}">
                    <a16:rowId xmlns:a16="http://schemas.microsoft.com/office/drawing/2014/main" val="3669073727"/>
                  </a:ext>
                </a:extLst>
              </a:tr>
              <a:tr h="1128839">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noProof="1">
                          <a:latin typeface="ＭＳ Ｐゴシック"/>
                          <a:ea typeface="+mn-ea"/>
                          <a:cs typeface="Arial"/>
                        </a:rPr>
                        <a:t>エジプト保健・人口省</a:t>
                      </a:r>
                      <a:r>
                        <a:rPr lang="ja-JP" altLang="en-US" sz="1200" noProof="1">
                          <a:ea typeface="+mn-ea"/>
                          <a:cs typeface="Arial"/>
                        </a:rPr>
                        <a:t>（</a:t>
                      </a:r>
                      <a:r>
                        <a:rPr lang="en-US" altLang="ja-JP" sz="1200" noProof="1">
                          <a:ea typeface="+mn-ea"/>
                          <a:cs typeface="Arial"/>
                        </a:rPr>
                        <a:t>Ministry of Health and Population</a:t>
                      </a:r>
                      <a:r>
                        <a:rPr lang="ja-JP" altLang="en-US" sz="1200" noProof="1">
                          <a:ea typeface="+mn-ea"/>
                          <a:cs typeface="Arial"/>
                        </a:rPr>
                        <a:t>）</a:t>
                      </a:r>
                      <a:r>
                        <a:rPr lang="en-US" altLang="ja-JP" sz="1200" noProof="1">
                          <a:ea typeface="+mn-ea"/>
                          <a:cs typeface="Arial"/>
                        </a:rPr>
                        <a:t> </a:t>
                      </a:r>
                      <a:endParaRPr lang="en-US" sz="1120" dirty="0"/>
                    </a:p>
                  </a:txBody>
                  <a:tcPr anchor="ctr"/>
                </a:tc>
                <a:tc>
                  <a:txBody>
                    <a:bodyPr/>
                    <a:lstStyle/>
                    <a:p>
                      <a:pPr marL="171450" indent="-171450">
                        <a:buFont typeface="Arial" panose="020B0604020202020204" pitchFamily="34" charset="0"/>
                        <a:buChar char="•"/>
                      </a:pPr>
                      <a:r>
                        <a:rPr lang="ja-JP" altLang="en-US" sz="1200" noProof="1">
                          <a:latin typeface="MS PGothic"/>
                          <a:ea typeface="+mn-ea"/>
                        </a:rPr>
                        <a:t>すべての公的医療施設において医薬品</a:t>
                      </a:r>
                      <a:r>
                        <a:rPr lang="en-US" sz="1200" noProof="1">
                          <a:latin typeface="MS PGothic"/>
                          <a:ea typeface="+mn-ea"/>
                        </a:rPr>
                        <a:t>、</a:t>
                      </a:r>
                      <a:r>
                        <a:rPr lang="ja-JP" altLang="en-US" sz="1200" noProof="1">
                          <a:latin typeface="MS PGothic"/>
                          <a:ea typeface="MS PGothic"/>
                        </a:rPr>
                        <a:t>医療用品・機器が利用できることを確保する</a:t>
                      </a:r>
                      <a:endParaRPr lang="en-US" sz="1200" noProof="1">
                        <a:latin typeface="MS PGothic"/>
                        <a:ea typeface="MS PGothic"/>
                      </a:endParaRPr>
                    </a:p>
                    <a:p>
                      <a:pPr marL="171450" indent="-171450">
                        <a:buFont typeface="Arial" panose="020B0604020202020204" pitchFamily="34" charset="0"/>
                        <a:buChar char="•"/>
                      </a:pPr>
                      <a:r>
                        <a:rPr lang="ja-JP" altLang="en-US" sz="1200" noProof="1">
                          <a:latin typeface="MS PGothic"/>
                          <a:ea typeface="+mn-ea"/>
                        </a:rPr>
                        <a:t>医療機器の標準的なニーズを確認することにより公衆衛生を守る</a:t>
                      </a:r>
                      <a:endParaRPr lang="en-US" sz="1200" dirty="0">
                        <a:latin typeface="MS PGothic"/>
                        <a:ea typeface="+mn-ea"/>
                      </a:endParaRPr>
                    </a:p>
                  </a:txBody>
                  <a:tcPr anchor="ctr"/>
                </a:tc>
                <a:tc>
                  <a:txBody>
                    <a:bodyPr/>
                    <a:lstStyle/>
                    <a:p>
                      <a:pPr marL="285750" indent="-285750">
                        <a:buFont typeface="Arial" panose="020B0604020202020204" pitchFamily="34" charset="0"/>
                        <a:buChar char="•"/>
                      </a:pPr>
                      <a:r>
                        <a:rPr lang="ja-JP" altLang="en-US" sz="1200" noProof="1">
                          <a:latin typeface="MS PGothic"/>
                          <a:ea typeface="MS PGothic"/>
                        </a:rPr>
                        <a:t>医薬品調達に関するより広範な規制を設定する</a:t>
                      </a:r>
                      <a:endParaRPr lang="en-US" sz="1200" noProof="1">
                        <a:latin typeface="MS PGothic"/>
                        <a:ea typeface="MS PGothic"/>
                      </a:endParaRPr>
                    </a:p>
                    <a:p>
                      <a:pPr marL="285750" indent="-285750">
                        <a:buFont typeface="Arial" panose="020B0604020202020204" pitchFamily="34" charset="0"/>
                        <a:buChar char="•"/>
                      </a:pPr>
                      <a:r>
                        <a:rPr lang="ja-JP" altLang="en-US" sz="1200" noProof="1">
                          <a:latin typeface="MS PGothic"/>
                          <a:ea typeface="+mn-ea"/>
                        </a:rPr>
                        <a:t>医療用品と医療サービスの在庫管理をするための調達を計画する</a:t>
                      </a:r>
                      <a:endParaRPr lang="en-US" sz="1200" noProof="1">
                        <a:latin typeface="MS PGothic"/>
                        <a:ea typeface="+mn-ea"/>
                      </a:endParaRPr>
                    </a:p>
                  </a:txBody>
                  <a:tcPr anchor="ctr"/>
                </a:tc>
                <a:tc>
                  <a:txBody>
                    <a:bodyPr/>
                    <a:lstStyle/>
                    <a:p>
                      <a:pPr marL="171450" indent="-171450">
                        <a:buFont typeface="Arial" panose="020B0604020202020204" pitchFamily="34" charset="0"/>
                        <a:buChar char="•"/>
                      </a:pPr>
                      <a:r>
                        <a:rPr lang="ja-JP" altLang="en-US" sz="1200" noProof="1">
                          <a:latin typeface="MS PGothic"/>
                          <a:ea typeface="MS PGothic"/>
                        </a:rPr>
                        <a:t>保健省と人口省が統合した省庁である。</a:t>
                      </a:r>
                      <a:r>
                        <a:rPr lang="en-US" sz="1200">
                          <a:latin typeface="MS PGothic"/>
                          <a:ea typeface="+mn-ea"/>
                        </a:rPr>
                        <a:t> </a:t>
                      </a:r>
                      <a:r>
                        <a:rPr lang="en-US" sz="1200" noProof="1">
                          <a:latin typeface="MS PGothic"/>
                          <a:ea typeface="+mn-ea"/>
                        </a:rPr>
                        <a:t>中央、保健局、保健地区、医療提供者レベルの</a:t>
                      </a:r>
                      <a:r>
                        <a:rPr lang="en-US" sz="1200" noProof="1">
                          <a:latin typeface="Arial"/>
                          <a:ea typeface="+mn-ea"/>
                        </a:rPr>
                        <a:t>4</a:t>
                      </a:r>
                      <a:r>
                        <a:rPr lang="ja-JP" altLang="en-US" sz="1200" noProof="1">
                          <a:latin typeface="MS PGothic"/>
                          <a:ea typeface="+mn-ea"/>
                        </a:rPr>
                        <a:t>つのレベルで機能している</a:t>
                      </a:r>
                    </a:p>
                  </a:txBody>
                  <a:tcPr anchor="ctr"/>
                </a:tc>
                <a:extLst>
                  <a:ext uri="{0D108BD9-81ED-4DB2-BD59-A6C34878D82A}">
                    <a16:rowId xmlns:a16="http://schemas.microsoft.com/office/drawing/2014/main" val="2117380636"/>
                  </a:ext>
                </a:extLst>
              </a:tr>
              <a:tr h="1128839">
                <a:tc>
                  <a:txBody>
                    <a:bodyPr/>
                    <a:lstStyle/>
                    <a:p>
                      <a:pPr marL="0" marR="0" lvl="0" indent="0" algn="l" rtl="0" eaLnBrk="1" fontAlgn="auto" latinLnBrk="0" hangingPunct="1">
                        <a:lnSpc>
                          <a:spcPct val="100000"/>
                        </a:lnSpc>
                        <a:spcBef>
                          <a:spcPts val="0"/>
                        </a:spcBef>
                        <a:spcAft>
                          <a:spcPts val="0"/>
                        </a:spcAft>
                        <a:buClrTx/>
                        <a:buSzTx/>
                        <a:buFontTx/>
                        <a:buNone/>
                      </a:pP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endParaRPr lang="en-US" sz="1120" b="0" dirty="0"/>
                    </a:p>
                  </a:txBody>
                  <a:tcPr anchor="ctr"/>
                </a:tc>
                <a:tc>
                  <a:txBody>
                    <a:bodyPr/>
                    <a:lstStyle/>
                    <a:p>
                      <a:pPr marL="171450" indent="-171450">
                        <a:buFont typeface="Arial" panose="020B0604020202020204" pitchFamily="34" charset="0"/>
                        <a:buChar char="•"/>
                      </a:pPr>
                      <a:r>
                        <a:rPr lang="ja-JP" altLang="en-US" sz="1200" b="0" noProof="1">
                          <a:latin typeface="+mn-lt"/>
                          <a:ea typeface="+mn-ea"/>
                        </a:rPr>
                        <a:t>エジプト医薬品庁（</a:t>
                      </a:r>
                      <a:r>
                        <a:rPr lang="en-US" sz="1200" b="0" noProof="1">
                          <a:latin typeface="+mn-lt"/>
                          <a:ea typeface="+mn-ea"/>
                        </a:rPr>
                        <a:t>Egyptian Drug Authority） </a:t>
                      </a:r>
                      <a:r>
                        <a:rPr lang="en-US" sz="1200" noProof="1">
                          <a:latin typeface="MS PGothic"/>
                          <a:ea typeface="+mn-ea"/>
                        </a:rPr>
                        <a:t>は、エジプトのすべての医薬品、</a:t>
                      </a:r>
                      <a:r>
                        <a:rPr lang="ja-JP" altLang="en-US" sz="1200" noProof="1">
                          <a:latin typeface="MS PGothic"/>
                          <a:ea typeface="+mn-ea"/>
                        </a:rPr>
                        <a:t>医療機器とその</a:t>
                      </a:r>
                      <a:r>
                        <a:rPr lang="ja-JP" altLang="en-US" sz="1200" noProof="1">
                          <a:latin typeface="MS PGothic"/>
                          <a:ea typeface="MS PGothic"/>
                        </a:rPr>
                        <a:t>付属品</a:t>
                      </a:r>
                      <a:r>
                        <a:rPr lang="en-US" sz="1200" noProof="1">
                          <a:latin typeface="MS PGothic"/>
                          <a:ea typeface="+mn-ea"/>
                        </a:rPr>
                        <a:t>、</a:t>
                      </a:r>
                      <a:r>
                        <a:rPr lang="ja-JP" altLang="en-US" sz="1200" noProof="1">
                          <a:latin typeface="MS PGothic"/>
                          <a:ea typeface="MS PGothic"/>
                        </a:rPr>
                        <a:t>体外診断用医薬品を規制する</a:t>
                      </a:r>
                    </a:p>
                  </a:txBody>
                  <a:tcPr anchor="ctr"/>
                </a:tc>
                <a:tc>
                  <a:txBody>
                    <a:bodyPr/>
                    <a:lstStyle/>
                    <a:p>
                      <a:pPr marL="285750" indent="-285750">
                        <a:buFont typeface="Arial" panose="020B0604020202020204" pitchFamily="34" charset="0"/>
                        <a:buChar char="•"/>
                      </a:pPr>
                      <a:r>
                        <a:rPr lang="en-US" sz="1200" noProof="1">
                          <a:latin typeface="MS PGothic"/>
                          <a:ea typeface="+mn-ea"/>
                        </a:rPr>
                        <a:t>医薬品の登録、</a:t>
                      </a:r>
                      <a:r>
                        <a:rPr lang="ja-JP" altLang="en-US" sz="1200" noProof="1">
                          <a:latin typeface="MS PGothic"/>
                          <a:ea typeface="+mn-ea"/>
                        </a:rPr>
                        <a:t>輸入を規制する</a:t>
                      </a:r>
                      <a:endParaRPr lang="en-US" sz="1200" noProof="1">
                        <a:latin typeface="MS PGothic"/>
                        <a:ea typeface="+mn-ea"/>
                      </a:endParaRPr>
                    </a:p>
                    <a:p>
                      <a:pPr marL="285750" indent="-285750">
                        <a:buFont typeface="Arial" panose="020B0604020202020204" pitchFamily="34" charset="0"/>
                        <a:buChar char="•"/>
                      </a:pPr>
                      <a:r>
                        <a:rPr lang="ja-JP" altLang="en-US" sz="1200" noProof="1">
                          <a:latin typeface="MS PGothic"/>
                          <a:ea typeface="MS PGothic"/>
                        </a:rPr>
                        <a:t>医薬品調達のための入札プロセスを監督する</a:t>
                      </a:r>
                      <a:endParaRPr lang="en-US" sz="1200" noProof="1">
                        <a:latin typeface="MS PGothic"/>
                        <a:ea typeface="MS PGothic"/>
                      </a:endParaRPr>
                    </a:p>
                  </a:txBody>
                  <a:tcPr anchor="ctr"/>
                </a:tc>
                <a:tc>
                  <a:txBody>
                    <a:bodyPr/>
                    <a:lstStyle/>
                    <a:p>
                      <a:pPr marL="171450" indent="-171450">
                        <a:buFont typeface="Arial" panose="020B0604020202020204" pitchFamily="34" charset="0"/>
                        <a:buChar char="•"/>
                      </a:pP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ja-JP" altLang="en-US" sz="1200" noProof="1">
                          <a:latin typeface="MS PGothic"/>
                          <a:ea typeface="+mn-ea"/>
                        </a:rPr>
                        <a:t>は保健</a:t>
                      </a:r>
                      <a:r>
                        <a:rPr lang="en-US" sz="1200" noProof="1">
                          <a:latin typeface="MS PGothic"/>
                          <a:ea typeface="+mn-ea"/>
                        </a:rPr>
                        <a:t>・</a:t>
                      </a:r>
                      <a:r>
                        <a:rPr lang="ja-JP" altLang="en-US" sz="1200" noProof="1">
                          <a:latin typeface="MS PGothic"/>
                          <a:ea typeface="+mn-ea"/>
                        </a:rPr>
                        <a:t>人口省の下で運営されており</a:t>
                      </a:r>
                      <a:r>
                        <a:rPr lang="en-US" sz="1200" noProof="1">
                          <a:latin typeface="MS PGothic"/>
                          <a:ea typeface="+mn-ea"/>
                        </a:rPr>
                        <a:t>、</a:t>
                      </a:r>
                      <a:r>
                        <a:rPr kumimoji="1" lang="en-US" sz="1200" kern="1200" noProof="1">
                          <a:solidFill>
                            <a:schemeClr val="dk1"/>
                          </a:solidFill>
                          <a:latin typeface="MS PGothic"/>
                          <a:ea typeface="+mn-ea"/>
                          <a:cs typeface="+mn-cs"/>
                        </a:rPr>
                        <a:t>医薬品の法律と基準の遵守を確保するために、</a:t>
                      </a:r>
                      <a:r>
                        <a:rPr kumimoji="1" lang="en-US" sz="1200" kern="1200" noProof="1">
                          <a:solidFill>
                            <a:schemeClr val="dk1"/>
                          </a:solidFill>
                          <a:latin typeface="Arial"/>
                          <a:ea typeface="+mn-ea"/>
                          <a:cs typeface="+mn-cs"/>
                        </a:rPr>
                        <a:t>1995</a:t>
                      </a:r>
                      <a:r>
                        <a:rPr kumimoji="1" lang="en-US" sz="1200" kern="1200" noProof="1">
                          <a:solidFill>
                            <a:schemeClr val="dk1"/>
                          </a:solidFill>
                          <a:latin typeface="MS PGothic"/>
                          <a:ea typeface="+mn-ea"/>
                          <a:cs typeface="+mn-cs"/>
                        </a:rPr>
                        <a:t>年の薬事法第</a:t>
                      </a:r>
                      <a:r>
                        <a:rPr kumimoji="1" lang="en-US" sz="1200" kern="1200" noProof="1">
                          <a:solidFill>
                            <a:schemeClr val="dk1"/>
                          </a:solidFill>
                          <a:latin typeface="Arial"/>
                          <a:ea typeface="+mn-ea"/>
                          <a:cs typeface="+mn-cs"/>
                        </a:rPr>
                        <a:t>127</a:t>
                      </a:r>
                      <a:r>
                        <a:rPr kumimoji="1" lang="en-US" sz="1200" kern="1200" noProof="1">
                          <a:solidFill>
                            <a:schemeClr val="dk1"/>
                          </a:solidFill>
                          <a:latin typeface="MS PGothic"/>
                          <a:ea typeface="+mn-ea"/>
                          <a:cs typeface="+mn-cs"/>
                        </a:rPr>
                        <a:t>号によって設立された</a:t>
                      </a:r>
                      <a:endParaRPr lang="en-US" sz="1200" noProof="1">
                        <a:latin typeface="MS PGothic"/>
                        <a:ea typeface="+mn-ea"/>
                      </a:endParaRPr>
                    </a:p>
                  </a:txBody>
                  <a:tcPr anchor="ctr"/>
                </a:tc>
                <a:extLst>
                  <a:ext uri="{0D108BD9-81ED-4DB2-BD59-A6C34878D82A}">
                    <a16:rowId xmlns:a16="http://schemas.microsoft.com/office/drawing/2014/main" val="416507693"/>
                  </a:ext>
                </a:extLst>
              </a:tr>
              <a:tr h="1302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中央薬事管理局</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200" dirty="0">
                          <a:latin typeface="Arial"/>
                          <a:ea typeface="ＭＳ Ｐゴシック"/>
                          <a:cs typeface="Arial"/>
                        </a:rPr>
                        <a:t>Central Administration for Pharmaceutical Affairs</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endPar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endParaRPr>
                    </a:p>
                    <a:p>
                      <a:pPr algn="l"/>
                      <a:endParaRPr lang="en-US" sz="1120" dirty="0"/>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1">
                          <a:latin typeface="MS PGothic"/>
                          <a:ea typeface="+mn-ea"/>
                        </a:rPr>
                        <a:t>医薬品に関する国の政策を実施し、</a:t>
                      </a:r>
                      <a:r>
                        <a:rPr lang="ja-JP" altLang="en-US" sz="1200" noProof="1">
                          <a:latin typeface="MS PGothic"/>
                          <a:ea typeface="+mn-ea"/>
                        </a:rPr>
                        <a:t>国際基準の遵守を確保するために医薬品調達と流通のガイドラインを設定する</a:t>
                      </a:r>
                      <a:endParaRPr lang="en-US" sz="1200" noProof="1">
                        <a:latin typeface="MS PGothic"/>
                        <a:ea typeface="+mn-ea"/>
                      </a:endParaRPr>
                    </a:p>
                  </a:txBody>
                  <a:tcPr anchor="ctr"/>
                </a:tc>
                <a:tc>
                  <a:txBody>
                    <a:bodyPr/>
                    <a:lstStyle/>
                    <a:p>
                      <a:pPr marL="285750" indent="-285750">
                        <a:buFont typeface="Arial" panose="020B0604020202020204" pitchFamily="34" charset="0"/>
                        <a:buChar char="•"/>
                      </a:pPr>
                      <a:r>
                        <a:rPr lang="en-US" sz="1200" noProof="1">
                          <a:latin typeface="MS PGothic"/>
                          <a:ea typeface="+mn-ea"/>
                        </a:rPr>
                        <a:t>医薬品の調達・保管・流通</a:t>
                      </a:r>
                    </a:p>
                    <a:p>
                      <a:pPr marL="285750" indent="-285750">
                        <a:buFont typeface="Arial" panose="020B0604020202020204" pitchFamily="34" charset="0"/>
                        <a:buChar char="•"/>
                      </a:pPr>
                      <a:r>
                        <a:rPr lang="en-US" sz="1200" noProof="1">
                          <a:latin typeface="MS PGothic"/>
                          <a:ea typeface="+mn-ea"/>
                        </a:rPr>
                        <a:t>医薬品の登録</a:t>
                      </a:r>
                    </a:p>
                    <a:p>
                      <a:pPr marL="285750" indent="-285750">
                        <a:buFont typeface="Arial" panose="020B0604020202020204" pitchFamily="34" charset="0"/>
                        <a:buChar char="•"/>
                      </a:pPr>
                      <a:r>
                        <a:rPr lang="en-US" sz="1200" noProof="1">
                          <a:latin typeface="MS PGothic"/>
                          <a:ea typeface="+mn-ea"/>
                        </a:rPr>
                        <a:t>品質基準の策定</a:t>
                      </a:r>
                    </a:p>
                    <a:p>
                      <a:pPr marL="285750" indent="-285750">
                        <a:buFont typeface="Arial" panose="020B0604020202020204" pitchFamily="34" charset="0"/>
                        <a:buChar char="•"/>
                      </a:pPr>
                      <a:r>
                        <a:rPr lang="en-US" sz="1200" noProof="1">
                          <a:latin typeface="MS PGothic"/>
                          <a:ea typeface="+mn-ea"/>
                        </a:rPr>
                        <a:t>医薬品製造業者に対する検査</a:t>
                      </a:r>
                    </a:p>
                    <a:p>
                      <a:pPr marL="285750" indent="-285750">
                        <a:buFont typeface="Arial" panose="020B0604020202020204" pitchFamily="34" charset="0"/>
                        <a:buChar char="•"/>
                      </a:pPr>
                      <a:r>
                        <a:rPr lang="en-US" sz="1200" noProof="1">
                          <a:latin typeface="MS PGothic"/>
                          <a:ea typeface="+mn-ea"/>
                        </a:rPr>
                        <a:t>能力</a:t>
                      </a:r>
                      <a:r>
                        <a:rPr lang="ja-JP" altLang="en-US" sz="1200" noProof="1">
                          <a:latin typeface="MS PGothic"/>
                          <a:ea typeface="+mn-ea"/>
                        </a:rPr>
                        <a:t>強化</a:t>
                      </a:r>
                      <a:endParaRPr lang="en-US" sz="1200" noProof="1">
                        <a:latin typeface="MS PGothic"/>
                        <a:ea typeface="+mn-ea"/>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中央薬事管理局</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200" dirty="0">
                          <a:latin typeface="Arial"/>
                          <a:ea typeface="ＭＳ Ｐゴシック"/>
                          <a:cs typeface="Arial"/>
                        </a:rPr>
                        <a:t>Central Administration for Pharmaceutical Affairs</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200" kern="1200" noProof="1">
                          <a:solidFill>
                            <a:schemeClr val="dk1"/>
                          </a:solidFill>
                          <a:latin typeface="MS PGothic"/>
                          <a:ea typeface="MS PGothic"/>
                          <a:cs typeface="+mn-cs"/>
                        </a:rPr>
                        <a:t>は</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r>
                        <a:rPr kumimoji="1" lang="en-US" sz="1200" kern="1200" noProof="1">
                          <a:solidFill>
                            <a:schemeClr val="dk1"/>
                          </a:solidFill>
                          <a:latin typeface="+mn-lt"/>
                          <a:ea typeface="MS PGothic"/>
                          <a:cs typeface="+mn-cs"/>
                        </a:rPr>
                        <a:t> </a:t>
                      </a:r>
                      <a:r>
                        <a:rPr kumimoji="1" lang="en-US" sz="1200" kern="1200" noProof="1">
                          <a:solidFill>
                            <a:schemeClr val="dk1"/>
                          </a:solidFill>
                          <a:latin typeface="MS PGothic"/>
                          <a:ea typeface="MS PGothic"/>
                          <a:cs typeface="+mn-cs"/>
                        </a:rPr>
                        <a:t>の一部であり、医薬品のライセンスなどの薬事を監督するために設立された</a:t>
                      </a:r>
                    </a:p>
                  </a:txBody>
                  <a:tcPr anchor="ctr"/>
                </a:tc>
                <a:extLst>
                  <a:ext uri="{0D108BD9-81ED-4DB2-BD59-A6C34878D82A}">
                    <a16:rowId xmlns:a16="http://schemas.microsoft.com/office/drawing/2014/main" val="1528567180"/>
                  </a:ext>
                </a:extLst>
              </a:tr>
              <a:tr h="1091701">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solidFill>
                            <a:prstClr val="black"/>
                          </a:solidFill>
                          <a:ea typeface="+mn-ea"/>
                        </a:rPr>
                        <a:t>統一調達局</a:t>
                      </a:r>
                      <a:r>
                        <a:rPr lang="ja-JP" altLang="en-US" sz="1200" noProof="1">
                          <a:solidFill>
                            <a:prstClr val="black"/>
                          </a:solidFill>
                          <a:ea typeface="+mn-ea"/>
                        </a:rPr>
                        <a:t>（</a:t>
                      </a:r>
                      <a:r>
                        <a:rPr lang="en-US" altLang="ja-JP" sz="1200" noProof="1">
                          <a:solidFill>
                            <a:srgbClr val="000000"/>
                          </a:solidFill>
                          <a:latin typeface="+mn-lt"/>
                          <a:ea typeface="+mn-ea"/>
                        </a:rPr>
                        <a:t>Unified Procurement Authority</a:t>
                      </a:r>
                      <a:r>
                        <a:rPr lang="ja-JP" altLang="en-US" sz="1200" noProof="1">
                          <a:solidFill>
                            <a:prstClr val="black"/>
                          </a:solidFill>
                          <a:ea typeface="+mn-ea"/>
                        </a:rPr>
                        <a:t>）</a:t>
                      </a:r>
                      <a:r>
                        <a:rPr lang="en-US" altLang="ja-JP" sz="1200" noProof="1">
                          <a:solidFill>
                            <a:prstClr val="black"/>
                          </a:solidFill>
                          <a:ea typeface="+mn-ea"/>
                        </a:rPr>
                        <a:t> </a:t>
                      </a:r>
                      <a:endParaRPr lang="en-US" sz="1120" dirty="0"/>
                    </a:p>
                  </a:txBody>
                  <a:tcPr anchor="ctr"/>
                </a:tc>
                <a:tc>
                  <a:txBody>
                    <a:bodyPr/>
                    <a:lstStyle/>
                    <a:p>
                      <a:pPr marL="171450" indent="-171450">
                        <a:buFont typeface="Arial" panose="020B0604020202020204" pitchFamily="34" charset="0"/>
                        <a:buChar char="•"/>
                      </a:pPr>
                      <a:r>
                        <a:rPr lang="en-US" sz="1200" noProof="1">
                          <a:latin typeface="MS PGothic"/>
                          <a:ea typeface="+mn-ea"/>
                        </a:rPr>
                        <a:t>公的医療機関向けの医療用品・</a:t>
                      </a:r>
                      <a:r>
                        <a:rPr lang="ja-JP" altLang="en-US" sz="1200" noProof="1">
                          <a:latin typeface="MS PGothic"/>
                          <a:ea typeface="MS PGothic"/>
                        </a:rPr>
                        <a:t>医療技術の調達を一元化する</a:t>
                      </a:r>
                      <a:endParaRPr lang="en-US" sz="1200" noProof="1">
                        <a:latin typeface="MS PGothic"/>
                        <a:ea typeface="MS PGothic"/>
                      </a:endParaRPr>
                    </a:p>
                  </a:txBody>
                  <a:tcPr anchor="ctr"/>
                </a:tc>
                <a:tc>
                  <a:txBody>
                    <a:bodyPr/>
                    <a:lstStyle/>
                    <a:p>
                      <a:pPr marL="285750" indent="-285750">
                        <a:buFont typeface="Arial" panose="020B0604020202020204" pitchFamily="34" charset="0"/>
                        <a:buChar char="•"/>
                      </a:pPr>
                      <a:r>
                        <a:rPr lang="ja-JP" altLang="en-US" sz="1200" noProof="1">
                          <a:latin typeface="MS PGothic"/>
                          <a:ea typeface="+mn-ea"/>
                        </a:rPr>
                        <a:t>流通管理</a:t>
                      </a:r>
                      <a:endParaRPr lang="en-US" sz="1200" noProof="1">
                        <a:latin typeface="MS PGothic"/>
                        <a:ea typeface="+mn-ea"/>
                      </a:endParaRPr>
                    </a:p>
                    <a:p>
                      <a:pPr marL="285750" indent="-285750">
                        <a:buFont typeface="Arial" panose="020B0604020202020204" pitchFamily="34" charset="0"/>
                        <a:buChar char="•"/>
                      </a:pPr>
                      <a:r>
                        <a:rPr lang="en-US" sz="1200" noProof="1">
                          <a:latin typeface="MS PGothic"/>
                          <a:ea typeface="+mn-ea"/>
                        </a:rPr>
                        <a:t>現地生産支援</a:t>
                      </a:r>
                    </a:p>
                    <a:p>
                      <a:pPr marL="285750" indent="-285750">
                        <a:buFont typeface="Arial" panose="020B0604020202020204" pitchFamily="34" charset="0"/>
                        <a:buChar char="•"/>
                      </a:pPr>
                      <a:r>
                        <a:rPr lang="en-US" sz="1200" noProof="1">
                          <a:latin typeface="MS PGothic"/>
                          <a:ea typeface="+mn-ea"/>
                        </a:rPr>
                        <a:t>医療サービス向上のための国際協力</a:t>
                      </a:r>
                    </a:p>
                  </a:txBody>
                  <a:tcPr anchor="ctr"/>
                </a:tc>
                <a:tc>
                  <a:txBody>
                    <a:bodyPr/>
                    <a:lstStyle/>
                    <a:p>
                      <a:pPr marL="171450" indent="-171450">
                        <a:buFont typeface="Arial" panose="020B0604020202020204" pitchFamily="34" charset="0"/>
                        <a:buChar char="•"/>
                      </a:pPr>
                      <a:r>
                        <a:rPr lang="ja-JP" altLang="en-US" sz="1200" noProof="1">
                          <a:latin typeface="MS PGothic"/>
                          <a:ea typeface="MS PGothic"/>
                        </a:rPr>
                        <a:t>サプライヤーと請負業者間の透明性と公正な競争を確保し、調達プロセスを合理化するために</a:t>
                      </a:r>
                      <a:r>
                        <a:rPr lang="en-US" sz="1200" noProof="1">
                          <a:latin typeface="MS PGothic"/>
                          <a:ea typeface="+mn-ea"/>
                        </a:rPr>
                        <a:t>、</a:t>
                      </a:r>
                      <a:r>
                        <a:rPr lang="en-US" sz="1200" noProof="1">
                          <a:latin typeface="Arial"/>
                          <a:ea typeface="+mn-ea"/>
                        </a:rPr>
                        <a:t>2019</a:t>
                      </a:r>
                      <a:r>
                        <a:rPr lang="en-US" sz="1200" noProof="1">
                          <a:latin typeface="MS PGothic"/>
                          <a:ea typeface="+mn-ea"/>
                        </a:rPr>
                        <a:t>年の公共調達法第</a:t>
                      </a:r>
                      <a:r>
                        <a:rPr lang="en-US" sz="1200" noProof="1">
                          <a:latin typeface="+mn-lt"/>
                          <a:ea typeface="+mn-ea"/>
                        </a:rPr>
                        <a:t>151</a:t>
                      </a:r>
                      <a:r>
                        <a:rPr lang="en-US" sz="1200" noProof="1">
                          <a:latin typeface="MS PGothic"/>
                          <a:ea typeface="+mn-ea"/>
                        </a:rPr>
                        <a:t>号に基づいて設立された</a:t>
                      </a:r>
                    </a:p>
                  </a:txBody>
                  <a:tcPr anchor="ctr"/>
                </a:tc>
                <a:extLst>
                  <a:ext uri="{0D108BD9-81ED-4DB2-BD59-A6C34878D82A}">
                    <a16:rowId xmlns:a16="http://schemas.microsoft.com/office/drawing/2014/main" val="2100989284"/>
                  </a:ext>
                </a:extLst>
              </a:tr>
            </a:tbl>
          </a:graphicData>
        </a:graphic>
      </p:graphicFrame>
      <p:sp>
        <p:nvSpPr>
          <p:cNvPr id="8" name="タイトル 4">
            <a:extLst>
              <a:ext uri="{FF2B5EF4-FFF2-40B4-BE49-F238E27FC236}">
                <a16:creationId xmlns:a16="http://schemas.microsoft.com/office/drawing/2014/main" id="{E6B1472F-3133-B913-D60A-A68E6F34330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3539658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AFFF185B-5CE1-8EBB-CDFE-E83BAA5C2A58}"/>
              </a:ext>
            </a:extLst>
          </p:cNvPr>
          <p:cNvGrpSpPr/>
          <p:nvPr/>
        </p:nvGrpSpPr>
        <p:grpSpPr>
          <a:xfrm>
            <a:off x="4682004" y="1000573"/>
            <a:ext cx="5023521" cy="1666699"/>
            <a:chOff x="395101" y="2519776"/>
            <a:chExt cx="5094133" cy="1666699"/>
          </a:xfrm>
        </p:grpSpPr>
        <p:sp>
          <p:nvSpPr>
            <p:cNvPr id="8" name="Rectangle 12">
              <a:extLst>
                <a:ext uri="{FF2B5EF4-FFF2-40B4-BE49-F238E27FC236}">
                  <a16:creationId xmlns:a16="http://schemas.microsoft.com/office/drawing/2014/main" id="{9DBEDC0A-0CE3-D7E0-45F4-2D62A56A5862}"/>
                </a:ext>
              </a:extLst>
            </p:cNvPr>
            <p:cNvSpPr/>
            <p:nvPr/>
          </p:nvSpPr>
          <p:spPr>
            <a:xfrm>
              <a:off x="395101" y="2519776"/>
              <a:ext cx="1097562" cy="246221"/>
            </a:xfrm>
            <a:prstGeom prst="rect">
              <a:avLst/>
            </a:prstGeom>
            <a:noFill/>
          </p:spPr>
          <p:txBody>
            <a:bodyPr wrap="none" lIns="91440" tIns="45720" rIns="9144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医療機器の登録</a:t>
              </a:r>
              <a:endParaRPr lang="en-US" sz="10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9" name="TextBox 35">
              <a:extLst>
                <a:ext uri="{FF2B5EF4-FFF2-40B4-BE49-F238E27FC236}">
                  <a16:creationId xmlns:a16="http://schemas.microsoft.com/office/drawing/2014/main" id="{CF70E744-322B-10F8-F6BD-49D3559C5BDF}"/>
                </a:ext>
              </a:extLst>
            </p:cNvPr>
            <p:cNvSpPr txBox="1"/>
            <p:nvPr/>
          </p:nvSpPr>
          <p:spPr bwMode="gray">
            <a:xfrm>
              <a:off x="466115" y="2763008"/>
              <a:ext cx="5023119" cy="1423467"/>
            </a:xfrm>
            <a:prstGeom prst="rect">
              <a:avLst/>
            </a:prstGeom>
            <a:noFill/>
          </p:spPr>
          <p:txBody>
            <a:bodyPr wrap="square" lIns="0" tIns="0" rIns="0" bIns="0" rtlCol="0" anchor="t">
              <a:spAutoFit/>
            </a:bodyPr>
            <a:lstStyle/>
            <a:p>
              <a:pPr marL="171450" marR="0" lvl="0" indent="-171450" algn="just"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体外診断用医療機器を含む全ての医療機器は</a:t>
              </a:r>
              <a:r>
                <a:rPr lang="en-US" sz="1000" noProof="1">
                  <a:solidFill>
                    <a:prstClr val="black"/>
                  </a:solidFill>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EDA</a:t>
              </a:r>
              <a:r>
                <a:rPr lang="ja-JP" altLang="en-US" sz="1000" noProof="1">
                  <a:solidFill>
                    <a:prstClr val="black"/>
                  </a:solidFill>
                  <a:latin typeface="ＭＳ Ｐゴシック"/>
                  <a:ea typeface="ＭＳ Ｐゴシック"/>
                </a:rPr>
                <a:t>に登録されなければならず</a:t>
              </a:r>
              <a:r>
                <a:rPr kumimoji="1" lang="en-US" sz="1000" i="0" strike="noStrike" kern="1200" cap="none" spc="0" normalizeH="0" baseline="0" noProof="1">
                  <a:ln>
                    <a:noFill/>
                  </a:ln>
                  <a:solidFill>
                    <a:prstClr val="black"/>
                  </a:solidFill>
                  <a:effectLst/>
                  <a:uLnTx/>
                  <a:uFillTx/>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EDA</a:t>
              </a:r>
              <a:r>
                <a:rPr kumimoji="1" lang="en-US" sz="1000" i="0" strike="noStrike" kern="1200" cap="none" spc="0" normalizeH="0" baseline="0" noProof="1">
                  <a:ln>
                    <a:noFill/>
                  </a:ln>
                  <a:solidFill>
                    <a:prstClr val="black"/>
                  </a:solidFill>
                  <a:effectLst/>
                  <a:uLnTx/>
                  <a:uFillTx/>
                  <a:latin typeface="ＭＳ Ｐゴシック"/>
                  <a:ea typeface="ＭＳ Ｐゴシック"/>
                </a:rPr>
                <a:t>のライセンスは</a:t>
              </a:r>
              <a:r>
                <a:rPr kumimoji="1" lang="en-US" sz="1000" i="0" strike="noStrike" kern="1200" cap="none" spc="0" normalizeH="0" baseline="0" noProof="1">
                  <a:ln>
                    <a:noFill/>
                  </a:ln>
                  <a:solidFill>
                    <a:prstClr val="black"/>
                  </a:solidFill>
                  <a:effectLst/>
                  <a:uLnTx/>
                  <a:uFillTx/>
                  <a:latin typeface="Arial"/>
                  <a:ea typeface="ＭＳ Ｐゴシック"/>
                  <a:cs typeface="Arial"/>
                </a:rPr>
                <a:t>10</a:t>
              </a:r>
              <a:r>
                <a:rPr kumimoji="1" lang="en-US" sz="1000" i="0" strike="noStrike" kern="1200" cap="none" spc="0" normalizeH="0" baseline="0" noProof="1">
                  <a:ln>
                    <a:noFill/>
                  </a:ln>
                  <a:solidFill>
                    <a:prstClr val="black"/>
                  </a:solidFill>
                  <a:effectLst/>
                  <a:uLnTx/>
                  <a:uFillTx/>
                  <a:latin typeface="ＭＳ Ｐゴシック"/>
                  <a:ea typeface="ＭＳ Ｐゴシック"/>
                </a:rPr>
                <a:t>年間有効（更新可能） </a:t>
              </a:r>
              <a:r>
                <a:rPr lang="en-US" sz="1000" noProof="1">
                  <a:solidFill>
                    <a:prstClr val="black"/>
                  </a:solidFill>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 EDA </a:t>
              </a:r>
              <a:r>
                <a:rPr kumimoji="1" lang="en-US" sz="1000" i="0" strike="noStrike" kern="1200" cap="none" spc="0" normalizeH="0" baseline="0" noProof="1">
                  <a:ln>
                    <a:noFill/>
                  </a:ln>
                  <a:solidFill>
                    <a:prstClr val="black"/>
                  </a:solidFill>
                  <a:effectLst/>
                  <a:uLnTx/>
                  <a:uFillTx/>
                  <a:latin typeface="ＭＳ Ｐゴシック"/>
                  <a:ea typeface="ＭＳ Ｐゴシック"/>
                </a:rPr>
                <a:t>は医療機器の製造業者、輸入業者、流通業者に対する指示を含む医療機器の登録に関するガイドラインを公表している</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just"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海外の医療機器企業は、</a:t>
              </a:r>
              <a:r>
                <a:rPr lang="en-US" altLang="ja-JP" sz="1000" noProof="1">
                  <a:solidFill>
                    <a:srgbClr val="000000"/>
                  </a:solidFill>
                  <a:latin typeface="+mj-lt"/>
                  <a:cs typeface="Arial"/>
                </a:rPr>
                <a:t>EDA</a:t>
              </a:r>
              <a:r>
                <a:rPr lang="ja-JP" altLang="en-US" sz="1000" noProof="1">
                  <a:solidFill>
                    <a:prstClr val="black"/>
                  </a:solidFill>
                  <a:latin typeface="ＭＳ Ｐゴシック"/>
                  <a:ea typeface="ＭＳ Ｐゴシック"/>
                </a:rPr>
                <a:t>への登録プロセスを進めるために</a:t>
              </a:r>
              <a:r>
                <a:rPr kumimoji="1" lang="en-US" sz="1000" i="0" strike="noStrike" kern="1200" cap="none" spc="0" normalizeH="0" baseline="0" noProof="1">
                  <a:ln>
                    <a:noFill/>
                  </a:ln>
                  <a:solidFill>
                    <a:prstClr val="black"/>
                  </a:solidFill>
                  <a:effectLst/>
                  <a:uLnTx/>
                  <a:uFillTx/>
                  <a:latin typeface="ＭＳ Ｐゴシック"/>
                  <a:ea typeface="ＭＳ Ｐゴシック"/>
                </a:rPr>
                <a:t>「</a:t>
              </a:r>
              <a:r>
                <a:rPr kumimoji="1" lang="en-US" sz="1000" i="0" strike="noStrike" kern="1200" cap="none" spc="0" normalizeH="0" baseline="0" noProof="1">
                  <a:ln>
                    <a:noFill/>
                  </a:ln>
                  <a:solidFill>
                    <a:prstClr val="black"/>
                  </a:solidFill>
                  <a:effectLst/>
                  <a:uLnTx/>
                  <a:uFillTx/>
                  <a:ea typeface="ＭＳ Ｐゴシック"/>
                </a:rPr>
                <a:t>Egyptian Registration Holder」</a:t>
              </a:r>
              <a:r>
                <a:rPr kumimoji="1" lang="en-US" sz="1000" i="0" strike="noStrike" kern="1200" cap="none" spc="0" normalizeH="0" baseline="0" noProof="1">
                  <a:ln>
                    <a:noFill/>
                  </a:ln>
                  <a:solidFill>
                    <a:prstClr val="black"/>
                  </a:solidFill>
                  <a:effectLst/>
                  <a:uLnTx/>
                  <a:uFillTx/>
                  <a:latin typeface="ＭＳ Ｐゴシック"/>
                  <a:ea typeface="ＭＳ Ｐゴシック"/>
                </a:rPr>
                <a:t>と呼ばれる現地代理人を指名する必要がある</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0" dirty="0">
                <a:ln>
                  <a:noFill/>
                </a:ln>
                <a:solidFill>
                  <a:prstClr val="black"/>
                </a:solidFill>
                <a:effectLst/>
                <a:uLnTx/>
                <a:uFillTx/>
                <a:latin typeface="ＭＳ Ｐゴシック"/>
                <a:ea typeface="ＭＳ Ｐゴシック"/>
                <a:cs typeface="Arial"/>
              </a:endParaRPr>
            </a:p>
            <a:p>
              <a:pPr marL="273050" marR="0" lvl="0" indent="-102870" algn="just"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kumimoji="1" lang="en-US" altLang="ja-JP" sz="1000" i="0" strike="noStrike" kern="1200" cap="none" spc="0" normalizeH="0" baseline="0" noProof="1">
                  <a:ln>
                    <a:noFill/>
                  </a:ln>
                  <a:solidFill>
                    <a:prstClr val="black"/>
                  </a:solidFill>
                  <a:effectLst/>
                  <a:uLnTx/>
                  <a:uFillTx/>
                  <a:ea typeface="ＭＳ Ｐゴシック"/>
                </a:rPr>
                <a:t>Egyptian Registration Holder</a:t>
              </a:r>
              <a:r>
                <a:rPr kumimoji="1" lang="en-US" altLang="ja-JP" sz="1000" i="0" strike="noStrike" kern="1200" cap="none" spc="0" normalizeH="0" baseline="0" noProof="1">
                  <a:ln>
                    <a:noFill/>
                  </a:ln>
                  <a:solidFill>
                    <a:prstClr val="black"/>
                  </a:solidFill>
                  <a:effectLst/>
                  <a:uLnTx/>
                  <a:uFillTx/>
                  <a:latin typeface="ＭＳ Ｐゴシック"/>
                  <a:ea typeface="ＭＳ Ｐゴシック"/>
                </a:rPr>
                <a:t>は</a:t>
              </a:r>
              <a:r>
                <a:rPr lang="en-US" altLang="ja-JP" sz="1000" noProof="1">
                  <a:solidFill>
                    <a:prstClr val="black"/>
                  </a:solidFill>
                  <a:ea typeface="ＭＳ Ｐゴシック"/>
                </a:rPr>
                <a:t>、 EDA との間の連絡役として機能する役割を担う</a:t>
              </a:r>
              <a:r>
                <a:rPr lang="ja-JP" altLang="en-US" sz="1000" noProof="1">
                  <a:solidFill>
                    <a:prstClr val="black"/>
                  </a:solidFill>
                  <a:latin typeface="ＭＳ Ｐゴシック"/>
                  <a:ea typeface="ＭＳ Ｐゴシック"/>
                </a:rPr>
                <a:t>。</a:t>
              </a:r>
              <a:endParaRPr lang="en-US" altLang="ja-JP"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273050" marR="0" lvl="0" indent="-102870" algn="just"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kumimoji="1" lang="en-US" altLang="ja-JP" sz="1000" i="0" u="none" strike="noStrike" kern="1200" cap="none" spc="0" normalizeH="0" baseline="0" noProof="1">
                  <a:ln>
                    <a:noFill/>
                  </a:ln>
                  <a:solidFill>
                    <a:prstClr val="black"/>
                  </a:solidFill>
                  <a:effectLst/>
                  <a:uLnTx/>
                  <a:uFillTx/>
                  <a:ea typeface="ＭＳ Ｐゴシック"/>
                </a:rPr>
                <a:t>Egyptian Registration Holder</a:t>
              </a:r>
              <a:r>
                <a:rPr lang="en-US" altLang="ja-JP" sz="1000" noProof="1">
                  <a:solidFill>
                    <a:prstClr val="black"/>
                  </a:solidFill>
                  <a:ea typeface="ＭＳ Ｐゴシック"/>
                </a:rPr>
                <a:t>は、EDA</a:t>
              </a:r>
              <a:r>
                <a:rPr lang="ja-JP" altLang="en-US" sz="1000" noProof="1">
                  <a:solidFill>
                    <a:prstClr val="black"/>
                  </a:solidFill>
                  <a:ea typeface="ＭＳ Ｐゴシック"/>
                </a:rPr>
                <a:t>への登録を確実にするために正しい準備と必要な書類提出を確実に行う義務</a:t>
              </a:r>
              <a:r>
                <a:rPr lang="ja-JP" altLang="en-US" sz="1000" noProof="1">
                  <a:solidFill>
                    <a:prstClr val="black"/>
                  </a:solidFill>
                  <a:latin typeface="ＭＳ Ｐゴシック"/>
                  <a:ea typeface="ＭＳ Ｐゴシック"/>
                </a:rPr>
                <a:t>がある。</a:t>
              </a:r>
              <a:endParaRPr lang="en-US" altLang="ja-JP" sz="1000" b="1" i="0" u="none" strike="noStrike" kern="1200" cap="none" spc="0" normalizeH="0" baseline="0" noProof="1">
                <a:ln>
                  <a:noFill/>
                </a:ln>
                <a:solidFill>
                  <a:prstClr val="black"/>
                </a:solidFill>
                <a:effectLst/>
                <a:uLnTx/>
                <a:uFillTx/>
                <a:latin typeface="ＭＳ Ｐゴシック"/>
                <a:ea typeface="ＭＳ Ｐゴシック"/>
                <a:cs typeface="Arial"/>
              </a:endParaRPr>
            </a:p>
          </p:txBody>
        </p:sp>
      </p:grpSp>
      <p:grpSp>
        <p:nvGrpSpPr>
          <p:cNvPr id="10" name="Group 9">
            <a:extLst>
              <a:ext uri="{FF2B5EF4-FFF2-40B4-BE49-F238E27FC236}">
                <a16:creationId xmlns:a16="http://schemas.microsoft.com/office/drawing/2014/main" id="{35FAE27C-56B1-CFA3-554C-B03BD7553A47}"/>
              </a:ext>
            </a:extLst>
          </p:cNvPr>
          <p:cNvGrpSpPr/>
          <p:nvPr/>
        </p:nvGrpSpPr>
        <p:grpSpPr>
          <a:xfrm>
            <a:off x="4673402" y="2778950"/>
            <a:ext cx="5032122" cy="1400704"/>
            <a:chOff x="356061" y="3573141"/>
            <a:chExt cx="5032122" cy="1400704"/>
          </a:xfrm>
        </p:grpSpPr>
        <p:sp>
          <p:nvSpPr>
            <p:cNvPr id="12" name="Rectangle 31">
              <a:extLst>
                <a:ext uri="{FF2B5EF4-FFF2-40B4-BE49-F238E27FC236}">
                  <a16:creationId xmlns:a16="http://schemas.microsoft.com/office/drawing/2014/main" id="{06857AD6-DD4C-DD6C-C307-104CD8D080CF}"/>
                </a:ext>
              </a:extLst>
            </p:cNvPr>
            <p:cNvSpPr/>
            <p:nvPr/>
          </p:nvSpPr>
          <p:spPr>
            <a:xfrm>
              <a:off x="356061" y="3573141"/>
              <a:ext cx="849913" cy="253916"/>
            </a:xfrm>
            <a:prstGeom prst="rect">
              <a:avLst/>
            </a:prstGeom>
            <a:noFill/>
          </p:spPr>
          <p:txBody>
            <a:bodyPr wrap="none" lIns="91440" tIns="45720" rIns="9144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登録の免除</a:t>
              </a:r>
              <a:endParaRPr lang="en-US" sz="10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13" name="TextBox 23">
              <a:extLst>
                <a:ext uri="{FF2B5EF4-FFF2-40B4-BE49-F238E27FC236}">
                  <a16:creationId xmlns:a16="http://schemas.microsoft.com/office/drawing/2014/main" id="{DB327D80-C15D-1FD0-CDAD-1374BCED31BD}"/>
                </a:ext>
              </a:extLst>
            </p:cNvPr>
            <p:cNvSpPr txBox="1"/>
            <p:nvPr/>
          </p:nvSpPr>
          <p:spPr bwMode="gray">
            <a:xfrm>
              <a:off x="434692" y="3794035"/>
              <a:ext cx="4953491" cy="1179810"/>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lang="ja-JP" altLang="en-US" sz="1000" noProof="1">
                  <a:solidFill>
                    <a:prstClr val="black"/>
                  </a:solidFill>
                  <a:latin typeface="ＭＳ Ｐゴシック"/>
                  <a:ea typeface="ＭＳ Ｐゴシック"/>
                </a:rPr>
                <a:t>医療機器の登録は、次の場合に免除される。</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研究開発が目的である場合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オーダーメイド医療機器である場合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人道的な使用の場合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l"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b="0" i="0" u="none" strike="noStrike" kern="1200" cap="none" spc="0" normalizeH="0" baseline="0" noProof="1">
                  <a:ln>
                    <a:noFill/>
                  </a:ln>
                  <a:solidFill>
                    <a:prstClr val="black"/>
                  </a:solidFill>
                  <a:effectLst/>
                  <a:uLnTx/>
                  <a:uFillTx/>
                  <a:latin typeface="ＭＳ Ｐゴシック"/>
                  <a:ea typeface="ＭＳ Ｐゴシック"/>
                </a:rPr>
                <a:t>クラス</a:t>
              </a:r>
              <a:r>
                <a:rPr kumimoji="1" lang="en-US" sz="1000" b="0" i="0" u="none" strike="noStrike" kern="1200" cap="none" spc="0" normalizeH="0" baseline="0" noProof="1">
                  <a:ln>
                    <a:noFill/>
                  </a:ln>
                  <a:solidFill>
                    <a:prstClr val="black"/>
                  </a:solidFill>
                  <a:effectLst/>
                  <a:uLnTx/>
                  <a:uFillTx/>
                  <a:ea typeface="ＭＳ Ｐゴシック"/>
                </a:rPr>
                <a:t>IIb</a:t>
              </a:r>
              <a:r>
                <a:rPr lang="ja-JP" altLang="en-US" sz="1000" noProof="1">
                  <a:solidFill>
                    <a:prstClr val="black"/>
                  </a:solidFill>
                  <a:latin typeface="ＭＳ Ｐゴシック"/>
                  <a:ea typeface="ＭＳ Ｐゴシック"/>
                </a:rPr>
                <a:t>の医療機器について</a:t>
              </a:r>
              <a:r>
                <a:rPr kumimoji="1" lang="en-US" sz="1000" b="0" i="0" u="none" strike="noStrike" kern="1200" cap="none" spc="0" normalizeH="0" baseline="0" noProof="1">
                  <a:ln>
                    <a:noFill/>
                  </a:ln>
                  <a:solidFill>
                    <a:prstClr val="black"/>
                  </a:solidFill>
                  <a:effectLst/>
                  <a:uLnTx/>
                  <a:uFillTx/>
                  <a:latin typeface="ＭＳ Ｐゴシック"/>
                  <a:ea typeface="ＭＳ Ｐゴシック"/>
                </a:rPr>
                <a:t>、</a:t>
              </a:r>
              <a:r>
                <a:rPr lang="ja-JP" altLang="en-US" sz="1000" noProof="1">
                  <a:solidFill>
                    <a:prstClr val="black"/>
                  </a:solidFill>
                  <a:latin typeface="ＭＳ Ｐゴシック"/>
                  <a:ea typeface="ＭＳ Ｐゴシック"/>
                </a:rPr>
                <a:t>初期登録ファイルが利用可能である場合は</a:t>
              </a:r>
              <a:r>
                <a:rPr kumimoji="1" lang="en-US" sz="1000" b="0" i="0" u="none" strike="noStrike" kern="1200" cap="none" spc="0" normalizeH="0" baseline="0" noProof="1">
                  <a:ln>
                    <a:noFill/>
                  </a:ln>
                  <a:solidFill>
                    <a:prstClr val="black"/>
                  </a:solidFill>
                  <a:effectLst/>
                  <a:uLnTx/>
                  <a:uFillTx/>
                  <a:latin typeface="ＭＳ Ｐゴシック"/>
                  <a:ea typeface="ＭＳ Ｐゴシック"/>
                </a:rPr>
                <a:t>、</a:t>
              </a:r>
              <a:r>
                <a:rPr lang="ja-JP" altLang="en-US" sz="1000" noProof="1">
                  <a:solidFill>
                    <a:prstClr val="black"/>
                  </a:solidFill>
                  <a:latin typeface="ＭＳ Ｐゴシック"/>
                  <a:ea typeface="ＭＳ Ｐゴシック"/>
                </a:rPr>
                <a:t>非滅菌医療機器は登録を必要としない。</a:t>
              </a:r>
              <a:endParaRPr kumimoji="1" lang="en-US" sz="1000" b="0" i="0" u="none" strike="noStrike" kern="1200" cap="none" spc="0" normalizeH="0" baseline="0" noProof="0" dirty="0">
                <a:ln>
                  <a:noFill/>
                </a:ln>
                <a:solidFill>
                  <a:prstClr val="black"/>
                </a:solidFill>
                <a:effectLst/>
                <a:uLnTx/>
                <a:uFillTx/>
                <a:latin typeface="ＭＳ Ｐゴシック"/>
                <a:ea typeface="ＭＳ Ｐゴシック"/>
              </a:endParaRPr>
            </a:p>
          </p:txBody>
        </p:sp>
      </p:grpSp>
      <p:grpSp>
        <p:nvGrpSpPr>
          <p:cNvPr id="14" name="Group 10">
            <a:extLst>
              <a:ext uri="{FF2B5EF4-FFF2-40B4-BE49-F238E27FC236}">
                <a16:creationId xmlns:a16="http://schemas.microsoft.com/office/drawing/2014/main" id="{8F5E27A0-A090-2A1B-B12C-2751761EEB50}"/>
              </a:ext>
            </a:extLst>
          </p:cNvPr>
          <p:cNvGrpSpPr/>
          <p:nvPr/>
        </p:nvGrpSpPr>
        <p:grpSpPr>
          <a:xfrm>
            <a:off x="4752033" y="4381300"/>
            <a:ext cx="4953491" cy="1301866"/>
            <a:chOff x="340188" y="5311562"/>
            <a:chExt cx="4965326" cy="1146273"/>
          </a:xfrm>
        </p:grpSpPr>
        <p:sp>
          <p:nvSpPr>
            <p:cNvPr id="16" name="Rectangle 36">
              <a:extLst>
                <a:ext uri="{FF2B5EF4-FFF2-40B4-BE49-F238E27FC236}">
                  <a16:creationId xmlns:a16="http://schemas.microsoft.com/office/drawing/2014/main" id="{4883C5C5-109C-0C31-2F24-E673887FEC3D}"/>
                </a:ext>
              </a:extLst>
            </p:cNvPr>
            <p:cNvSpPr/>
            <p:nvPr/>
          </p:nvSpPr>
          <p:spPr>
            <a:xfrm>
              <a:off x="340188" y="5311562"/>
              <a:ext cx="972704" cy="216794"/>
            </a:xfrm>
            <a:prstGeom prst="rect">
              <a:avLst/>
            </a:prstGeom>
            <a:noFill/>
          </p:spPr>
          <p:txBody>
            <a:bodyPr wrap="none" lIns="36000" tIns="45720" rIns="3600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医療機器の輸入</a:t>
              </a:r>
              <a:endParaRPr lang="en-US" sz="9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17" name="TextBox 39">
              <a:extLst>
                <a:ext uri="{FF2B5EF4-FFF2-40B4-BE49-F238E27FC236}">
                  <a16:creationId xmlns:a16="http://schemas.microsoft.com/office/drawing/2014/main" id="{CFA86ABB-BF28-1EC3-D020-2DF1A96A1A19}"/>
                </a:ext>
              </a:extLst>
            </p:cNvPr>
            <p:cNvSpPr txBox="1"/>
            <p:nvPr/>
          </p:nvSpPr>
          <p:spPr bwMode="gray">
            <a:xfrm>
              <a:off x="367755" y="5577109"/>
              <a:ext cx="4937759" cy="880726"/>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輸入される医療機器はエジプト医療機器庁（</a:t>
              </a:r>
              <a:r>
                <a:rPr kumimoji="1" lang="en-US" sz="1000" i="0" strike="noStrike" kern="1200" cap="none" spc="0" normalizeH="0" baseline="0" noProof="1">
                  <a:ln>
                    <a:noFill/>
                  </a:ln>
                  <a:solidFill>
                    <a:prstClr val="black"/>
                  </a:solidFill>
                  <a:effectLst/>
                  <a:uLnTx/>
                  <a:uFillTx/>
                  <a:ea typeface="ＭＳ Ｐゴシック"/>
                </a:rPr>
                <a:t>Egyptian Medical Devices Authority</a:t>
              </a:r>
              <a:r>
                <a:rPr kumimoji="1" lang="en-US" sz="1000" i="0" strike="noStrike" kern="1200" cap="none" spc="0" normalizeH="0" baseline="0" noProof="1">
                  <a:ln>
                    <a:noFill/>
                  </a:ln>
                  <a:solidFill>
                    <a:prstClr val="black"/>
                  </a:solidFill>
                  <a:effectLst/>
                  <a:uLnTx/>
                  <a:uFillTx/>
                  <a:latin typeface="ＭＳ Ｐゴシック"/>
                  <a:ea typeface="ＭＳ Ｐゴシック"/>
                </a:rPr>
                <a:t>） および</a:t>
              </a:r>
              <a:r>
                <a:rPr kumimoji="1" lang="en-US" altLang="ja-JP" sz="10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0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0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000" b="0" i="0" u="none" strike="noStrike" kern="1200" cap="none" spc="0" normalizeH="0" baseline="0" noProof="1">
                  <a:ln>
                    <a:noFill/>
                  </a:ln>
                  <a:solidFill>
                    <a:srgbClr val="000000"/>
                  </a:solidFill>
                  <a:effectLst/>
                  <a:uLnTx/>
                  <a:uFillTx/>
                  <a:latin typeface="ＭＳ Ｐゴシック"/>
                  <a:ea typeface="+mn-ea"/>
                  <a:cs typeface="Arial"/>
                </a:rPr>
                <a:t>）</a:t>
              </a:r>
              <a:r>
                <a:rPr kumimoji="1" lang="en-US" altLang="ja-JP" sz="1000" b="0" i="0" u="none" strike="noStrike" kern="1200" cap="none" spc="0" normalizeH="0" baseline="0" noProof="1">
                  <a:ln>
                    <a:noFill/>
                  </a:ln>
                  <a:solidFill>
                    <a:srgbClr val="000000"/>
                  </a:solidFill>
                  <a:effectLst/>
                  <a:uLnTx/>
                  <a:uFillTx/>
                  <a:latin typeface="ＭＳ Ｐゴシック"/>
                  <a:ea typeface="+mn-ea"/>
                  <a:cs typeface="Arial"/>
                </a:rPr>
                <a:t> </a:t>
              </a:r>
              <a:r>
                <a:rPr kumimoji="1" lang="en-US" sz="1000" i="0" strike="noStrike" kern="1200" cap="none" spc="0" normalizeH="0" baseline="0" noProof="1">
                  <a:ln>
                    <a:noFill/>
                  </a:ln>
                  <a:solidFill>
                    <a:prstClr val="black"/>
                  </a:solidFill>
                  <a:effectLst/>
                  <a:uLnTx/>
                  <a:uFillTx/>
                  <a:latin typeface="ＭＳ Ｐゴシック"/>
                  <a:ea typeface="ＭＳ Ｐゴシック"/>
                </a:rPr>
                <a:t>に登録され、品質基準</a:t>
              </a:r>
              <a:r>
                <a:rPr kumimoji="1" lang="en-US" sz="1000" i="0" strike="noStrike" kern="1200" cap="none" spc="0" normalizeH="0" baseline="0" noProof="1">
                  <a:ln>
                    <a:noFill/>
                  </a:ln>
                  <a:solidFill>
                    <a:prstClr val="black"/>
                  </a:solidFill>
                  <a:effectLst/>
                  <a:uLnTx/>
                  <a:uFillTx/>
                </a:rPr>
                <a:t>ISO</a:t>
              </a:r>
              <a:r>
                <a:rPr kumimoji="1" lang="en-US" sz="1000" i="0" strike="noStrike" kern="1200" cap="none" spc="0" normalizeH="0" baseline="0" noProof="1">
                  <a:ln>
                    <a:noFill/>
                  </a:ln>
                  <a:solidFill>
                    <a:prstClr val="black"/>
                  </a:solidFill>
                  <a:effectLst/>
                  <a:uLnTx/>
                  <a:uFillTx/>
                  <a:latin typeface="ＭＳ Ｐゴシック"/>
                  <a:ea typeface="ＭＳ Ｐゴシック"/>
                </a:rPr>
                <a:t> </a:t>
              </a:r>
              <a:r>
                <a:rPr kumimoji="1" lang="en-US" sz="1000" i="0" strike="noStrike" kern="1200" cap="none" spc="0" normalizeH="0" baseline="0" noProof="1">
                  <a:ln>
                    <a:noFill/>
                  </a:ln>
                  <a:solidFill>
                    <a:prstClr val="black"/>
                  </a:solidFill>
                  <a:effectLst/>
                  <a:uLnTx/>
                  <a:uFillTx/>
                  <a:latin typeface="Arial"/>
                  <a:ea typeface="ＭＳ Ｐゴシック"/>
                  <a:cs typeface="Arial"/>
                </a:rPr>
                <a:t>13485</a:t>
              </a:r>
              <a:r>
                <a:rPr kumimoji="1" lang="en-US" sz="1000" i="0" strike="noStrike" kern="1200" cap="none" spc="0" normalizeH="0" baseline="0" noProof="1">
                  <a:ln>
                    <a:noFill/>
                  </a:ln>
                  <a:solidFill>
                    <a:prstClr val="black"/>
                  </a:solidFill>
                  <a:effectLst/>
                  <a:uLnTx/>
                  <a:uFillTx/>
                  <a:latin typeface="ＭＳ Ｐゴシック"/>
                  <a:ea typeface="ＭＳ Ｐゴシック"/>
                </a:rPr>
                <a:t>を満たさなければならない</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ja-JP" altLang="en-US" sz="1000" noProof="1">
                  <a:solidFill>
                    <a:prstClr val="black"/>
                  </a:solidFill>
                  <a:latin typeface="ＭＳ Ｐゴシック"/>
                  <a:ea typeface="ＭＳ Ｐゴシック"/>
                </a:rPr>
                <a:t>保健人口省からの輸入許可を取得する。</a:t>
              </a:r>
              <a:endParaRPr lang="en-US" altLang="ja-JP" sz="1000" noProof="1">
                <a:solidFill>
                  <a:prstClr val="black"/>
                </a:solidFill>
                <a:latin typeface="ＭＳ Ｐゴシック"/>
                <a:ea typeface="ＭＳ Ｐゴシック"/>
              </a:endParaRPr>
            </a:p>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ja-JP" altLang="en-US" sz="1000" noProof="1">
                  <a:solidFill>
                    <a:prstClr val="black"/>
                  </a:solidFill>
                  <a:latin typeface="+mj-lt"/>
                  <a:ea typeface="ＭＳ Ｐゴシック"/>
                  <a:cs typeface="Arial"/>
                </a:rPr>
                <a:t>輸入品の国内展開には、</a:t>
              </a:r>
              <a:r>
                <a:rPr lang="en-US" altLang="ja-JP" sz="1000" noProof="1">
                  <a:solidFill>
                    <a:prstClr val="black"/>
                  </a:solidFill>
                  <a:latin typeface="+mj-lt"/>
                  <a:ea typeface="ＭＳ Ｐゴシック"/>
                  <a:cs typeface="Arial"/>
                </a:rPr>
                <a:t>CE</a:t>
              </a:r>
              <a:r>
                <a:rPr lang="ja-JP" altLang="en-US" sz="1000" noProof="1">
                  <a:solidFill>
                    <a:prstClr val="black"/>
                  </a:solidFill>
                  <a:latin typeface="+mj-lt"/>
                  <a:ea typeface="ＭＳ Ｐゴシック"/>
                  <a:cs typeface="Arial"/>
                </a:rPr>
                <a:t>証明書や</a:t>
              </a:r>
              <a:r>
                <a:rPr lang="en-US" altLang="ja-JP" sz="1000" noProof="1">
                  <a:solidFill>
                    <a:prstClr val="black"/>
                  </a:solidFill>
                  <a:latin typeface="+mj-lt"/>
                  <a:ea typeface="ＭＳ Ｐゴシック"/>
                  <a:cs typeface="Arial"/>
                </a:rPr>
                <a:t>FDA</a:t>
              </a:r>
              <a:r>
                <a:rPr lang="ja-JP" altLang="en-US" sz="1000" noProof="1">
                  <a:solidFill>
                    <a:prstClr val="black"/>
                  </a:solidFill>
                  <a:latin typeface="+mj-lt"/>
                  <a:ea typeface="ＭＳ Ｐゴシック"/>
                  <a:cs typeface="Arial"/>
                </a:rPr>
                <a:t>証明書、自由販売証明書など、複数の必要書類が必要である。</a:t>
              </a:r>
              <a:endParaRPr lang="en-US" sz="1000" b="0" i="0" u="none" strike="noStrike" kern="1200" cap="none" spc="0" normalizeH="0" baseline="0" noProof="1">
                <a:ln>
                  <a:noFill/>
                </a:ln>
                <a:solidFill>
                  <a:prstClr val="black"/>
                </a:solidFill>
                <a:effectLst/>
                <a:uLnTx/>
                <a:uFillTx/>
                <a:latin typeface="+mj-lt"/>
                <a:ea typeface="ＭＳ Ｐゴシック"/>
                <a:cs typeface="Arial"/>
              </a:endParaRPr>
            </a:p>
          </p:txBody>
        </p:sp>
      </p:grpSp>
      <p:grpSp>
        <p:nvGrpSpPr>
          <p:cNvPr id="18" name="グループ化 17">
            <a:extLst>
              <a:ext uri="{FF2B5EF4-FFF2-40B4-BE49-F238E27FC236}">
                <a16:creationId xmlns:a16="http://schemas.microsoft.com/office/drawing/2014/main" id="{173BD2CF-0F54-2724-1A64-DE816E5D5AF9}"/>
              </a:ext>
            </a:extLst>
          </p:cNvPr>
          <p:cNvGrpSpPr/>
          <p:nvPr/>
        </p:nvGrpSpPr>
        <p:grpSpPr>
          <a:xfrm>
            <a:off x="4752033" y="5940414"/>
            <a:ext cx="4469770" cy="358253"/>
            <a:chOff x="5162996" y="5447711"/>
            <a:chExt cx="4324930" cy="318596"/>
          </a:xfrm>
        </p:grpSpPr>
        <p:sp>
          <p:nvSpPr>
            <p:cNvPr id="19" name="TextBox 15">
              <a:extLst>
                <a:ext uri="{FF2B5EF4-FFF2-40B4-BE49-F238E27FC236}">
                  <a16:creationId xmlns:a16="http://schemas.microsoft.com/office/drawing/2014/main" id="{56329263-1C4A-8F51-0211-EEE7A9F49E90}"/>
                </a:ext>
              </a:extLst>
            </p:cNvPr>
            <p:cNvSpPr txBox="1"/>
            <p:nvPr/>
          </p:nvSpPr>
          <p:spPr bwMode="gray">
            <a:xfrm>
              <a:off x="5162996" y="5643138"/>
              <a:ext cx="4324930" cy="123169"/>
            </a:xfrm>
            <a:prstGeom prst="rect">
              <a:avLst/>
            </a:prstGeom>
            <a:noFill/>
          </p:spPr>
          <p:txBody>
            <a:bodyPr wrap="square" lIns="0" tIns="0" rIns="0" bIns="0" rtlCol="0">
              <a:spAutoFit/>
            </a:bodyPr>
            <a:lstStyle/>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en-US" altLang="ja-JP" sz="900" b="0" i="0" u="none" strike="noStrike" kern="1200" cap="none" spc="0" normalizeH="0" baseline="0" noProof="1">
                  <a:ln>
                    <a:noFill/>
                  </a:ln>
                  <a:solidFill>
                    <a:prstClr val="black"/>
                  </a:solidFill>
                  <a:effectLst/>
                  <a:uLnTx/>
                  <a:uFillTx/>
                  <a:ea typeface="ＭＳ Ｐゴシック"/>
                </a:rPr>
                <a:t>N/A</a:t>
              </a:r>
            </a:p>
          </p:txBody>
        </p:sp>
        <p:sp>
          <p:nvSpPr>
            <p:cNvPr id="21" name="Rectangle 18">
              <a:extLst>
                <a:ext uri="{FF2B5EF4-FFF2-40B4-BE49-F238E27FC236}">
                  <a16:creationId xmlns:a16="http://schemas.microsoft.com/office/drawing/2014/main" id="{53DC3F6C-D720-D1DC-2EE5-57F5858A9230}"/>
                </a:ext>
              </a:extLst>
            </p:cNvPr>
            <p:cNvSpPr/>
            <p:nvPr/>
          </p:nvSpPr>
          <p:spPr>
            <a:xfrm>
              <a:off x="5180950" y="5447711"/>
              <a:ext cx="4183755" cy="201508"/>
            </a:xfrm>
            <a:prstGeom prst="rect">
              <a:avLst/>
            </a:prstGeom>
            <a:noFill/>
          </p:spPr>
          <p:txBody>
            <a:bodyPr wrap="none" lIns="36000" tIns="36000" rIns="36000" bIns="3600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共通提出一式文書テンプレート（</a:t>
              </a:r>
              <a:r>
                <a:rPr kumimoji="1" lang="en-US" altLang="ja-JP" sz="1000" b="1" i="0" u="none" strike="noStrike" kern="1200" cap="none" spc="0" normalizeH="0" baseline="0" noProof="1">
                  <a:ln>
                    <a:noFill/>
                  </a:ln>
                  <a:solidFill>
                    <a:srgbClr val="005BAC"/>
                  </a:solidFill>
                  <a:effectLst/>
                  <a:uLnTx/>
                  <a:uFillTx/>
                  <a:latin typeface="Arial"/>
                  <a:ea typeface="ＭＳ Ｐゴシック"/>
                  <a:cs typeface="+mn-cs"/>
                </a:rPr>
                <a:t>Common Submission Dossier Template</a:t>
              </a: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a:t>
              </a:r>
            </a:p>
          </p:txBody>
        </p:sp>
      </p:grpSp>
      <p:grpSp>
        <p:nvGrpSpPr>
          <p:cNvPr id="44" name="Group 43">
            <a:extLst>
              <a:ext uri="{FF2B5EF4-FFF2-40B4-BE49-F238E27FC236}">
                <a16:creationId xmlns:a16="http://schemas.microsoft.com/office/drawing/2014/main" id="{BF64B9F3-9BA8-C2ED-5475-DF7F852B53B0}"/>
              </a:ext>
            </a:extLst>
          </p:cNvPr>
          <p:cNvGrpSpPr/>
          <p:nvPr/>
        </p:nvGrpSpPr>
        <p:grpSpPr>
          <a:xfrm>
            <a:off x="200025" y="1159060"/>
            <a:ext cx="4404360" cy="660447"/>
            <a:chOff x="200025" y="1159060"/>
            <a:chExt cx="4404360" cy="660447"/>
          </a:xfrm>
        </p:grpSpPr>
        <p:sp>
          <p:nvSpPr>
            <p:cNvPr id="23" name="正方形/長方形 22">
              <a:extLst>
                <a:ext uri="{FF2B5EF4-FFF2-40B4-BE49-F238E27FC236}">
                  <a16:creationId xmlns:a16="http://schemas.microsoft.com/office/drawing/2014/main" id="{21D79711-3F7B-2894-8E30-1BC834E743BC}"/>
                </a:ext>
              </a:extLst>
            </p:cNvPr>
            <p:cNvSpPr/>
            <p:nvPr/>
          </p:nvSpPr>
          <p:spPr bwMode="gray">
            <a:xfrm>
              <a:off x="200025" y="1159060"/>
              <a:ext cx="4404360" cy="660447"/>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endParaRPr kumimoji="1" lang="ja-JP" altLang="en-US" sz="12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正方形/長方形 23">
              <a:extLst>
                <a:ext uri="{FF2B5EF4-FFF2-40B4-BE49-F238E27FC236}">
                  <a16:creationId xmlns:a16="http://schemas.microsoft.com/office/drawing/2014/main" id="{6DBB3FE4-8397-BFC6-DA0C-128E05B83BC4}"/>
                </a:ext>
              </a:extLst>
            </p:cNvPr>
            <p:cNvSpPr/>
            <p:nvPr/>
          </p:nvSpPr>
          <p:spPr bwMode="gray">
            <a:xfrm>
              <a:off x="215104" y="1164465"/>
              <a:ext cx="633668" cy="649636"/>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1" lang="ja-JP" altLang="en-US" sz="960" b="0" i="0" u="none" strike="noStrike" kern="1200" cap="none" spc="0" normalizeH="0" baseline="0" noProof="1">
                  <a:ln>
                    <a:noFill/>
                  </a:ln>
                  <a:solidFill>
                    <a:srgbClr val="FFFFFF"/>
                  </a:solidFill>
                  <a:effectLst/>
                  <a:uLnTx/>
                  <a:uFillTx/>
                  <a:latin typeface="Arial"/>
                  <a:ea typeface="ＭＳ Ｐゴシック"/>
                  <a:cs typeface="+mn-cs"/>
                </a:rPr>
                <a:t>関連機関</a:t>
              </a:r>
            </a:p>
          </p:txBody>
        </p:sp>
        <p:sp>
          <p:nvSpPr>
            <p:cNvPr id="25" name="正方形/長方形 24">
              <a:extLst>
                <a:ext uri="{FF2B5EF4-FFF2-40B4-BE49-F238E27FC236}">
                  <a16:creationId xmlns:a16="http://schemas.microsoft.com/office/drawing/2014/main" id="{C592740B-D0FC-AD37-015C-F545BAFEB678}"/>
                </a:ext>
              </a:extLst>
            </p:cNvPr>
            <p:cNvSpPr/>
            <p:nvPr/>
          </p:nvSpPr>
          <p:spPr bwMode="gray">
            <a:xfrm>
              <a:off x="1565296" y="1261911"/>
              <a:ext cx="1121374"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900" i="0" u="none" strike="noStrike" kern="1200" cap="none" spc="0" normalizeH="0" baseline="0" noProof="1">
                  <a:ln>
                    <a:noFill/>
                  </a:ln>
                  <a:solidFill>
                    <a:prstClr val="black"/>
                  </a:solidFill>
                  <a:effectLst/>
                  <a:uLnTx/>
                  <a:uFillTx/>
                  <a:latin typeface="Arial"/>
                  <a:ea typeface="ＭＳ Ｐゴシック"/>
                  <a:cs typeface="+mn-cs"/>
                </a:rPr>
                <a:t>エジプト</a:t>
              </a:r>
              <a:r>
                <a:rPr kumimoji="1" lang="ja-JP" altLang="en-US" sz="900" i="0" u="none" strike="noStrike" kern="1200" cap="none" spc="0" normalizeH="0" baseline="0" noProof="1">
                  <a:ln>
                    <a:noFill/>
                  </a:ln>
                  <a:solidFill>
                    <a:prstClr val="black"/>
                  </a:solidFill>
                  <a:effectLst/>
                  <a:uLnTx/>
                  <a:uFillTx/>
                  <a:latin typeface="Arial"/>
                  <a:ea typeface="ＭＳ Ｐゴシック"/>
                  <a:cs typeface="+mn-cs"/>
                </a:rPr>
                <a:t>医薬品庁（</a:t>
              </a:r>
              <a:r>
                <a:rPr lang="en-US" altLang="ja-JP" sz="9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lang="ja-JP" altLang="en-US" sz="900" b="0" noProof="1">
                  <a:latin typeface="Arial" panose="020B0604020202020204" pitchFamily="34" charset="0"/>
                  <a:ea typeface="ＭＳ Ｐゴシック" panose="020B0600070205080204" pitchFamily="50" charset="-128"/>
                  <a:cs typeface="Arial" panose="020B0604020202020204" pitchFamily="34" charset="0"/>
                </a:rPr>
                <a:t>、以下</a:t>
              </a:r>
              <a:r>
                <a:rPr lang="en-US" altLang="ja-JP" sz="900" b="0" noProof="1">
                  <a:latin typeface="Arial" panose="020B0604020202020204" pitchFamily="34" charset="0"/>
                  <a:ea typeface="ＭＳ Ｐゴシック" panose="020B0600070205080204" pitchFamily="50" charset="-128"/>
                  <a:cs typeface="Arial" panose="020B0604020202020204" pitchFamily="34" charset="0"/>
                </a:rPr>
                <a:t>EDA</a:t>
              </a:r>
              <a:r>
                <a:rPr kumimoji="1" lang="ja-JP" altLang="en-US" sz="900" b="1" i="0" u="none" strike="noStrike" kern="1200" cap="none" spc="0" normalizeH="0" baseline="0" noProof="1">
                  <a:ln>
                    <a:noFill/>
                  </a:ln>
                  <a:solidFill>
                    <a:prstClr val="black"/>
                  </a:solidFill>
                  <a:effectLst/>
                  <a:uLnTx/>
                  <a:uFillTx/>
                  <a:latin typeface="Arial"/>
                  <a:ea typeface="ＭＳ Ｐゴシック"/>
                  <a:cs typeface="+mn-cs"/>
                </a:rPr>
                <a:t>）</a:t>
              </a:r>
              <a:endParaRPr kumimoji="1" lang="en-US" altLang="ja-JP" sz="900" b="1" i="0" u="none" strike="noStrike" kern="1200" cap="none" spc="0" normalizeH="0" baseline="0" noProof="1">
                <a:ln>
                  <a:noFill/>
                </a:ln>
                <a:solidFill>
                  <a:prstClr val="black"/>
                </a:solidFill>
                <a:effectLst/>
                <a:uLnTx/>
                <a:uFillTx/>
                <a:latin typeface="Arial"/>
                <a:ea typeface="ＭＳ Ｐゴシック"/>
                <a:cs typeface="+mn-cs"/>
              </a:endParaRPr>
            </a:p>
          </p:txBody>
        </p:sp>
        <p:sp>
          <p:nvSpPr>
            <p:cNvPr id="26" name="正方形/長方形 25">
              <a:extLst>
                <a:ext uri="{FF2B5EF4-FFF2-40B4-BE49-F238E27FC236}">
                  <a16:creationId xmlns:a16="http://schemas.microsoft.com/office/drawing/2014/main" id="{5D5E01AE-F7A7-7D9A-3D36-CE8C93B96B1A}"/>
                </a:ext>
              </a:extLst>
            </p:cNvPr>
            <p:cNvSpPr/>
            <p:nvPr/>
          </p:nvSpPr>
          <p:spPr bwMode="gray">
            <a:xfrm>
              <a:off x="904088" y="1261911"/>
              <a:ext cx="583589"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1">
                  <a:ln>
                    <a:noFill/>
                  </a:ln>
                  <a:solidFill>
                    <a:prstClr val="black"/>
                  </a:solidFill>
                  <a:effectLst/>
                  <a:uLnTx/>
                  <a:uFillTx/>
                  <a:latin typeface="Arial"/>
                  <a:ea typeface="ＭＳ Ｐゴシック"/>
                  <a:cs typeface="+mn-cs"/>
                </a:rPr>
                <a:t>保健省</a:t>
              </a:r>
              <a:endParaRPr kumimoji="1" lang="en-US" altLang="ja-JP" sz="12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27" name="正方形/長方形 26">
              <a:extLst>
                <a:ext uri="{FF2B5EF4-FFF2-40B4-BE49-F238E27FC236}">
                  <a16:creationId xmlns:a16="http://schemas.microsoft.com/office/drawing/2014/main" id="{77B0F791-E27A-EA51-EC7B-A9EAAAEC5E29}"/>
                </a:ext>
              </a:extLst>
            </p:cNvPr>
            <p:cNvSpPr/>
            <p:nvPr/>
          </p:nvSpPr>
          <p:spPr bwMode="gray">
            <a:xfrm>
              <a:off x="2764290" y="1261911"/>
              <a:ext cx="1736476"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中央薬事管理局 </a:t>
              </a:r>
              <a:b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Central Administration for Pharmaceutical Affairs</a:t>
              </a: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 name="Group 46">
            <a:extLst>
              <a:ext uri="{FF2B5EF4-FFF2-40B4-BE49-F238E27FC236}">
                <a16:creationId xmlns:a16="http://schemas.microsoft.com/office/drawing/2014/main" id="{5D8FA222-98D5-7407-61C2-F807D5F1B894}"/>
              </a:ext>
            </a:extLst>
          </p:cNvPr>
          <p:cNvGrpSpPr/>
          <p:nvPr/>
        </p:nvGrpSpPr>
        <p:grpSpPr>
          <a:xfrm>
            <a:off x="200025" y="1977270"/>
            <a:ext cx="4404359" cy="1352538"/>
            <a:chOff x="200025" y="1977270"/>
            <a:chExt cx="4404359" cy="1352538"/>
          </a:xfrm>
        </p:grpSpPr>
        <p:sp>
          <p:nvSpPr>
            <p:cNvPr id="28" name="角丸四角形 75">
              <a:extLst>
                <a:ext uri="{FF2B5EF4-FFF2-40B4-BE49-F238E27FC236}">
                  <a16:creationId xmlns:a16="http://schemas.microsoft.com/office/drawing/2014/main" id="{B00A6D41-8780-07AA-6FA7-EF6E0C910102}"/>
                </a:ext>
              </a:extLst>
            </p:cNvPr>
            <p:cNvSpPr/>
            <p:nvPr/>
          </p:nvSpPr>
          <p:spPr bwMode="gray">
            <a:xfrm>
              <a:off x="200025" y="1977270"/>
              <a:ext cx="1301628" cy="1352538"/>
            </a:xfrm>
            <a:prstGeom prst="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mn-cs"/>
                </a:rPr>
                <a:t>規制当局</a:t>
              </a:r>
              <a:endParaRPr kumimoji="1" lang="ja-JP" altLang="en-US" sz="1200" b="1" i="0" u="none" strike="noStrike" kern="1200" cap="none" spc="0" normalizeH="0" baseline="0" noProof="0">
                <a:ln>
                  <a:noFill/>
                </a:ln>
                <a:solidFill>
                  <a:srgbClr val="FFFFFF"/>
                </a:solidFill>
                <a:effectLst/>
                <a:uLnTx/>
                <a:uFillTx/>
                <a:latin typeface="Arial" charset="0"/>
                <a:ea typeface="Yu Gothic UI"/>
                <a:cs typeface="Arial" charset="0"/>
              </a:endParaRPr>
            </a:p>
          </p:txBody>
        </p:sp>
        <p:sp>
          <p:nvSpPr>
            <p:cNvPr id="29" name="ホームベース 19">
              <a:extLst>
                <a:ext uri="{FF2B5EF4-FFF2-40B4-BE49-F238E27FC236}">
                  <a16:creationId xmlns:a16="http://schemas.microsoft.com/office/drawing/2014/main" id="{B676FA24-6EB9-3437-8AA8-FFDE50656967}"/>
                </a:ext>
              </a:extLst>
            </p:cNvPr>
            <p:cNvSpPr/>
            <p:nvPr/>
          </p:nvSpPr>
          <p:spPr bwMode="gray">
            <a:xfrm>
              <a:off x="1582247" y="1977270"/>
              <a:ext cx="3022137" cy="1352538"/>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050" noProof="1">
                  <a:solidFill>
                    <a:prstClr val="black"/>
                  </a:solidFill>
                  <a:ea typeface="ＭＳ Ｐゴシック"/>
                </a:rPr>
                <a:t>EDAはエジプト市場における医療機器、医薬品を規制している</a:t>
              </a:r>
              <a:r>
                <a:rPr lang="ja-JP" altLang="en-US" sz="1050" noProof="1">
                  <a:solidFill>
                    <a:prstClr val="black"/>
                  </a:solidFill>
                  <a:ea typeface="ＭＳ Ｐゴシック"/>
                </a:rPr>
                <a:t>。</a:t>
              </a:r>
              <a:endParaRPr lang="en-US" altLang="ja-JP" sz="1050" noProof="1">
                <a:solidFill>
                  <a:prstClr val="black"/>
                </a:solidFill>
                <a:ea typeface="ＭＳ Ｐゴシック"/>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050" noProof="1">
                  <a:solidFill>
                    <a:prstClr val="black"/>
                  </a:solidFill>
                  <a:ea typeface="ＭＳ Ｐゴシック"/>
                </a:rPr>
                <a:t>EDA の下に、</a:t>
              </a:r>
              <a:r>
                <a:rPr lang="ja-JP" altLang="en-US" sz="1050" noProof="1">
                  <a:solidFill>
                    <a:prstClr val="black"/>
                  </a:solidFill>
                  <a:ea typeface="ＭＳ Ｐゴシック"/>
                </a:rPr>
                <a:t>中央薬事管理局（</a:t>
              </a:r>
              <a:r>
                <a:rPr lang="en-US" altLang="ja-JP" sz="1050" noProof="1">
                  <a:solidFill>
                    <a:prstClr val="black"/>
                  </a:solidFill>
                  <a:ea typeface="ＭＳ Ｐゴシック"/>
                </a:rPr>
                <a:t>Central Administration for Pharmaceutical Affairs</a:t>
              </a:r>
              <a:r>
                <a:rPr lang="ja-JP" altLang="en-US" sz="1050" noProof="1">
                  <a:solidFill>
                    <a:prstClr val="black"/>
                  </a:solidFill>
                  <a:ea typeface="ＭＳ Ｐゴシック"/>
                </a:rPr>
                <a:t>）</a:t>
              </a:r>
              <a:r>
                <a:rPr lang="en-US" altLang="ja-JP" sz="1050" noProof="1">
                  <a:solidFill>
                    <a:prstClr val="black"/>
                  </a:solidFill>
                  <a:ea typeface="ＭＳ Ｐゴシック"/>
                </a:rPr>
                <a:t>は医薬品の登録と価格設定、薬局と製造施設の検査を担当している</a:t>
              </a:r>
              <a:r>
                <a:rPr lang="ja-JP" altLang="en-US" sz="1050" noProof="1">
                  <a:solidFill>
                    <a:prstClr val="black"/>
                  </a:solidFill>
                  <a:ea typeface="ＭＳ Ｐゴシック"/>
                </a:rPr>
                <a:t>。</a:t>
              </a:r>
              <a:endParaRPr lang="en-US" altLang="ja-JP" sz="1050" noProof="1">
                <a:solidFill>
                  <a:prstClr val="black"/>
                </a:solidFill>
                <a:ea typeface="ＭＳ Ｐゴシック"/>
              </a:endParaRPr>
            </a:p>
          </p:txBody>
        </p:sp>
      </p:grpSp>
      <p:grpSp>
        <p:nvGrpSpPr>
          <p:cNvPr id="48" name="Group 47">
            <a:extLst>
              <a:ext uri="{FF2B5EF4-FFF2-40B4-BE49-F238E27FC236}">
                <a16:creationId xmlns:a16="http://schemas.microsoft.com/office/drawing/2014/main" id="{56150314-DC40-30A5-2F6A-7B2CAC1AD9F3}"/>
              </a:ext>
            </a:extLst>
          </p:cNvPr>
          <p:cNvGrpSpPr/>
          <p:nvPr/>
        </p:nvGrpSpPr>
        <p:grpSpPr>
          <a:xfrm>
            <a:off x="200025" y="3433684"/>
            <a:ext cx="4404359" cy="1974535"/>
            <a:chOff x="200025" y="3433684"/>
            <a:chExt cx="4404359" cy="1974535"/>
          </a:xfrm>
        </p:grpSpPr>
        <p:sp>
          <p:nvSpPr>
            <p:cNvPr id="31" name="ホームベース 19">
              <a:extLst>
                <a:ext uri="{FF2B5EF4-FFF2-40B4-BE49-F238E27FC236}">
                  <a16:creationId xmlns:a16="http://schemas.microsoft.com/office/drawing/2014/main" id="{664CC0BE-5CE4-EC67-1AED-75104D10A748}"/>
                </a:ext>
              </a:extLst>
            </p:cNvPr>
            <p:cNvSpPr/>
            <p:nvPr/>
          </p:nvSpPr>
          <p:spPr bwMode="gray">
            <a:xfrm>
              <a:off x="1582247" y="3433684"/>
              <a:ext cx="3022137" cy="1974535"/>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医療機器はリスクに応じて</a:t>
              </a:r>
              <a:r>
                <a:rPr kumimoji="1" lang="ja-JP" altLang="en-US" sz="1050" b="0" i="0" u="none" strike="noStrike" kern="1200" cap="none" spc="0" normalizeH="0" baseline="0" noProof="1">
                  <a:ln>
                    <a:noFill/>
                  </a:ln>
                  <a:solidFill>
                    <a:prstClr val="black"/>
                  </a:solidFill>
                  <a:effectLst/>
                  <a:uLnTx/>
                  <a:uFillTx/>
                  <a:latin typeface="Arial"/>
                  <a:ea typeface="ＭＳ Ｐゴシック"/>
                  <a:cs typeface="Arial"/>
                </a:rPr>
                <a:t>4</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つのレベル（</a:t>
              </a:r>
              <a:r>
                <a:rPr kumimoji="1" lang="ja-JP" altLang="en-US" sz="1050" b="0" i="0" u="none" strike="noStrike" kern="1200" cap="none" spc="0" normalizeH="0" baseline="0" noProof="1">
                  <a:ln>
                    <a:noFill/>
                  </a:ln>
                  <a:solidFill>
                    <a:prstClr val="black"/>
                  </a:solidFill>
                  <a:effectLst/>
                  <a:uLnTx/>
                  <a:uFillTx/>
                  <a:ea typeface="ＭＳ Ｐゴシック"/>
                  <a:cs typeface="+mn-cs"/>
                </a:rPr>
                <a:t>クラスI、クラスIIA、クラスIIB、クラスIII</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）に分類されている。</a:t>
              </a:r>
              <a:endParaRPr lang="ja-JP" altLang="en-US" sz="1050" b="0" i="0" u="none" strike="noStrike" kern="1200" cap="none" spc="0" normalizeH="0" baseline="0" noProof="1">
                <a:ln>
                  <a:noFill/>
                </a:ln>
                <a:solidFill>
                  <a:prstClr val="black"/>
                </a:solidFill>
                <a:effectLst/>
                <a:uLnTx/>
                <a:uFillTx/>
                <a:latin typeface="ＭＳ Ｐゴシック"/>
                <a:ea typeface="ＭＳ Ｐゴシック"/>
              </a:endParaRPr>
            </a:p>
            <a:p>
              <a:pPr marL="171450" indent="-171450">
                <a:buFont typeface="Wingdings" panose="05000000000000000000" pitchFamily="2" charset="2"/>
                <a:buChar char="n"/>
                <a:defRPr/>
              </a:pPr>
              <a:r>
                <a:rPr kumimoji="1" lang="en-US" altLang="ja-JP" sz="1050" b="0" i="0" u="none" strike="noStrike" kern="1200" cap="none" spc="0" normalizeH="0" baseline="0" noProof="1">
                  <a:ln>
                    <a:noFill/>
                  </a:ln>
                  <a:solidFill>
                    <a:srgbClr val="000000"/>
                  </a:solidFill>
                  <a:effectLst/>
                  <a:uLnTx/>
                  <a:uFillTx/>
                  <a:latin typeface="+mj-lt"/>
                  <a:ea typeface="+mn-ea"/>
                  <a:cs typeface="Arial"/>
                </a:rPr>
                <a:t>EDA</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登録のためには、</a:t>
              </a:r>
              <a:r>
                <a:rPr lang="en-US" altLang="ja-JP" sz="1050" noProof="1">
                  <a:solidFill>
                    <a:prstClr val="black"/>
                  </a:solidFill>
                  <a:latin typeface="MS PGothic"/>
                  <a:ea typeface="MS PGothic"/>
                </a:rPr>
                <a:t>医薬品政策計画センター</a:t>
              </a:r>
              <a:r>
                <a:rPr lang="ja-JP" altLang="en-US" sz="1050" noProof="1">
                  <a:solidFill>
                    <a:prstClr val="black"/>
                  </a:solidFill>
                  <a:latin typeface="MS PGothic"/>
                  <a:ea typeface="MS PGothic"/>
                </a:rPr>
                <a:t>（</a:t>
              </a:r>
              <a:r>
                <a:rPr lang="en-US" altLang="ja-JP" sz="1050" noProof="1">
                  <a:solidFill>
                    <a:prstClr val="black"/>
                  </a:solidFill>
                  <a:ea typeface="MS PGothic"/>
                </a:rPr>
                <a:t>DPPC</a:t>
              </a:r>
              <a:r>
                <a:rPr lang="ja-JP" altLang="en-US" sz="1050" noProof="1">
                  <a:solidFill>
                    <a:prstClr val="black"/>
                  </a:solidFill>
                  <a:latin typeface="MS PGothic"/>
                  <a:ea typeface="MS PGothic"/>
                </a:rPr>
                <a:t>）</a:t>
              </a:r>
              <a:r>
                <a:rPr lang="en-US" altLang="ja-JP" sz="1050" noProof="1">
                  <a:solidFill>
                    <a:prstClr val="black"/>
                  </a:solidFill>
                  <a:latin typeface="MS PGothic"/>
                  <a:ea typeface="MS PGothic"/>
                </a:rPr>
                <a:t> および</a:t>
              </a:r>
              <a:r>
                <a:rPr lang="en-US" altLang="ja-JP" sz="1050" noProof="1">
                  <a:solidFill>
                    <a:prstClr val="black"/>
                  </a:solidFill>
                  <a:ea typeface="MS PGothic"/>
                </a:rPr>
                <a:t>中央薬事管理局</a:t>
              </a:r>
              <a:r>
                <a:rPr lang="ja-JP" altLang="en-US" sz="1050" noProof="1">
                  <a:solidFill>
                    <a:prstClr val="black"/>
                  </a:solidFill>
                  <a:ea typeface="MS PGothic"/>
                </a:rPr>
                <a:t>（</a:t>
              </a:r>
              <a:r>
                <a:rPr lang="en-US" altLang="ja-JP" sz="1050" noProof="1">
                  <a:solidFill>
                    <a:prstClr val="black"/>
                  </a:solidFill>
                  <a:ea typeface="MS PGothic"/>
                </a:rPr>
                <a:t>Central Administration for Pharmaceutical Affairs</a:t>
              </a:r>
              <a:r>
                <a:rPr lang="ja-JP" altLang="en-US" sz="1050" noProof="1">
                  <a:solidFill>
                    <a:prstClr val="black"/>
                  </a:solidFill>
                  <a:ea typeface="MS PGothic"/>
                </a:rPr>
                <a:t>）</a:t>
              </a:r>
              <a:r>
                <a:rPr lang="en-US" altLang="ja-JP" sz="1050" noProof="1">
                  <a:solidFill>
                    <a:prstClr val="black"/>
                  </a:solidFill>
                  <a:latin typeface="MS PGothic"/>
                  <a:ea typeface="MS PGothic"/>
                </a:rPr>
                <a:t>によって評価される、</a:t>
              </a:r>
              <a:r>
                <a:rPr kumimoji="1" lang="en-US" altLang="ja-JP" sz="1050" b="0" i="0" u="none" strike="noStrike" kern="1200" cap="none" spc="0" normalizeH="0" baseline="0" noProof="1">
                  <a:ln>
                    <a:noFill/>
                  </a:ln>
                  <a:solidFill>
                    <a:prstClr val="black"/>
                  </a:solidFill>
                  <a:effectLst/>
                  <a:uLnTx/>
                  <a:uFillTx/>
                  <a:ea typeface="ＭＳ Ｐゴシック"/>
                  <a:cs typeface="+mn-cs"/>
                </a:rPr>
                <a:t>ISO </a:t>
              </a:r>
              <a:r>
                <a:rPr kumimoji="1" lang="en-US" altLang="ja-JP" sz="1050" b="0" i="0" u="none" strike="noStrike" kern="1200" cap="none" spc="0" normalizeH="0" baseline="0" noProof="1">
                  <a:ln>
                    <a:noFill/>
                  </a:ln>
                  <a:solidFill>
                    <a:prstClr val="black"/>
                  </a:solidFill>
                  <a:effectLst/>
                  <a:uLnTx/>
                  <a:uFillTx/>
                  <a:latin typeface="Arial"/>
                  <a:ea typeface="ＭＳ Ｐゴシック"/>
                  <a:cs typeface="Arial"/>
                </a:rPr>
                <a:t>13485</a:t>
              </a:r>
              <a:r>
                <a:rPr kumimoji="1" lang="en-US" altLang="ja-JP" sz="1050" b="0" i="0" u="none" strike="noStrike" kern="1200" cap="none" spc="0" normalizeH="0" baseline="0" noProof="1">
                  <a:ln>
                    <a:noFill/>
                  </a:ln>
                  <a:solidFill>
                    <a:prstClr val="black"/>
                  </a:solidFill>
                  <a:effectLst/>
                  <a:uLnTx/>
                  <a:uFillTx/>
                  <a:ea typeface="ＭＳ Ｐゴシック"/>
                  <a:cs typeface="+mn-cs"/>
                </a:rPr>
                <a:t>、QMS</a:t>
              </a:r>
              <a:r>
                <a:rPr lang="en-US" altLang="ja-JP" sz="1050" noProof="1">
                  <a:solidFill>
                    <a:prstClr val="black"/>
                  </a:solidFill>
                  <a:latin typeface="ＭＳ Ｐゴシック"/>
                  <a:ea typeface="ＭＳ Ｐゴシック"/>
                </a:rPr>
                <a:t>への整合性が必要である</a:t>
              </a:r>
              <a:r>
                <a:rPr lang="ja-JP" altLang="en-US" sz="1050" noProof="1">
                  <a:solidFill>
                    <a:prstClr val="black"/>
                  </a:solidFill>
                  <a:latin typeface="ＭＳ Ｐゴシック"/>
                  <a:ea typeface="ＭＳ Ｐゴシック"/>
                </a:rPr>
                <a:t>。</a:t>
              </a:r>
              <a:endParaRPr lang="en-US" altLang="ja-JP" sz="1050" b="0" i="0" u="none" strike="noStrike" kern="1200" cap="none" spc="0" normalizeH="0" baseline="0" noProof="1">
                <a:ln>
                  <a:noFill/>
                </a:ln>
                <a:solidFill>
                  <a:prstClr val="black"/>
                </a:solidFill>
                <a:effectLst/>
                <a:uLnTx/>
                <a:uFillTx/>
                <a:latin typeface="ＭＳ Ｐゴシック"/>
                <a:ea typeface="ＭＳ Ｐゴシック"/>
              </a:endParaRPr>
            </a:p>
            <a:p>
              <a:pPr marL="171450" indent="-171450">
                <a:buFont typeface="Wingdings" panose="05000000000000000000" pitchFamily="2" charset="2"/>
                <a:buChar char="n"/>
                <a:defRPr/>
              </a:pPr>
              <a:r>
                <a:rPr kumimoji="1" lang="en-US" altLang="ja-JP" sz="1050" b="0" i="0" u="none" strike="noStrike" kern="1200" cap="none" spc="0" normalizeH="0" baseline="0" noProof="1">
                  <a:ln>
                    <a:noFill/>
                  </a:ln>
                  <a:solidFill>
                    <a:prstClr val="black"/>
                  </a:solidFill>
                  <a:effectLst/>
                  <a:uLnTx/>
                  <a:uFillTx/>
                  <a:ea typeface="ＭＳ Ｐゴシック"/>
                  <a:cs typeface="+mn-cs"/>
                </a:rPr>
                <a:t>EDA</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登録は</a:t>
              </a:r>
              <a:r>
                <a:rPr kumimoji="1" lang="en-US" altLang="ja-JP" sz="1050" b="0" i="0" u="none" strike="noStrike" kern="1200" cap="none" spc="0" normalizeH="0" baseline="0" noProof="1">
                  <a:ln>
                    <a:noFill/>
                  </a:ln>
                  <a:solidFill>
                    <a:prstClr val="black"/>
                  </a:solidFill>
                  <a:effectLst/>
                  <a:uLnTx/>
                  <a:uFillTx/>
                  <a:latin typeface="Arial"/>
                  <a:ea typeface="ＭＳ Ｐゴシック"/>
                  <a:cs typeface="Arial"/>
                </a:rPr>
                <a:t>10</a:t>
              </a:r>
              <a:r>
                <a:rPr lang="en-US" altLang="ja-JP" sz="1050" noProof="1">
                  <a:solidFill>
                    <a:prstClr val="black"/>
                  </a:solidFill>
                  <a:latin typeface="ＭＳ Ｐゴシック"/>
                  <a:ea typeface="ＭＳ Ｐゴシック"/>
                </a:rPr>
                <a:t>年間有効である</a:t>
              </a:r>
              <a:r>
                <a:rPr lang="ja-JP" altLang="en-US" sz="1050" noProof="1">
                  <a:solidFill>
                    <a:prstClr val="black"/>
                  </a:solidFill>
                  <a:latin typeface="ＭＳ Ｐゴシック"/>
                  <a:ea typeface="ＭＳ Ｐゴシック"/>
                </a:rPr>
                <a:t>（</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更新可能</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a:t>
              </a:r>
              <a:r>
                <a:rPr lang="en-US" altLang="ja-JP" sz="1050" noProof="1">
                  <a:solidFill>
                    <a:prstClr val="black"/>
                  </a:solidFill>
                  <a:latin typeface="ＭＳ Ｐゴシック"/>
                  <a:ea typeface="ＭＳ Ｐゴシック"/>
                </a:rPr>
                <a:t> </a:t>
              </a:r>
              <a:r>
                <a:rPr lang="ja-JP" altLang="en-US" sz="1050" noProof="1">
                  <a:solidFill>
                    <a:prstClr val="black"/>
                  </a:solidFill>
                  <a:latin typeface="ＭＳ Ｐゴシック"/>
                  <a:ea typeface="ＭＳ Ｐゴシック"/>
                </a:rPr>
                <a:t>。</a:t>
              </a:r>
              <a:endParaRPr lang="en-US" altLang="ja-JP" sz="1050" b="0" i="0" u="none" strike="noStrike" kern="1200" cap="none" spc="0" normalizeH="0" baseline="0" noProof="1">
                <a:ln>
                  <a:noFill/>
                </a:ln>
                <a:solidFill>
                  <a:prstClr val="black"/>
                </a:solidFill>
                <a:effectLst/>
                <a:uLnTx/>
                <a:uFillTx/>
                <a:latin typeface="ＭＳ Ｐゴシック"/>
                <a:ea typeface="ＭＳ Ｐゴシック"/>
              </a:endParaRPr>
            </a:p>
          </p:txBody>
        </p:sp>
        <p:sp>
          <p:nvSpPr>
            <p:cNvPr id="35" name="角丸四角形 75">
              <a:extLst>
                <a:ext uri="{FF2B5EF4-FFF2-40B4-BE49-F238E27FC236}">
                  <a16:creationId xmlns:a16="http://schemas.microsoft.com/office/drawing/2014/main" id="{34BC3C06-C97F-3191-9462-5EA90A266C75}"/>
                </a:ext>
              </a:extLst>
            </p:cNvPr>
            <p:cNvSpPr/>
            <p:nvPr/>
          </p:nvSpPr>
          <p:spPr bwMode="gray">
            <a:xfrm>
              <a:off x="200025" y="3437813"/>
              <a:ext cx="1301628" cy="196949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mn-cs"/>
                </a:rPr>
                <a:t>医療機器登録制度</a:t>
              </a:r>
              <a:endParaRPr kumimoji="1" lang="ja-JP" altLang="en-US" sz="1200" b="1" i="0" u="none" strike="noStrike" kern="1200" cap="none" spc="0" normalizeH="0" baseline="0" noProof="0" dirty="0">
                <a:ln>
                  <a:noFill/>
                </a:ln>
                <a:solidFill>
                  <a:srgbClr val="FFFFFF"/>
                </a:solidFill>
                <a:effectLst/>
                <a:uLnTx/>
                <a:uFillTx/>
                <a:latin typeface="Arial" charset="0"/>
                <a:ea typeface="Yu Gothic UI"/>
                <a:cs typeface="Arial" charset="0"/>
              </a:endParaRPr>
            </a:p>
          </p:txBody>
        </p:sp>
      </p:grpSp>
      <p:grpSp>
        <p:nvGrpSpPr>
          <p:cNvPr id="49" name="Group 48">
            <a:extLst>
              <a:ext uri="{FF2B5EF4-FFF2-40B4-BE49-F238E27FC236}">
                <a16:creationId xmlns:a16="http://schemas.microsoft.com/office/drawing/2014/main" id="{AF3416D5-077A-84CB-24BB-7828E229A2CC}"/>
              </a:ext>
            </a:extLst>
          </p:cNvPr>
          <p:cNvGrpSpPr/>
          <p:nvPr/>
        </p:nvGrpSpPr>
        <p:grpSpPr>
          <a:xfrm>
            <a:off x="200025" y="5527909"/>
            <a:ext cx="4404359" cy="814087"/>
            <a:chOff x="200025" y="5527909"/>
            <a:chExt cx="4404359" cy="814087"/>
          </a:xfrm>
        </p:grpSpPr>
        <p:sp>
          <p:nvSpPr>
            <p:cNvPr id="32" name="ホームベース 19">
              <a:extLst>
                <a:ext uri="{FF2B5EF4-FFF2-40B4-BE49-F238E27FC236}">
                  <a16:creationId xmlns:a16="http://schemas.microsoft.com/office/drawing/2014/main" id="{ECF94163-0D4F-C46A-C16A-3EA47D75D68E}"/>
                </a:ext>
              </a:extLst>
            </p:cNvPr>
            <p:cNvSpPr/>
            <p:nvPr/>
          </p:nvSpPr>
          <p:spPr bwMode="gray">
            <a:xfrm>
              <a:off x="1582247" y="5541081"/>
              <a:ext cx="3022137" cy="800915"/>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fontAlgn="base">
                <a:spcBef>
                  <a:spcPct val="0"/>
                </a:spcBef>
                <a:spcAft>
                  <a:spcPct val="0"/>
                </a:spcAft>
                <a:buFont typeface="Wingdings" panose="05000000000000000000" pitchFamily="2" charset="2"/>
                <a:buChar char="n"/>
                <a:defRPr/>
              </a:pP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エジプトへの医療機器の輸入には、品質証明書と</a:t>
              </a:r>
              <a:r>
                <a:rPr kumimoji="1" lang="en-US" altLang="ja-JP" sz="1050" b="0" i="0" u="none" strike="noStrike" kern="1200" cap="none" spc="0" normalizeH="0" baseline="0" noProof="1">
                  <a:ln>
                    <a:noFill/>
                  </a:ln>
                  <a:solidFill>
                    <a:prstClr val="black"/>
                  </a:solidFill>
                  <a:effectLst/>
                  <a:uLnTx/>
                  <a:uFillTx/>
                  <a:ea typeface="ＭＳ Ｐゴシック"/>
                  <a:cs typeface="+mn-cs"/>
                </a:rPr>
                <a:t>CE</a:t>
              </a:r>
              <a:r>
                <a:rPr lang="en-US" altLang="ja-JP" sz="1050" noProof="1">
                  <a:solidFill>
                    <a:prstClr val="black"/>
                  </a:solidFill>
                  <a:latin typeface="ＭＳ Ｐゴシック"/>
                  <a:ea typeface="ＭＳ Ｐゴシック"/>
                </a:rPr>
                <a:t>証明書を提出する必要がある</a:t>
              </a:r>
              <a:r>
                <a:rPr lang="ja-JP" altLang="en-US" sz="1050" noProof="1">
                  <a:solidFill>
                    <a:prstClr val="black"/>
                  </a:solidFill>
                  <a:latin typeface="ＭＳ Ｐゴシック"/>
                  <a:ea typeface="ＭＳ Ｐゴシック"/>
                </a:rPr>
                <a:t>。</a:t>
              </a:r>
              <a:endPar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endParaRPr>
            </a:p>
          </p:txBody>
        </p:sp>
        <p:sp>
          <p:nvSpPr>
            <p:cNvPr id="36" name="角丸四角形 75">
              <a:extLst>
                <a:ext uri="{FF2B5EF4-FFF2-40B4-BE49-F238E27FC236}">
                  <a16:creationId xmlns:a16="http://schemas.microsoft.com/office/drawing/2014/main" id="{A4F69AF8-53AD-78D4-DD24-FAED6B0461B5}"/>
                </a:ext>
              </a:extLst>
            </p:cNvPr>
            <p:cNvSpPr/>
            <p:nvPr/>
          </p:nvSpPr>
          <p:spPr bwMode="gray">
            <a:xfrm>
              <a:off x="200025" y="5527909"/>
              <a:ext cx="1301628" cy="814087"/>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Arial"/>
                </a:rPr>
                <a:t>輸入規制</a:t>
              </a:r>
            </a:p>
          </p:txBody>
        </p:sp>
      </p:grpSp>
      <p:sp>
        <p:nvSpPr>
          <p:cNvPr id="37" name="テキスト ボックス 36">
            <a:extLst>
              <a:ext uri="{FF2B5EF4-FFF2-40B4-BE49-F238E27FC236}">
                <a16:creationId xmlns:a16="http://schemas.microsoft.com/office/drawing/2014/main" id="{6B5134AB-0A29-7027-F363-44E98BDB113B}"/>
              </a:ext>
            </a:extLst>
          </p:cNvPr>
          <p:cNvSpPr txBox="1"/>
          <p:nvPr/>
        </p:nvSpPr>
        <p:spPr>
          <a:xfrm>
            <a:off x="429471" y="6526926"/>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African Union Development Agency、Freyr Solutions、GS1 Egypt、</a:t>
            </a:r>
            <a:r>
              <a:rPr lang="en-US" altLang="ja-JP" sz="800" dirty="0">
                <a:solidFill>
                  <a:srgbClr val="000000"/>
                </a:solidFill>
                <a:latin typeface="Arial"/>
                <a:ea typeface="ＭＳ Ｐゴシック"/>
                <a:cs typeface="Arial"/>
              </a:rPr>
              <a:t>MoH</a:t>
            </a:r>
            <a:r>
              <a:rPr lang="ja-JP" altLang="en-US" sz="800" dirty="0">
                <a:solidFill>
                  <a:srgbClr val="000000"/>
                </a:solidFill>
                <a:latin typeface="Arial"/>
                <a:ea typeface="ＭＳ Ｐゴシック"/>
                <a:cs typeface="Arial"/>
              </a:rPr>
              <a:t> 「</a:t>
            </a:r>
            <a:r>
              <a:rPr lang="en-US" altLang="ja-JP" sz="800" dirty="0">
                <a:solidFill>
                  <a:srgbClr val="000000"/>
                </a:solidFill>
                <a:latin typeface="Arial"/>
                <a:ea typeface="ＭＳ Ｐゴシック"/>
                <a:cs typeface="Arial"/>
              </a:rPr>
              <a:t>Documents required for the release of imported medical devices</a:t>
            </a:r>
            <a:r>
              <a:rPr lang="ja-JP" altLang="en-US" sz="800" dirty="0">
                <a:solidFill>
                  <a:srgbClr val="000000"/>
                </a:solidFill>
                <a:latin typeface="Arial"/>
                <a:ea typeface="ＭＳ Ｐゴシック"/>
                <a:cs typeface="Arial"/>
              </a:rPr>
              <a:t>」</a:t>
            </a:r>
            <a:endPar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45" name="テキスト プレースホルダー 5">
            <a:extLst>
              <a:ext uri="{FF2B5EF4-FFF2-40B4-BE49-F238E27FC236}">
                <a16:creationId xmlns:a16="http://schemas.microsoft.com/office/drawing/2014/main" id="{22502F5C-F1FC-7622-CD93-5E1385F44A1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2/3</a:t>
            </a:r>
            <a:r>
              <a:rPr lang="ja-JP" altLang="en-US" sz="2000" noProof="1">
                <a:ea typeface="HGP創英角ｺﾞｼｯｸUB"/>
              </a:rPr>
              <a:t>）</a:t>
            </a:r>
            <a:endParaRPr kumimoji="1" lang="ja-JP" altLang="en-US" sz="2000" noProof="1">
              <a:ea typeface="HGP創英角ｺﾞｼｯｸUB"/>
            </a:endParaRPr>
          </a:p>
        </p:txBody>
      </p:sp>
      <p:sp>
        <p:nvSpPr>
          <p:cNvPr id="46" name="タイトル 4">
            <a:extLst>
              <a:ext uri="{FF2B5EF4-FFF2-40B4-BE49-F238E27FC236}">
                <a16:creationId xmlns:a16="http://schemas.microsoft.com/office/drawing/2014/main" id="{CAA42DF0-2148-70E3-2207-BEA8FE645E8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cxnSp>
        <p:nvCxnSpPr>
          <p:cNvPr id="38" name="Straight Connector 30">
            <a:extLst>
              <a:ext uri="{FF2B5EF4-FFF2-40B4-BE49-F238E27FC236}">
                <a16:creationId xmlns:a16="http://schemas.microsoft.com/office/drawing/2014/main" id="{695C822E-5C09-E5C8-B3E2-A0BAED73EE4D}"/>
              </a:ext>
            </a:extLst>
          </p:cNvPr>
          <p:cNvCxnSpPr>
            <a:cxnSpLocks/>
          </p:cNvCxnSpPr>
          <p:nvPr/>
        </p:nvCxnSpPr>
        <p:spPr bwMode="gray">
          <a:xfrm>
            <a:off x="4685430" y="2743295"/>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30">
            <a:extLst>
              <a:ext uri="{FF2B5EF4-FFF2-40B4-BE49-F238E27FC236}">
                <a16:creationId xmlns:a16="http://schemas.microsoft.com/office/drawing/2014/main" id="{03049414-A141-9F7B-39D1-B8A82B3E97C4}"/>
              </a:ext>
            </a:extLst>
          </p:cNvPr>
          <p:cNvCxnSpPr>
            <a:cxnSpLocks/>
          </p:cNvCxnSpPr>
          <p:nvPr/>
        </p:nvCxnSpPr>
        <p:spPr bwMode="gray">
          <a:xfrm>
            <a:off x="4684979" y="4274915"/>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30">
            <a:extLst>
              <a:ext uri="{FF2B5EF4-FFF2-40B4-BE49-F238E27FC236}">
                <a16:creationId xmlns:a16="http://schemas.microsoft.com/office/drawing/2014/main" id="{7EC3C0EE-0613-8669-F214-CAEE863E79E6}"/>
              </a:ext>
            </a:extLst>
          </p:cNvPr>
          <p:cNvCxnSpPr>
            <a:cxnSpLocks/>
          </p:cNvCxnSpPr>
          <p:nvPr/>
        </p:nvCxnSpPr>
        <p:spPr bwMode="gray">
          <a:xfrm>
            <a:off x="4684979" y="5881819"/>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58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1">
            <a:extLst>
              <a:ext uri="{FF2B5EF4-FFF2-40B4-BE49-F238E27FC236}">
                <a16:creationId xmlns:a16="http://schemas.microsoft.com/office/drawing/2014/main" id="{A6329A07-1CC8-A637-55C2-284F27289B71}"/>
              </a:ext>
            </a:extLst>
          </p:cNvPr>
          <p:cNvSpPr txBox="1"/>
          <p:nvPr/>
        </p:nvSpPr>
        <p:spPr bwMode="gray">
          <a:xfrm>
            <a:off x="306638" y="1859049"/>
            <a:ext cx="9110858" cy="1746632"/>
          </a:xfrm>
          <a:prstGeom prst="rect">
            <a:avLst/>
          </a:prstGeom>
          <a:noFill/>
        </p:spPr>
        <p:txBody>
          <a:bodyPr wrap="square" lIns="0" tIns="0" rIns="0" bIns="0" rtlCol="0" anchor="t">
            <a:spAutoFit/>
          </a:bodyPr>
          <a:lstStyle/>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 は、</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調達システムやサプライチェーンシステムを</a:t>
            </a:r>
            <a:r>
              <a:rPr lang="ja-JP" altLang="en-US" sz="1200" noProof="1">
                <a:solidFill>
                  <a:prstClr val="black"/>
                </a:solidFill>
                <a:latin typeface="Arial"/>
                <a:ea typeface="ＭＳ Ｐゴシック"/>
                <a:cs typeface="Arial"/>
              </a:rPr>
              <a:t>通じてすべての公的保健医療施設における公平な資源配分を確保するために</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、医療機器の集中調達を監督している</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医療サプライヤーとともに、</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費用対効果の高い供給を確保</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し、公的</a:t>
            </a:r>
            <a:r>
              <a:rPr lang="ja-JP" altLang="en-US" sz="1200" noProof="1">
                <a:solidFill>
                  <a:prstClr val="black"/>
                </a:solidFill>
                <a:latin typeface="Arial"/>
                <a:ea typeface="ＭＳ Ｐゴシック"/>
                <a:cs typeface="Arial"/>
              </a:rPr>
              <a:t>医療機関のための機器を調達する。</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2022年6月以降、</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）を通して調達にかかわる</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すべてのサプライヤー（</a:t>
            </a:r>
            <a:r>
              <a:rPr lang="ja-JP" altLang="en-US" sz="1200" noProof="1">
                <a:solidFill>
                  <a:prstClr val="black"/>
                </a:solidFill>
                <a:latin typeface="Arial"/>
                <a:ea typeface="ＭＳ Ｐゴシック"/>
                <a:cs typeface="Arial"/>
              </a:rPr>
              <a:t>現地およびグローバル</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 は、</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が発行した法令により、GS1グローバル</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商品識別コード</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GS1 </a:t>
            </a:r>
            <a:r>
              <a:rPr lang="en-US" altLang="ja-JP" sz="1200" noProof="1">
                <a:solidFill>
                  <a:prstClr val="black"/>
                </a:solidFill>
                <a:latin typeface="Arial"/>
                <a:ea typeface="ＭＳ Ｐゴシック"/>
                <a:cs typeface="Arial" charset="0"/>
              </a:rPr>
              <a:t>global trade item number</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 </a:t>
            </a:r>
            <a:r>
              <a:rPr lang="ja-JP" altLang="en-US" sz="1200" noProof="1">
                <a:solidFill>
                  <a:prstClr val="black"/>
                </a:solidFill>
                <a:latin typeface="Arial"/>
                <a:ea typeface="ＭＳ Ｐゴシック"/>
                <a:cs typeface="Arial"/>
              </a:rPr>
              <a:t>に従って製品をコード化することが求められる。</a:t>
            </a:r>
            <a:endParaRPr lang="ja-JP" alt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は、医療機器、医薬品、その他の医療用品を戦略的に調達することにより、エジプトのユニバーサル・ヘルス・カバレッジ</a:t>
            </a:r>
            <a:r>
              <a:rPr lang="ja-JP" altLang="en-US" sz="1200" noProof="1">
                <a:solidFill>
                  <a:prstClr val="black"/>
                </a:solidFill>
                <a:latin typeface="Arial"/>
                <a:ea typeface="ＭＳ Ｐゴシック"/>
                <a:cs typeface="Arial"/>
              </a:rPr>
              <a:t>政策</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を支援している</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p:txBody>
      </p:sp>
      <p:sp>
        <p:nvSpPr>
          <p:cNvPr id="5" name="TextBox 75">
            <a:extLst>
              <a:ext uri="{FF2B5EF4-FFF2-40B4-BE49-F238E27FC236}">
                <a16:creationId xmlns:a16="http://schemas.microsoft.com/office/drawing/2014/main" id="{A039A0AA-0412-CA19-43E5-6B88FA039CEA}"/>
              </a:ext>
            </a:extLst>
          </p:cNvPr>
          <p:cNvSpPr txBox="1"/>
          <p:nvPr/>
        </p:nvSpPr>
        <p:spPr bwMode="gray">
          <a:xfrm>
            <a:off x="387072" y="5342677"/>
            <a:ext cx="9030423" cy="1013098"/>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は、優先</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的に対応が必要な</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疾患領域を特定し、</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 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r>
              <a:rPr lang="ja-JP" altLang="en-US" sz="1200" noProof="1">
                <a:solidFill>
                  <a:srgbClr val="000000"/>
                </a:solidFill>
                <a:latin typeface="Arial"/>
                <a:ea typeface="ＭＳ Ｐゴシック"/>
              </a:rPr>
              <a:t>によって</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規制</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されている</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製品を評価するため</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に、</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医療技術評価</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lang="en-US" altLang="ja-JP" sz="1200" noProof="1">
                <a:solidFill>
                  <a:srgbClr val="000000"/>
                </a:solidFill>
                <a:latin typeface="Arial"/>
                <a:ea typeface="ＭＳ Ｐゴシック"/>
              </a:rPr>
              <a:t>Healthcare Technology Assessment</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200" noProof="1">
                <a:solidFill>
                  <a:srgbClr val="000000"/>
                </a:solidFill>
                <a:latin typeface="Arial"/>
                <a:ea typeface="ＭＳ Ｐゴシック"/>
              </a:rPr>
              <a:t>プロセスの草案を作成</a:t>
            </a:r>
            <a:r>
              <a:rPr lang="ja-JP" altLang="en-US" sz="1200" noProof="1">
                <a:solidFill>
                  <a:srgbClr val="000000"/>
                </a:solidFill>
                <a:latin typeface="Arial"/>
                <a:ea typeface="ＭＳ Ｐゴシック"/>
              </a:rPr>
              <a:t>している。</a:t>
            </a:r>
            <a:endParaRPr lang="en-US" altLang="ja-JP" sz="1200" noProof="1">
              <a:solidFill>
                <a:srgbClr val="000000"/>
              </a:solidFill>
              <a:latin typeface="Arial"/>
              <a:ea typeface="ＭＳ Ｐゴシック"/>
            </a:endParaRPr>
          </a:p>
          <a:p>
            <a:pPr marL="171450" marR="0" lvl="0" indent="-171450" algn="l"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費用対効果の高い医療技術の調達を確保し、民間部門と公共部門の双方に対して価格を交渉することによって、医療技術評価</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lang="en-US" altLang="ja-JP" sz="1200" noProof="1">
                <a:solidFill>
                  <a:srgbClr val="000000"/>
                </a:solidFill>
                <a:latin typeface="Arial"/>
                <a:ea typeface="ＭＳ Ｐゴシック"/>
              </a:rPr>
              <a:t>Healthcare Technology Assessment</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200" noProof="1">
                <a:solidFill>
                  <a:srgbClr val="000000"/>
                </a:solidFill>
                <a:latin typeface="Arial"/>
                <a:ea typeface="ＭＳ Ｐゴシック"/>
              </a:rPr>
              <a:t>に</a:t>
            </a:r>
            <a:r>
              <a:rPr lang="ja-JP" altLang="en-US" sz="1200" noProof="1">
                <a:solidFill>
                  <a:srgbClr val="000000"/>
                </a:solidFill>
                <a:latin typeface="Arial"/>
                <a:ea typeface="ＭＳ Ｐゴシック"/>
              </a:rPr>
              <a:t>対応している。</a:t>
            </a:r>
            <a:endParaRPr lang="en-US" altLang="ja-JP" sz="1200" b="0" i="0" u="none" strike="noStrike" kern="1200" cap="none" spc="0" normalizeH="0" baseline="0" noProof="1">
              <a:ln>
                <a:noFill/>
              </a:ln>
              <a:solidFill>
                <a:srgbClr val="000000"/>
              </a:solidFill>
              <a:effectLst/>
              <a:uLnTx/>
              <a:uFillTx/>
              <a:latin typeface="Arial"/>
              <a:ea typeface="ＭＳ Ｐゴシック"/>
              <a:cs typeface="Arial"/>
            </a:endParaRPr>
          </a:p>
        </p:txBody>
      </p:sp>
      <p:grpSp>
        <p:nvGrpSpPr>
          <p:cNvPr id="2" name="Group 1">
            <a:extLst>
              <a:ext uri="{FF2B5EF4-FFF2-40B4-BE49-F238E27FC236}">
                <a16:creationId xmlns:a16="http://schemas.microsoft.com/office/drawing/2014/main" id="{706F9FD3-A0AB-EFBA-D243-08846D2C70FE}"/>
              </a:ext>
            </a:extLst>
          </p:cNvPr>
          <p:cNvGrpSpPr/>
          <p:nvPr/>
        </p:nvGrpSpPr>
        <p:grpSpPr>
          <a:xfrm>
            <a:off x="311280" y="1216328"/>
            <a:ext cx="5310275" cy="504516"/>
            <a:chOff x="311280" y="1216328"/>
            <a:chExt cx="4320000" cy="365991"/>
          </a:xfrm>
        </p:grpSpPr>
        <p:sp>
          <p:nvSpPr>
            <p:cNvPr id="24" name="正方形/長方形 23">
              <a:extLst>
                <a:ext uri="{FF2B5EF4-FFF2-40B4-BE49-F238E27FC236}">
                  <a16:creationId xmlns:a16="http://schemas.microsoft.com/office/drawing/2014/main" id="{EAD399E7-3680-D495-B062-28A968EB9A1C}"/>
                </a:ext>
              </a:extLst>
            </p:cNvPr>
            <p:cNvSpPr/>
            <p:nvPr/>
          </p:nvSpPr>
          <p:spPr bwMode="gray">
            <a:xfrm>
              <a:off x="311280" y="1216328"/>
              <a:ext cx="4320000" cy="365765"/>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endParaRPr kumimoji="1" lang="ja-JP" altLang="en-US" sz="96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正方形/長方形 24">
              <a:extLst>
                <a:ext uri="{FF2B5EF4-FFF2-40B4-BE49-F238E27FC236}">
                  <a16:creationId xmlns:a16="http://schemas.microsoft.com/office/drawing/2014/main" id="{E1BE2908-D30F-978D-2F30-5A638B970871}"/>
                </a:ext>
              </a:extLst>
            </p:cNvPr>
            <p:cNvSpPr/>
            <p:nvPr/>
          </p:nvSpPr>
          <p:spPr bwMode="gray">
            <a:xfrm>
              <a:off x="325268" y="1222319"/>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1" lang="ja-JP" altLang="en-US" sz="1050" b="0" i="0" u="none" strike="noStrike" kern="1200" cap="none" spc="0" normalizeH="0" baseline="0" noProof="1">
                  <a:ln>
                    <a:noFill/>
                  </a:ln>
                  <a:solidFill>
                    <a:srgbClr val="FFFFFF"/>
                  </a:solidFill>
                  <a:effectLst/>
                  <a:uLnTx/>
                  <a:uFillTx/>
                  <a:latin typeface="Arial"/>
                  <a:ea typeface="ＭＳ Ｐゴシック"/>
                  <a:cs typeface="+mn-cs"/>
                </a:rPr>
                <a:t>関連機関</a:t>
              </a:r>
            </a:p>
          </p:txBody>
        </p:sp>
        <p:sp>
          <p:nvSpPr>
            <p:cNvPr id="26" name="正方形/長方形 25">
              <a:extLst>
                <a:ext uri="{FF2B5EF4-FFF2-40B4-BE49-F238E27FC236}">
                  <a16:creationId xmlns:a16="http://schemas.microsoft.com/office/drawing/2014/main" id="{D190D0EF-1D74-C017-12E6-A92BD8481DAE}"/>
                </a:ext>
              </a:extLst>
            </p:cNvPr>
            <p:cNvSpPr/>
            <p:nvPr/>
          </p:nvSpPr>
          <p:spPr bwMode="gray">
            <a:xfrm>
              <a:off x="2678143" y="1267595"/>
              <a:ext cx="1893255" cy="26368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defRPr/>
              </a:pP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統一調達局</a:t>
              </a:r>
              <a:endParaRPr lang="ja-JP" altLang="en-US" sz="1400" dirty="0">
                <a:solidFill>
                  <a:prstClr val="black"/>
                </a:solidFill>
                <a:latin typeface="Arial"/>
                <a:ea typeface="ＭＳ Ｐゴシック"/>
              </a:endParaRPr>
            </a:p>
            <a:p>
              <a:pPr algn="ctr" defTabSz="990564">
                <a:defRPr/>
              </a:pPr>
              <a:r>
                <a:rPr lang="ja-JP" altLang="en-US" sz="1100" b="1" noProof="1">
                  <a:solidFill>
                    <a:prstClr val="black"/>
                  </a:solidFill>
                  <a:latin typeface="Arial"/>
                  <a:ea typeface="ＭＳ Ｐゴシック"/>
                </a:rPr>
                <a:t> </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Unified Procurement Authority</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lang="en-US" altLang="ja-JP" sz="1100" b="1" noProof="1">
                  <a:solidFill>
                    <a:prstClr val="black"/>
                  </a:solidFill>
                  <a:latin typeface="Arial"/>
                  <a:ea typeface="ＭＳ Ｐゴシック"/>
                </a:rPr>
                <a:t> </a:t>
              </a:r>
              <a:endParaRPr lang="ja-JP" altLang="en-US" sz="1400" dirty="0">
                <a:solidFill>
                  <a:prstClr val="black"/>
                </a:solidFill>
                <a:cs typeface="Arial"/>
              </a:endParaRPr>
            </a:p>
          </p:txBody>
        </p:sp>
        <p:sp>
          <p:nvSpPr>
            <p:cNvPr id="27" name="正方形/長方形 26">
              <a:extLst>
                <a:ext uri="{FF2B5EF4-FFF2-40B4-BE49-F238E27FC236}">
                  <a16:creationId xmlns:a16="http://schemas.microsoft.com/office/drawing/2014/main" id="{6C10E89B-49B7-B0FB-7891-325A90B5C1EE}"/>
                </a:ext>
              </a:extLst>
            </p:cNvPr>
            <p:cNvSpPr/>
            <p:nvPr/>
          </p:nvSpPr>
          <p:spPr bwMode="gray">
            <a:xfrm>
              <a:off x="1129135" y="1267594"/>
              <a:ext cx="1475982" cy="263681"/>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保健・人口省（</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Ministry of Health and Population</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 </a:t>
              </a:r>
              <a:endParaRPr kumimoji="1" lang="en-US" altLang="ja-JP" sz="1100" b="1" i="0" u="none" strike="noStrike" kern="1200" cap="none" spc="0" normalizeH="0" baseline="0" noProof="0" dirty="0">
                <a:ln>
                  <a:noFill/>
                </a:ln>
                <a:solidFill>
                  <a:prstClr val="black"/>
                </a:solidFill>
                <a:effectLst/>
                <a:uLnTx/>
                <a:uFillTx/>
                <a:latin typeface="Arial"/>
                <a:ea typeface="ＭＳ Ｐゴシック"/>
                <a:cs typeface="+mn-cs"/>
              </a:endParaRPr>
            </a:p>
          </p:txBody>
        </p:sp>
      </p:gr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440397" y="6570857"/>
            <a:ext cx="8784976" cy="123111"/>
          </a:xfrm>
          <a:prstGeom prst="rect">
            <a:avLst/>
          </a:prstGeom>
          <a:noFill/>
        </p:spPr>
        <p:txBody>
          <a:bodyPr wrap="square" lIns="0" tIns="0" rIns="0" bIns="0" rtlCol="0" anchor="t">
            <a:spAutoFit/>
          </a:bodyPr>
          <a:lstStyle/>
          <a:p>
            <a:pPr marL="355600" indent="-355600">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GS1 Egypt, Office of Health Economics（OHE）</a:t>
            </a:r>
            <a:r>
              <a:rPr lang="ja-JP" altLang="en-US" sz="800" noProof="1">
                <a:solidFill>
                  <a:srgbClr val="000000"/>
                </a:solidFill>
                <a:latin typeface="Arial"/>
                <a:ea typeface="ＭＳ Ｐゴシック"/>
                <a:cs typeface="Arial"/>
              </a:rPr>
              <a:t> </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grpSp>
        <p:nvGrpSpPr>
          <p:cNvPr id="30" name="Group 21">
            <a:extLst>
              <a:ext uri="{FF2B5EF4-FFF2-40B4-BE49-F238E27FC236}">
                <a16:creationId xmlns:a16="http://schemas.microsoft.com/office/drawing/2014/main" id="{3851D16B-8BA9-F1D8-536C-7E383CEC6170}"/>
              </a:ext>
            </a:extLst>
          </p:cNvPr>
          <p:cNvGrpSpPr/>
          <p:nvPr/>
        </p:nvGrpSpPr>
        <p:grpSpPr>
          <a:xfrm>
            <a:off x="2032553" y="3952756"/>
            <a:ext cx="5541445" cy="1042845"/>
            <a:chOff x="706492" y="3093239"/>
            <a:chExt cx="4480718" cy="881211"/>
          </a:xfrm>
        </p:grpSpPr>
        <p:cxnSp>
          <p:nvCxnSpPr>
            <p:cNvPr id="31" name="Connector: Elbow 77">
              <a:extLst>
                <a:ext uri="{FF2B5EF4-FFF2-40B4-BE49-F238E27FC236}">
                  <a16:creationId xmlns:a16="http://schemas.microsoft.com/office/drawing/2014/main" id="{14B97372-6131-AD86-625F-C906A23B20BF}"/>
                </a:ext>
              </a:extLst>
            </p:cNvPr>
            <p:cNvCxnSpPr>
              <a:cxnSpLocks/>
            </p:cNvCxnSpPr>
            <p:nvPr/>
          </p:nvCxnSpPr>
          <p:spPr bwMode="gray">
            <a:xfrm rot="10800000" flipV="1">
              <a:off x="706492" y="3236585"/>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78">
              <a:extLst>
                <a:ext uri="{FF2B5EF4-FFF2-40B4-BE49-F238E27FC236}">
                  <a16:creationId xmlns:a16="http://schemas.microsoft.com/office/drawing/2014/main" id="{8B251F9A-3DB7-575A-E217-9CA0B5C71E26}"/>
                </a:ext>
              </a:extLst>
            </p:cNvPr>
            <p:cNvSpPr/>
            <p:nvPr/>
          </p:nvSpPr>
          <p:spPr bwMode="gray">
            <a:xfrm>
              <a:off x="899829" y="3115372"/>
              <a:ext cx="814818" cy="246626"/>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lang="ja-JP" altLang="en-US" sz="1050" b="1" noProof="1">
                  <a:solidFill>
                    <a:srgbClr val="FFFFFF"/>
                  </a:solidFill>
                  <a:latin typeface="Arial"/>
                  <a:ea typeface="ＭＳ Ｐゴシック"/>
                </a:rPr>
                <a:t>ニーズ調査</a:t>
              </a:r>
              <a:endParaRPr kumimoji="1" lang="en-US" sz="1050" b="1" i="0" u="none" strike="noStrike" kern="1200" cap="none" spc="0" normalizeH="0" baseline="0" noProof="1">
                <a:ln>
                  <a:noFill/>
                </a:ln>
                <a:solidFill>
                  <a:srgbClr val="FFFFFF"/>
                </a:solidFill>
                <a:effectLst/>
                <a:uLnTx/>
                <a:uFillTx/>
                <a:latin typeface="Arial"/>
                <a:ea typeface="ＭＳ Ｐゴシック"/>
                <a:cs typeface="+mn-cs"/>
              </a:endParaRPr>
            </a:p>
          </p:txBody>
        </p:sp>
        <p:sp>
          <p:nvSpPr>
            <p:cNvPr id="34" name="TextBox 79">
              <a:extLst>
                <a:ext uri="{FF2B5EF4-FFF2-40B4-BE49-F238E27FC236}">
                  <a16:creationId xmlns:a16="http://schemas.microsoft.com/office/drawing/2014/main" id="{4C7C8270-4264-C754-D5BF-B43877CD5E30}"/>
                </a:ext>
              </a:extLst>
            </p:cNvPr>
            <p:cNvSpPr txBox="1"/>
            <p:nvPr/>
          </p:nvSpPr>
          <p:spPr bwMode="gray">
            <a:xfrm>
              <a:off x="717173" y="3447510"/>
              <a:ext cx="971378" cy="260073"/>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公的医療施設の</a:t>
              </a: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ニーズの特定</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35" name="Connector: Elbow 80">
              <a:extLst>
                <a:ext uri="{FF2B5EF4-FFF2-40B4-BE49-F238E27FC236}">
                  <a16:creationId xmlns:a16="http://schemas.microsoft.com/office/drawing/2014/main" id="{0EF64414-76D9-28C9-792A-29FE44A1AF90}"/>
                </a:ext>
              </a:extLst>
            </p:cNvPr>
            <p:cNvCxnSpPr>
              <a:cxnSpLocks/>
            </p:cNvCxnSpPr>
            <p:nvPr/>
          </p:nvCxnSpPr>
          <p:spPr bwMode="gray">
            <a:xfrm rot="5400000">
              <a:off x="1508634"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Connector: Elbow 81">
              <a:extLst>
                <a:ext uri="{FF2B5EF4-FFF2-40B4-BE49-F238E27FC236}">
                  <a16:creationId xmlns:a16="http://schemas.microsoft.com/office/drawing/2014/main" id="{9DF42477-94D9-D16F-8728-E56B12E011DF}"/>
                </a:ext>
              </a:extLst>
            </p:cNvPr>
            <p:cNvCxnSpPr>
              <a:cxnSpLocks/>
            </p:cNvCxnSpPr>
            <p:nvPr/>
          </p:nvCxnSpPr>
          <p:spPr bwMode="gray">
            <a:xfrm rot="10800000" flipV="1">
              <a:off x="1824219" y="3255696"/>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82">
              <a:extLst>
                <a:ext uri="{FF2B5EF4-FFF2-40B4-BE49-F238E27FC236}">
                  <a16:creationId xmlns:a16="http://schemas.microsoft.com/office/drawing/2014/main" id="{D8EA51D3-1E85-6AFD-CB17-537826902AF7}"/>
                </a:ext>
              </a:extLst>
            </p:cNvPr>
            <p:cNvSpPr/>
            <p:nvPr/>
          </p:nvSpPr>
          <p:spPr bwMode="gray">
            <a:xfrm>
              <a:off x="1995438" y="3109584"/>
              <a:ext cx="720000" cy="24449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sz="1050" b="1" i="0" u="none" strike="noStrike" kern="1200" cap="none" spc="0" normalizeH="0" baseline="0" noProof="1">
                  <a:ln>
                    <a:noFill/>
                  </a:ln>
                  <a:solidFill>
                    <a:srgbClr val="FFFFFF"/>
                  </a:solidFill>
                  <a:effectLst/>
                  <a:uLnTx/>
                  <a:uFillTx/>
                  <a:latin typeface="Arial"/>
                  <a:ea typeface="ＭＳ Ｐゴシック"/>
                  <a:cs typeface="+mn-cs"/>
                </a:rPr>
                <a:t>入札準備</a:t>
              </a:r>
            </a:p>
          </p:txBody>
        </p:sp>
        <p:sp>
          <p:nvSpPr>
            <p:cNvPr id="38" name="TextBox 83">
              <a:extLst>
                <a:ext uri="{FF2B5EF4-FFF2-40B4-BE49-F238E27FC236}">
                  <a16:creationId xmlns:a16="http://schemas.microsoft.com/office/drawing/2014/main" id="{F941A823-A48C-5486-8750-DD3136DF4FF3}"/>
                </a:ext>
              </a:extLst>
            </p:cNvPr>
            <p:cNvSpPr txBox="1"/>
            <p:nvPr/>
          </p:nvSpPr>
          <p:spPr bwMode="gray">
            <a:xfrm>
              <a:off x="1832779" y="3449312"/>
              <a:ext cx="971378" cy="260073"/>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要求される医薬品及び装置の概略仕様</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39" name="Connector: Elbow 84">
              <a:extLst>
                <a:ext uri="{FF2B5EF4-FFF2-40B4-BE49-F238E27FC236}">
                  <a16:creationId xmlns:a16="http://schemas.microsoft.com/office/drawing/2014/main" id="{C09F1B39-C369-C136-EE4E-9CB3F4F45C72}"/>
                </a:ext>
              </a:extLst>
            </p:cNvPr>
            <p:cNvCxnSpPr>
              <a:cxnSpLocks/>
            </p:cNvCxnSpPr>
            <p:nvPr/>
          </p:nvCxnSpPr>
          <p:spPr bwMode="gray">
            <a:xfrm rot="5400000">
              <a:off x="2597806" y="374106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Connector: Elbow 85">
              <a:extLst>
                <a:ext uri="{FF2B5EF4-FFF2-40B4-BE49-F238E27FC236}">
                  <a16:creationId xmlns:a16="http://schemas.microsoft.com/office/drawing/2014/main" id="{21979C35-31A1-665B-E4F5-BCDFA21EADF9}"/>
                </a:ext>
              </a:extLst>
            </p:cNvPr>
            <p:cNvCxnSpPr>
              <a:cxnSpLocks/>
            </p:cNvCxnSpPr>
            <p:nvPr/>
          </p:nvCxnSpPr>
          <p:spPr bwMode="gray">
            <a:xfrm rot="10800000" flipV="1">
              <a:off x="2959443" y="3234647"/>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86">
              <a:extLst>
                <a:ext uri="{FF2B5EF4-FFF2-40B4-BE49-F238E27FC236}">
                  <a16:creationId xmlns:a16="http://schemas.microsoft.com/office/drawing/2014/main" id="{0B9F2841-CE44-4BB2-2741-078DBF31B423}"/>
                </a:ext>
              </a:extLst>
            </p:cNvPr>
            <p:cNvSpPr/>
            <p:nvPr/>
          </p:nvSpPr>
          <p:spPr bwMode="gray">
            <a:xfrm>
              <a:off x="3069268" y="3093593"/>
              <a:ext cx="784757" cy="300289"/>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defRPr/>
              </a:pPr>
              <a:r>
                <a:rPr lang="ja-JP" altLang="en-US" sz="1050" b="1" noProof="1">
                  <a:solidFill>
                    <a:srgbClr val="FFFFFF"/>
                  </a:solidFill>
                  <a:latin typeface="Arial"/>
                  <a:ea typeface="ＭＳ Ｐゴシック"/>
                </a:rPr>
                <a:t>入札に関する</a:t>
              </a:r>
            </a:p>
            <a:p>
              <a:pPr marL="0" marR="0" lvl="0" indent="0" algn="ctr" defTabSz="990564">
                <a:lnSpc>
                  <a:spcPct val="100000"/>
                </a:lnSpc>
                <a:spcBef>
                  <a:spcPts val="0"/>
                </a:spcBef>
                <a:spcAft>
                  <a:spcPts val="0"/>
                </a:spcAft>
                <a:buClrTx/>
                <a:buFont typeface="Wingdings" panose="05000000000000000000" pitchFamily="2" charset="2"/>
                <a:buNone/>
                <a:tabLst/>
                <a:defRPr/>
              </a:pPr>
              <a:r>
                <a:rPr lang="ja-JP" altLang="en-US" sz="1050" b="1" noProof="1">
                  <a:solidFill>
                    <a:srgbClr val="FFFFFF"/>
                  </a:solidFill>
                  <a:latin typeface="Arial"/>
                  <a:ea typeface="ＭＳ Ｐゴシック"/>
                </a:rPr>
                <a:t>公告</a:t>
              </a:r>
              <a:endParaRPr lang="ja-JP" altLang="en-US" sz="1050" b="1" i="0" u="none" strike="noStrike" kern="1200" cap="none" spc="0" normalizeH="0" baseline="0" noProof="1">
                <a:ln>
                  <a:noFill/>
                </a:ln>
                <a:solidFill>
                  <a:srgbClr val="FFFFFF"/>
                </a:solidFill>
                <a:effectLst/>
                <a:uLnTx/>
                <a:uFillTx/>
                <a:latin typeface="Arial"/>
                <a:ea typeface="ＭＳ Ｐゴシック"/>
                <a:cs typeface="Arial"/>
              </a:endParaRPr>
            </a:p>
          </p:txBody>
        </p:sp>
        <p:sp>
          <p:nvSpPr>
            <p:cNvPr id="42" name="TextBox 87">
              <a:extLst>
                <a:ext uri="{FF2B5EF4-FFF2-40B4-BE49-F238E27FC236}">
                  <a16:creationId xmlns:a16="http://schemas.microsoft.com/office/drawing/2014/main" id="{0DD61F60-5149-9BB1-3A29-52EFC276FF1E}"/>
                </a:ext>
              </a:extLst>
            </p:cNvPr>
            <p:cNvSpPr txBox="1"/>
            <p:nvPr/>
          </p:nvSpPr>
          <p:spPr bwMode="gray">
            <a:xfrm>
              <a:off x="3006371" y="3455423"/>
              <a:ext cx="998460" cy="390110"/>
            </a:xfrm>
            <a:prstGeom prst="rect">
              <a:avLst/>
            </a:prstGeom>
            <a:noFill/>
          </p:spPr>
          <p:txBody>
            <a:bodyPr wrap="square" lIns="0" tIns="0" rIns="0" bIns="0" rtlCol="0" anchor="t">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lang="ja-JP" altLang="en-US" sz="1000" noProof="1">
                  <a:solidFill>
                    <a:prstClr val="black"/>
                  </a:solidFill>
                  <a:latin typeface="Arial"/>
                  <a:ea typeface="ＭＳ Ｐゴシック"/>
                </a:rPr>
                <a:t>サプライヤーの参加を確保するための入札公告</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43" name="Connector: Elbow 88">
              <a:extLst>
                <a:ext uri="{FF2B5EF4-FFF2-40B4-BE49-F238E27FC236}">
                  <a16:creationId xmlns:a16="http://schemas.microsoft.com/office/drawing/2014/main" id="{080FC5C3-1094-8DFD-F9E8-C96CBBEB222D}"/>
                </a:ext>
              </a:extLst>
            </p:cNvPr>
            <p:cNvCxnSpPr>
              <a:cxnSpLocks/>
            </p:cNvCxnSpPr>
            <p:nvPr/>
          </p:nvCxnSpPr>
          <p:spPr bwMode="gray">
            <a:xfrm rot="5400000">
              <a:off x="3789186" y="3744164"/>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Connector: Elbow 89">
              <a:extLst>
                <a:ext uri="{FF2B5EF4-FFF2-40B4-BE49-F238E27FC236}">
                  <a16:creationId xmlns:a16="http://schemas.microsoft.com/office/drawing/2014/main" id="{598E0701-6D52-30B6-A10A-D5E6CC28A62A}"/>
                </a:ext>
              </a:extLst>
            </p:cNvPr>
            <p:cNvCxnSpPr>
              <a:cxnSpLocks/>
            </p:cNvCxnSpPr>
            <p:nvPr/>
          </p:nvCxnSpPr>
          <p:spPr bwMode="gray">
            <a:xfrm rot="10800000" flipV="1">
              <a:off x="4124102" y="3196339"/>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Rectangle 90">
              <a:extLst>
                <a:ext uri="{FF2B5EF4-FFF2-40B4-BE49-F238E27FC236}">
                  <a16:creationId xmlns:a16="http://schemas.microsoft.com/office/drawing/2014/main" id="{D8FA8D68-7DCA-76C9-F9EF-17A39FAEAABD}"/>
                </a:ext>
              </a:extLst>
            </p:cNvPr>
            <p:cNvSpPr/>
            <p:nvPr/>
          </p:nvSpPr>
          <p:spPr bwMode="gray">
            <a:xfrm>
              <a:off x="4304833" y="3093239"/>
              <a:ext cx="720000" cy="246625"/>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lang="ja-JP" altLang="en-US" sz="1050" b="1" noProof="1">
                  <a:solidFill>
                    <a:srgbClr val="FFFFFF"/>
                  </a:solidFill>
                  <a:latin typeface="Arial"/>
                  <a:ea typeface="ＭＳ Ｐゴシック"/>
                </a:rPr>
                <a:t>入札</a:t>
              </a:r>
              <a:endParaRPr kumimoji="1" lang="en-US" sz="1050" b="1" i="0" u="none" strike="noStrike" kern="1200" cap="none" spc="0" normalizeH="0" baseline="0" noProof="1">
                <a:ln>
                  <a:noFill/>
                </a:ln>
                <a:solidFill>
                  <a:srgbClr val="FFFFFF"/>
                </a:solidFill>
                <a:effectLst/>
                <a:uLnTx/>
                <a:uFillTx/>
                <a:latin typeface="Arial"/>
                <a:ea typeface="ＭＳ Ｐゴシック"/>
                <a:cs typeface="+mn-cs"/>
              </a:endParaRPr>
            </a:p>
          </p:txBody>
        </p:sp>
        <p:sp>
          <p:nvSpPr>
            <p:cNvPr id="46" name="TextBox 91">
              <a:extLst>
                <a:ext uri="{FF2B5EF4-FFF2-40B4-BE49-F238E27FC236}">
                  <a16:creationId xmlns:a16="http://schemas.microsoft.com/office/drawing/2014/main" id="{8459E2B0-A2EB-BF07-3B7D-BABBB0A5D356}"/>
                </a:ext>
              </a:extLst>
            </p:cNvPr>
            <p:cNvSpPr txBox="1"/>
            <p:nvPr/>
          </p:nvSpPr>
          <p:spPr bwMode="gray">
            <a:xfrm>
              <a:off x="4125304" y="3470072"/>
              <a:ext cx="998461" cy="260073"/>
            </a:xfrm>
            <a:prstGeom prst="rect">
              <a:avLst/>
            </a:prstGeom>
            <a:noFill/>
          </p:spPr>
          <p:txBody>
            <a:bodyPr wrap="square" lIns="0" tIns="0" rIns="0" bIns="0" rtlCol="0" anchor="t">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入札を評価し、</a:t>
              </a:r>
              <a:r>
                <a:rPr lang="ja-JP" altLang="en-US" sz="1000" noProof="1">
                  <a:solidFill>
                    <a:prstClr val="black"/>
                  </a:solidFill>
                  <a:latin typeface="Arial"/>
                  <a:ea typeface="ＭＳ Ｐゴシック"/>
                </a:rPr>
                <a:t>サプライヤーと契約を結ぶ</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47" name="Connector: Elbow 92">
              <a:extLst>
                <a:ext uri="{FF2B5EF4-FFF2-40B4-BE49-F238E27FC236}">
                  <a16:creationId xmlns:a16="http://schemas.microsoft.com/office/drawing/2014/main" id="{7F5979D1-AD22-4B54-EAEB-58432B6CA189}"/>
                </a:ext>
              </a:extLst>
            </p:cNvPr>
            <p:cNvCxnSpPr>
              <a:cxnSpLocks/>
            </p:cNvCxnSpPr>
            <p:nvPr/>
          </p:nvCxnSpPr>
          <p:spPr bwMode="gray">
            <a:xfrm rot="5400000">
              <a:off x="4959411"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テキスト プレースホルダー 5">
            <a:extLst>
              <a:ext uri="{FF2B5EF4-FFF2-40B4-BE49-F238E27FC236}">
                <a16:creationId xmlns:a16="http://schemas.microsoft.com/office/drawing/2014/main" id="{054F3F0A-6713-650F-2342-002BE33F187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3/3</a:t>
            </a:r>
            <a:r>
              <a:rPr lang="ja-JP" altLang="en-US" sz="2000" noProof="1">
                <a:ea typeface="HGP創英角ｺﾞｼｯｸUB"/>
              </a:rPr>
              <a:t>）</a:t>
            </a:r>
            <a:endParaRPr kumimoji="1" lang="ja-JP" altLang="en-US" sz="2000" noProof="1">
              <a:ea typeface="HGP創英角ｺﾞｼｯｸUB"/>
            </a:endParaRPr>
          </a:p>
        </p:txBody>
      </p:sp>
    </p:spTree>
    <p:extLst>
      <p:ext uri="{BB962C8B-B14F-4D97-AF65-F5344CB8AC3E}">
        <p14:creationId xmlns:p14="http://schemas.microsoft.com/office/powerpoint/2010/main" val="4169850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Freyr Solutions、EDA </a:t>
            </a:r>
            <a:r>
              <a:rPr kumimoji="1" lang="ja-JP" altLang="en-US" sz="800" noProof="1">
                <a:solidFill>
                  <a:srgbClr val="000000"/>
                </a:solidFill>
                <a:latin typeface="Arial"/>
                <a:ea typeface="ＭＳ Ｐゴシック"/>
                <a:cs typeface="Arial" panose="020B0604020202020204" pitchFamily="34" charset="0"/>
              </a:rPr>
              <a:t>ウェブ</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サイト</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P創英角ｺﾞｼｯｸUB" panose="020B0900000000000000" pitchFamily="50" charset="-128"/>
            </a:endParaRPr>
          </a:p>
        </p:txBody>
      </p:sp>
      <p:grpSp>
        <p:nvGrpSpPr>
          <p:cNvPr id="42" name="Group 41">
            <a:extLst>
              <a:ext uri="{FF2B5EF4-FFF2-40B4-BE49-F238E27FC236}">
                <a16:creationId xmlns:a16="http://schemas.microsoft.com/office/drawing/2014/main" id="{EEB2718C-5BF2-9606-0A39-7C1893D80B2E}"/>
              </a:ext>
            </a:extLst>
          </p:cNvPr>
          <p:cNvGrpSpPr/>
          <p:nvPr/>
        </p:nvGrpSpPr>
        <p:grpSpPr>
          <a:xfrm>
            <a:off x="416131" y="4539712"/>
            <a:ext cx="8784978" cy="276999"/>
            <a:chOff x="200471" y="1233166"/>
            <a:chExt cx="8784978" cy="276999"/>
          </a:xfrm>
        </p:grpSpPr>
        <p:cxnSp>
          <p:nvCxnSpPr>
            <p:cNvPr id="40" name="Straight Connector 32">
              <a:extLst>
                <a:ext uri="{FF2B5EF4-FFF2-40B4-BE49-F238E27FC236}">
                  <a16:creationId xmlns:a16="http://schemas.microsoft.com/office/drawing/2014/main" id="{1C6CC71D-26A5-3194-5586-334740A4060C}"/>
                </a:ext>
              </a:extLst>
            </p:cNvPr>
            <p:cNvCxnSpPr>
              <a:cxnSpLocks/>
            </p:cNvCxnSpPr>
            <p:nvPr/>
          </p:nvCxnSpPr>
          <p:spPr bwMode="gray">
            <a:xfrm>
              <a:off x="1673169" y="1337501"/>
              <a:ext cx="73122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Rectangle 36">
              <a:extLst>
                <a:ext uri="{FF2B5EF4-FFF2-40B4-BE49-F238E27FC236}">
                  <a16:creationId xmlns:a16="http://schemas.microsoft.com/office/drawing/2014/main" id="{1B7088CF-3770-B582-DEA7-67371E4AAA64}"/>
                </a:ext>
              </a:extLst>
            </p:cNvPr>
            <p:cNvSpPr/>
            <p:nvPr/>
          </p:nvSpPr>
          <p:spPr>
            <a:xfrm>
              <a:off x="200471" y="1233166"/>
              <a:ext cx="2193408" cy="276999"/>
            </a:xfrm>
            <a:prstGeom prst="rect">
              <a:avLst/>
            </a:prstGeom>
            <a:noFill/>
          </p:spPr>
          <p:txBody>
            <a:bodyPr wrap="square" lIns="36000" rIns="36000">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lang="en-US" sz="1200" b="1" noProof="1">
                  <a:solidFill>
                    <a:srgbClr val="005BAC"/>
                  </a:solidFill>
                  <a:latin typeface="Arial"/>
                  <a:ea typeface="ＭＳ Ｐゴシック"/>
                </a:rPr>
                <a:t>登録</a:t>
              </a:r>
              <a:r>
                <a:rPr lang="ja-JP" altLang="en-US" sz="1200" b="1" noProof="1">
                  <a:solidFill>
                    <a:srgbClr val="005BAC"/>
                  </a:solidFill>
                  <a:latin typeface="Arial"/>
                  <a:ea typeface="ＭＳ Ｐゴシック"/>
                </a:rPr>
                <a:t>過程の</a:t>
              </a:r>
              <a:r>
                <a:rPr lang="en-US" sz="1200" b="1" noProof="1">
                  <a:solidFill>
                    <a:srgbClr val="005BAC"/>
                  </a:solidFill>
                  <a:latin typeface="Arial"/>
                  <a:ea typeface="ＭＳ Ｐゴシック"/>
                </a:rPr>
                <a:t>フロー</a:t>
              </a:r>
              <a:endParaRPr kumimoji="1" lang="en-US" sz="1120" b="0" i="0" u="none" strike="noStrike" kern="1200" cap="none" spc="0" normalizeH="0" baseline="0" noProof="0" dirty="0">
                <a:ln>
                  <a:noFill/>
                </a:ln>
                <a:solidFill>
                  <a:srgbClr val="005BAC"/>
                </a:solidFill>
                <a:effectLst/>
                <a:uLnTx/>
                <a:uFillTx/>
                <a:latin typeface="Arial"/>
                <a:ea typeface="ＭＳ Ｐゴシック"/>
                <a:cs typeface="+mn-cs"/>
              </a:endParaRPr>
            </a:p>
          </p:txBody>
        </p:sp>
      </p:grpSp>
      <p:grpSp>
        <p:nvGrpSpPr>
          <p:cNvPr id="9" name="Group 8">
            <a:extLst>
              <a:ext uri="{FF2B5EF4-FFF2-40B4-BE49-F238E27FC236}">
                <a16:creationId xmlns:a16="http://schemas.microsoft.com/office/drawing/2014/main" id="{31342D53-6CC4-27AC-8E2B-75D019989ECF}"/>
              </a:ext>
            </a:extLst>
          </p:cNvPr>
          <p:cNvGrpSpPr/>
          <p:nvPr/>
        </p:nvGrpSpPr>
        <p:grpSpPr>
          <a:xfrm>
            <a:off x="1012887" y="5018363"/>
            <a:ext cx="8233858" cy="598742"/>
            <a:chOff x="992340" y="5134515"/>
            <a:chExt cx="7702812" cy="583860"/>
          </a:xfrm>
        </p:grpSpPr>
        <p:sp>
          <p:nvSpPr>
            <p:cNvPr id="10" name="Freeform: Shape 9">
              <a:extLst>
                <a:ext uri="{FF2B5EF4-FFF2-40B4-BE49-F238E27FC236}">
                  <a16:creationId xmlns:a16="http://schemas.microsoft.com/office/drawing/2014/main" id="{9549A319-AE91-EBE8-FFAF-DD6E6607732B}"/>
                </a:ext>
              </a:extLst>
            </p:cNvPr>
            <p:cNvSpPr/>
            <p:nvPr/>
          </p:nvSpPr>
          <p:spPr>
            <a:xfrm>
              <a:off x="992340" y="5134519"/>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ＭＳ Ｐゴシック 本文"/>
                  <a:cs typeface="Arial" panose="020B0604020202020204" pitchFamily="34" charset="0"/>
                </a:rPr>
                <a:t>授権代理人の選任</a:t>
              </a:r>
            </a:p>
          </p:txBody>
        </p:sp>
        <p:sp>
          <p:nvSpPr>
            <p:cNvPr id="11" name="Freeform: Shape 10">
              <a:extLst>
                <a:ext uri="{FF2B5EF4-FFF2-40B4-BE49-F238E27FC236}">
                  <a16:creationId xmlns:a16="http://schemas.microsoft.com/office/drawing/2014/main" id="{629F3CA1-D511-4268-70C8-2B34A51B0C7F}"/>
                </a:ext>
              </a:extLst>
            </p:cNvPr>
            <p:cNvSpPr/>
            <p:nvPr/>
          </p:nvSpPr>
          <p:spPr>
            <a:xfrm>
              <a:off x="1893733"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2" name="Freeform: Shape 11">
              <a:extLst>
                <a:ext uri="{FF2B5EF4-FFF2-40B4-BE49-F238E27FC236}">
                  <a16:creationId xmlns:a16="http://schemas.microsoft.com/office/drawing/2014/main" id="{FBC52514-CF84-18C5-67B6-92B60F4F168F}"/>
                </a:ext>
              </a:extLst>
            </p:cNvPr>
            <p:cNvSpPr/>
            <p:nvPr/>
          </p:nvSpPr>
          <p:spPr>
            <a:xfrm>
              <a:off x="2139568" y="5134516"/>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algn="ctr" defTabSz="400050">
                <a:lnSpc>
                  <a:spcPct val="90000"/>
                </a:lnSpc>
                <a:spcBef>
                  <a:spcPct val="0"/>
                </a:spcBef>
                <a:spcAft>
                  <a:spcPct val="35000"/>
                </a:spcAft>
              </a:pPr>
              <a:r>
                <a:rPr lang="en-US" sz="1000" noProof="1">
                  <a:latin typeface="ＭＳ Ｐゴシック 本文"/>
                  <a:cs typeface="Arial" panose="020B0604020202020204" pitchFamily="34" charset="0"/>
                </a:rPr>
                <a:t>製品分類</a:t>
              </a:r>
            </a:p>
          </p:txBody>
        </p:sp>
        <p:sp>
          <p:nvSpPr>
            <p:cNvPr id="13" name="Freeform: Shape 12">
              <a:extLst>
                <a:ext uri="{FF2B5EF4-FFF2-40B4-BE49-F238E27FC236}">
                  <a16:creationId xmlns:a16="http://schemas.microsoft.com/office/drawing/2014/main" id="{0D3AD6D3-F82F-6693-120A-566EC52D88AD}"/>
                </a:ext>
              </a:extLst>
            </p:cNvPr>
            <p:cNvSpPr/>
            <p:nvPr/>
          </p:nvSpPr>
          <p:spPr>
            <a:xfrm>
              <a:off x="3040960"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4" name="Freeform: Shape 13">
              <a:extLst>
                <a:ext uri="{FF2B5EF4-FFF2-40B4-BE49-F238E27FC236}">
                  <a16:creationId xmlns:a16="http://schemas.microsoft.com/office/drawing/2014/main" id="{D4BDE29D-A51A-025A-E2D5-A2F03C8E1E98}"/>
                </a:ext>
              </a:extLst>
            </p:cNvPr>
            <p:cNvSpPr/>
            <p:nvPr/>
          </p:nvSpPr>
          <p:spPr>
            <a:xfrm>
              <a:off x="3286795"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algn="ctr" defTabSz="400050">
                <a:lnSpc>
                  <a:spcPct val="90000"/>
                </a:lnSpc>
                <a:spcBef>
                  <a:spcPct val="0"/>
                </a:spcBef>
                <a:spcAft>
                  <a:spcPct val="35000"/>
                </a:spcAft>
              </a:pPr>
              <a:r>
                <a:rPr lang="en-US" sz="1000" noProof="1">
                  <a:latin typeface="ＭＳ Ｐゴシック 本文"/>
                  <a:cs typeface="Arial" panose="020B0604020202020204" pitchFamily="34" charset="0"/>
                </a:rPr>
                <a:t>技術ファイルの準備</a:t>
              </a:r>
            </a:p>
          </p:txBody>
        </p:sp>
        <p:sp>
          <p:nvSpPr>
            <p:cNvPr id="15" name="Freeform: Shape 14">
              <a:extLst>
                <a:ext uri="{FF2B5EF4-FFF2-40B4-BE49-F238E27FC236}">
                  <a16:creationId xmlns:a16="http://schemas.microsoft.com/office/drawing/2014/main" id="{F465E1BD-2B43-3CE8-303D-75092ACDEC3E}"/>
                </a:ext>
              </a:extLst>
            </p:cNvPr>
            <p:cNvSpPr/>
            <p:nvPr/>
          </p:nvSpPr>
          <p:spPr>
            <a:xfrm>
              <a:off x="4188188"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6" name="Freeform: Shape 15">
              <a:extLst>
                <a:ext uri="{FF2B5EF4-FFF2-40B4-BE49-F238E27FC236}">
                  <a16:creationId xmlns:a16="http://schemas.microsoft.com/office/drawing/2014/main" id="{57F84ABD-05E0-C50D-B8A0-7763910E6122}"/>
                </a:ext>
              </a:extLst>
            </p:cNvPr>
            <p:cNvSpPr/>
            <p:nvPr/>
          </p:nvSpPr>
          <p:spPr>
            <a:xfrm>
              <a:off x="4434022"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ARへの署名付き</a:t>
              </a:r>
              <a:r>
                <a:rPr lang="en-US" sz="1000" kern="1200" noProof="1">
                  <a:latin typeface="+mj-lt"/>
                  <a:cs typeface="Arial" panose="020B0604020202020204" pitchFamily="34" charset="0"/>
                </a:rPr>
                <a:t>LOA</a:t>
              </a:r>
              <a:r>
                <a:rPr lang="en-US" sz="1000" kern="1200" noProof="1">
                  <a:latin typeface="Arial" panose="020B0604020202020204" pitchFamily="34" charset="0"/>
                  <a:cs typeface="Arial" panose="020B0604020202020204" pitchFamily="34" charset="0"/>
                </a:rPr>
                <a:t>の</a:t>
              </a:r>
              <a:br>
                <a:rPr lang="en-US" sz="1000" kern="1200" noProof="1">
                  <a:latin typeface="Arial" panose="020B0604020202020204" pitchFamily="34" charset="0"/>
                  <a:cs typeface="Arial" panose="020B0604020202020204" pitchFamily="34" charset="0"/>
                </a:rPr>
              </a:br>
              <a:r>
                <a:rPr lang="en-US" sz="1000" kern="1200" noProof="1">
                  <a:latin typeface="Arial" panose="020B0604020202020204" pitchFamily="34" charset="0"/>
                  <a:cs typeface="Arial" panose="020B0604020202020204" pitchFamily="34" charset="0"/>
                </a:rPr>
                <a:t>ハード・コピーの共有</a:t>
              </a:r>
            </a:p>
          </p:txBody>
        </p:sp>
        <p:sp>
          <p:nvSpPr>
            <p:cNvPr id="17" name="Freeform: Shape 16">
              <a:extLst>
                <a:ext uri="{FF2B5EF4-FFF2-40B4-BE49-F238E27FC236}">
                  <a16:creationId xmlns:a16="http://schemas.microsoft.com/office/drawing/2014/main" id="{DA5EA9CE-13B3-167A-6D6B-E5956F258FFF}"/>
                </a:ext>
              </a:extLst>
            </p:cNvPr>
            <p:cNvSpPr/>
            <p:nvPr/>
          </p:nvSpPr>
          <p:spPr>
            <a:xfrm>
              <a:off x="5335415"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8" name="Freeform: Shape 17">
              <a:extLst>
                <a:ext uri="{FF2B5EF4-FFF2-40B4-BE49-F238E27FC236}">
                  <a16:creationId xmlns:a16="http://schemas.microsoft.com/office/drawing/2014/main" id="{7236EAA3-3E9B-9D2C-1570-3A2701413155}"/>
                </a:ext>
              </a:extLst>
            </p:cNvPr>
            <p:cNvSpPr/>
            <p:nvPr/>
          </p:nvSpPr>
          <p:spPr>
            <a:xfrm>
              <a:off x="5581249"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輸入業者の</a:t>
              </a:r>
              <a:br>
                <a:rPr lang="en-US" sz="1000" kern="1200" noProof="1">
                  <a:latin typeface="Arial" panose="020B0604020202020204" pitchFamily="34" charset="0"/>
                  <a:cs typeface="Arial" panose="020B0604020202020204" pitchFamily="34" charset="0"/>
                </a:rPr>
              </a:br>
              <a:r>
                <a:rPr lang="en-US" sz="1000" kern="1200" noProof="1">
                  <a:latin typeface="Arial" panose="020B0604020202020204" pitchFamily="34" charset="0"/>
                  <a:cs typeface="Arial" panose="020B0604020202020204" pitchFamily="34" charset="0"/>
                </a:rPr>
                <a:t>登録簿へのLOAの追加</a:t>
              </a:r>
            </a:p>
          </p:txBody>
        </p:sp>
        <p:sp>
          <p:nvSpPr>
            <p:cNvPr id="19" name="Freeform: Shape 18">
              <a:extLst>
                <a:ext uri="{FF2B5EF4-FFF2-40B4-BE49-F238E27FC236}">
                  <a16:creationId xmlns:a16="http://schemas.microsoft.com/office/drawing/2014/main" id="{03753BD5-2F43-7D3E-5F65-94527466C227}"/>
                </a:ext>
              </a:extLst>
            </p:cNvPr>
            <p:cNvSpPr/>
            <p:nvPr/>
          </p:nvSpPr>
          <p:spPr>
            <a:xfrm>
              <a:off x="6482642"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20" name="Freeform: Shape 19">
              <a:extLst>
                <a:ext uri="{FF2B5EF4-FFF2-40B4-BE49-F238E27FC236}">
                  <a16:creationId xmlns:a16="http://schemas.microsoft.com/office/drawing/2014/main" id="{23FB3FD9-AB85-7145-5471-0C2331F8FBE5}"/>
                </a:ext>
              </a:extLst>
            </p:cNvPr>
            <p:cNvSpPr/>
            <p:nvPr/>
          </p:nvSpPr>
          <p:spPr>
            <a:xfrm>
              <a:off x="6728476"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審査のための保健当局への提出</a:t>
              </a:r>
            </a:p>
          </p:txBody>
        </p:sp>
        <p:sp>
          <p:nvSpPr>
            <p:cNvPr id="21" name="Freeform: Shape 20">
              <a:extLst>
                <a:ext uri="{FF2B5EF4-FFF2-40B4-BE49-F238E27FC236}">
                  <a16:creationId xmlns:a16="http://schemas.microsoft.com/office/drawing/2014/main" id="{20AABCE2-9423-B1E6-A432-AFEF110C8574}"/>
                </a:ext>
              </a:extLst>
            </p:cNvPr>
            <p:cNvSpPr/>
            <p:nvPr/>
          </p:nvSpPr>
          <p:spPr>
            <a:xfrm>
              <a:off x="7629869"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22" name="Freeform: Shape 21">
              <a:extLst>
                <a:ext uri="{FF2B5EF4-FFF2-40B4-BE49-F238E27FC236}">
                  <a16:creationId xmlns:a16="http://schemas.microsoft.com/office/drawing/2014/main" id="{143A9F81-614A-DCD5-CA11-A0EFF50E01CC}"/>
                </a:ext>
              </a:extLst>
            </p:cNvPr>
            <p:cNvSpPr/>
            <p:nvPr/>
          </p:nvSpPr>
          <p:spPr>
            <a:xfrm>
              <a:off x="7875704"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ja-JP" altLang="en-US" sz="1000" noProof="1">
                  <a:latin typeface="Arial" panose="020B0604020202020204" pitchFamily="34" charset="0"/>
                  <a:cs typeface="Arial" panose="020B0604020202020204" pitchFamily="34" charset="0"/>
                </a:rPr>
                <a:t>審査</a:t>
              </a:r>
              <a:r>
                <a:rPr lang="en-US" sz="1000" kern="1200" noProof="1">
                  <a:latin typeface="Arial" panose="020B0604020202020204" pitchFamily="34" charset="0"/>
                  <a:cs typeface="Arial" panose="020B0604020202020204" pitchFamily="34" charset="0"/>
                </a:rPr>
                <a:t>と承認</a:t>
              </a:r>
            </a:p>
          </p:txBody>
        </p:sp>
      </p:grpSp>
      <p:sp>
        <p:nvSpPr>
          <p:cNvPr id="4" name="テキスト ボックス 4">
            <a:extLst>
              <a:ext uri="{FF2B5EF4-FFF2-40B4-BE49-F238E27FC236}">
                <a16:creationId xmlns:a16="http://schemas.microsoft.com/office/drawing/2014/main" id="{1D5EA9E8-24E2-670E-2591-FAE5D022C0F7}"/>
              </a:ext>
            </a:extLst>
          </p:cNvPr>
          <p:cNvSpPr txBox="1"/>
          <p:nvPr/>
        </p:nvSpPr>
        <p:spPr>
          <a:xfrm>
            <a:off x="200472" y="1124747"/>
            <a:ext cx="9505054" cy="3159904"/>
          </a:xfrm>
          <a:prstGeom prst="rect">
            <a:avLst/>
          </a:prstGeom>
          <a:noFill/>
        </p:spPr>
        <p:txBody>
          <a:bodyPr wrap="square" lIns="0" tIns="0" rIns="0" bIns="0" rtlCol="0">
            <a:spAutoFit/>
          </a:bodyPr>
          <a:lstStyle/>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登録義務:</a:t>
            </a:r>
            <a:r>
              <a:rPr lang="en-US" sz="1200" b="1" noProof="1">
                <a:latin typeface="+mj-lt"/>
                <a:cs typeface="Arial" panose="020B0604020202020204" pitchFamily="34" charset="0"/>
              </a:rPr>
              <a:t> </a:t>
            </a:r>
            <a:r>
              <a:rPr lang="en-US" sz="1200" noProof="1">
                <a:latin typeface="+mj-lt"/>
                <a:cs typeface="Arial" panose="020B0604020202020204" pitchFamily="34" charset="0"/>
              </a:rPr>
              <a:t>2018</a:t>
            </a:r>
            <a:r>
              <a:rPr lang="en-US" sz="1200" noProof="1">
                <a:latin typeface="+mn-ea"/>
                <a:cs typeface="Arial" panose="020B0604020202020204" pitchFamily="34" charset="0"/>
              </a:rPr>
              <a:t>年</a:t>
            </a:r>
            <a:r>
              <a:rPr lang="en-US" sz="1200" noProof="1">
                <a:latin typeface="+mj-lt"/>
                <a:cs typeface="Arial" panose="020B0604020202020204" pitchFamily="34" charset="0"/>
              </a:rPr>
              <a:t>9</a:t>
            </a:r>
            <a:r>
              <a:rPr lang="en-US" sz="1200" noProof="1">
                <a:latin typeface="+mn-ea"/>
                <a:cs typeface="Arial" panose="020B0604020202020204" pitchFamily="34" charset="0"/>
              </a:rPr>
              <a:t>月より、すべての医療機器はエジプトで登録されなければな</a:t>
            </a:r>
            <a:r>
              <a:rPr lang="ja-JP" altLang="en-US" sz="1200" noProof="1">
                <a:latin typeface="+mn-ea"/>
                <a:cs typeface="Arial" panose="020B0604020202020204" pitchFamily="34" charset="0"/>
              </a:rPr>
              <a:t>らない。</a:t>
            </a:r>
            <a:endParaRPr lang="en-US" sz="1200" noProof="1">
              <a:latin typeface="+mn-ea"/>
              <a:cs typeface="Arial" panose="020B0604020202020204" pitchFamily="34" charset="0"/>
            </a:endParaRP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医療機器の供給源: </a:t>
            </a:r>
            <a:r>
              <a:rPr lang="en-US" sz="1200" noProof="1">
                <a:latin typeface="+mn-ea"/>
                <a:cs typeface="Arial" panose="020B0604020202020204" pitchFamily="34" charset="0"/>
              </a:rPr>
              <a:t>国内生産が限られているため</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エジプトの医療機器のほとんどは</a:t>
            </a:r>
            <a:r>
              <a:rPr lang="en-US" sz="1200" noProof="1">
                <a:latin typeface="+mn-ea"/>
                <a:cs typeface="Arial" panose="020B0604020202020204" pitchFamily="34" charset="0"/>
              </a:rPr>
              <a:t>輸入されている。</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規制当局: </a:t>
            </a:r>
            <a:r>
              <a:rPr lang="en-US" sz="1200" noProof="1">
                <a:latin typeface="+mn-ea"/>
                <a:cs typeface="Arial" panose="020B0604020202020204" pitchFamily="34" charset="0"/>
              </a:rPr>
              <a:t>エジプト医薬品庁（</a:t>
            </a:r>
            <a:r>
              <a:rPr lang="en-US" sz="1200" noProof="1">
                <a:latin typeface="+mj-lt"/>
                <a:cs typeface="Arial" panose="020B0604020202020204" pitchFamily="34" charset="0"/>
              </a:rPr>
              <a:t>EDA） </a:t>
            </a:r>
            <a:r>
              <a:rPr lang="en-US" sz="1200" noProof="1">
                <a:latin typeface="+mn-ea"/>
                <a:cs typeface="Arial" panose="020B0604020202020204" pitchFamily="34" charset="0"/>
              </a:rPr>
              <a:t>が登録プロセスを監督</a:t>
            </a:r>
            <a:r>
              <a:rPr lang="ja-JP" altLang="en-US" sz="1200" noProof="1">
                <a:latin typeface="+mn-ea"/>
                <a:cs typeface="Arial" panose="020B0604020202020204" pitchFamily="34" charset="0"/>
              </a:rPr>
              <a:t>する。</a:t>
            </a:r>
            <a:endParaRPr lang="en-US" sz="1200" noProof="1">
              <a:latin typeface="+mn-ea"/>
              <a:cs typeface="Arial" panose="020B0604020202020204" pitchFamily="34" charset="0"/>
            </a:endParaRP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準拠法: </a:t>
            </a:r>
            <a:r>
              <a:rPr lang="ja-JP" altLang="en-US" sz="1200" noProof="1">
                <a:latin typeface="+mn-ea"/>
                <a:cs typeface="Arial" panose="020B0604020202020204" pitchFamily="34" charset="0"/>
              </a:rPr>
              <a:t>登録</a:t>
            </a:r>
            <a:r>
              <a:rPr lang="en-US" sz="1200" noProof="1">
                <a:latin typeface="+mn-ea"/>
                <a:cs typeface="Arial" panose="020B0604020202020204" pitchFamily="34" charset="0"/>
              </a:rPr>
              <a:t>プロセスは、エジプト医療機器法（</a:t>
            </a:r>
            <a:r>
              <a:rPr lang="en-US" sz="1200" noProof="1">
                <a:latin typeface="+mj-lt"/>
                <a:cs typeface="Arial" panose="020B0604020202020204" pitchFamily="34" charset="0"/>
              </a:rPr>
              <a:t>2003</a:t>
            </a:r>
            <a:r>
              <a:rPr lang="en-US" sz="1200" noProof="1">
                <a:latin typeface="+mn-ea"/>
                <a:cs typeface="Arial" panose="020B0604020202020204" pitchFamily="34" charset="0"/>
              </a:rPr>
              <a:t>年法律第</a:t>
            </a:r>
            <a:r>
              <a:rPr lang="en-US" sz="1200" noProof="1">
                <a:latin typeface="+mj-lt"/>
                <a:cs typeface="Arial" panose="020B0604020202020204" pitchFamily="34" charset="0"/>
              </a:rPr>
              <a:t>10</a:t>
            </a:r>
            <a:r>
              <a:rPr lang="en-US" sz="1200" noProof="1">
                <a:latin typeface="+mn-ea"/>
                <a:cs typeface="Arial" panose="020B0604020202020204" pitchFamily="34" charset="0"/>
              </a:rPr>
              <a:t>号</a:t>
            </a:r>
            <a:r>
              <a:rPr lang="en-US" sz="1200" noProof="1">
                <a:latin typeface="+mj-lt"/>
                <a:cs typeface="Arial" panose="020B0604020202020204" pitchFamily="34" charset="0"/>
              </a:rPr>
              <a:t>） </a:t>
            </a:r>
            <a:r>
              <a:rPr lang="en-US" sz="1200" noProof="1">
                <a:latin typeface="+mn-ea"/>
                <a:cs typeface="Arial" panose="020B0604020202020204" pitchFamily="34" charset="0"/>
              </a:rPr>
              <a:t>に準拠する。</a:t>
            </a:r>
          </a:p>
          <a:p>
            <a:pPr marL="190500" indent="-190500" algn="just" fontAlgn="base">
              <a:lnSpc>
                <a:spcPct val="110000"/>
              </a:lnSpc>
              <a:spcAft>
                <a:spcPts val="200"/>
              </a:spcAft>
              <a:buClr>
                <a:srgbClr val="5F8AC3"/>
              </a:buClr>
              <a:buFont typeface="Wingdings" panose="05000000000000000000" pitchFamily="2" charset="2"/>
              <a:buChar char="n"/>
            </a:pPr>
            <a:r>
              <a:rPr lang="ja-JP" altLang="en-US" sz="1200" b="1" noProof="1">
                <a:latin typeface="+mn-ea"/>
                <a:cs typeface="Arial" panose="020B0604020202020204" pitchFamily="34" charset="0"/>
              </a:rPr>
              <a:t>現地代理人</a:t>
            </a:r>
            <a:r>
              <a:rPr lang="en-US" sz="1200" b="1" noProof="1">
                <a:latin typeface="+mn-ea"/>
                <a:cs typeface="Arial" panose="020B0604020202020204" pitchFamily="34" charset="0"/>
              </a:rPr>
              <a:t>の要件:</a:t>
            </a:r>
          </a:p>
          <a:p>
            <a:pPr marL="628650" lvl="2" indent="-17145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登録プロセスには、エジプト人登録</a:t>
            </a:r>
            <a:r>
              <a:rPr lang="ja-JP" altLang="en-US" sz="1200" noProof="1">
                <a:latin typeface="+mj-lt"/>
                <a:cs typeface="Arial" panose="020B0604020202020204" pitchFamily="34" charset="0"/>
              </a:rPr>
              <a:t>名義人</a:t>
            </a:r>
            <a:r>
              <a:rPr lang="en-US" sz="1200" noProof="1">
                <a:latin typeface="+mj-lt"/>
                <a:cs typeface="Arial" panose="020B0604020202020204" pitchFamily="34" charset="0"/>
              </a:rPr>
              <a:t>（ERH: the Egyptian Registration Holder） </a:t>
            </a:r>
            <a:r>
              <a:rPr lang="en-US" sz="1200" noProof="1">
                <a:latin typeface="+mn-ea"/>
                <a:cs typeface="Arial" panose="020B0604020202020204" pitchFamily="34" charset="0"/>
              </a:rPr>
              <a:t>として知られる現地の公認代理人が必要で</a:t>
            </a:r>
            <a:r>
              <a:rPr lang="ja-JP" altLang="en-US" sz="1200" noProof="1">
                <a:latin typeface="+mn-ea"/>
                <a:cs typeface="Arial" panose="020B0604020202020204" pitchFamily="34" charset="0"/>
              </a:rPr>
              <a:t>ある</a:t>
            </a:r>
            <a:r>
              <a:rPr lang="en-US" sz="1200" noProof="1">
                <a:latin typeface="+mn-ea"/>
                <a:cs typeface="Arial" panose="020B0604020202020204" pitchFamily="34" charset="0"/>
              </a:rPr>
              <a:t>。</a:t>
            </a:r>
          </a:p>
          <a:p>
            <a:pPr marL="628650" lvl="2" indent="-171450" algn="just" fontAlgn="base">
              <a:lnSpc>
                <a:spcPct val="110000"/>
              </a:lnSpc>
              <a:spcAft>
                <a:spcPts val="200"/>
              </a:spcAft>
              <a:buClr>
                <a:srgbClr val="5F8AC3"/>
              </a:buClr>
              <a:buFont typeface="Courier New" panose="02070309020205020404" pitchFamily="49" charset="0"/>
              <a:buChar char="o"/>
            </a:pPr>
            <a:r>
              <a:rPr lang="en-US" sz="1200" noProof="1">
                <a:latin typeface="+mj-lt"/>
                <a:cs typeface="Arial" panose="020B0604020202020204" pitchFamily="34" charset="0"/>
              </a:rPr>
              <a:t>ERH</a:t>
            </a:r>
            <a:r>
              <a:rPr lang="en-US" sz="1200" noProof="1">
                <a:latin typeface="+mn-ea"/>
                <a:cs typeface="Arial" panose="020B0604020202020204" pitchFamily="34" charset="0"/>
              </a:rPr>
              <a:t>は、外国の医療機器会社に代わってEDAに登録申請書及び資料を提出する責任を負う。</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ERHの責務:</a:t>
            </a: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登録文書</a:t>
            </a:r>
            <a:r>
              <a:rPr lang="ja-JP" altLang="en-US" sz="1200" noProof="1">
                <a:latin typeface="+mn-ea"/>
                <a:cs typeface="Arial" panose="020B0604020202020204" pitchFamily="34" charset="0"/>
              </a:rPr>
              <a:t>を保管する。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事故またはリコールの報告</a:t>
            </a:r>
            <a:r>
              <a:rPr lang="ja-JP" altLang="en-US" sz="1200" noProof="1">
                <a:latin typeface="+mn-ea"/>
                <a:cs typeface="Arial" panose="020B0604020202020204" pitchFamily="34" charset="0"/>
              </a:rPr>
              <a:t>をする。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製品のライフサイクルを通じて、関連するすべての基準および規制へのコンプライアンス</a:t>
            </a:r>
            <a:r>
              <a:rPr lang="ja-JP" altLang="en-US" sz="1200" noProof="1">
                <a:latin typeface="+mn-ea"/>
                <a:cs typeface="Arial" panose="020B0604020202020204" pitchFamily="34" charset="0"/>
              </a:rPr>
              <a:t>を</a:t>
            </a:r>
            <a:r>
              <a:rPr lang="en-US" sz="1200" noProof="1">
                <a:latin typeface="+mn-ea"/>
                <a:cs typeface="Arial" panose="020B0604020202020204" pitchFamily="34" charset="0"/>
              </a:rPr>
              <a:t>確保</a:t>
            </a:r>
            <a:r>
              <a:rPr lang="ja-JP" altLang="en-US" sz="1200" noProof="1">
                <a:latin typeface="+mn-ea"/>
                <a:cs typeface="Arial" panose="020B0604020202020204" pitchFamily="34" charset="0"/>
              </a:rPr>
              <a:t>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特に医療機器中央管理局（</a:t>
            </a:r>
            <a:r>
              <a:rPr lang="en-US" sz="1200" noProof="1">
                <a:latin typeface="+mj-lt"/>
                <a:cs typeface="Arial" panose="020B0604020202020204" pitchFamily="34" charset="0"/>
              </a:rPr>
              <a:t>the Central Administration of Medical Devices）</a:t>
            </a:r>
            <a:r>
              <a:rPr lang="en-US" sz="1200" noProof="1">
                <a:latin typeface="+mn-ea"/>
                <a:cs typeface="Arial" panose="020B0604020202020204" pitchFamily="34" charset="0"/>
              </a:rPr>
              <a:t>を通じて、</a:t>
            </a:r>
            <a:r>
              <a:rPr lang="en-US" sz="1200" noProof="1">
                <a:latin typeface="+mj-lt"/>
                <a:cs typeface="Arial" panose="020B0604020202020204" pitchFamily="34" charset="0"/>
              </a:rPr>
              <a:t>EDA</a:t>
            </a:r>
            <a:r>
              <a:rPr lang="en-US" sz="1200" noProof="1">
                <a:latin typeface="+mn-ea"/>
                <a:cs typeface="Arial" panose="020B0604020202020204" pitchFamily="34" charset="0"/>
              </a:rPr>
              <a:t>への医療機器の登録を</a:t>
            </a:r>
            <a:r>
              <a:rPr lang="ja-JP" altLang="en-US" sz="1200" noProof="1">
                <a:latin typeface="+mn-ea"/>
                <a:cs typeface="Arial" panose="020B0604020202020204" pitchFamily="34" charset="0"/>
              </a:rPr>
              <a:t>保障</a:t>
            </a:r>
            <a:r>
              <a:rPr lang="en-US" sz="1200" noProof="1">
                <a:latin typeface="+mn-ea"/>
                <a:cs typeface="Arial" panose="020B0604020202020204" pitchFamily="34" charset="0"/>
              </a:rPr>
              <a:t>する。</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技術データ評価:</a:t>
            </a:r>
          </a:p>
          <a:p>
            <a:pPr marL="685800" lvl="2" indent="-228600" algn="just" fontAlgn="base">
              <a:lnSpc>
                <a:spcPct val="110000"/>
              </a:lnSpc>
              <a:spcAft>
                <a:spcPts val="200"/>
              </a:spcAft>
              <a:buClr>
                <a:srgbClr val="5F8AC3"/>
              </a:buClr>
              <a:buFont typeface="Courier New" panose="02070309020205020404" pitchFamily="49" charset="0"/>
              <a:buChar char="o"/>
            </a:pPr>
            <a:r>
              <a:rPr lang="ja-JP" altLang="en-US" sz="1200" noProof="1">
                <a:latin typeface="+mn-ea"/>
                <a:cs typeface="Arial" panose="020B0604020202020204" pitchFamily="34" charset="0"/>
              </a:rPr>
              <a:t>薬事企画局</a:t>
            </a:r>
            <a:r>
              <a:rPr lang="en-US" sz="1200" noProof="1">
                <a:latin typeface="+mn-ea"/>
                <a:cs typeface="Arial" panose="020B0604020202020204" pitchFamily="34" charset="0"/>
              </a:rPr>
              <a:t>（</a:t>
            </a:r>
            <a:r>
              <a:rPr lang="en-US" altLang="ja-JP" sz="1200" noProof="1">
                <a:latin typeface="+mj-lt"/>
                <a:cs typeface="Arial" panose="020B0604020202020204" pitchFamily="34" charset="0"/>
              </a:rPr>
              <a:t>DPPC: </a:t>
            </a:r>
            <a:r>
              <a:rPr lang="en-US" sz="1200" noProof="1">
                <a:latin typeface="+mj-lt"/>
                <a:cs typeface="Arial" panose="020B0604020202020204" pitchFamily="34" charset="0"/>
              </a:rPr>
              <a:t>Drug Policy and Planning Center） </a:t>
            </a:r>
            <a:r>
              <a:rPr lang="en-US" sz="1200" noProof="1">
                <a:latin typeface="+mn-ea"/>
                <a:cs typeface="Arial" panose="020B0604020202020204" pitchFamily="34" charset="0"/>
              </a:rPr>
              <a:t>と中央薬事管理局（</a:t>
            </a:r>
            <a:r>
              <a:rPr lang="en-US" sz="1200" noProof="1">
                <a:latin typeface="+mj-lt"/>
                <a:cs typeface="Arial" panose="020B0604020202020204" pitchFamily="34" charset="0"/>
              </a:rPr>
              <a:t>CAPA） </a:t>
            </a:r>
            <a:r>
              <a:rPr lang="en-US" sz="1200" noProof="1">
                <a:latin typeface="+mn-ea"/>
                <a:cs typeface="Arial" panose="020B0604020202020204" pitchFamily="34" charset="0"/>
              </a:rPr>
              <a:t>は、</a:t>
            </a:r>
            <a:r>
              <a:rPr lang="en-US" sz="1200" b="0" i="0" noProof="1">
                <a:solidFill>
                  <a:srgbClr val="000000"/>
                </a:solidFill>
                <a:effectLst/>
                <a:latin typeface="+mn-ea"/>
                <a:cs typeface="Arial" panose="020B0604020202020204" pitchFamily="34" charset="0"/>
              </a:rPr>
              <a:t>登録のための</a:t>
            </a:r>
            <a:r>
              <a:rPr lang="en-US" sz="1200" noProof="1">
                <a:latin typeface="+mn-ea"/>
                <a:cs typeface="Arial" panose="020B0604020202020204" pitchFamily="34" charset="0"/>
              </a:rPr>
              <a:t>技術データの評価に関与する。</a:t>
            </a:r>
          </a:p>
        </p:txBody>
      </p:sp>
      <p:sp>
        <p:nvSpPr>
          <p:cNvPr id="7" name="Text Placeholder 6">
            <a:extLst>
              <a:ext uri="{FF2B5EF4-FFF2-40B4-BE49-F238E27FC236}">
                <a16:creationId xmlns:a16="http://schemas.microsoft.com/office/drawing/2014/main" id="{D7BDEE4A-7B81-EE20-3481-5359539C5B69}"/>
              </a:ext>
            </a:extLst>
          </p:cNvPr>
          <p:cNvSpPr>
            <a:spLocks noGrp="1"/>
          </p:cNvSpPr>
          <p:nvPr>
            <p:ph type="body" sz="quarter" idx="15"/>
          </p:nvPr>
        </p:nvSpPr>
        <p:spPr>
          <a:xfrm>
            <a:off x="200025" y="508610"/>
            <a:ext cx="9705975" cy="400294"/>
          </a:xfrm>
        </p:spPr>
        <p:txBody>
          <a:bodyPr/>
          <a:lstStyle/>
          <a:p>
            <a:r>
              <a:rPr kumimoji="1" lang="ja-JP" altLang="en-US" sz="2000" noProof="1"/>
              <a:t>医療機器登録の規制当局 </a:t>
            </a:r>
            <a:r>
              <a:rPr kumimoji="1" lang="en-US" altLang="ja-JP" sz="2000" noProof="1"/>
              <a:t>- </a:t>
            </a:r>
            <a:r>
              <a:rPr kumimoji="1" lang="ja-JP" altLang="en-US" sz="2000" noProof="1"/>
              <a:t>エジプト医薬品庁（</a:t>
            </a:r>
            <a:r>
              <a:rPr kumimoji="1" lang="en-US" altLang="ja-JP" sz="2000" noProof="1"/>
              <a:t>Egyptian Drug Authority: </a:t>
            </a:r>
            <a:r>
              <a:rPr kumimoji="1" lang="ja-JP" altLang="en-US" sz="2000" noProof="1"/>
              <a:t>EDA）</a:t>
            </a:r>
            <a:endParaRPr kumimoji="1" lang="ja-JP" altLang="en-US" sz="2000" dirty="0"/>
          </a:p>
        </p:txBody>
      </p:sp>
      <p:sp>
        <p:nvSpPr>
          <p:cNvPr id="8" name="TextBox 7">
            <a:extLst>
              <a:ext uri="{FF2B5EF4-FFF2-40B4-BE49-F238E27FC236}">
                <a16:creationId xmlns:a16="http://schemas.microsoft.com/office/drawing/2014/main" id="{2D8061DF-40CB-C01A-34BA-F59E35F07E37}"/>
              </a:ext>
            </a:extLst>
          </p:cNvPr>
          <p:cNvSpPr txBox="1"/>
          <p:nvPr/>
        </p:nvSpPr>
        <p:spPr>
          <a:xfrm>
            <a:off x="18372" y="5758310"/>
            <a:ext cx="3740913" cy="482504"/>
          </a:xfrm>
          <a:prstGeom prst="rect">
            <a:avLst/>
          </a:prstGeom>
          <a:noFill/>
        </p:spPr>
        <p:txBody>
          <a:bodyPr wrap="square">
            <a:spAutoFit/>
          </a:bodyPr>
          <a:lstStyle/>
          <a:p>
            <a:pPr marL="647700" lvl="2" indent="-190500" algn="just" fontAlgn="base">
              <a:lnSpc>
                <a:spcPct val="110000"/>
              </a:lnSpc>
              <a:spcBef>
                <a:spcPct val="0"/>
              </a:spcBef>
              <a:spcAft>
                <a:spcPts val="200"/>
              </a:spcAft>
              <a:buClr>
                <a:srgbClr val="5F8AC3"/>
              </a:buClr>
              <a:buFont typeface="Courier New" panose="02070309020205020404" pitchFamily="49" charset="0"/>
              <a:buChar char="o"/>
            </a:pPr>
            <a:r>
              <a:rPr lang="en-US" sz="1120" noProof="1">
                <a:latin typeface="Arial" panose="020B0604020202020204" pitchFamily="34" charset="0"/>
                <a:cs typeface="Arial" panose="020B0604020202020204" pitchFamily="34" charset="0"/>
              </a:rPr>
              <a:t>LOA:Letter of Acceptance</a:t>
            </a:r>
          </a:p>
          <a:p>
            <a:pPr marL="647700" lvl="2" indent="-190500" algn="just" fontAlgn="base">
              <a:lnSpc>
                <a:spcPct val="110000"/>
              </a:lnSpc>
              <a:spcBef>
                <a:spcPct val="0"/>
              </a:spcBef>
              <a:spcAft>
                <a:spcPts val="200"/>
              </a:spcAft>
              <a:buClr>
                <a:srgbClr val="5F8AC3"/>
              </a:buClr>
              <a:buFont typeface="Courier New" panose="02070309020205020404" pitchFamily="49" charset="0"/>
              <a:buChar char="o"/>
            </a:pPr>
            <a:r>
              <a:rPr lang="en-US" sz="1120" noProof="1">
                <a:latin typeface="Arial" panose="020B0604020202020204" pitchFamily="34" charset="0"/>
                <a:cs typeface="Arial" panose="020B0604020202020204" pitchFamily="34" charset="0"/>
              </a:rPr>
              <a:t>AR–承認された代表者</a:t>
            </a:r>
          </a:p>
        </p:txBody>
      </p:sp>
    </p:spTree>
    <p:extLst>
      <p:ext uri="{BB962C8B-B14F-4D97-AF65-F5344CB8AC3E}">
        <p14:creationId xmlns:p14="http://schemas.microsoft.com/office/powerpoint/2010/main" val="252029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Freyr Solutions、RegDesk</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graphicFrame>
        <p:nvGraphicFramePr>
          <p:cNvPr id="2" name="Table 1">
            <a:extLst>
              <a:ext uri="{FF2B5EF4-FFF2-40B4-BE49-F238E27FC236}">
                <a16:creationId xmlns:a16="http://schemas.microsoft.com/office/drawing/2014/main" id="{08200747-9B12-9298-769F-6686D734105D}"/>
              </a:ext>
            </a:extLst>
          </p:cNvPr>
          <p:cNvGraphicFramePr>
            <a:graphicFrameLocks noGrp="1"/>
          </p:cNvGraphicFramePr>
          <p:nvPr/>
        </p:nvGraphicFramePr>
        <p:xfrm>
          <a:off x="426805" y="2801834"/>
          <a:ext cx="9052385" cy="1895674"/>
        </p:xfrm>
        <a:graphic>
          <a:graphicData uri="http://schemas.openxmlformats.org/drawingml/2006/table">
            <a:tbl>
              <a:tblPr/>
              <a:tblGrid>
                <a:gridCol w="2060066">
                  <a:extLst>
                    <a:ext uri="{9D8B030D-6E8A-4147-A177-3AD203B41FA5}">
                      <a16:colId xmlns:a16="http://schemas.microsoft.com/office/drawing/2014/main" val="287044950"/>
                    </a:ext>
                  </a:extLst>
                </a:gridCol>
                <a:gridCol w="2060066">
                  <a:extLst>
                    <a:ext uri="{9D8B030D-6E8A-4147-A177-3AD203B41FA5}">
                      <a16:colId xmlns:a16="http://schemas.microsoft.com/office/drawing/2014/main" val="3442155606"/>
                    </a:ext>
                  </a:extLst>
                </a:gridCol>
                <a:gridCol w="4932253">
                  <a:extLst>
                    <a:ext uri="{9D8B030D-6E8A-4147-A177-3AD203B41FA5}">
                      <a16:colId xmlns:a16="http://schemas.microsoft.com/office/drawing/2014/main" val="1122223822"/>
                    </a:ext>
                  </a:extLst>
                </a:gridCol>
              </a:tblGrid>
              <a:tr h="301938">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国際分類</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リスク</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例</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extLst>
                  <a:ext uri="{0D108BD9-81ED-4DB2-BD59-A6C34878D82A}">
                    <a16:rowId xmlns:a16="http://schemas.microsoft.com/office/drawing/2014/main" val="839598584"/>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低リスク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手術器具、包帯、および非侵襲的診断</a:t>
                      </a:r>
                      <a:r>
                        <a:rPr lang="ja-JP" altLang="en-US" sz="1300" b="0" i="0" noProof="1">
                          <a:solidFill>
                            <a:srgbClr val="2D3033"/>
                          </a:solidFill>
                          <a:effectLst/>
                          <a:latin typeface="+mn-ea"/>
                          <a:ea typeface="+mn-ea"/>
                        </a:rPr>
                        <a:t>装置</a:t>
                      </a:r>
                      <a:endParaRPr lang="en-US" sz="1300" b="0" i="0" noProof="1">
                        <a:solidFill>
                          <a:srgbClr val="2D3033"/>
                        </a:solidFill>
                        <a:effectLst/>
                        <a:latin typeface="+mn-ea"/>
                        <a:ea typeface="+mn-ea"/>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481453219"/>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IIa</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低</a:t>
                      </a:r>
                      <a:r>
                        <a:rPr lang="ja-JP" altLang="en-US" sz="1300" b="0" i="0" noProof="1">
                          <a:solidFill>
                            <a:srgbClr val="2D3033"/>
                          </a:solidFill>
                          <a:effectLst/>
                          <a:latin typeface="+mn-ea"/>
                          <a:ea typeface="+mn-ea"/>
                        </a:rPr>
                        <a:t>～</a:t>
                      </a:r>
                      <a:r>
                        <a:rPr lang="en-US" sz="1300" b="0" i="0" noProof="1">
                          <a:solidFill>
                            <a:srgbClr val="2D3033"/>
                          </a:solidFill>
                          <a:effectLst/>
                          <a:latin typeface="+mn-ea"/>
                          <a:ea typeface="+mn-ea"/>
                        </a:rPr>
                        <a:t>中リスク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内視鏡、外科用レーザー、一部の画像診断装置</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682038847"/>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IIb</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中</a:t>
                      </a:r>
                      <a:r>
                        <a:rPr lang="ja-JP" altLang="en-US" sz="1300" b="0" i="0" noProof="1">
                          <a:solidFill>
                            <a:srgbClr val="2D3033"/>
                          </a:solidFill>
                          <a:effectLst/>
                          <a:latin typeface="+mn-ea"/>
                          <a:ea typeface="+mn-ea"/>
                        </a:rPr>
                        <a:t>～高</a:t>
                      </a:r>
                      <a:r>
                        <a:rPr lang="en-US" sz="1300" b="0" i="0" noProof="1">
                          <a:solidFill>
                            <a:srgbClr val="2D3033"/>
                          </a:solidFill>
                          <a:effectLst/>
                          <a:latin typeface="+mn-ea"/>
                          <a:ea typeface="+mn-ea"/>
                        </a:rPr>
                        <a:t>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人工関節、ペースメーカー、特定の画像機器</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3333499394"/>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III</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高リスク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心臓弁、心臓ポンプ、神経刺激装置</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336166895"/>
                  </a:ext>
                </a:extLst>
              </a:tr>
            </a:tbl>
          </a:graphicData>
        </a:graphic>
      </p:graphicFrame>
      <p:sp>
        <p:nvSpPr>
          <p:cNvPr id="7" name="Text Placeholder 6">
            <a:extLst>
              <a:ext uri="{FF2B5EF4-FFF2-40B4-BE49-F238E27FC236}">
                <a16:creationId xmlns:a16="http://schemas.microsoft.com/office/drawing/2014/main" id="{C7E6B59A-3FD3-2976-A689-B4E2EBD43AC3}"/>
              </a:ext>
            </a:extLst>
          </p:cNvPr>
          <p:cNvSpPr>
            <a:spLocks noGrp="1"/>
          </p:cNvSpPr>
          <p:nvPr>
            <p:ph type="body" sz="quarter" idx="15"/>
          </p:nvPr>
        </p:nvSpPr>
        <p:spPr/>
        <p:txBody>
          <a:bodyPr/>
          <a:lstStyle/>
          <a:p>
            <a:r>
              <a:rPr lang="en-US" sz="2000" noProof="1">
                <a:latin typeface="HGP創英角ｺﾞｼｯｸUB" panose="020B0900000000000000" pitchFamily="50" charset="-128"/>
              </a:rPr>
              <a:t>医療機器の分類</a:t>
            </a:r>
          </a:p>
        </p:txBody>
      </p:sp>
      <p:sp>
        <p:nvSpPr>
          <p:cNvPr id="9" name="TextBox 8">
            <a:extLst>
              <a:ext uri="{FF2B5EF4-FFF2-40B4-BE49-F238E27FC236}">
                <a16:creationId xmlns:a16="http://schemas.microsoft.com/office/drawing/2014/main" id="{D774B274-B185-6D31-5631-D54F8A2B4E3D}"/>
              </a:ext>
            </a:extLst>
          </p:cNvPr>
          <p:cNvSpPr txBox="1"/>
          <p:nvPr/>
        </p:nvSpPr>
        <p:spPr>
          <a:xfrm>
            <a:off x="200472" y="1124747"/>
            <a:ext cx="9505054" cy="1075487"/>
          </a:xfrm>
          <a:prstGeom prst="rect">
            <a:avLst/>
          </a:prstGeom>
          <a:noFill/>
        </p:spPr>
        <p:txBody>
          <a:bodyPr wrap="square">
            <a:spAutoFit/>
          </a:bodyPr>
          <a:lstStyle/>
          <a:p>
            <a:pPr marL="190504" indent="-190504" algn="just">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n-ea"/>
                <a:cs typeface="Arial" panose="020B0604020202020204" pitchFamily="34" charset="0"/>
              </a:rPr>
              <a:t>エジプトでは、医療機器の分類は、目的と関連するリスクレベルに従って医療機器を分類する欧州モデルに従っている。</a:t>
            </a:r>
          </a:p>
          <a:p>
            <a:pPr marL="190504" indent="-190504" algn="just">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n-ea"/>
                <a:cs typeface="Arial" panose="020B0604020202020204" pitchFamily="34" charset="0"/>
              </a:rPr>
              <a:t>医療機器の定義: エジプトにおける医療機器とは、人間</a:t>
            </a:r>
            <a:r>
              <a:rPr kumimoji="1" lang="ja-JP" altLang="en-US" sz="1400" noProof="1">
                <a:solidFill>
                  <a:srgbClr val="000000"/>
                </a:solidFill>
                <a:latin typeface="+mn-ea"/>
                <a:cs typeface="Arial" panose="020B0604020202020204" pitchFamily="34" charset="0"/>
              </a:rPr>
              <a:t>が</a:t>
            </a:r>
            <a:r>
              <a:rPr kumimoji="1" lang="en-US" sz="1400" noProof="1">
                <a:solidFill>
                  <a:srgbClr val="000000"/>
                </a:solidFill>
                <a:latin typeface="+mn-ea"/>
                <a:cs typeface="Arial" panose="020B0604020202020204" pitchFamily="34" charset="0"/>
              </a:rPr>
              <a:t>使用</a:t>
            </a:r>
            <a:r>
              <a:rPr kumimoji="1" lang="ja-JP" altLang="en-US" sz="1400" noProof="1">
                <a:solidFill>
                  <a:srgbClr val="000000"/>
                </a:solidFill>
                <a:latin typeface="+mn-ea"/>
                <a:cs typeface="Arial" panose="020B0604020202020204" pitchFamily="34" charset="0"/>
              </a:rPr>
              <a:t>する</a:t>
            </a:r>
            <a:r>
              <a:rPr kumimoji="1" lang="en-US" sz="1400" noProof="1">
                <a:solidFill>
                  <a:srgbClr val="000000"/>
                </a:solidFill>
                <a:latin typeface="+mn-ea"/>
                <a:cs typeface="Arial" panose="020B0604020202020204" pitchFamily="34" charset="0"/>
              </a:rPr>
              <a:t>ために単独または組み合わせて製造された、移植可能なもの、電子プログラム（ソフトウェア）、材料、その他の類似または関連するものを含む、あらゆる機器、器具、材料、機械、装置またはアプリケーションを指</a:t>
            </a:r>
            <a:r>
              <a:rPr kumimoji="1" lang="ja-JP" altLang="en-US" sz="1400" noProof="1">
                <a:solidFill>
                  <a:srgbClr val="000000"/>
                </a:solidFill>
                <a:latin typeface="+mn-ea"/>
                <a:cs typeface="Arial" panose="020B0604020202020204" pitchFamily="34" charset="0"/>
              </a:rPr>
              <a:t>す。</a:t>
            </a:r>
            <a:endParaRPr kumimoji="1" lang="en-US" sz="1400" noProof="1">
              <a:solidFill>
                <a:srgbClr val="000000"/>
              </a:solidFill>
              <a:latin typeface="+mn-ea"/>
              <a:cs typeface="Arial" panose="020B0604020202020204" pitchFamily="34" charset="0"/>
            </a:endParaRPr>
          </a:p>
        </p:txBody>
      </p:sp>
    </p:spTree>
    <p:extLst>
      <p:ext uri="{BB962C8B-B14F-4D97-AF65-F5344CB8AC3E}">
        <p14:creationId xmlns:p14="http://schemas.microsoft.com/office/powerpoint/2010/main" val="3460605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1845B8-8FF5-7867-9ECF-649AFE5B91F2}"/>
              </a:ext>
            </a:extLst>
          </p:cNvPr>
          <p:cNvSpPr>
            <a:spLocks noGrp="1"/>
          </p:cNvSpPr>
          <p:nvPr>
            <p:ph type="body" sz="quarter" idx="15"/>
          </p:nvPr>
        </p:nvSpPr>
        <p:spPr>
          <a:xfrm>
            <a:off x="200022" y="637872"/>
            <a:ext cx="9591249" cy="292588"/>
          </a:xfrm>
        </p:spPr>
        <p:txBody>
          <a:bodyPr/>
          <a:lstStyle/>
          <a:p>
            <a:r>
              <a:rPr kumimoji="1" lang="ja-JP" altLang="en-US" sz="2000" noProof="1"/>
              <a:t>公共調達に関わる組織 </a:t>
            </a:r>
            <a:r>
              <a:rPr kumimoji="1" lang="en-US" altLang="ja-JP" sz="2000" noProof="1"/>
              <a:t>- </a:t>
            </a:r>
            <a:r>
              <a:rPr kumimoji="1" lang="ja-JP" altLang="en-US" sz="2000" noProof="1"/>
              <a:t>統一調達局（</a:t>
            </a:r>
            <a:r>
              <a:rPr kumimoji="1" lang="en-US" altLang="ja-JP" sz="2000" noProof="1"/>
              <a:t>United Procurement Authority: </a:t>
            </a:r>
            <a:r>
              <a:rPr kumimoji="1" lang="ja-JP" altLang="en-US" sz="2000" noProof="1"/>
              <a:t>UPA）</a:t>
            </a:r>
            <a:endParaRPr kumimoji="1" lang="ja-JP" altLang="en-US" sz="2000" dirty="0"/>
          </a:p>
        </p:txBody>
      </p:sp>
      <p:sp>
        <p:nvSpPr>
          <p:cNvPr id="4" name="TextBox 71">
            <a:extLst>
              <a:ext uri="{FF2B5EF4-FFF2-40B4-BE49-F238E27FC236}">
                <a16:creationId xmlns:a16="http://schemas.microsoft.com/office/drawing/2014/main" id="{A6329A07-1CC8-A637-55C2-284F27289B71}"/>
              </a:ext>
            </a:extLst>
          </p:cNvPr>
          <p:cNvSpPr txBox="1"/>
          <p:nvPr/>
        </p:nvSpPr>
        <p:spPr bwMode="gray">
          <a:xfrm>
            <a:off x="200472" y="1124747"/>
            <a:ext cx="9505054" cy="2971263"/>
          </a:xfrm>
          <a:prstGeom prst="rect">
            <a:avLst/>
          </a:prstGeom>
          <a:noFill/>
        </p:spPr>
        <p:txBody>
          <a:bodyPr wrap="square" lIns="0" tIns="0" rIns="0" bIns="0" rtlCol="0">
            <a:spAutoFit/>
          </a:bodyPr>
          <a:lstStyle/>
          <a:p>
            <a:pPr marL="190504" indent="-190504">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は、</a:t>
            </a:r>
            <a:r>
              <a:rPr kumimoji="1" lang="en-US" altLang="ja-JP" sz="1400" noProof="1">
                <a:solidFill>
                  <a:srgbClr val="000000"/>
                </a:solidFill>
                <a:latin typeface="+mn-ea"/>
                <a:cs typeface="Arial" panose="020B0604020202020204" pitchFamily="34" charset="0"/>
              </a:rPr>
              <a:t>エジプトの統一調達</a:t>
            </a:r>
            <a:r>
              <a:rPr kumimoji="1" lang="ja-JP" altLang="en-US" sz="1400" noProof="1">
                <a:solidFill>
                  <a:srgbClr val="000000"/>
                </a:solidFill>
                <a:latin typeface="+mn-ea"/>
                <a:cs typeface="Arial" panose="020B0604020202020204" pitchFamily="34" charset="0"/>
              </a:rPr>
              <a:t>局</a:t>
            </a:r>
            <a:r>
              <a:rPr kumimoji="1" lang="ja-JP" altLang="en-US" sz="1400" noProof="1">
                <a:solidFill>
                  <a:srgbClr val="000000"/>
                </a:solidFill>
                <a:latin typeface="+mj-lt"/>
                <a:cs typeface="Arial" panose="020B0604020202020204" pitchFamily="34" charset="0"/>
              </a:rPr>
              <a:t>であり、</a:t>
            </a:r>
            <a:r>
              <a:rPr kumimoji="1" lang="en-US" altLang="ja-JP" sz="1400" noProof="1">
                <a:solidFill>
                  <a:srgbClr val="000000"/>
                </a:solidFill>
                <a:latin typeface="+mn-ea"/>
                <a:cs typeface="Arial" panose="020B0604020202020204" pitchFamily="34" charset="0"/>
              </a:rPr>
              <a:t>医療供給・医療技術管理</a:t>
            </a:r>
            <a:r>
              <a:rPr kumimoji="1" lang="en-US" sz="1400" noProof="1">
                <a:solidFill>
                  <a:srgbClr val="000000"/>
                </a:solidFill>
                <a:latin typeface="+mn-ea"/>
                <a:cs typeface="Arial" panose="020B0604020202020204" pitchFamily="34" charset="0"/>
              </a:rPr>
              <a:t>を通じてすべての</a:t>
            </a:r>
            <a:r>
              <a:rPr kumimoji="1" lang="ja-JP" altLang="en-US" sz="1400" noProof="1">
                <a:solidFill>
                  <a:srgbClr val="000000"/>
                </a:solidFill>
                <a:latin typeface="+mn-ea"/>
                <a:cs typeface="Arial" panose="020B0604020202020204" pitchFamily="34" charset="0"/>
              </a:rPr>
              <a:t>公的な医療機関</a:t>
            </a:r>
            <a:r>
              <a:rPr kumimoji="1" lang="en-US" sz="1400" noProof="1">
                <a:solidFill>
                  <a:srgbClr val="000000"/>
                </a:solidFill>
                <a:latin typeface="+mn-ea"/>
                <a:cs typeface="Arial" panose="020B0604020202020204" pitchFamily="34" charset="0"/>
              </a:rPr>
              <a:t>における公平な資源配分を確保するために、医療機器の一元的な調達を管理する。</a:t>
            </a:r>
          </a:p>
          <a:p>
            <a:pPr>
              <a:lnSpc>
                <a:spcPct val="110000"/>
              </a:lnSpc>
              <a:spcBef>
                <a:spcPts val="300"/>
              </a:spcBef>
              <a:spcAft>
                <a:spcPts val="201"/>
              </a:spcAft>
              <a:buClr>
                <a:srgbClr val="5F8AC3"/>
              </a:buClr>
              <a:buSzPct val="100000"/>
              <a:defRPr/>
            </a:pPr>
            <a:endParaRPr kumimoji="1" lang="en-US" sz="1400" noProof="1">
              <a:solidFill>
                <a:srgbClr val="000000"/>
              </a:solidFill>
              <a:latin typeface="+mn-ea"/>
              <a:cs typeface="Arial" panose="020B0604020202020204" pitchFamily="34" charset="0"/>
            </a:endParaRPr>
          </a:p>
          <a:p>
            <a:pPr marL="190504" indent="-190504">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2022</a:t>
            </a:r>
            <a:r>
              <a:rPr kumimoji="1" lang="en-US" sz="1400" noProof="1">
                <a:solidFill>
                  <a:srgbClr val="000000"/>
                </a:solidFill>
                <a:latin typeface="+mn-ea"/>
                <a:cs typeface="Arial" panose="020B0604020202020204" pitchFamily="34" charset="0"/>
              </a:rPr>
              <a:t>年</a:t>
            </a:r>
            <a:r>
              <a:rPr kumimoji="1" lang="en-US" sz="1400" noProof="1">
                <a:solidFill>
                  <a:srgbClr val="000000"/>
                </a:solidFill>
                <a:latin typeface="+mj-lt"/>
                <a:cs typeface="Arial" panose="020B0604020202020204" pitchFamily="34" charset="0"/>
              </a:rPr>
              <a:t>6</a:t>
            </a:r>
            <a:r>
              <a:rPr kumimoji="1" lang="en-US" sz="1400" noProof="1">
                <a:solidFill>
                  <a:srgbClr val="000000"/>
                </a:solidFill>
                <a:latin typeface="+mn-ea"/>
                <a:cs typeface="Arial" panose="020B0604020202020204" pitchFamily="34" charset="0"/>
              </a:rPr>
              <a:t>月以降、</a:t>
            </a: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のすべてのサプライヤー（</a:t>
            </a:r>
            <a:r>
              <a:rPr kumimoji="1" lang="ja-JP" altLang="en-US" sz="1400" noProof="1">
                <a:solidFill>
                  <a:srgbClr val="000000"/>
                </a:solidFill>
                <a:latin typeface="+mn-ea"/>
                <a:cs typeface="Arial" panose="020B0604020202020204" pitchFamily="34" charset="0"/>
              </a:rPr>
              <a:t>現地</a:t>
            </a:r>
            <a:r>
              <a:rPr kumimoji="1" lang="en-US" sz="1400" noProof="1">
                <a:solidFill>
                  <a:srgbClr val="000000"/>
                </a:solidFill>
                <a:latin typeface="+mn-ea"/>
                <a:cs typeface="Arial" panose="020B0604020202020204" pitchFamily="34" charset="0"/>
              </a:rPr>
              <a:t>およびグローバル） は、</a:t>
            </a: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が発行した法令により、</a:t>
            </a:r>
            <a:r>
              <a:rPr kumimoji="1" lang="en-US" sz="1400" noProof="1">
                <a:solidFill>
                  <a:srgbClr val="000000"/>
                </a:solidFill>
                <a:latin typeface="+mj-lt"/>
                <a:cs typeface="Arial" panose="020B0604020202020204" pitchFamily="34" charset="0"/>
              </a:rPr>
              <a:t>GS1</a:t>
            </a:r>
            <a:r>
              <a:rPr kumimoji="1" lang="en-US" sz="1400" noProof="1">
                <a:solidFill>
                  <a:srgbClr val="000000"/>
                </a:solidFill>
                <a:latin typeface="+mn-ea"/>
                <a:cs typeface="Arial" panose="020B0604020202020204" pitchFamily="34" charset="0"/>
              </a:rPr>
              <a:t>グローバル取引品目番号（</a:t>
            </a:r>
            <a:r>
              <a:rPr kumimoji="1" lang="en-US" altLang="ja-JP" sz="1400" noProof="1">
                <a:solidFill>
                  <a:srgbClr val="000000"/>
                </a:solidFill>
                <a:latin typeface="+mj-lt"/>
                <a:cs typeface="Arial" panose="020B0604020202020204" pitchFamily="34" charset="0"/>
              </a:rPr>
              <a:t>GTIN: </a:t>
            </a:r>
            <a:r>
              <a:rPr kumimoji="1" lang="en-US" sz="1400" noProof="1">
                <a:solidFill>
                  <a:srgbClr val="000000"/>
                </a:solidFill>
                <a:latin typeface="+mj-lt"/>
                <a:cs typeface="Arial" panose="020B0604020202020204" pitchFamily="34" charset="0"/>
              </a:rPr>
              <a:t>Global Trade Item Number） </a:t>
            </a:r>
            <a:r>
              <a:rPr kumimoji="1" lang="en-US" sz="1400" noProof="1">
                <a:solidFill>
                  <a:srgbClr val="000000"/>
                </a:solidFill>
                <a:latin typeface="+mn-ea"/>
                <a:cs typeface="Arial" panose="020B0604020202020204" pitchFamily="34" charset="0"/>
              </a:rPr>
              <a:t>に従って製品をコード化することが求めら</a:t>
            </a:r>
            <a:r>
              <a:rPr kumimoji="1" lang="ja-JP" altLang="en-US" sz="1400" noProof="1">
                <a:solidFill>
                  <a:srgbClr val="000000"/>
                </a:solidFill>
                <a:latin typeface="+mn-ea"/>
                <a:cs typeface="Arial" panose="020B0604020202020204" pitchFamily="34" charset="0"/>
              </a:rPr>
              <a:t>れる</a:t>
            </a:r>
            <a:r>
              <a:rPr kumimoji="1" lang="en-US" sz="1400" noProof="1">
                <a:solidFill>
                  <a:srgbClr val="000000"/>
                </a:solidFill>
                <a:latin typeface="+mn-ea"/>
                <a:cs typeface="Arial" panose="020B0604020202020204" pitchFamily="34" charset="0"/>
              </a:rPr>
              <a:t>。</a:t>
            </a:r>
          </a:p>
          <a:p>
            <a:pPr>
              <a:lnSpc>
                <a:spcPct val="110000"/>
              </a:lnSpc>
              <a:spcBef>
                <a:spcPts val="300"/>
              </a:spcBef>
              <a:spcAft>
                <a:spcPts val="201"/>
              </a:spcAft>
              <a:buClr>
                <a:srgbClr val="5F8AC3"/>
              </a:buClr>
              <a:buSzPct val="100000"/>
              <a:defRPr/>
            </a:pPr>
            <a:endParaRPr kumimoji="1" lang="en-US" sz="1400" noProof="1">
              <a:solidFill>
                <a:srgbClr val="000000"/>
              </a:solidFill>
              <a:latin typeface="+mn-ea"/>
              <a:cs typeface="Arial" panose="020B0604020202020204" pitchFamily="34" charset="0"/>
            </a:endParaRPr>
          </a:p>
          <a:p>
            <a:pPr marL="190504" marR="0" lvl="0" indent="-190504" fontAlgn="auto">
              <a:lnSpc>
                <a:spcPct val="110000"/>
              </a:lnSpc>
              <a:spcBef>
                <a:spcPts val="300"/>
              </a:spcBef>
              <a:spcAft>
                <a:spcPts val="201"/>
              </a:spcAft>
              <a:buClr>
                <a:srgbClr val="5F8AC3"/>
              </a:buClr>
              <a:buSzPct val="100000"/>
              <a:buFont typeface="Wingdings" panose="05000000000000000000" pitchFamily="2" charset="2"/>
              <a:buChar char="n"/>
              <a:tabLst/>
              <a:defRPr/>
            </a:pP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は医療機器、医薬品、その他の医療用品を戦略的に調達することにより、エジプトのユニバーサル・ヘルス・カバレッジ・ミッションを支援している</a:t>
            </a:r>
            <a:r>
              <a:rPr kumimoji="1" lang="ja-JP" altLang="en-US" sz="1400" noProof="1">
                <a:solidFill>
                  <a:srgbClr val="000000"/>
                </a:solidFill>
                <a:latin typeface="+mn-ea"/>
                <a:cs typeface="Arial" panose="020B0604020202020204" pitchFamily="34" charset="0"/>
              </a:rPr>
              <a:t>。</a:t>
            </a:r>
            <a:endParaRPr kumimoji="1" lang="en-US" altLang="ja-JP" sz="1400" noProof="1">
              <a:solidFill>
                <a:srgbClr val="000000"/>
              </a:solidFill>
              <a:latin typeface="+mn-ea"/>
              <a:cs typeface="Arial" panose="020B0604020202020204" pitchFamily="34" charset="0"/>
            </a:endParaRPr>
          </a:p>
          <a:p>
            <a:pPr marR="0" lvl="0" fontAlgn="auto">
              <a:lnSpc>
                <a:spcPct val="110000"/>
              </a:lnSpc>
              <a:spcBef>
                <a:spcPts val="300"/>
              </a:spcBef>
              <a:spcAft>
                <a:spcPts val="201"/>
              </a:spcAft>
              <a:buClr>
                <a:srgbClr val="5F8AC3"/>
              </a:buClr>
              <a:buSzPct val="100000"/>
              <a:tabLst/>
              <a:defRPr/>
            </a:pPr>
            <a:endParaRPr kumimoji="1" lang="en-US" sz="1400" noProof="1">
              <a:solidFill>
                <a:srgbClr val="000000"/>
              </a:solidFill>
              <a:latin typeface="+mn-ea"/>
              <a:cs typeface="Arial" panose="020B0604020202020204" pitchFamily="34" charset="0"/>
            </a:endParaRPr>
          </a:p>
          <a:p>
            <a:pPr marL="190504" marR="0" lvl="0" indent="-190504" fontAlgn="auto">
              <a:lnSpc>
                <a:spcPct val="110000"/>
              </a:lnSpc>
              <a:spcBef>
                <a:spcPts val="300"/>
              </a:spcBef>
              <a:spcAft>
                <a:spcPts val="201"/>
              </a:spcAft>
              <a:buClr>
                <a:srgbClr val="5F8AC3"/>
              </a:buClr>
              <a:buSzPct val="100000"/>
              <a:buFont typeface="Wingdings" panose="05000000000000000000" pitchFamily="2" charset="2"/>
              <a:buChar char="n"/>
              <a:tabLst/>
              <a:defRPr/>
            </a:pPr>
            <a:r>
              <a:rPr kumimoji="1" lang="en-US" sz="1400" noProof="1">
                <a:solidFill>
                  <a:srgbClr val="000000"/>
                </a:solidFill>
                <a:latin typeface="+mj-lt"/>
                <a:cs typeface="Arial" panose="020B0604020202020204" pitchFamily="34" charset="0"/>
              </a:rPr>
              <a:t>GS1</a:t>
            </a:r>
            <a:r>
              <a:rPr kumimoji="1" lang="en-US" sz="1400" noProof="1">
                <a:solidFill>
                  <a:srgbClr val="000000"/>
                </a:solidFill>
                <a:latin typeface="+mn-ea"/>
                <a:cs typeface="Arial" panose="020B0604020202020204" pitchFamily="34" charset="0"/>
              </a:rPr>
              <a:t>基準体系は、医療機器製品情報を識別、取得、および共有するためのグローバルな枠組みを提供し、それによって</a:t>
            </a:r>
            <a:r>
              <a:rPr kumimoji="1" lang="en-US" sz="1400" noProof="1">
                <a:solidFill>
                  <a:srgbClr val="000000"/>
                </a:solidFill>
                <a:latin typeface="+mj-lt"/>
                <a:cs typeface="Arial" panose="020B0604020202020204" pitchFamily="34" charset="0"/>
              </a:rPr>
              <a:t>UDI（Unique Device Identification）</a:t>
            </a:r>
            <a:r>
              <a:rPr kumimoji="1" lang="ja-JP" altLang="en-US" sz="1400" noProof="1">
                <a:solidFill>
                  <a:srgbClr val="000000"/>
                </a:solidFill>
                <a:latin typeface="+mn-ea"/>
                <a:cs typeface="Arial" panose="020B0604020202020204" pitchFamily="34" charset="0"/>
              </a:rPr>
              <a:t>による</a:t>
            </a:r>
            <a:r>
              <a:rPr kumimoji="1" lang="en-US" sz="1400" noProof="1">
                <a:solidFill>
                  <a:srgbClr val="000000"/>
                </a:solidFill>
                <a:latin typeface="+mn-ea"/>
                <a:cs typeface="Arial" panose="020B0604020202020204" pitchFamily="34" charset="0"/>
              </a:rPr>
              <a:t>一貫した世界的な実施を可能にする。</a:t>
            </a:r>
          </a:p>
        </p:txBody>
      </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a:t>
            </a:r>
            <a:r>
              <a:rPr lang="en-US" altLang="ja-JP" sz="800" noProof="1">
                <a:solidFill>
                  <a:srgbClr val="000000"/>
                </a:solidFill>
                <a:latin typeface="Arial"/>
                <a:ea typeface="ＭＳ Ｐゴシック"/>
                <a:cs typeface="Arial" panose="020B0604020202020204" pitchFamily="34" charset="0"/>
              </a:rPr>
              <a:t>GS 1 Egypt, Office of Health Economics</a:t>
            </a:r>
            <a:r>
              <a:rPr lang="ja-JP" altLang="en-US" sz="800" noProof="1">
                <a:solidFill>
                  <a:srgbClr val="000000"/>
                </a:solidFill>
                <a:latin typeface="Arial"/>
                <a:ea typeface="ＭＳ Ｐゴシック"/>
                <a:cs typeface="Arial" panose="020B0604020202020204" pitchFamily="34" charset="0"/>
              </a:rPr>
              <a:t>（</a:t>
            </a:r>
            <a:r>
              <a:rPr lang="en-US" altLang="ja-JP" sz="800" noProof="1">
                <a:solidFill>
                  <a:srgbClr val="000000"/>
                </a:solidFill>
                <a:latin typeface="Arial"/>
                <a:ea typeface="ＭＳ Ｐゴシック"/>
                <a:cs typeface="Arial" panose="020B0604020202020204" pitchFamily="34" charset="0"/>
              </a:rPr>
              <a:t>OHE</a:t>
            </a:r>
            <a:r>
              <a:rPr lang="ja-JP" altLang="en-US" sz="800" noProof="1">
                <a:solidFill>
                  <a:srgbClr val="000000"/>
                </a:solidFill>
                <a:latin typeface="Arial"/>
                <a:ea typeface="ＭＳ Ｐゴシック"/>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a:t>
            </a: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575013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法規制</a:t>
            </a:r>
            <a:endParaRPr kumimoji="1" lang="ja-JP" altLang="en-US" sz="2000" noProof="1">
              <a:latin typeface="HGPSoeiKakugothicUB"/>
              <a:ea typeface="HGPSoeiKakugothicUB"/>
            </a:endParaRPr>
          </a:p>
        </p:txBody>
      </p:sp>
      <p:sp>
        <p:nvSpPr>
          <p:cNvPr id="8" name="TextBox 2">
            <a:extLst>
              <a:ext uri="{FF2B5EF4-FFF2-40B4-BE49-F238E27FC236}">
                <a16:creationId xmlns:a16="http://schemas.microsoft.com/office/drawing/2014/main" id="{4D12C3F5-E02F-58C8-FF25-13A915F85089}"/>
              </a:ext>
            </a:extLst>
          </p:cNvPr>
          <p:cNvSpPr txBox="1"/>
          <p:nvPr/>
        </p:nvSpPr>
        <p:spPr>
          <a:xfrm>
            <a:off x="289924" y="1124744"/>
            <a:ext cx="9373152" cy="307777"/>
          </a:xfrm>
          <a:prstGeom prst="rect">
            <a:avLst/>
          </a:prstGeom>
          <a:solidFill>
            <a:schemeClr val="accent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noProof="1">
                <a:solidFill>
                  <a:srgbClr val="FFFFFF"/>
                </a:solidFill>
                <a:latin typeface="ＭＳ Ｐゴシック"/>
                <a:ea typeface="ＭＳ Ｐゴシック"/>
              </a:rPr>
              <a:t>調達プロセスに関する法規制</a:t>
            </a:r>
            <a:endParaRPr kumimoji="1" lang="en-US" sz="1400" b="1" i="0" u="none" strike="noStrike" kern="1200" cap="none" spc="0" normalizeH="0" baseline="0" noProof="1">
              <a:ln>
                <a:noFill/>
              </a:ln>
              <a:solidFill>
                <a:srgbClr val="FFFFFF"/>
              </a:solidFill>
              <a:effectLst/>
              <a:uLnTx/>
              <a:uFillTx/>
              <a:latin typeface="ＭＳ Ｐゴシック"/>
              <a:ea typeface="ＭＳ Ｐゴシック"/>
            </a:endParaRPr>
          </a:p>
        </p:txBody>
      </p:sp>
      <p:sp>
        <p:nvSpPr>
          <p:cNvPr id="10" name="TextBox 4">
            <a:extLst>
              <a:ext uri="{FF2B5EF4-FFF2-40B4-BE49-F238E27FC236}">
                <a16:creationId xmlns:a16="http://schemas.microsoft.com/office/drawing/2014/main" id="{43AD60DE-1A2A-9648-C9FA-63A9DEA6A137}"/>
              </a:ext>
            </a:extLst>
          </p:cNvPr>
          <p:cNvSpPr txBox="1"/>
          <p:nvPr/>
        </p:nvSpPr>
        <p:spPr>
          <a:xfrm>
            <a:off x="419075" y="1541138"/>
            <a:ext cx="9244001" cy="86690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mn-cs"/>
              </a:rPr>
              <a:t>入札法（</a:t>
            </a:r>
            <a:r>
              <a:rPr lang="en-US" sz="1400" b="1" noProof="1">
                <a:solidFill>
                  <a:srgbClr val="40647F"/>
                </a:solidFill>
                <a:latin typeface="Arial"/>
                <a:ea typeface="ＭＳ Ｐゴシック"/>
              </a:rPr>
              <a:t>Bids and Tenders Law </a:t>
            </a:r>
            <a:r>
              <a:rPr lang="ja-JP" altLang="en-US" sz="1400" b="1" noProof="1">
                <a:solidFill>
                  <a:srgbClr val="40647F"/>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Arial"/>
                <a:ea typeface="ＭＳ Ｐゴシック"/>
                <a:cs typeface="+mn-cs"/>
              </a:rPr>
              <a:t>1998年法律第89号）</a:t>
            </a:r>
            <a:endParaRPr lang="en-US" sz="1400" b="1" i="0" u="none" strike="noStrike" kern="1200" cap="none" spc="0" normalizeH="0" baseline="0" noProof="1">
              <a:ln>
                <a:noFill/>
              </a:ln>
              <a:solidFill>
                <a:srgbClr val="40647F"/>
              </a:solidFill>
              <a:effectLst/>
              <a:uLnTx/>
              <a:uFillTx/>
              <a:latin typeface="Arial"/>
              <a:ea typeface="ＭＳ Ｐゴシック"/>
              <a:cs typeface="Arial"/>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Arial"/>
                <a:ea typeface="ＭＳ Ｐゴシック"/>
              </a:rPr>
              <a:t>入札法</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は、</a:t>
            </a:r>
            <a:r>
              <a:rPr lang="ja-JP" altLang="en-US" sz="1400" noProof="1">
                <a:solidFill>
                  <a:srgbClr val="000000"/>
                </a:solidFill>
                <a:latin typeface="Arial"/>
                <a:ea typeface="ＭＳ Ｐゴシック"/>
              </a:rPr>
              <a:t>入札や</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落札契約などのすべての調達活動の法的枠組みを提供することを目的として起草された</a:t>
            </a:r>
            <a:r>
              <a:rPr lang="en-US" sz="1400" noProof="1">
                <a:solidFill>
                  <a:srgbClr val="000000"/>
                </a:solidFill>
                <a:latin typeface="Arial"/>
                <a:ea typeface="ＭＳ Ｐゴシック"/>
              </a:rPr>
              <a:t>。</a:t>
            </a:r>
            <a:endParaRPr lang="en-US" sz="1400" b="0" i="0" u="none" strike="noStrike" kern="1200" cap="none" spc="0" normalizeH="0" baseline="0" noProof="1">
              <a:ln>
                <a:noFill/>
              </a:ln>
              <a:solidFill>
                <a:srgbClr val="000000"/>
              </a:solidFill>
              <a:effectLst/>
              <a:uLnTx/>
              <a:uFillTx/>
              <a:latin typeface="Arial"/>
              <a:ea typeface="ＭＳ Ｐゴシック"/>
              <a:cs typeface="Arial"/>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Arial"/>
                <a:ea typeface="ＭＳ Ｐゴシック"/>
              </a:rPr>
              <a:t>サプライヤーとの契約締結後の契約管理に関するガイドラインを提供する。</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8" name="TextBox 8">
            <a:extLst>
              <a:ext uri="{FF2B5EF4-FFF2-40B4-BE49-F238E27FC236}">
                <a16:creationId xmlns:a16="http://schemas.microsoft.com/office/drawing/2014/main" id="{B5FDD359-65B2-C84B-0CE5-7C8D84A25889}"/>
              </a:ext>
            </a:extLst>
          </p:cNvPr>
          <p:cNvSpPr txBox="1"/>
          <p:nvPr/>
        </p:nvSpPr>
        <p:spPr>
          <a:xfrm>
            <a:off x="311648" y="5096860"/>
            <a:ext cx="9380026" cy="307777"/>
          </a:xfrm>
          <a:prstGeom prst="rect">
            <a:avLst/>
          </a:prstGeom>
          <a:solidFill>
            <a:schemeClr val="accent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noProof="1">
                <a:solidFill>
                  <a:srgbClr val="FFFFFF"/>
                </a:solidFill>
                <a:latin typeface="ＭＳ Ｐゴシック"/>
                <a:ea typeface="ＭＳ Ｐゴシック"/>
              </a:rPr>
              <a:t>調達プロセスに関連するその他の法規制</a:t>
            </a:r>
            <a:endParaRPr kumimoji="1" lang="en-US" sz="1400" b="1" i="0" u="none" strike="noStrike" kern="1200" cap="none" spc="0" normalizeH="0" baseline="0" noProof="1">
              <a:ln>
                <a:noFill/>
              </a:ln>
              <a:solidFill>
                <a:srgbClr val="FFFFFF"/>
              </a:solidFill>
              <a:effectLst/>
              <a:uLnTx/>
              <a:uFillTx/>
              <a:latin typeface="ＭＳ Ｐゴシック"/>
              <a:ea typeface="ＭＳ Ｐゴシック"/>
            </a:endParaRPr>
          </a:p>
        </p:txBody>
      </p:sp>
      <p:sp>
        <p:nvSpPr>
          <p:cNvPr id="20" name="TextBox 11">
            <a:extLst>
              <a:ext uri="{FF2B5EF4-FFF2-40B4-BE49-F238E27FC236}">
                <a16:creationId xmlns:a16="http://schemas.microsoft.com/office/drawing/2014/main" id="{DE4D46EB-BF87-802F-179F-61DCD3DAD31E}"/>
              </a:ext>
            </a:extLst>
          </p:cNvPr>
          <p:cNvSpPr txBox="1"/>
          <p:nvPr/>
        </p:nvSpPr>
        <p:spPr>
          <a:xfrm>
            <a:off x="229453" y="5460383"/>
            <a:ext cx="4752975" cy="892552"/>
          </a:xfrm>
          <a:prstGeom prst="rect">
            <a:avLst/>
          </a:prstGeom>
          <a:noFill/>
        </p:spPr>
        <p:txBody>
          <a:bodyPr wrap="square" lIns="91440" tIns="45720" rIns="91440" bIns="45720" anchor="t">
            <a:spAutoFit/>
          </a:bodyPr>
          <a:lstStyle/>
          <a:p>
            <a:pPr algn="ctr">
              <a:spcBef>
                <a:spcPts val="600"/>
              </a:spcBef>
              <a:spcAft>
                <a:spcPts val="600"/>
              </a:spcAf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2015</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年法律第5</a:t>
            </a:r>
            <a:r>
              <a:rPr lang="ja-JP" altLang="en-US" sz="1400" b="1" noProof="1">
                <a:solidFill>
                  <a:srgbClr val="40647F"/>
                </a:solidFill>
                <a:latin typeface="ＭＳ Ｐゴシック"/>
                <a:ea typeface="ＭＳ Ｐゴシック"/>
              </a:rPr>
              <a:t>号</a:t>
            </a:r>
            <a:endParaRPr lang="en-US" altLang="ja-JP" sz="1400" b="1">
              <a:solidFill>
                <a:srgbClr val="304B5F"/>
              </a:solidFill>
              <a:latin typeface="ＭＳ Ｐゴシック"/>
              <a:ea typeface="ＭＳ Ｐゴシック"/>
            </a:endParaRPr>
          </a:p>
          <a:p>
            <a:pPr marL="0" marR="0" lvl="0" indent="0" algn="ctr" defTabSz="914400">
              <a:lnSpc>
                <a:spcPct val="100000"/>
              </a:lnSpc>
              <a:spcBef>
                <a:spcPts val="600"/>
              </a:spcBef>
              <a:spcAft>
                <a:spcPts val="600"/>
              </a:spcAft>
              <a:buClrTx/>
              <a:buSzTx/>
              <a:buFontTx/>
              <a:buNone/>
              <a:tabLst/>
              <a:defRPr/>
            </a:pPr>
            <a:r>
              <a:rPr lang="ja-JP" altLang="en-US" sz="1400" noProof="1">
                <a:solidFill>
                  <a:srgbClr val="000000"/>
                </a:solidFill>
                <a:latin typeface="ＭＳ Ｐゴシック"/>
                <a:ea typeface="ＭＳ Ｐゴシック"/>
              </a:rPr>
              <a:t>政府調達において地元で生産された物品及びサービスを優先することを義務付ける。</a:t>
            </a:r>
            <a:endParaRPr lang="en-US" sz="1400" b="1" i="0" u="none" strike="noStrike" kern="1200" cap="none" spc="0" normalizeH="0" baseline="0" noProof="0">
              <a:ln>
                <a:noFill/>
              </a:ln>
              <a:solidFill>
                <a:srgbClr val="40647F"/>
              </a:solidFill>
              <a:effectLst/>
              <a:uLnTx/>
              <a:uFillTx/>
              <a:latin typeface="ＭＳ Ｐゴシック"/>
              <a:ea typeface="ＭＳ Ｐゴシック"/>
            </a:endParaRPr>
          </a:p>
        </p:txBody>
      </p:sp>
      <p:sp>
        <p:nvSpPr>
          <p:cNvPr id="22" name="TextBox 14">
            <a:extLst>
              <a:ext uri="{FF2B5EF4-FFF2-40B4-BE49-F238E27FC236}">
                <a16:creationId xmlns:a16="http://schemas.microsoft.com/office/drawing/2014/main" id="{A7D30D16-D1DD-9196-8E88-E14D56CE5171}"/>
              </a:ext>
            </a:extLst>
          </p:cNvPr>
          <p:cNvSpPr txBox="1"/>
          <p:nvPr/>
        </p:nvSpPr>
        <p:spPr>
          <a:xfrm>
            <a:off x="4938699" y="5453810"/>
            <a:ext cx="4752975" cy="677108"/>
          </a:xfrm>
          <a:prstGeom prst="rect">
            <a:avLst/>
          </a:prstGeom>
          <a:noFill/>
        </p:spPr>
        <p:txBody>
          <a:bodyPr wrap="square" lIns="91440" tIns="45720" rIns="91440" bIns="45720" anchor="t">
            <a:spAutoFit/>
          </a:bodyPr>
          <a:lstStyle/>
          <a:p>
            <a:pPr algn="ctr">
              <a:spcBef>
                <a:spcPts val="600"/>
              </a:spcBef>
              <a:spcAft>
                <a:spcPts val="600"/>
              </a:spcAf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1975</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年腐敗防止法</a:t>
            </a:r>
            <a:r>
              <a:rPr kumimoji="1" lang="en-US" sz="1400" b="1" i="0" u="none" strike="noStrike" kern="1200" cap="none" spc="0" normalizeH="0" baseline="0" noProof="1">
                <a:ln>
                  <a:noFill/>
                </a:ln>
                <a:solidFill>
                  <a:srgbClr val="40647F"/>
                </a:solidFill>
                <a:effectLst/>
                <a:uLnTx/>
                <a:uFillTx/>
                <a:latin typeface="Arial 本文"/>
                <a:ea typeface="ＭＳ Ｐゴシック"/>
              </a:rPr>
              <a:t>（</a:t>
            </a:r>
            <a:r>
              <a:rPr kumimoji="1" lang="en-US" altLang="ja-JP" sz="1400" b="1" i="0" u="none" strike="noStrike" kern="1200" cap="none" spc="0" normalizeH="0" baseline="0" noProof="1">
                <a:ln>
                  <a:noFill/>
                </a:ln>
                <a:solidFill>
                  <a:srgbClr val="40647F">
                    <a:lumMod val="75000"/>
                  </a:srgbClr>
                </a:solidFill>
                <a:effectLst/>
                <a:uLnTx/>
                <a:uFillTx/>
                <a:latin typeface="Arial"/>
                <a:ea typeface="ＭＳ Ｐゴシック"/>
                <a:cs typeface="+mn-cs"/>
              </a:rPr>
              <a:t>Anti-Corruption </a:t>
            </a:r>
            <a:r>
              <a:rPr lang="en-US" altLang="ja-JP" sz="1400" b="1" noProof="1">
                <a:solidFill>
                  <a:srgbClr val="40647F">
                    <a:lumMod val="75000"/>
                  </a:srgbClr>
                </a:solidFill>
                <a:latin typeface="Arial"/>
                <a:ea typeface="ＭＳ Ｐゴシック"/>
              </a:rPr>
              <a:t>Law</a:t>
            </a:r>
            <a:r>
              <a:rPr lang="ja-JP" altLang="en-US" sz="1400" b="1" noProof="1">
                <a:solidFill>
                  <a:srgbClr val="40647F">
                    <a:lumMod val="75000"/>
                  </a:srgbClr>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第62</a:t>
            </a:r>
            <a:r>
              <a:rPr lang="ja-JP" altLang="en-US" sz="1400" b="1" noProof="1">
                <a:solidFill>
                  <a:srgbClr val="40647F"/>
                </a:solidFill>
                <a:latin typeface="ＭＳ Ｐゴシック"/>
                <a:ea typeface="ＭＳ Ｐゴシック"/>
              </a:rPr>
              <a:t>号</a:t>
            </a:r>
            <a:endParaRPr lang="en-US" sz="1400" b="1" dirty="0">
              <a:solidFill>
                <a:srgbClr val="40647F"/>
              </a:solidFill>
              <a:latin typeface="ＭＳ Ｐゴシック"/>
              <a:ea typeface="ＭＳ Ｐゴシック"/>
            </a:endParaRPr>
          </a:p>
          <a:p>
            <a:pPr marL="0" marR="0" lvl="0" indent="0" algn="ctr" defTabSz="914400">
              <a:lnSpc>
                <a:spcPct val="100000"/>
              </a:lnSpc>
              <a:spcBef>
                <a:spcPts val="600"/>
              </a:spcBef>
              <a:spcAft>
                <a:spcPts val="600"/>
              </a:spcAft>
              <a:buClrTx/>
              <a:buSzTx/>
              <a:buFontTx/>
              <a:buNone/>
              <a:tabLst/>
              <a:defRPr/>
            </a:pPr>
            <a:r>
              <a:rPr lang="ja-JP" altLang="en-US" sz="1400" noProof="1">
                <a:solidFill>
                  <a:srgbClr val="000000"/>
                </a:solidFill>
                <a:latin typeface="ＭＳ Ｐゴシック"/>
                <a:ea typeface="ＭＳ Ｐゴシック"/>
              </a:rPr>
              <a:t>公務員による不正利得と腐敗に関する問題を含む。</a:t>
            </a:r>
            <a:endParaRPr lang="en-US" sz="1400" b="1" i="0" u="none" strike="noStrike" kern="1200" cap="none" spc="0" normalizeH="0" baseline="0" noProof="0" dirty="0">
              <a:ln>
                <a:noFill/>
              </a:ln>
              <a:solidFill>
                <a:srgbClr val="40647F"/>
              </a:solidFill>
              <a:effectLst/>
              <a:uLnTx/>
              <a:uFillTx/>
              <a:latin typeface="ＭＳ Ｐゴシック"/>
              <a:ea typeface="ＭＳ Ｐゴシック"/>
            </a:endParaRPr>
          </a:p>
        </p:txBody>
      </p:sp>
      <p:cxnSp>
        <p:nvCxnSpPr>
          <p:cNvPr id="23" name="Straight Connector 15">
            <a:extLst>
              <a:ext uri="{FF2B5EF4-FFF2-40B4-BE49-F238E27FC236}">
                <a16:creationId xmlns:a16="http://schemas.microsoft.com/office/drawing/2014/main" id="{4172760F-5005-8C30-DDB8-06D525D948E0}"/>
              </a:ext>
            </a:extLst>
          </p:cNvPr>
          <p:cNvCxnSpPr>
            <a:cxnSpLocks/>
          </p:cNvCxnSpPr>
          <p:nvPr/>
        </p:nvCxnSpPr>
        <p:spPr>
          <a:xfrm>
            <a:off x="200472" y="2480697"/>
            <a:ext cx="9462604"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0082ECD-0B19-13A5-CEDF-D3EB596C5209}"/>
              </a:ext>
            </a:extLst>
          </p:cNvPr>
          <p:cNvSpPr txBox="1"/>
          <p:nvPr/>
        </p:nvSpPr>
        <p:spPr bwMode="gray">
          <a:xfrm>
            <a:off x="311648" y="6467414"/>
            <a:ext cx="5853689" cy="2154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Raid and Raid Law Firm, BCRC Egypt, International Trade Administration</a:t>
            </a:r>
          </a:p>
        </p:txBody>
      </p:sp>
      <p:sp>
        <p:nvSpPr>
          <p:cNvPr id="5" name="タイトル 4">
            <a:extLst>
              <a:ext uri="{FF2B5EF4-FFF2-40B4-BE49-F238E27FC236}">
                <a16:creationId xmlns:a16="http://schemas.microsoft.com/office/drawing/2014/main" id="{0329C120-C10F-4E40-3D0F-82668F3CEE2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Arial Black"/>
              <a:ea typeface="HGP創英角ｺﾞｼｯｸUB"/>
            </a:endParaRPr>
          </a:p>
        </p:txBody>
      </p:sp>
      <p:sp>
        <p:nvSpPr>
          <p:cNvPr id="2" name="TextBox 4">
            <a:extLst>
              <a:ext uri="{FF2B5EF4-FFF2-40B4-BE49-F238E27FC236}">
                <a16:creationId xmlns:a16="http://schemas.microsoft.com/office/drawing/2014/main" id="{7A1295AC-30FA-3A3B-886E-D8E1213A5786}"/>
              </a:ext>
            </a:extLst>
          </p:cNvPr>
          <p:cNvSpPr txBox="1"/>
          <p:nvPr/>
        </p:nvSpPr>
        <p:spPr>
          <a:xfrm>
            <a:off x="419311" y="2630405"/>
            <a:ext cx="9244001" cy="241604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新公共調達法（</a:t>
            </a:r>
            <a:r>
              <a:rPr kumimoji="1" lang="en-US" altLang="ja-JP" sz="1400" b="1" i="0" u="none" strike="noStrike" kern="1200" cap="none" spc="0" normalizeH="0" baseline="0" noProof="1">
                <a:ln>
                  <a:noFill/>
                </a:ln>
                <a:solidFill>
                  <a:srgbClr val="40647F">
                    <a:lumMod val="75000"/>
                  </a:srgbClr>
                </a:solidFill>
                <a:effectLst/>
                <a:uLnTx/>
                <a:uFillTx/>
                <a:latin typeface="Arial"/>
                <a:ea typeface="ＭＳ Ｐゴシック"/>
                <a:cs typeface="+mn-cs"/>
              </a:rPr>
              <a:t>New Public Procurement </a:t>
            </a:r>
            <a:r>
              <a:rPr lang="en-US" altLang="ja-JP" sz="1400" b="1" noProof="1">
                <a:solidFill>
                  <a:srgbClr val="40647F">
                    <a:lumMod val="75000"/>
                  </a:srgbClr>
                </a:solidFill>
                <a:latin typeface="Arial"/>
                <a:ea typeface="ＭＳ Ｐゴシック"/>
              </a:rPr>
              <a:t>Law </a:t>
            </a:r>
            <a:r>
              <a:rPr lang="ja-JP" altLang="en-US" sz="1400" b="1" noProof="1">
                <a:solidFill>
                  <a:srgbClr val="40647F">
                    <a:lumMod val="75000"/>
                  </a:srgbClr>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2018</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年法律第</a:t>
            </a: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182</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号）</a:t>
            </a:r>
            <a:endParaRPr lang="en-US" sz="1400" b="1" i="0" u="none" strike="noStrike" kern="1200" cap="none" spc="0" normalizeH="0" baseline="0" noProof="1">
              <a:ln>
                <a:noFill/>
              </a:ln>
              <a:solidFill>
                <a:srgbClr val="40647F"/>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新公共調達法</a:t>
            </a: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は、均衡のとれた公平な調達を可能にするために、公的機関によって規制される契約を規制することを目的として起草された。</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この法律は、入札、契約管理などの公共調達の手続きと規制を規定し、</a:t>
            </a:r>
            <a:r>
              <a:rPr lang="ja-JP" altLang="en-US" sz="1400" noProof="1">
                <a:solidFill>
                  <a:srgbClr val="000000"/>
                </a:solidFill>
                <a:latin typeface="ＭＳ Ｐゴシック"/>
                <a:ea typeface="ＭＳ Ｐゴシック"/>
              </a:rPr>
              <a:t>平等な入札参加機会を確保している。</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ＭＳ Ｐゴシック"/>
                <a:ea typeface="ＭＳ Ｐゴシック"/>
              </a:rPr>
              <a:t>主な変更点は次のとおりである。</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ＭＳ Ｐゴシック"/>
                <a:ea typeface="ＭＳ Ｐゴシック"/>
              </a:rPr>
              <a:t>エジプトにおける公共調達システムを一元化するための</a:t>
            </a: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srgbClr val="000000"/>
                </a:solidFill>
                <a:latin typeface="Arial"/>
                <a:ea typeface="ＭＳ Ｐゴシック"/>
              </a:rPr>
              <a:t>Unified Procurement Authority</a:t>
            </a:r>
            <a:r>
              <a:rPr lang="ja-JP" altLang="en-US" sz="1400" noProof="1">
                <a:solidFill>
                  <a:prstClr val="black"/>
                </a:solidFill>
                <a:ea typeface="ＭＳ Ｐゴシック"/>
              </a:rPr>
              <a:t>）</a:t>
            </a:r>
            <a:r>
              <a:rPr lang="ja-JP" altLang="en-US" sz="1400" noProof="1">
                <a:solidFill>
                  <a:srgbClr val="000000"/>
                </a:solidFill>
                <a:latin typeface="ＭＳ Ｐゴシック"/>
                <a:ea typeface="ＭＳ Ｐゴシック"/>
              </a:rPr>
              <a:t>の</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設立</a:t>
            </a:r>
            <a:r>
              <a:rPr lang="ja-JP" altLang="en-US" sz="1400" noProof="1">
                <a:solidFill>
                  <a:srgbClr val="000000"/>
                </a:solidFill>
                <a:latin typeface="ＭＳ Ｐゴシック"/>
                <a:ea typeface="ＭＳ Ｐゴシック"/>
              </a:rPr>
              <a:t>。</a:t>
            </a:r>
            <a:endParaRPr lang="ja-JP" alt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電子調達システムを導入し、事務作業の削減による調達の効率化を推進</a:t>
            </a:r>
            <a:r>
              <a:rPr lang="en-US" sz="1400" noProof="1">
                <a:solidFill>
                  <a:srgbClr val="000000"/>
                </a:solidFill>
                <a:latin typeface="ＭＳ Ｐゴシック"/>
                <a:ea typeface="ＭＳ Ｐゴシック"/>
              </a:rPr>
              <a:t>。</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サプライヤ</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ー</a:t>
            </a: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向けの一元的なデータベースを構築し、</a:t>
            </a:r>
            <a:r>
              <a:rPr lang="ja-JP" altLang="en-US" sz="1400" noProof="1">
                <a:solidFill>
                  <a:srgbClr val="000000"/>
                </a:solidFill>
                <a:latin typeface="ＭＳ Ｐゴシック"/>
                <a:ea typeface="ＭＳ Ｐゴシック"/>
              </a:rPr>
              <a:t>品質の高いサプライヤーのみが調達プロセスに参加できるようにした。</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p:txBody>
      </p:sp>
    </p:spTree>
    <p:extLst>
      <p:ext uri="{BB962C8B-B14F-4D97-AF65-F5344CB8AC3E}">
        <p14:creationId xmlns:p14="http://schemas.microsoft.com/office/powerpoint/2010/main" val="1381751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入札の種類</a:t>
            </a:r>
            <a:endParaRPr kumimoji="1" lang="ja-JP" altLang="en-US" sz="2000" noProof="1">
              <a:latin typeface="HGPSoeiKakugothicUB"/>
              <a:ea typeface="HGPSoeiKakugothicUB"/>
            </a:endParaRPr>
          </a:p>
        </p:txBody>
      </p:sp>
      <p:grpSp>
        <p:nvGrpSpPr>
          <p:cNvPr id="3" name="Group 76">
            <a:extLst>
              <a:ext uri="{FF2B5EF4-FFF2-40B4-BE49-F238E27FC236}">
                <a16:creationId xmlns:a16="http://schemas.microsoft.com/office/drawing/2014/main" id="{4E993B36-5F56-86BB-86CB-A33B632D2C60}"/>
              </a:ext>
            </a:extLst>
          </p:cNvPr>
          <p:cNvGrpSpPr/>
          <p:nvPr/>
        </p:nvGrpSpPr>
        <p:grpSpPr>
          <a:xfrm>
            <a:off x="407570" y="1678280"/>
            <a:ext cx="9090860" cy="4485510"/>
            <a:chOff x="453518" y="2369175"/>
            <a:chExt cx="9090860" cy="4200081"/>
          </a:xfrm>
          <a:solidFill>
            <a:schemeClr val="accent1">
              <a:lumMod val="20000"/>
              <a:lumOff val="80000"/>
            </a:schemeClr>
          </a:solidFill>
        </p:grpSpPr>
        <p:sp>
          <p:nvSpPr>
            <p:cNvPr id="8" name="Rectangle: Rounded Corners 65">
              <a:extLst>
                <a:ext uri="{FF2B5EF4-FFF2-40B4-BE49-F238E27FC236}">
                  <a16:creationId xmlns:a16="http://schemas.microsoft.com/office/drawing/2014/main" id="{1AEC5CBC-52F1-47B2-B41E-1F252E7273CE}"/>
                </a:ext>
              </a:extLst>
            </p:cNvPr>
            <p:cNvSpPr/>
            <p:nvPr/>
          </p:nvSpPr>
          <p:spPr>
            <a:xfrm>
              <a:off x="453518" y="2369175"/>
              <a:ext cx="9090860" cy="4200081"/>
            </a:xfrm>
            <a:prstGeom prst="roundRect">
              <a:avLst>
                <a:gd name="adj" fmla="val 6979"/>
              </a:avLst>
            </a:prstGeom>
            <a:grpFill/>
            <a:ln w="12700">
              <a:solidFill>
                <a:schemeClr val="accent1"/>
              </a:solidFill>
              <a:prstDash val="sysDash"/>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en-US" sz="1400" b="1" i="0" u="none" strike="noStrike" kern="1200" cap="none" spc="0" normalizeH="0" baseline="0" noProof="0">
                <a:ln>
                  <a:noFill/>
                </a:ln>
                <a:solidFill>
                  <a:srgbClr val="FFFFFF"/>
                </a:solidFill>
                <a:effectLst/>
                <a:uLnTx/>
                <a:uFillTx/>
                <a:latin typeface="ＭＳ Ｐゴシック"/>
                <a:ea typeface="ＭＳ Ｐゴシック"/>
              </a:endParaRPr>
            </a:p>
          </p:txBody>
        </p:sp>
        <p:sp>
          <p:nvSpPr>
            <p:cNvPr id="9" name="TextBox 77">
              <a:extLst>
                <a:ext uri="{FF2B5EF4-FFF2-40B4-BE49-F238E27FC236}">
                  <a16:creationId xmlns:a16="http://schemas.microsoft.com/office/drawing/2014/main" id="{F87B4428-1C54-AB3F-65A2-45B835BDC532}"/>
                </a:ext>
              </a:extLst>
            </p:cNvPr>
            <p:cNvSpPr txBox="1"/>
            <p:nvPr/>
          </p:nvSpPr>
          <p:spPr>
            <a:xfrm>
              <a:off x="1192348" y="3310160"/>
              <a:ext cx="3888431" cy="489926"/>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オンライン・オークション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1">
                  <a:ln>
                    <a:noFill/>
                  </a:ln>
                  <a:solidFill>
                    <a:srgbClr val="000000"/>
                  </a:solidFill>
                  <a:effectLst/>
                  <a:uLnTx/>
                  <a:uFillTx/>
                  <a:latin typeface="Arial"/>
                  <a:ea typeface="ＭＳ Ｐゴシック"/>
                  <a:cs typeface="+mn-cs"/>
                </a:rPr>
                <a:t>最高額入札者</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に落札される契約を伴う電子入札</a:t>
              </a:r>
            </a:p>
          </p:txBody>
        </p:sp>
        <p:sp>
          <p:nvSpPr>
            <p:cNvPr id="11" name="TextBox 79">
              <a:extLst>
                <a:ext uri="{FF2B5EF4-FFF2-40B4-BE49-F238E27FC236}">
                  <a16:creationId xmlns:a16="http://schemas.microsoft.com/office/drawing/2014/main" id="{85D4FC1D-0C77-B8F3-6F12-7725CE260FA3}"/>
                </a:ext>
              </a:extLst>
            </p:cNvPr>
            <p:cNvSpPr txBox="1"/>
            <p:nvPr/>
          </p:nvSpPr>
          <p:spPr>
            <a:xfrm>
              <a:off x="5854368" y="2478769"/>
              <a:ext cx="3600401" cy="691660"/>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制限入札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noProof="1">
                  <a:solidFill>
                    <a:srgbClr val="000000"/>
                  </a:solidFill>
                  <a:latin typeface="Arial"/>
                  <a:ea typeface="ＭＳ Ｐゴシック"/>
                  <a:cs typeface="Arial"/>
                </a:rPr>
                <a:t>一部の認定されたサプライヤーまたは請負業者に適用</a:t>
              </a:r>
              <a:r>
                <a:rPr lang="ja-JP" altLang="en-US" sz="1400" noProof="1">
                  <a:solidFill>
                    <a:srgbClr val="000000"/>
                  </a:solidFill>
                  <a:latin typeface="Arial"/>
                  <a:ea typeface="ＭＳ Ｐゴシック"/>
                  <a:cs typeface="Arial"/>
                </a:rPr>
                <a:t>される入札</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14" name="TextBox 4">
              <a:extLst>
                <a:ext uri="{FF2B5EF4-FFF2-40B4-BE49-F238E27FC236}">
                  <a16:creationId xmlns:a16="http://schemas.microsoft.com/office/drawing/2014/main" id="{4F1E4314-BEAC-3047-1F6C-2C30C6417FAD}"/>
                </a:ext>
              </a:extLst>
            </p:cNvPr>
            <p:cNvSpPr txBox="1"/>
            <p:nvPr/>
          </p:nvSpPr>
          <p:spPr>
            <a:xfrm>
              <a:off x="5842251" y="3394364"/>
              <a:ext cx="3600401" cy="489926"/>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直接調達</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事前に決定されたサプライヤーからの調達</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6" name="TextBox 6">
              <a:extLst>
                <a:ext uri="{FF2B5EF4-FFF2-40B4-BE49-F238E27FC236}">
                  <a16:creationId xmlns:a16="http://schemas.microsoft.com/office/drawing/2014/main" id="{0C5E85F2-CFCE-8B52-AF86-9BE890AD9732}"/>
                </a:ext>
              </a:extLst>
            </p:cNvPr>
            <p:cNvSpPr txBox="1"/>
            <p:nvPr/>
          </p:nvSpPr>
          <p:spPr>
            <a:xfrm>
              <a:off x="1183658" y="4230881"/>
              <a:ext cx="3491183" cy="893394"/>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rPr>
                <a:t>提案依頼書</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rPr>
                <a:t>Request for </a:t>
              </a:r>
              <a:r>
                <a:rPr lang="en-US" altLang="ja-JP" sz="1400" b="1" noProof="1">
                  <a:solidFill>
                    <a:srgbClr val="000000"/>
                  </a:solidFill>
                  <a:latin typeface="Arial"/>
                  <a:ea typeface="ＭＳ Ｐゴシック"/>
                </a:rPr>
                <a:t>Proposal</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調達機関</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が</a:t>
              </a:r>
              <a:r>
                <a:rPr lang="ja-JP" altLang="en-US" sz="1400" noProof="1">
                  <a:solidFill>
                    <a:srgbClr val="000000"/>
                  </a:solidFill>
                  <a:latin typeface="Arial"/>
                  <a:ea typeface="ＭＳ Ｐゴシック"/>
                </a:rPr>
                <a:t>調達目的のためにサプライヤー名簿からの提案書をリクエストすることで行われる入札</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7" name="TextBox 11">
              <a:extLst>
                <a:ext uri="{FF2B5EF4-FFF2-40B4-BE49-F238E27FC236}">
                  <a16:creationId xmlns:a16="http://schemas.microsoft.com/office/drawing/2014/main" id="{36E7D6EB-6251-8FF8-62EF-2560D44A39B8}"/>
                </a:ext>
              </a:extLst>
            </p:cNvPr>
            <p:cNvSpPr txBox="1"/>
            <p:nvPr/>
          </p:nvSpPr>
          <p:spPr>
            <a:xfrm>
              <a:off x="5884764" y="4200080"/>
              <a:ext cx="3539031" cy="691660"/>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関心表明（</a:t>
              </a:r>
              <a:r>
                <a:rPr lang="en-US" altLang="ja-JP" sz="1400" b="1" noProof="1">
                  <a:solidFill>
                    <a:srgbClr val="000000"/>
                  </a:solidFill>
                  <a:latin typeface="Arial"/>
                  <a:ea typeface="ＭＳ Ｐゴシック"/>
                </a:rPr>
                <a:t>Expression of Interest</a:t>
              </a: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入札プロセスへの参加を希望する入札者から提案を募集して行われる入札</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0" name="TextBox 26">
              <a:extLst>
                <a:ext uri="{FF2B5EF4-FFF2-40B4-BE49-F238E27FC236}">
                  <a16:creationId xmlns:a16="http://schemas.microsoft.com/office/drawing/2014/main" id="{A06B83C1-3295-D7D4-AF2D-489130022D71}"/>
                </a:ext>
              </a:extLst>
            </p:cNvPr>
            <p:cNvSpPr txBox="1"/>
            <p:nvPr/>
          </p:nvSpPr>
          <p:spPr>
            <a:xfrm>
              <a:off x="1160005" y="5298939"/>
              <a:ext cx="3172565" cy="893394"/>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電子入札（</a:t>
              </a: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E-Tender</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4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事前に決められた基準に基づいて入札が評価されるオンラインプラットフォームから行う電子入札</a:t>
              </a:r>
              <a:endParaRPr lang="ja-JP" altLang="en-US" sz="1400" b="0" i="0" u="none" strike="noStrike" kern="1200" cap="none" spc="0" normalizeH="0" baseline="0" noProof="1">
                <a:ln>
                  <a:noFill/>
                </a:ln>
                <a:solidFill>
                  <a:srgbClr val="000000"/>
                </a:solidFill>
                <a:effectLst/>
                <a:uLnTx/>
                <a:uFillTx/>
                <a:latin typeface="Arial"/>
                <a:ea typeface="ＭＳ Ｐゴシック"/>
                <a:cs typeface="Arial"/>
              </a:endParaRPr>
            </a:p>
          </p:txBody>
        </p:sp>
        <p:pic>
          <p:nvPicPr>
            <p:cNvPr id="26" name="Graphic 51" descr="スピードメータ低アウトライン">
              <a:extLst>
                <a:ext uri="{FF2B5EF4-FFF2-40B4-BE49-F238E27FC236}">
                  <a16:creationId xmlns:a16="http://schemas.microsoft.com/office/drawing/2014/main" id="{3530205A-290F-C5FF-91BD-9E4AB4CCF1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2957" y="4154352"/>
              <a:ext cx="457200" cy="457200"/>
            </a:xfrm>
            <a:prstGeom prst="rect">
              <a:avLst/>
            </a:prstGeom>
          </p:spPr>
        </p:pic>
        <p:pic>
          <p:nvPicPr>
            <p:cNvPr id="29" name="Graphic 66" descr="方向アウトライン">
              <a:extLst>
                <a:ext uri="{FF2B5EF4-FFF2-40B4-BE49-F238E27FC236}">
                  <a16:creationId xmlns:a16="http://schemas.microsoft.com/office/drawing/2014/main" id="{147ABE8B-CA64-127C-5FFF-2D1CAFBA6F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2957" y="3392733"/>
              <a:ext cx="457200" cy="457200"/>
            </a:xfrm>
            <a:prstGeom prst="rect">
              <a:avLst/>
            </a:prstGeom>
          </p:spPr>
        </p:pic>
        <p:pic>
          <p:nvPicPr>
            <p:cNvPr id="30" name="Graphic 69" descr="対象者の概要">
              <a:extLst>
                <a:ext uri="{FF2B5EF4-FFF2-40B4-BE49-F238E27FC236}">
                  <a16:creationId xmlns:a16="http://schemas.microsoft.com/office/drawing/2014/main" id="{BFB6F9F1-2D9A-BD8A-660C-E4D199AE85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0655" y="2446742"/>
              <a:ext cx="457200" cy="457200"/>
            </a:xfrm>
            <a:prstGeom prst="rect">
              <a:avLst/>
            </a:prstGeom>
          </p:spPr>
        </p:pic>
        <p:pic>
          <p:nvPicPr>
            <p:cNvPr id="32" name="Graphic 73" descr="塗りつぶしでスクロール">
              <a:extLst>
                <a:ext uri="{FF2B5EF4-FFF2-40B4-BE49-F238E27FC236}">
                  <a16:creationId xmlns:a16="http://schemas.microsoft.com/office/drawing/2014/main" id="{94171F1B-15E1-5E51-87C9-65AA2C85AB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8155" y="5298939"/>
              <a:ext cx="450155" cy="450154"/>
            </a:xfrm>
            <a:prstGeom prst="rect">
              <a:avLst/>
            </a:prstGeom>
          </p:spPr>
        </p:pic>
      </p:grpSp>
      <p:sp>
        <p:nvSpPr>
          <p:cNvPr id="34" name="TextBox 67">
            <a:extLst>
              <a:ext uri="{FF2B5EF4-FFF2-40B4-BE49-F238E27FC236}">
                <a16:creationId xmlns:a16="http://schemas.microsoft.com/office/drawing/2014/main" id="{23E21967-CCE0-6151-246A-8B80F5BA75F1}"/>
              </a:ext>
            </a:extLst>
          </p:cNvPr>
          <p:cNvSpPr txBox="1"/>
          <p:nvPr/>
        </p:nvSpPr>
        <p:spPr>
          <a:xfrm>
            <a:off x="1137710" y="1760738"/>
            <a:ext cx="3717111" cy="7386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公開入札</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関心のあるすべてのサプライヤーと請負業者への公募</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pic>
        <p:nvPicPr>
          <p:cNvPr id="35" name="Graphic 55" descr="開いたエンベロープアウトライン">
            <a:extLst>
              <a:ext uri="{FF2B5EF4-FFF2-40B4-BE49-F238E27FC236}">
                <a16:creationId xmlns:a16="http://schemas.microsoft.com/office/drawing/2014/main" id="{06CEB9F0-F353-7BC6-B464-45506D630D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1500" y="1798283"/>
            <a:ext cx="457200" cy="457200"/>
          </a:xfrm>
          <a:prstGeom prst="rect">
            <a:avLst/>
          </a:prstGeom>
        </p:spPr>
      </p:pic>
      <p:sp>
        <p:nvSpPr>
          <p:cNvPr id="39" name="フッター プレースホルダー 1">
            <a:extLst>
              <a:ext uri="{FF2B5EF4-FFF2-40B4-BE49-F238E27FC236}">
                <a16:creationId xmlns:a16="http://schemas.microsoft.com/office/drawing/2014/main" id="{9A606B12-5689-9538-7D71-AB2E79F45E11}"/>
              </a:ext>
            </a:extLst>
          </p:cNvPr>
          <p:cNvSpPr txBox="1">
            <a:spLocks/>
          </p:cNvSpPr>
          <p:nvPr/>
        </p:nvSpPr>
        <p:spPr>
          <a:xfrm>
            <a:off x="311648" y="6467414"/>
            <a:ext cx="4068000" cy="169200"/>
          </a:xfrm>
          <a:prstGeom prst="rect">
            <a:avLst/>
          </a:prstGeom>
        </p:spPr>
        <p:txBody>
          <a:bodyPr lIns="91440" tIns="45720" rIns="91440" bIns="45720" anchor="t"/>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TendersOnTime</a:t>
            </a:r>
            <a:endParaRPr kumimoji="1" lang="en-GB" altLang="en-GB"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7" name="タイトル 4">
            <a:extLst>
              <a:ext uri="{FF2B5EF4-FFF2-40B4-BE49-F238E27FC236}">
                <a16:creationId xmlns:a16="http://schemas.microsoft.com/office/drawing/2014/main" id="{56284638-B06E-FDA4-2328-82A4B9A13BF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pic>
        <p:nvPicPr>
          <p:cNvPr id="13" name="Graphic 12" descr="塗りつぶし付きのオンライン会議">
            <a:extLst>
              <a:ext uri="{FF2B5EF4-FFF2-40B4-BE49-F238E27FC236}">
                <a16:creationId xmlns:a16="http://schemas.microsoft.com/office/drawing/2014/main" id="{C9DE6F3A-21F8-6553-EA0A-E1DFEDBC48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2024" y="2688437"/>
            <a:ext cx="457200" cy="457200"/>
          </a:xfrm>
          <a:prstGeom prst="rect">
            <a:avLst/>
          </a:prstGeom>
        </p:spPr>
      </p:pic>
      <p:pic>
        <p:nvPicPr>
          <p:cNvPr id="25" name="Graphic 24" descr="ベタ塗りの質問">
            <a:extLst>
              <a:ext uri="{FF2B5EF4-FFF2-40B4-BE49-F238E27FC236}">
                <a16:creationId xmlns:a16="http://schemas.microsoft.com/office/drawing/2014/main" id="{3ED98536-29DD-64FD-96A4-B870519F706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1500" y="3743764"/>
            <a:ext cx="457200" cy="457200"/>
          </a:xfrm>
          <a:prstGeom prst="rect">
            <a:avLst/>
          </a:prstGeom>
        </p:spPr>
      </p:pic>
      <p:sp>
        <p:nvSpPr>
          <p:cNvPr id="2" name="テキスト ボックス 17">
            <a:extLst>
              <a:ext uri="{FF2B5EF4-FFF2-40B4-BE49-F238E27FC236}">
                <a16:creationId xmlns:a16="http://schemas.microsoft.com/office/drawing/2014/main" id="{4036EB4B-1CC3-E3EC-A502-C841DE97726B}"/>
              </a:ext>
            </a:extLst>
          </p:cNvPr>
          <p:cNvSpPr txBox="1"/>
          <p:nvPr/>
        </p:nvSpPr>
        <p:spPr>
          <a:xfrm>
            <a:off x="200472" y="1124744"/>
            <a:ext cx="9505056"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cs typeface="Arial"/>
              </a:rPr>
              <a:t>政府公共調達制度における入札の種類は合計７種類あり、サプライヤーが限定される制限入札や直接調達、オンラインで行われる電子入札などを含む。</a:t>
            </a:r>
          </a:p>
        </p:txBody>
      </p:sp>
    </p:spTree>
    <p:extLst>
      <p:ext uri="{BB962C8B-B14F-4D97-AF65-F5344CB8AC3E}">
        <p14:creationId xmlns:p14="http://schemas.microsoft.com/office/powerpoint/2010/main" val="3258665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調達予算</a:t>
            </a:r>
            <a:endParaRPr kumimoji="1" lang="ja-JP" altLang="en-US" sz="2000" noProof="1">
              <a:latin typeface="HGPSoeiKakugothicUB"/>
              <a:ea typeface="HGPSoeiKakugothicUB"/>
            </a:endParaRPr>
          </a:p>
        </p:txBody>
      </p:sp>
      <p:sp>
        <p:nvSpPr>
          <p:cNvPr id="12" name="正方形/長方形 11">
            <a:extLst>
              <a:ext uri="{FF2B5EF4-FFF2-40B4-BE49-F238E27FC236}">
                <a16:creationId xmlns:a16="http://schemas.microsoft.com/office/drawing/2014/main" id="{8332252D-6483-4B79-BD78-356EAB323018}"/>
              </a:ext>
            </a:extLst>
          </p:cNvPr>
          <p:cNvSpPr/>
          <p:nvPr/>
        </p:nvSpPr>
        <p:spPr>
          <a:xfrm>
            <a:off x="200025" y="1176507"/>
            <a:ext cx="9361040" cy="3729812"/>
          </a:xfrm>
          <a:prstGeom prst="rect">
            <a:avLst/>
          </a:prstGeom>
          <a:noFill/>
          <a:ln>
            <a:noFill/>
          </a:ln>
        </p:spPr>
        <p:txBody>
          <a:bodyPr wrap="square" lIns="91440" tIns="45720" rIns="91440" bIns="45720" rtlCol="0" anchor="ctr">
            <a:noAutofit/>
          </a:bodyPr>
          <a:lstStyle/>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ＭＳ Ｐゴシック"/>
                <a:ea typeface="ＭＳ Ｐゴシック"/>
              </a:rPr>
              <a:t>エジプト政府による調達は</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、国家予算基金、</a:t>
            </a:r>
            <a:r>
              <a:rPr lang="en-US" altLang="ja-JP" sz="1400" noProof="1">
                <a:solidFill>
                  <a:prstClr val="black"/>
                </a:solidFill>
                <a:ea typeface="ＭＳ Ｐゴシック"/>
              </a:rPr>
              <a:t>米国の</a:t>
            </a:r>
            <a:r>
              <a:rPr lang="zh-TW" altLang="en-US" sz="1400" noProof="1">
                <a:solidFill>
                  <a:prstClr val="black"/>
                </a:solidFill>
                <a:ea typeface="ＭＳ Ｐゴシック"/>
              </a:rPr>
              <a:t>対外有償軍事援助（</a:t>
            </a:r>
            <a:r>
              <a:rPr lang="en-US" altLang="ja-JP" sz="1400" dirty="0">
                <a:solidFill>
                  <a:srgbClr val="000000"/>
                </a:solidFill>
                <a:latin typeface="Arial"/>
                <a:ea typeface="ＭＳ Ｐゴシック"/>
              </a:rPr>
              <a:t>US Foreign Military Sales</a:t>
            </a:r>
            <a:r>
              <a:rPr lang="ja-JP" altLang="en-US" sz="1400" noProof="1">
                <a:solidFill>
                  <a:prstClr val="black"/>
                </a:solidFill>
                <a:ea typeface="ＭＳ Ｐゴシック"/>
              </a:rPr>
              <a:t>）</a:t>
            </a:r>
            <a:r>
              <a:rPr lang="en-US" altLang="ja-JP" sz="1400" noProof="1">
                <a:solidFill>
                  <a:prstClr val="black"/>
                </a:solidFill>
                <a:ea typeface="ＭＳ Ｐゴシック"/>
              </a:rPr>
              <a:t> プログラム</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lang="en-US" altLang="ja-JP" sz="1400" noProof="1">
                <a:solidFill>
                  <a:srgbClr val="000000"/>
                </a:solidFill>
                <a:latin typeface="ＭＳ Ｐゴシック"/>
                <a:ea typeface="ＭＳ Ｐゴシック"/>
              </a:rPr>
              <a:t>または他のドナーからの資金を通じて行われる。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prstClr val="black"/>
                </a:solidFill>
                <a:ea typeface="ＭＳ Ｐゴシック"/>
              </a:rPr>
              <a:t>UPA: </a:t>
            </a:r>
            <a:r>
              <a:rPr lang="en-US" altLang="ja-JP" sz="1400" noProof="1">
                <a:solidFill>
                  <a:srgbClr val="000000"/>
                </a:solidFill>
                <a:latin typeface="Arial"/>
                <a:ea typeface="ＭＳ Ｐゴシック"/>
              </a:rPr>
              <a:t>Unified Procurement Authority</a:t>
            </a:r>
            <a:r>
              <a:rPr lang="ja-JP" altLang="en-US" sz="1400" noProof="1">
                <a:solidFill>
                  <a:prstClr val="black"/>
                </a:solidFill>
                <a:ea typeface="ＭＳ Ｐゴシック"/>
              </a:rPr>
              <a:t>）</a:t>
            </a:r>
            <a:r>
              <a:rPr lang="en-US" altLang="ja-JP" sz="1400" noProof="1">
                <a:solidFill>
                  <a:prstClr val="black"/>
                </a:solidFill>
                <a:ea typeface="ＭＳ Ｐゴシック"/>
              </a:rPr>
              <a:t> は、政府の優先事項に基づいて財務省から予算を受け取る</a:t>
            </a:r>
            <a:r>
              <a:rPr lang="en-US" altLang="ja-JP" sz="1400" noProof="1">
                <a:solidFill>
                  <a:srgbClr val="000000"/>
                </a:solidFill>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エジプト統一調達・医療供給・</a:t>
            </a:r>
            <a:r>
              <a:rPr lang="en-US" altLang="ja-JP" sz="1400" noProof="1">
                <a:solidFill>
                  <a:prstClr val="black"/>
                </a:solidFill>
                <a:ea typeface="ＭＳ Ｐゴシック"/>
              </a:rPr>
              <a:t>技術管理局</a:t>
            </a:r>
            <a:r>
              <a:rPr lang="ja-JP" altLang="en-US" sz="1400" noProof="1">
                <a:solidFill>
                  <a:prstClr val="black"/>
                </a:solidFill>
                <a:ea typeface="ＭＳ Ｐゴシック"/>
              </a:rPr>
              <a:t>（</a:t>
            </a:r>
            <a:r>
              <a:rPr kumimoji="1" lang="en-US" altLang="ja-JP" sz="1400" b="0" i="0" u="none" strike="noStrike" kern="1200" cap="none" spc="0" normalizeH="0" baseline="0" noProof="0" dirty="0">
                <a:ln>
                  <a:noFill/>
                </a:ln>
                <a:solidFill>
                  <a:srgbClr val="000000"/>
                </a:solidFill>
                <a:effectLst/>
                <a:uLnTx/>
                <a:uFillTx/>
                <a:latin typeface="Arial 本文"/>
                <a:ea typeface="ＭＳ Ｐゴシック"/>
              </a:rPr>
              <a:t>Egyptian Authority for Unified Procurement</a:t>
            </a:r>
            <a:r>
              <a:rPr lang="ja-JP" altLang="en-US" sz="1400" b="1" noProof="1">
                <a:solidFill>
                  <a:prstClr val="black"/>
                </a:solidFill>
                <a:latin typeface="Arial 本文"/>
                <a:ea typeface="ＭＳ Ｐゴシック"/>
              </a:rPr>
              <a:t>）</a:t>
            </a:r>
            <a:r>
              <a:rPr lang="en-US" altLang="ja-JP" sz="1400" b="1" noProof="1">
                <a:solidFill>
                  <a:prstClr val="black"/>
                </a:solidFill>
                <a:latin typeface="Arial 本文"/>
                <a:ea typeface="ＭＳ Ｐゴシック"/>
              </a:rPr>
              <a:t> </a:t>
            </a:r>
            <a:r>
              <a:rPr lang="en-US" altLang="ja-JP" sz="1400" noProof="1">
                <a:solidFill>
                  <a:prstClr val="black"/>
                </a:solidFill>
                <a:ea typeface="ＭＳ Ｐゴシック"/>
              </a:rPr>
              <a:t>は、エジプトの公的機関や政府機関に代わって医薬品や医療機器の購入を行う独占的な調達権限を有する</a:t>
            </a:r>
            <a:r>
              <a:rPr lang="en-US" altLang="ja-JP" sz="1400" noProof="1">
                <a:solidFill>
                  <a:srgbClr val="000000"/>
                </a:solidFill>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p:txBody>
      </p:sp>
      <p:sp>
        <p:nvSpPr>
          <p:cNvPr id="10" name="テキスト ボックス 9">
            <a:extLst>
              <a:ext uri="{FF2B5EF4-FFF2-40B4-BE49-F238E27FC236}">
                <a16:creationId xmlns:a16="http://schemas.microsoft.com/office/drawing/2014/main" id="{E82CDB9E-27F7-47F7-8FEB-BA3B39C8D3E1}"/>
              </a:ext>
            </a:extLst>
          </p:cNvPr>
          <p:cNvSpPr txBox="1"/>
          <p:nvPr/>
        </p:nvSpPr>
        <p:spPr>
          <a:xfrm>
            <a:off x="311648" y="6467414"/>
            <a:ext cx="8568878" cy="345628"/>
          </a:xfrm>
          <a:prstGeom prst="rect">
            <a:avLst/>
          </a:prstGeom>
          <a:noFill/>
        </p:spPr>
        <p:txBody>
          <a:bodyPr wrap="square" lIns="0" tIns="0" rIns="0" bIns="0" rtlCol="0" anchor="t">
            <a:noAutofit/>
          </a:bodyPr>
          <a:lstStyle/>
          <a:p>
            <a:pPr>
              <a:defRPr/>
            </a:pPr>
            <a:r>
              <a:rPr lang="ja-JP" altLang="en-US" sz="800" noProof="1">
                <a:solidFill>
                  <a:srgbClr val="000000"/>
                </a:solidFill>
                <a:latin typeface="Arial"/>
                <a:ea typeface="ＭＳ Ｐゴシック"/>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米国国際貿易局（ITA）</a:t>
            </a:r>
            <a:r>
              <a:rPr lang="ja-JP" altLang="en-US" sz="800" noProof="1">
                <a:solidFill>
                  <a:srgbClr val="000000"/>
                </a:solidFill>
                <a:latin typeface="Arial"/>
                <a:ea typeface="ＭＳ Ｐゴシック"/>
              </a:rPr>
              <a:t> </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5" name="タイトル 4">
            <a:extLst>
              <a:ext uri="{FF2B5EF4-FFF2-40B4-BE49-F238E27FC236}">
                <a16:creationId xmlns:a16="http://schemas.microsoft.com/office/drawing/2014/main" id="{2ECEEA43-A079-7FF7-477D-4C20BC6C81B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4265685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入札プロセス</a:t>
            </a:r>
            <a:endParaRPr kumimoji="1" lang="ja-JP" altLang="en-US" sz="2000" noProof="1">
              <a:latin typeface="HGPSoeiKakugothicUB"/>
              <a:ea typeface="HGPSoeiKakugothicUB"/>
            </a:endParaRPr>
          </a:p>
        </p:txBody>
      </p:sp>
      <p:sp>
        <p:nvSpPr>
          <p:cNvPr id="7" name="正方形/長方形 6">
            <a:extLst>
              <a:ext uri="{FF2B5EF4-FFF2-40B4-BE49-F238E27FC236}">
                <a16:creationId xmlns:a16="http://schemas.microsoft.com/office/drawing/2014/main" id="{E8F6D1E2-11B1-DD60-B839-D3D354CB992C}"/>
              </a:ext>
            </a:extLst>
          </p:cNvPr>
          <p:cNvSpPr/>
          <p:nvPr/>
        </p:nvSpPr>
        <p:spPr>
          <a:xfrm>
            <a:off x="201470" y="1317844"/>
            <a:ext cx="9505054" cy="1677750"/>
          </a:xfrm>
          <a:prstGeom prst="rect">
            <a:avLst/>
          </a:prstGeom>
          <a:noFill/>
          <a:ln>
            <a:noFill/>
          </a:ln>
        </p:spPr>
        <p:txBody>
          <a:bodyPr wrap="square" lIns="91440" tIns="45720" rIns="91440" bIns="45720" rtlCol="0" anchor="ctr">
            <a:noAutofit/>
          </a:bodyPr>
          <a:lstStyle/>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kumimoji="1"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lang="en-US" altLang="ja-JP" sz="1400" b="1" noProof="1">
              <a:solidFill>
                <a:srgbClr val="000000"/>
              </a:solidFill>
              <a:latin typeface="ＭＳ Ｐゴシック"/>
              <a:ea typeface="ＭＳ Ｐゴシック"/>
              <a:cs typeface="Calibri"/>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rPr>
              <a:t>入札プロセスへの参加:</a:t>
            </a:r>
            <a:endParaRPr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は、</a:t>
            </a:r>
            <a:r>
              <a:rPr lang="en-US" altLang="ja-JP" sz="1400" noProof="1">
                <a:solidFill>
                  <a:srgbClr val="000000"/>
                </a:solidFill>
                <a:latin typeface="ＭＳ Ｐゴシック"/>
                <a:ea typeface="ＭＳ Ｐゴシック"/>
              </a:rPr>
              <a:t>適格</a:t>
            </a:r>
            <a:r>
              <a:rPr lang="ja-JP" altLang="en-US" sz="1400" noProof="1">
                <a:solidFill>
                  <a:srgbClr val="000000"/>
                </a:solidFill>
                <a:latin typeface="ＭＳ Ｐゴシック"/>
                <a:ea typeface="ＭＳ Ｐゴシック"/>
              </a:rPr>
              <a:t>である</a:t>
            </a:r>
            <a:r>
              <a:rPr lang="en-US" altLang="ja-JP" sz="1400" noProof="1">
                <a:solidFill>
                  <a:srgbClr val="000000"/>
                </a:solidFill>
                <a:latin typeface="ＭＳ Ｐゴシック"/>
                <a:ea typeface="ＭＳ Ｐゴシック"/>
              </a:rPr>
              <a:t>入札者からの入札を募集する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。入札者の適格基準と入札プロセスは動的であり、</a:t>
            </a:r>
            <a:r>
              <a:rPr lang="en-US" altLang="ja-JP" sz="1400" noProof="1">
                <a:solidFill>
                  <a:srgbClr val="000000"/>
                </a:solidFill>
                <a:latin typeface="ＭＳ Ｐゴシック"/>
                <a:ea typeface="ＭＳ Ｐゴシック"/>
              </a:rPr>
              <a:t>要件に基づいて変わる。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サプライヤーは、</a:t>
            </a:r>
            <a:r>
              <a:rPr lang="ja-JP" altLang="en-US" sz="1400" noProof="1">
                <a:latin typeface="ＭＳ Ｐゴシック"/>
                <a:ea typeface="ＭＳ Ｐゴシック"/>
                <a:cs typeface="Arial"/>
              </a:rPr>
              <a:t>エジプト保健・人口省（</a:t>
            </a:r>
            <a:r>
              <a:rPr lang="en-US" altLang="ja-JP" sz="1400" noProof="1">
                <a:ea typeface="ＭＳ Ｐゴシック"/>
                <a:cs typeface="Arial"/>
              </a:rPr>
              <a:t>MoHP</a:t>
            </a:r>
            <a:r>
              <a:rPr lang="ja-JP" altLang="en-US" sz="1400" noProof="1">
                <a:ea typeface="ＭＳ Ｐゴシック"/>
                <a:cs typeface="Arial"/>
              </a:rPr>
              <a:t>）</a:t>
            </a:r>
            <a:r>
              <a:rPr lang="en-US" altLang="ja-JP" sz="1400" noProof="1">
                <a:ea typeface="ＭＳ Ｐゴシック"/>
                <a:cs typeface="Arial"/>
              </a:rPr>
              <a:t> </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および他の医療機関が発行したガイドラインに従って、</a:t>
            </a:r>
            <a:r>
              <a:rPr lang="en-US" altLang="ja-JP" sz="1400" noProof="1">
                <a:solidFill>
                  <a:srgbClr val="000000"/>
                </a:solidFill>
                <a:latin typeface="ＭＳ Ｐゴシック"/>
                <a:ea typeface="ＭＳ Ｐゴシック"/>
              </a:rPr>
              <a:t>基準および品質要件を満たす必要がある。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p:txBody>
      </p:sp>
      <p:sp>
        <p:nvSpPr>
          <p:cNvPr id="9" name="テキスト ボックス 8">
            <a:extLst>
              <a:ext uri="{FF2B5EF4-FFF2-40B4-BE49-F238E27FC236}">
                <a16:creationId xmlns:a16="http://schemas.microsoft.com/office/drawing/2014/main" id="{68BF7C8C-39CE-9079-6278-6E3ECB3FD733}"/>
              </a:ext>
            </a:extLst>
          </p:cNvPr>
          <p:cNvSpPr txBox="1"/>
          <p:nvPr/>
        </p:nvSpPr>
        <p:spPr>
          <a:xfrm>
            <a:off x="311648" y="6467414"/>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World Bank Group</a:t>
            </a:r>
          </a:p>
        </p:txBody>
      </p:sp>
      <p:sp>
        <p:nvSpPr>
          <p:cNvPr id="13" name="タイトル 4">
            <a:extLst>
              <a:ext uri="{FF2B5EF4-FFF2-40B4-BE49-F238E27FC236}">
                <a16:creationId xmlns:a16="http://schemas.microsoft.com/office/drawing/2014/main" id="{29F36821-5F9F-B7D2-15DF-3806A8C6FBC0}"/>
              </a:ext>
            </a:extLst>
          </p:cNvPr>
          <p:cNvSpPr txBox="1">
            <a:spLocks/>
          </p:cNvSpPr>
          <p:nvPr/>
        </p:nvSpPr>
        <p:spPr>
          <a:xfrm>
            <a:off x="194459" y="985845"/>
            <a:ext cx="9072000" cy="615600"/>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120" kern="1200">
                <a:solidFill>
                  <a:schemeClr val="tx1"/>
                </a:solidFill>
                <a:latin typeface="Arial Black" panose="020B0A04020102020204" pitchFamily="34" charset="0"/>
                <a:ea typeface="HGP創英角ｺﾞｼｯｸUB" pitchFamily="50" charset="-128"/>
                <a:cs typeface="+mj-cs"/>
              </a:defRPr>
            </a:lvl1pPr>
          </a:lstStyle>
          <a:p>
            <a:pPr>
              <a:defRPr/>
            </a:pP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srgbClr val="000000"/>
                </a:solidFill>
                <a:latin typeface="Arial 本文"/>
                <a:ea typeface="ＭＳ Ｐゴシック"/>
              </a:rPr>
              <a:t>UPA</a:t>
            </a:r>
            <a:r>
              <a:rPr lang="ja-JP" altLang="en-US" sz="1400" noProof="1">
                <a:solidFill>
                  <a:prstClr val="black"/>
                </a:solidFill>
                <a:latin typeface="Arial 本文"/>
                <a:ea typeface="ＭＳ Ｐゴシック"/>
              </a:rPr>
              <a:t>）</a:t>
            </a:r>
            <a:r>
              <a:rPr lang="en-US" altLang="ja-JP" sz="1400" noProof="1">
                <a:solidFill>
                  <a:prstClr val="black"/>
                </a:solidFill>
                <a:latin typeface="Arial 本文"/>
                <a:ea typeface="ＭＳ Ｐゴシック"/>
              </a:rPr>
              <a:t> </a:t>
            </a:r>
            <a:r>
              <a:rPr lang="en-US" altLang="ja-JP" sz="1400" noProof="1">
                <a:solidFill>
                  <a:srgbClr val="000000"/>
                </a:solidFill>
                <a:latin typeface="ＭＳ Ｐゴシック"/>
                <a:ea typeface="ＭＳ Ｐゴシック"/>
              </a:rPr>
              <a:t>は、エジプト最大の医療公共調達機関であり</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、調達プロセスの一環として、</a:t>
            </a:r>
            <a:r>
              <a:rPr lang="en-US" altLang="ja-JP" sz="1400" noProof="1">
                <a:solidFill>
                  <a:srgbClr val="000000"/>
                </a:solidFill>
                <a:latin typeface="ＭＳ Ｐゴシック"/>
                <a:ea typeface="ＭＳ Ｐゴシック"/>
              </a:rPr>
              <a:t>国内外のサプライヤーに対して一般競争入札を頻繁に実施している。</a:t>
            </a:r>
            <a:endPar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endParaRPr>
          </a:p>
        </p:txBody>
      </p:sp>
      <p:sp>
        <p:nvSpPr>
          <p:cNvPr id="10" name="タイトル 4">
            <a:extLst>
              <a:ext uri="{FF2B5EF4-FFF2-40B4-BE49-F238E27FC236}">
                <a16:creationId xmlns:a16="http://schemas.microsoft.com/office/drawing/2014/main" id="{8F85763E-D052-5794-0F92-161209D5EE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216373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a:t>
            </a:r>
            <a:r>
              <a:rPr lang="ja-JP" altLang="en-US" sz="1400" noProof="1">
                <a:latin typeface="HGPSoeiKakugothicUB"/>
                <a:ea typeface="HGPSoeiKakugothicUB"/>
              </a:rPr>
              <a:t>／</a:t>
            </a:r>
            <a:r>
              <a:rPr lang="ja-JP" altLang="en-US" sz="1400" dirty="0"/>
              <a:t>一般概況</a:t>
            </a:r>
          </a:p>
        </p:txBody>
      </p:sp>
      <p:graphicFrame>
        <p:nvGraphicFramePr>
          <p:cNvPr id="8" name="表 7"/>
          <p:cNvGraphicFramePr>
            <a:graphicFrameLocks noGrp="1"/>
          </p:cNvGraphicFramePr>
          <p:nvPr>
            <p:extLst>
              <p:ext uri="{D42A27DB-BD31-4B8C-83A1-F6EECF244321}">
                <p14:modId xmlns:p14="http://schemas.microsoft.com/office/powerpoint/2010/main" val="3290030948"/>
              </p:ext>
            </p:extLst>
          </p:nvPr>
        </p:nvGraphicFramePr>
        <p:xfrm>
          <a:off x="200470" y="1038876"/>
          <a:ext cx="9505056" cy="546132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カイロ</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アラビア語、都市部では英語も通用</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dirty="0"/>
                        <a:t>1</a:t>
                      </a:r>
                      <a:r>
                        <a:rPr lang="ja-JP" altLang="en-US" sz="1200" baseline="0" dirty="0"/>
                        <a:t> エジプト・ポンド（</a:t>
                      </a:r>
                      <a:r>
                        <a:rPr lang="en-US" altLang="ja-JP" sz="1200" baseline="0" dirty="0"/>
                        <a:t>EGP</a:t>
                      </a:r>
                      <a:r>
                        <a:rPr lang="ja-JP" altLang="en-US" sz="1200" baseline="0" dirty="0"/>
                        <a:t>） ＝ </a:t>
                      </a:r>
                      <a:r>
                        <a:rPr lang="en-US" altLang="ja-JP" sz="1200" baseline="0" dirty="0"/>
                        <a:t>3.04 </a:t>
                      </a:r>
                      <a:r>
                        <a:rPr lang="ja-JP" altLang="en-US" sz="1200" baseline="0" dirty="0"/>
                        <a:t>円 （</a:t>
                      </a:r>
                      <a:r>
                        <a:rPr lang="en-US" altLang="ja-JP" sz="1200" baseline="0" dirty="0"/>
                        <a:t>2026</a:t>
                      </a:r>
                      <a:r>
                        <a:rPr lang="ja-JP" altLang="en-US" sz="1200" baseline="0" dirty="0"/>
                        <a:t>年</a:t>
                      </a:r>
                      <a:r>
                        <a:rPr lang="en-US" altLang="ja-JP" sz="1200" baseline="0" dirty="0"/>
                        <a:t>3</a:t>
                      </a:r>
                      <a:r>
                        <a:rPr lang="ja-JP" altLang="en-US" sz="1200" baseline="0" dirty="0"/>
                        <a:t>月</a:t>
                      </a:r>
                      <a:r>
                        <a:rPr lang="en-US" altLang="ja-JP" sz="1200" baseline="0" dirty="0"/>
                        <a:t>10</a:t>
                      </a:r>
                      <a:r>
                        <a:rPr lang="ja-JP" altLang="en-US" sz="1200" baseline="0" dirty="0"/>
                        <a:t>日時点）</a:t>
                      </a:r>
                      <a:endParaRPr lang="ja-JP" altLang="en-US" sz="1200" dirty="0"/>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934">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イスラム教、キリスト教（コプト派）</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37239">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kern="1200" dirty="0">
                          <a:solidFill>
                            <a:schemeClr val="dk1"/>
                          </a:solidFill>
                          <a:latin typeface="+mn-lt"/>
                          <a:ea typeface="+mn-ea"/>
                          <a:cs typeface="+mn-cs"/>
                        </a:rPr>
                        <a:t>2011</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a:t>
                      </a:r>
                      <a:r>
                        <a:rPr kumimoji="1" lang="ja-JP" altLang="ja-JP" sz="1200" kern="1200" dirty="0">
                          <a:solidFill>
                            <a:schemeClr val="dk1"/>
                          </a:solidFill>
                          <a:latin typeface="+mn-lt"/>
                          <a:ea typeface="+mn-ea"/>
                          <a:cs typeface="+mn-cs"/>
                        </a:rPr>
                        <a:t>月に大規模</a:t>
                      </a:r>
                      <a:r>
                        <a:rPr kumimoji="1" lang="ja-JP" altLang="en-US" sz="1200" kern="1200" dirty="0">
                          <a:solidFill>
                            <a:schemeClr val="dk1"/>
                          </a:solidFill>
                          <a:latin typeface="+mn-lt"/>
                          <a:ea typeface="+mn-ea"/>
                          <a:cs typeface="+mn-cs"/>
                        </a:rPr>
                        <a:t>反政府</a:t>
                      </a:r>
                      <a:r>
                        <a:rPr kumimoji="1" lang="ja-JP" altLang="ja-JP" sz="1200" kern="1200" dirty="0">
                          <a:solidFill>
                            <a:schemeClr val="dk1"/>
                          </a:solidFill>
                          <a:latin typeface="+mn-lt"/>
                          <a:ea typeface="+mn-ea"/>
                          <a:cs typeface="+mn-cs"/>
                        </a:rPr>
                        <a:t>デモが発生した後、社会・治安状況が急速に不安定化し、同年</a:t>
                      </a:r>
                      <a:r>
                        <a:rPr kumimoji="1" lang="en-US" altLang="ja-JP" sz="1200" kern="1200" dirty="0">
                          <a:solidFill>
                            <a:schemeClr val="dk1"/>
                          </a:solidFill>
                          <a:latin typeface="+mn-lt"/>
                          <a:ea typeface="+mn-ea"/>
                          <a:cs typeface="+mn-cs"/>
                        </a:rPr>
                        <a:t>2</a:t>
                      </a:r>
                      <a:r>
                        <a:rPr kumimoji="1" lang="ja-JP" altLang="ja-JP"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11</a:t>
                      </a:r>
                      <a:r>
                        <a:rPr kumimoji="1" lang="ja-JP" altLang="ja-JP" sz="1200" kern="1200" dirty="0">
                          <a:solidFill>
                            <a:schemeClr val="dk1"/>
                          </a:solidFill>
                          <a:latin typeface="+mn-lt"/>
                          <a:ea typeface="+mn-ea"/>
                          <a:cs typeface="+mn-cs"/>
                        </a:rPr>
                        <a:t>日にムバラク大統領が辞任</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ja-JP" sz="1200" kern="1200" dirty="0">
                          <a:solidFill>
                            <a:schemeClr val="dk1"/>
                          </a:solidFill>
                          <a:latin typeface="+mn-lt"/>
                          <a:ea typeface="+mn-ea"/>
                          <a:cs typeface="+mn-cs"/>
                        </a:rPr>
                        <a:t>その後、イスラム主義勢力とリベラル・世俗勢力間での亀裂が深ま</a:t>
                      </a:r>
                      <a:r>
                        <a:rPr kumimoji="1" lang="ja-JP" altLang="en-US" sz="1200" kern="1200" dirty="0">
                          <a:solidFill>
                            <a:schemeClr val="dk1"/>
                          </a:solidFill>
                          <a:latin typeface="+mn-lt"/>
                          <a:ea typeface="+mn-ea"/>
                          <a:cs typeface="+mn-cs"/>
                        </a:rPr>
                        <a:t>り、</a:t>
                      </a:r>
                      <a:r>
                        <a:rPr kumimoji="1" lang="en-US" altLang="ja-JP" sz="1200" kern="1200" dirty="0">
                          <a:solidFill>
                            <a:schemeClr val="dk1"/>
                          </a:solidFill>
                          <a:latin typeface="+mn-lt"/>
                          <a:ea typeface="+mn-ea"/>
                          <a:cs typeface="+mn-cs"/>
                        </a:rPr>
                        <a:t>2013</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6</a:t>
                      </a:r>
                      <a:r>
                        <a:rPr kumimoji="1" lang="ja-JP" altLang="ja-JP" sz="1200" kern="1200" dirty="0">
                          <a:solidFill>
                            <a:schemeClr val="dk1"/>
                          </a:solidFill>
                          <a:latin typeface="+mn-lt"/>
                          <a:ea typeface="+mn-ea"/>
                          <a:cs typeface="+mn-cs"/>
                        </a:rPr>
                        <a:t>月</a:t>
                      </a:r>
                      <a:r>
                        <a:rPr kumimoji="1" lang="ja-JP" altLang="en-US" sz="1200" kern="1200" dirty="0">
                          <a:solidFill>
                            <a:schemeClr val="dk1"/>
                          </a:solidFill>
                          <a:latin typeface="+mn-lt"/>
                          <a:ea typeface="+mn-ea"/>
                          <a:cs typeface="+mn-cs"/>
                        </a:rPr>
                        <a:t>には</a:t>
                      </a:r>
                      <a:r>
                        <a:rPr kumimoji="1" lang="ja-JP" altLang="ja-JP" sz="1200" kern="1200" dirty="0">
                          <a:solidFill>
                            <a:schemeClr val="dk1"/>
                          </a:solidFill>
                          <a:latin typeface="+mn-lt"/>
                          <a:ea typeface="+mn-ea"/>
                          <a:cs typeface="+mn-cs"/>
                        </a:rPr>
                        <a:t>ムルスィー大統領就任</a:t>
                      </a:r>
                      <a:r>
                        <a:rPr kumimoji="1" lang="en-US" altLang="ja-JP" sz="1200" kern="1200" dirty="0">
                          <a:solidFill>
                            <a:schemeClr val="tx1"/>
                          </a:solidFill>
                          <a:latin typeface="+mn-lt"/>
                          <a:ea typeface="+mn-ea"/>
                          <a:cs typeface="+mn-cs"/>
                        </a:rPr>
                        <a:t>1</a:t>
                      </a:r>
                      <a:r>
                        <a:rPr kumimoji="1" lang="ja-JP" altLang="ja-JP" sz="1200" kern="1200" dirty="0">
                          <a:solidFill>
                            <a:schemeClr val="dk1"/>
                          </a:solidFill>
                          <a:latin typeface="+mn-lt"/>
                          <a:ea typeface="+mn-ea"/>
                          <a:cs typeface="+mn-cs"/>
                        </a:rPr>
                        <a:t>周年を機に全国各地で</a:t>
                      </a:r>
                      <a:r>
                        <a:rPr kumimoji="1" lang="ja-JP" altLang="en-US" sz="1200" kern="1200" dirty="0">
                          <a:solidFill>
                            <a:schemeClr val="dk1"/>
                          </a:solidFill>
                          <a:latin typeface="+mn-lt"/>
                          <a:ea typeface="+mn-ea"/>
                          <a:cs typeface="+mn-cs"/>
                        </a:rPr>
                        <a:t>再度</a:t>
                      </a:r>
                      <a:r>
                        <a:rPr kumimoji="1" lang="ja-JP" altLang="ja-JP" sz="1200" kern="1200" dirty="0">
                          <a:solidFill>
                            <a:schemeClr val="dk1"/>
                          </a:solidFill>
                          <a:latin typeface="+mn-lt"/>
                          <a:ea typeface="+mn-ea"/>
                          <a:cs typeface="+mn-cs"/>
                        </a:rPr>
                        <a:t>大規模な民衆デモが発生し、軍が介入</a:t>
                      </a:r>
                      <a:r>
                        <a:rPr kumimoji="1" lang="ja-JP" altLang="en-US" sz="1200" kern="1200" dirty="0">
                          <a:solidFill>
                            <a:schemeClr val="dk1"/>
                          </a:solidFill>
                          <a:latin typeface="+mn-lt"/>
                          <a:ea typeface="+mn-ea"/>
                          <a:cs typeface="+mn-cs"/>
                        </a:rPr>
                        <a:t>する事態となる。その結果、</a:t>
                      </a:r>
                      <a:r>
                        <a:rPr kumimoji="1" lang="ja-JP" altLang="ja-JP" sz="1200" kern="1200" dirty="0">
                          <a:solidFill>
                            <a:schemeClr val="dk1"/>
                          </a:solidFill>
                          <a:latin typeface="+mn-lt"/>
                          <a:ea typeface="+mn-ea"/>
                          <a:cs typeface="+mn-cs"/>
                        </a:rPr>
                        <a:t>ムルスィー大統領を解任、暫定政府が成立する。その後</a:t>
                      </a:r>
                      <a:r>
                        <a:rPr kumimoji="1" lang="ja-JP" altLang="en-US" sz="1200" kern="1200" dirty="0">
                          <a:solidFill>
                            <a:schemeClr val="dk1"/>
                          </a:solidFill>
                          <a:latin typeface="+mn-lt"/>
                          <a:ea typeface="+mn-ea"/>
                          <a:cs typeface="+mn-cs"/>
                        </a:rPr>
                        <a:t>も</a:t>
                      </a:r>
                      <a:r>
                        <a:rPr kumimoji="1" lang="ja-JP" altLang="ja-JP" sz="1200" kern="1200" dirty="0">
                          <a:solidFill>
                            <a:schemeClr val="dk1"/>
                          </a:solidFill>
                          <a:latin typeface="+mn-lt"/>
                          <a:ea typeface="+mn-ea"/>
                          <a:cs typeface="+mn-cs"/>
                        </a:rPr>
                        <a:t>軍及び警察が暫定政権反対派の座り込みの強制排除を実施し、多数の死傷者が発生した。</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ja-JP" sz="1200" kern="1200" dirty="0">
                          <a:solidFill>
                            <a:schemeClr val="dk1"/>
                          </a:solidFill>
                          <a:latin typeface="+mn-lt"/>
                          <a:ea typeface="+mn-ea"/>
                          <a:cs typeface="+mn-cs"/>
                        </a:rPr>
                        <a:t>暫定政府は「ロードマップ」に沿って政治プロセスを進めているもののテロやデモが散発。</a:t>
                      </a:r>
                      <a:r>
                        <a:rPr kumimoji="1" lang="en-US" altLang="ja-JP" sz="1200" kern="1200" dirty="0">
                          <a:solidFill>
                            <a:schemeClr val="dk1"/>
                          </a:solidFill>
                          <a:latin typeface="+mn-lt"/>
                          <a:ea typeface="+mn-ea"/>
                          <a:cs typeface="+mn-cs"/>
                        </a:rPr>
                        <a:t>2014</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5</a:t>
                      </a:r>
                      <a:r>
                        <a:rPr kumimoji="1" lang="ja-JP" altLang="ja-JP" sz="1200" kern="1200" dirty="0">
                          <a:solidFill>
                            <a:schemeClr val="dk1"/>
                          </a:solidFill>
                          <a:latin typeface="+mn-lt"/>
                          <a:ea typeface="+mn-ea"/>
                          <a:cs typeface="+mn-cs"/>
                        </a:rPr>
                        <a:t>月の大統領選挙の結果、エルシーシ前国防相が得票数約</a:t>
                      </a:r>
                      <a:r>
                        <a:rPr kumimoji="1" lang="en-US" altLang="ja-JP" sz="1200" kern="1200" dirty="0">
                          <a:solidFill>
                            <a:schemeClr val="dk1"/>
                          </a:solidFill>
                          <a:latin typeface="+mn-lt"/>
                          <a:ea typeface="+mn-ea"/>
                          <a:cs typeface="+mn-cs"/>
                        </a:rPr>
                        <a:t>97</a:t>
                      </a:r>
                      <a:r>
                        <a:rPr kumimoji="1" lang="ja-JP" altLang="ja-JP" sz="1200" kern="1200" dirty="0">
                          <a:solidFill>
                            <a:schemeClr val="dk1"/>
                          </a:solidFill>
                          <a:latin typeface="+mn-lt"/>
                          <a:ea typeface="+mn-ea"/>
                          <a:cs typeface="+mn-cs"/>
                        </a:rPr>
                        <a:t>％</a:t>
                      </a:r>
                      <a:r>
                        <a:rPr kumimoji="1" lang="ja-JP" altLang="en-US" sz="1200" kern="1200" dirty="0">
                          <a:solidFill>
                            <a:schemeClr val="dk1"/>
                          </a:solidFill>
                          <a:latin typeface="+mn-lt"/>
                          <a:ea typeface="+mn-ea"/>
                          <a:cs typeface="+mn-cs"/>
                        </a:rPr>
                        <a:t>で</a:t>
                      </a:r>
                      <a:r>
                        <a:rPr kumimoji="1" lang="ja-JP" altLang="ja-JP" sz="1200" kern="1200" dirty="0">
                          <a:solidFill>
                            <a:schemeClr val="dk1"/>
                          </a:solidFill>
                          <a:latin typeface="+mn-lt"/>
                          <a:ea typeface="+mn-ea"/>
                          <a:cs typeface="+mn-cs"/>
                        </a:rPr>
                        <a:t>当選</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2018</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ja-JP"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26</a:t>
                      </a:r>
                      <a:r>
                        <a:rPr kumimoji="1" lang="ja-JP" altLang="ja-JP" sz="1200" kern="1200" dirty="0">
                          <a:solidFill>
                            <a:schemeClr val="dk1"/>
                          </a:solidFill>
                          <a:latin typeface="+mn-lt"/>
                          <a:ea typeface="+mn-ea"/>
                          <a:cs typeface="+mn-cs"/>
                        </a:rPr>
                        <a:t>日から</a:t>
                      </a:r>
                      <a:r>
                        <a:rPr kumimoji="1" lang="en-US" altLang="ja-JP" sz="1200" kern="1200" dirty="0">
                          <a:solidFill>
                            <a:schemeClr val="dk1"/>
                          </a:solidFill>
                          <a:latin typeface="+mn-lt"/>
                          <a:ea typeface="+mn-ea"/>
                          <a:cs typeface="+mn-cs"/>
                        </a:rPr>
                        <a:t>28</a:t>
                      </a:r>
                      <a:r>
                        <a:rPr kumimoji="1" lang="ja-JP" altLang="ja-JP" sz="1200" kern="1200" dirty="0">
                          <a:solidFill>
                            <a:schemeClr val="dk1"/>
                          </a:solidFill>
                          <a:latin typeface="+mn-lt"/>
                          <a:ea typeface="+mn-ea"/>
                          <a:cs typeface="+mn-cs"/>
                        </a:rPr>
                        <a:t>日に実施された大統領選挙の結果、得票率約</a:t>
                      </a:r>
                      <a:r>
                        <a:rPr kumimoji="1" lang="en-US" altLang="ja-JP" sz="1200" kern="1200" dirty="0">
                          <a:solidFill>
                            <a:schemeClr val="dk1"/>
                          </a:solidFill>
                          <a:latin typeface="+mn-lt"/>
                          <a:ea typeface="+mn-ea"/>
                          <a:cs typeface="+mn-cs"/>
                        </a:rPr>
                        <a:t>97</a:t>
                      </a:r>
                      <a:r>
                        <a:rPr kumimoji="1" lang="ja-JP" altLang="ja-JP" sz="1200" kern="1200" dirty="0">
                          <a:solidFill>
                            <a:schemeClr val="dk1"/>
                          </a:solidFill>
                          <a:latin typeface="+mn-lt"/>
                          <a:ea typeface="+mn-ea"/>
                          <a:cs typeface="+mn-cs"/>
                        </a:rPr>
                        <a:t>％でエルシーシ大統領が当選</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2023</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12</a:t>
                      </a:r>
                      <a:r>
                        <a:rPr kumimoji="1" lang="ja-JP" altLang="ja-JP" sz="1200" kern="1200" dirty="0">
                          <a:solidFill>
                            <a:schemeClr val="dk1"/>
                          </a:solidFill>
                          <a:latin typeface="+mn-lt"/>
                          <a:ea typeface="+mn-ea"/>
                          <a:cs typeface="+mn-cs"/>
                        </a:rPr>
                        <a:t>月の大統領選挙で再選</a:t>
                      </a:r>
                      <a:r>
                        <a:rPr kumimoji="1" lang="ja-JP" altLang="en-US" sz="1200" kern="1200" dirty="0">
                          <a:solidFill>
                            <a:schemeClr val="dk1"/>
                          </a:solidFill>
                          <a:latin typeface="+mn-lt"/>
                          <a:ea typeface="+mn-ea"/>
                          <a:cs typeface="+mn-cs"/>
                        </a:rPr>
                        <a:t>を果たす（</a:t>
                      </a:r>
                      <a:r>
                        <a:rPr kumimoji="1" lang="en-US" altLang="ja-JP" sz="1200" kern="1200" dirty="0">
                          <a:solidFill>
                            <a:schemeClr val="dk1"/>
                          </a:solidFill>
                          <a:latin typeface="+mn-lt"/>
                          <a:ea typeface="+mn-ea"/>
                          <a:cs typeface="+mn-cs"/>
                        </a:rPr>
                        <a:t>3</a:t>
                      </a:r>
                      <a:r>
                        <a:rPr kumimoji="1" lang="ja-JP" altLang="ja-JP" sz="1200" kern="1200" dirty="0">
                          <a:solidFill>
                            <a:schemeClr val="dk1"/>
                          </a:solidFill>
                          <a:latin typeface="+mn-lt"/>
                          <a:ea typeface="+mn-ea"/>
                          <a:cs typeface="+mn-cs"/>
                        </a:rPr>
                        <a:t>期目</a:t>
                      </a:r>
                      <a:r>
                        <a:rPr kumimoji="1" lang="ja-JP" altLang="en-US" sz="1200" kern="1200" dirty="0">
                          <a:solidFill>
                            <a:schemeClr val="dk1"/>
                          </a:solidFill>
                          <a:latin typeface="+mn-lt"/>
                          <a:ea typeface="+mn-ea"/>
                          <a:cs typeface="+mn-cs"/>
                        </a:rPr>
                        <a:t>）</a:t>
                      </a:r>
                      <a:r>
                        <a:rPr kumimoji="1" lang="ja-JP" altLang="ja-JP"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158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ja-JP" sz="1200" kern="1200" dirty="0">
                          <a:solidFill>
                            <a:schemeClr val="dk1"/>
                          </a:solidFill>
                          <a:latin typeface="+mn-lt"/>
                          <a:ea typeface="+mn-ea"/>
                          <a:cs typeface="+mn-cs"/>
                        </a:rPr>
                        <a:t>エジプトはコロナ禍においても</a:t>
                      </a:r>
                      <a:r>
                        <a:rPr kumimoji="1" lang="ja-JP" altLang="en-US" sz="1200" kern="1200" dirty="0">
                          <a:solidFill>
                            <a:schemeClr val="dk1"/>
                          </a:solidFill>
                          <a:latin typeface="+mn-lt"/>
                          <a:ea typeface="+mn-ea"/>
                          <a:cs typeface="+mn-cs"/>
                        </a:rPr>
                        <a:t>経済の</a:t>
                      </a:r>
                      <a:r>
                        <a:rPr kumimoji="1" lang="ja-JP" altLang="ja-JP" sz="1200" kern="1200" dirty="0">
                          <a:solidFill>
                            <a:schemeClr val="dk1"/>
                          </a:solidFill>
                          <a:latin typeface="+mn-lt"/>
                          <a:ea typeface="+mn-ea"/>
                          <a:cs typeface="+mn-cs"/>
                        </a:rPr>
                        <a:t>プラス成長を維持したものの、</a:t>
                      </a:r>
                      <a:r>
                        <a:rPr kumimoji="1" lang="en-US" altLang="ja-JP" sz="1200" kern="1200" dirty="0">
                          <a:solidFill>
                            <a:schemeClr val="dk1"/>
                          </a:solidFill>
                          <a:latin typeface="+mn-lt"/>
                          <a:ea typeface="+mn-ea"/>
                          <a:cs typeface="+mn-cs"/>
                        </a:rPr>
                        <a:t>2022</a:t>
                      </a:r>
                      <a:r>
                        <a:rPr kumimoji="1" lang="ja-JP" altLang="ja-JP" sz="1200" kern="1200" dirty="0">
                          <a:solidFill>
                            <a:schemeClr val="dk1"/>
                          </a:solidFill>
                          <a:latin typeface="+mn-lt"/>
                          <a:ea typeface="+mn-ea"/>
                          <a:cs typeface="+mn-cs"/>
                        </a:rPr>
                        <a:t>年には物価の高騰や深刻なエジプト・ポンド安が進んだことを受け経済情勢は不透明であり、窃盗等の一般犯罪の増加が懸念される。</a:t>
                      </a:r>
                      <a:endParaRPr kumimoji="1" lang="en-US" altLang="ja-JP" sz="1200" kern="1200" dirty="0">
                        <a:solidFill>
                          <a:schemeClr val="dk1"/>
                        </a:solidFill>
                        <a:latin typeface="+mn-lt"/>
                        <a:ea typeface="+mn-ea"/>
                        <a:cs typeface="+mn-cs"/>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kern="1200" dirty="0">
                          <a:solidFill>
                            <a:schemeClr val="dk1"/>
                          </a:solidFill>
                          <a:latin typeface="+mn-lt"/>
                          <a:ea typeface="+mn-ea"/>
                          <a:cs typeface="+mn-cs"/>
                        </a:rPr>
                        <a:t>2017</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4</a:t>
                      </a:r>
                      <a:r>
                        <a:rPr kumimoji="1" lang="ja-JP" altLang="ja-JP" sz="1200" kern="1200" dirty="0">
                          <a:solidFill>
                            <a:schemeClr val="dk1"/>
                          </a:solidFill>
                          <a:latin typeface="+mn-lt"/>
                          <a:ea typeface="+mn-ea"/>
                          <a:cs typeface="+mn-cs"/>
                        </a:rPr>
                        <a:t>月に発生したコプト・キリスト教会</a:t>
                      </a:r>
                      <a:r>
                        <a:rPr kumimoji="1" lang="en-US" altLang="ja-JP" sz="1200" kern="1200" dirty="0">
                          <a:solidFill>
                            <a:schemeClr val="dk1"/>
                          </a:solidFill>
                          <a:latin typeface="+mn-lt"/>
                          <a:ea typeface="+mn-ea"/>
                          <a:cs typeface="+mn-cs"/>
                        </a:rPr>
                        <a:t>2</a:t>
                      </a:r>
                      <a:r>
                        <a:rPr kumimoji="1" lang="ja-JP" altLang="ja-JP" sz="1200" kern="1200" dirty="0">
                          <a:solidFill>
                            <a:schemeClr val="dk1"/>
                          </a:solidFill>
                          <a:latin typeface="+mn-lt"/>
                          <a:ea typeface="+mn-ea"/>
                          <a:cs typeface="+mn-cs"/>
                        </a:rPr>
                        <a:t>か所での自爆テロ事件を受け、エジプト政府はエジプト全土に非常事態宣言を発出した。テロ組織に対する取締りにより</a:t>
                      </a:r>
                      <a:r>
                        <a:rPr kumimoji="1" lang="en-US" altLang="ja-JP" sz="1200" kern="1200" dirty="0">
                          <a:solidFill>
                            <a:schemeClr val="dk1"/>
                          </a:solidFill>
                          <a:latin typeface="+mn-lt"/>
                          <a:ea typeface="+mn-ea"/>
                          <a:cs typeface="+mn-cs"/>
                        </a:rPr>
                        <a:t>2021</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10</a:t>
                      </a:r>
                      <a:r>
                        <a:rPr kumimoji="1" lang="ja-JP" altLang="ja-JP" sz="1200" kern="1200" dirty="0">
                          <a:solidFill>
                            <a:schemeClr val="dk1"/>
                          </a:solidFill>
                          <a:latin typeface="+mn-lt"/>
                          <a:ea typeface="+mn-ea"/>
                          <a:cs typeface="+mn-cs"/>
                        </a:rPr>
                        <a:t>月には緊急事態宣言を解除したが、軍・治安・司法機関、コプト・キリスト教徒及びこれら関係施設に対する攻撃や攻撃未遂事案がカイロ市内及びカイロ近郊で、依然としてテロの脅威が存在する。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dirty="0"/>
              <a:t>基本情報</a:t>
            </a:r>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出所</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 </a:t>
            </a:r>
            <a:r>
              <a:rPr lang="ja-JP" altLang="en-US" sz="800" dirty="0"/>
              <a:t>外務省ホームページ、海外安全ホームページ、</a:t>
            </a:r>
            <a:r>
              <a:rPr lang="en-US" altLang="ja-JP" sz="800" dirty="0"/>
              <a:t>JETRO </a:t>
            </a:r>
            <a:r>
              <a:rPr lang="ja-JP" altLang="en-US" sz="800" dirty="0"/>
              <a:t>ホームページ、 </a:t>
            </a:r>
            <a:r>
              <a:rPr lang="en-US" altLang="ja-JP" sz="800" dirty="0"/>
              <a:t>https://www.exchange-rates.org/</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2898950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Freyr Solutions, Thema</a:t>
            </a:r>
            <a:r>
              <a:rPr kumimoji="1" lang="en-US" altLang="ja-JP" sz="800" noProof="1">
                <a:solidFill>
                  <a:srgbClr val="000000"/>
                </a:solidFill>
                <a:latin typeface="Arial"/>
                <a:ea typeface="ＭＳ Ｐゴシック"/>
                <a:cs typeface="Arial" panose="020B0604020202020204" pitchFamily="34" charset="0"/>
              </a:rPr>
              <a:t>-</a:t>
            </a:r>
            <a:r>
              <a:rPr kumimoji="1" lang="ja-JP" altLang="en-US" sz="800" noProof="1">
                <a:solidFill>
                  <a:srgbClr val="000000"/>
                </a:solidFill>
                <a:latin typeface="Arial"/>
                <a:ea typeface="ＭＳ Ｐゴシック"/>
                <a:cs typeface="Arial" panose="020B0604020202020204" pitchFamily="34" charset="0"/>
              </a:rPr>
              <a:t> </a:t>
            </a:r>
            <a:r>
              <a:rPr kumimoji="1" lang="en-US" altLang="ja-JP" sz="800" noProof="1">
                <a:solidFill>
                  <a:srgbClr val="000000"/>
                </a:solidFill>
                <a:latin typeface="Arial"/>
                <a:ea typeface="ＭＳ Ｐゴシック"/>
                <a:cs typeface="Arial" panose="020B0604020202020204" pitchFamily="34" charset="0"/>
              </a:rPr>
              <a:t>M</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e</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d, Legal</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500</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graphicFrame>
        <p:nvGraphicFramePr>
          <p:cNvPr id="2" name="Table 1">
            <a:extLst>
              <a:ext uri="{FF2B5EF4-FFF2-40B4-BE49-F238E27FC236}">
                <a16:creationId xmlns:a16="http://schemas.microsoft.com/office/drawing/2014/main" id="{08200747-9B12-9298-769F-6686D734105D}"/>
              </a:ext>
            </a:extLst>
          </p:cNvPr>
          <p:cNvGraphicFramePr>
            <a:graphicFrameLocks noGrp="1"/>
          </p:cNvGraphicFramePr>
          <p:nvPr>
            <p:extLst>
              <p:ext uri="{D42A27DB-BD31-4B8C-83A1-F6EECF244321}">
                <p14:modId xmlns:p14="http://schemas.microsoft.com/office/powerpoint/2010/main" val="3395467132"/>
              </p:ext>
            </p:extLst>
          </p:nvPr>
        </p:nvGraphicFramePr>
        <p:xfrm>
          <a:off x="200025" y="1114875"/>
          <a:ext cx="9156411" cy="4972203"/>
        </p:xfrm>
        <a:graphic>
          <a:graphicData uri="http://schemas.openxmlformats.org/drawingml/2006/table">
            <a:tbl>
              <a:tblPr/>
              <a:tblGrid>
                <a:gridCol w="2886580">
                  <a:extLst>
                    <a:ext uri="{9D8B030D-6E8A-4147-A177-3AD203B41FA5}">
                      <a16:colId xmlns:a16="http://schemas.microsoft.com/office/drawing/2014/main" val="287044950"/>
                    </a:ext>
                  </a:extLst>
                </a:gridCol>
                <a:gridCol w="6269831">
                  <a:extLst>
                    <a:ext uri="{9D8B030D-6E8A-4147-A177-3AD203B41FA5}">
                      <a16:colId xmlns:a16="http://schemas.microsoft.com/office/drawing/2014/main" val="1122223822"/>
                    </a:ext>
                  </a:extLst>
                </a:gridCol>
              </a:tblGrid>
              <a:tr h="308950">
                <a:tc>
                  <a:txBody>
                    <a:bodyPr/>
                    <a:lstStyle/>
                    <a:p>
                      <a:pPr algn="ctr" fontAlgn="t"/>
                      <a:r>
                        <a:rPr lang="en-US" sz="1400" b="0" i="0" noProof="1">
                          <a:solidFill>
                            <a:schemeClr val="bg1"/>
                          </a:solidFill>
                          <a:effectLst/>
                          <a:latin typeface="+mn-ea"/>
                          <a:ea typeface="+mn-ea"/>
                        </a:rPr>
                        <a:t>法令</a:t>
                      </a:r>
                      <a:r>
                        <a:rPr lang="ja-JP" altLang="en-US" sz="1400" b="0" i="0" noProof="1">
                          <a:solidFill>
                            <a:schemeClr val="bg1"/>
                          </a:solidFill>
                          <a:effectLst/>
                          <a:latin typeface="+mn-ea"/>
                          <a:ea typeface="+mn-ea"/>
                        </a:rPr>
                        <a:t>と規制</a:t>
                      </a:r>
                      <a:endParaRPr lang="en-US" sz="1400" b="0" i="0" noProof="1">
                        <a:solidFill>
                          <a:schemeClr val="bg1"/>
                        </a:solidFill>
                        <a:effectLst/>
                        <a:latin typeface="+mn-ea"/>
                        <a:ea typeface="+mn-ea"/>
                      </a:endParaRP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400" b="0" i="0" kern="1200" noProof="1">
                          <a:solidFill>
                            <a:schemeClr val="bg1"/>
                          </a:solidFill>
                          <a:effectLst/>
                          <a:latin typeface="+mn-ea"/>
                          <a:ea typeface="+mn-ea"/>
                          <a:cs typeface="+mn-cs"/>
                        </a:rPr>
                        <a:t>概要</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extLst>
                  <a:ext uri="{0D108BD9-81ED-4DB2-BD59-A6C34878D82A}">
                    <a16:rowId xmlns:a16="http://schemas.microsoft.com/office/drawing/2014/main" val="839598584"/>
                  </a:ext>
                </a:extLst>
              </a:tr>
              <a:tr h="835739">
                <a:tc>
                  <a:txBody>
                    <a:bodyPr/>
                    <a:lstStyle/>
                    <a:p>
                      <a:pPr algn="l" fontAlgn="t"/>
                      <a:r>
                        <a:rPr lang="en-US" sz="1200" b="0" i="0" noProof="1">
                          <a:solidFill>
                            <a:srgbClr val="2D3033"/>
                          </a:solidFill>
                          <a:effectLst/>
                          <a:latin typeface="+mn-ea"/>
                          <a:ea typeface="+mn-ea"/>
                          <a:cs typeface="Arial" panose="020B0604020202020204" pitchFamily="34" charset="0"/>
                        </a:rPr>
                        <a:t>エジプトにおける医薬品のシリアル化-</a:t>
                      </a:r>
                      <a:r>
                        <a:rPr kumimoji="1" lang="en-US" altLang="ja-JP" sz="1200" b="0" i="0" kern="1200" noProof="1">
                          <a:solidFill>
                            <a:schemeClr val="tx1"/>
                          </a:solidFill>
                          <a:effectLst/>
                          <a:latin typeface="+mn-lt"/>
                          <a:ea typeface="+mn-ea"/>
                          <a:cs typeface="Arial" panose="020B0604020202020204" pitchFamily="34" charset="0"/>
                        </a:rPr>
                        <a:t>EPTTS</a:t>
                      </a:r>
                      <a:r>
                        <a:rPr kumimoji="1" lang="ja-JP" altLang="en-US" sz="1200" b="0" i="0" kern="1200" noProof="1">
                          <a:solidFill>
                            <a:schemeClr val="tx1"/>
                          </a:solidFill>
                          <a:effectLst/>
                          <a:latin typeface="+mn-lt"/>
                          <a:ea typeface="+mn-ea"/>
                          <a:cs typeface="Arial" panose="020B0604020202020204" pitchFamily="34" charset="0"/>
                        </a:rPr>
                        <a:t> （</a:t>
                      </a:r>
                      <a:r>
                        <a:rPr kumimoji="1" lang="en-US" sz="1200" b="0" i="0" kern="1200" noProof="1">
                          <a:solidFill>
                            <a:schemeClr val="tx1"/>
                          </a:solidFill>
                          <a:effectLst/>
                          <a:latin typeface="+mj-lt"/>
                          <a:ea typeface="+mn-ea"/>
                          <a:cs typeface="Arial" panose="020B0604020202020204" pitchFamily="34" charset="0"/>
                        </a:rPr>
                        <a:t>Egyptian Pharmaceutical Track&amp;Trace System</a:t>
                      </a:r>
                      <a:r>
                        <a:rPr kumimoji="1" lang="ja-JP" altLang="en-US" sz="1200" b="0" i="0" kern="1200" noProof="1">
                          <a:solidFill>
                            <a:schemeClr val="tx1"/>
                          </a:solidFill>
                          <a:effectLst/>
                          <a:latin typeface="+mj-lt"/>
                          <a:ea typeface="+mn-ea"/>
                          <a:cs typeface="Arial" panose="020B0604020202020204" pitchFamily="34" charset="0"/>
                        </a:rPr>
                        <a:t>）</a:t>
                      </a:r>
                      <a:endParaRPr lang="en-US" sz="1200" b="0" i="0" dirty="0">
                        <a:solidFill>
                          <a:srgbClr val="2D3033"/>
                        </a:solidFill>
                        <a:effectLst/>
                        <a:latin typeface="+mj-lt"/>
                        <a:ea typeface="+mn-ea"/>
                        <a:cs typeface="Arial" panose="020B0604020202020204" pitchFamily="34" charset="0"/>
                      </a:endParaRP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j-lt"/>
                          <a:ea typeface="+mn-ea"/>
                          <a:cs typeface="Arial" panose="020B0604020202020204" pitchFamily="34" charset="0"/>
                        </a:rPr>
                        <a:t>2022</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3</a:t>
                      </a:r>
                      <a:r>
                        <a:rPr kumimoji="1" lang="en-US" sz="1200" b="0" i="0" kern="1200" noProof="1">
                          <a:solidFill>
                            <a:schemeClr val="tx1"/>
                          </a:solidFill>
                          <a:effectLst/>
                          <a:latin typeface="+mn-ea"/>
                          <a:ea typeface="+mn-ea"/>
                          <a:cs typeface="Arial" panose="020B0604020202020204" pitchFamily="34" charset="0"/>
                        </a:rPr>
                        <a:t>月、</a:t>
                      </a:r>
                      <a:r>
                        <a:rPr kumimoji="1" lang="ja-JP" altLang="en-US" sz="1200" b="0" i="0" kern="1200" noProof="1">
                          <a:solidFill>
                            <a:schemeClr val="tx1"/>
                          </a:solidFill>
                          <a:effectLst/>
                          <a:latin typeface="+mn-ea"/>
                          <a:ea typeface="+mn-ea"/>
                          <a:cs typeface="Arial" panose="020B0604020202020204" pitchFamily="34" charset="0"/>
                        </a:rPr>
                        <a:t>統一調達局（</a:t>
                      </a:r>
                      <a:r>
                        <a:rPr kumimoji="1" lang="en-US" altLang="ja-JP" sz="1200" b="0" i="0" kern="1200" noProof="1">
                          <a:solidFill>
                            <a:schemeClr val="tx1"/>
                          </a:solidFill>
                          <a:effectLst/>
                          <a:latin typeface="+mj-lt"/>
                          <a:ea typeface="+mn-ea"/>
                          <a:cs typeface="Arial" panose="020B0604020202020204" pitchFamily="34" charset="0"/>
                        </a:rPr>
                        <a:t>UPA</a:t>
                      </a:r>
                      <a:r>
                        <a:rPr kumimoji="1" lang="ja-JP" altLang="en-US" sz="1200" b="0" i="0" kern="1200" noProof="1">
                          <a:solidFill>
                            <a:schemeClr val="tx1"/>
                          </a:solidFill>
                          <a:effectLst/>
                          <a:latin typeface="+mj-lt"/>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は、医薬品へのバーコード表示</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シリアル化を除く</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の実施を求める通達を出</a:t>
                      </a:r>
                      <a:r>
                        <a:rPr kumimoji="1" lang="ja-JP" altLang="en-US" sz="1200" b="0" i="0" kern="1200" noProof="1">
                          <a:solidFill>
                            <a:schemeClr val="tx1"/>
                          </a:solidFill>
                          <a:effectLst/>
                          <a:latin typeface="+mn-ea"/>
                          <a:ea typeface="+mn-ea"/>
                          <a:cs typeface="Arial" panose="020B0604020202020204" pitchFamily="34" charset="0"/>
                        </a:rPr>
                        <a:t>し</a:t>
                      </a:r>
                      <a:r>
                        <a:rPr kumimoji="1" lang="en-US" sz="1200" b="0" i="0" kern="1200" noProof="1">
                          <a:solidFill>
                            <a:schemeClr val="tx1"/>
                          </a:solidFill>
                          <a:effectLst/>
                          <a:latin typeface="+mn-ea"/>
                          <a:ea typeface="+mn-ea"/>
                          <a:cs typeface="Arial" panose="020B0604020202020204" pitchFamily="34" charset="0"/>
                        </a:rPr>
                        <a:t>た。</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この命令は</a:t>
                      </a:r>
                      <a:r>
                        <a:rPr kumimoji="1" lang="en-US" sz="1200" b="0" i="0" kern="1200" noProof="1">
                          <a:solidFill>
                            <a:schemeClr val="tx1"/>
                          </a:solidFill>
                          <a:effectLst/>
                          <a:latin typeface="+mj-lt"/>
                          <a:ea typeface="+mn-ea"/>
                          <a:cs typeface="Arial" panose="020B0604020202020204" pitchFamily="34" charset="0"/>
                        </a:rPr>
                        <a:t>2022</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6</a:t>
                      </a:r>
                      <a:r>
                        <a:rPr kumimoji="1" lang="en-US" sz="1200" b="0" i="0" kern="1200" noProof="1">
                          <a:solidFill>
                            <a:schemeClr val="tx1"/>
                          </a:solidFill>
                          <a:effectLst/>
                          <a:latin typeface="+mn-ea"/>
                          <a:ea typeface="+mn-ea"/>
                          <a:cs typeface="Arial" panose="020B0604020202020204" pitchFamily="34" charset="0"/>
                        </a:rPr>
                        <a:t>月から実施されることになって</a:t>
                      </a:r>
                      <a:r>
                        <a:rPr kumimoji="1" lang="ja-JP" altLang="en-US" sz="1200" b="0" i="0" kern="1200" noProof="1">
                          <a:solidFill>
                            <a:schemeClr val="tx1"/>
                          </a:solidFill>
                          <a:effectLst/>
                          <a:latin typeface="+mn-ea"/>
                          <a:ea typeface="+mn-ea"/>
                          <a:cs typeface="Arial" panose="020B0604020202020204" pitchFamily="34" charset="0"/>
                        </a:rPr>
                        <a:t>おり、</a:t>
                      </a:r>
                      <a:r>
                        <a:rPr kumimoji="1" lang="en-US" sz="1200" b="0" i="0" kern="1200" dirty="0">
                          <a:solidFill>
                            <a:schemeClr val="tx1"/>
                          </a:solidFill>
                          <a:effectLst/>
                          <a:latin typeface="+mn-ea"/>
                          <a:ea typeface="+mn-ea"/>
                          <a:cs typeface="Arial" panose="020B0604020202020204" pitchFamily="34" charset="0"/>
                        </a:rPr>
                        <a:t> </a:t>
                      </a:r>
                      <a:r>
                        <a:rPr kumimoji="1" lang="en-US" sz="1200" b="0" i="0" kern="1200" noProof="1">
                          <a:solidFill>
                            <a:schemeClr val="tx1"/>
                          </a:solidFill>
                          <a:effectLst/>
                          <a:latin typeface="+mn-ea"/>
                          <a:ea typeface="+mn-ea"/>
                          <a:cs typeface="Arial" panose="020B0604020202020204" pitchFamily="34" charset="0"/>
                        </a:rPr>
                        <a:t>この指令を監督する規制機関は</a:t>
                      </a:r>
                      <a:r>
                        <a:rPr kumimoji="1" lang="ja-JP" altLang="en-US" sz="1200" b="0" i="0" kern="1200" noProof="1">
                          <a:solidFill>
                            <a:schemeClr val="tx1"/>
                          </a:solidFill>
                          <a:effectLst/>
                          <a:latin typeface="+mn-ea"/>
                          <a:ea typeface="+mn-ea"/>
                          <a:cs typeface="Arial" panose="020B0604020202020204" pitchFamily="34" charset="0"/>
                        </a:rPr>
                        <a:t>エジプト医薬品庁（</a:t>
                      </a:r>
                      <a:r>
                        <a:rPr kumimoji="1" lang="en-US" sz="1200" b="0" i="0" kern="1200" noProof="1">
                          <a:solidFill>
                            <a:schemeClr val="tx1"/>
                          </a:solidFill>
                          <a:effectLst/>
                          <a:latin typeface="+mj-lt"/>
                          <a:ea typeface="+mn-ea"/>
                          <a:cs typeface="Arial" panose="020B0604020202020204" pitchFamily="34" charset="0"/>
                        </a:rPr>
                        <a:t>EDA）</a:t>
                      </a:r>
                      <a:r>
                        <a:rPr kumimoji="1" lang="en-US" sz="1200" b="0" i="0" kern="1200" noProof="1">
                          <a:solidFill>
                            <a:schemeClr val="tx1"/>
                          </a:solidFill>
                          <a:effectLst/>
                          <a:latin typeface="+mn-ea"/>
                          <a:ea typeface="+mn-ea"/>
                          <a:cs typeface="Arial" panose="020B0604020202020204" pitchFamily="34" charset="0"/>
                        </a:rPr>
                        <a:t>と</a:t>
                      </a:r>
                      <a:r>
                        <a:rPr kumimoji="1" lang="en-US" sz="1200" b="0" i="0" kern="1200" noProof="1">
                          <a:solidFill>
                            <a:schemeClr val="tx1"/>
                          </a:solidFill>
                          <a:effectLst/>
                          <a:latin typeface="+mj-lt"/>
                          <a:ea typeface="+mn-ea"/>
                          <a:cs typeface="Arial" panose="020B0604020202020204" pitchFamily="34" charset="0"/>
                        </a:rPr>
                        <a:t>UPA</a:t>
                      </a:r>
                      <a:r>
                        <a:rPr kumimoji="1" lang="en-US" sz="1200" b="0" i="0" kern="1200" noProof="1">
                          <a:solidFill>
                            <a:schemeClr val="tx1"/>
                          </a:solidFill>
                          <a:effectLst/>
                          <a:latin typeface="+mn-ea"/>
                          <a:ea typeface="+mn-ea"/>
                          <a:cs typeface="Arial" panose="020B0604020202020204" pitchFamily="34" charset="0"/>
                        </a:rPr>
                        <a:t>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481453219"/>
                  </a:ext>
                </a:extLst>
              </a:tr>
              <a:tr h="636206">
                <a:tc>
                  <a:txBody>
                    <a:bodyPr/>
                    <a:lstStyle/>
                    <a:p>
                      <a:pPr algn="l" fontAlgn="t"/>
                      <a:r>
                        <a:rPr lang="en-US" sz="1200" b="0" i="0" noProof="1">
                          <a:solidFill>
                            <a:srgbClr val="2D3033"/>
                          </a:solidFill>
                          <a:effectLst/>
                          <a:latin typeface="+mn-ea"/>
                          <a:ea typeface="+mn-ea"/>
                          <a:cs typeface="Arial" panose="020B0604020202020204" pitchFamily="34" charset="0"/>
                        </a:rPr>
                        <a:t>エジプトにおける医療機器の輸入</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marR="0" lvl="0" indent="-171450" algn="l" defTabSz="914400" rtl="0" eaLnBrk="1" fontAlgn="t" latinLnBrk="0" hangingPunct="1">
                        <a:lnSpc>
                          <a:spcPct val="100000"/>
                        </a:lnSpc>
                        <a:spcBef>
                          <a:spcPts val="0"/>
                        </a:spcBef>
                        <a:spcAft>
                          <a:spcPts val="0"/>
                        </a:spcAft>
                        <a:buClr>
                          <a:schemeClr val="tx1"/>
                        </a:buClr>
                        <a:buSzTx/>
                        <a:buFont typeface="Arial" panose="020B0604020202020204" pitchFamily="34" charset="0"/>
                        <a:buChar char="•"/>
                        <a:tabLst/>
                        <a:defRPr/>
                      </a:pPr>
                      <a:endParaRPr kumimoji="1" lang="en-US" sz="1200" b="0" i="0" kern="1200" dirty="0">
                        <a:solidFill>
                          <a:schemeClr val="tx1"/>
                        </a:solidFill>
                        <a:effectLst/>
                        <a:latin typeface="+mn-ea"/>
                        <a:ea typeface="+mn-ea"/>
                        <a:cs typeface="Arial" panose="020B0604020202020204" pitchFamily="34" charset="0"/>
                      </a:endParaRPr>
                    </a:p>
                    <a:p>
                      <a:pPr marL="171450" marR="0" lvl="0" indent="-171450" algn="l" defTabSz="914400" rtl="0" eaLnBrk="1" fontAlgn="t"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sz="1200" b="0" i="0" kern="1200" noProof="1">
                          <a:solidFill>
                            <a:schemeClr val="tx1"/>
                          </a:solidFill>
                          <a:effectLst/>
                          <a:latin typeface="+mj-lt"/>
                          <a:ea typeface="+mn-ea"/>
                          <a:cs typeface="Arial" panose="020B0604020202020204" pitchFamily="34" charset="0"/>
                        </a:rPr>
                        <a:t>EDA</a:t>
                      </a:r>
                      <a:r>
                        <a:rPr kumimoji="1" lang="en-US" sz="1200" b="0" i="0" kern="1200" noProof="1">
                          <a:solidFill>
                            <a:schemeClr val="tx1"/>
                          </a:solidFill>
                          <a:effectLst/>
                          <a:latin typeface="+mn-ea"/>
                          <a:ea typeface="+mn-ea"/>
                          <a:cs typeface="Arial" panose="020B0604020202020204" pitchFamily="34" charset="0"/>
                        </a:rPr>
                        <a:t>は、</a:t>
                      </a:r>
                      <a:r>
                        <a:rPr kumimoji="1" lang="en-US" sz="1200" b="0" i="0" kern="1200" noProof="1">
                          <a:solidFill>
                            <a:schemeClr val="tx1"/>
                          </a:solidFill>
                          <a:effectLst/>
                          <a:latin typeface="+mj-lt"/>
                          <a:ea typeface="+mn-ea"/>
                          <a:cs typeface="Arial" panose="020B0604020202020204" pitchFamily="34" charset="0"/>
                        </a:rPr>
                        <a:t>2024</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1</a:t>
                      </a:r>
                      <a:r>
                        <a:rPr kumimoji="1" lang="en-US" sz="1200" b="0" i="0" kern="1200" noProof="1">
                          <a:solidFill>
                            <a:schemeClr val="tx1"/>
                          </a:solidFill>
                          <a:effectLst/>
                          <a:latin typeface="+mn-ea"/>
                          <a:ea typeface="+mn-ea"/>
                          <a:cs typeface="Arial" panose="020B0604020202020204" pitchFamily="34" charset="0"/>
                        </a:rPr>
                        <a:t>月</a:t>
                      </a:r>
                      <a:r>
                        <a:rPr kumimoji="1" lang="en-US" sz="1200" b="0" i="0" kern="1200" noProof="1">
                          <a:solidFill>
                            <a:schemeClr val="tx1"/>
                          </a:solidFill>
                          <a:effectLst/>
                          <a:latin typeface="+mj-lt"/>
                          <a:ea typeface="+mn-ea"/>
                          <a:cs typeface="Arial" panose="020B0604020202020204" pitchFamily="34" charset="0"/>
                        </a:rPr>
                        <a:t>2</a:t>
                      </a:r>
                      <a:r>
                        <a:rPr kumimoji="1" lang="en-US" sz="1200" b="0" i="0" kern="1200" noProof="1">
                          <a:solidFill>
                            <a:schemeClr val="tx1"/>
                          </a:solidFill>
                          <a:effectLst/>
                          <a:latin typeface="+mn-ea"/>
                          <a:ea typeface="+mn-ea"/>
                          <a:cs typeface="Arial" panose="020B0604020202020204" pitchFamily="34" charset="0"/>
                        </a:rPr>
                        <a:t>日より、エジプト国内で未登録の医療機器を流通させることを目的とする全ての外国の輸入業者及び製造業者は、申請書を提出すること</a:t>
                      </a:r>
                      <a:r>
                        <a:rPr kumimoji="1" lang="ja-JP" altLang="en-US" sz="1200" b="0" i="0" kern="1200" noProof="1">
                          <a:solidFill>
                            <a:schemeClr val="tx1"/>
                          </a:solidFill>
                          <a:effectLst/>
                          <a:latin typeface="+mn-ea"/>
                          <a:ea typeface="+mn-ea"/>
                          <a:cs typeface="Arial" panose="020B0604020202020204" pitchFamily="34" charset="0"/>
                        </a:rPr>
                        <a:t>が必要になると</a:t>
                      </a:r>
                      <a:r>
                        <a:rPr kumimoji="1" lang="en-US" sz="1200" b="0" i="0" kern="1200" noProof="1">
                          <a:solidFill>
                            <a:schemeClr val="tx1"/>
                          </a:solidFill>
                          <a:effectLst/>
                          <a:latin typeface="+mn-ea"/>
                          <a:ea typeface="+mn-ea"/>
                          <a:cs typeface="Arial" panose="020B0604020202020204" pitchFamily="34" charset="0"/>
                        </a:rPr>
                        <a:t>発表した。</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682038847"/>
                  </a:ext>
                </a:extLst>
              </a:tr>
              <a:tr h="910467">
                <a:tc>
                  <a:txBody>
                    <a:bodyPr/>
                    <a:lstStyle/>
                    <a:p>
                      <a:pPr algn="l" fontAlgn="t"/>
                      <a:r>
                        <a:rPr lang="en-US" sz="1200" b="0" i="0" noProof="1">
                          <a:solidFill>
                            <a:srgbClr val="2D3033"/>
                          </a:solidFill>
                          <a:effectLst/>
                          <a:latin typeface="+mn-ea"/>
                          <a:ea typeface="+mn-ea"/>
                          <a:cs typeface="Arial" panose="020B0604020202020204" pitchFamily="34" charset="0"/>
                        </a:rPr>
                        <a:t>エジプトの薬</a:t>
                      </a:r>
                      <a:r>
                        <a:rPr lang="ja-JP" altLang="en-US" sz="1200" b="0" i="0" noProof="1">
                          <a:solidFill>
                            <a:srgbClr val="2D3033"/>
                          </a:solidFill>
                          <a:effectLst/>
                          <a:latin typeface="+mn-ea"/>
                          <a:ea typeface="+mn-ea"/>
                          <a:cs typeface="Arial" panose="020B0604020202020204" pitchFamily="34" charset="0"/>
                        </a:rPr>
                        <a:t>事</a:t>
                      </a:r>
                      <a:r>
                        <a:rPr lang="en-US" sz="1200" b="0" i="0" noProof="1">
                          <a:solidFill>
                            <a:srgbClr val="2D3033"/>
                          </a:solidFill>
                          <a:effectLst/>
                          <a:latin typeface="+mn-ea"/>
                          <a:ea typeface="+mn-ea"/>
                          <a:cs typeface="Arial" panose="020B0604020202020204" pitchFamily="34" charset="0"/>
                        </a:rPr>
                        <a:t>法</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エジプトにおける医薬品産業の規制枠組みは、主に「</a:t>
                      </a:r>
                      <a:r>
                        <a:rPr kumimoji="1" lang="ja-JP" altLang="en-US" sz="1200" b="0" i="0" kern="1200" noProof="1">
                          <a:solidFill>
                            <a:schemeClr val="tx1"/>
                          </a:solidFill>
                          <a:effectLst/>
                          <a:latin typeface="+mn-ea"/>
                          <a:ea typeface="+mn-ea"/>
                          <a:cs typeface="Arial" panose="020B0604020202020204" pitchFamily="34" charset="0"/>
                        </a:rPr>
                        <a:t>薬事</a:t>
                      </a:r>
                      <a:r>
                        <a:rPr kumimoji="1" lang="en-US" sz="1200" b="0" i="0" kern="1200" noProof="1">
                          <a:solidFill>
                            <a:schemeClr val="tx1"/>
                          </a:solidFill>
                          <a:effectLst/>
                          <a:latin typeface="+mn-ea"/>
                          <a:ea typeface="+mn-ea"/>
                          <a:cs typeface="Arial" panose="020B0604020202020204" pitchFamily="34" charset="0"/>
                        </a:rPr>
                        <a:t>法」として知られる</a:t>
                      </a:r>
                      <a:r>
                        <a:rPr kumimoji="1" lang="en-US" sz="1200" b="0" i="0" kern="1200" noProof="1">
                          <a:solidFill>
                            <a:schemeClr val="tx1"/>
                          </a:solidFill>
                          <a:effectLst/>
                          <a:latin typeface="+mj-lt"/>
                          <a:ea typeface="+mn-ea"/>
                          <a:cs typeface="Arial" panose="020B0604020202020204" pitchFamily="34" charset="0"/>
                        </a:rPr>
                        <a:t>1955</a:t>
                      </a:r>
                      <a:r>
                        <a:rPr kumimoji="1" lang="en-US" sz="1200" b="0" i="0" kern="1200" noProof="1">
                          <a:solidFill>
                            <a:schemeClr val="tx1"/>
                          </a:solidFill>
                          <a:effectLst/>
                          <a:latin typeface="+mn-ea"/>
                          <a:ea typeface="+mn-ea"/>
                          <a:cs typeface="Arial" panose="020B0604020202020204" pitchFamily="34" charset="0"/>
                        </a:rPr>
                        <a:t>年の法律第</a:t>
                      </a:r>
                      <a:r>
                        <a:rPr kumimoji="1" lang="en-US" sz="1200" b="0" i="0" kern="1200" noProof="1">
                          <a:solidFill>
                            <a:schemeClr val="tx1"/>
                          </a:solidFill>
                          <a:effectLst/>
                          <a:latin typeface="+mj-lt"/>
                          <a:ea typeface="+mn-ea"/>
                          <a:cs typeface="Arial" panose="020B0604020202020204" pitchFamily="34" charset="0"/>
                        </a:rPr>
                        <a:t>127</a:t>
                      </a:r>
                      <a:r>
                        <a:rPr kumimoji="1" lang="en-US" sz="1200" b="0" i="0" kern="1200" noProof="1">
                          <a:solidFill>
                            <a:schemeClr val="tx1"/>
                          </a:solidFill>
                          <a:effectLst/>
                          <a:latin typeface="+mn-ea"/>
                          <a:ea typeface="+mn-ea"/>
                          <a:cs typeface="Arial" panose="020B0604020202020204" pitchFamily="34" charset="0"/>
                        </a:rPr>
                        <a:t>号に準拠してい</a:t>
                      </a:r>
                      <a:r>
                        <a:rPr kumimoji="1" lang="ja-JP" altLang="en-US" sz="1200" b="0" i="0" kern="1200" noProof="1">
                          <a:solidFill>
                            <a:schemeClr val="tx1"/>
                          </a:solidFill>
                          <a:effectLst/>
                          <a:latin typeface="+mn-ea"/>
                          <a:ea typeface="+mn-ea"/>
                          <a:cs typeface="Arial" panose="020B0604020202020204" pitchFamily="34" charset="0"/>
                        </a:rPr>
                        <a:t>る</a:t>
                      </a:r>
                      <a:r>
                        <a:rPr kumimoji="1" lang="en-US" sz="1200" b="0" i="0" kern="1200" noProof="1">
                          <a:solidFill>
                            <a:schemeClr val="tx1"/>
                          </a:solidFill>
                          <a:effectLst/>
                          <a:latin typeface="+mn-ea"/>
                          <a:ea typeface="+mn-ea"/>
                          <a:cs typeface="Arial" panose="020B0604020202020204" pitchFamily="34" charset="0"/>
                        </a:rPr>
                        <a:t>。その他にも、保健</a:t>
                      </a:r>
                      <a:r>
                        <a:rPr kumimoji="1" lang="ja-JP" altLang="en-US" sz="1200" b="0" i="0" kern="1200" noProof="1">
                          <a:solidFill>
                            <a:schemeClr val="tx1"/>
                          </a:solidFill>
                          <a:effectLst/>
                          <a:latin typeface="+mn-ea"/>
                          <a:ea typeface="+mn-ea"/>
                          <a:cs typeface="Arial" panose="020B0604020202020204" pitchFamily="34" charset="0"/>
                        </a:rPr>
                        <a:t>人口</a:t>
                      </a:r>
                      <a:r>
                        <a:rPr kumimoji="1" lang="en-US" sz="1200" b="0" i="0" kern="1200" noProof="1">
                          <a:solidFill>
                            <a:schemeClr val="tx1"/>
                          </a:solidFill>
                          <a:effectLst/>
                          <a:latin typeface="+mn-ea"/>
                          <a:ea typeface="+mn-ea"/>
                          <a:cs typeface="Arial" panose="020B0604020202020204" pitchFamily="34" charset="0"/>
                        </a:rPr>
                        <a:t>省</a:t>
                      </a:r>
                      <a:r>
                        <a:rPr kumimoji="1" lang="ja-JP" altLang="en-US" sz="1200" b="0" kern="1200" noProof="1">
                          <a:solidFill>
                            <a:schemeClr val="tx1"/>
                          </a:solidFill>
                          <a:latin typeface="+mn-ea"/>
                          <a:ea typeface="+mn-ea"/>
                          <a:cs typeface="Arial"/>
                        </a:rPr>
                        <a:t>（</a:t>
                      </a:r>
                      <a:r>
                        <a:rPr kumimoji="1" lang="en-US" altLang="ja-JP" sz="1200" b="0" kern="1200" noProof="1">
                          <a:solidFill>
                            <a:schemeClr val="tx1"/>
                          </a:solidFill>
                          <a:latin typeface="+mj-lt"/>
                          <a:ea typeface="+mn-ea"/>
                          <a:cs typeface="Arial"/>
                        </a:rPr>
                        <a:t>MoHP</a:t>
                      </a:r>
                      <a:r>
                        <a:rPr kumimoji="1" lang="ja-JP" altLang="en-US" sz="1200" b="0" kern="1200" noProof="1">
                          <a:solidFill>
                            <a:schemeClr val="tx1"/>
                          </a:solidFill>
                          <a:latin typeface="+mj-lt"/>
                          <a:ea typeface="+mn-ea"/>
                          <a:cs typeface="Arial"/>
                        </a:rPr>
                        <a:t>）</a:t>
                      </a:r>
                      <a:r>
                        <a:rPr kumimoji="1" lang="en-US" sz="1200" b="0" i="0" kern="1200" noProof="1">
                          <a:solidFill>
                            <a:schemeClr val="tx1"/>
                          </a:solidFill>
                          <a:effectLst/>
                          <a:latin typeface="+mn-ea"/>
                          <a:ea typeface="+mn-ea"/>
                          <a:cs typeface="Arial" panose="020B0604020202020204" pitchFamily="34" charset="0"/>
                        </a:rPr>
                        <a:t>とその関連団体が発行したさまざまな政令や内部通達があ</a:t>
                      </a:r>
                      <a:r>
                        <a:rPr kumimoji="1" lang="ja-JP" altLang="en-US" sz="1200" b="0" i="0" kern="1200" noProof="1">
                          <a:solidFill>
                            <a:schemeClr val="tx1"/>
                          </a:solidFill>
                          <a:effectLst/>
                          <a:latin typeface="+mn-ea"/>
                          <a:ea typeface="+mn-ea"/>
                          <a:cs typeface="Arial" panose="020B0604020202020204" pitchFamily="34" charset="0"/>
                        </a:rPr>
                        <a:t>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3333499394"/>
                  </a:ext>
                </a:extLst>
              </a:tr>
              <a:tr h="1001113">
                <a:tc>
                  <a:txBody>
                    <a:bodyPr/>
                    <a:lstStyle/>
                    <a:p>
                      <a:pPr algn="l" fontAlgn="t"/>
                      <a:r>
                        <a:rPr lang="en-US" sz="1200" b="0" i="0" noProof="1">
                          <a:solidFill>
                            <a:srgbClr val="2D3033"/>
                          </a:solidFill>
                          <a:effectLst/>
                          <a:latin typeface="+mn-ea"/>
                          <a:ea typeface="+mn-ea"/>
                          <a:cs typeface="Arial" panose="020B0604020202020204" pitchFamily="34" charset="0"/>
                        </a:rPr>
                        <a:t>エジプト労働法</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0" indent="0" algn="l" fontAlgn="t">
                        <a:buClr>
                          <a:schemeClr val="tx1"/>
                        </a:buClr>
                        <a:buFont typeface="Arial" panose="020B0604020202020204" pitchFamily="34" charset="0"/>
                        <a:buNone/>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エジプト労働法は、エジプトの企業部門における雇用権および関連する問題のあらゆる側面を独占的に規定している。</a:t>
                      </a:r>
                      <a:r>
                        <a:rPr kumimoji="1" lang="en-US" sz="1200" b="0" i="0" kern="1200" dirty="0">
                          <a:solidFill>
                            <a:schemeClr val="tx1"/>
                          </a:solidFill>
                          <a:effectLst/>
                          <a:latin typeface="+mn-ea"/>
                          <a:ea typeface="+mn-ea"/>
                          <a:cs typeface="Arial" panose="020B0604020202020204" pitchFamily="34" charset="0"/>
                        </a:rPr>
                        <a:t> </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さらに、</a:t>
                      </a:r>
                      <a:r>
                        <a:rPr kumimoji="1" lang="en-US" sz="1200" b="0" i="0" kern="1200" noProof="1">
                          <a:solidFill>
                            <a:schemeClr val="tx1"/>
                          </a:solidFill>
                          <a:effectLst/>
                          <a:latin typeface="+mj-lt"/>
                          <a:ea typeface="+mn-ea"/>
                          <a:cs typeface="Arial" panose="020B0604020202020204" pitchFamily="34" charset="0"/>
                        </a:rPr>
                        <a:t>1994</a:t>
                      </a:r>
                      <a:r>
                        <a:rPr kumimoji="1" lang="en-US" sz="1200" b="0" i="0" kern="1200" noProof="1">
                          <a:solidFill>
                            <a:schemeClr val="tx1"/>
                          </a:solidFill>
                          <a:effectLst/>
                          <a:latin typeface="+mn-ea"/>
                          <a:ea typeface="+mn-ea"/>
                          <a:cs typeface="Arial" panose="020B0604020202020204" pitchFamily="34" charset="0"/>
                        </a:rPr>
                        <a:t>年の環境法第4号は、民間および公的資金によるプロジェクトの両方が遵守しなければならない基準を強制することによって</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環境保護にコミットしているエジプトにとって</a:t>
                      </a:r>
                      <a:r>
                        <a:rPr kumimoji="1" lang="ja-JP" altLang="en-US" sz="1200" b="0" i="0" kern="1200" noProof="1">
                          <a:solidFill>
                            <a:schemeClr val="tx1"/>
                          </a:solidFill>
                          <a:effectLst/>
                          <a:latin typeface="+mn-ea"/>
                          <a:ea typeface="+mn-ea"/>
                          <a:cs typeface="Arial" panose="020B0604020202020204" pitchFamily="34" charset="0"/>
                        </a:rPr>
                        <a:t>は</a:t>
                      </a:r>
                      <a:r>
                        <a:rPr kumimoji="1" lang="en-US" sz="1200" b="0" i="0" kern="1200" noProof="1">
                          <a:solidFill>
                            <a:schemeClr val="tx1"/>
                          </a:solidFill>
                          <a:effectLst/>
                          <a:latin typeface="+mn-ea"/>
                          <a:ea typeface="+mn-ea"/>
                          <a:cs typeface="Arial" panose="020B0604020202020204" pitchFamily="34" charset="0"/>
                        </a:rPr>
                        <a:t>、より持続可能な未来に向けた大きな前進である。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336166895"/>
                  </a:ext>
                </a:extLst>
              </a:tr>
              <a:tr h="907351">
                <a:tc>
                  <a:txBody>
                    <a:bodyPr/>
                    <a:lstStyle/>
                    <a:p>
                      <a:pPr algn="l" fontAlgn="t"/>
                      <a:r>
                        <a:rPr lang="en-US" sz="1200" b="0" i="0" noProof="1">
                          <a:solidFill>
                            <a:srgbClr val="2D3033"/>
                          </a:solidFill>
                          <a:effectLst/>
                          <a:latin typeface="+mn-ea"/>
                          <a:ea typeface="+mn-ea"/>
                          <a:cs typeface="Arial" panose="020B0604020202020204" pitchFamily="34" charset="0"/>
                        </a:rPr>
                        <a:t>エジプトの新税関制度-</a:t>
                      </a:r>
                      <a:r>
                        <a:rPr kumimoji="1" lang="en-US" altLang="ja-JP" sz="1200" b="0" i="0" kern="1200" noProof="1">
                          <a:solidFill>
                            <a:srgbClr val="2D3033"/>
                          </a:solidFill>
                          <a:effectLst/>
                          <a:latin typeface="+mn-lt"/>
                          <a:ea typeface="+mn-ea"/>
                          <a:cs typeface="Arial" panose="020B0604020202020204" pitchFamily="34" charset="0"/>
                        </a:rPr>
                        <a:t>ACI</a:t>
                      </a:r>
                      <a:r>
                        <a:rPr kumimoji="1" lang="ja-JP" altLang="en-US" sz="1200" b="0" i="0" kern="1200" noProof="1">
                          <a:solidFill>
                            <a:srgbClr val="2D3033"/>
                          </a:solidFill>
                          <a:effectLst/>
                          <a:latin typeface="+mn-lt"/>
                          <a:ea typeface="+mn-ea"/>
                          <a:cs typeface="Arial" panose="020B0604020202020204" pitchFamily="34" charset="0"/>
                        </a:rPr>
                        <a:t> （</a:t>
                      </a:r>
                      <a:r>
                        <a:rPr lang="en-US" sz="1200" b="0" i="0" noProof="1">
                          <a:solidFill>
                            <a:srgbClr val="2D3033"/>
                          </a:solidFill>
                          <a:effectLst/>
                          <a:latin typeface="+mj-lt"/>
                          <a:ea typeface="+mn-ea"/>
                          <a:cs typeface="Arial" panose="020B0604020202020204" pitchFamily="34" charset="0"/>
                        </a:rPr>
                        <a:t>Advanced Cargo Information）</a:t>
                      </a:r>
                      <a:r>
                        <a:rPr lang="en-US" sz="1200" b="0" i="0" noProof="1">
                          <a:solidFill>
                            <a:srgbClr val="2D3033"/>
                          </a:solidFill>
                          <a:effectLst/>
                          <a:latin typeface="+mn-ea"/>
                          <a:ea typeface="+mn-ea"/>
                          <a:cs typeface="Arial" panose="020B0604020202020204" pitchFamily="34" charset="0"/>
                        </a:rPr>
                        <a:t>システム</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エジプト税関の新しい</a:t>
                      </a:r>
                      <a:r>
                        <a:rPr kumimoji="1" lang="en-US" altLang="ja-JP" sz="1200" b="0" i="0" kern="1200" noProof="1">
                          <a:solidFill>
                            <a:schemeClr val="tx1"/>
                          </a:solidFill>
                          <a:effectLst/>
                          <a:latin typeface="+mn-lt"/>
                          <a:ea typeface="+mn-ea"/>
                          <a:cs typeface="Arial" panose="020B0604020202020204" pitchFamily="34" charset="0"/>
                        </a:rPr>
                        <a:t>ACI</a:t>
                      </a:r>
                      <a:r>
                        <a:rPr kumimoji="1" lang="en-US" sz="1200" b="0" i="0" kern="1200" noProof="1">
                          <a:solidFill>
                            <a:schemeClr val="tx1"/>
                          </a:solidFill>
                          <a:effectLst/>
                          <a:latin typeface="+mn-ea"/>
                          <a:ea typeface="+mn-ea"/>
                          <a:cs typeface="Arial" panose="020B0604020202020204" pitchFamily="34" charset="0"/>
                        </a:rPr>
                        <a:t>システムでは、輸出国を出発する少なくとも</a:t>
                      </a:r>
                      <a:r>
                        <a:rPr kumimoji="1" lang="en-US" sz="1200" b="0" i="0" kern="1200" noProof="1">
                          <a:solidFill>
                            <a:schemeClr val="tx1"/>
                          </a:solidFill>
                          <a:effectLst/>
                          <a:latin typeface="+mj-lt"/>
                          <a:ea typeface="+mn-ea"/>
                          <a:cs typeface="Arial" panose="020B0604020202020204" pitchFamily="34" charset="0"/>
                        </a:rPr>
                        <a:t>48</a:t>
                      </a:r>
                      <a:r>
                        <a:rPr kumimoji="1" lang="en-US" sz="1200" b="0" i="0" kern="1200" noProof="1">
                          <a:solidFill>
                            <a:schemeClr val="tx1"/>
                          </a:solidFill>
                          <a:effectLst/>
                          <a:latin typeface="+mn-ea"/>
                          <a:ea typeface="+mn-ea"/>
                          <a:cs typeface="Arial" panose="020B0604020202020204" pitchFamily="34" charset="0"/>
                        </a:rPr>
                        <a:t>時間前までに、輸入業者がオンラインポータル</a:t>
                      </a:r>
                      <a:r>
                        <a:rPr kumimoji="1" lang="ja-JP" altLang="en-US" sz="1200" b="0" i="0" kern="1200" noProof="1">
                          <a:solidFill>
                            <a:schemeClr val="tx1"/>
                          </a:solidFill>
                          <a:effectLst/>
                          <a:latin typeface="+mn-ea"/>
                          <a:ea typeface="+mn-ea"/>
                          <a:cs typeface="Arial" panose="020B0604020202020204" pitchFamily="34" charset="0"/>
                        </a:rPr>
                        <a:t>で</a:t>
                      </a:r>
                      <a:r>
                        <a:rPr kumimoji="1" lang="en-US" sz="1200" b="0" i="0" kern="1200" noProof="1">
                          <a:solidFill>
                            <a:schemeClr val="tx1"/>
                          </a:solidFill>
                          <a:effectLst/>
                          <a:latin typeface="+mn-ea"/>
                          <a:ea typeface="+mn-ea"/>
                          <a:cs typeface="Arial" panose="020B0604020202020204" pitchFamily="34" charset="0"/>
                        </a:rPr>
                        <a:t>各貨物のすべての関連書類と取引詳細（コマーシャルインボイス、最終または最初の船荷証券を含む） を提供することを義務付けている。</a:t>
                      </a:r>
                      <a:r>
                        <a:rPr kumimoji="1" lang="en-US" sz="1200" b="0" i="0" kern="1200" dirty="0">
                          <a:solidFill>
                            <a:schemeClr val="tx1"/>
                          </a:solidFill>
                          <a:effectLst/>
                          <a:latin typeface="+mn-ea"/>
                          <a:ea typeface="+mn-ea"/>
                          <a:cs typeface="Arial" panose="020B0604020202020204" pitchFamily="34" charset="0"/>
                        </a:rPr>
                        <a:t> </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この要件は、エジプトの港での商品の通関を迅速化するためのものである。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279924298"/>
                  </a:ext>
                </a:extLst>
              </a:tr>
            </a:tbl>
          </a:graphicData>
        </a:graphic>
      </p:graphicFrame>
      <p:sp>
        <p:nvSpPr>
          <p:cNvPr id="4" name="テキスト プレースホルダー 3">
            <a:extLst>
              <a:ext uri="{FF2B5EF4-FFF2-40B4-BE49-F238E27FC236}">
                <a16:creationId xmlns:a16="http://schemas.microsoft.com/office/drawing/2014/main" id="{DF9B7F04-800C-597A-A32A-328843D052A5}"/>
              </a:ext>
            </a:extLst>
          </p:cNvPr>
          <p:cNvSpPr>
            <a:spLocks noGrp="1"/>
          </p:cNvSpPr>
          <p:nvPr>
            <p:ph type="body" sz="quarter" idx="15"/>
          </p:nvPr>
        </p:nvSpPr>
        <p:spPr/>
        <p:txBody>
          <a:bodyPr/>
          <a:lstStyle/>
          <a:p>
            <a:r>
              <a:rPr lang="ja-JP" altLang="en-US" sz="2000" dirty="0"/>
              <a:t>公立・私立病院における医療機器と医薬品サプライチェーンの概要</a:t>
            </a:r>
          </a:p>
        </p:txBody>
      </p:sp>
    </p:spTree>
    <p:extLst>
      <p:ext uri="{BB962C8B-B14F-4D97-AF65-F5344CB8AC3E}">
        <p14:creationId xmlns:p14="http://schemas.microsoft.com/office/powerpoint/2010/main" val="38660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758464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360" imgH="360" progId="TCLayout.ActiveDocument.1">
                  <p:embed/>
                </p:oleObj>
              </mc:Choice>
              <mc:Fallback>
                <p:oleObj name="think-cellスライド" r:id="rId55" imgW="360" imgH="360" progId="TCLayout.ActiveDocument.1">
                  <p:embed/>
                  <p:pic>
                    <p:nvPicPr>
                      <p:cNvPr id="11" name="Object 10"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医療サービス</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latin typeface="ＭＳ Ｐゴシック"/>
                  <a:ea typeface="ＭＳ Ｐゴシック"/>
                </a:rPr>
                <a:t>医療サービスの市場規模*</a:t>
              </a:r>
            </a:p>
          </p:txBody>
        </p:sp>
      </p:grpSp>
      <p:sp>
        <p:nvSpPr>
          <p:cNvPr id="12" name="テキスト ボックス 11"/>
          <p:cNvSpPr txBox="1"/>
          <p:nvPr/>
        </p:nvSpPr>
        <p:spPr>
          <a:xfrm>
            <a:off x="632520" y="2107030"/>
            <a:ext cx="828032" cy="144016"/>
          </a:xfrm>
          <a:prstGeom prst="rect">
            <a:avLst/>
          </a:prstGeom>
          <a:noFill/>
        </p:spPr>
        <p:txBody>
          <a:bodyPr wrap="square" lIns="0" tIns="0" rIns="0" bIns="0" rtlCol="0" anchor="ctr" anchorCtr="0">
            <a:noAutofit/>
          </a:bodyPr>
          <a:lstStyle/>
          <a:p>
            <a:r>
              <a:rPr lang="ja-JP" altLang="en-US" sz="900" noProof="1">
                <a:latin typeface="Arial"/>
                <a:ea typeface="ＭＳ Ｐゴシック"/>
                <a:cs typeface="Arial"/>
              </a:rPr>
              <a:t>（10億US$）</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chor="t">
            <a:noAutofit/>
          </a:bodyPr>
          <a:lstStyle/>
          <a:p>
            <a:pPr marL="444500" indent="-444500"/>
            <a:r>
              <a:rPr lang="ja-JP" altLang="en-US" sz="800" noProof="1">
                <a:latin typeface="Arial"/>
                <a:ea typeface="ＭＳ Ｐゴシック"/>
                <a:cs typeface="Arial"/>
              </a:rPr>
              <a:t>（出所） 世界保健機関（WHO）「Global Health Expenditure Database </a:t>
            </a:r>
            <a:r>
              <a:rPr lang="en-US" altLang="ja-JP" sz="800" noProof="1">
                <a:latin typeface="Arial"/>
                <a:ea typeface="ＭＳ Ｐゴシック"/>
                <a:cs typeface="Arial"/>
              </a:rPr>
              <a:t>2022</a:t>
            </a:r>
            <a:r>
              <a:rPr lang="ja-JP" altLang="en-US" sz="800" noProof="1">
                <a:latin typeface="Arial"/>
                <a:ea typeface="ＭＳ Ｐゴシック"/>
                <a:cs typeface="Arial"/>
              </a:rPr>
              <a:t>年</a:t>
            </a:r>
            <a:r>
              <a:rPr lang="en-US" altLang="ja-JP" sz="800" noProof="1">
                <a:latin typeface="Arial"/>
                <a:ea typeface="ＭＳ Ｐゴシック"/>
                <a:cs typeface="Arial"/>
              </a:rPr>
              <a:t>10</a:t>
            </a:r>
            <a:r>
              <a:rPr lang="ja-JP" altLang="en-US" sz="800" noProof="1">
                <a:latin typeface="Arial"/>
                <a:ea typeface="ＭＳ Ｐゴシック"/>
                <a:cs typeface="Arial"/>
              </a:rPr>
              <a:t>月」</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dirty="0">
              <a:latin typeface="Arial"/>
              <a:ea typeface="ＭＳ Ｐゴシック"/>
              <a:cs typeface="Arial"/>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*WHOは</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を医療サービスの市場規模と定義している。</a:t>
            </a:r>
          </a:p>
        </p:txBody>
      </p:sp>
      <p:sp>
        <p:nvSpPr>
          <p:cNvPr id="31" name="テキスト ボックス 17"/>
          <p:cNvSpPr txBox="1"/>
          <p:nvPr/>
        </p:nvSpPr>
        <p:spPr>
          <a:xfrm>
            <a:off x="200472" y="1124744"/>
            <a:ext cx="9505056" cy="22487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dirty="0"/>
              <a:t>医療費支出は年々増加傾向にあり、</a:t>
            </a:r>
            <a:r>
              <a:rPr lang="en-US" altLang="ja-JP" dirty="0"/>
              <a:t>2023</a:t>
            </a:r>
            <a:r>
              <a:rPr lang="ja-JP" altLang="en-US" dirty="0"/>
              <a:t>年には</a:t>
            </a:r>
            <a:r>
              <a:rPr lang="en-US" altLang="ja-JP" dirty="0"/>
              <a:t>162</a:t>
            </a:r>
            <a:r>
              <a:rPr lang="ja-JP" altLang="en-US" dirty="0"/>
              <a:t>億米ドルに達した。</a:t>
            </a:r>
            <a:endParaRPr lang="ja-JP" dirty="0"/>
          </a:p>
        </p:txBody>
      </p:sp>
      <p:graphicFrame>
        <p:nvGraphicFramePr>
          <p:cNvPr id="13" name="Chart 12">
            <a:extLst>
              <a:ext uri="{FF2B5EF4-FFF2-40B4-BE49-F238E27FC236}">
                <a16:creationId xmlns:a16="http://schemas.microsoft.com/office/drawing/2014/main" id="{70EBF5BE-8C40-6F94-7A12-EB2A77A7E484}"/>
              </a:ext>
            </a:extLst>
          </p:cNvPr>
          <p:cNvGraphicFramePr/>
          <p:nvPr>
            <p:custDataLst>
              <p:tags r:id="rId3"/>
            </p:custDataLst>
            <p:extLst>
              <p:ext uri="{D42A27DB-BD31-4B8C-83A1-F6EECF244321}">
                <p14:modId xmlns:p14="http://schemas.microsoft.com/office/powerpoint/2010/main" val="2751437465"/>
              </p:ext>
            </p:extLst>
          </p:nvPr>
        </p:nvGraphicFramePr>
        <p:xfrm>
          <a:off x="292100" y="2457450"/>
          <a:ext cx="9229725" cy="3378200"/>
        </p:xfrm>
        <a:graphic>
          <a:graphicData uri="http://schemas.openxmlformats.org/drawingml/2006/chart">
            <c:chart xmlns:c="http://schemas.openxmlformats.org/drawingml/2006/chart" xmlns:r="http://schemas.openxmlformats.org/officeDocument/2006/relationships" r:id="rId57"/>
          </a:graphicData>
        </a:graphic>
      </p:graphicFrame>
      <p:cxnSp>
        <p:nvCxnSpPr>
          <p:cNvPr id="16" name="Straight Connector 15">
            <a:extLst>
              <a:ext uri="{FF2B5EF4-FFF2-40B4-BE49-F238E27FC236}">
                <a16:creationId xmlns:a16="http://schemas.microsoft.com/office/drawing/2014/main" id="{C780B2A1-8208-D280-59B4-2CFEE0505B10}"/>
              </a:ext>
            </a:extLst>
          </p:cNvPr>
          <p:cNvCxnSpPr>
            <a:cxnSpLocks/>
          </p:cNvCxnSpPr>
          <p:nvPr>
            <p:custDataLst>
              <p:tags r:id="rId4"/>
            </p:custDataLst>
          </p:nvPr>
        </p:nvCxnSpPr>
        <p:spPr bwMode="auto">
          <a:xfrm flipV="1">
            <a:off x="561975" y="2492375"/>
            <a:ext cx="8686800" cy="19050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8" name="テキスト プレースホルダ 9">
            <a:extLst>
              <a:ext uri="{FF2B5EF4-FFF2-40B4-BE49-F238E27FC236}">
                <a16:creationId xmlns:a16="http://schemas.microsoft.com/office/drawing/2014/main" id="{7C66DF55-3D9D-6975-2B34-A02C335B65CC}"/>
              </a:ext>
            </a:extLst>
          </p:cNvPr>
          <p:cNvSpPr>
            <a:spLocks noGrp="1"/>
          </p:cNvSpPr>
          <p:nvPr>
            <p:custDataLst>
              <p:tags r:id="rId5"/>
            </p:custDataLst>
          </p:nvPr>
        </p:nvSpPr>
        <p:spPr bwMode="gray">
          <a:xfrm>
            <a:off x="835025" y="502126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6802A1-B065-4387-836A-631B66A48C5D}" type="datetime'''''''''''''''''''''''''''''''''''''''''''''''''''''6''''''.9'">
              <a:rPr lang="ja-JP" altLang="en-US" sz="1000" smtClean="0">
                <a:solidFill>
                  <a:schemeClr val="bg1"/>
                </a:solidFill>
                <a:effectLst/>
              </a:rPr>
              <a:pPr/>
              <a:t>6.9</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466E7427-6A23-36A3-1937-A57A80908FAF}"/>
              </a:ext>
            </a:extLst>
          </p:cNvPr>
          <p:cNvSpPr>
            <a:spLocks noGrp="1"/>
          </p:cNvSpPr>
          <p:nvPr>
            <p:custDataLst>
              <p:tags r:id="rId6"/>
            </p:custDataLst>
          </p:nvPr>
        </p:nvSpPr>
        <p:spPr bwMode="auto">
          <a:xfrm>
            <a:off x="863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89EA67-FA02-4AFD-B5DB-FC4B30424C6F}" type="datetime'''''''''''''''''''''''''''0''''''''''''''1'''''''''''''''''">
              <a:rPr lang="ja-JP" altLang="en-US" sz="1000" smtClean="0"/>
              <a:pPr/>
              <a:t>01</a:t>
            </a:fld>
            <a:endParaRPr kumimoji="1" lang="ja-JP" altLang="en-US" sz="1000">
              <a:sym typeface="+mn-lt"/>
            </a:endParaRPr>
          </a:p>
        </p:txBody>
      </p:sp>
      <p:sp>
        <p:nvSpPr>
          <p:cNvPr id="69" name="テキスト プレースホルダ 9">
            <a:extLst>
              <a:ext uri="{FF2B5EF4-FFF2-40B4-BE49-F238E27FC236}">
                <a16:creationId xmlns:a16="http://schemas.microsoft.com/office/drawing/2014/main" id="{1BD158E9-8EED-BB2D-D237-DA8FB51D7E0A}"/>
              </a:ext>
            </a:extLst>
          </p:cNvPr>
          <p:cNvSpPr>
            <a:spLocks noGrp="1"/>
          </p:cNvSpPr>
          <p:nvPr>
            <p:custDataLst>
              <p:tags r:id="rId7"/>
            </p:custDataLst>
          </p:nvPr>
        </p:nvSpPr>
        <p:spPr bwMode="gray">
          <a:xfrm>
            <a:off x="1212850" y="49863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27F9568-6B3D-4165-90AE-695C72C9C182}" type="datetime'''''''7''''''''''''''''.''''''''''''3'''''''''''''''''''''">
              <a:rPr lang="ja-JP" altLang="en-US" sz="1000" smtClean="0">
                <a:solidFill>
                  <a:schemeClr val="bg1"/>
                </a:solidFill>
                <a:effectLst/>
              </a:rPr>
              <a:pPr/>
              <a:t>7.3</a:t>
            </a:fld>
            <a:endParaRPr kumimoji="1" lang="ja-JP" altLang="en-US" sz="1000" dirty="0">
              <a:solidFill>
                <a:schemeClr val="bg1"/>
              </a:solidFill>
              <a:sym typeface="+mn-lt"/>
            </a:endParaRPr>
          </a:p>
        </p:txBody>
      </p:sp>
      <p:sp>
        <p:nvSpPr>
          <p:cNvPr id="41" name="テキスト プレースホルダ 9">
            <a:extLst>
              <a:ext uri="{FF2B5EF4-FFF2-40B4-BE49-F238E27FC236}">
                <a16:creationId xmlns:a16="http://schemas.microsoft.com/office/drawing/2014/main" id="{212F2D35-6A5D-916E-4D10-3F09F1D62FF5}"/>
              </a:ext>
            </a:extLst>
          </p:cNvPr>
          <p:cNvSpPr>
            <a:spLocks noGrp="1"/>
          </p:cNvSpPr>
          <p:nvPr>
            <p:custDataLst>
              <p:tags r:id="rId8"/>
            </p:custDataLst>
          </p:nvPr>
        </p:nvSpPr>
        <p:spPr bwMode="auto">
          <a:xfrm>
            <a:off x="124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4AB75A-31DD-4E09-ACDB-4EAFE506EEFC}" type="datetime'''''''''''''''''''''''0''''''''''''2'''''''">
              <a:rPr lang="ja-JP" altLang="en-US" sz="1000" smtClean="0"/>
              <a:pPr/>
              <a:t>02</a:t>
            </a:fld>
            <a:endParaRPr kumimoji="1" lang="ja-JP" altLang="en-US" sz="1000">
              <a:sym typeface="+mn-lt"/>
            </a:endParaRPr>
          </a:p>
        </p:txBody>
      </p:sp>
      <p:sp>
        <p:nvSpPr>
          <p:cNvPr id="18" name="テキスト プレースホルダ 9">
            <a:extLst>
              <a:ext uri="{FF2B5EF4-FFF2-40B4-BE49-F238E27FC236}">
                <a16:creationId xmlns:a16="http://schemas.microsoft.com/office/drawing/2014/main" id="{5186E1F6-5C58-B2D2-5DEE-15EB8686F032}"/>
              </a:ext>
            </a:extLst>
          </p:cNvPr>
          <p:cNvSpPr>
            <a:spLocks noGrp="1"/>
          </p:cNvSpPr>
          <p:nvPr>
            <p:custDataLst>
              <p:tags r:id="rId9"/>
            </p:custDataLst>
          </p:nvPr>
        </p:nvSpPr>
        <p:spPr bwMode="gray">
          <a:xfrm>
            <a:off x="1590675" y="50006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81CA5-DBD3-4D64-B152-34FD1827E58B}" type="datetime'7''''.''''''1'''''''''">
              <a:rPr lang="ja-JP" altLang="en-US" sz="1000" smtClean="0">
                <a:solidFill>
                  <a:schemeClr val="bg1"/>
                </a:solidFill>
                <a:effectLst/>
              </a:rPr>
              <a:pPr/>
              <a:t>7.1</a:t>
            </a:fld>
            <a:endParaRPr kumimoji="1" lang="ja-JP" altLang="en-US" sz="1000">
              <a:solidFill>
                <a:schemeClr val="bg1"/>
              </a:solidFill>
              <a:sym typeface="+mn-lt"/>
            </a:endParaRPr>
          </a:p>
        </p:txBody>
      </p:sp>
      <p:sp>
        <p:nvSpPr>
          <p:cNvPr id="42" name="テキスト プレースホルダ 9">
            <a:extLst>
              <a:ext uri="{FF2B5EF4-FFF2-40B4-BE49-F238E27FC236}">
                <a16:creationId xmlns:a16="http://schemas.microsoft.com/office/drawing/2014/main" id="{645D4504-B15C-D401-A6A3-490FD8E97725}"/>
              </a:ext>
            </a:extLst>
          </p:cNvPr>
          <p:cNvSpPr>
            <a:spLocks noGrp="1"/>
          </p:cNvSpPr>
          <p:nvPr>
            <p:custDataLst>
              <p:tags r:id="rId10"/>
            </p:custDataLst>
          </p:nvPr>
        </p:nvSpPr>
        <p:spPr bwMode="auto">
          <a:xfrm>
            <a:off x="16192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A5855-E232-40FD-9F7A-C91937CD43FB}" type="datetime'''''''''''''''''''''''''''''''''''''''''''''''''0''''3'''''">
              <a:rPr lang="ja-JP" altLang="en-US" sz="1000" smtClean="0"/>
              <a:pPr/>
              <a:t>03</a:t>
            </a:fld>
            <a:endParaRPr kumimoji="1" lang="ja-JP" altLang="en-US" sz="1000">
              <a:sym typeface="+mn-lt"/>
            </a:endParaRPr>
          </a:p>
        </p:txBody>
      </p:sp>
      <p:sp>
        <p:nvSpPr>
          <p:cNvPr id="19" name="テキスト プレースホルダ 9">
            <a:extLst>
              <a:ext uri="{FF2B5EF4-FFF2-40B4-BE49-F238E27FC236}">
                <a16:creationId xmlns:a16="http://schemas.microsoft.com/office/drawing/2014/main" id="{4946E58C-B409-832A-034E-9E73A117C990}"/>
              </a:ext>
            </a:extLst>
          </p:cNvPr>
          <p:cNvSpPr>
            <a:spLocks noGrp="1"/>
          </p:cNvSpPr>
          <p:nvPr>
            <p:custDataLst>
              <p:tags r:id="rId11"/>
            </p:custDataLst>
          </p:nvPr>
        </p:nvSpPr>
        <p:spPr bwMode="gray">
          <a:xfrm>
            <a:off x="1968500" y="50228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3D088-C62D-49F7-9D53-0A7D0E0E837D}" type="datetime'''''''''''''6.''''''''''''''''''''''''''9'''''''''">
              <a:rPr lang="ja-JP" altLang="en-US" sz="1000" smtClean="0">
                <a:solidFill>
                  <a:schemeClr val="bg1"/>
                </a:solidFill>
                <a:effectLst/>
              </a:rPr>
              <a:pPr/>
              <a:t>6.9</a:t>
            </a:fld>
            <a:endParaRPr kumimoji="1" lang="ja-JP" altLang="en-US" sz="1000">
              <a:solidFill>
                <a:schemeClr val="bg1"/>
              </a:solidFill>
              <a:sym typeface="+mn-lt"/>
            </a:endParaRPr>
          </a:p>
        </p:txBody>
      </p:sp>
      <p:sp>
        <p:nvSpPr>
          <p:cNvPr id="43" name="テキスト プレースホルダ 9">
            <a:extLst>
              <a:ext uri="{FF2B5EF4-FFF2-40B4-BE49-F238E27FC236}">
                <a16:creationId xmlns:a16="http://schemas.microsoft.com/office/drawing/2014/main" id="{78642504-2C5A-084A-BC91-0703E3A4E12F}"/>
              </a:ext>
            </a:extLst>
          </p:cNvPr>
          <p:cNvSpPr>
            <a:spLocks noGrp="1"/>
          </p:cNvSpPr>
          <p:nvPr>
            <p:custDataLst>
              <p:tags r:id="rId12"/>
            </p:custDataLst>
          </p:nvPr>
        </p:nvSpPr>
        <p:spPr bwMode="auto">
          <a:xfrm>
            <a:off x="1997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7D2248-23DA-47C4-B82E-BB43A6B4332B}" type="datetime'''''''''''''''''''0''''''''''''''''''''''''''''''''''''''4'">
              <a:rPr lang="ja-JP" altLang="en-US" sz="1000" smtClean="0"/>
              <a:pPr/>
              <a:t>04</a:t>
            </a:fld>
            <a:endParaRPr kumimoji="1" lang="ja-JP" altLang="en-US" sz="1000">
              <a:sym typeface="+mn-lt"/>
            </a:endParaRPr>
          </a:p>
        </p:txBody>
      </p:sp>
      <p:sp>
        <p:nvSpPr>
          <p:cNvPr id="20" name="テキスト プレースホルダ 9">
            <a:extLst>
              <a:ext uri="{FF2B5EF4-FFF2-40B4-BE49-F238E27FC236}">
                <a16:creationId xmlns:a16="http://schemas.microsoft.com/office/drawing/2014/main" id="{F92F4B80-9FF5-29B8-842A-37A3C405782A}"/>
              </a:ext>
            </a:extLst>
          </p:cNvPr>
          <p:cNvSpPr>
            <a:spLocks noGrp="1"/>
          </p:cNvSpPr>
          <p:nvPr>
            <p:custDataLst>
              <p:tags r:id="rId13"/>
            </p:custDataLst>
          </p:nvPr>
        </p:nvSpPr>
        <p:spPr bwMode="gray">
          <a:xfrm>
            <a:off x="2346325" y="49847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2860D0-73A6-4DE7-BD0C-288755256AEB}" type="datetime'''''''''''''''''''''''''''''''''7''''''''''.''''''3'''''''''''">
              <a:rPr lang="ja-JP" altLang="en-US" sz="1000" smtClean="0">
                <a:solidFill>
                  <a:schemeClr val="bg1"/>
                </a:solidFill>
                <a:effectLst/>
              </a:rPr>
              <a:pPr/>
              <a:t>7.3</a:t>
            </a:fld>
            <a:endParaRPr kumimoji="1" lang="ja-JP" altLang="en-US" sz="1000">
              <a:solidFill>
                <a:schemeClr val="bg1"/>
              </a:solidFill>
              <a:sym typeface="+mn-lt"/>
            </a:endParaRPr>
          </a:p>
        </p:txBody>
      </p:sp>
      <p:sp>
        <p:nvSpPr>
          <p:cNvPr id="44" name="テキスト プレースホルダ 9">
            <a:extLst>
              <a:ext uri="{FF2B5EF4-FFF2-40B4-BE49-F238E27FC236}">
                <a16:creationId xmlns:a16="http://schemas.microsoft.com/office/drawing/2014/main" id="{BB01AE6C-1D8B-F20D-7824-AE1404B3F8D3}"/>
              </a:ext>
            </a:extLst>
          </p:cNvPr>
          <p:cNvSpPr>
            <a:spLocks noGrp="1"/>
          </p:cNvSpPr>
          <p:nvPr>
            <p:custDataLst>
              <p:tags r:id="rId14"/>
            </p:custDataLst>
          </p:nvPr>
        </p:nvSpPr>
        <p:spPr bwMode="auto">
          <a:xfrm>
            <a:off x="23749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C5FE6D-30AD-4AE9-AA79-35D29BA0DD68}" type="datetime'''''0''''5'''''">
              <a:rPr lang="ja-JP" altLang="en-US" sz="1000" smtClean="0"/>
              <a:pPr/>
              <a:t>05</a:t>
            </a:fld>
            <a:endParaRPr kumimoji="1" lang="ja-JP" altLang="en-US" sz="1000">
              <a:sym typeface="+mn-lt"/>
            </a:endParaRPr>
          </a:p>
        </p:txBody>
      </p:sp>
      <p:sp>
        <p:nvSpPr>
          <p:cNvPr id="21" name="テキスト プレースホルダ 9">
            <a:extLst>
              <a:ext uri="{FF2B5EF4-FFF2-40B4-BE49-F238E27FC236}">
                <a16:creationId xmlns:a16="http://schemas.microsoft.com/office/drawing/2014/main" id="{94692A71-7EA6-94B0-2855-ED0B7DB0FC6D}"/>
              </a:ext>
            </a:extLst>
          </p:cNvPr>
          <p:cNvSpPr>
            <a:spLocks noGrp="1"/>
          </p:cNvSpPr>
          <p:nvPr>
            <p:custDataLst>
              <p:tags r:id="rId15"/>
            </p:custDataLst>
          </p:nvPr>
        </p:nvSpPr>
        <p:spPr bwMode="gray">
          <a:xfrm>
            <a:off x="2724150" y="49482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6DD12F-DF46-4BDB-9095-E460BBD2A728}" type="datetime'''7''''''''''''''''''''''.''''''''7'''''''''''''">
              <a:rPr lang="ja-JP" altLang="en-US" sz="1000" smtClean="0">
                <a:solidFill>
                  <a:schemeClr val="bg1"/>
                </a:solidFill>
                <a:effectLst/>
              </a:rPr>
              <a:pPr/>
              <a:t>7.7</a:t>
            </a:fld>
            <a:endParaRPr kumimoji="1" lang="ja-JP" altLang="en-US" sz="1000">
              <a:solidFill>
                <a:schemeClr val="bg1"/>
              </a:solidFill>
              <a:sym typeface="+mn-lt"/>
            </a:endParaRPr>
          </a:p>
        </p:txBody>
      </p:sp>
      <p:sp>
        <p:nvSpPr>
          <p:cNvPr id="45" name="テキスト プレースホルダ 9">
            <a:extLst>
              <a:ext uri="{FF2B5EF4-FFF2-40B4-BE49-F238E27FC236}">
                <a16:creationId xmlns:a16="http://schemas.microsoft.com/office/drawing/2014/main" id="{973177CF-288B-EDB8-3DC0-125E38EC9C3C}"/>
              </a:ext>
            </a:extLst>
          </p:cNvPr>
          <p:cNvSpPr>
            <a:spLocks noGrp="1"/>
          </p:cNvSpPr>
          <p:nvPr>
            <p:custDataLst>
              <p:tags r:id="rId16"/>
            </p:custDataLst>
          </p:nvPr>
        </p:nvSpPr>
        <p:spPr bwMode="auto">
          <a:xfrm>
            <a:off x="27527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FB007C-A20A-4D34-8F16-320821A916EC}" type="datetime'''''''''''''0''''''''''6'''''''''''''''''''''''''">
              <a:rPr lang="ja-JP" altLang="en-US" sz="1000" smtClean="0"/>
              <a:pPr/>
              <a:t>06</a:t>
            </a:fld>
            <a:endParaRPr kumimoji="1" lang="ja-JP" altLang="en-US" sz="1000">
              <a:sym typeface="+mn-lt"/>
            </a:endParaRPr>
          </a:p>
        </p:txBody>
      </p:sp>
      <p:sp>
        <p:nvSpPr>
          <p:cNvPr id="17" name="テキスト プレースホルダ 9">
            <a:extLst>
              <a:ext uri="{FF2B5EF4-FFF2-40B4-BE49-F238E27FC236}">
                <a16:creationId xmlns:a16="http://schemas.microsoft.com/office/drawing/2014/main" id="{44184609-E93C-927D-97A3-E3E819073B2E}"/>
              </a:ext>
            </a:extLst>
          </p:cNvPr>
          <p:cNvSpPr>
            <a:spLocks noGrp="1"/>
          </p:cNvSpPr>
          <p:nvPr>
            <p:custDataLst>
              <p:tags r:id="rId17"/>
            </p:custDataLst>
          </p:nvPr>
        </p:nvSpPr>
        <p:spPr bwMode="gray">
          <a:xfrm>
            <a:off x="3100388" y="49609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0A191-AB86-4046-B17F-5488058C9C73}" type="datetime'''''''''''''''''''''''''''7''''.''6'">
              <a:rPr lang="ja-JP" altLang="en-US" sz="1000" smtClean="0">
                <a:solidFill>
                  <a:schemeClr val="bg1"/>
                </a:solidFill>
                <a:effectLst/>
              </a:rPr>
              <a:pPr/>
              <a:t>7.6</a:t>
            </a:fld>
            <a:endParaRPr kumimoji="1" lang="ja-JP" altLang="en-US" sz="1000">
              <a:solidFill>
                <a:schemeClr val="bg1"/>
              </a:solidFill>
              <a:sym typeface="+mn-lt"/>
            </a:endParaRPr>
          </a:p>
        </p:txBody>
      </p:sp>
      <p:sp>
        <p:nvSpPr>
          <p:cNvPr id="46" name="テキスト プレースホルダ 9">
            <a:extLst>
              <a:ext uri="{FF2B5EF4-FFF2-40B4-BE49-F238E27FC236}">
                <a16:creationId xmlns:a16="http://schemas.microsoft.com/office/drawing/2014/main" id="{A43068C9-31BE-2BD4-AD0E-0CB8880F5A48}"/>
              </a:ext>
            </a:extLst>
          </p:cNvPr>
          <p:cNvSpPr>
            <a:spLocks noGrp="1"/>
          </p:cNvSpPr>
          <p:nvPr>
            <p:custDataLst>
              <p:tags r:id="rId18"/>
            </p:custDataLst>
          </p:nvPr>
        </p:nvSpPr>
        <p:spPr bwMode="auto">
          <a:xfrm>
            <a:off x="3128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F9DFC-7FC5-48D6-B501-996647B51E25}" type="datetime'''''''''''''''''0''7'''''''''''''''''''''''''''">
              <a:rPr lang="ja-JP" altLang="en-US" sz="1000" smtClean="0"/>
              <a:pPr/>
              <a:t>07</a:t>
            </a:fld>
            <a:endParaRPr kumimoji="1" lang="ja-JP" altLang="en-US" sz="1000">
              <a:sym typeface="+mn-lt"/>
            </a:endParaRPr>
          </a:p>
        </p:txBody>
      </p:sp>
      <p:sp>
        <p:nvSpPr>
          <p:cNvPr id="23" name="テキスト プレースホルダ 9">
            <a:extLst>
              <a:ext uri="{FF2B5EF4-FFF2-40B4-BE49-F238E27FC236}">
                <a16:creationId xmlns:a16="http://schemas.microsoft.com/office/drawing/2014/main" id="{16338FB6-4EF7-4191-39E6-B4EF1F3760EA}"/>
              </a:ext>
            </a:extLst>
          </p:cNvPr>
          <p:cNvSpPr>
            <a:spLocks noGrp="1"/>
          </p:cNvSpPr>
          <p:nvPr>
            <p:custDataLst>
              <p:tags r:id="rId19"/>
            </p:custDataLst>
          </p:nvPr>
        </p:nvSpPr>
        <p:spPr bwMode="gray">
          <a:xfrm>
            <a:off x="3478213" y="490696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A0D91E-8DE7-4C98-B239-D0DA955DB90A}" type="datetime'''''''''''''''''8.''''''''''''''''''''''''''''2'''''''''">
              <a:rPr lang="ja-JP" altLang="en-US" sz="1000" smtClean="0">
                <a:solidFill>
                  <a:schemeClr val="bg1"/>
                </a:solidFill>
                <a:effectLst/>
              </a:rPr>
              <a:pPr/>
              <a:t>8.2</a:t>
            </a:fld>
            <a:endParaRPr kumimoji="1" lang="ja-JP" altLang="en-US" sz="1000">
              <a:solidFill>
                <a:schemeClr val="bg1"/>
              </a:solidFill>
              <a:sym typeface="+mn-lt"/>
            </a:endParaRPr>
          </a:p>
        </p:txBody>
      </p:sp>
      <p:sp>
        <p:nvSpPr>
          <p:cNvPr id="47" name="テキスト プレースホルダ 9">
            <a:extLst>
              <a:ext uri="{FF2B5EF4-FFF2-40B4-BE49-F238E27FC236}">
                <a16:creationId xmlns:a16="http://schemas.microsoft.com/office/drawing/2014/main" id="{A8D2764E-9B17-BED8-7DD5-3E41C3E827BB}"/>
              </a:ext>
            </a:extLst>
          </p:cNvPr>
          <p:cNvSpPr>
            <a:spLocks noGrp="1"/>
          </p:cNvSpPr>
          <p:nvPr>
            <p:custDataLst>
              <p:tags r:id="rId20"/>
            </p:custDataLst>
          </p:nvPr>
        </p:nvSpPr>
        <p:spPr bwMode="auto">
          <a:xfrm>
            <a:off x="3506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6248F4-1D48-49E1-851B-4CC0E6C11871}" type="datetime'''''''''''''''''''''''''''''''''''''''0''8'''''''''''''">
              <a:rPr lang="ja-JP" altLang="en-US" sz="1000" smtClean="0"/>
              <a:pPr/>
              <a:t>08</a:t>
            </a:fld>
            <a:endParaRPr kumimoji="1" lang="ja-JP" altLang="en-US" sz="1000">
              <a:sym typeface="+mn-lt"/>
            </a:endParaRPr>
          </a:p>
        </p:txBody>
      </p:sp>
      <p:sp>
        <p:nvSpPr>
          <p:cNvPr id="24" name="テキスト プレースホルダ 9">
            <a:extLst>
              <a:ext uri="{FF2B5EF4-FFF2-40B4-BE49-F238E27FC236}">
                <a16:creationId xmlns:a16="http://schemas.microsoft.com/office/drawing/2014/main" id="{6602E167-7C2B-1B89-14DB-5D55FE85059E}"/>
              </a:ext>
            </a:extLst>
          </p:cNvPr>
          <p:cNvSpPr>
            <a:spLocks noGrp="1"/>
          </p:cNvSpPr>
          <p:nvPr>
            <p:custDataLst>
              <p:tags r:id="rId21"/>
            </p:custDataLst>
          </p:nvPr>
        </p:nvSpPr>
        <p:spPr bwMode="gray">
          <a:xfrm>
            <a:off x="3856038" y="48863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61992-0EEC-4E79-B116-B79A011C4B47}" type="datetime'''''''''''8''''''''''''''''.''''''''''''''''''''''4'''''''''''">
              <a:rPr lang="ja-JP" altLang="en-US" sz="1000" smtClean="0">
                <a:solidFill>
                  <a:schemeClr val="bg1"/>
                </a:solidFill>
                <a:effectLst/>
              </a:rPr>
              <a:pPr/>
              <a:t>8.4</a:t>
            </a:fld>
            <a:endParaRPr kumimoji="1" lang="ja-JP" altLang="en-US" sz="1000">
              <a:solidFill>
                <a:schemeClr val="bg1"/>
              </a:solidFill>
              <a:sym typeface="+mn-lt"/>
            </a:endParaRPr>
          </a:p>
        </p:txBody>
      </p:sp>
      <p:sp>
        <p:nvSpPr>
          <p:cNvPr id="48" name="テキスト プレースホルダ 9">
            <a:extLst>
              <a:ext uri="{FF2B5EF4-FFF2-40B4-BE49-F238E27FC236}">
                <a16:creationId xmlns:a16="http://schemas.microsoft.com/office/drawing/2014/main" id="{07653AD1-1E71-517C-7A9C-217688F4D7C5}"/>
              </a:ext>
            </a:extLst>
          </p:cNvPr>
          <p:cNvSpPr>
            <a:spLocks noGrp="1"/>
          </p:cNvSpPr>
          <p:nvPr>
            <p:custDataLst>
              <p:tags r:id="rId22"/>
            </p:custDataLst>
          </p:nvPr>
        </p:nvSpPr>
        <p:spPr bwMode="auto">
          <a:xfrm>
            <a:off x="38846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0CE81-1A88-4F21-B40A-051F5CFC3E55}" type="datetime'''''''''''''0''''''9'''''''''">
              <a:rPr lang="ja-JP" altLang="en-US" sz="1000" smtClean="0"/>
              <a:pPr/>
              <a:t>09</a:t>
            </a:fld>
            <a:endParaRPr kumimoji="1" lang="ja-JP" altLang="en-US" sz="1000">
              <a:sym typeface="+mn-lt"/>
            </a:endParaRPr>
          </a:p>
        </p:txBody>
      </p:sp>
      <p:sp>
        <p:nvSpPr>
          <p:cNvPr id="25" name="テキスト プレースホルダ 9">
            <a:extLst>
              <a:ext uri="{FF2B5EF4-FFF2-40B4-BE49-F238E27FC236}">
                <a16:creationId xmlns:a16="http://schemas.microsoft.com/office/drawing/2014/main" id="{FF46A9E1-5F47-2C2A-6AC5-3117BCD65CC8}"/>
              </a:ext>
            </a:extLst>
          </p:cNvPr>
          <p:cNvSpPr>
            <a:spLocks noGrp="1"/>
          </p:cNvSpPr>
          <p:nvPr>
            <p:custDataLst>
              <p:tags r:id="rId23"/>
            </p:custDataLst>
          </p:nvPr>
        </p:nvSpPr>
        <p:spPr bwMode="gray">
          <a:xfrm>
            <a:off x="4233863" y="488791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1668F5-D425-4271-AA95-8F291C3D7FC3}" type="datetime'''''''''8''''''.3'''''''''''''''''''''''''''''''''''''">
              <a:rPr lang="ja-JP" altLang="en-US" sz="1000" smtClean="0">
                <a:solidFill>
                  <a:schemeClr val="bg1"/>
                </a:solidFill>
                <a:effectLst/>
              </a:rPr>
              <a:pPr/>
              <a:t>8.3</a:t>
            </a:fld>
            <a:endParaRPr kumimoji="1" lang="ja-JP" altLang="en-US" sz="1000">
              <a:solidFill>
                <a:schemeClr val="bg1"/>
              </a:solidFill>
              <a:sym typeface="+mn-lt"/>
            </a:endParaRPr>
          </a:p>
        </p:txBody>
      </p:sp>
      <p:sp>
        <p:nvSpPr>
          <p:cNvPr id="49" name="テキスト プレースホルダ 9">
            <a:extLst>
              <a:ext uri="{FF2B5EF4-FFF2-40B4-BE49-F238E27FC236}">
                <a16:creationId xmlns:a16="http://schemas.microsoft.com/office/drawing/2014/main" id="{2571D209-8CA5-FC16-D9F9-DA7DC76407CC}"/>
              </a:ext>
            </a:extLst>
          </p:cNvPr>
          <p:cNvSpPr>
            <a:spLocks noGrp="1"/>
          </p:cNvSpPr>
          <p:nvPr>
            <p:custDataLst>
              <p:tags r:id="rId24"/>
            </p:custDataLst>
          </p:nvPr>
        </p:nvSpPr>
        <p:spPr bwMode="auto">
          <a:xfrm>
            <a:off x="42624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6D179F-1E0A-4D05-9831-10F322B6CA0E}" type="datetime'''''''''''''''''1''''''''''''''''''''0'''''">
              <a:rPr lang="ja-JP" altLang="en-US" sz="1000" smtClean="0"/>
              <a:pPr/>
              <a:t>10</a:t>
            </a:fld>
            <a:endParaRPr kumimoji="1" lang="ja-JP" altLang="en-US" sz="1000">
              <a:sym typeface="+mn-lt"/>
            </a:endParaRPr>
          </a:p>
        </p:txBody>
      </p:sp>
      <p:sp>
        <p:nvSpPr>
          <p:cNvPr id="26" name="テキスト プレースホルダ 9">
            <a:extLst>
              <a:ext uri="{FF2B5EF4-FFF2-40B4-BE49-F238E27FC236}">
                <a16:creationId xmlns:a16="http://schemas.microsoft.com/office/drawing/2014/main" id="{096208FE-3BC2-8FB0-9CF0-2182F53ED8AF}"/>
              </a:ext>
            </a:extLst>
          </p:cNvPr>
          <p:cNvSpPr>
            <a:spLocks noGrp="1"/>
          </p:cNvSpPr>
          <p:nvPr>
            <p:custDataLst>
              <p:tags r:id="rId25"/>
            </p:custDataLst>
          </p:nvPr>
        </p:nvSpPr>
        <p:spPr bwMode="gray">
          <a:xfrm>
            <a:off x="4611688" y="48355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A5788-1DBC-429A-880B-5F3C9CDCFBE1}" type="datetime'''''''8''''.9'''''''''''''''''''''''''''''''">
              <a:rPr lang="ja-JP" altLang="en-US" sz="1000" smtClean="0">
                <a:solidFill>
                  <a:schemeClr val="bg1"/>
                </a:solidFill>
                <a:effectLst/>
              </a:rPr>
              <a:pPr/>
              <a:t>8.9</a:t>
            </a:fld>
            <a:endParaRPr kumimoji="1" lang="ja-JP" altLang="en-US" sz="1000">
              <a:solidFill>
                <a:schemeClr val="bg1"/>
              </a:solidFill>
              <a:sym typeface="+mn-lt"/>
            </a:endParaRPr>
          </a:p>
        </p:txBody>
      </p:sp>
      <p:sp>
        <p:nvSpPr>
          <p:cNvPr id="50" name="テキスト プレースホルダ 9">
            <a:extLst>
              <a:ext uri="{FF2B5EF4-FFF2-40B4-BE49-F238E27FC236}">
                <a16:creationId xmlns:a16="http://schemas.microsoft.com/office/drawing/2014/main" id="{BA14502F-C44C-CD88-FA25-547C3D2D13D8}"/>
              </a:ext>
            </a:extLst>
          </p:cNvPr>
          <p:cNvSpPr>
            <a:spLocks noGrp="1"/>
          </p:cNvSpPr>
          <p:nvPr>
            <p:custDataLst>
              <p:tags r:id="rId26"/>
            </p:custDataLst>
          </p:nvPr>
        </p:nvSpPr>
        <p:spPr bwMode="auto">
          <a:xfrm>
            <a:off x="46402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9A637B-A79E-4C54-A397-05EC5CAEBA5A}" type="datetime'''''''''''''''''''''''''''''''''''''''''''''''11'">
              <a:rPr lang="ja-JP" altLang="en-US" sz="1000" smtClean="0"/>
              <a:pPr/>
              <a:t>11</a:t>
            </a:fld>
            <a:endParaRPr kumimoji="1" lang="ja-JP" altLang="en-US" sz="1000">
              <a:sym typeface="+mn-lt"/>
            </a:endParaRPr>
          </a:p>
        </p:txBody>
      </p:sp>
      <p:sp>
        <p:nvSpPr>
          <p:cNvPr id="27" name="テキスト プレースホルダ 9">
            <a:extLst>
              <a:ext uri="{FF2B5EF4-FFF2-40B4-BE49-F238E27FC236}">
                <a16:creationId xmlns:a16="http://schemas.microsoft.com/office/drawing/2014/main" id="{186E8B75-48E9-1BB2-6FB3-2E3B85EC97DB}"/>
              </a:ext>
            </a:extLst>
          </p:cNvPr>
          <p:cNvSpPr>
            <a:spLocks noGrp="1"/>
          </p:cNvSpPr>
          <p:nvPr>
            <p:custDataLst>
              <p:tags r:id="rId27"/>
            </p:custDataLst>
          </p:nvPr>
        </p:nvSpPr>
        <p:spPr bwMode="gray">
          <a:xfrm>
            <a:off x="4989513" y="47958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7E11BE-F57F-4407-8273-B7D6371A4C7A}" type="datetime'''''''''''''''''''9''.''3'''''''''''''''''''''''''''''''">
              <a:rPr lang="ja-JP" altLang="en-US" sz="1000" smtClean="0">
                <a:solidFill>
                  <a:schemeClr val="bg1"/>
                </a:solidFill>
                <a:effectLst/>
              </a:rPr>
              <a:pPr/>
              <a:t>9.3</a:t>
            </a:fld>
            <a:endParaRPr kumimoji="1" lang="ja-JP" altLang="en-US" sz="1000">
              <a:solidFill>
                <a:schemeClr val="bg1"/>
              </a:solidFill>
              <a:sym typeface="+mn-lt"/>
            </a:endParaRPr>
          </a:p>
        </p:txBody>
      </p:sp>
      <p:sp>
        <p:nvSpPr>
          <p:cNvPr id="56" name="テキスト プレースホルダ 9">
            <a:extLst>
              <a:ext uri="{FF2B5EF4-FFF2-40B4-BE49-F238E27FC236}">
                <a16:creationId xmlns:a16="http://schemas.microsoft.com/office/drawing/2014/main" id="{B662E80A-59F7-91D3-BCE1-28E9BFEE4340}"/>
              </a:ext>
            </a:extLst>
          </p:cNvPr>
          <p:cNvSpPr>
            <a:spLocks noGrp="1"/>
          </p:cNvSpPr>
          <p:nvPr>
            <p:custDataLst>
              <p:tags r:id="rId28"/>
            </p:custDataLst>
          </p:nvPr>
        </p:nvSpPr>
        <p:spPr bwMode="auto">
          <a:xfrm>
            <a:off x="50180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3085B2-D7D0-4C0E-A0B9-48E2FB452A78}" type="datetime'''''''''''''''1''''''''''''''''''''2'''''''''''''''''''''">
              <a:rPr lang="ja-JP" altLang="en-US" sz="1000" smtClean="0"/>
              <a:pPr/>
              <a:t>12</a:t>
            </a:fld>
            <a:endParaRPr kumimoji="1" lang="ja-JP" altLang="en-US" sz="1000">
              <a:sym typeface="+mn-lt"/>
            </a:endParaRPr>
          </a:p>
        </p:txBody>
      </p:sp>
      <p:sp>
        <p:nvSpPr>
          <p:cNvPr id="22" name="テキスト プレースホルダ 9">
            <a:extLst>
              <a:ext uri="{FF2B5EF4-FFF2-40B4-BE49-F238E27FC236}">
                <a16:creationId xmlns:a16="http://schemas.microsoft.com/office/drawing/2014/main" id="{4F306ECE-BC8D-EA69-A7B8-7CBB8F8780E7}"/>
              </a:ext>
            </a:extLst>
          </p:cNvPr>
          <p:cNvSpPr>
            <a:spLocks noGrp="1"/>
          </p:cNvSpPr>
          <p:nvPr>
            <p:custDataLst>
              <p:tags r:id="rId29"/>
            </p:custDataLst>
          </p:nvPr>
        </p:nvSpPr>
        <p:spPr bwMode="gray">
          <a:xfrm>
            <a:off x="5332413" y="47244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51C1A-6A05-4183-9D8E-5DCE8515B72B}" type="datetime'''1''''''''''0''''''.''''''''''''''''''''''''1'">
              <a:rPr lang="ja-JP" altLang="en-US" sz="1000" smtClean="0">
                <a:solidFill>
                  <a:schemeClr val="bg1"/>
                </a:solidFill>
                <a:effectLst/>
              </a:rPr>
              <a:pPr/>
              <a:t>10.1</a:t>
            </a:fld>
            <a:endParaRPr kumimoji="1" lang="ja-JP" altLang="en-US" sz="1000">
              <a:solidFill>
                <a:schemeClr val="bg1"/>
              </a:solidFill>
              <a:sym typeface="+mn-lt"/>
            </a:endParaRPr>
          </a:p>
        </p:txBody>
      </p:sp>
      <p:sp>
        <p:nvSpPr>
          <p:cNvPr id="51" name="テキスト プレースホルダ 9">
            <a:extLst>
              <a:ext uri="{FF2B5EF4-FFF2-40B4-BE49-F238E27FC236}">
                <a16:creationId xmlns:a16="http://schemas.microsoft.com/office/drawing/2014/main" id="{C9959FD1-C43C-0723-8907-55763FA56D37}"/>
              </a:ext>
            </a:extLst>
          </p:cNvPr>
          <p:cNvSpPr>
            <a:spLocks noGrp="1"/>
          </p:cNvSpPr>
          <p:nvPr>
            <p:custDataLst>
              <p:tags r:id="rId30"/>
            </p:custDataLst>
          </p:nvPr>
        </p:nvSpPr>
        <p:spPr bwMode="auto">
          <a:xfrm>
            <a:off x="5395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55C2F-5166-4424-83C4-ED6229C0524A}" type="datetime'''''''''''''1''''''''3'''''''''''''''''''''''''''''">
              <a:rPr lang="ja-JP" altLang="en-US" sz="1000" smtClean="0"/>
              <a:pPr/>
              <a:t>13</a:t>
            </a:fld>
            <a:endParaRPr kumimoji="1" lang="ja-JP" altLang="en-US" sz="1000">
              <a:sym typeface="+mn-lt"/>
            </a:endParaRPr>
          </a:p>
        </p:txBody>
      </p:sp>
      <p:sp>
        <p:nvSpPr>
          <p:cNvPr id="28" name="テキスト プレースホルダ 9">
            <a:extLst>
              <a:ext uri="{FF2B5EF4-FFF2-40B4-BE49-F238E27FC236}">
                <a16:creationId xmlns:a16="http://schemas.microsoft.com/office/drawing/2014/main" id="{FACED5F9-CDB5-81E5-B959-8C866539F336}"/>
              </a:ext>
            </a:extLst>
          </p:cNvPr>
          <p:cNvSpPr>
            <a:spLocks noGrp="1"/>
          </p:cNvSpPr>
          <p:nvPr>
            <p:custDataLst>
              <p:tags r:id="rId31"/>
            </p:custDataLst>
          </p:nvPr>
        </p:nvSpPr>
        <p:spPr bwMode="gray">
          <a:xfrm>
            <a:off x="5710238" y="467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D9692-4088-4EF5-83E8-8DEAA5A951C8}" type="datetime'10''''''''''''''''''''''''''''''.6'''''''">
              <a:rPr lang="ja-JP" altLang="en-US" sz="1000" smtClean="0">
                <a:solidFill>
                  <a:schemeClr val="bg1"/>
                </a:solidFill>
                <a:effectLst/>
              </a:rPr>
              <a:pPr/>
              <a:t>10.6</a:t>
            </a:fld>
            <a:endParaRPr kumimoji="1" lang="ja-JP" altLang="en-US" sz="1000">
              <a:solidFill>
                <a:schemeClr val="bg1"/>
              </a:solidFill>
              <a:sym typeface="+mn-lt"/>
            </a:endParaRPr>
          </a:p>
        </p:txBody>
      </p:sp>
      <p:sp>
        <p:nvSpPr>
          <p:cNvPr id="52" name="テキスト プレースホルダ 9">
            <a:extLst>
              <a:ext uri="{FF2B5EF4-FFF2-40B4-BE49-F238E27FC236}">
                <a16:creationId xmlns:a16="http://schemas.microsoft.com/office/drawing/2014/main" id="{C9504AB1-0E97-82C8-5458-CDB40F248203}"/>
              </a:ext>
            </a:extLst>
          </p:cNvPr>
          <p:cNvSpPr>
            <a:spLocks noGrp="1"/>
          </p:cNvSpPr>
          <p:nvPr>
            <p:custDataLst>
              <p:tags r:id="rId32"/>
            </p:custDataLst>
          </p:nvPr>
        </p:nvSpPr>
        <p:spPr bwMode="auto">
          <a:xfrm>
            <a:off x="5773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95F51-079A-44CD-82CC-E6C7F2A33527}" type="datetime'''1''''''''''''''4'''''''''''''''''''''''''''''''''''''''''''">
              <a:rPr lang="ja-JP" altLang="en-US" sz="1000" smtClean="0"/>
              <a:pPr/>
              <a:t>14</a:t>
            </a:fld>
            <a:endParaRPr kumimoji="1" lang="ja-JP" altLang="en-US" sz="1000">
              <a:sym typeface="+mn-lt"/>
            </a:endParaRPr>
          </a:p>
        </p:txBody>
      </p:sp>
      <p:sp>
        <p:nvSpPr>
          <p:cNvPr id="29" name="テキスト プレースホルダ 9">
            <a:extLst>
              <a:ext uri="{FF2B5EF4-FFF2-40B4-BE49-F238E27FC236}">
                <a16:creationId xmlns:a16="http://schemas.microsoft.com/office/drawing/2014/main" id="{053EA3DA-5F3C-FFD7-3F24-8341B912CB76}"/>
              </a:ext>
            </a:extLst>
          </p:cNvPr>
          <p:cNvSpPr>
            <a:spLocks noGrp="1"/>
          </p:cNvSpPr>
          <p:nvPr>
            <p:custDataLst>
              <p:tags r:id="rId33"/>
            </p:custDataLst>
          </p:nvPr>
        </p:nvSpPr>
        <p:spPr bwMode="gray">
          <a:xfrm>
            <a:off x="6088063" y="4567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4D62B-75B2-4711-97E8-339C8CC1E817}" type="datetime'1''''''''''''1''''''''.''''''''7'''''''''''''''''''''">
              <a:rPr lang="ja-JP" altLang="en-US" sz="1000" smtClean="0">
                <a:solidFill>
                  <a:schemeClr val="bg1"/>
                </a:solidFill>
                <a:effectLst/>
              </a:rPr>
              <a:pPr/>
              <a:t>11.7</a:t>
            </a:fld>
            <a:endParaRPr kumimoji="1" lang="ja-JP" altLang="en-US" sz="1000">
              <a:solidFill>
                <a:schemeClr val="bg1"/>
              </a:solidFill>
              <a:sym typeface="+mn-lt"/>
            </a:endParaRPr>
          </a:p>
        </p:txBody>
      </p:sp>
      <p:sp>
        <p:nvSpPr>
          <p:cNvPr id="53" name="テキスト プレースホルダ 9">
            <a:extLst>
              <a:ext uri="{FF2B5EF4-FFF2-40B4-BE49-F238E27FC236}">
                <a16:creationId xmlns:a16="http://schemas.microsoft.com/office/drawing/2014/main" id="{F34DF745-5972-1FE2-C789-CE4C3F949C7F}"/>
              </a:ext>
            </a:extLst>
          </p:cNvPr>
          <p:cNvSpPr>
            <a:spLocks noGrp="1"/>
          </p:cNvSpPr>
          <p:nvPr>
            <p:custDataLst>
              <p:tags r:id="rId34"/>
            </p:custDataLst>
          </p:nvPr>
        </p:nvSpPr>
        <p:spPr bwMode="auto">
          <a:xfrm>
            <a:off x="6151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C02D76-3821-4873-A0CB-BD43A10B030D}" type="datetime'''''''''''''''''1''''''''5'''''''''''''''''''''''''''">
              <a:rPr lang="ja-JP" altLang="en-US" sz="1000" smtClean="0"/>
              <a:pPr/>
              <a:t>15</a:t>
            </a:fld>
            <a:endParaRPr kumimoji="1" lang="ja-JP" altLang="en-US" sz="1000">
              <a:sym typeface="+mn-lt"/>
            </a:endParaRPr>
          </a:p>
        </p:txBody>
      </p:sp>
      <p:sp>
        <p:nvSpPr>
          <p:cNvPr id="30" name="テキスト プレースホルダ 9">
            <a:extLst>
              <a:ext uri="{FF2B5EF4-FFF2-40B4-BE49-F238E27FC236}">
                <a16:creationId xmlns:a16="http://schemas.microsoft.com/office/drawing/2014/main" id="{6856335A-40F6-D19A-DF24-125C93DEE6E9}"/>
              </a:ext>
            </a:extLst>
          </p:cNvPr>
          <p:cNvSpPr>
            <a:spLocks noGrp="1"/>
          </p:cNvSpPr>
          <p:nvPr>
            <p:custDataLst>
              <p:tags r:id="rId35"/>
            </p:custDataLst>
          </p:nvPr>
        </p:nvSpPr>
        <p:spPr bwMode="gray">
          <a:xfrm>
            <a:off x="6465888" y="45164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B7E74E-86BF-4AA1-A6A9-A4CA1015DDF6}" type="datetime'''''''''''''''12''''''''.''''''''''''3'''">
              <a:rPr lang="ja-JP" altLang="en-US" sz="1000" smtClean="0">
                <a:solidFill>
                  <a:schemeClr val="bg1"/>
                </a:solidFill>
                <a:effectLst/>
              </a:rPr>
              <a:pPr/>
              <a:t>12.3</a:t>
            </a:fld>
            <a:endParaRPr kumimoji="1" lang="ja-JP" altLang="en-US" sz="1000">
              <a:solidFill>
                <a:schemeClr val="bg1"/>
              </a:solidFill>
              <a:sym typeface="+mn-lt"/>
            </a:endParaRPr>
          </a:p>
        </p:txBody>
      </p:sp>
      <p:sp>
        <p:nvSpPr>
          <p:cNvPr id="54" name="テキスト プレースホルダ 9">
            <a:extLst>
              <a:ext uri="{FF2B5EF4-FFF2-40B4-BE49-F238E27FC236}">
                <a16:creationId xmlns:a16="http://schemas.microsoft.com/office/drawing/2014/main" id="{825630B6-430A-608E-7DFE-767FC58CB848}"/>
              </a:ext>
            </a:extLst>
          </p:cNvPr>
          <p:cNvSpPr>
            <a:spLocks noGrp="1"/>
          </p:cNvSpPr>
          <p:nvPr>
            <p:custDataLst>
              <p:tags r:id="rId36"/>
            </p:custDataLst>
          </p:nvPr>
        </p:nvSpPr>
        <p:spPr bwMode="auto">
          <a:xfrm>
            <a:off x="65293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4D36F-7FE7-4DFC-BD3F-8D646C24AF55}" type="datetime'''''''''''''1''''''6'''''''''''''''''''''''''''''''''''''">
              <a:rPr lang="ja-JP" altLang="en-US" sz="1000" smtClean="0"/>
              <a:pPr/>
              <a:t>16</a:t>
            </a:fld>
            <a:endParaRPr kumimoji="1" lang="ja-JP" altLang="en-US" sz="1000">
              <a:sym typeface="+mn-lt"/>
            </a:endParaRPr>
          </a:p>
        </p:txBody>
      </p:sp>
      <p:sp>
        <p:nvSpPr>
          <p:cNvPr id="32" name="テキスト プレースホルダ 9">
            <a:extLst>
              <a:ext uri="{FF2B5EF4-FFF2-40B4-BE49-F238E27FC236}">
                <a16:creationId xmlns:a16="http://schemas.microsoft.com/office/drawing/2014/main" id="{B186DC01-4BFA-04EB-C695-FB5F7679AC57}"/>
              </a:ext>
            </a:extLst>
          </p:cNvPr>
          <p:cNvSpPr>
            <a:spLocks noGrp="1"/>
          </p:cNvSpPr>
          <p:nvPr>
            <p:custDataLst>
              <p:tags r:id="rId37"/>
            </p:custDataLst>
          </p:nvPr>
        </p:nvSpPr>
        <p:spPr bwMode="gray">
          <a:xfrm>
            <a:off x="6843713" y="4403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88CFA-F085-472B-8C51-B17B68192800}" type="datetime'''''''''1''''''''''''3''''''.5'''''''''''''''">
              <a:rPr lang="ja-JP" altLang="en-US" sz="1000" smtClean="0">
                <a:solidFill>
                  <a:schemeClr val="bg1"/>
                </a:solidFill>
                <a:effectLst/>
              </a:rPr>
              <a:pPr/>
              <a:t>13.5</a:t>
            </a:fld>
            <a:endParaRPr kumimoji="1" lang="ja-JP" altLang="en-US" sz="1000">
              <a:solidFill>
                <a:schemeClr val="bg1"/>
              </a:solidFill>
              <a:sym typeface="+mn-lt"/>
            </a:endParaRPr>
          </a:p>
        </p:txBody>
      </p:sp>
      <p:sp>
        <p:nvSpPr>
          <p:cNvPr id="55" name="テキスト プレースホルダ 9">
            <a:extLst>
              <a:ext uri="{FF2B5EF4-FFF2-40B4-BE49-F238E27FC236}">
                <a16:creationId xmlns:a16="http://schemas.microsoft.com/office/drawing/2014/main" id="{58E6168D-6965-0121-2967-0362D869304C}"/>
              </a:ext>
            </a:extLst>
          </p:cNvPr>
          <p:cNvSpPr>
            <a:spLocks noGrp="1"/>
          </p:cNvSpPr>
          <p:nvPr>
            <p:custDataLst>
              <p:tags r:id="rId38"/>
            </p:custDataLst>
          </p:nvPr>
        </p:nvSpPr>
        <p:spPr bwMode="auto">
          <a:xfrm>
            <a:off x="69072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D44E0-D432-47B8-9CD6-6EB6C3FF054B}" type="datetime'''''''''''''''''''''''''''''''''''''''1''7'''''''''''''">
              <a:rPr lang="ja-JP" altLang="en-US" sz="1000" smtClean="0"/>
              <a:pPr/>
              <a:t>17</a:t>
            </a:fld>
            <a:endParaRPr kumimoji="1" lang="ja-JP" altLang="en-US" sz="1000">
              <a:sym typeface="+mn-lt"/>
            </a:endParaRPr>
          </a:p>
        </p:txBody>
      </p:sp>
      <p:sp>
        <p:nvSpPr>
          <p:cNvPr id="33" name="テキスト プレースホルダ 9">
            <a:extLst>
              <a:ext uri="{FF2B5EF4-FFF2-40B4-BE49-F238E27FC236}">
                <a16:creationId xmlns:a16="http://schemas.microsoft.com/office/drawing/2014/main" id="{88BB0D47-AC70-3402-D6F0-1B78D1E4EE74}"/>
              </a:ext>
            </a:extLst>
          </p:cNvPr>
          <p:cNvSpPr>
            <a:spLocks noGrp="1"/>
          </p:cNvSpPr>
          <p:nvPr>
            <p:custDataLst>
              <p:tags r:id="rId39"/>
            </p:custDataLst>
          </p:nvPr>
        </p:nvSpPr>
        <p:spPr bwMode="gray">
          <a:xfrm>
            <a:off x="7221538" y="4484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52BF4-EE33-4185-A2FB-0C0B52A83055}" type="datetime'''''''''''''''''''1''2''''''''''''''''''''''''.''6'''''''''''">
              <a:rPr lang="ja-JP" altLang="en-US" sz="1000" smtClean="0">
                <a:solidFill>
                  <a:schemeClr val="bg1"/>
                </a:solidFill>
                <a:effectLst/>
              </a:rPr>
              <a:pPr/>
              <a:t>12.6</a:t>
            </a:fld>
            <a:endParaRPr kumimoji="1" lang="ja-JP" altLang="en-US" sz="1000">
              <a:solidFill>
                <a:schemeClr val="bg1"/>
              </a:solidFill>
              <a:sym typeface="+mn-lt"/>
            </a:endParaRPr>
          </a:p>
        </p:txBody>
      </p:sp>
      <p:sp>
        <p:nvSpPr>
          <p:cNvPr id="62" name="テキスト プレースホルダ 9">
            <a:extLst>
              <a:ext uri="{FF2B5EF4-FFF2-40B4-BE49-F238E27FC236}">
                <a16:creationId xmlns:a16="http://schemas.microsoft.com/office/drawing/2014/main" id="{A05BBAA3-91E0-0DFE-9EA4-C24C500D301A}"/>
              </a:ext>
            </a:extLst>
          </p:cNvPr>
          <p:cNvSpPr>
            <a:spLocks noGrp="1"/>
          </p:cNvSpPr>
          <p:nvPr>
            <p:custDataLst>
              <p:tags r:id="rId40"/>
            </p:custDataLst>
          </p:nvPr>
        </p:nvSpPr>
        <p:spPr bwMode="auto">
          <a:xfrm>
            <a:off x="72850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CC17F-6553-4C3A-B3DA-60972649CED1}" type="datetime'''''''''''''''''''''''''''''''''18'''''''''">
              <a:rPr lang="ja-JP" altLang="en-US" sz="1000" smtClean="0"/>
              <a:pPr/>
              <a:t>18</a:t>
            </a:fld>
            <a:endParaRPr kumimoji="1" lang="ja-JP" altLang="en-US" sz="1000">
              <a:sym typeface="+mn-lt"/>
            </a:endParaRPr>
          </a:p>
        </p:txBody>
      </p:sp>
      <p:sp>
        <p:nvSpPr>
          <p:cNvPr id="67" name="テキスト プレースホルダ 9">
            <a:extLst>
              <a:ext uri="{FF2B5EF4-FFF2-40B4-BE49-F238E27FC236}">
                <a16:creationId xmlns:a16="http://schemas.microsoft.com/office/drawing/2014/main" id="{48D05551-5C65-5500-9F57-CB666F10E275}"/>
              </a:ext>
            </a:extLst>
          </p:cNvPr>
          <p:cNvSpPr>
            <a:spLocks noGrp="1"/>
          </p:cNvSpPr>
          <p:nvPr>
            <p:custDataLst>
              <p:tags r:id="rId41"/>
            </p:custDataLst>
          </p:nvPr>
        </p:nvSpPr>
        <p:spPr bwMode="gray">
          <a:xfrm>
            <a:off x="457200" y="50990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B5517B-9E87-4F78-94F7-306B705A7FB9}" type="datetime'''''''''''''''''''''''''''''''6''''''.''''''1'''''''">
              <a:rPr lang="ja-JP" altLang="en-US" sz="1000" smtClean="0">
                <a:solidFill>
                  <a:schemeClr val="bg1"/>
                </a:solidFill>
                <a:effectLst/>
              </a:rPr>
              <a:pPr/>
              <a:t>6.1</a:t>
            </a:fld>
            <a:endParaRPr kumimoji="1" lang="ja-JP" altLang="en-US" sz="1000" dirty="0">
              <a:solidFill>
                <a:schemeClr val="bg1"/>
              </a:solidFill>
              <a:sym typeface="+mn-lt"/>
            </a:endParaRPr>
          </a:p>
        </p:txBody>
      </p:sp>
      <p:sp>
        <p:nvSpPr>
          <p:cNvPr id="57" name="テキスト プレースホルダ 9">
            <a:extLst>
              <a:ext uri="{FF2B5EF4-FFF2-40B4-BE49-F238E27FC236}">
                <a16:creationId xmlns:a16="http://schemas.microsoft.com/office/drawing/2014/main" id="{F961643E-4FCC-6F9A-F703-8FCB9C6B57F4}"/>
              </a:ext>
            </a:extLst>
          </p:cNvPr>
          <p:cNvSpPr>
            <a:spLocks noGrp="1"/>
          </p:cNvSpPr>
          <p:nvPr>
            <p:custDataLst>
              <p:tags r:id="rId42"/>
            </p:custDataLst>
          </p:nvPr>
        </p:nvSpPr>
        <p:spPr bwMode="auto">
          <a:xfrm>
            <a:off x="7661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98CAF-B15A-4C28-8FC1-759CFF3C2DAE}" type="datetime'''''''''''''''''''''1''''''''''''''''''''''9'''''">
              <a:rPr lang="ja-JP" altLang="en-US" sz="1000" smtClean="0"/>
              <a:pPr/>
              <a:t>19</a:t>
            </a:fld>
            <a:endParaRPr kumimoji="1" lang="ja-JP" altLang="en-US" sz="1000">
              <a:sym typeface="+mn-lt"/>
            </a:endParaRPr>
          </a:p>
        </p:txBody>
      </p:sp>
      <p:sp>
        <p:nvSpPr>
          <p:cNvPr id="35" name="テキスト プレースホルダ 9">
            <a:extLst>
              <a:ext uri="{FF2B5EF4-FFF2-40B4-BE49-F238E27FC236}">
                <a16:creationId xmlns:a16="http://schemas.microsoft.com/office/drawing/2014/main" id="{DD58F73E-3EEA-5510-03A2-07FA9C8E42CF}"/>
              </a:ext>
            </a:extLst>
          </p:cNvPr>
          <p:cNvSpPr>
            <a:spLocks noGrp="1"/>
          </p:cNvSpPr>
          <p:nvPr>
            <p:custDataLst>
              <p:tags r:id="rId43"/>
            </p:custDataLst>
          </p:nvPr>
        </p:nvSpPr>
        <p:spPr bwMode="gray">
          <a:xfrm>
            <a:off x="7975600" y="4537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C515C7-4758-4C8E-84DC-64E7BFF0EB47}" type="datetime'''''''''''''''''''''1''''''''''''2''''''''''''''''''''.1'''''">
              <a:rPr lang="ja-JP" altLang="en-US" sz="1000" smtClean="0">
                <a:solidFill>
                  <a:schemeClr val="bg1"/>
                </a:solidFill>
                <a:effectLst/>
              </a:rPr>
              <a:pPr/>
              <a:t>12.1</a:t>
            </a:fld>
            <a:endParaRPr kumimoji="1" lang="ja-JP" altLang="en-US" sz="1000">
              <a:solidFill>
                <a:schemeClr val="bg1"/>
              </a:solidFill>
              <a:sym typeface="+mn-lt"/>
            </a:endParaRPr>
          </a:p>
        </p:txBody>
      </p:sp>
      <p:sp>
        <p:nvSpPr>
          <p:cNvPr id="58" name="テキスト プレースホルダ 9">
            <a:extLst>
              <a:ext uri="{FF2B5EF4-FFF2-40B4-BE49-F238E27FC236}">
                <a16:creationId xmlns:a16="http://schemas.microsoft.com/office/drawing/2014/main" id="{7237EE7A-F9A8-3D13-3AD5-9719EC13424E}"/>
              </a:ext>
            </a:extLst>
          </p:cNvPr>
          <p:cNvSpPr>
            <a:spLocks noGrp="1"/>
          </p:cNvSpPr>
          <p:nvPr>
            <p:custDataLst>
              <p:tags r:id="rId44"/>
            </p:custDataLst>
          </p:nvPr>
        </p:nvSpPr>
        <p:spPr bwMode="auto">
          <a:xfrm>
            <a:off x="8039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EFA28-2DDE-4BC8-8AB5-6F955DCDF585}" type="datetime'''''''''''2''''''''''0'''''''''''''''''''">
              <a:rPr lang="ja-JP" altLang="en-US" sz="1000" smtClean="0"/>
              <a:pPr/>
              <a:t>20</a:t>
            </a:fld>
            <a:endParaRPr kumimoji="1" lang="ja-JP" altLang="en-US" sz="1000">
              <a:sym typeface="+mn-lt"/>
            </a:endParaRPr>
          </a:p>
        </p:txBody>
      </p:sp>
      <p:sp>
        <p:nvSpPr>
          <p:cNvPr id="36" name="テキスト プレースホルダ 9">
            <a:extLst>
              <a:ext uri="{FF2B5EF4-FFF2-40B4-BE49-F238E27FC236}">
                <a16:creationId xmlns:a16="http://schemas.microsoft.com/office/drawing/2014/main" id="{610DE41C-530B-A463-AD8B-32DBFEDB35B0}"/>
              </a:ext>
            </a:extLst>
          </p:cNvPr>
          <p:cNvSpPr>
            <a:spLocks noGrp="1"/>
          </p:cNvSpPr>
          <p:nvPr>
            <p:custDataLst>
              <p:tags r:id="rId45"/>
            </p:custDataLst>
          </p:nvPr>
        </p:nvSpPr>
        <p:spPr bwMode="gray">
          <a:xfrm>
            <a:off x="8353425" y="4371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236A86-BC7E-4C20-83C6-1255352F3C21}" type="datetime'''''''''''''''''''1''3''.''''''''''''''''''''8'''''''">
              <a:rPr lang="ja-JP" altLang="en-US" sz="1000" smtClean="0">
                <a:solidFill>
                  <a:schemeClr val="bg1"/>
                </a:solidFill>
                <a:effectLst/>
              </a:rPr>
              <a:pPr/>
              <a:t>13.8</a:t>
            </a:fld>
            <a:endParaRPr kumimoji="1" lang="ja-JP" altLang="en-US" sz="1000">
              <a:solidFill>
                <a:schemeClr val="bg1"/>
              </a:solidFill>
              <a:sym typeface="+mn-lt"/>
            </a:endParaRPr>
          </a:p>
        </p:txBody>
      </p:sp>
      <p:sp>
        <p:nvSpPr>
          <p:cNvPr id="59" name="テキスト プレースホルダ 9">
            <a:extLst>
              <a:ext uri="{FF2B5EF4-FFF2-40B4-BE49-F238E27FC236}">
                <a16:creationId xmlns:a16="http://schemas.microsoft.com/office/drawing/2014/main" id="{48CB429D-4A6C-30F5-C17D-DBD29C8310DE}"/>
              </a:ext>
            </a:extLst>
          </p:cNvPr>
          <p:cNvSpPr>
            <a:spLocks noGrp="1"/>
          </p:cNvSpPr>
          <p:nvPr>
            <p:custDataLst>
              <p:tags r:id="rId46"/>
            </p:custDataLst>
          </p:nvPr>
        </p:nvSpPr>
        <p:spPr bwMode="auto">
          <a:xfrm>
            <a:off x="84169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402F1A-68F0-495D-83E7-EFC05E64235C}" type="datetime'''''2''''''''''''''''''''1'''''">
              <a:rPr lang="ja-JP" altLang="en-US" sz="1000" smtClean="0"/>
              <a:pPr/>
              <a:t>21</a:t>
            </a:fld>
            <a:endParaRPr kumimoji="1" lang="ja-JP" altLang="en-US" sz="1000">
              <a:sym typeface="+mn-lt"/>
            </a:endParaRPr>
          </a:p>
        </p:txBody>
      </p:sp>
      <p:sp>
        <p:nvSpPr>
          <p:cNvPr id="34" name="テキスト プレースホルダ 9">
            <a:extLst>
              <a:ext uri="{FF2B5EF4-FFF2-40B4-BE49-F238E27FC236}">
                <a16:creationId xmlns:a16="http://schemas.microsoft.com/office/drawing/2014/main" id="{E5F1F57B-42D7-C3B1-16C9-55E972F4DFE9}"/>
              </a:ext>
            </a:extLst>
          </p:cNvPr>
          <p:cNvSpPr>
            <a:spLocks noGrp="1"/>
          </p:cNvSpPr>
          <p:nvPr>
            <p:custDataLst>
              <p:tags r:id="rId47"/>
            </p:custDataLst>
          </p:nvPr>
        </p:nvSpPr>
        <p:spPr bwMode="gray">
          <a:xfrm>
            <a:off x="7597775" y="4459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B028B-4075-4A58-9A97-B6F56446D1A9}" type="datetime'''''''''''''''''''''''''''1''''2''''.''''9'''''''''">
              <a:rPr lang="ja-JP" altLang="en-US" sz="1000" smtClean="0">
                <a:solidFill>
                  <a:schemeClr val="bg1"/>
                </a:solidFill>
                <a:effectLst/>
              </a:rPr>
              <a:pPr/>
              <a:t>12.9</a:t>
            </a:fld>
            <a:endParaRPr kumimoji="1" lang="ja-JP" altLang="en-US" sz="1000">
              <a:solidFill>
                <a:schemeClr val="bg1"/>
              </a:solidFill>
              <a:sym typeface="+mn-lt"/>
            </a:endParaRPr>
          </a:p>
        </p:txBody>
      </p:sp>
      <p:sp>
        <p:nvSpPr>
          <p:cNvPr id="60" name="テキスト プレースホルダ 9">
            <a:extLst>
              <a:ext uri="{FF2B5EF4-FFF2-40B4-BE49-F238E27FC236}">
                <a16:creationId xmlns:a16="http://schemas.microsoft.com/office/drawing/2014/main" id="{7B11281D-A33C-6D82-4950-68FBB33734C2}"/>
              </a:ext>
            </a:extLst>
          </p:cNvPr>
          <p:cNvSpPr>
            <a:spLocks noGrp="1"/>
          </p:cNvSpPr>
          <p:nvPr>
            <p:custDataLst>
              <p:tags r:id="rId48"/>
            </p:custDataLst>
          </p:nvPr>
        </p:nvSpPr>
        <p:spPr bwMode="auto">
          <a:xfrm>
            <a:off x="87947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09D3EF-96EE-4102-B43F-9DDDAB98BC0C}" type="datetime'''''''''''2''''''''''''''''''''''''''2'">
              <a:rPr lang="ja-JP" altLang="en-US" sz="1000" smtClean="0"/>
              <a:pPr/>
              <a:t>22</a:t>
            </a:fld>
            <a:endParaRPr kumimoji="1" lang="ja-JP" altLang="en-US" sz="1000">
              <a:sym typeface="+mn-lt"/>
            </a:endParaRPr>
          </a:p>
        </p:txBody>
      </p:sp>
      <p:sp>
        <p:nvSpPr>
          <p:cNvPr id="38" name="テキスト プレースホルダ 9">
            <a:extLst>
              <a:ext uri="{FF2B5EF4-FFF2-40B4-BE49-F238E27FC236}">
                <a16:creationId xmlns:a16="http://schemas.microsoft.com/office/drawing/2014/main" id="{4FCD21A7-E968-8F83-9684-48742E91DA26}"/>
              </a:ext>
            </a:extLst>
          </p:cNvPr>
          <p:cNvSpPr>
            <a:spLocks noGrp="1"/>
          </p:cNvSpPr>
          <p:nvPr>
            <p:custDataLst>
              <p:tags r:id="rId49"/>
            </p:custDataLst>
          </p:nvPr>
        </p:nvSpPr>
        <p:spPr bwMode="gray">
          <a:xfrm>
            <a:off x="9109075" y="4146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176721-79EC-46C8-A601-2FBE6D9216C6}" type="datetime'''1''''''''6.''''''''''''''''2'''''''">
              <a:rPr lang="ja-JP" altLang="en-US" sz="1000" smtClean="0">
                <a:solidFill>
                  <a:schemeClr val="bg1"/>
                </a:solidFill>
                <a:effectLst/>
              </a:rPr>
              <a:pPr/>
              <a:t>16.2</a:t>
            </a:fld>
            <a:endParaRPr kumimoji="1" lang="ja-JP" altLang="en-US" sz="1000">
              <a:solidFill>
                <a:schemeClr val="bg1"/>
              </a:solidFill>
              <a:sym typeface="+mn-lt"/>
            </a:endParaRPr>
          </a:p>
        </p:txBody>
      </p:sp>
      <p:sp>
        <p:nvSpPr>
          <p:cNvPr id="61" name="テキスト プレースホルダ 9">
            <a:extLst>
              <a:ext uri="{FF2B5EF4-FFF2-40B4-BE49-F238E27FC236}">
                <a16:creationId xmlns:a16="http://schemas.microsoft.com/office/drawing/2014/main" id="{7D69793B-8A3E-DC15-B304-6A4FD054397A}"/>
              </a:ext>
            </a:extLst>
          </p:cNvPr>
          <p:cNvSpPr>
            <a:spLocks noGrp="1"/>
          </p:cNvSpPr>
          <p:nvPr>
            <p:custDataLst>
              <p:tags r:id="rId50"/>
            </p:custDataLst>
          </p:nvPr>
        </p:nvSpPr>
        <p:spPr bwMode="auto">
          <a:xfrm>
            <a:off x="9172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709D6F-AE83-403B-AAC2-A87718490515}" type="datetime'''''''''''2''''''''''3'''''''''''''''''''''''''''">
              <a:rPr lang="ja-JP" altLang="en-US" sz="1000" smtClean="0"/>
              <a:pPr/>
              <a:t>23</a:t>
            </a:fld>
            <a:endParaRPr kumimoji="1" lang="ja-JP" altLang="en-US" sz="1000">
              <a:sym typeface="+mn-lt"/>
            </a:endParaRPr>
          </a:p>
        </p:txBody>
      </p:sp>
      <p:sp>
        <p:nvSpPr>
          <p:cNvPr id="39" name="テキスト プレースホルダ 9">
            <a:extLst>
              <a:ext uri="{FF2B5EF4-FFF2-40B4-BE49-F238E27FC236}">
                <a16:creationId xmlns:a16="http://schemas.microsoft.com/office/drawing/2014/main" id="{8E7B2A19-C8C4-5C9C-A836-8D08BC9946DF}"/>
              </a:ext>
            </a:extLst>
          </p:cNvPr>
          <p:cNvSpPr>
            <a:spLocks noGrp="1"/>
          </p:cNvSpPr>
          <p:nvPr>
            <p:custDataLst>
              <p:tags r:id="rId51"/>
            </p:custDataLst>
          </p:nvPr>
        </p:nvSpPr>
        <p:spPr bwMode="auto">
          <a:xfrm>
            <a:off x="415925"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65EB9-1013-44E6-A483-408EBC4A4C33}" type="datetime'''''''''''''2''''''0''''0''''''''''''''''''''''''''''0'''''">
              <a:rPr lang="ja-JP" altLang="en-US" sz="1000" smtClean="0"/>
              <a:pPr/>
              <a:t>2000</a:t>
            </a:fld>
            <a:endParaRPr kumimoji="1" lang="ja-JP" altLang="en-US" sz="1000">
              <a:sym typeface="+mn-lt"/>
            </a:endParaRPr>
          </a:p>
        </p:txBody>
      </p:sp>
      <p:sp>
        <p:nvSpPr>
          <p:cNvPr id="37" name="テキスト プレースホルダ 9">
            <a:extLst>
              <a:ext uri="{FF2B5EF4-FFF2-40B4-BE49-F238E27FC236}">
                <a16:creationId xmlns:a16="http://schemas.microsoft.com/office/drawing/2014/main" id="{F9ABE5EA-CB7C-F30F-D472-DC8F29852B72}"/>
              </a:ext>
            </a:extLst>
          </p:cNvPr>
          <p:cNvSpPr>
            <a:spLocks noGrp="1"/>
          </p:cNvSpPr>
          <p:nvPr>
            <p:custDataLst>
              <p:tags r:id="rId52"/>
            </p:custDataLst>
          </p:nvPr>
        </p:nvSpPr>
        <p:spPr bwMode="gray">
          <a:xfrm>
            <a:off x="8731250" y="4249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DD6955-797E-4044-B1FB-70B0C4F7C76E}" type="datetime'1''''5''''''''''''''''''''''''''''.''1'''''''''''''''''''''''">
              <a:rPr lang="ja-JP" altLang="en-US" sz="1000" smtClean="0">
                <a:solidFill>
                  <a:schemeClr val="bg1"/>
                </a:solidFill>
                <a:effectLst/>
              </a:rPr>
              <a:pPr/>
              <a:t>15.1</a:t>
            </a:fld>
            <a:endParaRPr kumimoji="1" lang="ja-JP" altLang="en-US" sz="1000">
              <a:solidFill>
                <a:schemeClr val="bg1"/>
              </a:solidFill>
              <a:sym typeface="+mn-lt"/>
            </a:endParaRPr>
          </a:p>
        </p:txBody>
      </p:sp>
      <p:sp>
        <p:nvSpPr>
          <p:cNvPr id="63" name="テキスト プレースホルダ 9">
            <a:extLst>
              <a:ext uri="{FF2B5EF4-FFF2-40B4-BE49-F238E27FC236}">
                <a16:creationId xmlns:a16="http://schemas.microsoft.com/office/drawing/2014/main" id="{AA087CFB-EE3D-FAAB-91EF-D706E42C8137}"/>
              </a:ext>
            </a:extLst>
          </p:cNvPr>
          <p:cNvSpPr>
            <a:spLocks noGrp="1"/>
          </p:cNvSpPr>
          <p:nvPr>
            <p:custDataLst>
              <p:tags r:id="rId53"/>
            </p:custDataLst>
          </p:nvPr>
        </p:nvSpPr>
        <p:spPr bwMode="auto">
          <a:xfrm>
            <a:off x="4649788" y="3336925"/>
            <a:ext cx="5127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6696E-B651-48A1-94E5-1E7CD95105FD}" type="datetime'+''''4''''''.3''''%'''''''''''''''">
              <a:rPr lang="en-US" altLang="en-US" sz="1000" b="1" smtClean="0">
                <a:effectLst/>
              </a:rPr>
              <a:pPr/>
              <a:t>+4.3%</a:t>
            </a:fld>
            <a:endParaRPr kumimoji="1" lang="ja-JP" altLang="en-US" sz="1000" b="1">
              <a:sym typeface="+mn-lt"/>
            </a:endParaRPr>
          </a:p>
        </p:txBody>
      </p:sp>
    </p:spTree>
    <p:extLst>
      <p:ext uri="{BB962C8B-B14F-4D97-AF65-F5344CB8AC3E}">
        <p14:creationId xmlns:p14="http://schemas.microsoft.com/office/powerpoint/2010/main" val="1156946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515645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 imgW="270" imgH="270" progId="TCLayout.ActiveDocument.1">
                  <p:embed/>
                </p:oleObj>
              </mc:Choice>
              <mc:Fallback>
                <p:oleObj name="think-cellスライド" r:id="rId10" imgW="270" imgH="270" progId="TCLayout.ActiveDocument.1">
                  <p:embed/>
                  <p:pic>
                    <p:nvPicPr>
                      <p:cNvPr id="3" name="オブジェクト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市場規模</a:t>
            </a:r>
          </a:p>
        </p:txBody>
      </p:sp>
      <p:grpSp>
        <p:nvGrpSpPr>
          <p:cNvPr id="18" name="グループ化 7"/>
          <p:cNvGrpSpPr/>
          <p:nvPr/>
        </p:nvGrpSpPr>
        <p:grpSpPr>
          <a:xfrm>
            <a:off x="632520" y="1700808"/>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latin typeface="ＭＳ Ｐゴシック"/>
                  <a:ea typeface="ＭＳ Ｐゴシック"/>
                </a:rPr>
                <a:t>医療機器の市場規模</a:t>
              </a:r>
              <a:endParaRPr lang="en-US" altLang="ko-KR" sz="1200" b="1" dirty="0">
                <a:solidFill>
                  <a:srgbClr val="000000"/>
                </a:solidFill>
                <a:latin typeface="ＭＳ Ｐゴシック"/>
                <a:ea typeface="ＭＳ Ｐゴシック"/>
              </a:endParaRPr>
            </a:p>
          </p:txBody>
        </p:sp>
      </p:grpSp>
      <p:sp>
        <p:nvSpPr>
          <p:cNvPr id="21" name="テキスト ボックス 2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1000" noProof="1">
                <a:latin typeface="Arial"/>
                <a:ea typeface="ＭＳ Ｐゴシック"/>
                <a:cs typeface="Arial"/>
              </a:rPr>
              <a:t>（10億US$）</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（出所） Market Research Future</a:t>
            </a:r>
            <a:r>
              <a:rPr lang="en-IN" altLang="ja-JP" sz="800" noProof="1">
                <a:latin typeface="Arial"/>
                <a:ea typeface="ＭＳ Ｐゴシック"/>
                <a:cs typeface="Arial"/>
              </a:rPr>
              <a:t>, Open PR</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noProof="1">
              <a:latin typeface="Arial"/>
              <a:ea typeface="ＭＳ Ｐゴシック"/>
              <a:cs typeface="Arial"/>
            </a:endParaRPr>
          </a:p>
        </p:txBody>
      </p:sp>
      <p:graphicFrame>
        <p:nvGraphicFramePr>
          <p:cNvPr id="74" name="Chart 73">
            <a:extLst>
              <a:ext uri="{FF2B5EF4-FFF2-40B4-BE49-F238E27FC236}">
                <a16:creationId xmlns:a16="http://schemas.microsoft.com/office/drawing/2014/main" id="{8834A3C7-68B5-512A-92BE-5D0437EA6484}"/>
              </a:ext>
            </a:extLst>
          </p:cNvPr>
          <p:cNvGraphicFramePr/>
          <p:nvPr>
            <p:custDataLst>
              <p:tags r:id="rId3"/>
            </p:custDataLst>
            <p:extLst>
              <p:ext uri="{D42A27DB-BD31-4B8C-83A1-F6EECF244321}">
                <p14:modId xmlns:p14="http://schemas.microsoft.com/office/powerpoint/2010/main" val="2047954970"/>
              </p:ext>
            </p:extLst>
          </p:nvPr>
        </p:nvGraphicFramePr>
        <p:xfrm>
          <a:off x="614363" y="2482850"/>
          <a:ext cx="7397750" cy="3835400"/>
        </p:xfrm>
        <a:graphic>
          <a:graphicData uri="http://schemas.openxmlformats.org/drawingml/2006/chart">
            <c:chart xmlns:c="http://schemas.openxmlformats.org/drawingml/2006/chart" xmlns:r="http://schemas.openxmlformats.org/officeDocument/2006/relationships" r:id="rId12"/>
          </a:graphicData>
        </a:graphic>
      </p:graphicFrame>
      <p:cxnSp>
        <p:nvCxnSpPr>
          <p:cNvPr id="73" name="Straight Connector 72">
            <a:extLst>
              <a:ext uri="{FF2B5EF4-FFF2-40B4-BE49-F238E27FC236}">
                <a16:creationId xmlns:a16="http://schemas.microsoft.com/office/drawing/2014/main" id="{6EF4084D-18A4-4D5F-4A8D-D0AE1AAC552D}"/>
              </a:ext>
            </a:extLst>
          </p:cNvPr>
          <p:cNvCxnSpPr/>
          <p:nvPr>
            <p:custDataLst>
              <p:tags r:id="rId4"/>
            </p:custDataLst>
          </p:nvPr>
        </p:nvCxnSpPr>
        <p:spPr bwMode="auto">
          <a:xfrm flipV="1">
            <a:off x="1901825" y="2568575"/>
            <a:ext cx="4821238" cy="9588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2" name="テキスト プレースホルダ 9">
            <a:extLst>
              <a:ext uri="{FF2B5EF4-FFF2-40B4-BE49-F238E27FC236}">
                <a16:creationId xmlns:a16="http://schemas.microsoft.com/office/drawing/2014/main" id="{3B53A535-A0D1-4894-7726-CC4DEE932617}"/>
              </a:ext>
            </a:extLst>
          </p:cNvPr>
          <p:cNvSpPr>
            <a:spLocks/>
          </p:cNvSpPr>
          <p:nvPr>
            <p:custDataLst>
              <p:tags r:id="rId5"/>
            </p:custDataLst>
          </p:nvPr>
        </p:nvSpPr>
        <p:spPr bwMode="auto">
          <a:xfrm>
            <a:off x="17557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A302E4-495B-475E-A64C-F0316113761B}"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DD05C93C-4E8E-C431-F8D9-4FABD6A2AC73}"/>
              </a:ext>
            </a:extLst>
          </p:cNvPr>
          <p:cNvSpPr>
            <a:spLocks/>
          </p:cNvSpPr>
          <p:nvPr>
            <p:custDataLst>
              <p:tags r:id="rId6"/>
            </p:custDataLst>
          </p:nvPr>
        </p:nvSpPr>
        <p:spPr bwMode="auto">
          <a:xfrm>
            <a:off x="4165600"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2E6B9F0-137A-4A6E-8272-A248159B13C0}"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43D4F116-23CF-50C6-3B99-87ED67F9F3E9}"/>
              </a:ext>
            </a:extLst>
          </p:cNvPr>
          <p:cNvSpPr>
            <a:spLocks/>
          </p:cNvSpPr>
          <p:nvPr>
            <p:custDataLst>
              <p:tags r:id="rId7"/>
            </p:custDataLst>
          </p:nvPr>
        </p:nvSpPr>
        <p:spPr bwMode="auto">
          <a:xfrm>
            <a:off x="6577013"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FA2BAD-46AC-42B7-BD82-F01395A6E244}" type="datetime'''''''''''''''''2''03''''''''''''''''5'''''''''''''">
              <a:rPr lang="en-US" altLang="en-US" sz="1000" smtClean="0">
                <a:effectLst/>
                <a:sym typeface="+mn-lt"/>
              </a:rPr>
              <a:pPr marL="0" lvl="0" indent="0" algn="ctr">
                <a:spcBef>
                  <a:spcPct val="0"/>
                </a:spcBef>
                <a:buNone/>
              </a:pPr>
              <a:t>2035</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7D90F141-B2DA-2D1C-C63A-0E35AD660296}"/>
              </a:ext>
            </a:extLst>
          </p:cNvPr>
          <p:cNvSpPr>
            <a:spLocks/>
          </p:cNvSpPr>
          <p:nvPr>
            <p:custDataLst>
              <p:tags r:id="rId8"/>
            </p:custDataLst>
          </p:nvPr>
        </p:nvSpPr>
        <p:spPr bwMode="auto">
          <a:xfrm>
            <a:off x="4056063" y="2940050"/>
            <a:ext cx="5127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CF158D-FEFA-4A43-B86D-FA0347A35E16}" type="datetime'''''+''''''''''''''''''''''''''''''''3''''''''.''''''2%'''">
              <a:rPr lang="en-US" altLang="en-US" sz="1000" b="1" smtClean="0">
                <a:effectLst/>
                <a:sym typeface="+mn-lt"/>
              </a:rPr>
              <a:pPr marL="0" lvl="0" indent="0" algn="ctr">
                <a:spcBef>
                  <a:spcPct val="0"/>
                </a:spcBef>
                <a:buNone/>
              </a:pPr>
              <a:t>+3.2%</a:t>
            </a:fld>
            <a:endParaRPr kumimoji="1" lang="en-US" altLang="ja-JP" sz="1000" b="1" dirty="0">
              <a:sym typeface="+mn-lt"/>
            </a:endParaRPr>
          </a:p>
        </p:txBody>
      </p:sp>
      <p:sp>
        <p:nvSpPr>
          <p:cNvPr id="31" name="テキスト ボックス 16"/>
          <p:cNvSpPr txBox="1"/>
          <p:nvPr/>
        </p:nvSpPr>
        <p:spPr>
          <a:xfrm>
            <a:off x="200472" y="1124744"/>
            <a:ext cx="9505056" cy="388889"/>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200" noProof="1">
                <a:ea typeface="ＭＳ Ｐゴシック"/>
                <a:cs typeface="Arial"/>
              </a:rPr>
              <a:t>エジプトの医療機器市場は、政府の医療支出の増加により、2024年の47億9000万US$から2035年までに67億7000万US$に成長すると予測され、予測期間</a:t>
            </a:r>
            <a:r>
              <a:rPr lang="ja-JP" altLang="en-US" sz="1200" noProof="1">
                <a:ea typeface="ＭＳ Ｐゴシック"/>
                <a:cs typeface="Arial"/>
              </a:rPr>
              <a:t>（</a:t>
            </a:r>
            <a:r>
              <a:rPr lang="en-US" altLang="ja-JP" sz="1200" noProof="1">
                <a:ea typeface="ＭＳ Ｐゴシック"/>
                <a:cs typeface="Arial"/>
              </a:rPr>
              <a:t>2024</a:t>
            </a:r>
            <a:r>
              <a:rPr lang="ja-JP" altLang="en-US" sz="1200" noProof="1">
                <a:ea typeface="ＭＳ Ｐゴシック"/>
                <a:cs typeface="Arial"/>
              </a:rPr>
              <a:t>年</a:t>
            </a:r>
            <a:r>
              <a:rPr lang="en-US" altLang="ja-JP" sz="1200" noProof="1">
                <a:ea typeface="ＭＳ Ｐゴシック"/>
                <a:cs typeface="Arial"/>
              </a:rPr>
              <a:t>-2035</a:t>
            </a:r>
            <a:r>
              <a:rPr lang="ja-JP" altLang="en-US" sz="1200" noProof="1">
                <a:ea typeface="ＭＳ Ｐゴシック"/>
                <a:cs typeface="Arial"/>
              </a:rPr>
              <a:t>年）</a:t>
            </a:r>
            <a:r>
              <a:rPr lang="en-US" altLang="ja-JP" sz="1200" noProof="1">
                <a:ea typeface="ＭＳ Ｐゴシック"/>
                <a:cs typeface="Arial"/>
              </a:rPr>
              <a:t> のCAGR</a:t>
            </a:r>
            <a:r>
              <a:rPr lang="ja-JP" altLang="en-US" sz="1200" noProof="1">
                <a:ea typeface="ＭＳ Ｐゴシック"/>
                <a:cs typeface="Arial"/>
              </a:rPr>
              <a:t>（</a:t>
            </a:r>
            <a:r>
              <a:rPr lang="en-US" altLang="ja-JP" sz="1200" noProof="1">
                <a:ea typeface="ＭＳ Ｐゴシック"/>
                <a:cs typeface="Arial"/>
              </a:rPr>
              <a:t>年平均成長率</a:t>
            </a:r>
            <a:r>
              <a:rPr lang="ja-JP" altLang="en-US" sz="1200" noProof="1">
                <a:ea typeface="ＭＳ Ｐゴシック"/>
                <a:cs typeface="Arial"/>
              </a:rPr>
              <a:t>）</a:t>
            </a:r>
            <a:r>
              <a:rPr lang="en-US" altLang="ja-JP" sz="1200" noProof="1">
                <a:ea typeface="ＭＳ Ｐゴシック"/>
                <a:cs typeface="Arial"/>
              </a:rPr>
              <a:t> は3.20%となる</a:t>
            </a:r>
            <a:r>
              <a:rPr lang="ja-JP" altLang="en-US" sz="1200" noProof="1">
                <a:ea typeface="ＭＳ Ｐゴシック"/>
                <a:cs typeface="Arial"/>
              </a:rPr>
              <a:t>見込みである。</a:t>
            </a:r>
            <a:endParaRPr lang="en-US" altLang="ja-JP" sz="1200" dirty="0">
              <a:ea typeface="ＭＳ Ｐゴシック"/>
              <a:cs typeface="Arial"/>
            </a:endParaRPr>
          </a:p>
        </p:txBody>
      </p:sp>
      <p:sp>
        <p:nvSpPr>
          <p:cNvPr id="2" name="角丸四角形 23">
            <a:extLst>
              <a:ext uri="{FF2B5EF4-FFF2-40B4-BE49-F238E27FC236}">
                <a16:creationId xmlns:a16="http://schemas.microsoft.com/office/drawing/2014/main" id="{56B5D06B-2249-C170-EC3A-6B28C9E28910}"/>
              </a:ext>
            </a:extLst>
          </p:cNvPr>
          <p:cNvSpPr/>
          <p:nvPr/>
        </p:nvSpPr>
        <p:spPr>
          <a:xfrm>
            <a:off x="7650831" y="6142690"/>
            <a:ext cx="1828469" cy="32459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lIns="91440" tIns="45720" rIns="91440" bIns="45720" anchor="ctr" anchorCtr="0">
            <a:spAutoFit/>
          </a:bodyPr>
          <a:lstStyle/>
          <a:p>
            <a:pPr lvl="0" algn="ctr"/>
            <a:r>
              <a:rPr lang="en-US" altLang="ja-JP" sz="900" noProof="1">
                <a:solidFill>
                  <a:srgbClr val="000000"/>
                </a:solidFill>
                <a:latin typeface="+mn-ea"/>
                <a:cs typeface="Arial"/>
              </a:rPr>
              <a:t>2035年は推計値</a:t>
            </a:r>
            <a:endParaRPr lang="en-US" altLang="ja-JP" sz="900" dirty="0">
              <a:solidFill>
                <a:srgbClr val="000000"/>
              </a:solidFill>
              <a:latin typeface="+mn-ea"/>
              <a:cs typeface="Arial" panose="020B0604020202020204" pitchFamily="34" charset="0"/>
            </a:endParaRPr>
          </a:p>
        </p:txBody>
      </p:sp>
    </p:spTree>
    <p:extLst>
      <p:ext uri="{BB962C8B-B14F-4D97-AF65-F5344CB8AC3E}">
        <p14:creationId xmlns:p14="http://schemas.microsoft.com/office/powerpoint/2010/main" val="10552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輸出入額</a:t>
            </a:r>
          </a:p>
        </p:txBody>
      </p:sp>
      <p:grpSp>
        <p:nvGrpSpPr>
          <p:cNvPr id="14" name="グループ化 7"/>
          <p:cNvGrpSpPr/>
          <p:nvPr/>
        </p:nvGrpSpPr>
        <p:grpSpPr>
          <a:xfrm>
            <a:off x="209735" y="1162109"/>
            <a:ext cx="9495792" cy="288032"/>
            <a:chOff x="4808984" y="2113806"/>
            <a:chExt cx="5621432"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14114" y="2113806"/>
              <a:ext cx="561630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noProof="1">
                  <a:solidFill>
                    <a:srgbClr val="000000"/>
                  </a:solidFill>
                  <a:latin typeface="ＭＳ Ｐゴシック"/>
                  <a:ea typeface="ＭＳ Ｐゴシック"/>
                </a:rPr>
                <a:t>医療機器の輸入</a:t>
              </a:r>
              <a:endParaRPr lang="en-US" altLang="ko-KR" sz="1400" b="1" dirty="0">
                <a:solidFill>
                  <a:srgbClr val="000000"/>
                </a:solidFill>
                <a:latin typeface="ＭＳ Ｐゴシック"/>
                <a:ea typeface="ＭＳ Ｐゴシック"/>
              </a:endParaRPr>
            </a:p>
          </p:txBody>
        </p:sp>
      </p:grpSp>
      <p:sp>
        <p:nvSpPr>
          <p:cNvPr id="47" name="テキスト ボックス 44"/>
          <p:cNvSpPr txBox="1"/>
          <p:nvPr/>
        </p:nvSpPr>
        <p:spPr>
          <a:xfrm>
            <a:off x="200472" y="1528924"/>
            <a:ext cx="9505056" cy="166821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Volzaのエジプト輸入データによると、エジプトにおける医療機器の輸入出荷数は1,300</a:t>
            </a:r>
            <a:r>
              <a:rPr lang="ja-JP" altLang="en-US" sz="1400" noProof="1">
                <a:latin typeface="+mj-lt"/>
                <a:ea typeface="ＭＳ Ｐゴシック"/>
                <a:cs typeface="Arial"/>
              </a:rPr>
              <a:t>件</a:t>
            </a:r>
            <a:r>
              <a:rPr lang="en-US" altLang="ja-JP" sz="1400" noProof="1">
                <a:latin typeface="+mj-lt"/>
                <a:ea typeface="ＭＳ Ｐゴシック"/>
                <a:cs typeface="Arial"/>
              </a:rPr>
              <a:t>で、38のサプライヤーから46のエジプトの輸入業者によって輸入されている。</a:t>
            </a:r>
            <a:r>
              <a:rPr lang="ja-JP" altLang="en-US" sz="1400" noProof="1">
                <a:latin typeface="+mj-lt"/>
                <a:ea typeface="ＭＳ Ｐゴシック"/>
                <a:cs typeface="Arial"/>
              </a:rPr>
              <a:t>（</a:t>
            </a:r>
            <a:r>
              <a:rPr lang="en-US" altLang="ja-JP" sz="1400" noProof="1">
                <a:latin typeface="+mj-lt"/>
                <a:ea typeface="ＭＳ Ｐゴシック"/>
                <a:cs typeface="Arial"/>
              </a:rPr>
              <a:t>2024/6/22</a:t>
            </a:r>
            <a:r>
              <a:rPr lang="ja-JP" altLang="en-US" sz="1400" noProof="1">
                <a:latin typeface="+mj-lt"/>
                <a:ea typeface="ＭＳ Ｐゴシック"/>
                <a:cs typeface="Arial"/>
              </a:rPr>
              <a:t>時点）</a:t>
            </a:r>
            <a:endParaRPr lang="en-US" altLang="ja-JP" sz="1400" noProof="1">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エジプトは、その医療機器のほとんどをインド、韓国、中国から輸入している。</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エジプトの医療機器輸入の上位3位の製品カテゴリーは、以下の通りである。</a:t>
            </a:r>
            <a:endParaRPr lang="en-US" altLang="ja-JP" sz="1400" noProof="1">
              <a:latin typeface="+mj-lt"/>
              <a:ea typeface="ＭＳ Ｐゴシック"/>
              <a:cs typeface="Arial" panose="020B0604020202020204" pitchFamily="34" charset="0"/>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90189099</a:t>
            </a:r>
            <a:r>
              <a:rPr lang="ja-JP" altLang="en-US" sz="1200" noProof="1">
                <a:latin typeface="+mj-lt"/>
                <a:ea typeface="ＭＳ Ｐゴシック"/>
                <a:cs typeface="Arial"/>
              </a:rPr>
              <a:t>：</a:t>
            </a:r>
            <a:r>
              <a:rPr lang="en-US" altLang="ja-JP" sz="1200" noProof="1">
                <a:latin typeface="+mj-lt"/>
                <a:ea typeface="ＭＳ Ｐゴシック"/>
                <a:cs typeface="Arial"/>
              </a:rPr>
              <a:t>その他</a:t>
            </a: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90183290</a:t>
            </a:r>
            <a:r>
              <a:rPr lang="ja-JP" altLang="en-US" sz="1200" noProof="1">
                <a:latin typeface="+mj-lt"/>
                <a:ea typeface="ＭＳ Ｐゴシック"/>
                <a:cs typeface="Arial"/>
              </a:rPr>
              <a:t>：</a:t>
            </a:r>
            <a:r>
              <a:rPr lang="en-US" altLang="ja-JP" sz="1200" noProof="1">
                <a:latin typeface="+mj-lt"/>
                <a:ea typeface="ＭＳ Ｐゴシック"/>
                <a:cs typeface="Arial"/>
              </a:rPr>
              <a:t>管状金属針および縫合用針</a:t>
            </a: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90189044</a:t>
            </a:r>
            <a:r>
              <a:rPr lang="ja-JP" altLang="en-US" sz="1200" noProof="1">
                <a:latin typeface="+mj-lt"/>
                <a:ea typeface="ＭＳ Ｐゴシック"/>
                <a:cs typeface="Arial"/>
              </a:rPr>
              <a:t>：</a:t>
            </a:r>
            <a:r>
              <a:rPr lang="en-US" altLang="ja-JP" sz="1200" noProof="1">
                <a:latin typeface="+mj-lt"/>
                <a:ea typeface="ＭＳ Ｐゴシック"/>
                <a:cs typeface="Arial"/>
              </a:rPr>
              <a:t>麻酔器、精密機器、針治療器、内視鏡</a:t>
            </a: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216024"/>
          </a:xfrm>
          <a:prstGeom prst="rect">
            <a:avLst/>
          </a:prstGeom>
          <a:noFill/>
        </p:spPr>
        <p:txBody>
          <a:bodyPr wrap="square" lIns="0" tIns="0" rIns="0" bIns="0" rtlCol="0" anchor="t">
            <a:noAutofit/>
          </a:bodyPr>
          <a:lstStyle>
            <a:defPPr>
              <a:defRPr lang="ja-JP"/>
            </a:defPPr>
            <a:lvl1pPr marL="338138" lvl="0" indent="-338138">
              <a:defRPr sz="640"/>
            </a:lvl1pPr>
          </a:lstStyle>
          <a:p>
            <a:pPr marL="337820" indent="-337820"/>
            <a:r>
              <a:rPr lang="ja-JP" altLang="en-US" sz="800" noProof="1"/>
              <a:t>（出所） Volza</a:t>
            </a:r>
            <a:endParaRPr lang="ja-JP" altLang="en-US" sz="800" dirty="0">
              <a:cs typeface="Arial"/>
            </a:endParaRPr>
          </a:p>
        </p:txBody>
      </p:sp>
      <p:grpSp>
        <p:nvGrpSpPr>
          <p:cNvPr id="21" name="グループ化 7">
            <a:extLst>
              <a:ext uri="{FF2B5EF4-FFF2-40B4-BE49-F238E27FC236}">
                <a16:creationId xmlns:a16="http://schemas.microsoft.com/office/drawing/2014/main" id="{D329C2B4-2B68-3485-7276-E78D4200BB2B}"/>
              </a:ext>
            </a:extLst>
          </p:cNvPr>
          <p:cNvGrpSpPr/>
          <p:nvPr/>
        </p:nvGrpSpPr>
        <p:grpSpPr>
          <a:xfrm>
            <a:off x="199525" y="3645024"/>
            <a:ext cx="9505056" cy="288032"/>
            <a:chOff x="4803500" y="2113806"/>
            <a:chExt cx="5626916" cy="288032"/>
          </a:xfrm>
        </p:grpSpPr>
        <p:cxnSp>
          <p:nvCxnSpPr>
            <p:cNvPr id="22" name="直線コネクタ 14">
              <a:extLst>
                <a:ext uri="{FF2B5EF4-FFF2-40B4-BE49-F238E27FC236}">
                  <a16:creationId xmlns:a16="http://schemas.microsoft.com/office/drawing/2014/main" id="{6CFBEB88-F64C-C929-49FD-DEA2EEF7F068}"/>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F5BC119B-8413-1070-4A01-28DE55318A8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ＭＳ Ｐゴシック"/>
                  <a:ea typeface="ＭＳ Ｐゴシック"/>
                </a:rPr>
                <a:t>医療機器の輸出</a:t>
              </a:r>
              <a:endParaRPr lang="en-US" altLang="ko-KR" sz="1400" b="1">
                <a:solidFill>
                  <a:srgbClr val="000000"/>
                </a:solidFill>
                <a:latin typeface="ＭＳ Ｐゴシック"/>
                <a:ea typeface="ＭＳ Ｐゴシック"/>
              </a:endParaRPr>
            </a:p>
          </p:txBody>
        </p:sp>
      </p:grpSp>
      <p:sp>
        <p:nvSpPr>
          <p:cNvPr id="24" name="テキスト ボックス 44">
            <a:extLst>
              <a:ext uri="{FF2B5EF4-FFF2-40B4-BE49-F238E27FC236}">
                <a16:creationId xmlns:a16="http://schemas.microsoft.com/office/drawing/2014/main" id="{984196CB-3CF4-AB0A-6E99-D2489410A9AD}"/>
              </a:ext>
            </a:extLst>
          </p:cNvPr>
          <p:cNvSpPr txBox="1"/>
          <p:nvPr/>
        </p:nvSpPr>
        <p:spPr>
          <a:xfrm>
            <a:off x="199525" y="4020803"/>
            <a:ext cx="9505056" cy="166821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Volzaのエジプト</a:t>
            </a:r>
            <a:r>
              <a:rPr lang="ja-JP" altLang="en-US" sz="1400" noProof="1">
                <a:latin typeface="+mj-lt"/>
                <a:ea typeface="ＭＳ Ｐゴシック"/>
                <a:cs typeface="Arial"/>
              </a:rPr>
              <a:t>輸出</a:t>
            </a:r>
            <a:r>
              <a:rPr lang="en-US" altLang="ja-JP" sz="1400" noProof="1">
                <a:latin typeface="+mj-lt"/>
                <a:ea typeface="ＭＳ Ｐゴシック"/>
                <a:cs typeface="Arial"/>
              </a:rPr>
              <a:t>データによると、エジプトにおける医療機器の</a:t>
            </a:r>
            <a:r>
              <a:rPr lang="ja-JP" altLang="en-US" sz="1400" noProof="1">
                <a:latin typeface="+mj-lt"/>
                <a:ea typeface="ＭＳ Ｐゴシック"/>
                <a:cs typeface="Arial"/>
              </a:rPr>
              <a:t>輸出出荷</a:t>
            </a:r>
            <a:r>
              <a:rPr lang="en-US" altLang="ja-JP" sz="1400" noProof="1">
                <a:latin typeface="+mj-lt"/>
                <a:ea typeface="ＭＳ Ｐゴシック"/>
                <a:cs typeface="Arial"/>
              </a:rPr>
              <a:t>数は153</a:t>
            </a:r>
            <a:r>
              <a:rPr lang="ja-JP" altLang="en-US" sz="1400" noProof="1">
                <a:latin typeface="+mj-lt"/>
                <a:ea typeface="ＭＳ Ｐゴシック"/>
                <a:cs typeface="Arial"/>
              </a:rPr>
              <a:t>件</a:t>
            </a:r>
            <a:r>
              <a:rPr lang="en-US" altLang="ja-JP" sz="1400" noProof="1">
                <a:latin typeface="+mj-lt"/>
                <a:ea typeface="ＭＳ Ｐゴシック"/>
                <a:cs typeface="Arial"/>
              </a:rPr>
              <a:t>で、17の</a:t>
            </a:r>
            <a:r>
              <a:rPr lang="ja-JP" altLang="en-US" sz="1400" noProof="1">
                <a:latin typeface="+mj-lt"/>
                <a:ea typeface="ＭＳ Ｐゴシック"/>
                <a:cs typeface="Arial"/>
              </a:rPr>
              <a:t>輸出業者</a:t>
            </a:r>
            <a:r>
              <a:rPr lang="en-US" altLang="ja-JP" sz="1400" noProof="1">
                <a:latin typeface="+mj-lt"/>
                <a:ea typeface="ＭＳ Ｐゴシック"/>
                <a:cs typeface="Arial"/>
              </a:rPr>
              <a:t>から24の</a:t>
            </a:r>
            <a:r>
              <a:rPr lang="ja-JP" altLang="en-US" sz="1400" noProof="1">
                <a:latin typeface="+mj-lt"/>
                <a:ea typeface="ＭＳ Ｐゴシック"/>
                <a:cs typeface="Arial"/>
              </a:rPr>
              <a:t>サプライヤーに輸出されている</a:t>
            </a:r>
            <a:r>
              <a:rPr lang="en-US" altLang="ja-JP" sz="1400" noProof="1">
                <a:latin typeface="+mj-lt"/>
                <a:ea typeface="ＭＳ Ｐゴシック"/>
                <a:cs typeface="Arial"/>
              </a:rPr>
              <a:t>。</a:t>
            </a:r>
            <a:r>
              <a:rPr lang="ja-JP" altLang="en-US" sz="1400" noProof="1">
                <a:latin typeface="+mj-lt"/>
                <a:ea typeface="ＭＳ Ｐゴシック"/>
                <a:cs typeface="Arial"/>
              </a:rPr>
              <a:t>（</a:t>
            </a:r>
            <a:r>
              <a:rPr lang="en-US" altLang="ja-JP" sz="1400" noProof="1">
                <a:latin typeface="+mj-lt"/>
                <a:ea typeface="ＭＳ Ｐゴシック"/>
                <a:cs typeface="Arial"/>
              </a:rPr>
              <a:t>2024/7/3</a:t>
            </a:r>
            <a:r>
              <a:rPr lang="ja-JP" altLang="en-US" sz="1400" noProof="1">
                <a:latin typeface="+mj-lt"/>
                <a:ea typeface="ＭＳ Ｐゴシック"/>
                <a:cs typeface="Arial"/>
              </a:rPr>
              <a:t>時点）</a:t>
            </a:r>
            <a:endParaRPr lang="en-US" altLang="ja-JP" sz="1400" noProof="1">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エジプトは、その医療機器のほとんどを</a:t>
            </a:r>
            <a:r>
              <a:rPr lang="ja-JP" altLang="en-US" sz="1400" noProof="1">
                <a:latin typeface="+mj-lt"/>
                <a:ea typeface="ＭＳ Ｐゴシック"/>
                <a:cs typeface="Arial"/>
              </a:rPr>
              <a:t>ウクライナ</a:t>
            </a:r>
            <a:r>
              <a:rPr lang="en-US" altLang="ja-JP" sz="1400" noProof="1">
                <a:latin typeface="+mj-lt"/>
                <a:ea typeface="ＭＳ Ｐゴシック"/>
                <a:cs typeface="Arial"/>
              </a:rPr>
              <a:t>、</a:t>
            </a:r>
            <a:r>
              <a:rPr lang="ja-JP" altLang="en-US" sz="1400" noProof="1">
                <a:latin typeface="+mj-lt"/>
                <a:ea typeface="ＭＳ Ｐゴシック"/>
                <a:cs typeface="Arial"/>
              </a:rPr>
              <a:t>トルコ</a:t>
            </a:r>
            <a:r>
              <a:rPr lang="en-US" altLang="ja-JP" sz="1400" noProof="1">
                <a:latin typeface="+mj-lt"/>
                <a:ea typeface="ＭＳ Ｐゴシック"/>
                <a:cs typeface="Arial"/>
              </a:rPr>
              <a:t>、</a:t>
            </a:r>
            <a:r>
              <a:rPr lang="ja-JP" altLang="en-US" sz="1400" noProof="1">
                <a:latin typeface="+mj-lt"/>
                <a:ea typeface="ＭＳ Ｐゴシック"/>
                <a:cs typeface="Arial"/>
              </a:rPr>
              <a:t>ロシアへと輸出している</a:t>
            </a:r>
            <a:r>
              <a:rPr lang="en-US" altLang="ja-JP" sz="1400" noProof="1">
                <a:latin typeface="+mj-lt"/>
                <a:ea typeface="ＭＳ Ｐゴシック"/>
                <a:cs typeface="Arial"/>
              </a:rPr>
              <a:t>。</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エジプトの医療機器</a:t>
            </a:r>
            <a:r>
              <a:rPr lang="ja-JP" altLang="en-US" sz="1400" noProof="1">
                <a:latin typeface="+mj-lt"/>
                <a:ea typeface="ＭＳ Ｐゴシック"/>
                <a:cs typeface="Arial"/>
              </a:rPr>
              <a:t>輸出</a:t>
            </a:r>
            <a:r>
              <a:rPr lang="en-US" altLang="ja-JP" sz="1400" noProof="1">
                <a:latin typeface="+mj-lt"/>
                <a:ea typeface="ＭＳ Ｐゴシック"/>
                <a:cs typeface="Arial"/>
              </a:rPr>
              <a:t>の上位3位の製品カテゴリーは、以下の通りである。</a:t>
            </a:r>
            <a:endParaRPr lang="en-US" altLang="ja-JP" sz="1400" noProof="1">
              <a:latin typeface="+mj-lt"/>
              <a:ea typeface="ＭＳ Ｐゴシック"/>
              <a:cs typeface="Arial" panose="020B0604020202020204" pitchFamily="34" charset="0"/>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30051000</a:t>
            </a:r>
            <a:r>
              <a:rPr lang="ja-JP" altLang="en-US" sz="1200" noProof="1">
                <a:latin typeface="+mj-lt"/>
                <a:ea typeface="ＭＳ Ｐゴシック"/>
                <a:cs typeface="Arial"/>
              </a:rPr>
              <a:t>：絆創膏</a:t>
            </a:r>
            <a:endParaRPr lang="en-US" altLang="ja-JP" sz="1200" noProof="1">
              <a:latin typeface="+mj-lt"/>
              <a:ea typeface="ＭＳ Ｐゴシック"/>
              <a:cs typeface="Arial"/>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90183900</a:t>
            </a:r>
            <a:r>
              <a:rPr lang="ja-JP" altLang="en-US" sz="1200" noProof="1">
                <a:latin typeface="+mj-lt"/>
                <a:ea typeface="ＭＳ Ｐゴシック"/>
                <a:cs typeface="Arial"/>
              </a:rPr>
              <a:t>：カテーテル</a:t>
            </a:r>
            <a:endParaRPr lang="en-US" altLang="ja-JP" sz="1200" noProof="1">
              <a:latin typeface="+mj-lt"/>
              <a:ea typeface="ＭＳ Ｐゴシック"/>
              <a:cs typeface="Arial"/>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901839000</a:t>
            </a:r>
            <a:r>
              <a:rPr lang="ja-JP" altLang="en-US" sz="1200" noProof="1">
                <a:latin typeface="+mj-lt"/>
                <a:ea typeface="ＭＳ Ｐゴシック"/>
                <a:cs typeface="Arial"/>
              </a:rPr>
              <a:t>：</a:t>
            </a:r>
            <a:r>
              <a:rPr lang="zh-TW" altLang="en-US" sz="1200" noProof="1">
                <a:latin typeface="+mj-lt"/>
                <a:ea typeface="ＭＳ Ｐゴシック"/>
                <a:cs typeface="Arial"/>
              </a:rPr>
              <a:t>自動生検針</a:t>
            </a:r>
            <a:endParaRPr lang="en-US" altLang="ja-JP" sz="1200" noProof="1">
              <a:latin typeface="+mj-lt"/>
              <a:ea typeface="ＭＳ Ｐゴシック"/>
              <a:cs typeface="Arial"/>
            </a:endParaRPr>
          </a:p>
        </p:txBody>
      </p:sp>
    </p:spTree>
    <p:extLst>
      <p:ext uri="{BB962C8B-B14F-4D97-AF65-F5344CB8AC3E}">
        <p14:creationId xmlns:p14="http://schemas.microsoft.com/office/powerpoint/2010/main" val="1494149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p:txBody>
          <a:bodyPr vert="horz">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p:txBody>
          <a:bodyPr/>
          <a:lstStyle/>
          <a:p>
            <a:r>
              <a:rPr lang="ja-JP" altLang="en-US" sz="2000" noProof="1">
                <a:latin typeface="HGPSoeiKakugothicUB"/>
                <a:ea typeface="HGPSoeiKakugothicUB"/>
              </a:rPr>
              <a:t>将来需要の高い医療機器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出所） Ken Research </a:t>
            </a:r>
            <a:r>
              <a:rPr kumimoji="0" lang="en-US" altLang="ja-JP" sz="800" noProof="1" bmk="">
                <a:latin typeface="Arial"/>
                <a:ea typeface="ＭＳ Ｐゴシック"/>
                <a:cs typeface="Arial"/>
              </a:rPr>
              <a:t>Global Data, Medium</a:t>
            </a:r>
            <a:endParaRPr kumimoji="0" lang="ja-JP" altLang="en-US" sz="800" noProof="1" bmk="">
              <a:latin typeface="Arial"/>
              <a:ea typeface="ＭＳ Ｐゴシック"/>
              <a:cs typeface="Arial"/>
            </a:endParaRPr>
          </a:p>
        </p:txBody>
      </p:sp>
      <p:sp>
        <p:nvSpPr>
          <p:cNvPr id="211" name="テキスト ボックス 30"/>
          <p:cNvSpPr txBox="1"/>
          <p:nvPr/>
        </p:nvSpPr>
        <p:spPr>
          <a:xfrm>
            <a:off x="154291" y="1124744"/>
            <a:ext cx="9551237" cy="37310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エジプトの医療機器市場は、</a:t>
            </a:r>
            <a:r>
              <a:rPr lang="ja-JP" altLang="en-US" sz="1400" noProof="1">
                <a:latin typeface="ＭＳ Ｐゴシック"/>
                <a:ea typeface="ＭＳ Ｐゴシック"/>
                <a:cs typeface="Arial"/>
              </a:rPr>
              <a:t>病院で使用される医療消耗品</a:t>
            </a:r>
            <a:r>
              <a:rPr lang="en-US" altLang="ja-JP" sz="1400" noProof="1">
                <a:latin typeface="ＭＳ Ｐゴシック"/>
                <a:ea typeface="ＭＳ Ｐゴシック"/>
                <a:cs typeface="Arial"/>
              </a:rPr>
              <a:t>、心臓血管機器、整形外科機器、一般外科機器、</a:t>
            </a:r>
            <a:r>
              <a:rPr lang="zh-TW" altLang="en-US" sz="1400" noProof="1">
                <a:latin typeface="ＭＳ Ｐゴシック"/>
                <a:ea typeface="ＭＳ Ｐゴシック"/>
                <a:cs typeface="Arial"/>
              </a:rPr>
              <a:t>創傷処置管理</a:t>
            </a:r>
            <a:r>
              <a:rPr lang="en-US" altLang="ja-JP" sz="1400" noProof="1">
                <a:latin typeface="ＭＳ Ｐゴシック"/>
                <a:ea typeface="ＭＳ Ｐゴシック"/>
                <a:cs typeface="Arial"/>
              </a:rPr>
              <a:t>などのセグメントに分類されている。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病院で使用される医療消耗品</a:t>
            </a:r>
            <a:r>
              <a:rPr lang="en-US" altLang="ja-JP" sz="1400" noProof="1">
                <a:latin typeface="ＭＳ Ｐゴシック"/>
                <a:ea typeface="ＭＳ Ｐゴシック"/>
                <a:cs typeface="Arial"/>
              </a:rPr>
              <a:t>が最大のシェアを占めており、</a:t>
            </a:r>
            <a:r>
              <a:rPr lang="ja-JP" altLang="en-US" sz="1400" noProof="1">
                <a:latin typeface="ＭＳ Ｐゴシック"/>
                <a:ea typeface="ＭＳ Ｐゴシック"/>
                <a:cs typeface="Arial"/>
              </a:rPr>
              <a:t>エジプトの医療インフラにおける需要と利用が堅調であることを示している</a:t>
            </a:r>
            <a:r>
              <a:rPr lang="en-US" altLang="ja-JP" sz="1400" noProof="1">
                <a:latin typeface="ＭＳ Ｐゴシック"/>
                <a:ea typeface="ＭＳ Ｐゴシック"/>
                <a:cs typeface="Arial"/>
              </a:rPr>
              <a:t>。</a:t>
            </a:r>
            <a:r>
              <a:rPr lang="en-US" altLang="ja-JP" sz="1400" dirty="0">
                <a:latin typeface="ＭＳ Ｐゴシック"/>
                <a:ea typeface="ＭＳ Ｐゴシック"/>
                <a:cs typeface="Arial"/>
              </a:rPr>
              <a:t> </a:t>
            </a:r>
            <a:r>
              <a:rPr lang="ja-JP" altLang="en-US" sz="1400" noProof="1">
                <a:latin typeface="ＭＳ Ｐゴシック"/>
                <a:ea typeface="ＭＳ Ｐゴシック"/>
                <a:cs typeface="Arial"/>
              </a:rPr>
              <a:t>次に</a:t>
            </a:r>
            <a:r>
              <a:rPr lang="en-US" altLang="ja-JP" sz="1400" noProof="1">
                <a:latin typeface="ＭＳ Ｐゴシック"/>
                <a:ea typeface="ＭＳ Ｐゴシック"/>
                <a:cs typeface="Arial"/>
              </a:rPr>
              <a:t>市場シェア</a:t>
            </a:r>
            <a:r>
              <a:rPr lang="ja-JP" altLang="en-US" sz="1400" noProof="1">
                <a:latin typeface="ＭＳ Ｐゴシック"/>
                <a:ea typeface="ＭＳ Ｐゴシック"/>
                <a:cs typeface="Arial"/>
              </a:rPr>
              <a:t>が大きいセグメント</a:t>
            </a:r>
            <a:r>
              <a:rPr lang="en-US" altLang="ja-JP" sz="1400" noProof="1">
                <a:latin typeface="ＭＳ Ｐゴシック"/>
                <a:ea typeface="ＭＳ Ｐゴシック"/>
                <a:cs typeface="Arial"/>
              </a:rPr>
              <a:t>は</a:t>
            </a:r>
            <a:r>
              <a:rPr lang="ja-JP" altLang="en-US" sz="1400" noProof="1">
                <a:latin typeface="ＭＳ Ｐゴシック"/>
                <a:ea typeface="ＭＳ Ｐゴシック"/>
                <a:cs typeface="Arial"/>
              </a:rPr>
              <a:t>心臓血管機器</a:t>
            </a:r>
            <a:r>
              <a:rPr lang="en-US" altLang="ja-JP" sz="1400" noProof="1">
                <a:latin typeface="ＭＳ Ｐゴシック"/>
                <a:ea typeface="ＭＳ Ｐゴシック"/>
                <a:cs typeface="Arial"/>
              </a:rPr>
              <a:t>と整形</a:t>
            </a:r>
            <a:r>
              <a:rPr lang="ja-JP" altLang="en-US" sz="1400" noProof="1">
                <a:latin typeface="ＭＳ Ｐゴシック"/>
                <a:ea typeface="ＭＳ Ｐゴシック"/>
                <a:cs typeface="Arial"/>
              </a:rPr>
              <a:t>外科機器</a:t>
            </a:r>
            <a:r>
              <a:rPr lang="en-US" altLang="ja-JP" sz="1400" noProof="1">
                <a:latin typeface="ＭＳ Ｐゴシック"/>
                <a:ea typeface="ＭＳ Ｐゴシック"/>
                <a:cs typeface="Arial"/>
              </a:rPr>
              <a:t>である。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エジプトでは</a:t>
            </a:r>
            <a:r>
              <a:rPr lang="en-US" altLang="ja-JP" sz="1400" b="1" noProof="1">
                <a:latin typeface="ＭＳ Ｐゴシック"/>
                <a:ea typeface="ＭＳ Ｐゴシック"/>
                <a:cs typeface="Arial"/>
              </a:rPr>
              <a:t>遠隔医療、デジタルヘルスソリューション、ウェアラブルデバイス</a:t>
            </a:r>
            <a:r>
              <a:rPr lang="en-US" altLang="ja-JP" sz="1400" noProof="1">
                <a:latin typeface="ＭＳ Ｐゴシック"/>
                <a:ea typeface="ＭＳ Ｐゴシック"/>
                <a:cs typeface="Arial"/>
              </a:rPr>
              <a:t>といった先端技術の導入が進んでいる。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ＭＳ Ｐゴシック"/>
                <a:ea typeface="ＭＳ Ｐゴシック"/>
                <a:cs typeface="Arial"/>
              </a:rPr>
              <a:t>デジタルプラットフォームと統合したり、遠隔モニタリングを可能にしたりする革新的な医療機器</a:t>
            </a:r>
            <a:r>
              <a:rPr lang="en-US" altLang="ja-JP" sz="1400" noProof="1">
                <a:latin typeface="ＭＳ Ｐゴシック"/>
                <a:ea typeface="ＭＳ Ｐゴシック"/>
                <a:cs typeface="Arial"/>
              </a:rPr>
              <a:t>を提供する企業は、市場で</a:t>
            </a:r>
            <a:r>
              <a:rPr lang="ja-JP" altLang="en-US" sz="1400" noProof="1">
                <a:latin typeface="ＭＳ Ｐゴシック"/>
                <a:ea typeface="ＭＳ Ｐゴシック"/>
                <a:cs typeface="Arial"/>
              </a:rPr>
              <a:t>牽引役になる</a:t>
            </a:r>
            <a:r>
              <a:rPr lang="en-US" altLang="ja-JP" sz="1400" noProof="1">
                <a:latin typeface="ＭＳ Ｐゴシック"/>
                <a:ea typeface="ＭＳ Ｐゴシック"/>
                <a:cs typeface="Arial"/>
              </a:rPr>
              <a:t>可能性が高い。</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ＭＳ Ｐゴシック"/>
                <a:ea typeface="ＭＳ Ｐゴシック"/>
                <a:cs typeface="Arial"/>
              </a:rPr>
              <a:t>血液ガス分析装置</a:t>
            </a:r>
            <a:r>
              <a:rPr lang="ja-JP" altLang="en-US" sz="1400" b="1" noProof="1">
                <a:latin typeface="ＭＳ Ｐゴシック"/>
                <a:ea typeface="ＭＳ Ｐゴシック"/>
                <a:cs typeface="Arial"/>
              </a:rPr>
              <a:t>（</a:t>
            </a:r>
            <a:r>
              <a:rPr lang="en-US" altLang="ja-JP" sz="1400" b="1" noProof="1">
                <a:ea typeface="ＭＳ Ｐゴシック"/>
                <a:cs typeface="Arial"/>
              </a:rPr>
              <a:t>POC</a:t>
            </a:r>
            <a:r>
              <a:rPr lang="ja-JP" altLang="en-US" sz="1400" b="1" noProof="1">
                <a:ea typeface="ＭＳ Ｐゴシック"/>
                <a:cs typeface="Arial"/>
              </a:rPr>
              <a:t>（</a:t>
            </a:r>
            <a:r>
              <a:rPr lang="en-US" altLang="ja-JP" sz="1400" b="1" noProof="1">
                <a:ea typeface="ＭＳ Ｐゴシック"/>
                <a:cs typeface="Arial"/>
              </a:rPr>
              <a:t>Point-of-Care</a:t>
            </a:r>
            <a:r>
              <a:rPr lang="ja-JP" altLang="en-US" sz="1400" b="1" noProof="1">
                <a:ea typeface="ＭＳ Ｐゴシック"/>
                <a:cs typeface="Arial"/>
              </a:rPr>
              <a:t>）型</a:t>
            </a:r>
            <a:r>
              <a:rPr lang="ja-JP" altLang="en-US" sz="1400" b="1" noProof="1">
                <a:latin typeface="ＭＳ Ｐゴシック"/>
                <a:ea typeface="ＭＳ Ｐゴシック"/>
                <a:cs typeface="Arial"/>
              </a:rPr>
              <a:t>、ベントチップ</a:t>
            </a:r>
            <a:r>
              <a:rPr lang="ja-JP" altLang="en-US" sz="1400" b="1" noProof="1">
                <a:ea typeface="ＭＳ Ｐゴシック"/>
                <a:cs typeface="Arial"/>
              </a:rPr>
              <a:t>型）</a:t>
            </a:r>
            <a:r>
              <a:rPr lang="en-US" altLang="ja-JP" sz="1400" noProof="1">
                <a:ea typeface="ＭＳ Ｐゴシック"/>
                <a:cs typeface="Arial"/>
              </a:rPr>
              <a:t>、</a:t>
            </a:r>
            <a:r>
              <a:rPr lang="ja-JP" altLang="en-US" sz="1400" b="1" noProof="1">
                <a:latin typeface="ＭＳ Ｐゴシック"/>
                <a:ea typeface="ＭＳ Ｐゴシック"/>
                <a:cs typeface="Arial"/>
              </a:rPr>
              <a:t>免疫測定装置</a:t>
            </a:r>
            <a:r>
              <a:rPr lang="ja-JP" altLang="en-US" sz="1400" b="1" noProof="1">
                <a:ea typeface="ＭＳ Ｐゴシック"/>
                <a:cs typeface="Arial"/>
              </a:rPr>
              <a:t>（</a:t>
            </a:r>
            <a:r>
              <a:rPr lang="en-US" altLang="ja-JP" sz="1400" b="1" noProof="1">
                <a:ea typeface="ＭＳ Ｐゴシック"/>
                <a:cs typeface="Arial"/>
              </a:rPr>
              <a:t>POC</a:t>
            </a:r>
            <a:r>
              <a:rPr lang="ja-JP" altLang="en-US" sz="1400" b="1" noProof="1">
                <a:ea typeface="ＭＳ Ｐゴシック"/>
                <a:cs typeface="Arial"/>
              </a:rPr>
              <a:t>型、ベンチトップ型）</a:t>
            </a:r>
            <a:r>
              <a:rPr lang="en-US" altLang="ja-JP" sz="1400" noProof="1">
                <a:latin typeface="ＭＳ Ｐゴシック"/>
                <a:ea typeface="ＭＳ Ｐゴシック"/>
                <a:cs typeface="Arial"/>
              </a:rPr>
              <a:t>、</a:t>
            </a:r>
            <a:r>
              <a:rPr lang="en-US" altLang="ja-JP" sz="1400" b="1" noProof="1">
                <a:latin typeface="ＭＳ Ｐゴシック"/>
                <a:ea typeface="ＭＳ Ｐゴシック"/>
                <a:cs typeface="Arial"/>
              </a:rPr>
              <a:t>経皮モニター</a:t>
            </a:r>
            <a:r>
              <a:rPr lang="en-US" altLang="ja-JP" sz="1400" noProof="1">
                <a:latin typeface="ＭＳ Ｐゴシック"/>
                <a:ea typeface="ＭＳ Ｐゴシック"/>
                <a:cs typeface="Arial"/>
              </a:rPr>
              <a:t>などの診断機器は、</a:t>
            </a:r>
            <a:r>
              <a:rPr lang="en-US" altLang="ja-JP" sz="1400" noProof="1">
                <a:ea typeface="ＭＳ Ｐゴシック"/>
                <a:cs typeface="Arial"/>
              </a:rPr>
              <a:t>2025年</a:t>
            </a:r>
            <a:r>
              <a:rPr lang="en-US" altLang="ja-JP" sz="1400" noProof="1">
                <a:latin typeface="ＭＳ Ｐゴシック"/>
                <a:ea typeface="ＭＳ Ｐゴシック"/>
                <a:cs typeface="Arial"/>
              </a:rPr>
              <a:t>まで安定した成長が見込まれる。これは、国内</a:t>
            </a:r>
            <a:r>
              <a:rPr lang="ja-JP" altLang="en-US" sz="1400" noProof="1">
                <a:latin typeface="ＭＳ Ｐゴシック"/>
                <a:ea typeface="ＭＳ Ｐゴシック"/>
                <a:cs typeface="Arial"/>
              </a:rPr>
              <a:t>での有病率が高い疾病に対する</a:t>
            </a:r>
            <a:r>
              <a:rPr lang="en-US" altLang="ja-JP" sz="1400" noProof="1">
                <a:latin typeface="ＭＳ Ｐゴシック"/>
                <a:ea typeface="ＭＳ Ｐゴシック"/>
                <a:cs typeface="Arial"/>
              </a:rPr>
              <a:t>検査</a:t>
            </a:r>
            <a:r>
              <a:rPr lang="ja-JP" altLang="en-US" sz="1400" noProof="1">
                <a:latin typeface="ＭＳ Ｐゴシック"/>
                <a:ea typeface="ＭＳ Ｐゴシック"/>
                <a:cs typeface="Arial"/>
              </a:rPr>
              <a:t>数</a:t>
            </a:r>
            <a:r>
              <a:rPr lang="en-US" altLang="ja-JP" sz="1400" noProof="1">
                <a:latin typeface="ＭＳ Ｐゴシック"/>
                <a:ea typeface="ＭＳ Ｐゴシック"/>
                <a:cs typeface="Arial"/>
              </a:rPr>
              <a:t>の増加と、医療施設のPOC</a:t>
            </a:r>
            <a:r>
              <a:rPr lang="ja-JP" altLang="en-US" sz="1400" noProof="1">
                <a:latin typeface="ＭＳ Ｐゴシック"/>
                <a:ea typeface="ＭＳ Ｐゴシック"/>
                <a:cs typeface="Arial"/>
              </a:rPr>
              <a:t>デバイスへの</a:t>
            </a:r>
            <a:r>
              <a:rPr lang="en-US" altLang="ja-JP" sz="1400" noProof="1">
                <a:latin typeface="ＭＳ Ｐゴシック"/>
                <a:ea typeface="ＭＳ Ｐゴシック"/>
                <a:cs typeface="Arial"/>
              </a:rPr>
              <a:t>需要の増加によるものである。</a:t>
            </a:r>
            <a:r>
              <a:rPr lang="en-US" altLang="ja-JP" sz="1400" dirty="0">
                <a:latin typeface="ＭＳ Ｐゴシック"/>
                <a:ea typeface="ＭＳ Ｐゴシック"/>
                <a:cs typeface="Arial"/>
              </a:rPr>
              <a:t> </a:t>
            </a:r>
            <a:r>
              <a:rPr lang="ja-JP" altLang="en-US" sz="1400" dirty="0">
                <a:latin typeface="ＭＳ Ｐゴシック"/>
                <a:ea typeface="ＭＳ Ｐゴシック"/>
                <a:cs typeface="Arial"/>
              </a:rPr>
              <a:t>医療保険制度の整備や医療システム・サービスの向上なども、</a:t>
            </a:r>
            <a:r>
              <a:rPr lang="ja-JP" altLang="en-US" sz="1400" noProof="1">
                <a:latin typeface="ＭＳ Ｐゴシック"/>
                <a:ea typeface="ＭＳ Ｐゴシック"/>
                <a:cs typeface="Arial"/>
              </a:rPr>
              <a:t>これらの</a:t>
            </a:r>
            <a:r>
              <a:rPr lang="en-US" altLang="ja-JP" sz="1400" noProof="1">
                <a:latin typeface="ＭＳ Ｐゴシック"/>
                <a:ea typeface="ＭＳ Ｐゴシック"/>
                <a:cs typeface="Arial"/>
              </a:rPr>
              <a:t>製品の</a:t>
            </a:r>
            <a:r>
              <a:rPr lang="ja-JP" altLang="en-US" sz="1400" noProof="1">
                <a:latin typeface="ＭＳ Ｐゴシック"/>
                <a:ea typeface="ＭＳ Ｐゴシック"/>
                <a:cs typeface="Arial"/>
              </a:rPr>
              <a:t>より高い</a:t>
            </a:r>
            <a:r>
              <a:rPr lang="en-US" altLang="ja-JP" sz="1400" noProof="1">
                <a:latin typeface="ＭＳ Ｐゴシック"/>
                <a:ea typeface="ＭＳ Ｐゴシック"/>
                <a:cs typeface="Arial"/>
              </a:rPr>
              <a:t>需要を生み出す</a:t>
            </a:r>
            <a:r>
              <a:rPr lang="ja-JP" altLang="en-US" sz="1400" noProof="1">
                <a:latin typeface="ＭＳ Ｐゴシック"/>
                <a:ea typeface="ＭＳ Ｐゴシック"/>
                <a:cs typeface="Arial"/>
              </a:rPr>
              <a:t>ことが予想される</a:t>
            </a:r>
            <a:r>
              <a:rPr lang="en-US" altLang="ja-JP" sz="1400" noProof="1">
                <a:latin typeface="ＭＳ Ｐゴシック"/>
                <a:ea typeface="ＭＳ Ｐゴシック"/>
                <a:cs typeface="Arial"/>
              </a:rPr>
              <a:t>。</a:t>
            </a:r>
            <a:endParaRPr lang="ja-JP" altLang="en-US" sz="1400" noProof="1">
              <a:latin typeface="ＭＳ Ｐゴシック"/>
              <a:ea typeface="ＭＳ Ｐゴシック"/>
              <a:cs typeface="Arial"/>
            </a:endParaRPr>
          </a:p>
        </p:txBody>
      </p:sp>
    </p:spTree>
    <p:extLst>
      <p:ext uri="{BB962C8B-B14F-4D97-AF65-F5344CB8AC3E}">
        <p14:creationId xmlns:p14="http://schemas.microsoft.com/office/powerpoint/2010/main" val="2442191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業界構造-主要メーカー（日本企業以外の外資</a:t>
            </a:r>
            <a:r>
              <a:rPr lang="ja-JP" altLang="en-US" sz="2000" noProof="1">
                <a:ea typeface="HGPSoeiKakugothicUB"/>
              </a:rPr>
              <a:t>）</a:t>
            </a:r>
            <a:r>
              <a:rPr lang="ja-JP" altLang="en-US" sz="2000" noProof="1"/>
              <a:t>（1/3）</a:t>
            </a:r>
            <a:endParaRPr lang="ja-JP" altLang="en-US" sz="2000" dirty="0">
              <a:latin typeface="HGPSoeiKakugothicUB"/>
              <a:ea typeface="HGPSoeiKakugothicUB"/>
            </a:endParaRPr>
          </a:p>
        </p:txBody>
      </p:sp>
      <p:sp>
        <p:nvSpPr>
          <p:cNvPr id="6" name="テキスト ボックス 5"/>
          <p:cNvSpPr txBox="1"/>
          <p:nvPr/>
        </p:nvSpPr>
        <p:spPr>
          <a:xfrm>
            <a:off x="246515" y="6674780"/>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会社ウェブサイト、Annual Report、Data Bridge、Zawya、Janssen、Daily News Egypt</a:t>
            </a:r>
            <a:endParaRPr kumimoji="0" lang="ja-JP" altLang="en-US" sz="800" dirty="0" bmk="">
              <a:latin typeface="Arial"/>
              <a:ea typeface="ＭＳ Ｐゴシック"/>
              <a:cs typeface="Arial"/>
            </a:endParaRPr>
          </a:p>
        </p:txBody>
      </p:sp>
      <p:sp>
        <p:nvSpPr>
          <p:cNvPr id="12" name="Rectangle 6"/>
          <p:cNvSpPr>
            <a:spLocks noChangeArrowheads="1"/>
          </p:cNvSpPr>
          <p:nvPr/>
        </p:nvSpPr>
        <p:spPr bwMode="auto">
          <a:xfrm>
            <a:off x="262877" y="181253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主な欧米系外資メーカーの現況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054621"/>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米国のメーカーは、エジプトにおける欧米の医療機器メーカーの中でも特に進出が目立つ。</a:t>
            </a:r>
            <a:endParaRPr lang="en-US" altLang="ja-JP" sz="1400" dirty="0">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最近では、</a:t>
            </a:r>
            <a:r>
              <a:rPr lang="ja-JP" altLang="en-US" sz="1400" noProof="1">
                <a:ea typeface="ＭＳ Ｐゴシック"/>
                <a:cs typeface="Arial"/>
              </a:rPr>
              <a:t>Johnson &amp; Johnson</a:t>
            </a:r>
            <a:r>
              <a:rPr lang="ja-JP" altLang="en-US" sz="1400" noProof="1">
                <a:latin typeface="ＭＳ Ｐゴシック"/>
                <a:ea typeface="ＭＳ Ｐゴシック"/>
                <a:cs typeface="Arial"/>
              </a:rPr>
              <a:t>や</a:t>
            </a:r>
            <a:r>
              <a:rPr lang="en-US" altLang="ja-JP" sz="1400" noProof="1">
                <a:ea typeface="ＭＳ Ｐゴシック"/>
                <a:cs typeface="Arial"/>
              </a:rPr>
              <a:t>Becton Dickinson</a:t>
            </a:r>
            <a:r>
              <a:rPr lang="ja-JP" altLang="en-US" sz="1400" noProof="1">
                <a:ea typeface="ＭＳ Ｐゴシック"/>
                <a:cs typeface="Arial"/>
              </a:rPr>
              <a:t>（</a:t>
            </a:r>
            <a:r>
              <a:rPr lang="en-US" altLang="ja-JP" sz="1400" noProof="1">
                <a:ea typeface="ＭＳ Ｐゴシック"/>
                <a:cs typeface="Arial"/>
              </a:rPr>
              <a:t>BD</a:t>
            </a:r>
            <a:r>
              <a:rPr lang="ja-JP" altLang="en-US" sz="1400" noProof="1">
                <a:ea typeface="ＭＳ Ｐゴシック"/>
                <a:cs typeface="Arial"/>
              </a:rPr>
              <a:t>）</a:t>
            </a:r>
            <a:r>
              <a:rPr lang="ja-JP" altLang="en-US" sz="1400" noProof="1">
                <a:latin typeface="ＭＳ Ｐゴシック"/>
                <a:ea typeface="ＭＳ Ｐゴシック"/>
                <a:cs typeface="Arial"/>
              </a:rPr>
              <a:t>のようなアメリカのメーカー企業が、東アフリカのハブとして機能する科学技術を専門としたオフィスを東アフリカに設置する傾向が窺える。</a:t>
            </a:r>
            <a:endParaRPr lang="en-US" altLang="ja-JP" sz="1400" dirty="0">
              <a:latin typeface="ＭＳ Ｐゴシック"/>
              <a:ea typeface="ＭＳ Ｐゴシック"/>
              <a:cs typeface="Arial"/>
            </a:endParaRP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2387695781"/>
              </p:ext>
            </p:extLst>
          </p:nvPr>
        </p:nvGraphicFramePr>
        <p:xfrm>
          <a:off x="246515" y="2172578"/>
          <a:ext cx="9372484" cy="4374134"/>
        </p:xfrm>
        <a:graphic>
          <a:graphicData uri="http://schemas.openxmlformats.org/drawingml/2006/table">
            <a:tbl>
              <a:tblPr firstRow="1" bandRow="1">
                <a:tableStyleId>{5C22544A-7EE6-4342-B048-85BDC9FD1C3A}</a:tableStyleId>
              </a:tblPr>
              <a:tblGrid>
                <a:gridCol w="1592747">
                  <a:extLst>
                    <a:ext uri="{9D8B030D-6E8A-4147-A177-3AD203B41FA5}">
                      <a16:colId xmlns:a16="http://schemas.microsoft.com/office/drawing/2014/main" val="20000"/>
                    </a:ext>
                  </a:extLst>
                </a:gridCol>
                <a:gridCol w="1538342">
                  <a:extLst>
                    <a:ext uri="{9D8B030D-6E8A-4147-A177-3AD203B41FA5}">
                      <a16:colId xmlns:a16="http://schemas.microsoft.com/office/drawing/2014/main" val="20001"/>
                    </a:ext>
                  </a:extLst>
                </a:gridCol>
                <a:gridCol w="1065007">
                  <a:extLst>
                    <a:ext uri="{9D8B030D-6E8A-4147-A177-3AD203B41FA5}">
                      <a16:colId xmlns:a16="http://schemas.microsoft.com/office/drawing/2014/main" val="3661723914"/>
                    </a:ext>
                  </a:extLst>
                </a:gridCol>
                <a:gridCol w="1274546">
                  <a:extLst>
                    <a:ext uri="{9D8B030D-6E8A-4147-A177-3AD203B41FA5}">
                      <a16:colId xmlns:a16="http://schemas.microsoft.com/office/drawing/2014/main" val="3386509722"/>
                    </a:ext>
                  </a:extLst>
                </a:gridCol>
                <a:gridCol w="3901842">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主な製品</a:t>
                      </a:r>
                      <a:r>
                        <a:rPr lang="ja-JP" altLang="en-US" sz="1100" b="0" kern="1200" noProof="1">
                          <a:solidFill>
                            <a:schemeClr val="lt1"/>
                          </a:solidFill>
                          <a:latin typeface="HGP創英角ｺﾞｼｯｸUB"/>
                          <a:ea typeface="HGP創英角ｺﾞｼｯｸUB"/>
                          <a:cs typeface="+mn-cs"/>
                        </a:rPr>
                        <a:t>と疾患領域</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5134">
                <a:tc>
                  <a:txBody>
                    <a:bodyPr/>
                    <a:lstStyle/>
                    <a:p>
                      <a:pPr marL="0" marR="0" indent="0" algn="ctr" rtl="0" eaLnBrk="1" fontAlgn="ctr" latinLnBrk="0" hangingPunct="1">
                        <a:lnSpc>
                          <a:spcPct val="100000"/>
                        </a:lnSpc>
                        <a:spcBef>
                          <a:spcPts val="0"/>
                        </a:spcBef>
                        <a:spcAft>
                          <a:spcPts val="0"/>
                        </a:spcAft>
                        <a:buClrTx/>
                        <a:buSzTx/>
                        <a:buFontTx/>
                        <a:buNone/>
                      </a:pPr>
                      <a:r>
                        <a:rPr lang="en-US" altLang="ja-JP" sz="1050" b="1" noProof="1">
                          <a:solidFill>
                            <a:schemeClr val="tx1"/>
                          </a:solidFill>
                          <a:latin typeface="Arial" panose="020B0604020202020204" pitchFamily="34" charset="0"/>
                          <a:ea typeface="ＭＳ Ｐゴシック" panose="020B0600070205080204" pitchFamily="50" charset="-128"/>
                          <a:cs typeface="Arial"/>
                        </a:rPr>
                        <a:t>General Electric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zh-TW" sz="900" kern="1200" noProof="1">
                          <a:solidFill>
                            <a:schemeClr val="dk1"/>
                          </a:solidFill>
                          <a:latin typeface="Arial" panose="020B0604020202020204" pitchFamily="34" charset="0"/>
                          <a:ea typeface="ＭＳ Ｐゴシック" panose="020B0600070205080204" pitchFamily="50" charset="-128"/>
                          <a:cs typeface="Arial"/>
                        </a:rPr>
                        <a:t>断層撮影、MRI、カテーテル、デジタル診断画像、超音波、およびマンモグラフィー装置</a:t>
                      </a:r>
                      <a:endParaRPr kumimoji="1" lang="ja-JP" altLang="en-US"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全世界：約</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5</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万人</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南アフリカ、ナイジェリア、ケニア、エジプトなど、</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アフリカの主要国で事業を展開している。</a:t>
                      </a:r>
                      <a:endParaRPr kumimoji="1" lang="en-US" altLang="ja-JP"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エジプト全土で</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15,000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以上のヘルスケア技術を導入している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dirty="0">
                          <a:solidFill>
                            <a:schemeClr val="dk1"/>
                          </a:solidFill>
                          <a:latin typeface="Arial" panose="020B0604020202020204" pitchFamily="34" charset="0"/>
                          <a:ea typeface="ＭＳ Ｐゴシック" panose="020B0600070205080204" pitchFamily="50" charset="-128"/>
                          <a:cs typeface="Arial"/>
                        </a:rPr>
                        <a:t> </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GE HealthCareと、</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エジプトの国立ヘルスクラウドオペレーターである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「eHealth」は、前立腺がんの診断と治療を改善するためのクラウドホスティング契約を締結した。</a:t>
                      </a:r>
                      <a:endParaRPr kumimoji="1" lang="en-US" altLang="ja-JP"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Johnson &amp; Johnson</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診断・手術機器、</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循環器疾患</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整形外科</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HIV/AIDS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、結核、母子保健</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全世界：約</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132,000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南アフリカ：1,000人</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1985</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年</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エジプトで事業を開始し、</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カイロに事務所を設立した。現在は中東</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・北アフリカ地域</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における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36カ国の</a:t>
                      </a:r>
                      <a:r>
                        <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rPr>
                        <a:t>事業</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を統括している。</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エジプトは地域本部であり、</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中東・北アフリカ（</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MENA</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地域で唯一の製造工場を運営している。</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2019</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年</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エジプトの医療機器業界で</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11.25%の収益市場シェアを達成した。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Boston Scientific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製品：心血管機器（カテーテル、ステント）、内視鏡検査（</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ERCP</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疾患領域：泌尿器科</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48,000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baseline="0" noProof="1">
                          <a:solidFill>
                            <a:schemeClr val="dk1"/>
                          </a:solidFill>
                          <a:latin typeface="Arial" panose="020B0604020202020204" pitchFamily="34" charset="0"/>
                          <a:ea typeface="ＭＳ Ｐゴシック" panose="020B0600070205080204" pitchFamily="50" charset="-128"/>
                          <a:cs typeface="Arial"/>
                        </a:rPr>
                        <a:t>エジプト</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など</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140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カ国で製品を販売している。</a:t>
                      </a:r>
                      <a:endPar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2022年の売上高の12.9%</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は、欧州</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・中東・アフリカ</a:t>
                      </a: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EMEA</a:t>
                      </a: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 </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地域が占めた。</a:t>
                      </a:r>
                      <a:endPar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32503">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Stryker</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医療機器、手術機器、神経工学、脊椎製品</a:t>
                      </a: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整形外科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エジプト：33人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アフリカ全土：565人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代理店とパートナーのネットワークを通じてエジプトで事業を展開しており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にある</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支店が製品を販売している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4353">
                <a:tc>
                  <a:txBody>
                    <a:bodyPr/>
                    <a:lstStyle/>
                    <a:p>
                      <a:pPr algn="ctr" fontAlgn="ct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BD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手術器具（注射針、注射器</a:t>
                      </a:r>
                      <a:r>
                        <a:rPr lang="zh-TW" altLang="en-US" sz="900" kern="1200" noProof="1">
                          <a:solidFill>
                            <a:schemeClr val="dk1"/>
                          </a:solidFill>
                          <a:latin typeface="Arial" panose="020B0604020202020204" pitchFamily="34" charset="0"/>
                          <a:ea typeface="ＭＳ Ｐゴシック" panose="020B0600070205080204" pitchFamily="50" charset="-128"/>
                          <a:cs typeface="Arial"/>
                        </a:rPr>
                        <a:t>ｔ等</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）、注入療法製品、前分析システム</a:t>
                      </a:r>
                      <a:endParaRPr kumimoji="1" lang="en-US" altLang="zh-TW"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糖尿病治療</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75,000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中東・北アフリカでは、アルジェリア、バーレーン、エジプト、クウェート、レバノン、モロッコ、オマーン、カタール、サウジアラビア、チュニジア、</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アラブ首長国連邦などで事業を展開している。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中東</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北アフリカ地域の患者予後と医療従事者の安全を向上させるため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、エジプトにScientific Officeを開設した。</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710536" y="290447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710536" y="379191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9" name="Circle: Hollow 18">
            <a:extLst>
              <a:ext uri="{FF2B5EF4-FFF2-40B4-BE49-F238E27FC236}">
                <a16:creationId xmlns:a16="http://schemas.microsoft.com/office/drawing/2014/main" id="{42934482-12FD-C6E0-D48F-0E9F3FB54067}"/>
              </a:ext>
            </a:extLst>
          </p:cNvPr>
          <p:cNvSpPr/>
          <p:nvPr/>
        </p:nvSpPr>
        <p:spPr>
          <a:xfrm>
            <a:off x="3722081" y="523858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20" name="Circle: Hollow 19">
            <a:extLst>
              <a:ext uri="{FF2B5EF4-FFF2-40B4-BE49-F238E27FC236}">
                <a16:creationId xmlns:a16="http://schemas.microsoft.com/office/drawing/2014/main" id="{C663EC34-011F-E08A-8137-31ABA909A222}"/>
              </a:ext>
            </a:extLst>
          </p:cNvPr>
          <p:cNvSpPr/>
          <p:nvPr/>
        </p:nvSpPr>
        <p:spPr>
          <a:xfrm>
            <a:off x="3722081" y="590840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4" name="Multiplication Sign 3">
            <a:extLst>
              <a:ext uri="{FF2B5EF4-FFF2-40B4-BE49-F238E27FC236}">
                <a16:creationId xmlns:a16="http://schemas.microsoft.com/office/drawing/2014/main" id="{FC636FEC-2624-5853-9500-90B617362419}"/>
              </a:ext>
            </a:extLst>
          </p:cNvPr>
          <p:cNvSpPr/>
          <p:nvPr/>
        </p:nvSpPr>
        <p:spPr>
          <a:xfrm>
            <a:off x="3694653" y="4593499"/>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a:p>
        </p:txBody>
      </p:sp>
    </p:spTree>
    <p:extLst>
      <p:ext uri="{BB962C8B-B14F-4D97-AF65-F5344CB8AC3E}">
        <p14:creationId xmlns:p14="http://schemas.microsoft.com/office/powerpoint/2010/main" val="1997271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業界構造-主要メーカー（日本企業以外の外資</a:t>
            </a:r>
            <a:r>
              <a:rPr lang="ja-JP" altLang="en-US" sz="2000" noProof="1">
                <a:ea typeface="HGPSoeiKakugothicUB"/>
              </a:rPr>
              <a:t>）</a:t>
            </a:r>
            <a:r>
              <a:rPr lang="ja-JP" altLang="en-US" sz="2000" noProof="1"/>
              <a:t>（</a:t>
            </a:r>
            <a:r>
              <a:rPr lang="en-US" altLang="ja-JP" sz="2000" noProof="1"/>
              <a:t>2</a:t>
            </a:r>
            <a:r>
              <a:rPr lang="ja-JP" altLang="en-US" sz="2000" noProof="1"/>
              <a:t>/3）</a:t>
            </a:r>
            <a:endParaRPr lang="ja-JP" altLang="en-US" sz="2000" dirty="0">
              <a:latin typeface="HGPSoeiKakugothicUB"/>
              <a:ea typeface="HGPSoeiKakugothicUB"/>
            </a:endParaRPr>
          </a:p>
        </p:txBody>
      </p:sp>
      <p:sp>
        <p:nvSpPr>
          <p:cNvPr id="6" name="テキスト ボックス 5"/>
          <p:cNvSpPr txBox="1"/>
          <p:nvPr/>
        </p:nvSpPr>
        <p:spPr>
          <a:xfrm>
            <a:off x="200333" y="6585806"/>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Webサイト、アニュアルレポート、Data Bridge、Statista</a:t>
            </a:r>
            <a:endParaRPr kumimoji="0" lang="ja-JP" altLang="en-US" sz="800" dirty="0" bmk="">
              <a:latin typeface="Arial"/>
              <a:ea typeface="ＭＳ Ｐゴシック"/>
              <a:cs typeface="Arial"/>
            </a:endParaRPr>
          </a:p>
        </p:txBody>
      </p:sp>
      <p:sp>
        <p:nvSpPr>
          <p:cNvPr id="12" name="Rectangle 6"/>
          <p:cNvSpPr>
            <a:spLocks noChangeArrowheads="1"/>
          </p:cNvSpPr>
          <p:nvPr/>
        </p:nvSpPr>
        <p:spPr bwMode="auto">
          <a:xfrm>
            <a:off x="262877" y="18818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主な欧州系外資メーカーの現況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2877" y="1060942"/>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a:ea typeface="ＭＳ Ｐゴシック"/>
                <a:cs typeface="Arial"/>
              </a:rPr>
              <a:t>多くの欧米の医療機器メーカーは、</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400" b="0" noProof="1">
                <a:latin typeface="Arial"/>
                <a:ea typeface="ＭＳ Ｐゴシック"/>
                <a:cs typeface="Arial"/>
              </a:rPr>
              <a:t>Egyptian Drug Authority</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kumimoji="1" lang="en-US" altLang="ja-JP" sz="1400" b="0" i="0" u="none" strike="noStrike" kern="1200" cap="none" spc="0" normalizeH="0" baseline="0" noProof="1">
                <a:ln>
                  <a:noFill/>
                </a:ln>
                <a:solidFill>
                  <a:srgbClr val="000000"/>
                </a:solidFill>
                <a:effectLst/>
                <a:uLnTx/>
                <a:uFillTx/>
                <a:latin typeface="Arial 本文"/>
                <a:cs typeface="Arial"/>
              </a:rPr>
              <a:t> </a:t>
            </a:r>
            <a:r>
              <a:rPr lang="en-US" altLang="ja-JP" sz="1400" noProof="1">
                <a:latin typeface="Arial"/>
                <a:ea typeface="ＭＳ Ｐゴシック"/>
                <a:cs typeface="Arial"/>
              </a:rPr>
              <a:t>のビジョンである医療インフラ、サービス、イノベーションの推進に賛同している。</a:t>
            </a:r>
            <a:endParaRPr lang="en-US" altLang="ja-JP" sz="1400" noProof="1">
              <a:highlight>
                <a:srgbClr val="FFFF00"/>
              </a:highlight>
              <a:latin typeface="Arial"/>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a:ea typeface="ＭＳ Ｐゴシック"/>
                <a:cs typeface="Arial"/>
              </a:rPr>
              <a:t>エジプトの医療システムのデジタル化と患者予後の改善は、欧州の医療機器メーカーの戦略的優先事項である。</a:t>
            </a:r>
            <a:endParaRPr lang="en-US" altLang="ja-JP" sz="1400" dirty="0">
              <a:latin typeface="Arial"/>
              <a:ea typeface="ＭＳ Ｐゴシック"/>
              <a:cs typeface="Arial"/>
            </a:endParaRP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2671972688"/>
              </p:ext>
            </p:extLst>
          </p:nvPr>
        </p:nvGraphicFramePr>
        <p:xfrm>
          <a:off x="246515" y="2207162"/>
          <a:ext cx="9420328" cy="420489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469315">
                  <a:extLst>
                    <a:ext uri="{9D8B030D-6E8A-4147-A177-3AD203B41FA5}">
                      <a16:colId xmlns:a16="http://schemas.microsoft.com/office/drawing/2014/main" val="20001"/>
                    </a:ext>
                  </a:extLst>
                </a:gridCol>
                <a:gridCol w="1165561">
                  <a:extLst>
                    <a:ext uri="{9D8B030D-6E8A-4147-A177-3AD203B41FA5}">
                      <a16:colId xmlns:a16="http://schemas.microsoft.com/office/drawing/2014/main" val="3661723914"/>
                    </a:ext>
                  </a:extLst>
                </a:gridCol>
                <a:gridCol w="1262819">
                  <a:extLst>
                    <a:ext uri="{9D8B030D-6E8A-4147-A177-3AD203B41FA5}">
                      <a16:colId xmlns:a16="http://schemas.microsoft.com/office/drawing/2014/main" val="3386509722"/>
                    </a:ext>
                  </a:extLst>
                </a:gridCol>
                <a:gridCol w="3921756">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rtl="0" eaLnBrk="1" fontAlgn="ctr" latinLnBrk="0" hangingPunct="0"/>
                      <a:r>
                        <a:rPr kumimoji="1" lang="ja-JP" altLang="en-US" sz="1100" b="0" kern="1200" noProof="1">
                          <a:solidFill>
                            <a:schemeClr val="lt1"/>
                          </a:solidFill>
                          <a:latin typeface="HGP創英角ｺﾞｼｯｸUB"/>
                          <a:ea typeface="HGP創英角ｺﾞｼｯｸUB"/>
                          <a:cs typeface="+mn-cs"/>
                        </a:rPr>
                        <a:t>主な</a:t>
                      </a:r>
                      <a:r>
                        <a:rPr lang="ja-JP" altLang="en-US" sz="1100" b="0" kern="1200" noProof="1">
                          <a:solidFill>
                            <a:schemeClr val="lt1"/>
                          </a:solidFill>
                          <a:latin typeface="HGP創英角ｺﾞｼｯｸUB"/>
                          <a:ea typeface="HGP創英角ｺﾞｼｯｸUB"/>
                          <a:cs typeface="+mn-cs"/>
                        </a:rPr>
                        <a:t>製品</a:t>
                      </a:r>
                      <a:r>
                        <a:rPr kumimoji="1" lang="ja-JP" altLang="en-US" sz="1100" b="0" kern="1200" noProof="1">
                          <a:solidFill>
                            <a:schemeClr val="lt1"/>
                          </a:solidFill>
                          <a:latin typeface="HGP創英角ｺﾞｼｯｸUB"/>
                          <a:ea typeface="HGP創英角ｺﾞｼｯｸUB"/>
                          <a:cs typeface="+mn-cs"/>
                        </a:rPr>
                        <a:t>と</a:t>
                      </a:r>
                      <a:r>
                        <a:rPr lang="ja-JP" altLang="en-US" sz="1100" b="0" kern="1200" noProof="1">
                          <a:solidFill>
                            <a:schemeClr val="lt1"/>
                          </a:solidFill>
                          <a:latin typeface="HGP創英角ｺﾞｼｯｸUB"/>
                          <a:ea typeface="HGP創英角ｺﾞｼｯｸUB"/>
                          <a:cs typeface="+mn-cs"/>
                        </a:rPr>
                        <a:t>疾患領域 </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97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noProof="1">
                          <a:solidFill>
                            <a:schemeClr val="tx1"/>
                          </a:solidFill>
                          <a:latin typeface="Arial" panose="020B0604020202020204" pitchFamily="34" charset="0"/>
                          <a:ea typeface="ＭＳ Ｐゴシック" panose="020B0600070205080204" pitchFamily="50" charset="-128"/>
                          <a:cs typeface="Arial"/>
                        </a:rPr>
                        <a:t>Medtronic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i="0" noProof="1">
                          <a:solidFill>
                            <a:schemeClr val="tx1"/>
                          </a:solidFill>
                          <a:latin typeface="Arial" panose="020B0604020202020204" pitchFamily="34" charset="0"/>
                          <a:ea typeface="ＭＳ Ｐゴシック" panose="020B0600070205080204" pitchFamily="50" charset="-128"/>
                          <a:cs typeface="Arial"/>
                        </a:rPr>
                        <a:t>アイルランド</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zh-TW" altLang="en-US" sz="900" kern="1200" noProof="1">
                          <a:solidFill>
                            <a:schemeClr val="dk1"/>
                          </a:solidFill>
                          <a:latin typeface="Arial" panose="020B0604020202020204" pitchFamily="34" charset="0"/>
                          <a:ea typeface="ＭＳ Ｐゴシック" panose="020B0600070205080204" pitchFamily="50" charset="-128"/>
                          <a:cs typeface="Arial"/>
                        </a:rPr>
                        <a:t>循環器</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系（ペースメーカー等）</a:t>
                      </a:r>
                      <a:endParaRPr kumimoji="1" lang="en-US" altLang="zh-TW"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疾病領域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糖尿病（インスリンポンプ等）</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 </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CEMA地域全体</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2,500人</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中・東欧、中東、アフリカ（CEMA） 地域102カ国で事業を展開している。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a:endParaRPr>
                    </a:p>
                    <a:p>
                      <a:pPr marL="90170" marR="0" lvl="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支援には、インフラ整備、治療法や機器の啓発、それらを使用する医師の研修などが含まれ</a:t>
                      </a:r>
                      <a:r>
                        <a:rPr lang="ja-JP" altLang="en-US" sz="900" b="0" kern="1200" noProof="1">
                          <a:solidFill>
                            <a:schemeClr val="dk1"/>
                          </a:solidFill>
                          <a:latin typeface="Arial" panose="020B0604020202020204" pitchFamily="34" charset="0"/>
                          <a:ea typeface="ＭＳ Ｐゴシック" panose="020B0600070205080204" pitchFamily="50" charset="-128"/>
                          <a:cs typeface="Arial"/>
                        </a:rPr>
                        <a:t>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代理店</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ネットワーク</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を活用し、カバーエリアを拡大</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0004">
                <a:tc>
                  <a:txBody>
                    <a:bodyPr/>
                    <a:lstStyle/>
                    <a:p>
                      <a:pPr algn="ctr" fontAlgn="ctr"/>
                      <a:r>
                        <a:rPr lang="en-US" sz="1050" b="1" i="0" kern="1200" noProof="1">
                          <a:solidFill>
                            <a:schemeClr val="dk1"/>
                          </a:solidFill>
                          <a:effectLst/>
                          <a:latin typeface="Arial" panose="020B0604020202020204" pitchFamily="34" charset="0"/>
                          <a:ea typeface="ＭＳ Ｐゴシック" panose="020B0600070205080204" pitchFamily="50" charset="-128"/>
                          <a:cs typeface="+mn-cs"/>
                        </a:rPr>
                        <a:t>Fresenius SE&amp;Co.</a:t>
                      </a:r>
                      <a:endParaRPr kumimoji="1" lang="en-US" sz="1050" b="1" i="0" kern="1200" noProof="1">
                        <a:solidFill>
                          <a:schemeClr val="dk1"/>
                        </a:solidFill>
                        <a:effectLst/>
                        <a:latin typeface="Arial" panose="020B0604020202020204" pitchFamily="34" charset="0"/>
                        <a:ea typeface="ＭＳ Ｐゴシック" panose="020B0600070205080204" pitchFamily="50" charset="-128"/>
                        <a:cs typeface="+mn-cs"/>
                      </a:endParaRPr>
                    </a:p>
                    <a:p>
                      <a:pPr algn="ctr" fontAlgn="ctr"/>
                      <a:r>
                        <a:rPr kumimoji="1" lang="en-US" sz="1050" b="1" i="0" kern="1200" noProof="1">
                          <a:solidFill>
                            <a:schemeClr val="dk1"/>
                          </a:solidFill>
                          <a:effectLst/>
                          <a:latin typeface="Arial" panose="020B0604020202020204" pitchFamily="34" charset="0"/>
                          <a:ea typeface="ＭＳ Ｐゴシック" panose="020B0600070205080204" pitchFamily="50" charset="-128"/>
                          <a:cs typeface="+mn-cs"/>
                        </a:rPr>
                        <a:t>（ドイツ）</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糖尿病</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、注入療法</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、および肝および腎不全のための処置装置</a:t>
                      </a:r>
                    </a:p>
                    <a:p>
                      <a:pPr marL="0" marR="0" lvl="0" indent="0" algn="ctr">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疾病領域：腫瘍学、臨床栄養学、輸血学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アフリカ地域：</a:t>
                      </a:r>
                      <a:r>
                        <a:rPr lang="en-US" sz="900" b="0" i="0" u="none" strike="noStrike" kern="1200" noProof="1">
                          <a:solidFill>
                            <a:schemeClr val="dk1"/>
                          </a:solidFill>
                          <a:latin typeface="Arial" panose="020B0604020202020204" pitchFamily="34" charset="0"/>
                          <a:ea typeface="ＭＳ Ｐゴシック" panose="020B0600070205080204" pitchFamily="50" charset="-128"/>
                        </a:rPr>
                        <a:t>1,164人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Fresenius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Medical </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CareやFresenius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Kabiなどの100%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出資の子会社を通じてアフリカで事業展開をしており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、Fresenius Kabi</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はエジプトでの事業を担当し</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同国における医療機器の供給を請け負っている。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2003年にアフリカ市場へ参入した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Koninklijke Philips</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algn="ctr" fontAlgn="ctr"/>
                      <a:r>
                        <a:rPr kumimoji="1" lang="ja-JP" altLang="en-US" sz="1050" b="1" i="0"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i="0" noProof="1">
                          <a:solidFill>
                            <a:schemeClr val="tx1"/>
                          </a:solidFill>
                          <a:latin typeface="Arial" panose="020B0604020202020204" pitchFamily="34" charset="0"/>
                          <a:ea typeface="ＭＳ Ｐゴシック" panose="020B0600070205080204" pitchFamily="50" charset="-128"/>
                          <a:cs typeface="Arial"/>
                        </a:rPr>
                        <a:t>オランダ</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:画像診断システム</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MRI装置、CTスキャナー、X線装置</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、患者モニタリングシステム</a:t>
                      </a:r>
                      <a:endParaRPr lang="ja-JP" altLang="en-US" sz="900" kern="1200" dirty="0">
                        <a:solidFill>
                          <a:schemeClr val="dk1"/>
                        </a:solidFill>
                        <a:latin typeface="Arial" panose="020B0604020202020204" pitchFamily="34" charset="0"/>
                        <a:ea typeface="ＭＳ Ｐゴシック" panose="020B0600070205080204" pitchFamily="50" charset="-128"/>
                        <a:cs typeface="Arial"/>
                      </a:endParaRPr>
                    </a:p>
                    <a:p>
                      <a:pPr marL="0" marR="0" lvl="0" indent="0" algn="ctr" defTabSz="914400">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疾病領域：健康情報科学</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CEMA、APAC、ラテンアメリカ、トルコ</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30,558人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90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年以上にわたりアフリカで事業展開をしており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、エジプト、アルジェリア、モロッコ、ガーナ、ケニア、南アフリカ</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本社</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の6</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カ国に拠点がある。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Egypt Vision 2030に沿って、循環器、産科、婦人科、一般画像検査、</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泌尿器科の新しい医療機器</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、および画像再構成とワークフロー向上のためのAI</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搭載機器を</a:t>
                      </a:r>
                      <a:r>
                        <a:rPr lang="ja-JP" altLang="en-US" sz="900" b="0" kern="1200" noProof="1">
                          <a:solidFill>
                            <a:schemeClr val="dk1"/>
                          </a:solidFill>
                          <a:latin typeface="Arial" panose="020B0604020202020204" pitchFamily="34" charset="0"/>
                          <a:ea typeface="ＭＳ Ｐゴシック" panose="020B0600070205080204" pitchFamily="50" charset="-128"/>
                          <a:cs typeface="Arial"/>
                        </a:rPr>
                        <a:t>販売</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している。</a:t>
                      </a:r>
                      <a:endPar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4743">
                <a:tc>
                  <a:txBody>
                    <a:bodyPr/>
                    <a:lstStyle/>
                    <a:p>
                      <a:pPr algn="ctr" fontAlgn="ctr"/>
                      <a:r>
                        <a:rPr lang="de-DE" altLang="ja-JP" sz="1050" b="1" noProof="1">
                          <a:solidFill>
                            <a:schemeClr val="tx1"/>
                          </a:solidFill>
                          <a:latin typeface="Arial" panose="020B0604020202020204" pitchFamily="34" charset="0"/>
                          <a:ea typeface="ＭＳ Ｐゴシック" panose="020B0600070205080204" pitchFamily="50" charset="-128"/>
                          <a:cs typeface="Arial"/>
                        </a:rPr>
                        <a:t>F. Hoffman-La Roche Ltd. </a:t>
                      </a:r>
                      <a:endParaRPr lang="ja-JP" altLang="en-US" sz="1050" b="1" dirty="0">
                        <a:solidFill>
                          <a:schemeClr val="tx1"/>
                        </a:solidFill>
                        <a:latin typeface="Arial" panose="020B0604020202020204" pitchFamily="34" charset="0"/>
                        <a:ea typeface="ＭＳ Ｐゴシック" panose="020B0600070205080204" pitchFamily="50" charset="-128"/>
                        <a:cs typeface="Arial"/>
                      </a:endParaRPr>
                    </a:p>
                    <a:p>
                      <a:pPr lvl="0" algn="ctr">
                        <a:buNone/>
                      </a:pPr>
                      <a:r>
                        <a:rPr kumimoji="1" lang="ja-JP" altLang="de-DE" sz="1050" b="1" noProof="1">
                          <a:solidFill>
                            <a:schemeClr val="tx1"/>
                          </a:solidFill>
                          <a:latin typeface="Arial" panose="020B0604020202020204" pitchFamily="34" charset="0"/>
                          <a:ea typeface="ＭＳ Ｐゴシック" panose="020B0600070205080204" pitchFamily="50" charset="-128"/>
                          <a:cs typeface="Arial"/>
                        </a:rPr>
                        <a:t>（</a:t>
                      </a:r>
                      <a:r>
                        <a:rPr kumimoji="1" lang="de-DE" altLang="ja-JP" sz="1050" b="1" noProof="1">
                          <a:solidFill>
                            <a:schemeClr val="tx1"/>
                          </a:solidFill>
                          <a:latin typeface="Arial" panose="020B0604020202020204" pitchFamily="34" charset="0"/>
                          <a:ea typeface="ＭＳ Ｐゴシック" panose="020B0600070205080204" pitchFamily="50" charset="-128"/>
                          <a:cs typeface="Arial"/>
                        </a:rPr>
                        <a:t>スイス</a:t>
                      </a:r>
                      <a:r>
                        <a:rPr kumimoji="1" lang="ja-JP" altLang="de-DE"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:分子診断、組織診断、糖尿病治療、臨床化学および免疫化学装置</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中東地域</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500-1000人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現地の保健当局および</a:t>
                      </a:r>
                      <a:r>
                        <a:rPr kumimoji="1" lang="en-US" altLang="ja-JP"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エジプト</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医薬品庁（</a:t>
                      </a:r>
                      <a:r>
                        <a:rPr lang="en-US" altLang="ja-JP" sz="900" b="0" noProof="1">
                          <a:latin typeface="Arial" panose="020B0604020202020204" pitchFamily="34" charset="0"/>
                          <a:ea typeface="ＭＳ Ｐゴシック" panose="020B0600070205080204" pitchFamily="50" charset="-128"/>
                          <a:cs typeface="Arial"/>
                        </a:rPr>
                        <a:t>Egyptian Drug Authority</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と連携し</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、現地の規制を遵守し、</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自社の医療機器の登録と流通を促進している。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EVA Pharma社と、臓器移植患者のための先進的な医薬品を共同開発する覚書を締結した。</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4353">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Siemens Healthineers</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algn="ctr" fontAlgn="ct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ドイツ</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画像診断・体外診断用医療機器、検査室診断用医療機器</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a:t>
                      </a:r>
                      <a:r>
                        <a:rPr lang="en-US" sz="900" b="0" i="0" u="none" strike="noStrike" kern="1200" noProof="1">
                          <a:solidFill>
                            <a:schemeClr val="dk1"/>
                          </a:solidFill>
                          <a:latin typeface="Arial" panose="020B0604020202020204" pitchFamily="34" charset="0"/>
                          <a:ea typeface="ＭＳ Ｐゴシック" panose="020B0600070205080204" pitchFamily="50" charset="-128"/>
                        </a:rPr>
                        <a:t>800人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1901年、最初のオフィスをカイロに開設したが、</a:t>
                      </a:r>
                      <a:r>
                        <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rPr>
                        <a:t>医療機器の供給を開始したのはCOVID-19が発生した2020年以降</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であった。</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2023年2月、</a:t>
                      </a:r>
                      <a:r>
                        <a:rPr lang="en-US" altLang="ja-JP" sz="900" kern="1200" baseline="0" noProof="1">
                          <a:solidFill>
                            <a:schemeClr val="dk1"/>
                          </a:solidFill>
                          <a:latin typeface="Arial" panose="020B0604020202020204" pitchFamily="34" charset="0"/>
                          <a:ea typeface="ＭＳ Ｐゴシック" panose="020B0600070205080204" pitchFamily="50" charset="-128"/>
                          <a:cs typeface="Arial"/>
                        </a:rPr>
                        <a:t>エジプトの医療専門家のスキル向上と、最先端の医療機器や新技術の習得のため</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、Siemens Healthineers Academy Egyptを開設した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660729" y="27447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660729" y="35762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9" name="Circle: Hollow 18">
            <a:extLst>
              <a:ext uri="{FF2B5EF4-FFF2-40B4-BE49-F238E27FC236}">
                <a16:creationId xmlns:a16="http://schemas.microsoft.com/office/drawing/2014/main" id="{42934482-12FD-C6E0-D48F-0E9F3FB54067}"/>
              </a:ext>
            </a:extLst>
          </p:cNvPr>
          <p:cNvSpPr/>
          <p:nvPr/>
        </p:nvSpPr>
        <p:spPr>
          <a:xfrm>
            <a:off x="3660729" y="52185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20" name="Circle: Hollow 19">
            <a:extLst>
              <a:ext uri="{FF2B5EF4-FFF2-40B4-BE49-F238E27FC236}">
                <a16:creationId xmlns:a16="http://schemas.microsoft.com/office/drawing/2014/main" id="{C663EC34-011F-E08A-8137-31ABA909A222}"/>
              </a:ext>
            </a:extLst>
          </p:cNvPr>
          <p:cNvSpPr/>
          <p:nvPr/>
        </p:nvSpPr>
        <p:spPr>
          <a:xfrm>
            <a:off x="3660729" y="586713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5" name="Circle: Hollow 4">
            <a:extLst>
              <a:ext uri="{FF2B5EF4-FFF2-40B4-BE49-F238E27FC236}">
                <a16:creationId xmlns:a16="http://schemas.microsoft.com/office/drawing/2014/main" id="{B5CFEDA8-9DAB-6793-B637-FA5DDB9747B9}"/>
              </a:ext>
            </a:extLst>
          </p:cNvPr>
          <p:cNvSpPr/>
          <p:nvPr/>
        </p:nvSpPr>
        <p:spPr>
          <a:xfrm>
            <a:off x="3660729" y="43868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Tree>
    <p:extLst>
      <p:ext uri="{BB962C8B-B14F-4D97-AF65-F5344CB8AC3E}">
        <p14:creationId xmlns:p14="http://schemas.microsoft.com/office/powerpoint/2010/main" val="2000299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業界構造-主要メーカー</a:t>
            </a:r>
            <a:r>
              <a:rPr lang="ja-JP" altLang="en-US" sz="2000" noProof="1">
                <a:latin typeface="HGPSoeiKakugothicUB"/>
                <a:ea typeface="HGPSoeiKakugothicUB"/>
              </a:rPr>
              <a:t>（</a:t>
            </a:r>
            <a:r>
              <a:rPr lang="ja-JP" sz="2000" noProof="1">
                <a:latin typeface="HGPSoeiKakugothicUB"/>
                <a:ea typeface="HGPSoeiKakugothicUB"/>
              </a:rPr>
              <a:t>日本企業以外の外資</a:t>
            </a:r>
            <a:r>
              <a:rPr lang="ja-JP" altLang="en-US" sz="2000" noProof="1">
                <a:ea typeface="HGPSoeiKakugothicUB"/>
              </a:rPr>
              <a:t>）</a:t>
            </a:r>
            <a:r>
              <a:rPr lang="ja-JP" altLang="en-US" sz="2000" noProof="1"/>
              <a:t>（</a:t>
            </a:r>
            <a:r>
              <a:rPr lang="en-US" altLang="ja-JP" sz="2000" noProof="1"/>
              <a:t>3</a:t>
            </a:r>
            <a:r>
              <a:rPr lang="ja-JP" altLang="en-US" sz="2000" noProof="1"/>
              <a:t>/3）</a:t>
            </a:r>
            <a:endParaRPr lang="ja-JP" sz="2000" dirty="0">
              <a:latin typeface="HGPSoeiKakugothicUB"/>
              <a:ea typeface="HGPSoeiKakugothicUB"/>
            </a:endParaRPr>
          </a:p>
        </p:txBody>
      </p:sp>
      <p:sp>
        <p:nvSpPr>
          <p:cNvPr id="6" name="テキスト ボックス 5"/>
          <p:cNvSpPr txBox="1"/>
          <p:nvPr/>
        </p:nvSpPr>
        <p:spPr>
          <a:xfrm>
            <a:off x="246515" y="6597352"/>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（出所）Webサイト、アニュアルレポート、Data Bridge、Statista</a:t>
            </a:r>
            <a:endParaRPr kumimoji="0" lang="ja-JP" altLang="en-US" sz="800" bmk="">
              <a:latin typeface="Arial"/>
              <a:ea typeface="ＭＳ Ｐゴシック"/>
              <a:cs typeface="Arial"/>
            </a:endParaRPr>
          </a:p>
        </p:txBody>
      </p:sp>
      <p:sp>
        <p:nvSpPr>
          <p:cNvPr id="12" name="Rectangle 6"/>
          <p:cNvSpPr>
            <a:spLocks noChangeArrowheads="1"/>
          </p:cNvSpPr>
          <p:nvPr/>
        </p:nvSpPr>
        <p:spPr bwMode="auto">
          <a:xfrm>
            <a:off x="262877" y="191644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主な中国系外資メーカーの現況</a:t>
            </a:r>
            <a:endParaRPr lang="ja-JP">
              <a:cs typeface="Arial" pitchFamily="34" charset="0"/>
            </a:endParaRP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239348"/>
            <a:ext cx="9505056" cy="453650"/>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エジプトは主に中国から画像診断機器や消耗品を輸入している。</a:t>
            </a:r>
            <a:r>
              <a:rPr lang="en-US" altLang="ja-JP" sz="1400" dirty="0">
                <a:latin typeface="MS PGothic"/>
                <a:ea typeface="ＭＳ Ｐゴシック"/>
                <a:cs typeface="Arial"/>
              </a:rPr>
              <a:t> </a:t>
            </a:r>
            <a:r>
              <a:rPr lang="en-US" altLang="ja-JP" sz="1400" dirty="0" err="1">
                <a:latin typeface="MS PGothic"/>
                <a:ea typeface="ＭＳ Ｐゴシック"/>
                <a:cs typeface="Arial"/>
              </a:rPr>
              <a:t>一方</a:t>
            </a:r>
            <a:r>
              <a:rPr lang="en-US" altLang="ja-JP" sz="1400" dirty="0">
                <a:latin typeface="MS PGothic"/>
                <a:ea typeface="ＭＳ Ｐゴシック"/>
                <a:cs typeface="Arial"/>
              </a:rPr>
              <a:t>、</a:t>
            </a:r>
            <a:r>
              <a:rPr lang="en-US" altLang="ja-JP" sz="1400" noProof="1">
                <a:latin typeface="MS PGothic"/>
                <a:ea typeface="ＭＳ Ｐゴシック"/>
                <a:cs typeface="Arial"/>
              </a:rPr>
              <a:t>中国の医療機器メーカーは欧米に比べて少なく、</a:t>
            </a:r>
            <a:r>
              <a:rPr lang="ja-JP" altLang="en-US" sz="1400" noProof="1">
                <a:latin typeface="MS PGothic"/>
                <a:ea typeface="ＭＳ Ｐゴシック"/>
                <a:cs typeface="Arial"/>
              </a:rPr>
              <a:t>進出状況</a:t>
            </a:r>
            <a:r>
              <a:rPr lang="en-US" altLang="ja-JP" sz="1400" noProof="1">
                <a:latin typeface="MS PGothic"/>
                <a:ea typeface="ＭＳ Ｐゴシック"/>
                <a:cs typeface="Arial"/>
              </a:rPr>
              <a:t>に関する情報は限られている。</a:t>
            </a: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959528745"/>
              </p:ext>
            </p:extLst>
          </p:nvPr>
        </p:nvGraphicFramePr>
        <p:xfrm>
          <a:off x="246515" y="2334162"/>
          <a:ext cx="9420326" cy="2756950"/>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48204">
                  <a:extLst>
                    <a:ext uri="{9D8B030D-6E8A-4147-A177-3AD203B41FA5}">
                      <a16:colId xmlns:a16="http://schemas.microsoft.com/office/drawing/2014/main" val="20001"/>
                    </a:ext>
                  </a:extLst>
                </a:gridCol>
                <a:gridCol w="1202350">
                  <a:extLst>
                    <a:ext uri="{9D8B030D-6E8A-4147-A177-3AD203B41FA5}">
                      <a16:colId xmlns:a16="http://schemas.microsoft.com/office/drawing/2014/main" val="3661723914"/>
                    </a:ext>
                  </a:extLst>
                </a:gridCol>
                <a:gridCol w="1147139">
                  <a:extLst>
                    <a:ext uri="{9D8B030D-6E8A-4147-A177-3AD203B41FA5}">
                      <a16:colId xmlns:a16="http://schemas.microsoft.com/office/drawing/2014/main" val="3386509722"/>
                    </a:ext>
                  </a:extLst>
                </a:gridCol>
                <a:gridCol w="3921756">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主な</a:t>
                      </a:r>
                      <a:r>
                        <a:rPr lang="ja-JP" altLang="en-US" sz="1100" b="0" kern="1200" noProof="1">
                          <a:solidFill>
                            <a:schemeClr val="lt1"/>
                          </a:solidFill>
                          <a:latin typeface="HGP創英角ｺﾞｼｯｸUB"/>
                          <a:ea typeface="HGP創英角ｺﾞｼｯｸUB"/>
                          <a:cs typeface="+mn-cs"/>
                        </a:rPr>
                        <a:t>製品と</a:t>
                      </a:r>
                      <a:r>
                        <a:rPr kumimoji="1" lang="ja-JP" altLang="en-US" sz="1100" b="0" kern="1200" noProof="1">
                          <a:solidFill>
                            <a:schemeClr val="lt1"/>
                          </a:solidFill>
                          <a:latin typeface="HGP創英角ｺﾞｼｯｸUB"/>
                          <a:ea typeface="HGP創英角ｺﾞｼｯｸUB"/>
                          <a:cs typeface="+mn-cs"/>
                        </a:rPr>
                        <a:t>疾患領域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730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kern="1200" noProof="1">
                          <a:solidFill>
                            <a:schemeClr val="tx1"/>
                          </a:solidFill>
                          <a:latin typeface="Arial"/>
                          <a:ea typeface="HGP創英角ｺﾞｼｯｸUB"/>
                          <a:cs typeface="Arial"/>
                        </a:rPr>
                        <a:t>Mindray</a:t>
                      </a:r>
                      <a:endParaRPr kumimoji="1" lang="en-US" sz="1100" b="1" kern="1200" noProof="1">
                        <a:solidFill>
                          <a:schemeClr val="tx1"/>
                        </a:solidFill>
                        <a:latin typeface="Arial"/>
                        <a:ea typeface="HGP創英角ｺﾞｼｯｸUB"/>
                        <a:cs typeface="Arial"/>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a:ea typeface="ＭＳ Ｐゴシック"/>
                          <a:cs typeface="Arial"/>
                        </a:rPr>
                        <a:t>製品</a:t>
                      </a:r>
                      <a:r>
                        <a:rPr kumimoji="1" lang="en-US" altLang="ja-JP" sz="900" kern="1200" noProof="1">
                          <a:solidFill>
                            <a:schemeClr val="dk1"/>
                          </a:solidFill>
                          <a:latin typeface="Arial"/>
                          <a:ea typeface="ＭＳ Ｐゴシック"/>
                          <a:cs typeface="Arial"/>
                        </a:rPr>
                        <a:t>:</a:t>
                      </a:r>
                      <a:r>
                        <a:rPr kumimoji="1" lang="ja-JP" altLang="en-US" sz="900" kern="1200" noProof="1">
                          <a:solidFill>
                            <a:schemeClr val="dk1"/>
                          </a:solidFill>
                          <a:latin typeface="Arial"/>
                          <a:ea typeface="ＭＳ Ｐゴシック"/>
                          <a:cs typeface="Arial"/>
                        </a:rPr>
                        <a:t>患者</a:t>
                      </a:r>
                      <a:r>
                        <a:rPr lang="ja-JP" altLang="en-US" sz="900" kern="1200" noProof="1">
                          <a:solidFill>
                            <a:schemeClr val="dk1"/>
                          </a:solidFill>
                          <a:latin typeface="Arial"/>
                          <a:ea typeface="ＭＳ Ｐゴシック"/>
                          <a:cs typeface="Arial"/>
                        </a:rPr>
                        <a:t>モニタリング</a:t>
                      </a:r>
                      <a:r>
                        <a:rPr kumimoji="1" lang="ja-JP" altLang="en-US" sz="900" kern="1200" noProof="1">
                          <a:solidFill>
                            <a:schemeClr val="dk1"/>
                          </a:solidFill>
                          <a:latin typeface="Arial"/>
                          <a:ea typeface="ＭＳ Ｐゴシック"/>
                          <a:cs typeface="Arial"/>
                        </a:rPr>
                        <a:t>・</a:t>
                      </a:r>
                      <a:r>
                        <a:rPr lang="ja-JP" altLang="en-US" sz="900" kern="1200" noProof="1">
                          <a:solidFill>
                            <a:schemeClr val="dk1"/>
                          </a:solidFill>
                          <a:latin typeface="Arial"/>
                          <a:ea typeface="ＭＳ Ｐゴシック"/>
                          <a:cs typeface="Arial"/>
                        </a:rPr>
                        <a:t>生命維持</a:t>
                      </a:r>
                      <a:r>
                        <a:rPr kumimoji="1" lang="ja-JP" altLang="en-US" sz="900" kern="1200" noProof="1">
                          <a:solidFill>
                            <a:schemeClr val="dk1"/>
                          </a:solidFill>
                          <a:latin typeface="Arial"/>
                          <a:ea typeface="ＭＳ Ｐゴシック"/>
                          <a:cs typeface="Arial"/>
                        </a:rPr>
                        <a:t>装置、体外診断</a:t>
                      </a:r>
                      <a:r>
                        <a:rPr lang="ja-JP" altLang="en-US" sz="900" kern="1200" noProof="1">
                          <a:solidFill>
                            <a:schemeClr val="dk1"/>
                          </a:solidFill>
                          <a:latin typeface="Arial"/>
                          <a:ea typeface="ＭＳ Ｐゴシック"/>
                          <a:cs typeface="Arial"/>
                        </a:rPr>
                        <a:t>用医薬品</a:t>
                      </a:r>
                      <a:r>
                        <a:rPr kumimoji="1" lang="ja-JP" altLang="en-US" sz="900" kern="1200" noProof="1">
                          <a:solidFill>
                            <a:schemeClr val="dk1"/>
                          </a:solidFill>
                          <a:latin typeface="Arial"/>
                          <a:ea typeface="ＭＳ Ｐゴシック"/>
                          <a:cs typeface="Arial"/>
                        </a:rPr>
                        <a:t>、画像診断装置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a:ea typeface="ＭＳ Ｐゴシック"/>
                          <a:cs typeface="Arial"/>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アラブ首長国連邦</a:t>
                      </a:r>
                      <a:r>
                        <a:rPr kumimoji="1" lang="en-US" altLang="ja-JP" sz="900" kern="1200" noProof="1">
                          <a:solidFill>
                            <a:schemeClr val="dk1"/>
                          </a:solidFill>
                          <a:latin typeface="MS PGothic"/>
                          <a:ea typeface="ＭＳ Ｐゴシック"/>
                          <a:cs typeface="Arial"/>
                        </a:rPr>
                        <a:t>、サウジアラビア、エジプト、モロッコ、ケニア、南アフリカなど、中東とアフリカに</a:t>
                      </a:r>
                      <a:r>
                        <a:rPr kumimoji="1" lang="en-US" altLang="ja-JP" sz="900" kern="1200" noProof="1">
                          <a:solidFill>
                            <a:schemeClr val="dk1"/>
                          </a:solidFill>
                          <a:latin typeface="Arial"/>
                          <a:ea typeface="ＭＳ Ｐゴシック"/>
                          <a:cs typeface="Arial"/>
                        </a:rPr>
                        <a:t>8</a:t>
                      </a:r>
                      <a:r>
                        <a:rPr lang="en-US" altLang="ja-JP" sz="900" kern="1200" noProof="1">
                          <a:solidFill>
                            <a:schemeClr val="dk1"/>
                          </a:solidFill>
                          <a:latin typeface="MS PGothic"/>
                          <a:ea typeface="ＭＳ Ｐゴシック"/>
                          <a:cs typeface="Arial"/>
                        </a:rPr>
                        <a:t>つの子会社と支社がある。</a:t>
                      </a:r>
                      <a:endParaRPr kumimoji="1" lang="en-US" altLang="ja-JP" sz="900" kern="1200" noProof="1">
                        <a:solidFill>
                          <a:schemeClr val="dk1"/>
                        </a:solidFill>
                        <a:latin typeface="MS PGothic"/>
                        <a:ea typeface="ＭＳ Ｐゴシック"/>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カイロの科学事務所を介してエジプトでの製品の流通を行っている。</a:t>
                      </a:r>
                      <a:endParaRPr kumimoji="1" lang="en-US" altLang="ja-JP" sz="900" kern="1200" noProof="1">
                        <a:solidFill>
                          <a:schemeClr val="dk1"/>
                        </a:solidFill>
                        <a:latin typeface="MS PGothic"/>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algn="ctr" fontAlgn="ctr"/>
                      <a:r>
                        <a:rPr lang="en-US" altLang="ja-JP" sz="1100" b="1" i="0" kern="1200" noProof="1">
                          <a:solidFill>
                            <a:schemeClr val="dk1"/>
                          </a:solidFill>
                          <a:effectLst/>
                          <a:latin typeface="+mn-lt"/>
                          <a:ea typeface="+mn-ea"/>
                          <a:cs typeface="+mn-cs"/>
                        </a:rPr>
                        <a:t>BGI Genomics</a:t>
                      </a:r>
                      <a:endParaRPr kumimoji="1" lang="en-US" altLang="ja-JP" sz="1100" b="1" i="0" kern="1200" noProof="1">
                        <a:solidFill>
                          <a:schemeClr val="dk1"/>
                        </a:solidFill>
                        <a:effectLst/>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ja-JP" altLang="en-US" sz="900" kern="1200" noProof="1">
                          <a:solidFill>
                            <a:schemeClr val="dk1"/>
                          </a:solidFill>
                          <a:latin typeface="MS PGothic"/>
                          <a:ea typeface="ＭＳ Ｐゴシック"/>
                          <a:cs typeface="Arial"/>
                        </a:rPr>
                        <a:t>製品</a:t>
                      </a:r>
                      <a:r>
                        <a:rPr lang="en-US" altLang="ja-JP" sz="900" kern="1200" noProof="1">
                          <a:solidFill>
                            <a:schemeClr val="dk1"/>
                          </a:solidFill>
                          <a:latin typeface="MS PGothic"/>
                          <a:ea typeface="ＭＳ Ｐゴシック"/>
                          <a:cs typeface="Arial"/>
                        </a:rPr>
                        <a:t>:ゲノム配列サービスおよび装置</a:t>
                      </a:r>
                      <a:r>
                        <a:rPr kumimoji="1" lang="en-US" altLang="ja-JP" sz="900" kern="1200" noProof="1">
                          <a:solidFill>
                            <a:schemeClr val="dk1"/>
                          </a:solidFill>
                          <a:latin typeface="MS PGothic"/>
                          <a:ea typeface="ＭＳ Ｐゴシック"/>
                          <a:cs typeface="Arial"/>
                        </a:rPr>
                        <a:t>、精密医療診断</a:t>
                      </a:r>
                      <a:endParaRPr kumimoji="1" lang="ja-JP" altLang="en-US" sz="900" kern="1200">
                        <a:solidFill>
                          <a:schemeClr val="dk1"/>
                        </a:solidFill>
                        <a:latin typeface="MS PGothic"/>
                        <a:ea typeface="MS PGothic"/>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子会社である</a:t>
                      </a:r>
                      <a:r>
                        <a:rPr kumimoji="1" lang="en-US" altLang="ja-JP" sz="900" kern="1200" noProof="1">
                          <a:solidFill>
                            <a:schemeClr val="dk1"/>
                          </a:solidFill>
                          <a:latin typeface="+mn-lt"/>
                          <a:ea typeface="ＭＳ Ｐゴシック"/>
                          <a:cs typeface="Arial"/>
                        </a:rPr>
                        <a:t>BGI Almanahil Health for Medical Service</a:t>
                      </a:r>
                      <a:r>
                        <a:rPr kumimoji="1" lang="en-US" altLang="ja-JP" sz="900" kern="1200" noProof="1">
                          <a:solidFill>
                            <a:schemeClr val="dk1"/>
                          </a:solidFill>
                          <a:latin typeface="MS PGothic"/>
                          <a:ea typeface="ＭＳ Ｐゴシック"/>
                          <a:cs typeface="Arial"/>
                        </a:rPr>
                        <a:t>を通じて、サウジアラビア、バーレーン、クウェート、カタール、トルコ、オマーン、エジプトを含む</a:t>
                      </a:r>
                      <a:r>
                        <a:rPr kumimoji="1" lang="en-US" altLang="ja-JP" sz="900" kern="1200" noProof="1">
                          <a:solidFill>
                            <a:schemeClr val="dk1"/>
                          </a:solidFill>
                          <a:latin typeface="+mn-lt"/>
                          <a:ea typeface="ＭＳ Ｐゴシック"/>
                          <a:cs typeface="Arial"/>
                        </a:rPr>
                        <a:t>MENA</a:t>
                      </a:r>
                      <a:r>
                        <a:rPr lang="en-US" altLang="ja-JP" sz="900" kern="1200" noProof="1">
                          <a:solidFill>
                            <a:schemeClr val="dk1"/>
                          </a:solidFill>
                          <a:latin typeface="MS PGothic"/>
                          <a:ea typeface="ＭＳ Ｐゴシック"/>
                          <a:cs typeface="Arial"/>
                        </a:rPr>
                        <a:t>地域に医療サービスを提供している</a:t>
                      </a:r>
                      <a:r>
                        <a:rPr kumimoji="1" lang="en-US" altLang="ja-JP" sz="900" kern="1200" noProof="1">
                          <a:solidFill>
                            <a:schemeClr val="dk1"/>
                          </a:solidFill>
                          <a:latin typeface="MS PGothic"/>
                          <a:ea typeface="ＭＳ Ｐゴシック"/>
                          <a:cs typeface="Arial"/>
                        </a:rPr>
                        <a:t>。</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ja-JP" altLang="en-US" sz="900" noProof="1">
                          <a:latin typeface="ＭＳ Ｐゴシック"/>
                          <a:ea typeface="+mn-ea"/>
                          <a:cs typeface="Arial"/>
                        </a:rPr>
                        <a:t>エジプト保健・人口省</a:t>
                      </a:r>
                      <a:r>
                        <a:rPr lang="ja-JP" altLang="en-US" sz="900" noProof="1">
                          <a:ea typeface="+mn-ea"/>
                          <a:cs typeface="Arial"/>
                        </a:rPr>
                        <a:t>（</a:t>
                      </a:r>
                      <a:r>
                        <a:rPr lang="en-US" altLang="ja-JP" sz="900" noProof="1">
                          <a:ea typeface="+mn-ea"/>
                          <a:cs typeface="Arial"/>
                        </a:rPr>
                        <a:t>Ministry of Health and Population</a:t>
                      </a:r>
                      <a:r>
                        <a:rPr lang="ja-JP" altLang="en-US" sz="900" noProof="1">
                          <a:ea typeface="+mn-ea"/>
                          <a:cs typeface="Arial"/>
                        </a:rPr>
                        <a:t>）</a:t>
                      </a:r>
                      <a:r>
                        <a:rPr lang="en-US" altLang="ja-JP" sz="900" kern="1200" noProof="1">
                          <a:solidFill>
                            <a:schemeClr val="dk1"/>
                          </a:solidFill>
                          <a:latin typeface="MS PGothic"/>
                          <a:ea typeface="ＭＳ Ｐゴシック"/>
                          <a:cs typeface="Arial"/>
                        </a:rPr>
                        <a:t>の大臣と協力して</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遺伝子疾患の早期発見のために中央研究所を通じて、市民への遺伝子検査サービスの提供を拡大した</a:t>
                      </a:r>
                      <a:r>
                        <a:rPr kumimoji="1" lang="en-US" altLang="ja-JP" sz="900" kern="1200" noProof="1">
                          <a:solidFill>
                            <a:schemeClr val="dk1"/>
                          </a:solidFill>
                          <a:latin typeface="MS PGothic"/>
                          <a:ea typeface="ＭＳ Ｐゴシック"/>
                          <a:cs typeface="Arial"/>
                        </a:rPr>
                        <a:t>。</a:t>
                      </a:r>
                      <a:endParaRPr kumimoji="1" lang="en-US" altLang="ja-JP" sz="900" kern="1200" dirty="0">
                        <a:solidFill>
                          <a:schemeClr val="dk1"/>
                        </a:solidFill>
                        <a:latin typeface="MS PGothic"/>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100" b="1" noProof="1">
                          <a:solidFill>
                            <a:schemeClr val="tx1"/>
                          </a:solidFill>
                          <a:latin typeface="Arial"/>
                          <a:ea typeface="HGP創英角ｺﾞｼｯｸUB"/>
                          <a:cs typeface="Arial"/>
                        </a:rPr>
                        <a:t>Shanghai MicroPort</a:t>
                      </a:r>
                      <a:endParaRPr kumimoji="1" lang="en-US" altLang="ja-JP" sz="1100" b="1" noProof="1">
                        <a:solidFill>
                          <a:schemeClr val="tx1"/>
                        </a:solidFill>
                        <a:latin typeface="Arial"/>
                        <a:ea typeface="HGP創英角ｺﾞｼｯｸUB"/>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a:ea typeface="ＭＳ Ｐゴシック"/>
                          <a:cs typeface="Arial"/>
                        </a:rPr>
                        <a:t>製品</a:t>
                      </a:r>
                      <a:r>
                        <a:rPr kumimoji="1" lang="en-US" altLang="ja-JP" sz="900" kern="1200" noProof="1">
                          <a:solidFill>
                            <a:schemeClr val="dk1"/>
                          </a:solidFill>
                          <a:latin typeface="MS PGothic"/>
                          <a:ea typeface="ＭＳ Ｐゴシック"/>
                          <a:cs typeface="Arial"/>
                        </a:rPr>
                        <a:t>:診断</a:t>
                      </a:r>
                      <a:r>
                        <a:rPr kumimoji="1" lang="ja-JP" altLang="en-US" sz="900" kern="1200" noProof="1">
                          <a:solidFill>
                            <a:schemeClr val="dk1"/>
                          </a:solidFill>
                          <a:latin typeface="MS PGothic"/>
                          <a:ea typeface="ＭＳ Ｐゴシック"/>
                          <a:cs typeface="Arial"/>
                        </a:rPr>
                        <a:t>（</a:t>
                      </a:r>
                      <a:r>
                        <a:rPr kumimoji="1" lang="en-US" altLang="ja-JP" sz="900" kern="1200" noProof="1">
                          <a:solidFill>
                            <a:schemeClr val="dk1"/>
                          </a:solidFill>
                          <a:latin typeface="MS PGothic"/>
                          <a:ea typeface="ＭＳ Ｐゴシック"/>
                          <a:cs typeface="Arial"/>
                        </a:rPr>
                        <a:t>カテーテル、シース</a:t>
                      </a:r>
                      <a:r>
                        <a:rPr kumimoji="1" lang="ja-JP" altLang="en-US" sz="900" kern="1200" noProof="1">
                          <a:solidFill>
                            <a:schemeClr val="dk1"/>
                          </a:solidFill>
                          <a:latin typeface="MS PGothic"/>
                          <a:ea typeface="ＭＳ Ｐゴシック"/>
                          <a:cs typeface="Arial"/>
                        </a:rPr>
                        <a:t>）</a:t>
                      </a:r>
                      <a:r>
                        <a:rPr kumimoji="1" lang="en-US" altLang="ja-JP" sz="900" kern="1200" noProof="1">
                          <a:solidFill>
                            <a:schemeClr val="dk1"/>
                          </a:solidFill>
                          <a:latin typeface="MS PGothic"/>
                          <a:ea typeface="ＭＳ Ｐゴシック"/>
                          <a:cs typeface="Arial"/>
                        </a:rPr>
                        <a:t>、ステント、不整脈、および血管内処置</a:t>
                      </a:r>
                    </a:p>
                    <a:p>
                      <a:pPr marL="0" marR="0" lvl="0" indent="0" algn="ctr">
                        <a:lnSpc>
                          <a:spcPct val="105000"/>
                        </a:lnSpc>
                        <a:spcBef>
                          <a:spcPts val="0"/>
                        </a:spcBef>
                        <a:spcAft>
                          <a:spcPts val="200"/>
                        </a:spcAft>
                        <a:buClrTx/>
                        <a:buSzTx/>
                        <a:buFontTx/>
                        <a:buNone/>
                      </a:pPr>
                      <a:r>
                        <a:rPr lang="en-US" altLang="ja-JP" sz="900" kern="1200" noProof="1">
                          <a:solidFill>
                            <a:schemeClr val="dk1"/>
                          </a:solidFill>
                          <a:latin typeface="MS PGothic"/>
                          <a:ea typeface="ＭＳ Ｐゴシック"/>
                          <a:cs typeface="Arial"/>
                        </a:rPr>
                        <a:t>疾病領域：整形外科</a:t>
                      </a:r>
                      <a:endParaRPr lang="en-US" altLang="ja-JP" sz="900" kern="1200" noProof="1">
                        <a:solidFill>
                          <a:schemeClr val="dk1"/>
                        </a:solidFill>
                        <a:latin typeface="ＭＳ Ｐゴシック"/>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不明</a:t>
                      </a:r>
                      <a:endParaRPr kumimoji="1" lang="ja-JP" altLang="en-US" sz="900" kern="1200" noProof="1">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a:ea typeface="ＭＳ Ｐゴシック"/>
                          <a:cs typeface="Arial"/>
                        </a:rPr>
                        <a:t>2021</a:t>
                      </a:r>
                      <a:r>
                        <a:rPr kumimoji="1" lang="en-US" altLang="ja-JP" sz="900" kern="1200" noProof="1">
                          <a:solidFill>
                            <a:schemeClr val="dk1"/>
                          </a:solidFill>
                          <a:latin typeface="MS PGothic"/>
                          <a:ea typeface="ＭＳ Ｐゴシック"/>
                          <a:cs typeface="Arial"/>
                        </a:rPr>
                        <a:t>年にエジプト市場に参入した。</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rPr>
                        <a:t>2023</a:t>
                      </a:r>
                      <a:r>
                        <a:rPr kumimoji="1" lang="en-US" altLang="ja-JP" sz="900" kern="1200" noProof="1">
                          <a:solidFill>
                            <a:schemeClr val="dk1"/>
                          </a:solidFill>
                          <a:latin typeface="MS PGothic"/>
                          <a:ea typeface="ＭＳ Ｐゴシック"/>
                          <a:cs typeface="Arial"/>
                        </a:rPr>
                        <a:t>年</a:t>
                      </a:r>
                      <a:r>
                        <a:rPr kumimoji="1" lang="en-US" altLang="ja-JP" sz="900" kern="1200" noProof="1">
                          <a:solidFill>
                            <a:schemeClr val="dk1"/>
                          </a:solidFill>
                          <a:latin typeface="Arial"/>
                          <a:ea typeface="ＭＳ Ｐゴシック"/>
                          <a:cs typeface="Arial"/>
                        </a:rPr>
                        <a:t>4</a:t>
                      </a:r>
                      <a:r>
                        <a:rPr kumimoji="1" lang="en-US" altLang="ja-JP" sz="900" kern="1200" noProof="1">
                          <a:solidFill>
                            <a:schemeClr val="dk1"/>
                          </a:solidFill>
                          <a:latin typeface="MS PGothic"/>
                          <a:ea typeface="ＭＳ Ｐゴシック"/>
                          <a:cs typeface="Arial"/>
                        </a:rPr>
                        <a:t>月、同社は</a:t>
                      </a:r>
                      <a:r>
                        <a:rPr kumimoji="1" lang="en-US" altLang="ja-JP" sz="900" kern="1200" noProof="1">
                          <a:solidFill>
                            <a:schemeClr val="dk1"/>
                          </a:solidFill>
                          <a:latin typeface="+mn-lt"/>
                          <a:ea typeface="ＭＳ Ｐゴシック"/>
                          <a:cs typeface="Arial"/>
                        </a:rPr>
                        <a:t>MicroPortEPのColumbusTM 3 DEP Navigation Systemx</a:t>
                      </a:r>
                      <a:r>
                        <a:rPr lang="en-US" altLang="ja-JP" sz="900" kern="1200" noProof="1">
                          <a:solidFill>
                            <a:schemeClr val="dk1"/>
                          </a:solidFill>
                          <a:latin typeface="MS PGothic"/>
                          <a:ea typeface="ＭＳ Ｐゴシック"/>
                          <a:cs typeface="Arial"/>
                        </a:rPr>
                        <a:t>を用いて</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エジプト市場で初めて三次元手術を成功させた</a:t>
                      </a:r>
                      <a:r>
                        <a:rPr kumimoji="1" lang="en-US" altLang="ja-JP" sz="900" kern="1200" noProof="1">
                          <a:solidFill>
                            <a:schemeClr val="dk1"/>
                          </a:solidFill>
                          <a:latin typeface="MS PGothic"/>
                          <a:ea typeface="ＭＳ Ｐゴシック"/>
                          <a:cs typeface="Arial"/>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783857" y="287449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783857" y="371071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4" name="Multiplication Sign 3">
            <a:extLst>
              <a:ext uri="{FF2B5EF4-FFF2-40B4-BE49-F238E27FC236}">
                <a16:creationId xmlns:a16="http://schemas.microsoft.com/office/drawing/2014/main" id="{394BCECD-6498-99CE-976B-C25316D94000}"/>
              </a:ext>
            </a:extLst>
          </p:cNvPr>
          <p:cNvSpPr/>
          <p:nvPr/>
        </p:nvSpPr>
        <p:spPr>
          <a:xfrm>
            <a:off x="3756428" y="4483973"/>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a:p>
        </p:txBody>
      </p:sp>
    </p:spTree>
    <p:extLst>
      <p:ext uri="{BB962C8B-B14F-4D97-AF65-F5344CB8AC3E}">
        <p14:creationId xmlns:p14="http://schemas.microsoft.com/office/powerpoint/2010/main" val="518416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業界構造-</a:t>
            </a:r>
            <a:r>
              <a:rPr lang="ja-JP" altLang="en-US" sz="2000" noProof="1">
                <a:latin typeface="HGPSoeiKakugothicUB"/>
                <a:ea typeface="HGPSoeiKakugothicUB"/>
              </a:rPr>
              <a:t>主要地場メーカー</a:t>
            </a:r>
            <a:endParaRPr lang="ja-JP" sz="2000" dirty="0"/>
          </a:p>
        </p:txBody>
      </p:sp>
      <p:sp>
        <p:nvSpPr>
          <p:cNvPr id="6" name="テキスト ボックス 5"/>
          <p:cNvSpPr txBox="1"/>
          <p:nvPr/>
        </p:nvSpPr>
        <p:spPr>
          <a:xfrm>
            <a:off x="114185" y="6490707"/>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JETRO、企業ウェブサイト</a:t>
            </a:r>
            <a:endParaRPr kumimoji="0" lang="ja-JP" altLang="en-US" sz="800" dirty="0" bmk="">
              <a:latin typeface="Arial"/>
              <a:ea typeface="ＭＳ Ｐゴシック"/>
              <a:cs typeface="Arial"/>
            </a:endParaRP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エジプトは、医療機器の国内生産が少ないため、ほとんどを輸入している。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a:ea typeface="MS PGothic"/>
                <a:cs typeface="Arial"/>
              </a:rPr>
              <a:t>主な地場メーカーの例は以下の通りである。</a:t>
            </a: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9">
            <a:extLst>
              <a:ext uri="{FF2B5EF4-FFF2-40B4-BE49-F238E27FC236}">
                <a16:creationId xmlns:a16="http://schemas.microsoft.com/office/drawing/2014/main" id="{1FBCC6FB-72D5-4E39-A83A-4E415D2A3EAB}"/>
              </a:ext>
            </a:extLst>
          </p:cNvPr>
          <p:cNvSpPr txBox="1"/>
          <p:nvPr/>
        </p:nvSpPr>
        <p:spPr>
          <a:xfrm>
            <a:off x="117809" y="6287162"/>
            <a:ext cx="8640960" cy="144016"/>
          </a:xfrm>
          <a:prstGeom prst="rect">
            <a:avLst/>
          </a:prstGeom>
          <a:noFill/>
        </p:spPr>
        <p:txBody>
          <a:bodyPr wrap="square" lIns="0" tIns="0" rIns="0" bIns="0" rtlCol="0" anchor="t">
            <a:noAutofit/>
          </a:bodyPr>
          <a:lstStyle/>
          <a:p>
            <a:r>
              <a:rPr kumimoji="0" lang="en-US" altLang="ja-JP" sz="800" noProof="1" bmk="">
                <a:latin typeface="Arial"/>
                <a:ea typeface="ＭＳ Ｐゴシック"/>
                <a:cs typeface="Arial"/>
              </a:rPr>
              <a:t>1.ただし、2022年12月現在、サイトはメンテナンス中であり、製品カタログのみが提供されている。</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11E08D92-481A-622E-D3CC-8D0696DA8D41}"/>
              </a:ext>
            </a:extLst>
          </p:cNvPr>
          <p:cNvSpPr>
            <a:spLocks noChangeArrowheads="1"/>
          </p:cNvSpPr>
          <p:nvPr/>
        </p:nvSpPr>
        <p:spPr bwMode="auto">
          <a:xfrm>
            <a:off x="262877" y="191644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現地主要メーカーの現況</a:t>
            </a:r>
            <a:endParaRPr lang="ja-JP" altLang="en-US" sz="1400" noProof="1">
              <a:latin typeface="HGP創英角ｺﾞｼｯｸUB" pitchFamily="50" charset="-128"/>
              <a:ea typeface="HGP創英角ｺﾞｼｯｸUB" pitchFamily="50" charset="-128"/>
            </a:endParaRPr>
          </a:p>
        </p:txBody>
      </p:sp>
      <p:graphicFrame>
        <p:nvGraphicFramePr>
          <p:cNvPr id="14" name="表 4">
            <a:extLst>
              <a:ext uri="{FF2B5EF4-FFF2-40B4-BE49-F238E27FC236}">
                <a16:creationId xmlns:a16="http://schemas.microsoft.com/office/drawing/2014/main" id="{C66BD978-05B8-013D-8CEA-DB9B4A84E5D5}"/>
              </a:ext>
            </a:extLst>
          </p:cNvPr>
          <p:cNvGraphicFramePr>
            <a:graphicFrameLocks noGrp="1"/>
          </p:cNvGraphicFramePr>
          <p:nvPr>
            <p:extLst>
              <p:ext uri="{D42A27DB-BD31-4B8C-83A1-F6EECF244321}">
                <p14:modId xmlns:p14="http://schemas.microsoft.com/office/powerpoint/2010/main" val="3546820061"/>
              </p:ext>
            </p:extLst>
          </p:nvPr>
        </p:nvGraphicFramePr>
        <p:xfrm>
          <a:off x="246515" y="2334162"/>
          <a:ext cx="9420329" cy="2786253"/>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2919003">
                  <a:extLst>
                    <a:ext uri="{9D8B030D-6E8A-4147-A177-3AD203B41FA5}">
                      <a16:colId xmlns:a16="http://schemas.microsoft.com/office/drawing/2014/main" val="3386509722"/>
                    </a:ext>
                  </a:extLst>
                </a:gridCol>
                <a:gridCol w="2265572">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lvl="0" algn="ctr" defTabSz="914400">
                        <a:buNone/>
                      </a:pPr>
                      <a:r>
                        <a:rPr kumimoji="1" lang="ja-JP" altLang="en-US" sz="1100" b="0" kern="1200" noProof="1">
                          <a:solidFill>
                            <a:schemeClr val="lt1"/>
                          </a:solidFill>
                          <a:latin typeface="HGP創英角ｺﾞｼｯｸUB"/>
                          <a:ea typeface="HGP創英角ｺﾞｼｯｸUB"/>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会社のURL</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08616">
                <a:tc>
                  <a:txBody>
                    <a:bodyPr/>
                    <a:lstStyle/>
                    <a:p>
                      <a:pPr marL="0" marR="0" indent="0" algn="ctr" rtl="0" eaLnBrk="1" fontAlgn="ctr" latinLnBrk="0" hangingPunct="1">
                        <a:lnSpc>
                          <a:spcPct val="100000"/>
                        </a:lnSpc>
                        <a:spcBef>
                          <a:spcPts val="0"/>
                        </a:spcBef>
                        <a:spcAft>
                          <a:spcPts val="0"/>
                        </a:spcAft>
                        <a:buClrTx/>
                        <a:buSzTx/>
                        <a:buFontTx/>
                        <a:buNone/>
                      </a:pPr>
                      <a:r>
                        <a:rPr lang="en-US" sz="1100" b="1" kern="1200" noProof="1">
                          <a:solidFill>
                            <a:schemeClr val="tx1"/>
                          </a:solidFill>
                          <a:latin typeface="Arial"/>
                          <a:ea typeface="HGP創英角ｺﾞｼｯｸUB"/>
                          <a:cs typeface="Arial"/>
                        </a:rPr>
                        <a:t>Arab Medical Equipment Company</a:t>
                      </a:r>
                      <a:br>
                        <a:rPr lang="en-US" sz="1100" b="1" kern="1200" noProof="1">
                          <a:solidFill>
                            <a:schemeClr val="tx1"/>
                          </a:solidFill>
                          <a:latin typeface="Arial"/>
                          <a:ea typeface="HGP創英角ｺﾞｼｯｸUB"/>
                          <a:cs typeface="Arial"/>
                        </a:rPr>
                      </a:br>
                      <a:r>
                        <a:rPr lang="en-US" sz="1100" b="1" kern="1200" noProof="1">
                          <a:solidFill>
                            <a:schemeClr val="tx1"/>
                          </a:solidFill>
                          <a:latin typeface="Arial"/>
                          <a:ea typeface="HGP創英角ｺﾞｼｯｸUB"/>
                          <a:cs typeface="Arial"/>
                        </a:rPr>
                        <a:t>（</a:t>
                      </a:r>
                      <a:r>
                        <a:rPr kumimoji="1" lang="en-US" sz="1100" b="1" kern="1200" noProof="1">
                          <a:solidFill>
                            <a:schemeClr val="tx1"/>
                          </a:solidFill>
                          <a:latin typeface="Arial"/>
                          <a:ea typeface="HGP創英角ｺﾞｼｯｸUB"/>
                          <a:cs typeface="Arial"/>
                        </a:rPr>
                        <a:t>AMECO）</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MS PGothic"/>
                          <a:ea typeface="ＭＳ Ｐゴシック"/>
                          <a:cs typeface="Arial"/>
                        </a:rPr>
                        <a:t>使い捨てシリンジ</a:t>
                      </a:r>
                      <a:r>
                        <a:rPr kumimoji="1" lang="en-US" altLang="ja-JP" sz="900" kern="1200" noProof="1">
                          <a:solidFill>
                            <a:schemeClr val="dk1"/>
                          </a:solidFill>
                          <a:latin typeface="MS PGothic"/>
                          <a:ea typeface="ＭＳ Ｐゴシック"/>
                          <a:cs typeface="Arial"/>
                        </a:rPr>
                        <a:t>、輸液セット及び輸血セット</a:t>
                      </a:r>
                      <a:endParaRPr kumimoji="1" lang="ja-JP" altLang="en-US" sz="900" kern="1200" noProof="1">
                        <a:solidFill>
                          <a:schemeClr val="dk1"/>
                        </a:solidFill>
                        <a:latin typeface="MS PGothic"/>
                        <a:ea typeface="MS PGothic"/>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413</a:t>
                      </a:r>
                      <a:r>
                        <a:rPr kumimoji="1" lang="ja-JP" altLang="en-US" sz="900" kern="1200" noProof="1">
                          <a:solidFill>
                            <a:schemeClr val="dk1"/>
                          </a:solidFill>
                          <a:latin typeface="Arial"/>
                          <a:ea typeface="ＭＳ Ｐゴシック"/>
                          <a:cs typeface="Arial"/>
                        </a:rPr>
                        <a:t>人</a:t>
                      </a:r>
                      <a:endParaRPr kumimoji="1" lang="en-US" altLang="ja-JP" sz="900" kern="1200" noProof="1">
                        <a:solidFill>
                          <a:schemeClr val="dk1"/>
                        </a:solidFill>
                        <a:latin typeface="Arial"/>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kumimoji="1" lang="en-US" altLang="ja-JP" sz="900" kern="1200" noProof="1">
                          <a:solidFill>
                            <a:schemeClr val="dk1"/>
                          </a:solidFill>
                          <a:latin typeface="+mj-lt"/>
                          <a:ea typeface="ＭＳ Ｐゴシック"/>
                          <a:cs typeface="Arial"/>
                        </a:rPr>
                        <a:t>2022</a:t>
                      </a:r>
                      <a:r>
                        <a:rPr kumimoji="1" lang="en-US" altLang="ja-JP" sz="900" kern="1200" noProof="1">
                          <a:solidFill>
                            <a:schemeClr val="dk1"/>
                          </a:solidFill>
                          <a:latin typeface="MS PGothic"/>
                          <a:ea typeface="ＭＳ Ｐゴシック"/>
                          <a:cs typeface="Arial"/>
                        </a:rPr>
                        <a:t>年、カイロのラマダン市にある</a:t>
                      </a:r>
                      <a:r>
                        <a:rPr kumimoji="1" lang="en-US" altLang="ja-JP" sz="900" kern="1200" noProof="1">
                          <a:solidFill>
                            <a:schemeClr val="dk1"/>
                          </a:solidFill>
                          <a:latin typeface="+mn-lt"/>
                          <a:ea typeface="ＭＳ Ｐゴシック"/>
                          <a:cs typeface="Arial"/>
                        </a:rPr>
                        <a:t>AMECO</a:t>
                      </a:r>
                      <a:r>
                        <a:rPr kumimoji="1" lang="en-US" altLang="ja-JP" sz="900" kern="1200" noProof="1">
                          <a:solidFill>
                            <a:schemeClr val="dk1"/>
                          </a:solidFill>
                          <a:latin typeface="MS PGothic"/>
                          <a:ea typeface="ＭＳ Ｐゴシック"/>
                          <a:cs typeface="Arial"/>
                        </a:rPr>
                        <a:t>の製造部門で</a:t>
                      </a:r>
                      <a:r>
                        <a:rPr kumimoji="1" lang="en-US" altLang="ja-JP" sz="900" kern="1200" noProof="1">
                          <a:solidFill>
                            <a:schemeClr val="dk1"/>
                          </a:solidFill>
                          <a:latin typeface="+mn-lt"/>
                          <a:ea typeface="ＭＳ Ｐゴシック"/>
                          <a:cs typeface="Arial"/>
                        </a:rPr>
                        <a:t>2.5 MW</a:t>
                      </a:r>
                      <a:r>
                        <a:rPr lang="en-US" altLang="ja-JP" sz="900" kern="1200" noProof="1">
                          <a:solidFill>
                            <a:schemeClr val="dk1"/>
                          </a:solidFill>
                          <a:latin typeface="MS PGothic"/>
                          <a:ea typeface="ＭＳ Ｐゴシック"/>
                          <a:cs typeface="Arial"/>
                        </a:rPr>
                        <a:t>の太陽光発電所を開発するために、</a:t>
                      </a:r>
                      <a:r>
                        <a:rPr lang="en-US" sz="900" b="0" i="0" u="none" strike="noStrike" kern="1200" noProof="1">
                          <a:solidFill>
                            <a:schemeClr val="dk1"/>
                          </a:solidFill>
                          <a:latin typeface="+mn-lt"/>
                        </a:rPr>
                        <a:t>Empower New Energy</a:t>
                      </a:r>
                      <a:r>
                        <a:rPr lang="en-US" sz="900" b="0" i="0" u="none" strike="noStrike" kern="1200" noProof="1">
                          <a:solidFill>
                            <a:schemeClr val="dk1"/>
                          </a:solidFill>
                          <a:latin typeface="MS PGothic"/>
                        </a:rPr>
                        <a:t>および</a:t>
                      </a:r>
                      <a:r>
                        <a:rPr lang="en-US" sz="900" b="0" i="0" u="none" strike="noStrike" kern="1200" noProof="1">
                          <a:solidFill>
                            <a:schemeClr val="dk1"/>
                          </a:solidFill>
                          <a:latin typeface="+mn-lt"/>
                        </a:rPr>
                        <a:t>Gree Solar</a:t>
                      </a:r>
                      <a:r>
                        <a:rPr lang="ja-JP" altLang="en-US" sz="900" b="0" i="0" u="none" strike="noStrike" kern="1200" noProof="1">
                          <a:solidFill>
                            <a:schemeClr val="dk1"/>
                          </a:solidFill>
                          <a:latin typeface="MS PGothic"/>
                        </a:rPr>
                        <a:t>と契約を締結した。</a:t>
                      </a:r>
                      <a:endParaRPr kumimoji="1" lang="ja-JP" altLang="en-US" sz="900" b="0" i="0" u="none" strike="noStrike" kern="1200" noProof="1">
                        <a:solidFill>
                          <a:schemeClr val="dk1"/>
                        </a:solidFill>
                        <a:latin typeface="MS PGothic"/>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6"/>
                        </a:rPr>
                        <a:t>http://www.amecoegypt.com/</a:t>
                      </a:r>
                      <a:endParaRPr kumimoji="1" lang="en-US" altLang="ja-JP" sz="900" kern="1200">
                        <a:solidFill>
                          <a:schemeClr val="dk1"/>
                        </a:solidFill>
                        <a:latin typeface="Arial"/>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marL="0" marR="0" indent="0" algn="ctr" rtl="0" eaLnBrk="1" fontAlgn="ctr" latinLnBrk="0" hangingPunct="1">
                        <a:lnSpc>
                          <a:spcPct val="100000"/>
                        </a:lnSpc>
                        <a:spcBef>
                          <a:spcPts val="0"/>
                        </a:spcBef>
                        <a:spcAft>
                          <a:spcPts val="0"/>
                        </a:spcAft>
                        <a:buClrTx/>
                        <a:buSzTx/>
                        <a:buFontTx/>
                        <a:buNone/>
                      </a:pPr>
                      <a:r>
                        <a:rPr lang="en-US" sz="1100" b="1" kern="1200" noProof="1">
                          <a:solidFill>
                            <a:schemeClr val="tx1"/>
                          </a:solidFill>
                          <a:latin typeface="Arial"/>
                          <a:ea typeface="HGP創英角ｺﾞｼｯｸUB"/>
                          <a:cs typeface="Arial"/>
                        </a:rPr>
                        <a:t>Arab African Company for Medical Industries</a:t>
                      </a:r>
                      <a:br>
                        <a:rPr lang="en-US" sz="1100" b="1" kern="1200" noProof="1">
                          <a:solidFill>
                            <a:schemeClr val="tx1"/>
                          </a:solidFill>
                          <a:latin typeface="Arial"/>
                          <a:ea typeface="HGP創英角ｺﾞｼｯｸUB"/>
                          <a:cs typeface="Arial"/>
                        </a:rPr>
                      </a:br>
                      <a:r>
                        <a:rPr kumimoji="1" lang="en-US" sz="1100" b="1" kern="1200" noProof="1">
                          <a:solidFill>
                            <a:schemeClr val="tx1"/>
                          </a:solidFill>
                          <a:latin typeface="Arial"/>
                          <a:ea typeface="HGP創英角ｺﾞｼｯｸUB"/>
                          <a:cs typeface="Arial"/>
                        </a:rPr>
                        <a:t>（AACMI）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MS PGothic"/>
                          <a:ea typeface="ＭＳ Ｐゴシック"/>
                          <a:cs typeface="Arial"/>
                        </a:rPr>
                        <a:t>整形外科用プレート</a:t>
                      </a:r>
                      <a:r>
                        <a:rPr kumimoji="1" lang="en-US" altLang="ja-JP" sz="900" kern="1200" noProof="1">
                          <a:solidFill>
                            <a:schemeClr val="dk1"/>
                          </a:solidFill>
                          <a:latin typeface="MS PGothic"/>
                          <a:ea typeface="ＭＳ Ｐゴシック"/>
                          <a:cs typeface="Arial"/>
                        </a:rPr>
                        <a:t>、スクリュー、移植関節、外科用縫合糸、安全注射器、および遠隔医療装置</a:t>
                      </a:r>
                      <a:endParaRPr kumimoji="1" lang="ja-JP" altLang="en-US" sz="900" kern="1200" noProof="1">
                        <a:solidFill>
                          <a:schemeClr val="dk1"/>
                        </a:solidFill>
                        <a:latin typeface="MS PGothic"/>
                        <a:ea typeface="MS PGothic"/>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a:ea typeface="ＭＳ Ｐゴシック"/>
                          <a:cs typeface="Arial"/>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n-lt"/>
                          <a:ea typeface="ＭＳ Ｐゴシック"/>
                          <a:cs typeface="Arial"/>
                        </a:rPr>
                        <a:t>Zrinski</a:t>
                      </a:r>
                      <a:r>
                        <a:rPr kumimoji="1" lang="en-US" altLang="ja-JP" sz="900" kern="1200" noProof="1">
                          <a:solidFill>
                            <a:schemeClr val="dk1"/>
                          </a:solidFill>
                          <a:latin typeface="+mn-lt"/>
                          <a:ea typeface="ＭＳ Ｐゴシック"/>
                          <a:cs typeface="Arial"/>
                        </a:rPr>
                        <a:t>、Implantcast、R1、Lifebot</a:t>
                      </a:r>
                      <a:r>
                        <a:rPr kumimoji="1" lang="en-US" altLang="ja-JP" sz="900" kern="1200" noProof="1">
                          <a:solidFill>
                            <a:schemeClr val="dk1"/>
                          </a:solidFill>
                          <a:latin typeface="MS PGothic"/>
                          <a:ea typeface="ＭＳ Ｐゴシック"/>
                          <a:cs typeface="Arial"/>
                        </a:rPr>
                        <a:t>と共同で、</a:t>
                      </a:r>
                      <a:r>
                        <a:rPr lang="en-US" altLang="ja-JP" sz="900" kern="1200" noProof="1">
                          <a:solidFill>
                            <a:schemeClr val="dk1"/>
                          </a:solidFill>
                          <a:latin typeface="MS PGothic"/>
                          <a:ea typeface="ＭＳ Ｐゴシック"/>
                          <a:cs typeface="Arial"/>
                        </a:rPr>
                        <a:t>安全な注射器や遠隔医療機器にも焦点を当てながら</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整形外科用ハードウェアや手術用縫合糸などの医療用品の製造と取引に関する国家プロジェクトを立ち上げた</a:t>
                      </a:r>
                      <a:r>
                        <a:rPr kumimoji="1" lang="en-US" altLang="ja-JP" sz="900" kern="1200" noProof="1">
                          <a:solidFill>
                            <a:schemeClr val="dk1"/>
                          </a:solidFill>
                          <a:latin typeface="MS PGothic"/>
                          <a:ea typeface="ＭＳ Ｐゴシック"/>
                          <a:cs typeface="Arial"/>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7"/>
                        </a:rPr>
                        <a:t>https://www.aacmi.net/</a:t>
                      </a:r>
                      <a:endParaRPr kumimoji="1" lang="en-US" altLang="ja-JP" sz="900" kern="1200">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3162">
                <a:tc>
                  <a:txBody>
                    <a:bodyPr/>
                    <a:lstStyle/>
                    <a:p>
                      <a:pPr algn="ctr" fontAlgn="ctr"/>
                      <a:r>
                        <a:rPr lang="en-US" altLang="ja-JP" sz="1100" b="1" noProof="1">
                          <a:solidFill>
                            <a:schemeClr val="tx1"/>
                          </a:solidFill>
                          <a:latin typeface="Arial"/>
                          <a:ea typeface="HGP創英角ｺﾞｼｯｸUB"/>
                          <a:cs typeface="Arial"/>
                        </a:rPr>
                        <a:t>BM Egypt</a:t>
                      </a:r>
                      <a:endParaRPr kumimoji="1" lang="en-US" altLang="ja-JP" sz="1100" b="1" noProof="1">
                        <a:solidFill>
                          <a:schemeClr val="tx1"/>
                        </a:solidFill>
                        <a:latin typeface="Arial"/>
                        <a:ea typeface="HGP創英角ｺﾞｼｯｸUB"/>
                        <a:cs typeface="Arial"/>
                      </a:endParaRPr>
                    </a:p>
                    <a:p>
                      <a:pPr algn="ctr" fontAlgn="ctr"/>
                      <a:r>
                        <a:rPr kumimoji="1" lang="ja-JP" altLang="en-US" sz="1100" b="1" noProof="1">
                          <a:solidFill>
                            <a:schemeClr val="tx1"/>
                          </a:solidFill>
                          <a:latin typeface="Arial"/>
                          <a:ea typeface="HGP創英角ｺﾞｼｯｸUB"/>
                          <a:cs typeface="Arial"/>
                        </a:rPr>
                        <a:t>（</a:t>
                      </a:r>
                      <a:r>
                        <a:rPr kumimoji="1" lang="en-US" altLang="ja-JP" sz="1100" b="1" noProof="1">
                          <a:solidFill>
                            <a:schemeClr val="tx1"/>
                          </a:solidFill>
                          <a:latin typeface="Arial"/>
                          <a:ea typeface="HGP創英角ｺﾞｼｯｸUB"/>
                          <a:cs typeface="Arial"/>
                        </a:rPr>
                        <a:t>Bagneid</a:t>
                      </a:r>
                      <a:r>
                        <a:rPr lang="en-US" altLang="ja-JP" sz="1100" b="1" noProof="1">
                          <a:solidFill>
                            <a:schemeClr val="tx1"/>
                          </a:solidFill>
                          <a:latin typeface="Arial"/>
                          <a:ea typeface="HGP創英角ｺﾞｼｯｸUB"/>
                          <a:cs typeface="Arial"/>
                        </a:rPr>
                        <a:t> Group</a:t>
                      </a:r>
                      <a:r>
                        <a:rPr kumimoji="1" lang="ja-JP" altLang="en-US" sz="1100" b="1" noProof="1">
                          <a:solidFill>
                            <a:schemeClr val="tx1"/>
                          </a:solidFill>
                          <a:latin typeface="Arial"/>
                          <a:ea typeface="HGP創英角ｺﾞｼｯｸUB"/>
                          <a:cs typeface="Arial"/>
                        </a:rPr>
                        <a:t>）</a:t>
                      </a:r>
                      <a:endParaRPr kumimoji="1" lang="ja-JP" altLang="en-US" sz="1100" b="1" dirty="0">
                        <a:solidFill>
                          <a:schemeClr val="tx1"/>
                        </a:solidFill>
                        <a:latin typeface="Arial"/>
                        <a:ea typeface="HGP創英角ｺﾞｼｯｸUB"/>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a:ea typeface="ＭＳ Ｐゴシック"/>
                          <a:cs typeface="Arial"/>
                        </a:rPr>
                        <a:t>医用画像診断、内視鏡検査、手術機器、病院用品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90</a:t>
                      </a:r>
                      <a:r>
                        <a:rPr kumimoji="1" lang="ja-JP" altLang="en-US" sz="900" kern="1200" noProof="1">
                          <a:solidFill>
                            <a:schemeClr val="dk1"/>
                          </a:solidFill>
                          <a:latin typeface="Arial"/>
                          <a:ea typeface="ＭＳ Ｐゴシック"/>
                          <a:cs typeface="Arial"/>
                        </a:rPr>
                        <a:t>人</a:t>
                      </a:r>
                      <a:endParaRPr kumimoji="1" lang="ja-JP" altLang="en-US" sz="900" kern="1200">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lvl="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mn-lt"/>
                          <a:ea typeface="ＭＳ Ｐゴシック"/>
                          <a:cs typeface="Arial"/>
                        </a:rPr>
                        <a:t>1981</a:t>
                      </a:r>
                      <a:r>
                        <a:rPr lang="en-US" altLang="ja-JP" sz="900" kern="1200" noProof="1">
                          <a:solidFill>
                            <a:schemeClr val="dk1"/>
                          </a:solidFill>
                          <a:latin typeface="MS PGothic"/>
                          <a:ea typeface="ＭＳ Ｐゴシック"/>
                          <a:cs typeface="Arial"/>
                        </a:rPr>
                        <a:t>年に設立され</a:t>
                      </a:r>
                      <a:r>
                        <a:rPr kumimoji="1" lang="en-US" altLang="ja-JP" sz="900" kern="1200" noProof="1">
                          <a:solidFill>
                            <a:schemeClr val="dk1"/>
                          </a:solidFill>
                          <a:latin typeface="MS PGothic"/>
                          <a:ea typeface="ＭＳ Ｐゴシック"/>
                          <a:cs typeface="Arial"/>
                        </a:rPr>
                        <a:t>、医療分野で最も古く、</a:t>
                      </a:r>
                      <a:r>
                        <a:rPr lang="en-US" altLang="ja-JP" sz="900" kern="1200" noProof="1">
                          <a:solidFill>
                            <a:schemeClr val="dk1"/>
                          </a:solidFill>
                          <a:latin typeface="MS PGothic"/>
                          <a:ea typeface="ＭＳ Ｐゴシック"/>
                          <a:cs typeface="Arial"/>
                        </a:rPr>
                        <a:t>最も信頼されている企業の一つである</a:t>
                      </a:r>
                      <a:r>
                        <a:rPr kumimoji="1" lang="en-US" altLang="ja-JP" sz="900" kern="1200" noProof="1">
                          <a:solidFill>
                            <a:schemeClr val="dk1"/>
                          </a:solidFill>
                          <a:latin typeface="MS PGothic"/>
                          <a:ea typeface="ＭＳ Ｐゴシック"/>
                          <a:cs typeface="Arial"/>
                        </a:rPr>
                        <a:t>。</a:t>
                      </a:r>
                      <a:r>
                        <a:rPr kumimoji="1" lang="en-US" altLang="ja-JP" sz="900" kern="1200">
                          <a:solidFill>
                            <a:schemeClr val="dk1"/>
                          </a:solidFill>
                          <a:latin typeface="MS PGothic"/>
                          <a:ea typeface="ＭＳ Ｐゴシック"/>
                          <a:cs typeface="Arial"/>
                        </a:rPr>
                        <a:t> </a:t>
                      </a:r>
                      <a:r>
                        <a:rPr kumimoji="1" lang="en-US" altLang="ja-JP" sz="900" kern="1200" noProof="1">
                          <a:solidFill>
                            <a:schemeClr val="dk1"/>
                          </a:solidFill>
                          <a:latin typeface="MS PGothic"/>
                          <a:ea typeface="ＭＳ Ｐゴシック"/>
                          <a:cs typeface="Arial"/>
                        </a:rPr>
                        <a:t>エジプトの顧客と世界のサプライヤーの間で健全な評判を得ている</a:t>
                      </a:r>
                      <a:r>
                        <a:rPr lang="en-US" altLang="ja-JP" sz="900" kern="1200" noProof="1">
                          <a:solidFill>
                            <a:schemeClr val="dk1"/>
                          </a:solidFill>
                          <a:latin typeface="MS PGothic"/>
                          <a:ea typeface="ＭＳ Ｐゴシック"/>
                          <a:cs typeface="Arial"/>
                        </a:rPr>
                        <a:t>。</a:t>
                      </a:r>
                      <a:endParaRPr kumimoji="1" lang="en-US" altLang="ja-JP" sz="900" kern="1200">
                        <a:solidFill>
                          <a:schemeClr val="dk1"/>
                        </a:solidFill>
                        <a:latin typeface="MS PGothic"/>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8"/>
                        </a:rPr>
                        <a:t>http://www.bm-egypt.com/</a:t>
                      </a:r>
                      <a:endParaRPr kumimoji="1" lang="en-US" altLang="ja-JP" sz="900" kern="1200" noProof="1">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9936460"/>
                  </a:ext>
                </a:extLst>
              </a:tr>
            </a:tbl>
          </a:graphicData>
        </a:graphic>
      </p:graphicFrame>
    </p:spTree>
    <p:extLst>
      <p:ext uri="{BB962C8B-B14F-4D97-AF65-F5344CB8AC3E}">
        <p14:creationId xmlns:p14="http://schemas.microsoft.com/office/powerpoint/2010/main" val="3679292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endParaRPr kumimoji="1" lang="ja-JP" altLang="en-US" sz="1400" dirty="0">
              <a:latin typeface="HGPSoeiKakugothicUB"/>
              <a:ea typeface="HGPSoeiKakugothicUB"/>
            </a:endParaRPr>
          </a:p>
        </p:txBody>
      </p:sp>
      <p:graphicFrame>
        <p:nvGraphicFramePr>
          <p:cNvPr id="9" name="表 8"/>
          <p:cNvGraphicFramePr>
            <a:graphicFrameLocks noGrp="1"/>
          </p:cNvGraphicFramePr>
          <p:nvPr>
            <p:extLst>
              <p:ext uri="{D42A27DB-BD31-4B8C-83A1-F6EECF244321}">
                <p14:modId xmlns:p14="http://schemas.microsoft.com/office/powerpoint/2010/main" val="3053848337"/>
              </p:ext>
            </p:extLst>
          </p:nvPr>
        </p:nvGraphicFramePr>
        <p:xfrm>
          <a:off x="199264" y="1751769"/>
          <a:ext cx="9262369" cy="4828667"/>
        </p:xfrm>
        <a:graphic>
          <a:graphicData uri="http://schemas.openxmlformats.org/drawingml/2006/table">
            <a:tbl>
              <a:tblPr firstRow="1" bandRow="1">
                <a:tableStyleId>{5C22544A-7EE6-4342-B048-85BDC9FD1C3A}</a:tableStyleId>
              </a:tblPr>
              <a:tblGrid>
                <a:gridCol w="499017">
                  <a:extLst>
                    <a:ext uri="{9D8B030D-6E8A-4147-A177-3AD203B41FA5}">
                      <a16:colId xmlns:a16="http://schemas.microsoft.com/office/drawing/2014/main" val="20000"/>
                    </a:ext>
                  </a:extLst>
                </a:gridCol>
                <a:gridCol w="2381852">
                  <a:extLst>
                    <a:ext uri="{9D8B030D-6E8A-4147-A177-3AD203B41FA5}">
                      <a16:colId xmlns:a16="http://schemas.microsoft.com/office/drawing/2014/main" val="20001"/>
                    </a:ext>
                  </a:extLst>
                </a:gridCol>
                <a:gridCol w="6381500">
                  <a:extLst>
                    <a:ext uri="{9D8B030D-6E8A-4147-A177-3AD203B41FA5}">
                      <a16:colId xmlns:a16="http://schemas.microsoft.com/office/drawing/2014/main" val="20003"/>
                    </a:ext>
                  </a:extLst>
                </a:gridCol>
              </a:tblGrid>
              <a:tr h="324000">
                <a:tc>
                  <a:txBody>
                    <a:bodyPr/>
                    <a:lstStyle/>
                    <a:p>
                      <a:pPr algn="ctr" fontAlgn="ctr"/>
                      <a:r>
                        <a:rPr lang="ja-JP" altLang="en-US" sz="1100" b="0" noProof="1">
                          <a:solidFill>
                            <a:schemeClr val="bg1"/>
                          </a:solidFill>
                          <a:latin typeface="HGP創英角ｺﾞｼｯｸUB"/>
                          <a:ea typeface="HGP創英角ｺﾞｼｯｸUB"/>
                          <a:cs typeface="Arial"/>
                        </a:rPr>
                        <a:t>No.</a:t>
                      </a:r>
                      <a:endParaRPr kumimoji="1" lang="ja-JP" altLang="en-US" sz="1100" b="0" noProof="1">
                        <a:solidFill>
                          <a:schemeClr val="bg1"/>
                        </a:solidFill>
                        <a:latin typeface="HGP創英角ｺﾞｼｯｸUB"/>
                        <a:ea typeface="HGP創英角ｺﾞｼｯｸUB"/>
                        <a:cs typeface="Arial"/>
                      </a:endParaRPr>
                    </a:p>
                  </a:txBody>
                  <a:tcPr marL="0" marR="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tc>
                  <a:txBody>
                    <a:bodyPr/>
                    <a:lstStyle/>
                    <a:p>
                      <a:pPr algn="ctr" fontAlgn="ctr"/>
                      <a:r>
                        <a:rPr lang="ja-JP" altLang="en-US" sz="1100" b="0" i="0" u="none" strike="noStrike" noProof="1">
                          <a:solidFill>
                            <a:schemeClr val="bg1"/>
                          </a:solidFill>
                          <a:effectLst/>
                          <a:latin typeface="HGP創英角ｺﾞｼｯｸUB"/>
                          <a:ea typeface="HGP創英角ｺﾞｼｯｸUB"/>
                          <a:cs typeface="Arial"/>
                        </a:rPr>
                        <a:t>現地法人・支店・駐在員事務所</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tc>
                  <a:txBody>
                    <a:bodyPr/>
                    <a:lstStyle/>
                    <a:p>
                      <a:pPr algn="ctr" fontAlgn="ctr"/>
                      <a:r>
                        <a:rPr lang="ja-JP" altLang="en-US" sz="1100" b="0" i="0" u="none" strike="noStrike" noProof="1">
                          <a:solidFill>
                            <a:schemeClr val="bg1"/>
                          </a:solidFill>
                          <a:effectLst/>
                          <a:latin typeface="HGP創英角ｺﾞｼｯｸUB"/>
                          <a:ea typeface="HGP創英角ｺﾞｼｯｸUB"/>
                          <a:cs typeface="Arial"/>
                        </a:rPr>
                        <a:t>事業概要</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09632">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1</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lang="en-US" altLang="zh-TW" sz="900" b="0" i="0" u="none" strike="noStrike" kern="1200" noProof="1">
                          <a:solidFill>
                            <a:srgbClr val="000000"/>
                          </a:solidFill>
                          <a:effectLst/>
                          <a:latin typeface="+mn-lt"/>
                          <a:ea typeface="+mj-ea"/>
                          <a:cs typeface="+mn-cs"/>
                        </a:rPr>
                        <a:t>エジプト大塚製薬株式会社</a:t>
                      </a:r>
                      <a:endParaRPr kumimoji="1" lang="en-US" altLang="zh-TW" sz="900" b="0" i="0" u="none" strike="noStrike" kern="1200" noProof="1">
                        <a:solidFill>
                          <a:srgbClr val="000000"/>
                        </a:solidFill>
                        <a:effectLst/>
                        <a:latin typeface="+mn-lt"/>
                        <a:ea typeface="+mj-ea"/>
                        <a:cs typeface="+mn-cs"/>
                      </a:endParaRPr>
                    </a:p>
                    <a:p>
                      <a:pPr marL="0" algn="l" rtl="0" eaLnBrk="1" fontAlgn="ctr" latinLnBrk="0" hangingPunct="1"/>
                      <a:r>
                        <a:rPr lang="en-US" altLang="ja-JP" sz="900" b="0" i="0" u="none" strike="noStrike" kern="1200" noProof="1">
                          <a:solidFill>
                            <a:srgbClr val="000000"/>
                          </a:solidFill>
                          <a:effectLst/>
                          <a:latin typeface="+mn-lt"/>
                          <a:ea typeface="+mn-ea"/>
                          <a:cs typeface="+mn-cs"/>
                        </a:rPr>
                        <a:t>大塚Al-Obour 製薬エジプト株式会社</a:t>
                      </a:r>
                      <a:endParaRPr kumimoji="1" lang="en-US" altLang="ja-JP" sz="900" b="0" i="0" u="none" strike="noStrike" kern="1200" noProof="1">
                        <a:solidFill>
                          <a:srgbClr val="000000"/>
                        </a:solidFill>
                        <a:effectLst/>
                        <a:latin typeface="+mn-lt"/>
                        <a:ea typeface="+mn-ea"/>
                        <a:cs typeface="+mn-cs"/>
                      </a:endParaRPr>
                    </a:p>
                    <a:p>
                      <a:pPr marL="0" algn="l" defTabSz="914400" rtl="0" eaLnBrk="1" fontAlgn="ctr" latinLnBrk="0" hangingPunct="1"/>
                      <a:r>
                        <a:rPr lang="en-US" altLang="ja-JP" sz="900" b="0" i="0" u="none" strike="noStrike" kern="1200" noProof="1">
                          <a:solidFill>
                            <a:srgbClr val="000000"/>
                          </a:solidFill>
                          <a:effectLst/>
                          <a:latin typeface="+mn-lt"/>
                          <a:ea typeface="+mn-ea"/>
                          <a:cs typeface="+mn-cs"/>
                        </a:rPr>
                        <a:t>大塚製薬エジプト株式会社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lvl="0" algn="l" defTabSz="914400">
                        <a:spcAft>
                          <a:spcPts val="600"/>
                        </a:spcAft>
                        <a:buNone/>
                      </a:pPr>
                      <a:r>
                        <a:rPr lang="en-US" sz="900" b="0" i="0" u="none" strike="noStrike" kern="1200" noProof="1">
                          <a:solidFill>
                            <a:srgbClr val="000000"/>
                          </a:solidFill>
                          <a:effectLst/>
                          <a:latin typeface="+mn-lt"/>
                        </a:rPr>
                        <a:t>エジプト国内で輸液・輸液を製造・</a:t>
                      </a:r>
                      <a:r>
                        <a:rPr lang="ja-JP" altLang="en-US" sz="900" b="0" i="0" u="none" strike="noStrike" kern="1200" noProof="1">
                          <a:solidFill>
                            <a:srgbClr val="000000"/>
                          </a:solidFill>
                          <a:effectLst/>
                          <a:latin typeface="+mn-lt"/>
                        </a:rPr>
                        <a:t>販売するために、</a:t>
                      </a:r>
                      <a:r>
                        <a:rPr kumimoji="1" lang="en-US" altLang="ja-JP" sz="900" b="0" i="0" u="none" strike="noStrike" kern="1200" noProof="1">
                          <a:solidFill>
                            <a:srgbClr val="000000"/>
                          </a:solidFill>
                          <a:effectLst/>
                          <a:latin typeface="+mn-lt"/>
                          <a:ea typeface="+mj-ea"/>
                          <a:cs typeface="+mn-cs"/>
                        </a:rPr>
                        <a:t>1993</a:t>
                      </a:r>
                      <a:r>
                        <a:rPr lang="en-US" altLang="ja-JP" sz="900" b="0" i="0" u="none" strike="noStrike" kern="1200" noProof="1">
                          <a:solidFill>
                            <a:srgbClr val="000000"/>
                          </a:solidFill>
                          <a:effectLst/>
                          <a:latin typeface="+mn-lt"/>
                          <a:ea typeface="+mj-ea"/>
                          <a:cs typeface="+mn-cs"/>
                        </a:rPr>
                        <a:t>年にエジプト大塚製薬を合弁会社として設立した。アフリカや中東など近隣諸国に輸出している。</a:t>
                      </a:r>
                      <a:endParaRPr kumimoji="1" lang="en-US" dirty="0">
                        <a:latin typeface="+mn-lt"/>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エジプト大塚製薬は、2014年と2021</a:t>
                      </a:r>
                      <a:r>
                        <a:rPr lang="en-US" altLang="ja-JP" sz="900" b="0" i="0" u="none" strike="noStrike" kern="1200" noProof="1">
                          <a:solidFill>
                            <a:srgbClr val="000000"/>
                          </a:solidFill>
                          <a:effectLst/>
                          <a:latin typeface="+mn-lt"/>
                          <a:ea typeface="+mj-ea"/>
                          <a:cs typeface="+mn-cs"/>
                        </a:rPr>
                        <a:t>年に2社を買収し</a:t>
                      </a:r>
                      <a:r>
                        <a:rPr kumimoji="1" lang="en-US" altLang="ja-JP" sz="900" b="0" i="0" u="none" strike="noStrike" kern="1200" noProof="1">
                          <a:solidFill>
                            <a:srgbClr val="000000"/>
                          </a:solidFill>
                          <a:effectLst/>
                          <a:latin typeface="+mn-lt"/>
                          <a:ea typeface="+mj-ea"/>
                          <a:cs typeface="+mn-cs"/>
                        </a:rPr>
                        <a:t>、それぞれOtsuka Al-Obour Pharmaceutical Egypt S.A.E.とOtsuka Gypto Pharmaceutical Egypt S.A.E.</a:t>
                      </a:r>
                      <a:r>
                        <a:rPr lang="en-US" altLang="ja-JP" sz="900" b="0" i="0" u="none" strike="noStrike" kern="1200" noProof="1">
                          <a:solidFill>
                            <a:srgbClr val="000000"/>
                          </a:solidFill>
                          <a:effectLst/>
                          <a:latin typeface="+mn-lt"/>
                          <a:ea typeface="+mj-ea"/>
                          <a:cs typeface="+mn-cs"/>
                        </a:rPr>
                        <a:t>と改称した。</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2360">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2</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noProof="1">
                          <a:solidFill>
                            <a:srgbClr val="000000"/>
                          </a:solidFill>
                          <a:effectLst/>
                          <a:latin typeface="+mn-lt"/>
                          <a:ea typeface="+mj-ea"/>
                          <a:cs typeface="+mn-cs"/>
                        </a:rPr>
                        <a:t>Sysmex Egypt LLC</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検体検査機器、検体検査試薬、検査情報システムの販売およびメンテナンスサービス。</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2018</a:t>
                      </a:r>
                      <a:r>
                        <a:rPr kumimoji="1" lang="ja-JP" altLang="en-US" sz="900" b="0" i="0" u="none" strike="noStrike" kern="1200" noProof="1">
                          <a:solidFill>
                            <a:srgbClr val="000000"/>
                          </a:solidFill>
                          <a:effectLst/>
                          <a:latin typeface="+mn-lt"/>
                          <a:ea typeface="+mj-ea"/>
                          <a:cs typeface="+mn-cs"/>
                        </a:rPr>
                        <a:t>年まで、エジプトを含む中東およびアフリカ北東部地域を管轄するドバイ現地法人（</a:t>
                      </a:r>
                      <a:r>
                        <a:rPr kumimoji="1" lang="en-US" altLang="ja-JP" sz="900" b="0" i="0" u="none" strike="noStrike" kern="1200" noProof="1">
                          <a:solidFill>
                            <a:srgbClr val="000000"/>
                          </a:solidFill>
                          <a:effectLst/>
                          <a:latin typeface="+mn-lt"/>
                          <a:ea typeface="+mj-ea"/>
                          <a:cs typeface="+mn-cs"/>
                        </a:rPr>
                        <a:t>Sysmex Middle East FZ-LLC</a:t>
                      </a:r>
                      <a:r>
                        <a:rPr kumimoji="1" lang="ja-JP" altLang="en-US" sz="900" b="0" i="0" u="none" strike="noStrike" kern="1200" noProof="1">
                          <a:solidFill>
                            <a:srgbClr val="000000"/>
                          </a:solidFill>
                          <a:effectLst/>
                          <a:latin typeface="+mn-lt"/>
                          <a:ea typeface="+mj-ea"/>
                          <a:cs typeface="+mn-cs"/>
                        </a:rPr>
                        <a:t>）のもと、現地代理店を通じた事業展開を行ってきた。</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2018</a:t>
                      </a:r>
                      <a:r>
                        <a:rPr kumimoji="1" lang="ja-JP" altLang="en-US" sz="900" b="0" i="0" u="none" strike="noStrike" kern="1200" noProof="1">
                          <a:solidFill>
                            <a:srgbClr val="000000"/>
                          </a:solidFill>
                          <a:effectLst/>
                          <a:latin typeface="+mn-lt"/>
                          <a:ea typeface="+mj-ea"/>
                          <a:cs typeface="+mn-cs"/>
                        </a:rPr>
                        <a:t>年にエジプトに現地法人を設立し、現地代理店を通じた販売・サービス体制から直接販売・サービス体制に移行した。</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4218037"/>
                  </a:ext>
                </a:extLst>
              </a:tr>
              <a:tr h="458086">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3</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テルモ</a:t>
                      </a:r>
                      <a:r>
                        <a:rPr kumimoji="1" lang="en-US" altLang="ja-JP" sz="900" b="0" i="0" u="none" strike="noStrike" kern="1200" noProof="1">
                          <a:solidFill>
                            <a:srgbClr val="000000"/>
                          </a:solidFill>
                          <a:effectLst/>
                          <a:latin typeface="+mn-lt"/>
                          <a:ea typeface="+mj-ea"/>
                          <a:cs typeface="+mn-cs"/>
                        </a:rPr>
                        <a:t>BCT</a:t>
                      </a:r>
                      <a:r>
                        <a:rPr kumimoji="1" lang="ja-JP" altLang="en-US" sz="900" b="0" i="0" u="none" strike="noStrike" kern="1200" noProof="1">
                          <a:solidFill>
                            <a:srgbClr val="000000"/>
                          </a:solidFill>
                          <a:effectLst/>
                          <a:latin typeface="+mn-lt"/>
                          <a:ea typeface="+mj-ea"/>
                          <a:cs typeface="+mn-cs"/>
                        </a:rPr>
                        <a:t>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kumimoji="1" lang="ja-JP" altLang="en-US" sz="900" b="0" i="0" u="none" strike="noStrike" kern="1200" noProof="1">
                          <a:solidFill>
                            <a:srgbClr val="000000"/>
                          </a:solidFill>
                          <a:effectLst/>
                          <a:latin typeface="+mn-lt"/>
                          <a:ea typeface="+mn-ea"/>
                          <a:cs typeface="+mn-cs"/>
                        </a:rPr>
                        <a:t>テルモ</a:t>
                      </a:r>
                      <a:r>
                        <a:rPr kumimoji="1" lang="en-US" altLang="ja-JP" sz="900" b="0" i="0" u="none" strike="noStrike" kern="1200" noProof="1">
                          <a:solidFill>
                            <a:srgbClr val="000000"/>
                          </a:solidFill>
                          <a:effectLst/>
                          <a:latin typeface="+mn-lt"/>
                          <a:ea typeface="+mn-ea"/>
                          <a:cs typeface="+mn-cs"/>
                        </a:rPr>
                        <a:t>BCT</a:t>
                      </a:r>
                      <a:r>
                        <a:rPr kumimoji="1" lang="ja-JP" altLang="en-US" sz="900" b="0" i="0" u="none" strike="noStrike" kern="1200" noProof="1">
                          <a:solidFill>
                            <a:srgbClr val="000000"/>
                          </a:solidFill>
                          <a:effectLst/>
                          <a:latin typeface="+mn-lt"/>
                          <a:ea typeface="+mn-ea"/>
                          <a:cs typeface="+mn-cs"/>
                        </a:rPr>
                        <a:t>の拠点をエジプトに置く。</a:t>
                      </a:r>
                      <a:endParaRPr kumimoji="1" lang="en-US" altLang="ja-JP" sz="900" b="0" i="0" u="none" strike="noStrike" kern="1200" noProof="1">
                        <a:solidFill>
                          <a:srgbClr val="000000"/>
                        </a:solidFill>
                        <a:effectLst/>
                        <a:latin typeface="+mn-lt"/>
                        <a:ea typeface="+mn-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血液パック等血液関連製品、カテーテルの販売。</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46564955"/>
                  </a:ext>
                </a:extLst>
              </a:tr>
              <a:tr h="279132">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4</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株式会社日立製作所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医療機器販売現地法人の設立。医療機器を販売している。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69558164"/>
                  </a:ext>
                </a:extLst>
              </a:tr>
              <a:tr h="295216">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5</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キヤノンメディカルシステムズ株式会社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a:t>
                      </a:r>
                      <a:r>
                        <a:rPr kumimoji="1" lang="en-US" altLang="ja-JP" sz="900" b="0" i="0" u="none" strike="noStrike" kern="1200" noProof="1">
                          <a:solidFill>
                            <a:srgbClr val="000000"/>
                          </a:solidFill>
                          <a:effectLst/>
                          <a:latin typeface="+mn-lt"/>
                          <a:ea typeface="+mj-ea"/>
                          <a:cs typeface="+mn-cs"/>
                        </a:rPr>
                        <a:t>MRI</a:t>
                      </a:r>
                      <a:r>
                        <a:rPr kumimoji="1" lang="ja-JP" altLang="en-US" sz="900" b="0" i="0" u="none" strike="noStrike" kern="1200" noProof="1">
                          <a:solidFill>
                            <a:srgbClr val="000000"/>
                          </a:solidFill>
                          <a:effectLst/>
                          <a:latin typeface="+mn-lt"/>
                          <a:ea typeface="+mj-ea"/>
                          <a:cs typeface="+mn-cs"/>
                        </a:rPr>
                        <a:t>、超音波診断装置、検眼機等の販売</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06689020"/>
                  </a:ext>
                </a:extLst>
              </a:tr>
              <a:tr h="327259">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6</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株式会社島津製作所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販売代理店あり。計測機器、</a:t>
                      </a:r>
                      <a:r>
                        <a:rPr kumimoji="1" lang="en-US" altLang="ja-JP" sz="900" b="0" i="0" u="none" strike="noStrike" kern="1200" noProof="1">
                          <a:solidFill>
                            <a:srgbClr val="000000"/>
                          </a:solidFill>
                          <a:effectLst/>
                          <a:latin typeface="+mn-lt"/>
                          <a:ea typeface="+mj-ea"/>
                          <a:cs typeface="+mn-cs"/>
                        </a:rPr>
                        <a:t>X</a:t>
                      </a:r>
                      <a:r>
                        <a:rPr kumimoji="1" lang="ja-JP" altLang="en-US" sz="900" b="0" i="0" u="none" strike="noStrike" kern="1200" noProof="1">
                          <a:solidFill>
                            <a:srgbClr val="000000"/>
                          </a:solidFill>
                          <a:effectLst/>
                          <a:latin typeface="+mn-lt"/>
                          <a:ea typeface="+mj-ea"/>
                          <a:cs typeface="+mn-cs"/>
                        </a:rPr>
                        <a:t>線撮影装置等の販売をしている。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11398056"/>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7</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富士フイルム株式会社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デジタル</a:t>
                      </a:r>
                      <a:r>
                        <a:rPr kumimoji="1" lang="en-US" altLang="ja-JP" sz="900" b="0" i="0" u="none" strike="noStrike" kern="1200" noProof="1">
                          <a:solidFill>
                            <a:srgbClr val="000000"/>
                          </a:solidFill>
                          <a:effectLst/>
                          <a:latin typeface="+mn-lt"/>
                          <a:ea typeface="+mj-ea"/>
                          <a:cs typeface="+mn-cs"/>
                        </a:rPr>
                        <a:t>X</a:t>
                      </a:r>
                      <a:r>
                        <a:rPr kumimoji="1" lang="ja-JP" altLang="en-US" sz="900" b="0" i="0" u="none" strike="noStrike" kern="1200" noProof="1">
                          <a:solidFill>
                            <a:srgbClr val="000000"/>
                          </a:solidFill>
                          <a:effectLst/>
                          <a:latin typeface="+mn-lt"/>
                          <a:ea typeface="+mj-ea"/>
                          <a:cs typeface="+mn-cs"/>
                        </a:rPr>
                        <a:t>線装置、内視鏡検査機器、超音波診断装置、マンモグラフィ等医療用機器を販売している。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83229370"/>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8</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株式会社堀場製作所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販売代理店あり。糖尿、血液等の検査機器の販売をしている。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27019340"/>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9</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株式会社メニコン</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販売代理店あり。コンタクトレンズの販売をしている。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50164552"/>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10</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サラヤ株式会社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中東の製造拠点としてエジプトに置く。</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エジプト・アラブ共和国アインソクナ経済特区に、「サラヤ・ミドルイースト工場」を開所。手指消毒剤や甘味料ラカント、美容製品、ホホバオイルを製造している。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03206900"/>
                  </a:ext>
                </a:extLst>
              </a:tr>
            </a:tbl>
          </a:graphicData>
        </a:graphic>
      </p:graphicFrame>
      <p:sp>
        <p:nvSpPr>
          <p:cNvPr id="11" name="テキスト ボックス 10"/>
          <p:cNvSpPr txBox="1"/>
          <p:nvPr/>
        </p:nvSpPr>
        <p:spPr>
          <a:xfrm>
            <a:off x="199264" y="987777"/>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外務省の調査によると、2023年時点で自動車、電化製品、医療機器、繊維などの分野から約51社の日本企業がエジプトに進出している。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医療機器関連において、現地法人や販売代理店がある日本企業の例は以下の通りである。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8692" y="6662762"/>
            <a:ext cx="8640960" cy="144016"/>
          </a:xfrm>
          <a:prstGeom prst="rect">
            <a:avLst/>
          </a:prstGeom>
          <a:noFill/>
        </p:spPr>
        <p:txBody>
          <a:bodyPr wrap="square" lIns="0" tIns="0" rIns="0" bIns="0" rtlCol="0" anchor="t">
            <a:noAutofit/>
          </a:bodyPr>
          <a:lstStyle/>
          <a:p>
            <a:r>
              <a:rPr lang="zh-TW" altLang="en-US" sz="800" noProof="1">
                <a:latin typeface="Arial"/>
                <a:ea typeface="ＭＳ Ｐゴシック"/>
                <a:cs typeface="Arial"/>
              </a:rPr>
              <a:t>（出所） 外務省、大塚グループウェブサイト</a:t>
            </a:r>
            <a:r>
              <a:rPr lang="ja-JP" altLang="en-US" sz="800" noProof="1">
                <a:latin typeface="Arial"/>
                <a:ea typeface="ＭＳ Ｐゴシック"/>
                <a:cs typeface="Arial"/>
              </a:rPr>
              <a:t>、シスメックスウェブサイト、アフリカビジネスパートナーズ</a:t>
            </a:r>
            <a:endParaRPr lang="en-US" altLang="ja-JP" sz="800" dirty="0">
              <a:latin typeface="Arial"/>
              <a:ea typeface="ＭＳ Ｐゴシック"/>
              <a:cs typeface="Arial"/>
            </a:endParaRPr>
          </a:p>
        </p:txBody>
      </p:sp>
      <p:sp>
        <p:nvSpPr>
          <p:cNvPr id="3" name="テキスト プレースホルダー 2">
            <a:extLst>
              <a:ext uri="{FF2B5EF4-FFF2-40B4-BE49-F238E27FC236}">
                <a16:creationId xmlns:a16="http://schemas.microsoft.com/office/drawing/2014/main" id="{2D9E2D6D-DE37-47AD-9C5A-91C9F4C0C99C}"/>
              </a:ext>
            </a:extLst>
          </p:cNvPr>
          <p:cNvSpPr>
            <a:spLocks noGrp="1"/>
          </p:cNvSpPr>
          <p:nvPr>
            <p:ph type="body" sz="quarter" idx="15"/>
          </p:nvPr>
        </p:nvSpPr>
        <p:spPr/>
        <p:txBody>
          <a:bodyPr/>
          <a:lstStyle/>
          <a:p>
            <a:r>
              <a:rPr lang="ja-JP" altLang="en-US" sz="2000" dirty="0"/>
              <a:t>業界構造</a:t>
            </a:r>
            <a:r>
              <a:rPr lang="ja-JP" altLang="ja-JP" sz="2000" noProof="1">
                <a:latin typeface="HGPSoeiKakugothicUB"/>
                <a:ea typeface="HGPSoeiKakugothicUB"/>
              </a:rPr>
              <a:t>-</a:t>
            </a:r>
            <a:r>
              <a:rPr lang="ja-JP" altLang="en-US" sz="2000" dirty="0"/>
              <a:t>日本企業の進出状況</a:t>
            </a:r>
            <a:endParaRPr kumimoji="1" lang="ja-JP" altLang="en-US" sz="2000" dirty="0"/>
          </a:p>
        </p:txBody>
      </p:sp>
    </p:spTree>
    <p:extLst>
      <p:ext uri="{BB962C8B-B14F-4D97-AF65-F5344CB8AC3E}">
        <p14:creationId xmlns:p14="http://schemas.microsoft.com/office/powerpoint/2010/main" val="337165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603211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9" imgW="270" imgH="270" progId="TCLayout.ActiveDocument.1">
                  <p:embed/>
                </p:oleObj>
              </mc:Choice>
              <mc:Fallback>
                <p:oleObj name="think-cellスライド" r:id="rId259" imgW="270" imgH="270" progId="TCLayout.ActiveDocument.1">
                  <p:embed/>
                  <p:pic>
                    <p:nvPicPr>
                      <p:cNvPr id="7" name="オブジェクト 6" hidden="1"/>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一般概況</a:t>
            </a:r>
            <a:r>
              <a:rPr lang="ja-JP" altLang="en-US" sz="1400" noProof="1">
                <a:latin typeface="HGPSoeiKakugothicUB"/>
                <a:ea typeface="HGPSoeiKakugothicUB"/>
              </a:rPr>
              <a:t>／</a:t>
            </a:r>
            <a:r>
              <a:rPr lang="en-US" altLang="ja-JP" sz="1400" noProof="1">
                <a:latin typeface="HGPSoeiKakugothicUB"/>
                <a:ea typeface="HGPSoeiKakugothicUB"/>
              </a:rPr>
              <a:t>経済</a:t>
            </a:r>
            <a:endParaRPr kumimoji="1" lang="ja-JP" altLang="en-US" sz="1400" dirty="0">
              <a:latin typeface="Arial Black"/>
              <a:ea typeface="HGP創英角ｺﾞｼｯｸUB"/>
            </a:endParaRP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人口動態と人口増加</a:t>
              </a:r>
              <a:endParaRPr kumimoji="1" lang="en-US" altLang="ko-KR" sz="1400" b="0" i="0" u="none" strike="noStrike" kern="1200" cap="none" spc="0" normalizeH="0" baseline="0" noProof="0">
                <a:ln>
                  <a:noFill/>
                </a:ln>
                <a:solidFill>
                  <a:srgbClr val="000000"/>
                </a:solidFill>
                <a:effectLst/>
                <a:uLnTx/>
                <a:uFillTx/>
                <a:latin typeface="HGPSoeiKakugothicUB"/>
                <a:ea typeface="HGPSoeiKakugothicUB"/>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a:ea typeface="HGP創英角ｺﾞｼｯｸUB"/>
                </a:rPr>
                <a:t>年齢別人口構成*</a:t>
              </a:r>
            </a:p>
          </p:txBody>
        </p:sp>
      </p:grpSp>
      <p:grpSp>
        <p:nvGrpSpPr>
          <p:cNvPr id="1015" name="Group 1014">
            <a:extLst>
              <a:ext uri="{FF2B5EF4-FFF2-40B4-BE49-F238E27FC236}">
                <a16:creationId xmlns:a16="http://schemas.microsoft.com/office/drawing/2014/main" id="{B0F2A405-9FAC-3146-7C6E-90E278544BE6}"/>
              </a:ext>
            </a:extLst>
          </p:cNvPr>
          <p:cNvGrpSpPr/>
          <p:nvPr/>
        </p:nvGrpSpPr>
        <p:grpSpPr>
          <a:xfrm>
            <a:off x="8377012" y="2330519"/>
            <a:ext cx="1349000" cy="1891763"/>
            <a:chOff x="8182741" y="2330519"/>
            <a:chExt cx="1543269" cy="1891763"/>
          </a:xfrm>
        </p:grpSpPr>
        <p:sp>
          <p:nvSpPr>
            <p:cNvPr id="3" name="フリーフォーム 62">
              <a:extLst>
                <a:ext uri="{FF2B5EF4-FFF2-40B4-BE49-F238E27FC236}">
                  <a16:creationId xmlns:a16="http://schemas.microsoft.com/office/drawing/2014/main" id="{74952591-B556-EB6E-60A5-D5C39C8D8175}"/>
                </a:ext>
              </a:extLst>
            </p:cNvPr>
            <p:cNvSpPr/>
            <p:nvPr/>
          </p:nvSpPr>
          <p:spPr>
            <a:xfrm>
              <a:off x="8182741" y="2330519"/>
              <a:ext cx="1543269"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8287340" y="4061185"/>
              <a:ext cx="1229829" cy="16109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2030年以降は推計値</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grpSp>
      <p:sp>
        <p:nvSpPr>
          <p:cNvPr id="65" name="テキスト ボックス 64"/>
          <p:cNvSpPr txBox="1"/>
          <p:nvPr/>
        </p:nvSpPr>
        <p:spPr>
          <a:xfrm>
            <a:off x="220955" y="1028455"/>
            <a:ext cx="9505056" cy="716286"/>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cs typeface="Arial"/>
              </a:rPr>
              <a:t>人口増加率は</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2013</a:t>
            </a:r>
            <a:r>
              <a:rPr lang="en-US" altLang="ja-JP" sz="1400" noProof="1">
                <a:solidFill>
                  <a:srgbClr val="000000"/>
                </a:solidFill>
                <a:latin typeface="+mj-lt"/>
                <a:ea typeface="ＭＳ Ｐゴシック"/>
                <a:cs typeface="Arial"/>
              </a:rPr>
              <a:t>年以降は縮小しており</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r>
              <a:rPr lang="en-US" altLang="ja-JP" sz="1400" noProof="1">
                <a:solidFill>
                  <a:srgbClr val="000000"/>
                </a:solidFill>
                <a:latin typeface="+mj-lt"/>
                <a:ea typeface="ＭＳ Ｐゴシック"/>
                <a:cs typeface="Arial"/>
              </a:rPr>
              <a:t>2030年以降</a:t>
            </a:r>
            <a:r>
              <a:rPr lang="ja-JP" altLang="en-US" sz="1400" noProof="1">
                <a:solidFill>
                  <a:srgbClr val="000000"/>
                </a:solidFill>
                <a:latin typeface="+mj-lt"/>
                <a:ea typeface="ＭＳ Ｐゴシック"/>
                <a:cs typeface="Arial"/>
              </a:rPr>
              <a:t>も</a:t>
            </a:r>
            <a:r>
              <a:rPr lang="en-US" altLang="ja-JP" sz="1400" noProof="1">
                <a:solidFill>
                  <a:srgbClr val="000000"/>
                </a:solidFill>
                <a:latin typeface="+mj-lt"/>
                <a:ea typeface="ＭＳ Ｐゴシック"/>
                <a:cs typeface="Arial"/>
              </a:rPr>
              <a:t>縮小傾向</a:t>
            </a:r>
            <a:r>
              <a:rPr lang="ja-JP" altLang="en-US" sz="1400" noProof="1">
                <a:solidFill>
                  <a:srgbClr val="000000"/>
                </a:solidFill>
                <a:latin typeface="+mj-lt"/>
                <a:ea typeface="ＭＳ Ｐゴシック"/>
                <a:cs typeface="Arial"/>
              </a:rPr>
              <a:t>となる</a:t>
            </a:r>
            <a:r>
              <a:rPr lang="en-US" altLang="ja-JP" sz="1400" noProof="1">
                <a:solidFill>
                  <a:srgbClr val="000000"/>
                </a:solidFill>
                <a:latin typeface="+mj-lt"/>
                <a:ea typeface="ＭＳ Ｐゴシック"/>
                <a:cs typeface="Arial"/>
              </a:rPr>
              <a:t>と予測されている</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mj-lt"/>
                <a:ea typeface="ＭＳ Ｐゴシック"/>
                <a:cs typeface="Arial"/>
              </a:rPr>
              <a:t>年齢別の人口構造は</a:t>
            </a:r>
            <a:r>
              <a:rPr lang="en-US" altLang="ja-JP" sz="1400" noProof="1">
                <a:solidFill>
                  <a:srgbClr val="000000"/>
                </a:solidFill>
                <a:latin typeface="+mj-lt"/>
                <a:ea typeface="ＭＳ Ｐゴシック"/>
                <a:cs typeface="Arial"/>
              </a:rPr>
              <a:t>2000</a:t>
            </a:r>
            <a:r>
              <a:rPr lang="ja-JP" altLang="en-US" sz="1400" noProof="1">
                <a:solidFill>
                  <a:srgbClr val="000000"/>
                </a:solidFill>
                <a:latin typeface="+mj-lt"/>
                <a:ea typeface="ＭＳ Ｐゴシック"/>
                <a:cs typeface="Arial"/>
              </a:rPr>
              <a:t>年以降緩やかな変化を示し、</a:t>
            </a:r>
            <a:r>
              <a:rPr lang="en-US" altLang="ja-JP" sz="1400" noProof="1">
                <a:solidFill>
                  <a:srgbClr val="000000"/>
                </a:solidFill>
                <a:latin typeface="+mj-lt"/>
                <a:ea typeface="ＭＳ Ｐゴシック"/>
                <a:cs typeface="Arial"/>
              </a:rPr>
              <a:t>2017</a:t>
            </a:r>
            <a:r>
              <a:rPr lang="ja-JP" altLang="en-US" sz="1400" noProof="1">
                <a:solidFill>
                  <a:srgbClr val="000000"/>
                </a:solidFill>
                <a:latin typeface="+mj-lt"/>
                <a:ea typeface="ＭＳ Ｐゴシック"/>
                <a:cs typeface="Arial"/>
              </a:rPr>
              <a:t>年以降は安定しているが、高齢者人口の割合は</a:t>
            </a:r>
            <a:r>
              <a:rPr lang="en-US" altLang="ja-JP" sz="1400" noProof="1">
                <a:solidFill>
                  <a:srgbClr val="000000"/>
                </a:solidFill>
                <a:latin typeface="+mj-lt"/>
                <a:ea typeface="ＭＳ Ｐゴシック"/>
                <a:cs typeface="Arial"/>
              </a:rPr>
              <a:t>2030</a:t>
            </a:r>
            <a:r>
              <a:rPr lang="ja-JP" altLang="en-US" sz="1400" noProof="1">
                <a:solidFill>
                  <a:srgbClr val="000000"/>
                </a:solidFill>
                <a:latin typeface="+mj-lt"/>
                <a:ea typeface="ＭＳ Ｐゴシック"/>
                <a:cs typeface="Arial"/>
              </a:rPr>
              <a:t>年以降に増加する。</a:t>
            </a:r>
            <a:endPar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p:txBody>
      </p:sp>
      <p:graphicFrame>
        <p:nvGraphicFramePr>
          <p:cNvPr id="29" name="Chart 28">
            <a:extLst>
              <a:ext uri="{FF2B5EF4-FFF2-40B4-BE49-F238E27FC236}">
                <a16:creationId xmlns:a16="http://schemas.microsoft.com/office/drawing/2014/main" id="{3B92C5F7-7D98-7390-7554-B395C3E40C3C}"/>
              </a:ext>
            </a:extLst>
          </p:cNvPr>
          <p:cNvGraphicFramePr/>
          <p:nvPr>
            <p:custDataLst>
              <p:tags r:id="rId3"/>
            </p:custDataLst>
            <p:extLst>
              <p:ext uri="{D42A27DB-BD31-4B8C-83A1-F6EECF244321}">
                <p14:modId xmlns:p14="http://schemas.microsoft.com/office/powerpoint/2010/main" val="3904458475"/>
              </p:ext>
            </p:extLst>
          </p:nvPr>
        </p:nvGraphicFramePr>
        <p:xfrm>
          <a:off x="222250" y="1990725"/>
          <a:ext cx="9458325" cy="1963738"/>
        </p:xfrm>
        <a:graphic>
          <a:graphicData uri="http://schemas.openxmlformats.org/drawingml/2006/chart">
            <c:chart xmlns:c="http://schemas.openxmlformats.org/drawingml/2006/chart" xmlns:r="http://schemas.openxmlformats.org/officeDocument/2006/relationships" r:id="rId261"/>
          </a:graphicData>
        </a:graphic>
      </p:graphicFrame>
      <p:cxnSp>
        <p:nvCxnSpPr>
          <p:cNvPr id="1048" name="Straight Connector 1047">
            <a:extLst>
              <a:ext uri="{FF2B5EF4-FFF2-40B4-BE49-F238E27FC236}">
                <a16:creationId xmlns:a16="http://schemas.microsoft.com/office/drawing/2014/main" id="{AE7AFFC8-2F34-5C4A-641E-9F9D82C8DBA2}"/>
              </a:ext>
            </a:extLst>
          </p:cNvPr>
          <p:cNvCxnSpPr/>
          <p:nvPr>
            <p:custDataLst>
              <p:tags r:id="rId4"/>
            </p:custDataLst>
          </p:nvPr>
        </p:nvCxnSpPr>
        <p:spPr bwMode="auto">
          <a:xfrm flipV="1">
            <a:off x="8828088" y="310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00" name="テキスト プレースホルダ 9">
            <a:extLst>
              <a:ext uri="{FF2B5EF4-FFF2-40B4-BE49-F238E27FC236}">
                <a16:creationId xmlns:a16="http://schemas.microsoft.com/office/drawing/2014/main" id="{1D81C5DF-CB84-79A4-3256-DCE7F5DA144E}"/>
              </a:ext>
            </a:extLst>
          </p:cNvPr>
          <p:cNvSpPr>
            <a:spLocks noGrp="1"/>
          </p:cNvSpPr>
          <p:nvPr>
            <p:custDataLst>
              <p:tags r:id="rId5"/>
            </p:custDataLst>
          </p:nvPr>
        </p:nvSpPr>
        <p:spPr bwMode="auto">
          <a:xfrm>
            <a:off x="665163"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03D5206-A5C6-4F23-8086-61A83D329C77}"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01" name="テキスト プレースホルダ 9">
            <a:extLst>
              <a:ext uri="{FF2B5EF4-FFF2-40B4-BE49-F238E27FC236}">
                <a16:creationId xmlns:a16="http://schemas.microsoft.com/office/drawing/2014/main" id="{5DCDEBEB-0AC9-BC7A-57AC-91708CAFAC78}"/>
              </a:ext>
            </a:extLst>
          </p:cNvPr>
          <p:cNvSpPr>
            <a:spLocks noGrp="1"/>
          </p:cNvSpPr>
          <p:nvPr>
            <p:custDataLst>
              <p:tags r:id="rId6"/>
            </p:custDataLst>
          </p:nvPr>
        </p:nvSpPr>
        <p:spPr bwMode="auto">
          <a:xfrm>
            <a:off x="1031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9BACFE-EAAE-45DB-9E7D-EEEEFC1FA3E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02" name="テキスト プレースホルダ 9">
            <a:extLst>
              <a:ext uri="{FF2B5EF4-FFF2-40B4-BE49-F238E27FC236}">
                <a16:creationId xmlns:a16="http://schemas.microsoft.com/office/drawing/2014/main" id="{1AB1F7B7-3D0B-E151-2B3E-953490483CF2}"/>
              </a:ext>
            </a:extLst>
          </p:cNvPr>
          <p:cNvSpPr>
            <a:spLocks noGrp="1"/>
          </p:cNvSpPr>
          <p:nvPr>
            <p:custDataLst>
              <p:tags r:id="rId7"/>
            </p:custDataLst>
          </p:nvPr>
        </p:nvSpPr>
        <p:spPr bwMode="auto">
          <a:xfrm>
            <a:off x="1328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0C47E9-F4ED-44A4-B840-C851AF0DD97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03" name="テキスト プレースホルダ 9">
            <a:extLst>
              <a:ext uri="{FF2B5EF4-FFF2-40B4-BE49-F238E27FC236}">
                <a16:creationId xmlns:a16="http://schemas.microsoft.com/office/drawing/2014/main" id="{47E3A9EC-288D-F45D-E6D7-2398CB75B74D}"/>
              </a:ext>
            </a:extLst>
          </p:cNvPr>
          <p:cNvSpPr>
            <a:spLocks noGrp="1"/>
          </p:cNvSpPr>
          <p:nvPr>
            <p:custDataLst>
              <p:tags r:id="rId8"/>
            </p:custDataLst>
          </p:nvPr>
        </p:nvSpPr>
        <p:spPr bwMode="auto">
          <a:xfrm>
            <a:off x="1625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ECC2311-FC85-445B-920A-9D651037F9E9}"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04" name="テキスト プレースホルダ 9">
            <a:extLst>
              <a:ext uri="{FF2B5EF4-FFF2-40B4-BE49-F238E27FC236}">
                <a16:creationId xmlns:a16="http://schemas.microsoft.com/office/drawing/2014/main" id="{CE6F6EEB-1D8F-E4BE-BFC3-80CFEB96F983}"/>
              </a:ext>
            </a:extLst>
          </p:cNvPr>
          <p:cNvSpPr>
            <a:spLocks noGrp="1"/>
          </p:cNvSpPr>
          <p:nvPr>
            <p:custDataLst>
              <p:tags r:id="rId9"/>
            </p:custDataLst>
          </p:nvPr>
        </p:nvSpPr>
        <p:spPr bwMode="auto">
          <a:xfrm>
            <a:off x="1922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72A9B6B-37C4-496D-AF09-08B9587718F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05" name="テキスト プレースホルダ 9">
            <a:extLst>
              <a:ext uri="{FF2B5EF4-FFF2-40B4-BE49-F238E27FC236}">
                <a16:creationId xmlns:a16="http://schemas.microsoft.com/office/drawing/2014/main" id="{AF7FA43F-89B4-A4EE-157E-D9EBC2C112F8}"/>
              </a:ext>
            </a:extLst>
          </p:cNvPr>
          <p:cNvSpPr>
            <a:spLocks noGrp="1"/>
          </p:cNvSpPr>
          <p:nvPr>
            <p:custDataLst>
              <p:tags r:id="rId10"/>
            </p:custDataLst>
          </p:nvPr>
        </p:nvSpPr>
        <p:spPr bwMode="auto">
          <a:xfrm>
            <a:off x="2219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85F2153-9D10-4203-917E-16E6535E752B}"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06" name="テキスト プレースホルダ 9">
            <a:extLst>
              <a:ext uri="{FF2B5EF4-FFF2-40B4-BE49-F238E27FC236}">
                <a16:creationId xmlns:a16="http://schemas.microsoft.com/office/drawing/2014/main" id="{717569E6-5E9F-4F8A-2286-1AE6BD0D9927}"/>
              </a:ext>
            </a:extLst>
          </p:cNvPr>
          <p:cNvSpPr>
            <a:spLocks noGrp="1"/>
          </p:cNvSpPr>
          <p:nvPr>
            <p:custDataLst>
              <p:tags r:id="rId11"/>
            </p:custDataLst>
          </p:nvPr>
        </p:nvSpPr>
        <p:spPr bwMode="auto">
          <a:xfrm>
            <a:off x="25161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49B48A-A331-42D9-94D6-589F135783E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07" name="テキスト プレースホルダ 9">
            <a:extLst>
              <a:ext uri="{FF2B5EF4-FFF2-40B4-BE49-F238E27FC236}">
                <a16:creationId xmlns:a16="http://schemas.microsoft.com/office/drawing/2014/main" id="{AF56CA23-B4C2-4B01-8317-879B7C22DBC4}"/>
              </a:ext>
            </a:extLst>
          </p:cNvPr>
          <p:cNvSpPr>
            <a:spLocks noGrp="1"/>
          </p:cNvSpPr>
          <p:nvPr>
            <p:custDataLst>
              <p:tags r:id="rId12"/>
            </p:custDataLst>
          </p:nvPr>
        </p:nvSpPr>
        <p:spPr bwMode="auto">
          <a:xfrm>
            <a:off x="2813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257360-95DD-44F1-8B13-DFAC224C8BF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08" name="テキスト プレースホルダ 9">
            <a:extLst>
              <a:ext uri="{FF2B5EF4-FFF2-40B4-BE49-F238E27FC236}">
                <a16:creationId xmlns:a16="http://schemas.microsoft.com/office/drawing/2014/main" id="{C5DE31E5-27FE-17EE-E057-25D81E3117FA}"/>
              </a:ext>
            </a:extLst>
          </p:cNvPr>
          <p:cNvSpPr>
            <a:spLocks noGrp="1"/>
          </p:cNvSpPr>
          <p:nvPr>
            <p:custDataLst>
              <p:tags r:id="rId13"/>
            </p:custDataLst>
          </p:nvPr>
        </p:nvSpPr>
        <p:spPr bwMode="auto">
          <a:xfrm>
            <a:off x="3109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00E50C-423A-4FDC-B1D7-12AD13BA6A7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09" name="テキスト プレースホルダ 9">
            <a:extLst>
              <a:ext uri="{FF2B5EF4-FFF2-40B4-BE49-F238E27FC236}">
                <a16:creationId xmlns:a16="http://schemas.microsoft.com/office/drawing/2014/main" id="{3F923486-9990-CADD-273B-D159657FAF61}"/>
              </a:ext>
            </a:extLst>
          </p:cNvPr>
          <p:cNvSpPr>
            <a:spLocks noGrp="1"/>
          </p:cNvSpPr>
          <p:nvPr>
            <p:custDataLst>
              <p:tags r:id="rId14"/>
            </p:custDataLst>
          </p:nvPr>
        </p:nvSpPr>
        <p:spPr bwMode="auto">
          <a:xfrm>
            <a:off x="3406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607846-87D3-4440-9747-5AD8358E90A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10" name="テキスト プレースホルダ 9">
            <a:extLst>
              <a:ext uri="{FF2B5EF4-FFF2-40B4-BE49-F238E27FC236}">
                <a16:creationId xmlns:a16="http://schemas.microsoft.com/office/drawing/2014/main" id="{4F24EDB1-537A-06B7-6F7A-589E8AC35C4A}"/>
              </a:ext>
            </a:extLst>
          </p:cNvPr>
          <p:cNvSpPr>
            <a:spLocks noGrp="1"/>
          </p:cNvSpPr>
          <p:nvPr>
            <p:custDataLst>
              <p:tags r:id="rId15"/>
            </p:custDataLst>
          </p:nvPr>
        </p:nvSpPr>
        <p:spPr bwMode="auto">
          <a:xfrm>
            <a:off x="3703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24C4BC-D9AD-43AD-BAC5-E29E47BFEC5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11" name="テキスト プレースホルダ 9">
            <a:extLst>
              <a:ext uri="{FF2B5EF4-FFF2-40B4-BE49-F238E27FC236}">
                <a16:creationId xmlns:a16="http://schemas.microsoft.com/office/drawing/2014/main" id="{1222B82B-ED24-48CE-DA90-67B051C392DD}"/>
              </a:ext>
            </a:extLst>
          </p:cNvPr>
          <p:cNvSpPr>
            <a:spLocks noGrp="1"/>
          </p:cNvSpPr>
          <p:nvPr>
            <p:custDataLst>
              <p:tags r:id="rId16"/>
            </p:custDataLst>
          </p:nvPr>
        </p:nvSpPr>
        <p:spPr bwMode="auto">
          <a:xfrm>
            <a:off x="400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90CD46-0BDD-42A0-B43B-E7E79507A50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12" name="テキスト プレースホルダ 9">
            <a:extLst>
              <a:ext uri="{FF2B5EF4-FFF2-40B4-BE49-F238E27FC236}">
                <a16:creationId xmlns:a16="http://schemas.microsoft.com/office/drawing/2014/main" id="{9906731D-2518-19E9-F11F-1BE8D94AF6EF}"/>
              </a:ext>
            </a:extLst>
          </p:cNvPr>
          <p:cNvSpPr>
            <a:spLocks noGrp="1"/>
          </p:cNvSpPr>
          <p:nvPr>
            <p:custDataLst>
              <p:tags r:id="rId17"/>
            </p:custDataLst>
          </p:nvPr>
        </p:nvSpPr>
        <p:spPr bwMode="auto">
          <a:xfrm>
            <a:off x="42973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0C550B-9CA8-4EB0-82E7-301AF10609FB}"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13" name="テキスト プレースホルダ 9">
            <a:extLst>
              <a:ext uri="{FF2B5EF4-FFF2-40B4-BE49-F238E27FC236}">
                <a16:creationId xmlns:a16="http://schemas.microsoft.com/office/drawing/2014/main" id="{127D4282-5B50-7098-578E-24E20C7BDEF2}"/>
              </a:ext>
            </a:extLst>
          </p:cNvPr>
          <p:cNvSpPr>
            <a:spLocks noGrp="1"/>
          </p:cNvSpPr>
          <p:nvPr>
            <p:custDataLst>
              <p:tags r:id="rId18"/>
            </p:custDataLst>
          </p:nvPr>
        </p:nvSpPr>
        <p:spPr bwMode="auto">
          <a:xfrm>
            <a:off x="4594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F25A9B-0973-4D46-A221-E131BF6E0CC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14" name="テキスト プレースホルダ 9">
            <a:extLst>
              <a:ext uri="{FF2B5EF4-FFF2-40B4-BE49-F238E27FC236}">
                <a16:creationId xmlns:a16="http://schemas.microsoft.com/office/drawing/2014/main" id="{E5D8D45D-7C3E-E2D5-0BB0-C63BA9F52104}"/>
              </a:ext>
            </a:extLst>
          </p:cNvPr>
          <p:cNvSpPr>
            <a:spLocks noGrp="1"/>
          </p:cNvSpPr>
          <p:nvPr>
            <p:custDataLst>
              <p:tags r:id="rId19"/>
            </p:custDataLst>
          </p:nvPr>
        </p:nvSpPr>
        <p:spPr bwMode="auto">
          <a:xfrm>
            <a:off x="4892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2D735F-47CC-4F04-AEB1-04BF64323F4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11B565E9-8939-BA16-9003-41AE1754B891}"/>
              </a:ext>
            </a:extLst>
          </p:cNvPr>
          <p:cNvSpPr>
            <a:spLocks noGrp="1"/>
          </p:cNvSpPr>
          <p:nvPr>
            <p:custDataLst>
              <p:tags r:id="rId20"/>
            </p:custDataLst>
          </p:nvPr>
        </p:nvSpPr>
        <p:spPr bwMode="gray">
          <a:xfrm>
            <a:off x="5143500" y="3303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0EF32F1-DB04-4F01-B1DC-EE77D6221B8D}"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915" name="テキスト プレースホルダ 9">
            <a:extLst>
              <a:ext uri="{FF2B5EF4-FFF2-40B4-BE49-F238E27FC236}">
                <a16:creationId xmlns:a16="http://schemas.microsoft.com/office/drawing/2014/main" id="{633AF53E-3F8E-F3B4-AEA0-FAB0C2204E78}"/>
              </a:ext>
            </a:extLst>
          </p:cNvPr>
          <p:cNvSpPr>
            <a:spLocks noGrp="1"/>
          </p:cNvSpPr>
          <p:nvPr>
            <p:custDataLst>
              <p:tags r:id="rId21"/>
            </p:custDataLst>
          </p:nvPr>
        </p:nvSpPr>
        <p:spPr bwMode="auto">
          <a:xfrm>
            <a:off x="5189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A5A746-6B9E-4376-A9BF-266AC37C68D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A0F03B05-368C-0BBD-6091-E775C12A0DDA}"/>
              </a:ext>
            </a:extLst>
          </p:cNvPr>
          <p:cNvSpPr>
            <a:spLocks noGrp="1"/>
          </p:cNvSpPr>
          <p:nvPr>
            <p:custDataLst>
              <p:tags r:id="rId22"/>
            </p:custDataLst>
          </p:nvPr>
        </p:nvSpPr>
        <p:spPr bwMode="gray">
          <a:xfrm>
            <a:off x="5440363" y="3297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2D1EF3C-D984-4318-8356-180E267C48EF}"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916" name="テキスト プレースホルダ 9">
            <a:extLst>
              <a:ext uri="{FF2B5EF4-FFF2-40B4-BE49-F238E27FC236}">
                <a16:creationId xmlns:a16="http://schemas.microsoft.com/office/drawing/2014/main" id="{EADE604E-49FA-610C-4DC5-22300A36591B}"/>
              </a:ext>
            </a:extLst>
          </p:cNvPr>
          <p:cNvSpPr>
            <a:spLocks noGrp="1"/>
          </p:cNvSpPr>
          <p:nvPr>
            <p:custDataLst>
              <p:tags r:id="rId23"/>
            </p:custDataLst>
          </p:nvPr>
        </p:nvSpPr>
        <p:spPr bwMode="auto">
          <a:xfrm>
            <a:off x="5486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50575B-526D-4AE4-A049-8A4086EE1F8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BFED31F5-8058-B897-EB85-7EB699B7EF3D}"/>
              </a:ext>
            </a:extLst>
          </p:cNvPr>
          <p:cNvSpPr>
            <a:spLocks noGrp="1"/>
          </p:cNvSpPr>
          <p:nvPr>
            <p:custDataLst>
              <p:tags r:id="rId24"/>
            </p:custDataLst>
          </p:nvPr>
        </p:nvSpPr>
        <p:spPr bwMode="gray">
          <a:xfrm>
            <a:off x="5737225" y="3289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80B5B9-A0F2-4F82-9B13-F61948D5A72F}"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917" name="テキスト プレースホルダ 9">
            <a:extLst>
              <a:ext uri="{FF2B5EF4-FFF2-40B4-BE49-F238E27FC236}">
                <a16:creationId xmlns:a16="http://schemas.microsoft.com/office/drawing/2014/main" id="{9EA563E6-8232-3233-236A-92AC44687A34}"/>
              </a:ext>
            </a:extLst>
          </p:cNvPr>
          <p:cNvSpPr>
            <a:spLocks noGrp="1"/>
          </p:cNvSpPr>
          <p:nvPr>
            <p:custDataLst>
              <p:tags r:id="rId25"/>
            </p:custDataLst>
          </p:nvPr>
        </p:nvSpPr>
        <p:spPr bwMode="auto">
          <a:xfrm>
            <a:off x="5783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7DE0DB-A5DF-406C-B56B-62689BE2CD0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233CFF17-41F3-61E5-A6C1-256FCAE5E2E4}"/>
              </a:ext>
            </a:extLst>
          </p:cNvPr>
          <p:cNvSpPr>
            <a:spLocks noGrp="1"/>
          </p:cNvSpPr>
          <p:nvPr>
            <p:custDataLst>
              <p:tags r:id="rId26"/>
            </p:custDataLst>
          </p:nvPr>
        </p:nvSpPr>
        <p:spPr bwMode="gray">
          <a:xfrm>
            <a:off x="6034088" y="3282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E4E278-7233-46BD-937E-377C79720681}" type="datetime'''''1''''''''''0''''''''''''6'''''''''''''''''''''''''''">
              <a:rPr lang="ja-JP" altLang="en-US" sz="1000" smtClean="0">
                <a:effectLst/>
              </a:rPr>
              <a:pPr/>
              <a:t>106</a:t>
            </a:fld>
            <a:endParaRPr kumimoji="1" lang="ja-JP" altLang="en-US" sz="1000" dirty="0">
              <a:sym typeface="+mn-lt"/>
            </a:endParaRPr>
          </a:p>
        </p:txBody>
      </p:sp>
      <p:sp>
        <p:nvSpPr>
          <p:cNvPr id="918" name="テキスト プレースホルダ 9">
            <a:extLst>
              <a:ext uri="{FF2B5EF4-FFF2-40B4-BE49-F238E27FC236}">
                <a16:creationId xmlns:a16="http://schemas.microsoft.com/office/drawing/2014/main" id="{16A3CDFC-A2C2-C2B7-8ECD-CE3FC6B01657}"/>
              </a:ext>
            </a:extLst>
          </p:cNvPr>
          <p:cNvSpPr>
            <a:spLocks noGrp="1"/>
          </p:cNvSpPr>
          <p:nvPr>
            <p:custDataLst>
              <p:tags r:id="rId27"/>
            </p:custDataLst>
          </p:nvPr>
        </p:nvSpPr>
        <p:spPr bwMode="auto">
          <a:xfrm>
            <a:off x="6080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86E880-8457-45C4-99FF-44327EA1225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326ADD32-40C7-C4EB-3BA1-55D4B39B9566}"/>
              </a:ext>
            </a:extLst>
          </p:cNvPr>
          <p:cNvSpPr>
            <a:spLocks noGrp="1"/>
          </p:cNvSpPr>
          <p:nvPr>
            <p:custDataLst>
              <p:tags r:id="rId28"/>
            </p:custDataLst>
          </p:nvPr>
        </p:nvSpPr>
        <p:spPr bwMode="gray">
          <a:xfrm>
            <a:off x="6330950" y="32766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CEABD4-2BB1-4ADE-B1BB-E86DEC5DF4FF}" type="datetime'''''''1''''''0''''''8'''''''''''''''''''''''''''''''">
              <a:rPr lang="ja-JP" altLang="en-US" sz="1000" smtClean="0">
                <a:effectLst/>
              </a:rPr>
              <a:pPr/>
              <a:t>108</a:t>
            </a:fld>
            <a:endParaRPr kumimoji="1" lang="ja-JP" altLang="en-US" sz="1000" dirty="0">
              <a:sym typeface="+mn-lt"/>
            </a:endParaRPr>
          </a:p>
        </p:txBody>
      </p:sp>
      <p:sp>
        <p:nvSpPr>
          <p:cNvPr id="919" name="テキスト プレースホルダ 9">
            <a:extLst>
              <a:ext uri="{FF2B5EF4-FFF2-40B4-BE49-F238E27FC236}">
                <a16:creationId xmlns:a16="http://schemas.microsoft.com/office/drawing/2014/main" id="{94323F52-9F2D-0A6E-B7D4-387C1A9A1D82}"/>
              </a:ext>
            </a:extLst>
          </p:cNvPr>
          <p:cNvSpPr>
            <a:spLocks noGrp="1"/>
          </p:cNvSpPr>
          <p:nvPr>
            <p:custDataLst>
              <p:tags r:id="rId29"/>
            </p:custDataLst>
          </p:nvPr>
        </p:nvSpPr>
        <p:spPr bwMode="auto">
          <a:xfrm>
            <a:off x="6376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48BE46-D8C8-44E6-9495-E19982D496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D3CC7C22-4043-C4B6-ADE5-6B268CCB4A5C}"/>
              </a:ext>
            </a:extLst>
          </p:cNvPr>
          <p:cNvSpPr>
            <a:spLocks noGrp="1"/>
          </p:cNvSpPr>
          <p:nvPr>
            <p:custDataLst>
              <p:tags r:id="rId30"/>
            </p:custDataLst>
          </p:nvPr>
        </p:nvSpPr>
        <p:spPr bwMode="gray">
          <a:xfrm>
            <a:off x="6627813" y="3270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491FE1-56E0-4D27-859F-6526985325E7}" type="datetime'''''''''''''''''''1''09'''''''''''''''''''''''''''''">
              <a:rPr lang="ja-JP" altLang="en-US" sz="1000" smtClean="0">
                <a:effectLst/>
              </a:rPr>
              <a:pPr/>
              <a:t>109</a:t>
            </a:fld>
            <a:endParaRPr kumimoji="1" lang="ja-JP" altLang="en-US" sz="1000" dirty="0">
              <a:sym typeface="+mn-lt"/>
            </a:endParaRPr>
          </a:p>
        </p:txBody>
      </p:sp>
      <p:sp>
        <p:nvSpPr>
          <p:cNvPr id="920" name="テキスト プレースホルダ 9">
            <a:extLst>
              <a:ext uri="{FF2B5EF4-FFF2-40B4-BE49-F238E27FC236}">
                <a16:creationId xmlns:a16="http://schemas.microsoft.com/office/drawing/2014/main" id="{C5E411B8-E38B-3D2B-C176-6CEA7EA44025}"/>
              </a:ext>
            </a:extLst>
          </p:cNvPr>
          <p:cNvSpPr>
            <a:spLocks noGrp="1"/>
          </p:cNvSpPr>
          <p:nvPr>
            <p:custDataLst>
              <p:tags r:id="rId31"/>
            </p:custDataLst>
          </p:nvPr>
        </p:nvSpPr>
        <p:spPr bwMode="auto">
          <a:xfrm>
            <a:off x="6673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E37A6A-D38E-49F3-8BE6-4F97684874D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024" name="テキスト プレースホルダ 9">
            <a:extLst>
              <a:ext uri="{FF2B5EF4-FFF2-40B4-BE49-F238E27FC236}">
                <a16:creationId xmlns:a16="http://schemas.microsoft.com/office/drawing/2014/main" id="{FBBAD465-CF26-6427-E861-928009E5F3C1}"/>
              </a:ext>
            </a:extLst>
          </p:cNvPr>
          <p:cNvSpPr>
            <a:spLocks noGrp="1"/>
          </p:cNvSpPr>
          <p:nvPr>
            <p:custDataLst>
              <p:tags r:id="rId32"/>
            </p:custDataLst>
          </p:nvPr>
        </p:nvSpPr>
        <p:spPr bwMode="gray">
          <a:xfrm>
            <a:off x="6924675" y="3263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F5C1DAE-C8C6-42E7-983C-AAC6A6D9B953}" type="datetime'''''''''''''''''1''''''''''1''''''''1'''''''''''''''">
              <a:rPr lang="ja-JP" altLang="en-US" sz="1000" smtClean="0">
                <a:effectLst/>
              </a:rPr>
              <a:pPr/>
              <a:t>111</a:t>
            </a:fld>
            <a:endParaRPr kumimoji="1" lang="ja-JP" altLang="en-US" sz="1000" dirty="0">
              <a:sym typeface="+mn-lt"/>
            </a:endParaRPr>
          </a:p>
        </p:txBody>
      </p:sp>
      <p:sp>
        <p:nvSpPr>
          <p:cNvPr id="921" name="テキスト プレースホルダ 9">
            <a:extLst>
              <a:ext uri="{FF2B5EF4-FFF2-40B4-BE49-F238E27FC236}">
                <a16:creationId xmlns:a16="http://schemas.microsoft.com/office/drawing/2014/main" id="{CFB190CA-1DB7-CF50-89BD-298178E6AA59}"/>
              </a:ext>
            </a:extLst>
          </p:cNvPr>
          <p:cNvSpPr>
            <a:spLocks noGrp="1"/>
          </p:cNvSpPr>
          <p:nvPr>
            <p:custDataLst>
              <p:tags r:id="rId33"/>
            </p:custDataLst>
          </p:nvPr>
        </p:nvSpPr>
        <p:spPr bwMode="auto">
          <a:xfrm>
            <a:off x="6970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F7BDF6-BA23-44FC-B8F2-D9AB3678DF5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027" name="テキスト プレースホルダ 9">
            <a:extLst>
              <a:ext uri="{FF2B5EF4-FFF2-40B4-BE49-F238E27FC236}">
                <a16:creationId xmlns:a16="http://schemas.microsoft.com/office/drawing/2014/main" id="{27EC3576-1B03-3A99-9CA8-5DD20366FF62}"/>
              </a:ext>
            </a:extLst>
          </p:cNvPr>
          <p:cNvSpPr>
            <a:spLocks noGrp="1"/>
          </p:cNvSpPr>
          <p:nvPr>
            <p:custDataLst>
              <p:tags r:id="rId34"/>
            </p:custDataLst>
          </p:nvPr>
        </p:nvSpPr>
        <p:spPr bwMode="gray">
          <a:xfrm>
            <a:off x="7221538" y="3259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749927-1125-4FAB-8729-2BCD429775B0}" type="datetime'''''''1''''''1''''3'''''''''''''''''''''''''''''''''">
              <a:rPr lang="ja-JP" altLang="en-US" sz="1000" smtClean="0">
                <a:effectLst/>
              </a:rPr>
              <a:pPr/>
              <a:t>113</a:t>
            </a:fld>
            <a:endParaRPr kumimoji="1" lang="ja-JP" altLang="en-US" sz="1000" dirty="0">
              <a:sym typeface="+mn-lt"/>
            </a:endParaRPr>
          </a:p>
        </p:txBody>
      </p:sp>
      <p:sp>
        <p:nvSpPr>
          <p:cNvPr id="928" name="テキスト プレースホルダ 9">
            <a:extLst>
              <a:ext uri="{FF2B5EF4-FFF2-40B4-BE49-F238E27FC236}">
                <a16:creationId xmlns:a16="http://schemas.microsoft.com/office/drawing/2014/main" id="{DEE2A915-7FAB-B442-5984-8E95898D8058}"/>
              </a:ext>
            </a:extLst>
          </p:cNvPr>
          <p:cNvSpPr>
            <a:spLocks noGrp="1"/>
          </p:cNvSpPr>
          <p:nvPr>
            <p:custDataLst>
              <p:tags r:id="rId35"/>
            </p:custDataLst>
          </p:nvPr>
        </p:nvSpPr>
        <p:spPr bwMode="auto">
          <a:xfrm>
            <a:off x="7267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FCBBBF-ABA3-4BEB-96F8-46B57B567A79}" type="datetime'''''''''''''2''''''''''''2'''''''''''''''''''''">
              <a:rPr lang="ja-JP" altLang="en-US" sz="1000" smtClean="0"/>
              <a:pPr/>
              <a:t>22</a:t>
            </a:fld>
            <a:endParaRPr kumimoji="1" lang="ja-JP" altLang="en-US" sz="1000" dirty="0">
              <a:sym typeface="+mn-lt"/>
            </a:endParaRPr>
          </a:p>
        </p:txBody>
      </p:sp>
      <p:sp>
        <p:nvSpPr>
          <p:cNvPr id="1030" name="テキスト プレースホルダ 9">
            <a:extLst>
              <a:ext uri="{FF2B5EF4-FFF2-40B4-BE49-F238E27FC236}">
                <a16:creationId xmlns:a16="http://schemas.microsoft.com/office/drawing/2014/main" id="{6803C8B0-10A5-76D7-49E6-5281DE82299D}"/>
              </a:ext>
            </a:extLst>
          </p:cNvPr>
          <p:cNvSpPr>
            <a:spLocks noGrp="1"/>
          </p:cNvSpPr>
          <p:nvPr>
            <p:custDataLst>
              <p:tags r:id="rId36"/>
            </p:custDataLst>
          </p:nvPr>
        </p:nvSpPr>
        <p:spPr bwMode="gray">
          <a:xfrm>
            <a:off x="7518400" y="3251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AB6BA30-1B7A-4C90-B7C7-A83729377625}" type="datetime'''''''''''''''1''''''''''''1''''''''''''''''''''''''''''''5'''">
              <a:rPr lang="ja-JP" altLang="en-US" sz="1000" smtClean="0">
                <a:effectLst/>
              </a:rPr>
              <a:pPr/>
              <a:t>115</a:t>
            </a:fld>
            <a:endParaRPr kumimoji="1" lang="ja-JP" altLang="en-US" sz="1000" dirty="0">
              <a:sym typeface="+mn-lt"/>
            </a:endParaRPr>
          </a:p>
        </p:txBody>
      </p:sp>
      <p:sp>
        <p:nvSpPr>
          <p:cNvPr id="931" name="テキスト プレースホルダ 9">
            <a:extLst>
              <a:ext uri="{FF2B5EF4-FFF2-40B4-BE49-F238E27FC236}">
                <a16:creationId xmlns:a16="http://schemas.microsoft.com/office/drawing/2014/main" id="{56F56D2B-3061-5DD0-1FCC-14D8F0A37C4B}"/>
              </a:ext>
            </a:extLst>
          </p:cNvPr>
          <p:cNvSpPr>
            <a:spLocks noGrp="1"/>
          </p:cNvSpPr>
          <p:nvPr>
            <p:custDataLst>
              <p:tags r:id="rId37"/>
            </p:custDataLst>
          </p:nvPr>
        </p:nvSpPr>
        <p:spPr bwMode="auto">
          <a:xfrm>
            <a:off x="7564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0AB53-2565-4370-BE2C-08DFC5091CF0}" type="datetime'''''''''''''''''''''''''''''''''''''2''''3'''''">
              <a:rPr lang="ja-JP" altLang="en-US" sz="1000" smtClean="0"/>
              <a:pPr/>
              <a:t>23</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38F24036-ED0D-6E55-0090-39EB84B5F6F9}"/>
              </a:ext>
            </a:extLst>
          </p:cNvPr>
          <p:cNvSpPr>
            <a:spLocks noGrp="1"/>
          </p:cNvSpPr>
          <p:nvPr>
            <p:custDataLst>
              <p:tags r:id="rId38"/>
            </p:custDataLst>
          </p:nvPr>
        </p:nvSpPr>
        <p:spPr bwMode="gray">
          <a:xfrm>
            <a:off x="7815263" y="3244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544C75-1EAF-434E-96C3-0594B33AE676}" type="datetime'''''''''''''''''''''''''1''''''''''''''''1''''''''''''''''''7'">
              <a:rPr lang="ja-JP" altLang="en-US" sz="1000" smtClean="0">
                <a:effectLst/>
                <a:sym typeface="+mn-lt"/>
              </a:rPr>
              <a:pPr/>
              <a:t>117</a:t>
            </a:fld>
            <a:endParaRPr kumimoji="1" lang="ja-JP" altLang="en-US" sz="1000" dirty="0">
              <a:sym typeface="+mn-lt"/>
            </a:endParaRPr>
          </a:p>
        </p:txBody>
      </p:sp>
      <p:sp>
        <p:nvSpPr>
          <p:cNvPr id="48" name="Text Placeholder 12"/>
          <p:cNvSpPr>
            <a:spLocks noGrp="1"/>
          </p:cNvSpPr>
          <p:nvPr>
            <p:custDataLst>
              <p:tags r:id="rId39"/>
            </p:custDataLst>
          </p:nvPr>
        </p:nvSpPr>
        <p:spPr bwMode="auto">
          <a:xfrm>
            <a:off x="32543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sym typeface="+mn-lt"/>
              </a:rPr>
              <a:t>（</a:t>
            </a:r>
            <a:r>
              <a:rPr kumimoji="0" lang="ja-JP" altLang="en-US" sz="1000" b="0" noProof="1">
                <a:solidFill>
                  <a:srgbClr val="000000"/>
                </a:solidFill>
                <a:latin typeface="Arial"/>
                <a:ea typeface="ＭＳ Ｐゴシック"/>
                <a:sym typeface="+mn-lt"/>
              </a:rPr>
              <a:t>百万人</a:t>
            </a:r>
            <a:r>
              <a:rPr kumimoji="0" lang="ja-JP" altLang="en-US" sz="1000" b="0" i="0" u="none" strike="noStrike" kern="1200" cap="none" spc="0" normalizeH="0" baseline="0" noProof="1">
                <a:ln>
                  <a:noFill/>
                </a:ln>
                <a:solidFill>
                  <a:srgbClr val="000000"/>
                </a:solidFill>
                <a:effectLst/>
                <a:uLnTx/>
                <a:uFillTx/>
                <a:latin typeface="Arial"/>
                <a:ea typeface="ＭＳ Ｐゴシック"/>
                <a:sym typeface="+mn-lt"/>
              </a:rPr>
              <a:t>）</a:t>
            </a:r>
          </a:p>
        </p:txBody>
      </p:sp>
      <p:sp>
        <p:nvSpPr>
          <p:cNvPr id="1033" name="テキスト プレースホルダ 9">
            <a:extLst>
              <a:ext uri="{FF2B5EF4-FFF2-40B4-BE49-F238E27FC236}">
                <a16:creationId xmlns:a16="http://schemas.microsoft.com/office/drawing/2014/main" id="{77CDE0B8-D341-9C66-8309-D73243FBDCEA}"/>
              </a:ext>
            </a:extLst>
          </p:cNvPr>
          <p:cNvSpPr>
            <a:spLocks noGrp="1"/>
          </p:cNvSpPr>
          <p:nvPr>
            <p:custDataLst>
              <p:tags r:id="rId40"/>
            </p:custDataLst>
          </p:nvPr>
        </p:nvSpPr>
        <p:spPr bwMode="gray">
          <a:xfrm>
            <a:off x="8408988" y="3208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DA9411-CB87-462E-BD63-9C8D692FDD46}" type="datetime'''''''''''''''''''1''2''''''''7'''''''''''''''''''''''''">
              <a:rPr lang="ja-JP" altLang="en-US" sz="1000" smtClean="0">
                <a:effectLst/>
              </a:rPr>
              <a:pPr/>
              <a:t>127</a:t>
            </a:fld>
            <a:endParaRPr kumimoji="1" lang="ja-JP" altLang="en-US" sz="1000" dirty="0">
              <a:sym typeface="+mn-lt"/>
            </a:endParaRPr>
          </a:p>
        </p:txBody>
      </p:sp>
      <p:sp>
        <p:nvSpPr>
          <p:cNvPr id="922" name="テキスト プレースホルダ 9">
            <a:extLst>
              <a:ext uri="{FF2B5EF4-FFF2-40B4-BE49-F238E27FC236}">
                <a16:creationId xmlns:a16="http://schemas.microsoft.com/office/drawing/2014/main" id="{D149CECC-198F-1843-5DD0-ACC1FAD31EE3}"/>
              </a:ext>
            </a:extLst>
          </p:cNvPr>
          <p:cNvSpPr>
            <a:spLocks noGrp="1"/>
          </p:cNvSpPr>
          <p:nvPr>
            <p:custDataLst>
              <p:tags r:id="rId41"/>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1F43E48-CE29-4381-8D3F-BBFC8E1F7342}"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9" name="Text Placeholder 12"/>
          <p:cNvSpPr>
            <a:spLocks noGrp="1"/>
          </p:cNvSpPr>
          <p:nvPr>
            <p:custDataLst>
              <p:tags r:id="rId42"/>
            </p:custDataLst>
          </p:nvPr>
        </p:nvSpPr>
        <p:spPr bwMode="auto">
          <a:xfrm>
            <a:off x="9337675" y="2000250"/>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20" name="テキスト プレースホルダ 9">
            <a:extLst>
              <a:ext uri="{FF2B5EF4-FFF2-40B4-BE49-F238E27FC236}">
                <a16:creationId xmlns:a16="http://schemas.microsoft.com/office/drawing/2014/main" id="{8F8788DE-B4DA-8325-CDC6-6EFCE3D4B5A7}"/>
              </a:ext>
            </a:extLst>
          </p:cNvPr>
          <p:cNvSpPr>
            <a:spLocks noGrp="1"/>
          </p:cNvSpPr>
          <p:nvPr>
            <p:custDataLst>
              <p:tags r:id="rId43"/>
            </p:custDataLst>
          </p:nvPr>
        </p:nvSpPr>
        <p:spPr bwMode="gray">
          <a:xfrm>
            <a:off x="8705850" y="3144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2F3B68-6188-40B7-998C-BA7781F124E8}"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79408FB8-0D24-8A05-AC17-393F89B4DA0A}"/>
              </a:ext>
            </a:extLst>
          </p:cNvPr>
          <p:cNvSpPr>
            <a:spLocks noGrp="1"/>
          </p:cNvSpPr>
          <p:nvPr>
            <p:custDataLst>
              <p:tags r:id="rId44"/>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29204F-C0B6-4317-A7D3-BCA49EF1A306}" type="datetime'''''2''''''''''4'''''''''''''''''''''''''''''''''''">
              <a:rPr lang="ja-JP" altLang="en-US" sz="1000" smtClean="0"/>
              <a:pPr/>
              <a:t>24</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09D7EA9B-A755-E8BC-5E86-CF20F9214963}"/>
              </a:ext>
            </a:extLst>
          </p:cNvPr>
          <p:cNvSpPr>
            <a:spLocks noGrp="1"/>
          </p:cNvSpPr>
          <p:nvPr>
            <p:custDataLst>
              <p:tags r:id="rId45"/>
            </p:custDataLst>
          </p:nvPr>
        </p:nvSpPr>
        <p:spPr bwMode="gray">
          <a:xfrm>
            <a:off x="9002713" y="3087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BB77BE-484F-42D2-9F87-C0206DF1236A}"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924" name="テキスト プレースホルダ 9">
            <a:extLst>
              <a:ext uri="{FF2B5EF4-FFF2-40B4-BE49-F238E27FC236}">
                <a16:creationId xmlns:a16="http://schemas.microsoft.com/office/drawing/2014/main" id="{230F5BF8-54F8-AF47-3F64-25E45BD31B1B}"/>
              </a:ext>
            </a:extLst>
          </p:cNvPr>
          <p:cNvSpPr>
            <a:spLocks noGrp="1"/>
          </p:cNvSpPr>
          <p:nvPr>
            <p:custDataLst>
              <p:tags r:id="rId46"/>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6F7EE7-7071-4DFA-A382-AA89001E047C}"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1" name="テキスト プレースホルダ 9">
            <a:extLst>
              <a:ext uri="{FF2B5EF4-FFF2-40B4-BE49-F238E27FC236}">
                <a16:creationId xmlns:a16="http://schemas.microsoft.com/office/drawing/2014/main" id="{345F27C2-9A6B-656E-123C-C2CBD84C8BFC}"/>
              </a:ext>
            </a:extLst>
          </p:cNvPr>
          <p:cNvSpPr>
            <a:spLocks noGrp="1"/>
          </p:cNvSpPr>
          <p:nvPr>
            <p:custDataLst>
              <p:tags r:id="rId47"/>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847F28-3AFC-4E56-AA64-B461114C815E}" type="datetime'''''''''''2''''''''''''''''''''''5'''''''''''''''">
              <a:rPr lang="ja-JP" altLang="en-US" sz="1000" smtClean="0"/>
              <a:pPr/>
              <a:t>25</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3CD7261F-AC6E-896A-965D-7026C6374FBB}"/>
              </a:ext>
            </a:extLst>
          </p:cNvPr>
          <p:cNvSpPr>
            <a:spLocks noGrp="1"/>
          </p:cNvSpPr>
          <p:nvPr>
            <p:custDataLst>
              <p:tags r:id="rId48"/>
            </p:custDataLst>
          </p:nvPr>
        </p:nvSpPr>
        <p:spPr bwMode="gray">
          <a:xfrm>
            <a:off x="8112125" y="3238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81ADC5F-5953-4E30-93E8-8E8EE0423423}" type="datetime'11''''''''''''''''''''8'''">
              <a:rPr lang="ja-JP" altLang="en-US" sz="1000" smtClean="0">
                <a:effectLst/>
                <a:sym typeface="+mn-lt"/>
              </a:rPr>
              <a:pPr/>
              <a:t>118</a:t>
            </a:fld>
            <a:endParaRPr kumimoji="1" lang="ja-JP" altLang="en-US" sz="1000" dirty="0">
              <a:sym typeface="+mn-lt"/>
            </a:endParaRPr>
          </a:p>
        </p:txBody>
      </p:sp>
      <p:sp>
        <p:nvSpPr>
          <p:cNvPr id="923" name="テキスト プレースホルダ 9">
            <a:extLst>
              <a:ext uri="{FF2B5EF4-FFF2-40B4-BE49-F238E27FC236}">
                <a16:creationId xmlns:a16="http://schemas.microsoft.com/office/drawing/2014/main" id="{1BA20723-FF42-141E-9990-2C082495FBA8}"/>
              </a:ext>
            </a:extLst>
          </p:cNvPr>
          <p:cNvSpPr>
            <a:spLocks noGrp="1"/>
          </p:cNvSpPr>
          <p:nvPr>
            <p:custDataLst>
              <p:tags r:id="rId49"/>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BC2ACE-79D2-4F51-BE4E-4FD1F1CB6733}"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grpSp>
        <p:nvGrpSpPr>
          <p:cNvPr id="62" name="Group 61">
            <a:extLst>
              <a:ext uri="{FF2B5EF4-FFF2-40B4-BE49-F238E27FC236}">
                <a16:creationId xmlns:a16="http://schemas.microsoft.com/office/drawing/2014/main" id="{569653D1-DCA3-05F7-C44E-C6004E0BABA3}"/>
              </a:ext>
            </a:extLst>
          </p:cNvPr>
          <p:cNvGrpSpPr/>
          <p:nvPr/>
        </p:nvGrpSpPr>
        <p:grpSpPr>
          <a:xfrm>
            <a:off x="6658496" y="1695462"/>
            <a:ext cx="255588" cy="76200"/>
            <a:chOff x="8455025" y="1446186"/>
            <a:chExt cx="255588" cy="76200"/>
          </a:xfrm>
        </p:grpSpPr>
        <p:cxnSp>
          <p:nvCxnSpPr>
            <p:cNvPr id="87" name="Straight Connector 86"/>
            <p:cNvCxnSpPr/>
            <p:nvPr>
              <p:custDataLst>
                <p:tags r:id="rId25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256"/>
              </p:custDataLst>
            </p:nvPr>
          </p:nvSpPr>
          <p:spPr bwMode="gray">
            <a:xfrm>
              <a:off x="8528281" y="1446186"/>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grpSp>
      <p:cxnSp>
        <p:nvCxnSpPr>
          <p:cNvPr id="75" name="Straight Connector 74">
            <a:extLst>
              <a:ext uri="{FF2B5EF4-FFF2-40B4-BE49-F238E27FC236}">
                <a16:creationId xmlns:a16="http://schemas.microsoft.com/office/drawing/2014/main" id="{2EA43993-EECB-35DC-C739-C51048E1EC11}"/>
              </a:ext>
            </a:extLst>
          </p:cNvPr>
          <p:cNvCxnSpPr/>
          <p:nvPr>
            <p:custDataLst>
              <p:tags r:id="rId50"/>
            </p:custDataLst>
          </p:nvPr>
        </p:nvCxnSpPr>
        <p:spPr bwMode="auto">
          <a:xfrm>
            <a:off x="23637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34FBF4B-792A-07B0-A5EF-6B84E125C4C0}"/>
              </a:ext>
            </a:extLst>
          </p:cNvPr>
          <p:cNvCxnSpPr/>
          <p:nvPr>
            <p:custDataLst>
              <p:tags r:id="rId51"/>
            </p:custDataLst>
          </p:nvPr>
        </p:nvCxnSpPr>
        <p:spPr bwMode="auto">
          <a:xfrm>
            <a:off x="26622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89C26587-328D-534D-7640-095F75E925FC}"/>
              </a:ext>
            </a:extLst>
          </p:cNvPr>
          <p:cNvCxnSpPr>
            <a:cxnSpLocks/>
          </p:cNvCxnSpPr>
          <p:nvPr>
            <p:custDataLst>
              <p:tags r:id="rId52"/>
            </p:custDataLst>
          </p:nvPr>
        </p:nvCxnSpPr>
        <p:spPr bwMode="auto">
          <a:xfrm>
            <a:off x="8920164" y="490378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AEF2EF3E-DEE0-C0B4-77A7-370E307EB6A3}"/>
              </a:ext>
            </a:extLst>
          </p:cNvPr>
          <p:cNvCxnSpPr/>
          <p:nvPr>
            <p:custDataLst>
              <p:tags r:id="rId53"/>
            </p:custDataLst>
          </p:nvPr>
        </p:nvCxnSpPr>
        <p:spPr bwMode="auto">
          <a:xfrm>
            <a:off x="89201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D904A6AE-3010-B27F-4566-0CB5653DA39E}"/>
              </a:ext>
            </a:extLst>
          </p:cNvPr>
          <p:cNvCxnSpPr>
            <a:cxnSpLocks/>
          </p:cNvCxnSpPr>
          <p:nvPr>
            <p:custDataLst>
              <p:tags r:id="rId54"/>
            </p:custDataLst>
          </p:nvPr>
        </p:nvCxnSpPr>
        <p:spPr bwMode="auto">
          <a:xfrm>
            <a:off x="8623301" y="5795962"/>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1023224-3571-6762-314A-8D3D23B7D55D}"/>
              </a:ext>
            </a:extLst>
          </p:cNvPr>
          <p:cNvCxnSpPr/>
          <p:nvPr>
            <p:custDataLst>
              <p:tags r:id="rId55"/>
            </p:custDataLst>
          </p:nvPr>
        </p:nvCxnSpPr>
        <p:spPr bwMode="auto">
          <a:xfrm>
            <a:off x="2363789" y="57150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FF29C9A9-51FD-B466-ED75-270E40B6F751}"/>
              </a:ext>
            </a:extLst>
          </p:cNvPr>
          <p:cNvCxnSpPr>
            <a:cxnSpLocks/>
          </p:cNvCxnSpPr>
          <p:nvPr>
            <p:custDataLst>
              <p:tags r:id="rId56"/>
            </p:custDataLst>
          </p:nvPr>
        </p:nvCxnSpPr>
        <p:spPr bwMode="auto">
          <a:xfrm>
            <a:off x="8623301" y="4881563"/>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756C8B8B-1F11-1CBA-3127-4DC5CADE6CAC}"/>
              </a:ext>
            </a:extLst>
          </p:cNvPr>
          <p:cNvCxnSpPr/>
          <p:nvPr>
            <p:custDataLst>
              <p:tags r:id="rId57"/>
            </p:custDataLst>
          </p:nvPr>
        </p:nvCxnSpPr>
        <p:spPr bwMode="auto">
          <a:xfrm>
            <a:off x="86233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141698EB-51CB-5B2B-BB17-8FAEDA051BFB}"/>
              </a:ext>
            </a:extLst>
          </p:cNvPr>
          <p:cNvCxnSpPr>
            <a:cxnSpLocks/>
          </p:cNvCxnSpPr>
          <p:nvPr>
            <p:custDataLst>
              <p:tags r:id="rId58"/>
            </p:custDataLst>
          </p:nvPr>
        </p:nvCxnSpPr>
        <p:spPr bwMode="auto">
          <a:xfrm>
            <a:off x="7727951" y="5745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79C8667-4306-20B8-1129-31EAE00781CE}"/>
              </a:ext>
            </a:extLst>
          </p:cNvPr>
          <p:cNvCxnSpPr>
            <a:cxnSpLocks/>
          </p:cNvCxnSpPr>
          <p:nvPr>
            <p:custDataLst>
              <p:tags r:id="rId59"/>
            </p:custDataLst>
          </p:nvPr>
        </p:nvCxnSpPr>
        <p:spPr bwMode="auto">
          <a:xfrm>
            <a:off x="2363789"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8CA79963-50C5-639E-2A35-BC8F4194ABF0}"/>
              </a:ext>
            </a:extLst>
          </p:cNvPr>
          <p:cNvCxnSpPr>
            <a:cxnSpLocks/>
          </p:cNvCxnSpPr>
          <p:nvPr>
            <p:custDataLst>
              <p:tags r:id="rId60"/>
            </p:custDataLst>
          </p:nvPr>
        </p:nvCxnSpPr>
        <p:spPr bwMode="auto">
          <a:xfrm>
            <a:off x="7727951"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79EF7135-AFCA-144B-164D-BCF32306EADE}"/>
              </a:ext>
            </a:extLst>
          </p:cNvPr>
          <p:cNvCxnSpPr/>
          <p:nvPr>
            <p:custDataLst>
              <p:tags r:id="rId61"/>
            </p:custDataLst>
          </p:nvPr>
        </p:nvCxnSpPr>
        <p:spPr bwMode="auto">
          <a:xfrm>
            <a:off x="77279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1D8430B9-F78C-F2BC-7FBC-C52E4ABC58A5}"/>
              </a:ext>
            </a:extLst>
          </p:cNvPr>
          <p:cNvCxnSpPr>
            <a:cxnSpLocks/>
          </p:cNvCxnSpPr>
          <p:nvPr>
            <p:custDataLst>
              <p:tags r:id="rId62"/>
            </p:custDataLst>
          </p:nvPr>
        </p:nvCxnSpPr>
        <p:spPr bwMode="auto">
          <a:xfrm>
            <a:off x="7431089" y="5740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332227D4-CE50-ED43-2253-016D4208757C}"/>
              </a:ext>
            </a:extLst>
          </p:cNvPr>
          <p:cNvCxnSpPr/>
          <p:nvPr>
            <p:custDataLst>
              <p:tags r:id="rId63"/>
            </p:custDataLst>
          </p:nvPr>
        </p:nvCxnSpPr>
        <p:spPr bwMode="auto">
          <a:xfrm>
            <a:off x="11715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id="{8F3FEAB3-719D-5340-BE88-B79BACE0EF64}"/>
              </a:ext>
            </a:extLst>
          </p:cNvPr>
          <p:cNvCxnSpPr/>
          <p:nvPr>
            <p:custDataLst>
              <p:tags r:id="rId64"/>
            </p:custDataLst>
          </p:nvPr>
        </p:nvCxnSpPr>
        <p:spPr bwMode="auto">
          <a:xfrm>
            <a:off x="74310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384">
            <a:extLst>
              <a:ext uri="{FF2B5EF4-FFF2-40B4-BE49-F238E27FC236}">
                <a16:creationId xmlns:a16="http://schemas.microsoft.com/office/drawing/2014/main" id="{FCB09442-741D-6C48-EB16-9E4D4AA2D266}"/>
              </a:ext>
            </a:extLst>
          </p:cNvPr>
          <p:cNvCxnSpPr>
            <a:cxnSpLocks/>
          </p:cNvCxnSpPr>
          <p:nvPr>
            <p:custDataLst>
              <p:tags r:id="rId65"/>
            </p:custDataLst>
          </p:nvPr>
        </p:nvCxnSpPr>
        <p:spPr bwMode="auto">
          <a:xfrm>
            <a:off x="7132639" y="57356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989404E7-BE95-79E1-5F1B-F89191911E61}"/>
              </a:ext>
            </a:extLst>
          </p:cNvPr>
          <p:cNvCxnSpPr>
            <a:cxnSpLocks/>
          </p:cNvCxnSpPr>
          <p:nvPr>
            <p:custDataLst>
              <p:tags r:id="rId66"/>
            </p:custDataLst>
          </p:nvPr>
        </p:nvCxnSpPr>
        <p:spPr bwMode="auto">
          <a:xfrm>
            <a:off x="7132639"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FFBD121-8C9A-0098-3A1E-4CDADA6FAE78}"/>
              </a:ext>
            </a:extLst>
          </p:cNvPr>
          <p:cNvCxnSpPr/>
          <p:nvPr>
            <p:custDataLst>
              <p:tags r:id="rId67"/>
            </p:custDataLst>
          </p:nvPr>
        </p:nvCxnSpPr>
        <p:spPr bwMode="auto">
          <a:xfrm>
            <a:off x="2066926" y="57102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3E5F2C1-E778-7B37-BC9C-4B81F1EA05D5}"/>
              </a:ext>
            </a:extLst>
          </p:cNvPr>
          <p:cNvCxnSpPr/>
          <p:nvPr>
            <p:custDataLst>
              <p:tags r:id="rId68"/>
            </p:custDataLst>
          </p:nvPr>
        </p:nvCxnSpPr>
        <p:spPr bwMode="auto">
          <a:xfrm>
            <a:off x="71326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3CFD5C3-F8CE-C3DE-7CBD-FB5F6DFDAB86}"/>
              </a:ext>
            </a:extLst>
          </p:cNvPr>
          <p:cNvCxnSpPr>
            <a:cxnSpLocks/>
          </p:cNvCxnSpPr>
          <p:nvPr>
            <p:custDataLst>
              <p:tags r:id="rId69"/>
            </p:custDataLst>
          </p:nvPr>
        </p:nvCxnSpPr>
        <p:spPr bwMode="auto">
          <a:xfrm>
            <a:off x="6834189" y="57308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8966703D-FE3C-2A71-517F-CD4A8ACD5D14}"/>
              </a:ext>
            </a:extLst>
          </p:cNvPr>
          <p:cNvCxnSpPr>
            <a:cxnSpLocks/>
          </p:cNvCxnSpPr>
          <p:nvPr>
            <p:custDataLst>
              <p:tags r:id="rId70"/>
            </p:custDataLst>
          </p:nvPr>
        </p:nvCxnSpPr>
        <p:spPr bwMode="auto">
          <a:xfrm>
            <a:off x="6834189" y="4862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B7C4B8F-385E-B43A-7EE1-8AA95872203F}"/>
              </a:ext>
            </a:extLst>
          </p:cNvPr>
          <p:cNvCxnSpPr>
            <a:cxnSpLocks/>
          </p:cNvCxnSpPr>
          <p:nvPr>
            <p:custDataLst>
              <p:tags r:id="rId71"/>
            </p:custDataLst>
          </p:nvPr>
        </p:nvCxnSpPr>
        <p:spPr bwMode="auto">
          <a:xfrm>
            <a:off x="206692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2A5ED85-991C-8F82-16DA-C770DAB69D07}"/>
              </a:ext>
            </a:extLst>
          </p:cNvPr>
          <p:cNvCxnSpPr/>
          <p:nvPr>
            <p:custDataLst>
              <p:tags r:id="rId72"/>
            </p:custDataLst>
          </p:nvPr>
        </p:nvCxnSpPr>
        <p:spPr bwMode="auto">
          <a:xfrm>
            <a:off x="68341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C2EF899-695A-7398-1809-52266ED0E1D1}"/>
              </a:ext>
            </a:extLst>
          </p:cNvPr>
          <p:cNvCxnSpPr/>
          <p:nvPr>
            <p:custDataLst>
              <p:tags r:id="rId73"/>
            </p:custDataLst>
          </p:nvPr>
        </p:nvCxnSpPr>
        <p:spPr bwMode="auto">
          <a:xfrm>
            <a:off x="6535739" y="57277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2E7E884-79AA-FC8D-0C7D-382DBFDC3BB5}"/>
              </a:ext>
            </a:extLst>
          </p:cNvPr>
          <p:cNvCxnSpPr>
            <a:cxnSpLocks/>
          </p:cNvCxnSpPr>
          <p:nvPr>
            <p:custDataLst>
              <p:tags r:id="rId74"/>
            </p:custDataLst>
          </p:nvPr>
        </p:nvCxnSpPr>
        <p:spPr bwMode="auto">
          <a:xfrm>
            <a:off x="6535739" y="48609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F33698E9-CED1-7582-8CDB-85125DBB39E8}"/>
              </a:ext>
            </a:extLst>
          </p:cNvPr>
          <p:cNvCxnSpPr>
            <a:cxnSpLocks/>
          </p:cNvCxnSpPr>
          <p:nvPr>
            <p:custDataLst>
              <p:tags r:id="rId75"/>
            </p:custDataLst>
          </p:nvPr>
        </p:nvCxnSpPr>
        <p:spPr bwMode="auto">
          <a:xfrm>
            <a:off x="7431089" y="4865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F7E1BF6-C24B-221D-71DE-28F1AA99FBF5}"/>
              </a:ext>
            </a:extLst>
          </p:cNvPr>
          <p:cNvCxnSpPr/>
          <p:nvPr>
            <p:custDataLst>
              <p:tags r:id="rId76"/>
            </p:custDataLst>
          </p:nvPr>
        </p:nvCxnSpPr>
        <p:spPr bwMode="auto">
          <a:xfrm>
            <a:off x="65357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422B16A-2538-4F5C-D5D4-08E29E7AE106}"/>
              </a:ext>
            </a:extLst>
          </p:cNvPr>
          <p:cNvCxnSpPr>
            <a:cxnSpLocks/>
          </p:cNvCxnSpPr>
          <p:nvPr>
            <p:custDataLst>
              <p:tags r:id="rId77"/>
            </p:custDataLst>
          </p:nvPr>
        </p:nvCxnSpPr>
        <p:spPr bwMode="auto">
          <a:xfrm>
            <a:off x="6238876" y="57245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59334D63-82C1-DF21-F77F-F3E91BFD193F}"/>
              </a:ext>
            </a:extLst>
          </p:cNvPr>
          <p:cNvCxnSpPr>
            <a:cxnSpLocks/>
          </p:cNvCxnSpPr>
          <p:nvPr>
            <p:custDataLst>
              <p:tags r:id="rId78"/>
            </p:custDataLst>
          </p:nvPr>
        </p:nvCxnSpPr>
        <p:spPr bwMode="auto">
          <a:xfrm>
            <a:off x="6238876"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614A915-457A-2A09-DAA2-CC30A70FA6DD}"/>
              </a:ext>
            </a:extLst>
          </p:cNvPr>
          <p:cNvCxnSpPr/>
          <p:nvPr>
            <p:custDataLst>
              <p:tags r:id="rId79"/>
            </p:custDataLst>
          </p:nvPr>
        </p:nvCxnSpPr>
        <p:spPr bwMode="auto">
          <a:xfrm>
            <a:off x="20669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735EDDB6-4DC9-8073-D0BF-91F9DDAB6CAA}"/>
              </a:ext>
            </a:extLst>
          </p:cNvPr>
          <p:cNvCxnSpPr/>
          <p:nvPr>
            <p:custDataLst>
              <p:tags r:id="rId80"/>
            </p:custDataLst>
          </p:nvPr>
        </p:nvCxnSpPr>
        <p:spPr bwMode="auto">
          <a:xfrm>
            <a:off x="62388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DE10EE4-7C2D-03CF-1D08-EA57DE81E69B}"/>
              </a:ext>
            </a:extLst>
          </p:cNvPr>
          <p:cNvCxnSpPr>
            <a:cxnSpLocks/>
          </p:cNvCxnSpPr>
          <p:nvPr>
            <p:custDataLst>
              <p:tags r:id="rId81"/>
            </p:custDataLst>
          </p:nvPr>
        </p:nvCxnSpPr>
        <p:spPr bwMode="auto">
          <a:xfrm>
            <a:off x="5940426" y="57213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7DE17D33-5F2B-8E4C-6EF5-78D31DBF12BA}"/>
              </a:ext>
            </a:extLst>
          </p:cNvPr>
          <p:cNvCxnSpPr>
            <a:cxnSpLocks/>
          </p:cNvCxnSpPr>
          <p:nvPr>
            <p:custDataLst>
              <p:tags r:id="rId82"/>
            </p:custDataLst>
          </p:nvPr>
        </p:nvCxnSpPr>
        <p:spPr bwMode="auto">
          <a:xfrm>
            <a:off x="5940426" y="48577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08DF7FFF-4D61-236F-6B59-C14E0B4EF369}"/>
              </a:ext>
            </a:extLst>
          </p:cNvPr>
          <p:cNvCxnSpPr/>
          <p:nvPr>
            <p:custDataLst>
              <p:tags r:id="rId83"/>
            </p:custDataLst>
          </p:nvPr>
        </p:nvCxnSpPr>
        <p:spPr bwMode="auto">
          <a:xfrm>
            <a:off x="8747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A4B46C12-C6D9-CB37-ACC5-E9E57F0D57CE}"/>
              </a:ext>
            </a:extLst>
          </p:cNvPr>
          <p:cNvCxnSpPr/>
          <p:nvPr>
            <p:custDataLst>
              <p:tags r:id="rId84"/>
            </p:custDataLst>
          </p:nvPr>
        </p:nvCxnSpPr>
        <p:spPr bwMode="auto">
          <a:xfrm>
            <a:off x="59404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FCF3CF1-D8E7-2A26-2353-C20BEC8B351A}"/>
              </a:ext>
            </a:extLst>
          </p:cNvPr>
          <p:cNvCxnSpPr>
            <a:cxnSpLocks/>
          </p:cNvCxnSpPr>
          <p:nvPr>
            <p:custDataLst>
              <p:tags r:id="rId85"/>
            </p:custDataLst>
          </p:nvPr>
        </p:nvCxnSpPr>
        <p:spPr bwMode="auto">
          <a:xfrm>
            <a:off x="5641976" y="57213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9907EFA3-22C7-7384-DFCA-59FBCDB9424C}"/>
              </a:ext>
            </a:extLst>
          </p:cNvPr>
          <p:cNvCxnSpPr>
            <a:cxnSpLocks/>
          </p:cNvCxnSpPr>
          <p:nvPr>
            <p:custDataLst>
              <p:tags r:id="rId86"/>
            </p:custDataLst>
          </p:nvPr>
        </p:nvCxnSpPr>
        <p:spPr bwMode="auto">
          <a:xfrm>
            <a:off x="5641976" y="48577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AC1FD471-D83E-E9CA-9386-AA0CC7BA629A}"/>
              </a:ext>
            </a:extLst>
          </p:cNvPr>
          <p:cNvCxnSpPr/>
          <p:nvPr>
            <p:custDataLst>
              <p:tags r:id="rId87"/>
            </p:custDataLst>
          </p:nvPr>
        </p:nvCxnSpPr>
        <p:spPr bwMode="auto">
          <a:xfrm>
            <a:off x="1768476" y="570388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7734454-767C-8CC0-1805-9675A8D3ACB3}"/>
              </a:ext>
            </a:extLst>
          </p:cNvPr>
          <p:cNvCxnSpPr/>
          <p:nvPr>
            <p:custDataLst>
              <p:tags r:id="rId88"/>
            </p:custDataLst>
          </p:nvPr>
        </p:nvCxnSpPr>
        <p:spPr bwMode="auto">
          <a:xfrm>
            <a:off x="56419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C4CFE949-89E6-16EA-D739-E1D7F27FE4A2}"/>
              </a:ext>
            </a:extLst>
          </p:cNvPr>
          <p:cNvCxnSpPr>
            <a:cxnSpLocks/>
          </p:cNvCxnSpPr>
          <p:nvPr>
            <p:custDataLst>
              <p:tags r:id="rId89"/>
            </p:custDataLst>
          </p:nvPr>
        </p:nvCxnSpPr>
        <p:spPr bwMode="auto">
          <a:xfrm flipV="1">
            <a:off x="5345114" y="57213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2573128B-C47B-C063-CC13-ADB7199996C3}"/>
              </a:ext>
            </a:extLst>
          </p:cNvPr>
          <p:cNvCxnSpPr/>
          <p:nvPr>
            <p:custDataLst>
              <p:tags r:id="rId90"/>
            </p:custDataLst>
          </p:nvPr>
        </p:nvCxnSpPr>
        <p:spPr bwMode="auto">
          <a:xfrm>
            <a:off x="5345114" y="48561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398F57F1-E8C7-4739-6128-AFE9D94D5FF5}"/>
              </a:ext>
            </a:extLst>
          </p:cNvPr>
          <p:cNvCxnSpPr>
            <a:cxnSpLocks/>
          </p:cNvCxnSpPr>
          <p:nvPr>
            <p:custDataLst>
              <p:tags r:id="rId91"/>
            </p:custDataLst>
          </p:nvPr>
        </p:nvCxnSpPr>
        <p:spPr bwMode="auto">
          <a:xfrm>
            <a:off x="176847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E43164C-490B-83B8-A910-14CFD23EDF07}"/>
              </a:ext>
            </a:extLst>
          </p:cNvPr>
          <p:cNvCxnSpPr/>
          <p:nvPr>
            <p:custDataLst>
              <p:tags r:id="rId92"/>
            </p:custDataLst>
          </p:nvPr>
        </p:nvCxnSpPr>
        <p:spPr bwMode="auto">
          <a:xfrm>
            <a:off x="53451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A9AC778-8DCA-2C89-AD59-1E3B50DCE5F8}"/>
              </a:ext>
            </a:extLst>
          </p:cNvPr>
          <p:cNvCxnSpPr>
            <a:cxnSpLocks/>
          </p:cNvCxnSpPr>
          <p:nvPr>
            <p:custDataLst>
              <p:tags r:id="rId93"/>
            </p:custDataLst>
          </p:nvPr>
        </p:nvCxnSpPr>
        <p:spPr bwMode="auto">
          <a:xfrm flipV="1">
            <a:off x="5046664" y="5722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393BFE7B-E161-73F0-A9DD-FFDAD4C7EFCB}"/>
              </a:ext>
            </a:extLst>
          </p:cNvPr>
          <p:cNvCxnSpPr/>
          <p:nvPr>
            <p:custDataLst>
              <p:tags r:id="rId94"/>
            </p:custDataLst>
          </p:nvPr>
        </p:nvCxnSpPr>
        <p:spPr bwMode="auto">
          <a:xfrm>
            <a:off x="5046664"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2288F25A-F398-4DD7-2740-9A113209AD05}"/>
              </a:ext>
            </a:extLst>
          </p:cNvPr>
          <p:cNvCxnSpPr/>
          <p:nvPr>
            <p:custDataLst>
              <p:tags r:id="rId95"/>
            </p:custDataLst>
          </p:nvPr>
        </p:nvCxnSpPr>
        <p:spPr bwMode="auto">
          <a:xfrm>
            <a:off x="17684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E1BC1C3-8DFB-8800-D409-2E10A8333BCE}"/>
              </a:ext>
            </a:extLst>
          </p:cNvPr>
          <p:cNvCxnSpPr/>
          <p:nvPr>
            <p:custDataLst>
              <p:tags r:id="rId96"/>
            </p:custDataLst>
          </p:nvPr>
        </p:nvCxnSpPr>
        <p:spPr bwMode="auto">
          <a:xfrm>
            <a:off x="50466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2F94A692-643A-1E59-62CF-DDC96A41E695}"/>
              </a:ext>
            </a:extLst>
          </p:cNvPr>
          <p:cNvCxnSpPr>
            <a:cxnSpLocks/>
          </p:cNvCxnSpPr>
          <p:nvPr>
            <p:custDataLst>
              <p:tags r:id="rId97"/>
            </p:custDataLst>
          </p:nvPr>
        </p:nvCxnSpPr>
        <p:spPr bwMode="auto">
          <a:xfrm>
            <a:off x="4748214"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0E03FA9-8F06-6C61-EB40-7183B8149267}"/>
              </a:ext>
            </a:extLst>
          </p:cNvPr>
          <p:cNvCxnSpPr/>
          <p:nvPr>
            <p:custDataLst>
              <p:tags r:id="rId98"/>
            </p:custDataLst>
          </p:nvPr>
        </p:nvCxnSpPr>
        <p:spPr bwMode="auto">
          <a:xfrm>
            <a:off x="4748214" y="48545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AB2DB41E-897C-477B-1B19-88778B7D2837}"/>
              </a:ext>
            </a:extLst>
          </p:cNvPr>
          <p:cNvCxnSpPr/>
          <p:nvPr>
            <p:custDataLst>
              <p:tags r:id="rId99"/>
            </p:custDataLst>
          </p:nvPr>
        </p:nvCxnSpPr>
        <p:spPr bwMode="auto">
          <a:xfrm>
            <a:off x="874714" y="56816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556D2D41-1CF7-C2E0-794A-95281AC5D3CC}"/>
              </a:ext>
            </a:extLst>
          </p:cNvPr>
          <p:cNvCxnSpPr/>
          <p:nvPr>
            <p:custDataLst>
              <p:tags r:id="rId100"/>
            </p:custDataLst>
          </p:nvPr>
        </p:nvCxnSpPr>
        <p:spPr bwMode="auto">
          <a:xfrm>
            <a:off x="47482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1C96E4B-61D1-1DBF-E696-2396BC57AEF4}"/>
              </a:ext>
            </a:extLst>
          </p:cNvPr>
          <p:cNvCxnSpPr/>
          <p:nvPr>
            <p:custDataLst>
              <p:tags r:id="rId101"/>
            </p:custDataLst>
          </p:nvPr>
        </p:nvCxnSpPr>
        <p:spPr bwMode="auto">
          <a:xfrm>
            <a:off x="4449764"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E5E3EB0-B477-29A2-9EB4-0B733A880B00}"/>
              </a:ext>
            </a:extLst>
          </p:cNvPr>
          <p:cNvCxnSpPr/>
          <p:nvPr>
            <p:custDataLst>
              <p:tags r:id="rId102"/>
            </p:custDataLst>
          </p:nvPr>
        </p:nvCxnSpPr>
        <p:spPr bwMode="auto">
          <a:xfrm>
            <a:off x="4449764"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97BA8E0-EFEE-2E9B-5315-EEB3709292A1}"/>
              </a:ext>
            </a:extLst>
          </p:cNvPr>
          <p:cNvCxnSpPr/>
          <p:nvPr>
            <p:custDataLst>
              <p:tags r:id="rId103"/>
            </p:custDataLst>
          </p:nvPr>
        </p:nvCxnSpPr>
        <p:spPr bwMode="auto">
          <a:xfrm>
            <a:off x="1470026" y="569594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26CE26C4-18AE-1DBF-9898-403084183F08}"/>
              </a:ext>
            </a:extLst>
          </p:cNvPr>
          <p:cNvCxnSpPr/>
          <p:nvPr>
            <p:custDataLst>
              <p:tags r:id="rId104"/>
            </p:custDataLst>
          </p:nvPr>
        </p:nvCxnSpPr>
        <p:spPr bwMode="auto">
          <a:xfrm>
            <a:off x="44497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A0AE9B3-8DE0-F2F0-0AF7-649F9C0E764E}"/>
              </a:ext>
            </a:extLst>
          </p:cNvPr>
          <p:cNvCxnSpPr>
            <a:cxnSpLocks/>
          </p:cNvCxnSpPr>
          <p:nvPr>
            <p:custDataLst>
              <p:tags r:id="rId105"/>
            </p:custDataLst>
          </p:nvPr>
        </p:nvCxnSpPr>
        <p:spPr bwMode="auto">
          <a:xfrm>
            <a:off x="415290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B8B1098-D486-D095-CE28-FBE5CCFCFB2A}"/>
              </a:ext>
            </a:extLst>
          </p:cNvPr>
          <p:cNvCxnSpPr/>
          <p:nvPr>
            <p:custDataLst>
              <p:tags r:id="rId106"/>
            </p:custDataLst>
          </p:nvPr>
        </p:nvCxnSpPr>
        <p:spPr bwMode="auto">
          <a:xfrm>
            <a:off x="4152901"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4BE718E-5D15-2EA4-C217-ADF8F419E30A}"/>
              </a:ext>
            </a:extLst>
          </p:cNvPr>
          <p:cNvCxnSpPr>
            <a:cxnSpLocks/>
          </p:cNvCxnSpPr>
          <p:nvPr>
            <p:custDataLst>
              <p:tags r:id="rId107"/>
            </p:custDataLst>
          </p:nvPr>
        </p:nvCxnSpPr>
        <p:spPr bwMode="auto">
          <a:xfrm>
            <a:off x="147002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66518938-704F-CFC0-1296-DE927CEF892E}"/>
              </a:ext>
            </a:extLst>
          </p:cNvPr>
          <p:cNvCxnSpPr/>
          <p:nvPr>
            <p:custDataLst>
              <p:tags r:id="rId108"/>
            </p:custDataLst>
          </p:nvPr>
        </p:nvCxnSpPr>
        <p:spPr bwMode="auto">
          <a:xfrm>
            <a:off x="41529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025511A-0FF0-7A79-9B68-D527276CCDED}"/>
              </a:ext>
            </a:extLst>
          </p:cNvPr>
          <p:cNvCxnSpPr/>
          <p:nvPr>
            <p:custDataLst>
              <p:tags r:id="rId109"/>
            </p:custDataLst>
          </p:nvPr>
        </p:nvCxnSpPr>
        <p:spPr bwMode="auto">
          <a:xfrm>
            <a:off x="385445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12E0A9B-DF2E-6042-0E72-EBAE30E7F0E0}"/>
              </a:ext>
            </a:extLst>
          </p:cNvPr>
          <p:cNvCxnSpPr/>
          <p:nvPr>
            <p:custDataLst>
              <p:tags r:id="rId110"/>
            </p:custDataLst>
          </p:nvPr>
        </p:nvCxnSpPr>
        <p:spPr bwMode="auto">
          <a:xfrm>
            <a:off x="3854451"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BD680E8-382B-21ED-7D2A-FD32F56AA9E9}"/>
              </a:ext>
            </a:extLst>
          </p:cNvPr>
          <p:cNvCxnSpPr/>
          <p:nvPr>
            <p:custDataLst>
              <p:tags r:id="rId111"/>
            </p:custDataLst>
          </p:nvPr>
        </p:nvCxnSpPr>
        <p:spPr bwMode="auto">
          <a:xfrm>
            <a:off x="14700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844E50B-F49D-FD6F-B951-44B879BAE3C4}"/>
              </a:ext>
            </a:extLst>
          </p:cNvPr>
          <p:cNvCxnSpPr/>
          <p:nvPr>
            <p:custDataLst>
              <p:tags r:id="rId112"/>
            </p:custDataLst>
          </p:nvPr>
        </p:nvCxnSpPr>
        <p:spPr bwMode="auto">
          <a:xfrm>
            <a:off x="38544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1DB9581-A185-3E31-A4DC-D77AC09E7B26}"/>
              </a:ext>
            </a:extLst>
          </p:cNvPr>
          <p:cNvCxnSpPr/>
          <p:nvPr>
            <p:custDataLst>
              <p:tags r:id="rId113"/>
            </p:custDataLst>
          </p:nvPr>
        </p:nvCxnSpPr>
        <p:spPr bwMode="auto">
          <a:xfrm>
            <a:off x="355600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558969AE-7B0F-823E-1C0E-45F1E78A1C1E}"/>
              </a:ext>
            </a:extLst>
          </p:cNvPr>
          <p:cNvCxnSpPr/>
          <p:nvPr>
            <p:custDataLst>
              <p:tags r:id="rId114"/>
            </p:custDataLst>
          </p:nvPr>
        </p:nvCxnSpPr>
        <p:spPr bwMode="auto">
          <a:xfrm>
            <a:off x="3556001"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FE8A6B7F-E374-AF19-A081-0C7E9B4CF29D}"/>
              </a:ext>
            </a:extLst>
          </p:cNvPr>
          <p:cNvCxnSpPr>
            <a:cxnSpLocks/>
          </p:cNvCxnSpPr>
          <p:nvPr>
            <p:custDataLst>
              <p:tags r:id="rId115"/>
            </p:custDataLst>
          </p:nvPr>
        </p:nvCxnSpPr>
        <p:spPr bwMode="auto">
          <a:xfrm>
            <a:off x="874714"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FDAC5B8C-A87E-FE8A-1167-373A1BE94489}"/>
              </a:ext>
            </a:extLst>
          </p:cNvPr>
          <p:cNvCxnSpPr/>
          <p:nvPr>
            <p:custDataLst>
              <p:tags r:id="rId116"/>
            </p:custDataLst>
          </p:nvPr>
        </p:nvCxnSpPr>
        <p:spPr bwMode="auto">
          <a:xfrm>
            <a:off x="35560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4908C21-7FF1-0734-1E93-6E14E1278E48}"/>
              </a:ext>
            </a:extLst>
          </p:cNvPr>
          <p:cNvCxnSpPr/>
          <p:nvPr>
            <p:custDataLst>
              <p:tags r:id="rId117"/>
            </p:custDataLst>
          </p:nvPr>
        </p:nvCxnSpPr>
        <p:spPr bwMode="auto">
          <a:xfrm>
            <a:off x="3259139"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BAE2FF5-ACD8-3B97-5AB3-5182D6282AEB}"/>
              </a:ext>
            </a:extLst>
          </p:cNvPr>
          <p:cNvCxnSpPr>
            <a:cxnSpLocks/>
          </p:cNvCxnSpPr>
          <p:nvPr>
            <p:custDataLst>
              <p:tags r:id="rId118"/>
            </p:custDataLst>
          </p:nvPr>
        </p:nvCxnSpPr>
        <p:spPr bwMode="auto">
          <a:xfrm>
            <a:off x="3259139" y="48514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CD2BB0CA-4B9A-ADBE-DD09-0BFABE6FB26B}"/>
              </a:ext>
            </a:extLst>
          </p:cNvPr>
          <p:cNvCxnSpPr/>
          <p:nvPr>
            <p:custDataLst>
              <p:tags r:id="rId119"/>
            </p:custDataLst>
          </p:nvPr>
        </p:nvCxnSpPr>
        <p:spPr bwMode="auto">
          <a:xfrm>
            <a:off x="1171576" y="56895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1D1A189-E47D-7185-D3CB-0BE50A48F88B}"/>
              </a:ext>
            </a:extLst>
          </p:cNvPr>
          <p:cNvCxnSpPr/>
          <p:nvPr>
            <p:custDataLst>
              <p:tags r:id="rId120"/>
            </p:custDataLst>
          </p:nvPr>
        </p:nvCxnSpPr>
        <p:spPr bwMode="auto">
          <a:xfrm>
            <a:off x="32591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A0A2C63-9176-B325-FB1B-AED3F76A9484}"/>
              </a:ext>
            </a:extLst>
          </p:cNvPr>
          <p:cNvCxnSpPr/>
          <p:nvPr>
            <p:custDataLst>
              <p:tags r:id="rId121"/>
            </p:custDataLst>
          </p:nvPr>
        </p:nvCxnSpPr>
        <p:spPr bwMode="auto">
          <a:xfrm>
            <a:off x="2960689" y="5722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6E6D7BC-58C1-D0E4-A60D-F26EB7D6E4AC}"/>
              </a:ext>
            </a:extLst>
          </p:cNvPr>
          <p:cNvCxnSpPr>
            <a:cxnSpLocks/>
          </p:cNvCxnSpPr>
          <p:nvPr>
            <p:custDataLst>
              <p:tags r:id="rId122"/>
            </p:custDataLst>
          </p:nvPr>
        </p:nvCxnSpPr>
        <p:spPr bwMode="auto">
          <a:xfrm flipV="1">
            <a:off x="2960689"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2785A020-2834-539D-BE51-2E852A209296}"/>
              </a:ext>
            </a:extLst>
          </p:cNvPr>
          <p:cNvCxnSpPr>
            <a:cxnSpLocks/>
          </p:cNvCxnSpPr>
          <p:nvPr>
            <p:custDataLst>
              <p:tags r:id="rId123"/>
            </p:custDataLst>
          </p:nvPr>
        </p:nvCxnSpPr>
        <p:spPr bwMode="auto">
          <a:xfrm>
            <a:off x="117157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A172196-3C11-94AD-BF93-79F2419E4395}"/>
              </a:ext>
            </a:extLst>
          </p:cNvPr>
          <p:cNvCxnSpPr/>
          <p:nvPr>
            <p:custDataLst>
              <p:tags r:id="rId124"/>
            </p:custDataLst>
          </p:nvPr>
        </p:nvCxnSpPr>
        <p:spPr bwMode="auto">
          <a:xfrm>
            <a:off x="29606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5178DEB-5F09-228D-AE0C-75C1065F770D}"/>
              </a:ext>
            </a:extLst>
          </p:cNvPr>
          <p:cNvCxnSpPr/>
          <p:nvPr>
            <p:custDataLst>
              <p:tags r:id="rId125"/>
            </p:custDataLst>
          </p:nvPr>
        </p:nvCxnSpPr>
        <p:spPr bwMode="auto">
          <a:xfrm>
            <a:off x="2662239" y="57197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7BF8F898-0D96-1A3F-554F-B7398E642084}"/>
              </a:ext>
            </a:extLst>
          </p:cNvPr>
          <p:cNvCxnSpPr>
            <a:cxnSpLocks/>
          </p:cNvCxnSpPr>
          <p:nvPr>
            <p:custDataLst>
              <p:tags r:id="rId126"/>
            </p:custDataLst>
          </p:nvPr>
        </p:nvCxnSpPr>
        <p:spPr bwMode="auto">
          <a:xfrm>
            <a:off x="2662239"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CA9758CB-A1E7-489E-C505-3E34514C1DCF}"/>
              </a:ext>
            </a:extLst>
          </p:cNvPr>
          <p:cNvCxnSpPr>
            <a:cxnSpLocks/>
          </p:cNvCxnSpPr>
          <p:nvPr>
            <p:custDataLst>
              <p:tags r:id="rId127"/>
            </p:custDataLst>
          </p:nvPr>
        </p:nvCxnSpPr>
        <p:spPr bwMode="auto">
          <a:xfrm>
            <a:off x="8920164" y="5829299"/>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A155D87-43AC-C57C-CCD1-6A2C4FC0E3E0}"/>
              </a:ext>
            </a:extLst>
          </p:cNvPr>
          <p:cNvCxnSpPr>
            <a:cxnSpLocks/>
          </p:cNvCxnSpPr>
          <p:nvPr>
            <p:custDataLst>
              <p:tags r:id="rId128"/>
            </p:custDataLst>
          </p:nvPr>
        </p:nvCxnSpPr>
        <p:spPr bwMode="auto">
          <a:xfrm>
            <a:off x="83248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9951016-0130-0823-D265-F4A8D2EF329C}"/>
              </a:ext>
            </a:extLst>
          </p:cNvPr>
          <p:cNvCxnSpPr>
            <a:cxnSpLocks/>
          </p:cNvCxnSpPr>
          <p:nvPr>
            <p:custDataLst>
              <p:tags r:id="rId129"/>
            </p:custDataLst>
          </p:nvPr>
        </p:nvCxnSpPr>
        <p:spPr bwMode="auto">
          <a:xfrm>
            <a:off x="8324851" y="4870450"/>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07729E5-9912-D657-A66D-3C985E12F11A}"/>
              </a:ext>
            </a:extLst>
          </p:cNvPr>
          <p:cNvCxnSpPr>
            <a:cxnSpLocks/>
          </p:cNvCxnSpPr>
          <p:nvPr>
            <p:custDataLst>
              <p:tags r:id="rId130"/>
            </p:custDataLst>
          </p:nvPr>
        </p:nvCxnSpPr>
        <p:spPr bwMode="auto">
          <a:xfrm>
            <a:off x="8324851" y="575786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4B1F4A0-61E1-2C00-113A-13C04034EC81}"/>
              </a:ext>
            </a:extLst>
          </p:cNvPr>
          <p:cNvCxnSpPr/>
          <p:nvPr>
            <p:custDataLst>
              <p:tags r:id="rId131"/>
            </p:custDataLst>
          </p:nvPr>
        </p:nvCxnSpPr>
        <p:spPr bwMode="auto">
          <a:xfrm>
            <a:off x="80264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95E607B4-C958-B195-498C-A059D954A24A}"/>
              </a:ext>
            </a:extLst>
          </p:cNvPr>
          <p:cNvCxnSpPr/>
          <p:nvPr>
            <p:custDataLst>
              <p:tags r:id="rId132"/>
            </p:custDataLst>
          </p:nvPr>
        </p:nvCxnSpPr>
        <p:spPr bwMode="auto">
          <a:xfrm>
            <a:off x="8026401"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15CA17FE-171B-7A11-E552-2D0437A7FA7D}"/>
              </a:ext>
            </a:extLst>
          </p:cNvPr>
          <p:cNvCxnSpPr/>
          <p:nvPr>
            <p:custDataLst>
              <p:tags r:id="rId133"/>
            </p:custDataLst>
          </p:nvPr>
        </p:nvCxnSpPr>
        <p:spPr bwMode="auto">
          <a:xfrm>
            <a:off x="8026401" y="57515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58" name="Chart 457">
            <a:extLst>
              <a:ext uri="{FF2B5EF4-FFF2-40B4-BE49-F238E27FC236}">
                <a16:creationId xmlns:a16="http://schemas.microsoft.com/office/drawing/2014/main" id="{71599A59-2D4B-5671-CB12-F318FFAEC21E}"/>
              </a:ext>
            </a:extLst>
          </p:cNvPr>
          <p:cNvGraphicFramePr/>
          <p:nvPr>
            <p:custDataLst>
              <p:tags r:id="rId134"/>
            </p:custDataLst>
            <p:extLst>
              <p:ext uri="{D42A27DB-BD31-4B8C-83A1-F6EECF244321}">
                <p14:modId xmlns:p14="http://schemas.microsoft.com/office/powerpoint/2010/main" val="1889274548"/>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262"/>
          </a:graphicData>
        </a:graphic>
      </p:graphicFrame>
      <p:cxnSp>
        <p:nvCxnSpPr>
          <p:cNvPr id="995" name="Straight Connector 994">
            <a:extLst>
              <a:ext uri="{FF2B5EF4-FFF2-40B4-BE49-F238E27FC236}">
                <a16:creationId xmlns:a16="http://schemas.microsoft.com/office/drawing/2014/main" id="{97ED8E31-2FC5-77FA-4F28-DF5034BBAD38}"/>
              </a:ext>
            </a:extLst>
          </p:cNvPr>
          <p:cNvCxnSpPr/>
          <p:nvPr>
            <p:custDataLst>
              <p:tags r:id="rId135"/>
            </p:custDataLst>
          </p:nvPr>
        </p:nvCxnSpPr>
        <p:spPr bwMode="auto">
          <a:xfrm>
            <a:off x="316547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6" name="Straight Connector 995">
            <a:extLst>
              <a:ext uri="{FF2B5EF4-FFF2-40B4-BE49-F238E27FC236}">
                <a16:creationId xmlns:a16="http://schemas.microsoft.com/office/drawing/2014/main" id="{1944D497-79E2-D353-1458-19F3D9C7A2FA}"/>
              </a:ext>
            </a:extLst>
          </p:cNvPr>
          <p:cNvCxnSpPr/>
          <p:nvPr>
            <p:custDataLst>
              <p:tags r:id="rId136"/>
            </p:custDataLst>
          </p:nvPr>
        </p:nvCxnSpPr>
        <p:spPr bwMode="auto">
          <a:xfrm>
            <a:off x="34623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7" name="Straight Connector 996">
            <a:extLst>
              <a:ext uri="{FF2B5EF4-FFF2-40B4-BE49-F238E27FC236}">
                <a16:creationId xmlns:a16="http://schemas.microsoft.com/office/drawing/2014/main" id="{A13CD9D7-A7F0-E708-C32A-79BC678053A6}"/>
              </a:ext>
            </a:extLst>
          </p:cNvPr>
          <p:cNvCxnSpPr/>
          <p:nvPr>
            <p:custDataLst>
              <p:tags r:id="rId137"/>
            </p:custDataLst>
          </p:nvPr>
        </p:nvCxnSpPr>
        <p:spPr bwMode="auto">
          <a:xfrm>
            <a:off x="37607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8" name="Straight Connector 997">
            <a:extLst>
              <a:ext uri="{FF2B5EF4-FFF2-40B4-BE49-F238E27FC236}">
                <a16:creationId xmlns:a16="http://schemas.microsoft.com/office/drawing/2014/main" id="{5A2804F0-14A7-198E-D959-1F084506262B}"/>
              </a:ext>
            </a:extLst>
          </p:cNvPr>
          <p:cNvCxnSpPr/>
          <p:nvPr>
            <p:custDataLst>
              <p:tags r:id="rId138"/>
            </p:custDataLst>
          </p:nvPr>
        </p:nvCxnSpPr>
        <p:spPr bwMode="auto">
          <a:xfrm>
            <a:off x="40592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9" name="Straight Connector 998">
            <a:extLst>
              <a:ext uri="{FF2B5EF4-FFF2-40B4-BE49-F238E27FC236}">
                <a16:creationId xmlns:a16="http://schemas.microsoft.com/office/drawing/2014/main" id="{FDF7C731-5E18-63D6-B263-0607E7905F14}"/>
              </a:ext>
            </a:extLst>
          </p:cNvPr>
          <p:cNvCxnSpPr/>
          <p:nvPr>
            <p:custDataLst>
              <p:tags r:id="rId139"/>
            </p:custDataLst>
          </p:nvPr>
        </p:nvCxnSpPr>
        <p:spPr bwMode="auto">
          <a:xfrm>
            <a:off x="4356100"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0" name="Straight Connector 999">
            <a:extLst>
              <a:ext uri="{FF2B5EF4-FFF2-40B4-BE49-F238E27FC236}">
                <a16:creationId xmlns:a16="http://schemas.microsoft.com/office/drawing/2014/main" id="{E7AFCD7A-5EC4-60BF-D18F-AC373A44CF02}"/>
              </a:ext>
            </a:extLst>
          </p:cNvPr>
          <p:cNvCxnSpPr/>
          <p:nvPr>
            <p:custDataLst>
              <p:tags r:id="rId140"/>
            </p:custDataLst>
          </p:nvPr>
        </p:nvCxnSpPr>
        <p:spPr bwMode="auto">
          <a:xfrm>
            <a:off x="46545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1" name="Straight Connector 1000">
            <a:extLst>
              <a:ext uri="{FF2B5EF4-FFF2-40B4-BE49-F238E27FC236}">
                <a16:creationId xmlns:a16="http://schemas.microsoft.com/office/drawing/2014/main" id="{54786759-472E-C4FF-D398-4DB17CCEA21B}"/>
              </a:ext>
            </a:extLst>
          </p:cNvPr>
          <p:cNvCxnSpPr/>
          <p:nvPr>
            <p:custDataLst>
              <p:tags r:id="rId141"/>
            </p:custDataLst>
          </p:nvPr>
        </p:nvCxnSpPr>
        <p:spPr bwMode="auto">
          <a:xfrm>
            <a:off x="495300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2" name="Straight Connector 1001">
            <a:extLst>
              <a:ext uri="{FF2B5EF4-FFF2-40B4-BE49-F238E27FC236}">
                <a16:creationId xmlns:a16="http://schemas.microsoft.com/office/drawing/2014/main" id="{88994486-7905-D555-973F-A0AF950D68A9}"/>
              </a:ext>
            </a:extLst>
          </p:cNvPr>
          <p:cNvCxnSpPr/>
          <p:nvPr>
            <p:custDataLst>
              <p:tags r:id="rId142"/>
            </p:custDataLst>
          </p:nvPr>
        </p:nvCxnSpPr>
        <p:spPr bwMode="auto">
          <a:xfrm>
            <a:off x="52514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3" name="Straight Connector 1002">
            <a:extLst>
              <a:ext uri="{FF2B5EF4-FFF2-40B4-BE49-F238E27FC236}">
                <a16:creationId xmlns:a16="http://schemas.microsoft.com/office/drawing/2014/main" id="{0E598159-4621-7F7D-E1FA-0ACF809EA926}"/>
              </a:ext>
            </a:extLst>
          </p:cNvPr>
          <p:cNvCxnSpPr/>
          <p:nvPr>
            <p:custDataLst>
              <p:tags r:id="rId143"/>
            </p:custDataLst>
          </p:nvPr>
        </p:nvCxnSpPr>
        <p:spPr bwMode="auto">
          <a:xfrm>
            <a:off x="55483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4" name="Straight Connector 1003">
            <a:extLst>
              <a:ext uri="{FF2B5EF4-FFF2-40B4-BE49-F238E27FC236}">
                <a16:creationId xmlns:a16="http://schemas.microsoft.com/office/drawing/2014/main" id="{781B5563-429C-9394-26CE-9B83ED9A0779}"/>
              </a:ext>
            </a:extLst>
          </p:cNvPr>
          <p:cNvCxnSpPr/>
          <p:nvPr>
            <p:custDataLst>
              <p:tags r:id="rId144"/>
            </p:custDataLst>
          </p:nvPr>
        </p:nvCxnSpPr>
        <p:spPr bwMode="auto">
          <a:xfrm>
            <a:off x="584676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5" name="Straight Connector 1004">
            <a:extLst>
              <a:ext uri="{FF2B5EF4-FFF2-40B4-BE49-F238E27FC236}">
                <a16:creationId xmlns:a16="http://schemas.microsoft.com/office/drawing/2014/main" id="{7E2E1597-FFB8-65E1-D18F-0A1498085B80}"/>
              </a:ext>
            </a:extLst>
          </p:cNvPr>
          <p:cNvCxnSpPr/>
          <p:nvPr>
            <p:custDataLst>
              <p:tags r:id="rId145"/>
            </p:custDataLst>
          </p:nvPr>
        </p:nvCxnSpPr>
        <p:spPr bwMode="auto">
          <a:xfrm>
            <a:off x="61452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7" name="Straight Connector 1006">
            <a:extLst>
              <a:ext uri="{FF2B5EF4-FFF2-40B4-BE49-F238E27FC236}">
                <a16:creationId xmlns:a16="http://schemas.microsoft.com/office/drawing/2014/main" id="{ED0624A0-1C0F-E2C9-5E80-7B856AB5AF74}"/>
              </a:ext>
            </a:extLst>
          </p:cNvPr>
          <p:cNvCxnSpPr/>
          <p:nvPr>
            <p:custDataLst>
              <p:tags r:id="rId146"/>
            </p:custDataLst>
          </p:nvPr>
        </p:nvCxnSpPr>
        <p:spPr bwMode="auto">
          <a:xfrm>
            <a:off x="674052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8" name="Straight Connector 1007">
            <a:extLst>
              <a:ext uri="{FF2B5EF4-FFF2-40B4-BE49-F238E27FC236}">
                <a16:creationId xmlns:a16="http://schemas.microsoft.com/office/drawing/2014/main" id="{DA9B9212-6D12-4868-FDD9-4545214C8354}"/>
              </a:ext>
            </a:extLst>
          </p:cNvPr>
          <p:cNvCxnSpPr/>
          <p:nvPr>
            <p:custDataLst>
              <p:tags r:id="rId147"/>
            </p:custDataLst>
          </p:nvPr>
        </p:nvCxnSpPr>
        <p:spPr bwMode="auto">
          <a:xfrm>
            <a:off x="70389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9" name="Straight Connector 1008">
            <a:extLst>
              <a:ext uri="{FF2B5EF4-FFF2-40B4-BE49-F238E27FC236}">
                <a16:creationId xmlns:a16="http://schemas.microsoft.com/office/drawing/2014/main" id="{568A985C-6775-C9DC-8BFA-715958000970}"/>
              </a:ext>
            </a:extLst>
          </p:cNvPr>
          <p:cNvCxnSpPr/>
          <p:nvPr>
            <p:custDataLst>
              <p:tags r:id="rId148"/>
            </p:custDataLst>
          </p:nvPr>
        </p:nvCxnSpPr>
        <p:spPr bwMode="auto">
          <a:xfrm>
            <a:off x="73374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0" name="Straight Connector 1009">
            <a:extLst>
              <a:ext uri="{FF2B5EF4-FFF2-40B4-BE49-F238E27FC236}">
                <a16:creationId xmlns:a16="http://schemas.microsoft.com/office/drawing/2014/main" id="{8DA1C2CB-A9D0-AC26-5695-C6465F931D39}"/>
              </a:ext>
            </a:extLst>
          </p:cNvPr>
          <p:cNvCxnSpPr/>
          <p:nvPr>
            <p:custDataLst>
              <p:tags r:id="rId149"/>
            </p:custDataLst>
          </p:nvPr>
        </p:nvCxnSpPr>
        <p:spPr bwMode="auto">
          <a:xfrm>
            <a:off x="763428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1" name="Straight Connector 1010">
            <a:extLst>
              <a:ext uri="{FF2B5EF4-FFF2-40B4-BE49-F238E27FC236}">
                <a16:creationId xmlns:a16="http://schemas.microsoft.com/office/drawing/2014/main" id="{0DF132D1-52DB-602A-E6D4-1337B6E1A299}"/>
              </a:ext>
            </a:extLst>
          </p:cNvPr>
          <p:cNvCxnSpPr/>
          <p:nvPr>
            <p:custDataLst>
              <p:tags r:id="rId150"/>
            </p:custDataLst>
          </p:nvPr>
        </p:nvCxnSpPr>
        <p:spPr bwMode="auto">
          <a:xfrm>
            <a:off x="85296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2" name="Straight Connector 1011">
            <a:extLst>
              <a:ext uri="{FF2B5EF4-FFF2-40B4-BE49-F238E27FC236}">
                <a16:creationId xmlns:a16="http://schemas.microsoft.com/office/drawing/2014/main" id="{0989FF43-CE1B-1B3F-1419-4BCE8EA9965D}"/>
              </a:ext>
            </a:extLst>
          </p:cNvPr>
          <p:cNvCxnSpPr/>
          <p:nvPr>
            <p:custDataLst>
              <p:tags r:id="rId151"/>
            </p:custDataLst>
          </p:nvPr>
        </p:nvCxnSpPr>
        <p:spPr bwMode="auto">
          <a:xfrm>
            <a:off x="8826500"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6" name="Straight Connector 1005">
            <a:extLst>
              <a:ext uri="{FF2B5EF4-FFF2-40B4-BE49-F238E27FC236}">
                <a16:creationId xmlns:a16="http://schemas.microsoft.com/office/drawing/2014/main" id="{0516F68C-AF84-8AB4-BDDC-9B170698BDBD}"/>
              </a:ext>
            </a:extLst>
          </p:cNvPr>
          <p:cNvCxnSpPr/>
          <p:nvPr>
            <p:custDataLst>
              <p:tags r:id="rId152"/>
            </p:custDataLst>
          </p:nvPr>
        </p:nvCxnSpPr>
        <p:spPr bwMode="auto">
          <a:xfrm>
            <a:off x="64420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D29040D-7A95-01C7-83BA-9498074C962D}"/>
              </a:ext>
            </a:extLst>
          </p:cNvPr>
          <p:cNvCxnSpPr/>
          <p:nvPr>
            <p:custDataLst>
              <p:tags r:id="rId153"/>
            </p:custDataLst>
          </p:nvPr>
        </p:nvCxnSpPr>
        <p:spPr bwMode="auto">
          <a:xfrm>
            <a:off x="9124950" y="4772025"/>
            <a:ext cx="0"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3" name="Straight Connector 992">
            <a:extLst>
              <a:ext uri="{FF2B5EF4-FFF2-40B4-BE49-F238E27FC236}">
                <a16:creationId xmlns:a16="http://schemas.microsoft.com/office/drawing/2014/main" id="{AF48FD7B-B2D8-E1E4-9758-8F50C187F96A}"/>
              </a:ext>
            </a:extLst>
          </p:cNvPr>
          <p:cNvCxnSpPr/>
          <p:nvPr>
            <p:custDataLst>
              <p:tags r:id="rId154"/>
            </p:custDataLst>
          </p:nvPr>
        </p:nvCxnSpPr>
        <p:spPr bwMode="auto">
          <a:xfrm>
            <a:off x="256857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7" name="Straight Connector 986">
            <a:extLst>
              <a:ext uri="{FF2B5EF4-FFF2-40B4-BE49-F238E27FC236}">
                <a16:creationId xmlns:a16="http://schemas.microsoft.com/office/drawing/2014/main" id="{F94EB4F2-E862-4E95-E344-465F37B71C99}"/>
              </a:ext>
            </a:extLst>
          </p:cNvPr>
          <p:cNvCxnSpPr/>
          <p:nvPr>
            <p:custDataLst>
              <p:tags r:id="rId155"/>
            </p:custDataLst>
          </p:nvPr>
        </p:nvCxnSpPr>
        <p:spPr bwMode="auto">
          <a:xfrm>
            <a:off x="781050"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8" name="Straight Connector 987">
            <a:extLst>
              <a:ext uri="{FF2B5EF4-FFF2-40B4-BE49-F238E27FC236}">
                <a16:creationId xmlns:a16="http://schemas.microsoft.com/office/drawing/2014/main" id="{007CEF5F-05E0-A614-9C2E-D4941920B25E}"/>
              </a:ext>
            </a:extLst>
          </p:cNvPr>
          <p:cNvCxnSpPr/>
          <p:nvPr>
            <p:custDataLst>
              <p:tags r:id="rId156"/>
            </p:custDataLst>
          </p:nvPr>
        </p:nvCxnSpPr>
        <p:spPr bwMode="auto">
          <a:xfrm>
            <a:off x="10779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9" name="Straight Connector 988">
            <a:extLst>
              <a:ext uri="{FF2B5EF4-FFF2-40B4-BE49-F238E27FC236}">
                <a16:creationId xmlns:a16="http://schemas.microsoft.com/office/drawing/2014/main" id="{E60570CE-775D-447D-4678-D2C9948010FF}"/>
              </a:ext>
            </a:extLst>
          </p:cNvPr>
          <p:cNvCxnSpPr/>
          <p:nvPr>
            <p:custDataLst>
              <p:tags r:id="rId157"/>
            </p:custDataLst>
          </p:nvPr>
        </p:nvCxnSpPr>
        <p:spPr bwMode="auto">
          <a:xfrm>
            <a:off x="137636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0" name="Straight Connector 989">
            <a:extLst>
              <a:ext uri="{FF2B5EF4-FFF2-40B4-BE49-F238E27FC236}">
                <a16:creationId xmlns:a16="http://schemas.microsoft.com/office/drawing/2014/main" id="{A6D86B09-974D-09B3-FB61-D23EC791C81D}"/>
              </a:ext>
            </a:extLst>
          </p:cNvPr>
          <p:cNvCxnSpPr/>
          <p:nvPr>
            <p:custDataLst>
              <p:tags r:id="rId158"/>
            </p:custDataLst>
          </p:nvPr>
        </p:nvCxnSpPr>
        <p:spPr bwMode="auto">
          <a:xfrm>
            <a:off x="16748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2CADC89-5FBD-67D5-7254-995451B53CA0}"/>
              </a:ext>
            </a:extLst>
          </p:cNvPr>
          <p:cNvCxnSpPr/>
          <p:nvPr>
            <p:custDataLst>
              <p:tags r:id="rId159"/>
            </p:custDataLst>
          </p:nvPr>
        </p:nvCxnSpPr>
        <p:spPr bwMode="auto">
          <a:xfrm>
            <a:off x="7932738"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B0D25FA8-EFFC-C286-CEE7-94F999621967}"/>
              </a:ext>
            </a:extLst>
          </p:cNvPr>
          <p:cNvCxnSpPr/>
          <p:nvPr>
            <p:custDataLst>
              <p:tags r:id="rId160"/>
            </p:custDataLst>
          </p:nvPr>
        </p:nvCxnSpPr>
        <p:spPr bwMode="auto">
          <a:xfrm>
            <a:off x="82311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1" name="Straight Connector 990">
            <a:extLst>
              <a:ext uri="{FF2B5EF4-FFF2-40B4-BE49-F238E27FC236}">
                <a16:creationId xmlns:a16="http://schemas.microsoft.com/office/drawing/2014/main" id="{AD5B7D91-3334-7A47-B278-B30659B8CEC4}"/>
              </a:ext>
            </a:extLst>
          </p:cNvPr>
          <p:cNvCxnSpPr/>
          <p:nvPr>
            <p:custDataLst>
              <p:tags r:id="rId161"/>
            </p:custDataLst>
          </p:nvPr>
        </p:nvCxnSpPr>
        <p:spPr bwMode="auto">
          <a:xfrm>
            <a:off x="197326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2" name="Straight Connector 991">
            <a:extLst>
              <a:ext uri="{FF2B5EF4-FFF2-40B4-BE49-F238E27FC236}">
                <a16:creationId xmlns:a16="http://schemas.microsoft.com/office/drawing/2014/main" id="{B2B189BD-6EB5-4C88-59FE-98DCD900800B}"/>
              </a:ext>
            </a:extLst>
          </p:cNvPr>
          <p:cNvCxnSpPr/>
          <p:nvPr>
            <p:custDataLst>
              <p:tags r:id="rId162"/>
            </p:custDataLst>
          </p:nvPr>
        </p:nvCxnSpPr>
        <p:spPr bwMode="auto">
          <a:xfrm>
            <a:off x="227012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4" name="Straight Connector 993">
            <a:extLst>
              <a:ext uri="{FF2B5EF4-FFF2-40B4-BE49-F238E27FC236}">
                <a16:creationId xmlns:a16="http://schemas.microsoft.com/office/drawing/2014/main" id="{64A72E82-6B65-C906-A852-6C31D730D844}"/>
              </a:ext>
            </a:extLst>
          </p:cNvPr>
          <p:cNvCxnSpPr/>
          <p:nvPr>
            <p:custDataLst>
              <p:tags r:id="rId163"/>
            </p:custDataLst>
          </p:nvPr>
        </p:nvCxnSpPr>
        <p:spPr bwMode="auto">
          <a:xfrm>
            <a:off x="286702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81" name="テキスト プレースホルダ 9">
            <a:extLst>
              <a:ext uri="{FF2B5EF4-FFF2-40B4-BE49-F238E27FC236}">
                <a16:creationId xmlns:a16="http://schemas.microsoft.com/office/drawing/2014/main" id="{E5A65252-4BF5-E5EB-4618-F1B3C2E7C3BC}"/>
              </a:ext>
            </a:extLst>
          </p:cNvPr>
          <p:cNvSpPr>
            <a:spLocks noGrp="1"/>
          </p:cNvSpPr>
          <p:nvPr>
            <p:custDataLst>
              <p:tags r:id="rId164"/>
            </p:custDataLst>
          </p:nvPr>
        </p:nvSpPr>
        <p:spPr bwMode="gray">
          <a:xfrm>
            <a:off x="8389938"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ED18C98-6736-4906-95BF-45A19ABB1A43}"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551" name="テキスト プレースホルダ 9">
            <a:extLst>
              <a:ext uri="{FF2B5EF4-FFF2-40B4-BE49-F238E27FC236}">
                <a16:creationId xmlns:a16="http://schemas.microsoft.com/office/drawing/2014/main" id="{60CD31EF-928F-E8D2-8EC7-891A71DFA4B3}"/>
              </a:ext>
            </a:extLst>
          </p:cNvPr>
          <p:cNvSpPr>
            <a:spLocks noGrp="1"/>
          </p:cNvSpPr>
          <p:nvPr>
            <p:custDataLst>
              <p:tags r:id="rId165"/>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A9B27B-D16B-408C-81E7-F1183BDE70B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980" name="テキスト プレースホルダ 9">
            <a:extLst>
              <a:ext uri="{FF2B5EF4-FFF2-40B4-BE49-F238E27FC236}">
                <a16:creationId xmlns:a16="http://schemas.microsoft.com/office/drawing/2014/main" id="{A27006B3-236E-9150-1064-7BC2EB93E9DA}"/>
              </a:ext>
            </a:extLst>
          </p:cNvPr>
          <p:cNvSpPr>
            <a:spLocks noGrp="1"/>
          </p:cNvSpPr>
          <p:nvPr>
            <p:custDataLst>
              <p:tags r:id="rId166"/>
            </p:custDataLst>
          </p:nvPr>
        </p:nvSpPr>
        <p:spPr bwMode="gray">
          <a:xfrm>
            <a:off x="7494588" y="5895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38A7E66-E91B-49F7-9C23-7B413DFD345B}" type="datetime'''''3''''''''''2''.''''''''''''''''''4'''''''''''''''">
              <a:rPr lang="ja-JP" altLang="en-US" sz="1000" smtClean="0">
                <a:solidFill>
                  <a:schemeClr val="bg1"/>
                </a:solidFill>
                <a:effectLst/>
                <a:sym typeface="+mn-lt"/>
              </a:rPr>
              <a:pPr marL="0" lvl="0" indent="0" algn="ctr">
                <a:spcBef>
                  <a:spcPct val="0"/>
                </a:spcBef>
                <a:buNone/>
              </a:pPr>
              <a:t>32.4</a:t>
            </a:fld>
            <a:endParaRPr kumimoji="1" lang="ja-JP" altLang="en-US" sz="1000" dirty="0">
              <a:solidFill>
                <a:schemeClr val="bg1"/>
              </a:solidFill>
              <a:sym typeface="+mn-lt"/>
            </a:endParaRPr>
          </a:p>
        </p:txBody>
      </p:sp>
      <p:sp>
        <p:nvSpPr>
          <p:cNvPr id="979" name="テキスト プレースホルダ 9">
            <a:extLst>
              <a:ext uri="{FF2B5EF4-FFF2-40B4-BE49-F238E27FC236}">
                <a16:creationId xmlns:a16="http://schemas.microsoft.com/office/drawing/2014/main" id="{1E21C174-5EC1-A998-45A9-EAC760D0742E}"/>
              </a:ext>
            </a:extLst>
          </p:cNvPr>
          <p:cNvSpPr>
            <a:spLocks noGrp="1"/>
          </p:cNvSpPr>
          <p:nvPr>
            <p:custDataLst>
              <p:tags r:id="rId167"/>
            </p:custDataLst>
          </p:nvPr>
        </p:nvSpPr>
        <p:spPr bwMode="gray">
          <a:xfrm>
            <a:off x="7494588" y="5229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95F387-A7F0-4359-9379-FF288B2A6A7E}" type="datetime'''''6''''''''''2''''''''''''''''.''''''''''''6'''''''''''''''">
              <a:rPr lang="ja-JP" altLang="en-US" sz="1000" smtClean="0">
                <a:effectLst/>
                <a:sym typeface="+mn-lt"/>
              </a:rPr>
              <a:pPr marL="0" lvl="0" indent="0" algn="ctr">
                <a:spcBef>
                  <a:spcPct val="0"/>
                </a:spcBef>
                <a:buNone/>
              </a:pPr>
              <a:t>62.6</a:t>
            </a:fld>
            <a:endParaRPr kumimoji="1" lang="ja-JP" altLang="en-US" sz="1000" dirty="0">
              <a:sym typeface="+mn-lt"/>
            </a:endParaRPr>
          </a:p>
        </p:txBody>
      </p:sp>
      <p:sp>
        <p:nvSpPr>
          <p:cNvPr id="550" name="テキスト プレースホルダ 9">
            <a:extLst>
              <a:ext uri="{FF2B5EF4-FFF2-40B4-BE49-F238E27FC236}">
                <a16:creationId xmlns:a16="http://schemas.microsoft.com/office/drawing/2014/main" id="{4E9087FE-82A7-03CB-7923-BDF278E2EAB8}"/>
              </a:ext>
            </a:extLst>
          </p:cNvPr>
          <p:cNvSpPr>
            <a:spLocks noGrp="1"/>
          </p:cNvSpPr>
          <p:nvPr>
            <p:custDataLst>
              <p:tags r:id="rId168"/>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5977F9-A9EE-43B0-A0D4-34CF2AAEEDC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978" name="テキスト プレースホルダ 9">
            <a:extLst>
              <a:ext uri="{FF2B5EF4-FFF2-40B4-BE49-F238E27FC236}">
                <a16:creationId xmlns:a16="http://schemas.microsoft.com/office/drawing/2014/main" id="{87FD372B-8265-D6CE-7C36-CBAE3952FB59}"/>
              </a:ext>
            </a:extLst>
          </p:cNvPr>
          <p:cNvSpPr>
            <a:spLocks noGrp="1"/>
          </p:cNvSpPr>
          <p:nvPr>
            <p:custDataLst>
              <p:tags r:id="rId169"/>
            </p:custDataLst>
          </p:nvPr>
        </p:nvSpPr>
        <p:spPr bwMode="gray">
          <a:xfrm>
            <a:off x="7197725" y="58943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2C0C9D-5C9F-4B6A-82B7-E62636DE0E86}" type="datetime'''''''''''''''''''''''''''3''''2''''''''''''''.9'''''">
              <a:rPr lang="ja-JP" altLang="en-US" sz="1000" smtClean="0">
                <a:solidFill>
                  <a:schemeClr val="bg1"/>
                </a:solidFill>
                <a:effectLst/>
                <a:sym typeface="+mn-lt"/>
              </a:rPr>
              <a:pPr marL="0" lvl="0" indent="0" algn="ctr">
                <a:spcBef>
                  <a:spcPct val="0"/>
                </a:spcBef>
                <a:buNone/>
              </a:pPr>
              <a:t>32.9</a:t>
            </a:fld>
            <a:endParaRPr kumimoji="1" lang="ja-JP" altLang="en-US" sz="1000" dirty="0">
              <a:solidFill>
                <a:schemeClr val="bg1"/>
              </a:solidFill>
              <a:sym typeface="+mn-lt"/>
            </a:endParaRPr>
          </a:p>
        </p:txBody>
      </p:sp>
      <p:sp>
        <p:nvSpPr>
          <p:cNvPr id="977" name="テキスト プレースホルダ 9">
            <a:extLst>
              <a:ext uri="{FF2B5EF4-FFF2-40B4-BE49-F238E27FC236}">
                <a16:creationId xmlns:a16="http://schemas.microsoft.com/office/drawing/2014/main" id="{4FE66924-9B0C-ED71-7DCD-1E195AB73597}"/>
              </a:ext>
            </a:extLst>
          </p:cNvPr>
          <p:cNvSpPr>
            <a:spLocks noGrp="1"/>
          </p:cNvSpPr>
          <p:nvPr>
            <p:custDataLst>
              <p:tags r:id="rId170"/>
            </p:custDataLst>
          </p:nvPr>
        </p:nvSpPr>
        <p:spPr bwMode="gray">
          <a:xfrm>
            <a:off x="7197725" y="5226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0BCD01-9AE4-4000-9E31-05F65318919D}" type="datetime'''6''''''''2''''''''''''''''''.''''''''''''''''''3'">
              <a:rPr lang="ja-JP" altLang="en-US" sz="1000" smtClean="0">
                <a:effectLst/>
                <a:sym typeface="+mn-lt"/>
              </a:rPr>
              <a:pPr marL="0" lvl="0" indent="0" algn="ctr">
                <a:spcBef>
                  <a:spcPct val="0"/>
                </a:spcBef>
                <a:buNone/>
              </a:pPr>
              <a:t>62.3</a:t>
            </a:fld>
            <a:endParaRPr kumimoji="1" lang="ja-JP" altLang="en-US" sz="1000" dirty="0">
              <a:sym typeface="+mn-lt"/>
            </a:endParaRPr>
          </a:p>
        </p:txBody>
      </p:sp>
      <p:sp>
        <p:nvSpPr>
          <p:cNvPr id="549" name="テキスト プレースホルダ 9">
            <a:extLst>
              <a:ext uri="{FF2B5EF4-FFF2-40B4-BE49-F238E27FC236}">
                <a16:creationId xmlns:a16="http://schemas.microsoft.com/office/drawing/2014/main" id="{513135F0-20A5-1DA8-9135-6EE15D4BB22F}"/>
              </a:ext>
            </a:extLst>
          </p:cNvPr>
          <p:cNvSpPr>
            <a:spLocks noGrp="1"/>
          </p:cNvSpPr>
          <p:nvPr>
            <p:custDataLst>
              <p:tags r:id="rId171"/>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6CDD404-D63A-4101-B44E-1BBA2D4CE97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76" name="テキスト プレースホルダ 9">
            <a:extLst>
              <a:ext uri="{FF2B5EF4-FFF2-40B4-BE49-F238E27FC236}">
                <a16:creationId xmlns:a16="http://schemas.microsoft.com/office/drawing/2014/main" id="{DBF776EB-7E93-4CBF-53E8-C20F9B177DC1}"/>
              </a:ext>
            </a:extLst>
          </p:cNvPr>
          <p:cNvSpPr>
            <a:spLocks noGrp="1"/>
          </p:cNvSpPr>
          <p:nvPr>
            <p:custDataLst>
              <p:tags r:id="rId172"/>
            </p:custDataLst>
          </p:nvPr>
        </p:nvSpPr>
        <p:spPr bwMode="gray">
          <a:xfrm>
            <a:off x="6899275"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309424-9BAA-49BB-B8ED-5D61B3D7085D}" type="datetime'''''''''''''''''3''3.''''''''''2'''''''''''''''''''">
              <a:rPr lang="ja-JP" altLang="en-US" sz="1000" smtClean="0">
                <a:solidFill>
                  <a:schemeClr val="bg1"/>
                </a:solidFill>
                <a:effectLst/>
                <a:sym typeface="+mn-lt"/>
              </a:rPr>
              <a:pPr marL="0" lvl="0" indent="0" algn="ctr">
                <a:spcBef>
                  <a:spcPct val="0"/>
                </a:spcBef>
                <a:buNone/>
              </a:pPr>
              <a:t>33.2</a:t>
            </a:fld>
            <a:endParaRPr kumimoji="1" lang="ja-JP" altLang="en-US" sz="1000" dirty="0">
              <a:solidFill>
                <a:schemeClr val="bg1"/>
              </a:solidFill>
              <a:sym typeface="+mn-lt"/>
            </a:endParaRPr>
          </a:p>
        </p:txBody>
      </p:sp>
      <p:sp>
        <p:nvSpPr>
          <p:cNvPr id="975" name="テキスト プレースホルダ 9">
            <a:extLst>
              <a:ext uri="{FF2B5EF4-FFF2-40B4-BE49-F238E27FC236}">
                <a16:creationId xmlns:a16="http://schemas.microsoft.com/office/drawing/2014/main" id="{E4BDE5EF-60AE-AC4F-B2D3-26E89F9EDEF1}"/>
              </a:ext>
            </a:extLst>
          </p:cNvPr>
          <p:cNvSpPr>
            <a:spLocks noGrp="1"/>
          </p:cNvSpPr>
          <p:nvPr>
            <p:custDataLst>
              <p:tags r:id="rId173"/>
            </p:custDataLst>
          </p:nvPr>
        </p:nvSpPr>
        <p:spPr bwMode="gray">
          <a:xfrm>
            <a:off x="6899275" y="5222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F5ED10-5C90-4270-8114-E890024CB5C1}"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48" name="テキスト プレースホルダ 9">
            <a:extLst>
              <a:ext uri="{FF2B5EF4-FFF2-40B4-BE49-F238E27FC236}">
                <a16:creationId xmlns:a16="http://schemas.microsoft.com/office/drawing/2014/main" id="{D97C5C54-531B-1C5D-685D-2409B3D9F216}"/>
              </a:ext>
            </a:extLst>
          </p:cNvPr>
          <p:cNvSpPr>
            <a:spLocks noGrp="1"/>
          </p:cNvSpPr>
          <p:nvPr>
            <p:custDataLst>
              <p:tags r:id="rId174"/>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B79803-98C1-459C-9A13-7D58AFADCFB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974" name="テキスト プレースホルダ 9">
            <a:extLst>
              <a:ext uri="{FF2B5EF4-FFF2-40B4-BE49-F238E27FC236}">
                <a16:creationId xmlns:a16="http://schemas.microsoft.com/office/drawing/2014/main" id="{CAB88F66-D642-9CC3-2D77-BB71311E6015}"/>
              </a:ext>
            </a:extLst>
          </p:cNvPr>
          <p:cNvSpPr>
            <a:spLocks noGrp="1"/>
          </p:cNvSpPr>
          <p:nvPr>
            <p:custDataLst>
              <p:tags r:id="rId175"/>
            </p:custDataLst>
          </p:nvPr>
        </p:nvSpPr>
        <p:spPr bwMode="gray">
          <a:xfrm>
            <a:off x="6600825"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4EBC6A-D8FB-43D8-9574-071452FBF865}" type="datetime'''''''''''3''''''''''''''''3''''''''''''''''.''5'">
              <a:rPr lang="ja-JP" altLang="en-US" sz="1000" smtClean="0">
                <a:solidFill>
                  <a:schemeClr val="bg1"/>
                </a:solidFill>
                <a:effectLst/>
                <a:sym typeface="+mn-lt"/>
              </a:rPr>
              <a:pPr marL="0" lvl="0" indent="0" algn="ctr">
                <a:spcBef>
                  <a:spcPct val="0"/>
                </a:spcBef>
                <a:buNone/>
              </a:pPr>
              <a:t>33.5</a:t>
            </a:fld>
            <a:endParaRPr kumimoji="1" lang="ja-JP" altLang="en-US" sz="1000" dirty="0">
              <a:solidFill>
                <a:schemeClr val="bg1"/>
              </a:solidFill>
              <a:sym typeface="+mn-lt"/>
            </a:endParaRPr>
          </a:p>
        </p:txBody>
      </p:sp>
      <p:sp>
        <p:nvSpPr>
          <p:cNvPr id="973" name="テキスト プレースホルダ 9">
            <a:extLst>
              <a:ext uri="{FF2B5EF4-FFF2-40B4-BE49-F238E27FC236}">
                <a16:creationId xmlns:a16="http://schemas.microsoft.com/office/drawing/2014/main" id="{EAD63118-27D3-B4C1-0B42-82F5D1887F3F}"/>
              </a:ext>
            </a:extLst>
          </p:cNvPr>
          <p:cNvSpPr>
            <a:spLocks noGrp="1"/>
          </p:cNvSpPr>
          <p:nvPr>
            <p:custDataLst>
              <p:tags r:id="rId176"/>
            </p:custDataLst>
          </p:nvPr>
        </p:nvSpPr>
        <p:spPr bwMode="gray">
          <a:xfrm>
            <a:off x="6600825" y="5219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3BBC463-CC7C-4D5E-8237-83CC4B5E583A}" type="datetime'6''''''''''''''''''1.''''''8'">
              <a:rPr lang="ja-JP" altLang="en-US" sz="1000" smtClean="0">
                <a:effectLst/>
                <a:sym typeface="+mn-lt"/>
              </a:rPr>
              <a:pPr marL="0" lvl="0" indent="0" algn="ctr">
                <a:spcBef>
                  <a:spcPct val="0"/>
                </a:spcBef>
                <a:buNone/>
              </a:pPr>
              <a:t>61.8</a:t>
            </a:fld>
            <a:endParaRPr kumimoji="1" lang="ja-JP" altLang="en-US" sz="1000" dirty="0">
              <a:sym typeface="+mn-lt"/>
            </a:endParaRPr>
          </a:p>
        </p:txBody>
      </p:sp>
      <p:sp>
        <p:nvSpPr>
          <p:cNvPr id="983" name="テキスト プレースホルダ 9">
            <a:extLst>
              <a:ext uri="{FF2B5EF4-FFF2-40B4-BE49-F238E27FC236}">
                <a16:creationId xmlns:a16="http://schemas.microsoft.com/office/drawing/2014/main" id="{C7D35A31-C066-5360-DB99-E37ADAC7AC73}"/>
              </a:ext>
            </a:extLst>
          </p:cNvPr>
          <p:cNvSpPr>
            <a:spLocks noGrp="1"/>
          </p:cNvSpPr>
          <p:nvPr>
            <p:custDataLst>
              <p:tags r:id="rId177"/>
            </p:custDataLst>
          </p:nvPr>
        </p:nvSpPr>
        <p:spPr bwMode="gray">
          <a:xfrm>
            <a:off x="8686800" y="5289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F2133E-0849-453A-94ED-AA0E6E75FDBB}" type="datetime'''''''''''''''''''66.0'''''''''''''''''''''''''''''''''''''">
              <a:rPr lang="ja-JP" altLang="en-US" sz="1000" smtClean="0">
                <a:effectLst/>
                <a:sym typeface="+mn-lt"/>
              </a:rPr>
              <a:pPr marL="0" lvl="0" indent="0" algn="ctr">
                <a:spcBef>
                  <a:spcPct val="0"/>
                </a:spcBef>
                <a:buNone/>
              </a:pPr>
              <a:t>66.0</a:t>
            </a:fld>
            <a:endParaRPr kumimoji="1" lang="ja-JP" altLang="en-US" sz="1000" dirty="0">
              <a:sym typeface="+mn-lt"/>
            </a:endParaRPr>
          </a:p>
        </p:txBody>
      </p:sp>
      <p:sp>
        <p:nvSpPr>
          <p:cNvPr id="547" name="テキスト プレースホルダ 9">
            <a:extLst>
              <a:ext uri="{FF2B5EF4-FFF2-40B4-BE49-F238E27FC236}">
                <a16:creationId xmlns:a16="http://schemas.microsoft.com/office/drawing/2014/main" id="{80223513-DA74-918C-6B46-2C2320A757C6}"/>
              </a:ext>
            </a:extLst>
          </p:cNvPr>
          <p:cNvSpPr>
            <a:spLocks noGrp="1"/>
          </p:cNvSpPr>
          <p:nvPr>
            <p:custDataLst>
              <p:tags r:id="rId178"/>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7A8D8B-8591-4E62-BECD-A8B63CBFD49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972" name="テキスト プレースホルダ 9">
            <a:extLst>
              <a:ext uri="{FF2B5EF4-FFF2-40B4-BE49-F238E27FC236}">
                <a16:creationId xmlns:a16="http://schemas.microsoft.com/office/drawing/2014/main" id="{D753604C-6EC7-9392-00EB-3B459CA48B43}"/>
              </a:ext>
            </a:extLst>
          </p:cNvPr>
          <p:cNvSpPr>
            <a:spLocks noGrp="1"/>
          </p:cNvSpPr>
          <p:nvPr>
            <p:custDataLst>
              <p:tags r:id="rId179"/>
            </p:custDataLst>
          </p:nvPr>
        </p:nvSpPr>
        <p:spPr bwMode="gray">
          <a:xfrm>
            <a:off x="6302375" y="58880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6758F7-D256-4670-8A92-C15ADE536E59}" type="datetime'''''''''''''''3''''''''''''''''3''''''''''''''''.''''''7'''">
              <a:rPr lang="ja-JP" altLang="en-US" sz="1000" smtClean="0">
                <a:solidFill>
                  <a:schemeClr val="bg1"/>
                </a:solidFill>
                <a:effectLst/>
                <a:sym typeface="+mn-lt"/>
              </a:rPr>
              <a:pPr marL="0" lvl="0" indent="0" algn="ctr">
                <a:spcBef>
                  <a:spcPct val="0"/>
                </a:spcBef>
                <a:buNone/>
              </a:pPr>
              <a:t>33.7</a:t>
            </a:fld>
            <a:endParaRPr kumimoji="1" lang="ja-JP" altLang="en-US" sz="1000" dirty="0">
              <a:solidFill>
                <a:schemeClr val="bg1"/>
              </a:solidFill>
              <a:sym typeface="+mn-lt"/>
            </a:endParaRPr>
          </a:p>
        </p:txBody>
      </p:sp>
      <p:sp>
        <p:nvSpPr>
          <p:cNvPr id="971" name="テキスト プレースホルダ 9">
            <a:extLst>
              <a:ext uri="{FF2B5EF4-FFF2-40B4-BE49-F238E27FC236}">
                <a16:creationId xmlns:a16="http://schemas.microsoft.com/office/drawing/2014/main" id="{97EE417B-CA4D-0CE1-39FD-7D19FE73C817}"/>
              </a:ext>
            </a:extLst>
          </p:cNvPr>
          <p:cNvSpPr>
            <a:spLocks noGrp="1"/>
          </p:cNvSpPr>
          <p:nvPr>
            <p:custDataLst>
              <p:tags r:id="rId180"/>
            </p:custDataLst>
          </p:nvPr>
        </p:nvSpPr>
        <p:spPr bwMode="gray">
          <a:xfrm>
            <a:off x="6302375" y="5218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BAF99C-C435-40B0-8059-8D6C4900E664}" type="datetime'''''''''''''61''''.''''''''7'''''''''''''''''">
              <a:rPr lang="ja-JP" altLang="en-US" sz="1000" smtClean="0">
                <a:effectLst/>
                <a:sym typeface="+mn-lt"/>
              </a:rPr>
              <a:pPr marL="0" lvl="0" indent="0" algn="ctr">
                <a:spcBef>
                  <a:spcPct val="0"/>
                </a:spcBef>
                <a:buNone/>
              </a:pPr>
              <a:t>61.7</a:t>
            </a:fld>
            <a:endParaRPr kumimoji="1" lang="ja-JP" altLang="en-US" sz="1000" dirty="0">
              <a:sym typeface="+mn-lt"/>
            </a:endParaRPr>
          </a:p>
        </p:txBody>
      </p:sp>
      <p:sp>
        <p:nvSpPr>
          <p:cNvPr id="546" name="テキスト プレースホルダ 9">
            <a:extLst>
              <a:ext uri="{FF2B5EF4-FFF2-40B4-BE49-F238E27FC236}">
                <a16:creationId xmlns:a16="http://schemas.microsoft.com/office/drawing/2014/main" id="{54D720BB-9031-E167-88D9-6370FDE1C0AD}"/>
              </a:ext>
            </a:extLst>
          </p:cNvPr>
          <p:cNvSpPr>
            <a:spLocks noGrp="1"/>
          </p:cNvSpPr>
          <p:nvPr>
            <p:custDataLst>
              <p:tags r:id="rId181"/>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3298B7-F965-47B7-9AF6-E9AE92B6E28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970" name="テキスト プレースホルダ 9">
            <a:extLst>
              <a:ext uri="{FF2B5EF4-FFF2-40B4-BE49-F238E27FC236}">
                <a16:creationId xmlns:a16="http://schemas.microsoft.com/office/drawing/2014/main" id="{F907AAD7-336D-57EB-72C6-07C13B647555}"/>
              </a:ext>
            </a:extLst>
          </p:cNvPr>
          <p:cNvSpPr>
            <a:spLocks noGrp="1"/>
          </p:cNvSpPr>
          <p:nvPr>
            <p:custDataLst>
              <p:tags r:id="rId182"/>
            </p:custDataLst>
          </p:nvPr>
        </p:nvSpPr>
        <p:spPr bwMode="gray">
          <a:xfrm>
            <a:off x="6005513"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0383C2-825F-481C-9136-9172E8A5D5CA}"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969" name="テキスト プレースホルダ 9">
            <a:extLst>
              <a:ext uri="{FF2B5EF4-FFF2-40B4-BE49-F238E27FC236}">
                <a16:creationId xmlns:a16="http://schemas.microsoft.com/office/drawing/2014/main" id="{BC8BFE25-E957-0723-B489-0BDBFFB6DA06}"/>
              </a:ext>
            </a:extLst>
          </p:cNvPr>
          <p:cNvSpPr>
            <a:spLocks noGrp="1"/>
          </p:cNvSpPr>
          <p:nvPr>
            <p:custDataLst>
              <p:tags r:id="rId183"/>
            </p:custDataLst>
          </p:nvPr>
        </p:nvSpPr>
        <p:spPr bwMode="gray">
          <a:xfrm>
            <a:off x="6005513" y="5214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4411AD-1893-47F2-916C-B259FA707A21}"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FD9416D8-425C-2A4B-B236-2C68264DC2F2}"/>
              </a:ext>
            </a:extLst>
          </p:cNvPr>
          <p:cNvSpPr>
            <a:spLocks noGrp="1"/>
          </p:cNvSpPr>
          <p:nvPr>
            <p:custDataLst>
              <p:tags r:id="rId184"/>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568B93-1C2C-4587-B66B-15540924A0A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968" name="テキスト プレースホルダ 9">
            <a:extLst>
              <a:ext uri="{FF2B5EF4-FFF2-40B4-BE49-F238E27FC236}">
                <a16:creationId xmlns:a16="http://schemas.microsoft.com/office/drawing/2014/main" id="{7A792799-904D-2FC7-5873-22E4759F5401}"/>
              </a:ext>
            </a:extLst>
          </p:cNvPr>
          <p:cNvSpPr>
            <a:spLocks noGrp="1"/>
          </p:cNvSpPr>
          <p:nvPr>
            <p:custDataLst>
              <p:tags r:id="rId185"/>
            </p:custDataLst>
          </p:nvPr>
        </p:nvSpPr>
        <p:spPr bwMode="gray">
          <a:xfrm>
            <a:off x="5707063"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3430FB-A70B-4CD0-8965-137B8BD81ABF}"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7" name="テキスト プレースホルダ 9">
            <a:extLst>
              <a:ext uri="{FF2B5EF4-FFF2-40B4-BE49-F238E27FC236}">
                <a16:creationId xmlns:a16="http://schemas.microsoft.com/office/drawing/2014/main" id="{36AA047F-E595-D125-0F2A-8E3258A485BA}"/>
              </a:ext>
            </a:extLst>
          </p:cNvPr>
          <p:cNvSpPr>
            <a:spLocks noGrp="1"/>
          </p:cNvSpPr>
          <p:nvPr>
            <p:custDataLst>
              <p:tags r:id="rId186"/>
            </p:custDataLst>
          </p:nvPr>
        </p:nvSpPr>
        <p:spPr bwMode="gray">
          <a:xfrm>
            <a:off x="5707063"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2D6A69-6843-485E-95AF-38E553B7DA38}"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B456746D-4C93-9D93-1964-30F9E4D248B5}"/>
              </a:ext>
            </a:extLst>
          </p:cNvPr>
          <p:cNvSpPr>
            <a:spLocks noGrp="1"/>
          </p:cNvSpPr>
          <p:nvPr>
            <p:custDataLst>
              <p:tags r:id="rId187"/>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93A1A3-CE2F-42A7-B603-0C462ED40CB4}"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966" name="テキスト プレースホルダ 9">
            <a:extLst>
              <a:ext uri="{FF2B5EF4-FFF2-40B4-BE49-F238E27FC236}">
                <a16:creationId xmlns:a16="http://schemas.microsoft.com/office/drawing/2014/main" id="{1B8E94ED-FDE7-DD85-8DD0-2C02E71BF04D}"/>
              </a:ext>
            </a:extLst>
          </p:cNvPr>
          <p:cNvSpPr>
            <a:spLocks noGrp="1"/>
          </p:cNvSpPr>
          <p:nvPr>
            <p:custDataLst>
              <p:tags r:id="rId188"/>
            </p:custDataLst>
          </p:nvPr>
        </p:nvSpPr>
        <p:spPr bwMode="gray">
          <a:xfrm>
            <a:off x="5408613"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5C78FC-4E22-4C60-8467-99F0580F8EB9}"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5" name="テキスト プレースホルダ 9">
            <a:extLst>
              <a:ext uri="{FF2B5EF4-FFF2-40B4-BE49-F238E27FC236}">
                <a16:creationId xmlns:a16="http://schemas.microsoft.com/office/drawing/2014/main" id="{7BF690AC-F62E-9A93-16CD-BF11FAA0C4E4}"/>
              </a:ext>
            </a:extLst>
          </p:cNvPr>
          <p:cNvSpPr>
            <a:spLocks noGrp="1"/>
          </p:cNvSpPr>
          <p:nvPr>
            <p:custDataLst>
              <p:tags r:id="rId189"/>
            </p:custDataLst>
          </p:nvPr>
        </p:nvSpPr>
        <p:spPr bwMode="gray">
          <a:xfrm>
            <a:off x="5408613"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A0462B-FB28-4E40-922B-1783694E68FF}" type="datetime'6''1''''''''''.''6'''''''''''''">
              <a:rPr lang="ja-JP" altLang="en-US" sz="1000" smtClean="0">
                <a:effectLst/>
                <a:sym typeface="+mn-lt"/>
              </a:rPr>
              <a:pPr marL="0" lvl="0" indent="0" algn="ctr">
                <a:spcBef>
                  <a:spcPct val="0"/>
                </a:spcBef>
                <a:buNone/>
              </a:pPr>
              <a:t>61.6</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F7B58CD3-EA57-92A6-1318-603C9D99908B}"/>
              </a:ext>
            </a:extLst>
          </p:cNvPr>
          <p:cNvSpPr>
            <a:spLocks noGrp="1"/>
          </p:cNvSpPr>
          <p:nvPr>
            <p:custDataLst>
              <p:tags r:id="rId190"/>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C1EB23-97DB-404E-96B5-64D21663717D}"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964" name="テキスト プレースホルダ 9">
            <a:extLst>
              <a:ext uri="{FF2B5EF4-FFF2-40B4-BE49-F238E27FC236}">
                <a16:creationId xmlns:a16="http://schemas.microsoft.com/office/drawing/2014/main" id="{81AB6B7D-13E9-F422-7A3A-5EADC36551A8}"/>
              </a:ext>
            </a:extLst>
          </p:cNvPr>
          <p:cNvSpPr>
            <a:spLocks noGrp="1"/>
          </p:cNvSpPr>
          <p:nvPr>
            <p:custDataLst>
              <p:tags r:id="rId191"/>
            </p:custDataLst>
          </p:nvPr>
        </p:nvSpPr>
        <p:spPr bwMode="gray">
          <a:xfrm>
            <a:off x="5111750"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A75295-C60B-4923-99AA-D5911D0C6C8D}"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3" name="テキスト プレースホルダ 9">
            <a:extLst>
              <a:ext uri="{FF2B5EF4-FFF2-40B4-BE49-F238E27FC236}">
                <a16:creationId xmlns:a16="http://schemas.microsoft.com/office/drawing/2014/main" id="{43AF9A42-AE6F-A67E-C96B-99D87076ABFB}"/>
              </a:ext>
            </a:extLst>
          </p:cNvPr>
          <p:cNvSpPr>
            <a:spLocks noGrp="1"/>
          </p:cNvSpPr>
          <p:nvPr>
            <p:custDataLst>
              <p:tags r:id="rId192"/>
            </p:custDataLst>
          </p:nvPr>
        </p:nvSpPr>
        <p:spPr bwMode="gray">
          <a:xfrm>
            <a:off x="511175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5BEB0C-2F8E-4826-BEC1-2B075FD6A600}" type="datetime'''''''''''''''''''6''''''''''''''''''1''.7'''''''''''''">
              <a:rPr lang="ja-JP" altLang="en-US" sz="1000" smtClean="0">
                <a:effectLst/>
                <a:sym typeface="+mn-lt"/>
              </a:rPr>
              <a:pPr marL="0" lvl="0" indent="0" algn="ctr">
                <a:spcBef>
                  <a:spcPct val="0"/>
                </a:spcBef>
                <a:buNone/>
              </a:pPr>
              <a:t>61.7</a:t>
            </a:fld>
            <a:endParaRPr kumimoji="1" lang="ja-JP" altLang="en-US" sz="1000" dirty="0">
              <a:sym typeface="+mn-lt"/>
            </a:endParaRPr>
          </a:p>
        </p:txBody>
      </p:sp>
      <p:sp>
        <p:nvSpPr>
          <p:cNvPr id="542" name="テキスト プレースホルダ 9">
            <a:extLst>
              <a:ext uri="{FF2B5EF4-FFF2-40B4-BE49-F238E27FC236}">
                <a16:creationId xmlns:a16="http://schemas.microsoft.com/office/drawing/2014/main" id="{D8B8DB58-DB95-8FD3-20FE-CCE916D13D2F}"/>
              </a:ext>
            </a:extLst>
          </p:cNvPr>
          <p:cNvSpPr>
            <a:spLocks noGrp="1"/>
          </p:cNvSpPr>
          <p:nvPr>
            <p:custDataLst>
              <p:tags r:id="rId193"/>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89093B-C9EF-4F5A-9EB5-37C91A60037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962" name="テキスト プレースホルダ 9">
            <a:extLst>
              <a:ext uri="{FF2B5EF4-FFF2-40B4-BE49-F238E27FC236}">
                <a16:creationId xmlns:a16="http://schemas.microsoft.com/office/drawing/2014/main" id="{D5673117-3621-91C6-D885-664060618460}"/>
              </a:ext>
            </a:extLst>
          </p:cNvPr>
          <p:cNvSpPr>
            <a:spLocks noGrp="1"/>
          </p:cNvSpPr>
          <p:nvPr>
            <p:custDataLst>
              <p:tags r:id="rId194"/>
            </p:custDataLst>
          </p:nvPr>
        </p:nvSpPr>
        <p:spPr bwMode="gray">
          <a:xfrm>
            <a:off x="481330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E9573A-6AD2-42B9-B800-6E20883838C8}"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961" name="テキスト プレースホルダ 9">
            <a:extLst>
              <a:ext uri="{FF2B5EF4-FFF2-40B4-BE49-F238E27FC236}">
                <a16:creationId xmlns:a16="http://schemas.microsoft.com/office/drawing/2014/main" id="{19657E30-9FC4-0968-311C-0616E918B814}"/>
              </a:ext>
            </a:extLst>
          </p:cNvPr>
          <p:cNvSpPr>
            <a:spLocks noGrp="1"/>
          </p:cNvSpPr>
          <p:nvPr>
            <p:custDataLst>
              <p:tags r:id="rId195"/>
            </p:custDataLst>
          </p:nvPr>
        </p:nvSpPr>
        <p:spPr bwMode="gray">
          <a:xfrm>
            <a:off x="481330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157694-86A8-4B4E-B3A0-313FB5D8CE8F}" type="datetime'''''''''''61''''''''.''''''''''''''''''9'''''''''''''''''">
              <a:rPr lang="ja-JP" altLang="en-US" sz="1000" smtClean="0">
                <a:effectLst/>
                <a:sym typeface="+mn-lt"/>
              </a:rPr>
              <a:pPr marL="0" lvl="0" indent="0" algn="ctr">
                <a:spcBef>
                  <a:spcPct val="0"/>
                </a:spcBef>
                <a:buNone/>
              </a:pPr>
              <a:t>61.9</a:t>
            </a:fld>
            <a:endParaRPr kumimoji="1" lang="ja-JP" altLang="en-US" sz="1000" dirty="0">
              <a:sym typeface="+mn-lt"/>
            </a:endParaRPr>
          </a:p>
        </p:txBody>
      </p:sp>
      <p:sp>
        <p:nvSpPr>
          <p:cNvPr id="541" name="テキスト プレースホルダ 9">
            <a:extLst>
              <a:ext uri="{FF2B5EF4-FFF2-40B4-BE49-F238E27FC236}">
                <a16:creationId xmlns:a16="http://schemas.microsoft.com/office/drawing/2014/main" id="{6D51025C-61FC-4430-AA7B-D37462C2851C}"/>
              </a:ext>
            </a:extLst>
          </p:cNvPr>
          <p:cNvSpPr>
            <a:spLocks noGrp="1"/>
          </p:cNvSpPr>
          <p:nvPr>
            <p:custDataLst>
              <p:tags r:id="rId196"/>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74BC77-0180-4492-933D-AE224420C89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60" name="テキスト プレースホルダ 9">
            <a:extLst>
              <a:ext uri="{FF2B5EF4-FFF2-40B4-BE49-F238E27FC236}">
                <a16:creationId xmlns:a16="http://schemas.microsoft.com/office/drawing/2014/main" id="{F45CBA8A-A78A-D52C-6087-9DCDDF3AB20D}"/>
              </a:ext>
            </a:extLst>
          </p:cNvPr>
          <p:cNvSpPr>
            <a:spLocks noGrp="1"/>
          </p:cNvSpPr>
          <p:nvPr>
            <p:custDataLst>
              <p:tags r:id="rId197"/>
            </p:custDataLst>
          </p:nvPr>
        </p:nvSpPr>
        <p:spPr bwMode="gray">
          <a:xfrm>
            <a:off x="451485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BDB599-A7B2-4DCD-A29D-5856A63B5A59}"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9" name="テキスト プレースホルダ 9">
            <a:extLst>
              <a:ext uri="{FF2B5EF4-FFF2-40B4-BE49-F238E27FC236}">
                <a16:creationId xmlns:a16="http://schemas.microsoft.com/office/drawing/2014/main" id="{F5075C1C-A708-D62B-BBF3-29685DA9FECE}"/>
              </a:ext>
            </a:extLst>
          </p:cNvPr>
          <p:cNvSpPr>
            <a:spLocks noGrp="1"/>
          </p:cNvSpPr>
          <p:nvPr>
            <p:custDataLst>
              <p:tags r:id="rId198"/>
            </p:custDataLst>
          </p:nvPr>
        </p:nvSpPr>
        <p:spPr bwMode="gray">
          <a:xfrm>
            <a:off x="451485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8616D97-D461-4783-9A28-AE75AC6E977D}"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734B37C7-6643-5353-BABC-C446C2E746BF}"/>
              </a:ext>
            </a:extLst>
          </p:cNvPr>
          <p:cNvSpPr>
            <a:spLocks noGrp="1"/>
          </p:cNvSpPr>
          <p:nvPr>
            <p:custDataLst>
              <p:tags r:id="rId199"/>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30B7D5-46D5-481D-BAD5-F5FC2F836F9B}"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58" name="テキスト プレースホルダ 9">
            <a:extLst>
              <a:ext uri="{FF2B5EF4-FFF2-40B4-BE49-F238E27FC236}">
                <a16:creationId xmlns:a16="http://schemas.microsoft.com/office/drawing/2014/main" id="{63C23ED4-248A-3F97-7B82-EB9E7382D926}"/>
              </a:ext>
            </a:extLst>
          </p:cNvPr>
          <p:cNvSpPr>
            <a:spLocks noGrp="1"/>
          </p:cNvSpPr>
          <p:nvPr>
            <p:custDataLst>
              <p:tags r:id="rId200"/>
            </p:custDataLst>
          </p:nvPr>
        </p:nvSpPr>
        <p:spPr bwMode="gray">
          <a:xfrm>
            <a:off x="421640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0BE27F-A4EA-4BD2-AFD9-CAF3F8473041}"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7" name="テキスト プレースホルダ 9">
            <a:extLst>
              <a:ext uri="{FF2B5EF4-FFF2-40B4-BE49-F238E27FC236}">
                <a16:creationId xmlns:a16="http://schemas.microsoft.com/office/drawing/2014/main" id="{FA8A9043-80CE-0BD5-38D0-8D4A5D09709B}"/>
              </a:ext>
            </a:extLst>
          </p:cNvPr>
          <p:cNvSpPr>
            <a:spLocks noGrp="1"/>
          </p:cNvSpPr>
          <p:nvPr>
            <p:custDataLst>
              <p:tags r:id="rId201"/>
            </p:custDataLst>
          </p:nvPr>
        </p:nvSpPr>
        <p:spPr bwMode="gray">
          <a:xfrm>
            <a:off x="4216400"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857FCD-B1B8-4C43-819A-F0F36ED3B1B2}"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AF7E244A-36B5-43C7-E274-7B083296C1D6}"/>
              </a:ext>
            </a:extLst>
          </p:cNvPr>
          <p:cNvSpPr>
            <a:spLocks noGrp="1"/>
          </p:cNvSpPr>
          <p:nvPr>
            <p:custDataLst>
              <p:tags r:id="rId202"/>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DC53C0-FAB7-472A-95BE-D50817A0D03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56" name="テキスト プレースホルダ 9">
            <a:extLst>
              <a:ext uri="{FF2B5EF4-FFF2-40B4-BE49-F238E27FC236}">
                <a16:creationId xmlns:a16="http://schemas.microsoft.com/office/drawing/2014/main" id="{627F7027-F708-8458-12CE-AA7300BB9B55}"/>
              </a:ext>
            </a:extLst>
          </p:cNvPr>
          <p:cNvSpPr>
            <a:spLocks noGrp="1"/>
          </p:cNvSpPr>
          <p:nvPr>
            <p:custDataLst>
              <p:tags r:id="rId203"/>
            </p:custDataLst>
          </p:nvPr>
        </p:nvSpPr>
        <p:spPr bwMode="gray">
          <a:xfrm>
            <a:off x="39195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AEBC22-E837-4ADB-9042-F0B47C7BD1ED}"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5" name="テキスト プレースホルダ 9">
            <a:extLst>
              <a:ext uri="{FF2B5EF4-FFF2-40B4-BE49-F238E27FC236}">
                <a16:creationId xmlns:a16="http://schemas.microsoft.com/office/drawing/2014/main" id="{44361199-F837-C2E0-E42D-B9DB584C8219}"/>
              </a:ext>
            </a:extLst>
          </p:cNvPr>
          <p:cNvSpPr>
            <a:spLocks noGrp="1"/>
          </p:cNvSpPr>
          <p:nvPr>
            <p:custDataLst>
              <p:tags r:id="rId204"/>
            </p:custDataLst>
          </p:nvPr>
        </p:nvSpPr>
        <p:spPr bwMode="gray">
          <a:xfrm>
            <a:off x="391953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905E85-CB47-4F8F-A76E-46153E79DF5B}"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A8C94753-B9F8-3515-43C7-BEB66AEB6F79}"/>
              </a:ext>
            </a:extLst>
          </p:cNvPr>
          <p:cNvSpPr>
            <a:spLocks noGrp="1"/>
          </p:cNvSpPr>
          <p:nvPr>
            <p:custDataLst>
              <p:tags r:id="rId20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AA32E6-6E60-476A-A177-F5A07E431FF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54" name="テキスト プレースホルダ 9">
            <a:extLst>
              <a:ext uri="{FF2B5EF4-FFF2-40B4-BE49-F238E27FC236}">
                <a16:creationId xmlns:a16="http://schemas.microsoft.com/office/drawing/2014/main" id="{C98224E3-8F60-3096-F211-A41D50B10FA1}"/>
              </a:ext>
            </a:extLst>
          </p:cNvPr>
          <p:cNvSpPr>
            <a:spLocks noGrp="1"/>
          </p:cNvSpPr>
          <p:nvPr>
            <p:custDataLst>
              <p:tags r:id="rId206"/>
            </p:custDataLst>
          </p:nvPr>
        </p:nvSpPr>
        <p:spPr bwMode="gray">
          <a:xfrm>
            <a:off x="362108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D5FFB4-9313-4D8C-A637-6CE3729017EF}"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3" name="テキスト プレースホルダ 9">
            <a:extLst>
              <a:ext uri="{FF2B5EF4-FFF2-40B4-BE49-F238E27FC236}">
                <a16:creationId xmlns:a16="http://schemas.microsoft.com/office/drawing/2014/main" id="{DB5B5438-71AF-7724-0B3D-2CA4BEA96278}"/>
              </a:ext>
            </a:extLst>
          </p:cNvPr>
          <p:cNvSpPr>
            <a:spLocks noGrp="1"/>
          </p:cNvSpPr>
          <p:nvPr>
            <p:custDataLst>
              <p:tags r:id="rId207"/>
            </p:custDataLst>
          </p:nvPr>
        </p:nvSpPr>
        <p:spPr bwMode="gray">
          <a:xfrm>
            <a:off x="362108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187FAB-3EED-47BA-A7A7-88BEDBD58B94}" type="datetime'''''''''''''''''''''''''''''''''''''''''''''''6''2.''2'''''">
              <a:rPr lang="ja-JP" altLang="en-US" sz="1000" smtClean="0">
                <a:effectLst/>
                <a:sym typeface="+mn-lt"/>
              </a:rPr>
              <a:pPr marL="0" lvl="0" indent="0" algn="ctr">
                <a:spcBef>
                  <a:spcPct val="0"/>
                </a:spcBef>
                <a:buNone/>
              </a:pPr>
              <a:t>62.2</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2113CE41-EDA5-63C0-73E0-1CCCA8551AFB}"/>
              </a:ext>
            </a:extLst>
          </p:cNvPr>
          <p:cNvSpPr>
            <a:spLocks noGrp="1"/>
          </p:cNvSpPr>
          <p:nvPr>
            <p:custDataLst>
              <p:tags r:id="rId208"/>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B5E9B3-6AF6-4DDC-8154-3AD767918390}"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52" name="テキスト プレースホルダ 9">
            <a:extLst>
              <a:ext uri="{FF2B5EF4-FFF2-40B4-BE49-F238E27FC236}">
                <a16:creationId xmlns:a16="http://schemas.microsoft.com/office/drawing/2014/main" id="{946D43BD-0562-48F8-329E-70C8607B0334}"/>
              </a:ext>
            </a:extLst>
          </p:cNvPr>
          <p:cNvSpPr>
            <a:spLocks noGrp="1"/>
          </p:cNvSpPr>
          <p:nvPr>
            <p:custDataLst>
              <p:tags r:id="rId209"/>
            </p:custDataLst>
          </p:nvPr>
        </p:nvSpPr>
        <p:spPr bwMode="gray">
          <a:xfrm>
            <a:off x="33226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4AE451-BDF2-4CC7-9C77-75DC7861505F}"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1" name="テキスト プレースホルダ 9">
            <a:extLst>
              <a:ext uri="{FF2B5EF4-FFF2-40B4-BE49-F238E27FC236}">
                <a16:creationId xmlns:a16="http://schemas.microsoft.com/office/drawing/2014/main" id="{D550AF6E-C05F-1414-E54B-23835A3D3617}"/>
              </a:ext>
            </a:extLst>
          </p:cNvPr>
          <p:cNvSpPr>
            <a:spLocks noGrp="1"/>
          </p:cNvSpPr>
          <p:nvPr>
            <p:custDataLst>
              <p:tags r:id="rId210"/>
            </p:custDataLst>
          </p:nvPr>
        </p:nvSpPr>
        <p:spPr bwMode="gray">
          <a:xfrm>
            <a:off x="332263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87EEB2-C598-4EA6-8A5E-18A9ED34B559}" type="datetime'''''''''''''''''''''''''''6''''''2''''.''''''''''''''''''2'''">
              <a:rPr lang="ja-JP" altLang="en-US" sz="1000" smtClean="0">
                <a:effectLst/>
                <a:sym typeface="+mn-lt"/>
              </a:rPr>
              <a:pPr marL="0" lvl="0" indent="0" algn="ctr">
                <a:spcBef>
                  <a:spcPct val="0"/>
                </a:spcBef>
                <a:buNone/>
              </a:pPr>
              <a:t>62.2</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E5E086C7-8A26-34C1-0729-6226F3B538ED}"/>
              </a:ext>
            </a:extLst>
          </p:cNvPr>
          <p:cNvSpPr>
            <a:spLocks noGrp="1"/>
          </p:cNvSpPr>
          <p:nvPr>
            <p:custDataLst>
              <p:tags r:id="rId211"/>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E29224-DA0A-4444-B389-37C53E9EDDD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50" name="テキスト プレースホルダ 9">
            <a:extLst>
              <a:ext uri="{FF2B5EF4-FFF2-40B4-BE49-F238E27FC236}">
                <a16:creationId xmlns:a16="http://schemas.microsoft.com/office/drawing/2014/main" id="{4E762C58-2BAA-0303-8E4E-46F6DCB5FA5F}"/>
              </a:ext>
            </a:extLst>
          </p:cNvPr>
          <p:cNvSpPr>
            <a:spLocks noGrp="1"/>
          </p:cNvSpPr>
          <p:nvPr>
            <p:custDataLst>
              <p:tags r:id="rId212"/>
            </p:custDataLst>
          </p:nvPr>
        </p:nvSpPr>
        <p:spPr bwMode="gray">
          <a:xfrm>
            <a:off x="3025775"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CDFECD-1C44-416A-94DB-F43E7D278CE3}"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49" name="テキスト プレースホルダ 9">
            <a:extLst>
              <a:ext uri="{FF2B5EF4-FFF2-40B4-BE49-F238E27FC236}">
                <a16:creationId xmlns:a16="http://schemas.microsoft.com/office/drawing/2014/main" id="{C23EC803-7CF3-47D6-E9B2-834319F51AE1}"/>
              </a:ext>
            </a:extLst>
          </p:cNvPr>
          <p:cNvSpPr>
            <a:spLocks noGrp="1"/>
          </p:cNvSpPr>
          <p:nvPr>
            <p:custDataLst>
              <p:tags r:id="rId213"/>
            </p:custDataLst>
          </p:nvPr>
        </p:nvSpPr>
        <p:spPr bwMode="gray">
          <a:xfrm>
            <a:off x="3025775"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3B7430-0E5C-494D-833D-63C1341CE740}"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7549164F-78B0-EB25-F0AF-840B17EF441D}"/>
              </a:ext>
            </a:extLst>
          </p:cNvPr>
          <p:cNvSpPr>
            <a:spLocks noGrp="1"/>
          </p:cNvSpPr>
          <p:nvPr>
            <p:custDataLst>
              <p:tags r:id="rId214"/>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EA92C4-23C4-4D60-9538-51DB36893403}"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48" name="テキスト プレースホルダ 9">
            <a:extLst>
              <a:ext uri="{FF2B5EF4-FFF2-40B4-BE49-F238E27FC236}">
                <a16:creationId xmlns:a16="http://schemas.microsoft.com/office/drawing/2014/main" id="{7D020B44-376A-E7C8-92E8-3F9130ABB834}"/>
              </a:ext>
            </a:extLst>
          </p:cNvPr>
          <p:cNvSpPr>
            <a:spLocks noGrp="1"/>
          </p:cNvSpPr>
          <p:nvPr>
            <p:custDataLst>
              <p:tags r:id="rId215"/>
            </p:custDataLst>
          </p:nvPr>
        </p:nvSpPr>
        <p:spPr bwMode="gray">
          <a:xfrm>
            <a:off x="2727325"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612000-7080-4436-9F9D-6DA263F85DBC}"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47" name="テキスト プレースホルダ 9">
            <a:extLst>
              <a:ext uri="{FF2B5EF4-FFF2-40B4-BE49-F238E27FC236}">
                <a16:creationId xmlns:a16="http://schemas.microsoft.com/office/drawing/2014/main" id="{402C9A00-F6F0-38F2-D7BD-A70E6C74D70D}"/>
              </a:ext>
            </a:extLst>
          </p:cNvPr>
          <p:cNvSpPr>
            <a:spLocks noGrp="1"/>
          </p:cNvSpPr>
          <p:nvPr>
            <p:custDataLst>
              <p:tags r:id="rId216"/>
            </p:custDataLst>
          </p:nvPr>
        </p:nvSpPr>
        <p:spPr bwMode="gray">
          <a:xfrm>
            <a:off x="2727325"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F765E5-DFE5-441C-B620-522DF070EC3E}"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F6986BE9-5C40-809C-BA1C-8CD978122625}"/>
              </a:ext>
            </a:extLst>
          </p:cNvPr>
          <p:cNvSpPr>
            <a:spLocks noGrp="1"/>
          </p:cNvSpPr>
          <p:nvPr>
            <p:custDataLst>
              <p:tags r:id="rId217"/>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B52422F-DC6B-44D7-B04A-3AA2EF2AA3C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46" name="テキスト プレースホルダ 9">
            <a:extLst>
              <a:ext uri="{FF2B5EF4-FFF2-40B4-BE49-F238E27FC236}">
                <a16:creationId xmlns:a16="http://schemas.microsoft.com/office/drawing/2014/main" id="{2034A57E-FF33-B835-4C43-79840066D712}"/>
              </a:ext>
            </a:extLst>
          </p:cNvPr>
          <p:cNvSpPr>
            <a:spLocks noGrp="1"/>
          </p:cNvSpPr>
          <p:nvPr>
            <p:custDataLst>
              <p:tags r:id="rId218"/>
            </p:custDataLst>
          </p:nvPr>
        </p:nvSpPr>
        <p:spPr bwMode="gray">
          <a:xfrm>
            <a:off x="2428875" y="5883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EA61DA-8A41-425F-AE9B-61296B7AACAA}" type="datetime'''''''''''''''''''3''''''''''''4''''''''''.''3'''''''''''''''">
              <a:rPr lang="ja-JP" altLang="en-US" sz="1000" smtClean="0">
                <a:solidFill>
                  <a:schemeClr val="bg1"/>
                </a:solidFill>
                <a:effectLst/>
                <a:sym typeface="+mn-lt"/>
              </a:rPr>
              <a:pPr marL="0" lvl="0" indent="0" algn="ctr">
                <a:spcBef>
                  <a:spcPct val="0"/>
                </a:spcBef>
                <a:buNone/>
              </a:pPr>
              <a:t>34.3</a:t>
            </a:fld>
            <a:endParaRPr kumimoji="1" lang="ja-JP" altLang="en-US" sz="1000" dirty="0">
              <a:solidFill>
                <a:schemeClr val="bg1"/>
              </a:solidFill>
              <a:sym typeface="+mn-lt"/>
            </a:endParaRPr>
          </a:p>
        </p:txBody>
      </p:sp>
      <p:sp>
        <p:nvSpPr>
          <p:cNvPr id="945" name="テキスト プレースホルダ 9">
            <a:extLst>
              <a:ext uri="{FF2B5EF4-FFF2-40B4-BE49-F238E27FC236}">
                <a16:creationId xmlns:a16="http://schemas.microsoft.com/office/drawing/2014/main" id="{D33C2EBF-5513-E1BD-38F5-7363279DB31D}"/>
              </a:ext>
            </a:extLst>
          </p:cNvPr>
          <p:cNvSpPr>
            <a:spLocks noGrp="1"/>
          </p:cNvSpPr>
          <p:nvPr>
            <p:custDataLst>
              <p:tags r:id="rId219"/>
            </p:custDataLst>
          </p:nvPr>
        </p:nvSpPr>
        <p:spPr bwMode="gray">
          <a:xfrm>
            <a:off x="2428875"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554621-44FB-410E-93B1-FB0E8694A028}" type="datetime'''''''''''''''''''6''''1''''''''''''''''.''''''8'''''''''''''">
              <a:rPr lang="ja-JP" altLang="en-US" sz="1000" smtClean="0">
                <a:effectLst/>
                <a:sym typeface="+mn-lt"/>
              </a:rPr>
              <a:pPr marL="0" lvl="0" indent="0" algn="ctr">
                <a:spcBef>
                  <a:spcPct val="0"/>
                </a:spcBef>
                <a:buNone/>
              </a:pPr>
              <a:t>61.8</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039F05E0-92E0-768D-F55A-A669303ED67B}"/>
              </a:ext>
            </a:extLst>
          </p:cNvPr>
          <p:cNvSpPr>
            <a:spLocks noGrp="1"/>
          </p:cNvSpPr>
          <p:nvPr>
            <p:custDataLst>
              <p:tags r:id="rId220"/>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8B9955-578C-4DA7-8901-5F0B0CDD8F8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44" name="テキスト プレースホルダ 9">
            <a:extLst>
              <a:ext uri="{FF2B5EF4-FFF2-40B4-BE49-F238E27FC236}">
                <a16:creationId xmlns:a16="http://schemas.microsoft.com/office/drawing/2014/main" id="{5B88E119-CD4E-F7D8-BDE8-0A5AFA2CFE75}"/>
              </a:ext>
            </a:extLst>
          </p:cNvPr>
          <p:cNvSpPr>
            <a:spLocks noGrp="1"/>
          </p:cNvSpPr>
          <p:nvPr>
            <p:custDataLst>
              <p:tags r:id="rId221"/>
            </p:custDataLst>
          </p:nvPr>
        </p:nvSpPr>
        <p:spPr bwMode="gray">
          <a:xfrm>
            <a:off x="2130425" y="5881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A41AAD-1BD6-4764-8CC2-00A25EE78CE1}" type="datetime'''''''''''''''''''''''34.''''''''''6'">
              <a:rPr lang="ja-JP" altLang="en-US" sz="1000" smtClean="0">
                <a:solidFill>
                  <a:schemeClr val="bg1"/>
                </a:solidFill>
                <a:effectLst/>
                <a:sym typeface="+mn-lt"/>
              </a:rPr>
              <a:pPr marL="0" lvl="0" indent="0" algn="ctr">
                <a:spcBef>
                  <a:spcPct val="0"/>
                </a:spcBef>
                <a:buNone/>
              </a:pPr>
              <a:t>34.6</a:t>
            </a:fld>
            <a:endParaRPr kumimoji="1" lang="ja-JP" altLang="en-US" sz="1000" dirty="0">
              <a:solidFill>
                <a:schemeClr val="bg1"/>
              </a:solidFill>
              <a:sym typeface="+mn-lt"/>
            </a:endParaRPr>
          </a:p>
        </p:txBody>
      </p:sp>
      <p:sp>
        <p:nvSpPr>
          <p:cNvPr id="943" name="テキスト プレースホルダ 9">
            <a:extLst>
              <a:ext uri="{FF2B5EF4-FFF2-40B4-BE49-F238E27FC236}">
                <a16:creationId xmlns:a16="http://schemas.microsoft.com/office/drawing/2014/main" id="{108CD76D-446E-DDD5-39AC-81C8B29CF891}"/>
              </a:ext>
            </a:extLst>
          </p:cNvPr>
          <p:cNvSpPr>
            <a:spLocks noGrp="1"/>
          </p:cNvSpPr>
          <p:nvPr>
            <p:custDataLst>
              <p:tags r:id="rId222"/>
            </p:custDataLst>
          </p:nvPr>
        </p:nvSpPr>
        <p:spPr bwMode="gray">
          <a:xfrm>
            <a:off x="2130425" y="5207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5B794C-06B4-44DC-944D-041D27BC8FA4}" type="datetime'''''''61''''''''''''''''''''''''''.''''''''''''4'">
              <a:rPr lang="ja-JP" altLang="en-US" sz="1000" smtClean="0">
                <a:effectLst/>
                <a:sym typeface="+mn-lt"/>
              </a:rPr>
              <a:pPr marL="0" lvl="0" indent="0" algn="ctr">
                <a:spcBef>
                  <a:spcPct val="0"/>
                </a:spcBef>
                <a:buNone/>
              </a:pPr>
              <a:t>61.4</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D1EA3E07-587E-E646-6FA9-357A0DF5F260}"/>
              </a:ext>
            </a:extLst>
          </p:cNvPr>
          <p:cNvSpPr>
            <a:spLocks noGrp="1"/>
          </p:cNvSpPr>
          <p:nvPr>
            <p:custDataLst>
              <p:tags r:id="rId223"/>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A014C2E-5032-4A6F-91BE-87146BCC52F3}"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42" name="テキスト プレースホルダ 9">
            <a:extLst>
              <a:ext uri="{FF2B5EF4-FFF2-40B4-BE49-F238E27FC236}">
                <a16:creationId xmlns:a16="http://schemas.microsoft.com/office/drawing/2014/main" id="{D5CDEF7C-A69F-E6AE-1E0B-C28EA682D5DE}"/>
              </a:ext>
            </a:extLst>
          </p:cNvPr>
          <p:cNvSpPr>
            <a:spLocks noGrp="1"/>
          </p:cNvSpPr>
          <p:nvPr>
            <p:custDataLst>
              <p:tags r:id="rId224"/>
            </p:custDataLst>
          </p:nvPr>
        </p:nvSpPr>
        <p:spPr bwMode="gray">
          <a:xfrm>
            <a:off x="1833563" y="5878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4ACADB-49E0-43D3-9D37-B776FABF1910}" type="datetime'3''''''''''''''''''''5''''.''''''0'''''''''''''''''''''''">
              <a:rPr lang="ja-JP" altLang="en-US" sz="1000" smtClean="0">
                <a:solidFill>
                  <a:schemeClr val="bg1"/>
                </a:solidFill>
                <a:effectLst/>
                <a:sym typeface="+mn-lt"/>
              </a:rPr>
              <a:pPr marL="0" lvl="0" indent="0" algn="ctr">
                <a:spcBef>
                  <a:spcPct val="0"/>
                </a:spcBef>
                <a:buNone/>
              </a:pPr>
              <a:t>35.0</a:t>
            </a:fld>
            <a:endParaRPr kumimoji="1" lang="ja-JP" altLang="en-US" sz="1000" dirty="0">
              <a:solidFill>
                <a:schemeClr val="bg1"/>
              </a:solidFill>
              <a:sym typeface="+mn-lt"/>
            </a:endParaRPr>
          </a:p>
        </p:txBody>
      </p:sp>
      <p:sp>
        <p:nvSpPr>
          <p:cNvPr id="941" name="テキスト プレースホルダ 9">
            <a:extLst>
              <a:ext uri="{FF2B5EF4-FFF2-40B4-BE49-F238E27FC236}">
                <a16:creationId xmlns:a16="http://schemas.microsoft.com/office/drawing/2014/main" id="{310E0653-7626-EB6A-2510-70186BCA96A2}"/>
              </a:ext>
            </a:extLst>
          </p:cNvPr>
          <p:cNvSpPr>
            <a:spLocks noGrp="1"/>
          </p:cNvSpPr>
          <p:nvPr>
            <p:custDataLst>
              <p:tags r:id="rId225"/>
            </p:custDataLst>
          </p:nvPr>
        </p:nvSpPr>
        <p:spPr bwMode="gray">
          <a:xfrm>
            <a:off x="1833563" y="5205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B9A679-52D3-4111-AE89-DB5B21AECBD5}" type="datetime'''''''''''''6''''''''''''''1''''''''''''''''.0'">
              <a:rPr lang="ja-JP" altLang="en-US" sz="1000" smtClean="0">
                <a:effectLst/>
                <a:sym typeface="+mn-lt"/>
              </a:rPr>
              <a:pPr marL="0" lvl="0" indent="0" algn="ctr">
                <a:spcBef>
                  <a:spcPct val="0"/>
                </a:spcBef>
                <a:buNone/>
              </a:pPr>
              <a:t>61.0</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098B6EDC-903A-CC1B-286A-1B361D0E7F86}"/>
              </a:ext>
            </a:extLst>
          </p:cNvPr>
          <p:cNvSpPr>
            <a:spLocks noGrp="1"/>
          </p:cNvSpPr>
          <p:nvPr>
            <p:custDataLst>
              <p:tags r:id="rId226"/>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1A4BC9-DCE4-434E-8BFF-B18A2977AE31}"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40" name="テキスト プレースホルダ 9">
            <a:extLst>
              <a:ext uri="{FF2B5EF4-FFF2-40B4-BE49-F238E27FC236}">
                <a16:creationId xmlns:a16="http://schemas.microsoft.com/office/drawing/2014/main" id="{1D68A712-141A-1A68-F2D4-F089393877CD}"/>
              </a:ext>
            </a:extLst>
          </p:cNvPr>
          <p:cNvSpPr>
            <a:spLocks noGrp="1"/>
          </p:cNvSpPr>
          <p:nvPr>
            <p:custDataLst>
              <p:tags r:id="rId227"/>
            </p:custDataLst>
          </p:nvPr>
        </p:nvSpPr>
        <p:spPr bwMode="gray">
          <a:xfrm>
            <a:off x="1535113" y="587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4C0E25-F75B-4C31-AE6D-ADBDFC3F35E0}" type="datetime'''''''''''''''''''''''''''''''''''''3''''''''''5''''.''''4'">
              <a:rPr lang="ja-JP" altLang="en-US" sz="1000" smtClean="0">
                <a:solidFill>
                  <a:schemeClr val="bg1"/>
                </a:solidFill>
                <a:effectLst/>
                <a:sym typeface="+mn-lt"/>
              </a:rPr>
              <a:pPr marL="0" lvl="0" indent="0" algn="ctr">
                <a:spcBef>
                  <a:spcPct val="0"/>
                </a:spcBef>
                <a:buNone/>
              </a:pPr>
              <a:t>35.4</a:t>
            </a:fld>
            <a:endParaRPr kumimoji="1" lang="ja-JP" altLang="en-US" sz="1000" dirty="0">
              <a:solidFill>
                <a:schemeClr val="bg1"/>
              </a:solidFill>
              <a:sym typeface="+mn-lt"/>
            </a:endParaRPr>
          </a:p>
        </p:txBody>
      </p:sp>
      <p:sp>
        <p:nvSpPr>
          <p:cNvPr id="939" name="テキスト プレースホルダ 9">
            <a:extLst>
              <a:ext uri="{FF2B5EF4-FFF2-40B4-BE49-F238E27FC236}">
                <a16:creationId xmlns:a16="http://schemas.microsoft.com/office/drawing/2014/main" id="{F6B1D8D3-AA8F-2BF2-A493-C6170E12FC2A}"/>
              </a:ext>
            </a:extLst>
          </p:cNvPr>
          <p:cNvSpPr>
            <a:spLocks noGrp="1"/>
          </p:cNvSpPr>
          <p:nvPr>
            <p:custDataLst>
              <p:tags r:id="rId228"/>
            </p:custDataLst>
          </p:nvPr>
        </p:nvSpPr>
        <p:spPr bwMode="gray">
          <a:xfrm>
            <a:off x="1535113" y="5202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D6C047-9E70-4711-85DD-A9132152AB68}" type="datetime'''''''6''0''''''.5'''''''''''''''''''''''''''''''''''''''''''">
              <a:rPr lang="ja-JP" altLang="en-US" sz="1000" smtClean="0">
                <a:effectLst/>
                <a:sym typeface="+mn-lt"/>
              </a:rPr>
              <a:pPr marL="0" lvl="0" indent="0" algn="ctr">
                <a:spcBef>
                  <a:spcPct val="0"/>
                </a:spcBef>
                <a:buNone/>
              </a:pPr>
              <a:t>60.5</a:t>
            </a:fld>
            <a:endParaRPr kumimoji="1" lang="ja-JP" altLang="en-US" sz="1000" dirty="0">
              <a:sym typeface="+mn-lt"/>
            </a:endParaRPr>
          </a:p>
        </p:txBody>
      </p:sp>
      <p:sp>
        <p:nvSpPr>
          <p:cNvPr id="103" name="Text Placeholder 12"/>
          <p:cNvSpPr>
            <a:spLocks noGrp="1"/>
          </p:cNvSpPr>
          <p:nvPr>
            <p:custDataLst>
              <p:tags r:id="rId229"/>
            </p:custDataLst>
          </p:nvPr>
        </p:nvSpPr>
        <p:spPr bwMode="auto">
          <a:xfrm>
            <a:off x="188914" y="4467225"/>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530" name="テキスト プレースホルダ 9">
            <a:extLst>
              <a:ext uri="{FF2B5EF4-FFF2-40B4-BE49-F238E27FC236}">
                <a16:creationId xmlns:a16="http://schemas.microsoft.com/office/drawing/2014/main" id="{96FD4F05-1EC8-F35F-FD2E-D51BF45582C6}"/>
              </a:ext>
            </a:extLst>
          </p:cNvPr>
          <p:cNvSpPr>
            <a:spLocks noGrp="1"/>
          </p:cNvSpPr>
          <p:nvPr>
            <p:custDataLst>
              <p:tags r:id="rId230"/>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9FB30A-1314-48F6-8847-4F78C5125F8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38" name="テキスト プレースホルダ 9">
            <a:extLst>
              <a:ext uri="{FF2B5EF4-FFF2-40B4-BE49-F238E27FC236}">
                <a16:creationId xmlns:a16="http://schemas.microsoft.com/office/drawing/2014/main" id="{DE598D72-146E-0580-36D4-61D8032D4BE9}"/>
              </a:ext>
            </a:extLst>
          </p:cNvPr>
          <p:cNvSpPr>
            <a:spLocks noGrp="1"/>
          </p:cNvSpPr>
          <p:nvPr>
            <p:custDataLst>
              <p:tags r:id="rId231"/>
            </p:custDataLst>
          </p:nvPr>
        </p:nvSpPr>
        <p:spPr bwMode="gray">
          <a:xfrm>
            <a:off x="1236663" y="58721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F36CD8-144B-4FA4-BE4F-D89D86752809}" type="datetime'''''3''''5''''''''.9'''''''''''''''''''''''''">
              <a:rPr lang="ja-JP" altLang="en-US" sz="1000" smtClean="0">
                <a:solidFill>
                  <a:schemeClr val="bg1"/>
                </a:solidFill>
                <a:effectLst/>
                <a:sym typeface="+mn-lt"/>
              </a:rPr>
              <a:pPr marL="0" lvl="0" indent="0" algn="ctr">
                <a:spcBef>
                  <a:spcPct val="0"/>
                </a:spcBef>
                <a:buNone/>
              </a:pPr>
              <a:t>35.9</a:t>
            </a:fld>
            <a:endParaRPr kumimoji="1" lang="ja-JP" altLang="en-US" sz="1000" dirty="0">
              <a:solidFill>
                <a:schemeClr val="bg1"/>
              </a:solidFill>
              <a:sym typeface="+mn-lt"/>
            </a:endParaRPr>
          </a:p>
        </p:txBody>
      </p:sp>
      <p:sp>
        <p:nvSpPr>
          <p:cNvPr id="937" name="テキスト プレースホルダ 9">
            <a:extLst>
              <a:ext uri="{FF2B5EF4-FFF2-40B4-BE49-F238E27FC236}">
                <a16:creationId xmlns:a16="http://schemas.microsoft.com/office/drawing/2014/main" id="{993CFCDF-716C-A6CB-4FB6-F58F8CCE5010}"/>
              </a:ext>
            </a:extLst>
          </p:cNvPr>
          <p:cNvSpPr>
            <a:spLocks noGrp="1"/>
          </p:cNvSpPr>
          <p:nvPr>
            <p:custDataLst>
              <p:tags r:id="rId232"/>
            </p:custDataLst>
          </p:nvPr>
        </p:nvSpPr>
        <p:spPr bwMode="gray">
          <a:xfrm>
            <a:off x="1236663" y="5197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EB5408-005C-493E-A44D-4C282CDC131C}" type="datetime'''60''''''''''''''''''''''''''''.''''''''''''''''''''''0'">
              <a:rPr lang="ja-JP" altLang="en-US" sz="1000" smtClean="0">
                <a:effectLst/>
                <a:sym typeface="+mn-lt"/>
              </a:rPr>
              <a:pPr marL="0" lvl="0" indent="0" algn="ctr">
                <a:spcBef>
                  <a:spcPct val="0"/>
                </a:spcBef>
                <a:buNone/>
              </a:pPr>
              <a:t>60.0</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B28E9CE6-0C3A-D016-0545-90035EA840F6}"/>
              </a:ext>
            </a:extLst>
          </p:cNvPr>
          <p:cNvSpPr>
            <a:spLocks noGrp="1"/>
          </p:cNvSpPr>
          <p:nvPr>
            <p:custDataLst>
              <p:tags r:id="rId233"/>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7AFD31-CAD8-4DC1-993D-D599162E6BDC}"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36" name="テキスト プレースホルダ 9">
            <a:extLst>
              <a:ext uri="{FF2B5EF4-FFF2-40B4-BE49-F238E27FC236}">
                <a16:creationId xmlns:a16="http://schemas.microsoft.com/office/drawing/2014/main" id="{D39DCBBD-5752-695F-F601-79CF91CB5214}"/>
              </a:ext>
            </a:extLst>
          </p:cNvPr>
          <p:cNvSpPr>
            <a:spLocks noGrp="1"/>
          </p:cNvSpPr>
          <p:nvPr>
            <p:custDataLst>
              <p:tags r:id="rId234"/>
            </p:custDataLst>
          </p:nvPr>
        </p:nvSpPr>
        <p:spPr bwMode="gray">
          <a:xfrm>
            <a:off x="938213" y="58689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4A97F7-C622-4CEA-80D1-C97C8294074F}" type="datetime'''''''''36''''''''''''''''''''''''''''''''.4'''''''''">
              <a:rPr lang="ja-JP" altLang="en-US" sz="1000" smtClean="0">
                <a:solidFill>
                  <a:schemeClr val="bg1"/>
                </a:solidFill>
                <a:effectLst/>
                <a:sym typeface="+mn-lt"/>
              </a:rPr>
              <a:pPr marL="0" lvl="0" indent="0" algn="ctr">
                <a:spcBef>
                  <a:spcPct val="0"/>
                </a:spcBef>
                <a:buNone/>
              </a:pPr>
              <a:t>36.4</a:t>
            </a:fld>
            <a:endParaRPr kumimoji="1" lang="ja-JP" altLang="en-US" sz="1000" dirty="0">
              <a:solidFill>
                <a:schemeClr val="bg1"/>
              </a:solidFill>
              <a:sym typeface="+mn-lt"/>
            </a:endParaRPr>
          </a:p>
        </p:txBody>
      </p:sp>
      <p:sp>
        <p:nvSpPr>
          <p:cNvPr id="935" name="テキスト プレースホルダ 9">
            <a:extLst>
              <a:ext uri="{FF2B5EF4-FFF2-40B4-BE49-F238E27FC236}">
                <a16:creationId xmlns:a16="http://schemas.microsoft.com/office/drawing/2014/main" id="{D16D2F2B-F9E6-E3A2-F862-D6F60025D2E5}"/>
              </a:ext>
            </a:extLst>
          </p:cNvPr>
          <p:cNvSpPr>
            <a:spLocks noGrp="1"/>
          </p:cNvSpPr>
          <p:nvPr>
            <p:custDataLst>
              <p:tags r:id="rId235"/>
            </p:custDataLst>
          </p:nvPr>
        </p:nvSpPr>
        <p:spPr bwMode="gray">
          <a:xfrm>
            <a:off x="938213" y="5194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C03C69-7B1C-4A44-BE51-C99674031349}" type="datetime'5''''''''''''9.''5'''''''''''''''''''''''">
              <a:rPr lang="ja-JP" altLang="en-US" sz="1000" smtClean="0">
                <a:effectLst/>
                <a:sym typeface="+mn-lt"/>
              </a:rPr>
              <a:pPr marL="0" lvl="0" indent="0" algn="ctr">
                <a:spcBef>
                  <a:spcPct val="0"/>
                </a:spcBef>
                <a:buNone/>
              </a:pPr>
              <a:t>59.5</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AD375917-E51B-B61C-DE9B-1031DC94431D}"/>
              </a:ext>
            </a:extLst>
          </p:cNvPr>
          <p:cNvSpPr>
            <a:spLocks noGrp="1"/>
          </p:cNvSpPr>
          <p:nvPr>
            <p:custDataLst>
              <p:tags r:id="rId236"/>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559543-BECF-42D8-8D33-7DF2FC85CA4B}"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34" name="テキスト プレースホルダ 9">
            <a:extLst>
              <a:ext uri="{FF2B5EF4-FFF2-40B4-BE49-F238E27FC236}">
                <a16:creationId xmlns:a16="http://schemas.microsoft.com/office/drawing/2014/main" id="{9E7BC7B5-74E8-12A1-FDCD-7F4DA38BE14C}"/>
              </a:ext>
            </a:extLst>
          </p:cNvPr>
          <p:cNvSpPr>
            <a:spLocks noGrp="1"/>
          </p:cNvSpPr>
          <p:nvPr>
            <p:custDataLst>
              <p:tags r:id="rId237"/>
            </p:custDataLst>
          </p:nvPr>
        </p:nvSpPr>
        <p:spPr bwMode="gray">
          <a:xfrm>
            <a:off x="641350" y="58642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574FCA-5957-477F-82BA-7FD20E707D9A}" type="datetime'''3''''''''6''''''''''''''''''''''''.''''''''''''''''9'">
              <a:rPr lang="ja-JP" altLang="en-US" sz="1000" smtClean="0">
                <a:solidFill>
                  <a:schemeClr val="bg1"/>
                </a:solidFill>
                <a:effectLst/>
                <a:sym typeface="+mn-lt"/>
              </a:rPr>
              <a:pPr marL="0" lvl="0" indent="0" algn="ctr">
                <a:spcBef>
                  <a:spcPct val="0"/>
                </a:spcBef>
                <a:buNone/>
              </a:pPr>
              <a:t>36.9</a:t>
            </a:fld>
            <a:endParaRPr kumimoji="1" lang="ja-JP" altLang="en-US" sz="1000" dirty="0">
              <a:solidFill>
                <a:schemeClr val="bg1"/>
              </a:solidFill>
              <a:sym typeface="+mn-lt"/>
            </a:endParaRPr>
          </a:p>
        </p:txBody>
      </p:sp>
      <p:sp>
        <p:nvSpPr>
          <p:cNvPr id="933" name="テキスト プレースホルダ 9">
            <a:extLst>
              <a:ext uri="{FF2B5EF4-FFF2-40B4-BE49-F238E27FC236}">
                <a16:creationId xmlns:a16="http://schemas.microsoft.com/office/drawing/2014/main" id="{FC9827F4-FE9D-2B8D-98FA-DD24ADB2FA21}"/>
              </a:ext>
            </a:extLst>
          </p:cNvPr>
          <p:cNvSpPr>
            <a:spLocks noGrp="1"/>
          </p:cNvSpPr>
          <p:nvPr>
            <p:custDataLst>
              <p:tags r:id="rId238"/>
            </p:custDataLst>
          </p:nvPr>
        </p:nvSpPr>
        <p:spPr bwMode="gray">
          <a:xfrm>
            <a:off x="641350" y="5191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9161B8-6172-4786-B280-206D2D9332EA}" type="datetime'''''''''''''5''9.''''''''''''''''''''''0'''''">
              <a:rPr lang="ja-JP" altLang="en-US" sz="1000" smtClean="0">
                <a:effectLst/>
                <a:sym typeface="+mn-lt"/>
              </a:rPr>
              <a:pPr marL="0" lvl="0" indent="0" algn="ctr">
                <a:spcBef>
                  <a:spcPct val="0"/>
                </a:spcBef>
                <a:buNone/>
              </a:pPr>
              <a:t>59.0</a:t>
            </a:fld>
            <a:endParaRPr kumimoji="1" lang="ja-JP" altLang="en-US" sz="1000" dirty="0">
              <a:sym typeface="+mn-lt"/>
            </a:endParaRPr>
          </a:p>
        </p:txBody>
      </p:sp>
      <p:sp>
        <p:nvSpPr>
          <p:cNvPr id="553" name="テキスト プレースホルダ 9">
            <a:extLst>
              <a:ext uri="{FF2B5EF4-FFF2-40B4-BE49-F238E27FC236}">
                <a16:creationId xmlns:a16="http://schemas.microsoft.com/office/drawing/2014/main" id="{6BCE728D-718F-D28B-B96C-397D3A31E08A}"/>
              </a:ext>
            </a:extLst>
          </p:cNvPr>
          <p:cNvSpPr>
            <a:spLocks noGrp="1"/>
          </p:cNvSpPr>
          <p:nvPr>
            <p:custDataLst>
              <p:tags r:id="rId239"/>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A4FA128-71EA-425E-9EC6-A94FC4BC7F00}"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984" name="テキスト プレースホルダ 9">
            <a:extLst>
              <a:ext uri="{FF2B5EF4-FFF2-40B4-BE49-F238E27FC236}">
                <a16:creationId xmlns:a16="http://schemas.microsoft.com/office/drawing/2014/main" id="{A5A6DA90-D7E6-FD30-585E-316F93EFB867}"/>
              </a:ext>
            </a:extLst>
          </p:cNvPr>
          <p:cNvSpPr>
            <a:spLocks noGrp="1"/>
          </p:cNvSpPr>
          <p:nvPr>
            <p:custDataLst>
              <p:tags r:id="rId240"/>
            </p:custDataLst>
          </p:nvPr>
        </p:nvSpPr>
        <p:spPr bwMode="gray">
          <a:xfrm>
            <a:off x="8686800"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AE6BA6-DF1C-4DD2-B3F0-B98F46C7C306}" type="datetime'2''''''''''''6''.''''''''''''''''''4'''''''''''''">
              <a:rPr lang="ja-JP" altLang="en-US" sz="1000" smtClean="0">
                <a:solidFill>
                  <a:schemeClr val="bg1"/>
                </a:solidFill>
                <a:effectLst/>
                <a:sym typeface="+mn-lt"/>
              </a:rPr>
              <a:pPr marL="0" lvl="0" indent="0" algn="ctr">
                <a:spcBef>
                  <a:spcPct val="0"/>
                </a:spcBef>
                <a:buNone/>
              </a:pPr>
              <a:t>26.4</a:t>
            </a:fld>
            <a:endParaRPr kumimoji="1" lang="ja-JP" altLang="en-US" sz="1000" dirty="0">
              <a:solidFill>
                <a:schemeClr val="bg1"/>
              </a:solidFill>
              <a:sym typeface="+mn-lt"/>
            </a:endParaRPr>
          </a:p>
        </p:txBody>
      </p:sp>
      <p:sp>
        <p:nvSpPr>
          <p:cNvPr id="985" name="テキスト プレースホルダ 9">
            <a:extLst>
              <a:ext uri="{FF2B5EF4-FFF2-40B4-BE49-F238E27FC236}">
                <a16:creationId xmlns:a16="http://schemas.microsoft.com/office/drawing/2014/main" id="{96CC6935-2EEF-D836-970D-42C0490C5C06}"/>
              </a:ext>
            </a:extLst>
          </p:cNvPr>
          <p:cNvSpPr>
            <a:spLocks noGrp="1"/>
          </p:cNvSpPr>
          <p:nvPr>
            <p:custDataLst>
              <p:tags r:id="rId241"/>
            </p:custDataLst>
          </p:nvPr>
        </p:nvSpPr>
        <p:spPr bwMode="gray">
          <a:xfrm>
            <a:off x="8985250" y="5318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C69CE6-C1F6-4200-A267-418D770C10E2}"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986" name="テキスト プレースホルダ 9">
            <a:extLst>
              <a:ext uri="{FF2B5EF4-FFF2-40B4-BE49-F238E27FC236}">
                <a16:creationId xmlns:a16="http://schemas.microsoft.com/office/drawing/2014/main" id="{4D194D49-9B20-B2B7-9C4F-29D63C6A0682}"/>
              </a:ext>
            </a:extLst>
          </p:cNvPr>
          <p:cNvSpPr>
            <a:spLocks noGrp="1"/>
          </p:cNvSpPr>
          <p:nvPr>
            <p:custDataLst>
              <p:tags r:id="rId242"/>
            </p:custDataLst>
          </p:nvPr>
        </p:nvSpPr>
        <p:spPr bwMode="gray">
          <a:xfrm>
            <a:off x="8985250"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A7212FE-B3F8-4A34-985C-65EB779B33D2}" type="datetime'''''''2''''''''4''''.''''''''''''''''''''''''''7'''">
              <a:rPr lang="ja-JP" altLang="en-US" sz="1000" smtClean="0">
                <a:solidFill>
                  <a:schemeClr val="bg1"/>
                </a:solidFill>
                <a:effectLst/>
                <a:sym typeface="+mn-lt"/>
              </a:rPr>
              <a:pPr marL="0" lvl="0" indent="0" algn="ctr">
                <a:spcBef>
                  <a:spcPct val="0"/>
                </a:spcBef>
                <a:buNone/>
              </a:pPr>
              <a:t>24.7</a:t>
            </a:fld>
            <a:endParaRPr kumimoji="1" lang="ja-JP" altLang="en-US" sz="1000" dirty="0">
              <a:solidFill>
                <a:schemeClr val="bg1"/>
              </a:solidFill>
              <a:sym typeface="+mn-lt"/>
            </a:endParaRPr>
          </a:p>
        </p:txBody>
      </p:sp>
      <p:sp>
        <p:nvSpPr>
          <p:cNvPr id="37" name="テキスト プレースホルダ 9">
            <a:extLst>
              <a:ext uri="{FF2B5EF4-FFF2-40B4-BE49-F238E27FC236}">
                <a16:creationId xmlns:a16="http://schemas.microsoft.com/office/drawing/2014/main" id="{DBAF34E5-9DE7-42EA-C641-792832A86B97}"/>
              </a:ext>
            </a:extLst>
          </p:cNvPr>
          <p:cNvSpPr>
            <a:spLocks noGrp="1"/>
          </p:cNvSpPr>
          <p:nvPr>
            <p:custDataLst>
              <p:tags r:id="rId243"/>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26479E-2194-45B6-83A5-8B78671A7747}" type="datetime'''''''''''2''''''''''''''''''''''''''4'">
              <a:rPr lang="ja-JP" altLang="en-US" sz="1000" smtClean="0"/>
              <a:pPr/>
              <a:t>24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924B1F88-CD55-2C92-2FD2-6EC77D638E7B}"/>
              </a:ext>
            </a:extLst>
          </p:cNvPr>
          <p:cNvSpPr>
            <a:spLocks noGrp="1"/>
          </p:cNvSpPr>
          <p:nvPr>
            <p:custDataLst>
              <p:tags r:id="rId244"/>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235415-3953-4BB8-96B0-7F18FB7CECF4}" type="datetime'2''''''''''''''''''''''''''''''''''''''''''''5'''''''">
              <a:rPr lang="ja-JP" altLang="en-US" sz="1000" smtClean="0"/>
              <a:pPr/>
              <a:t>25</a:t>
            </a:fld>
            <a:endParaRPr kumimoji="1" lang="ja-JP" altLang="en-US" sz="1000" dirty="0">
              <a:sym typeface="+mn-lt"/>
            </a:endParaRPr>
          </a:p>
        </p:txBody>
      </p:sp>
      <p:sp>
        <p:nvSpPr>
          <p:cNvPr id="554" name="テキスト プレースホルダ 9">
            <a:extLst>
              <a:ext uri="{FF2B5EF4-FFF2-40B4-BE49-F238E27FC236}">
                <a16:creationId xmlns:a16="http://schemas.microsoft.com/office/drawing/2014/main" id="{83E004D2-9C7F-6072-BB15-661C0BA8781D}"/>
              </a:ext>
            </a:extLst>
          </p:cNvPr>
          <p:cNvSpPr>
            <a:spLocks noGrp="1"/>
          </p:cNvSpPr>
          <p:nvPr>
            <p:custDataLst>
              <p:tags r:id="rId245"/>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533DD51-5151-48AD-9DBF-DF8F03D4D88E}"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4A3EFDB5-5583-5EAE-F844-F74AB5805180}"/>
              </a:ext>
            </a:extLst>
          </p:cNvPr>
          <p:cNvSpPr>
            <a:spLocks noGrp="1"/>
          </p:cNvSpPr>
          <p:nvPr>
            <p:custDataLst>
              <p:tags r:id="rId246"/>
            </p:custDataLst>
          </p:nvPr>
        </p:nvSpPr>
        <p:spPr bwMode="gray">
          <a:xfrm>
            <a:off x="7793038" y="5233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613F2B7-C944-4B31-B204-D725003C8DA8}" type="datetime'''''''6''''''''''''''''''''2''''''''''''''''.''''''''9'''''''">
              <a:rPr lang="ja-JP" altLang="en-US" sz="1000" smtClean="0">
                <a:effectLst/>
              </a:rPr>
              <a:pPr/>
              <a:t>62.9</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778EF94E-5BE3-7744-A1F3-B7EC4759A2B2}"/>
              </a:ext>
            </a:extLst>
          </p:cNvPr>
          <p:cNvSpPr>
            <a:spLocks noGrp="1"/>
          </p:cNvSpPr>
          <p:nvPr>
            <p:custDataLst>
              <p:tags r:id="rId247"/>
            </p:custDataLst>
          </p:nvPr>
        </p:nvSpPr>
        <p:spPr bwMode="gray">
          <a:xfrm>
            <a:off x="8091488"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2D254EA-D768-4A54-A1DD-9189277CD852}" type="datetime'''''''''''63''''''''''''''''.''''''''''2'''''''">
              <a:rPr lang="ja-JP" altLang="en-US" sz="1000" smtClean="0">
                <a:effectLst/>
              </a:rPr>
              <a:pPr/>
              <a:t>63.2</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13551A18-3017-AA8A-736E-DCDC77C3265C}"/>
              </a:ext>
            </a:extLst>
          </p:cNvPr>
          <p:cNvSpPr>
            <a:spLocks noGrp="1"/>
          </p:cNvSpPr>
          <p:nvPr>
            <p:custDataLst>
              <p:tags r:id="rId248"/>
            </p:custDataLst>
          </p:nvPr>
        </p:nvSpPr>
        <p:spPr bwMode="auto">
          <a:xfrm>
            <a:off x="9320213" y="4797425"/>
            <a:ext cx="520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F41D2FF6-EFA1-40E5-BA2B-013FC2E38B11}" type="datetime'''''''''''''''''''6''''''5''歳以''''''''''''''''上'''''">
              <a:rPr lang="ja-JP" altLang="en-US" sz="1000" smtClean="0">
                <a:effectLst/>
                <a:sym typeface="+mn-lt"/>
              </a:rPr>
              <a:pPr marL="0" lvl="0" indent="0">
                <a:spcBef>
                  <a:spcPct val="0"/>
                </a:spcBef>
                <a:buNone/>
              </a:pPr>
              <a:t>65歳以上</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49B02B5D-DD9E-00A7-B747-2CD3602D47DA}"/>
              </a:ext>
            </a:extLst>
          </p:cNvPr>
          <p:cNvSpPr>
            <a:spLocks noGrp="1"/>
          </p:cNvSpPr>
          <p:nvPr>
            <p:custDataLst>
              <p:tags r:id="rId249"/>
            </p:custDataLst>
          </p:nvPr>
        </p:nvSpPr>
        <p:spPr bwMode="auto">
          <a:xfrm>
            <a:off x="9320213" y="5318125"/>
            <a:ext cx="533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7D798F65-7950-4F1E-9EC4-021F3E6797FF}" type="datetime'15''''～''6''''''''''''''''''4''''歳'''''''''''''''''''''">
              <a:rPr lang="ja-JP" altLang="en-US" sz="1000" smtClean="0">
                <a:effectLst/>
                <a:sym typeface="+mn-lt"/>
              </a:rPr>
              <a:pPr marL="0" lvl="0" indent="0">
                <a:spcBef>
                  <a:spcPct val="0"/>
                </a:spcBef>
                <a:buNone/>
              </a:pPr>
              <a:t>15～64歳</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7BAA73DB-D2AB-66D2-E97F-98371A3E8EFB}"/>
              </a:ext>
            </a:extLst>
          </p:cNvPr>
          <p:cNvSpPr>
            <a:spLocks noGrp="1"/>
          </p:cNvSpPr>
          <p:nvPr>
            <p:custDataLst>
              <p:tags r:id="rId250"/>
            </p:custDataLst>
          </p:nvPr>
        </p:nvSpPr>
        <p:spPr bwMode="auto">
          <a:xfrm>
            <a:off x="9320213" y="5951538"/>
            <a:ext cx="520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4B51A7E-F7D8-464A-821B-3D133DBC9AB0}" type="datetime'1''''5''''歳''''''''''''未満'''''''''''''''''''''''''">
              <a:rPr lang="ja-JP" altLang="en-US" sz="1000" smtClean="0">
                <a:effectLst/>
                <a:sym typeface="+mn-lt"/>
              </a:rPr>
              <a:pPr marL="0" lvl="0" indent="0">
                <a:spcBef>
                  <a:spcPct val="0"/>
                </a:spcBef>
                <a:buNone/>
              </a:pPr>
              <a:t>15歳未満</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91CF07DC-0922-6272-A71F-4FD89D115D3B}"/>
              </a:ext>
            </a:extLst>
          </p:cNvPr>
          <p:cNvSpPr>
            <a:spLocks noGrp="1"/>
          </p:cNvSpPr>
          <p:nvPr>
            <p:custDataLst>
              <p:tags r:id="rId251"/>
            </p:custDataLst>
          </p:nvPr>
        </p:nvSpPr>
        <p:spPr bwMode="gray">
          <a:xfrm>
            <a:off x="7793038" y="58991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5074985-A279-4318-9DF1-5706232DECC7}" type="datetime'''''''''3''''''''''''2''.''''''''''''''''0'''''''''">
              <a:rPr lang="ja-JP" altLang="en-US" sz="1000" smtClean="0">
                <a:solidFill>
                  <a:schemeClr val="bg1"/>
                </a:solidFill>
                <a:effectLst/>
                <a:sym typeface="+mn-lt"/>
              </a:rPr>
              <a:pPr/>
              <a:t>32.0</a:t>
            </a:fld>
            <a:endParaRPr kumimoji="1" lang="ja-JP" altLang="en-US" sz="1000" dirty="0">
              <a:solidFill>
                <a:schemeClr val="bg1"/>
              </a:solidFill>
              <a:sym typeface="+mn-lt"/>
            </a:endParaRPr>
          </a:p>
        </p:txBody>
      </p:sp>
      <p:sp>
        <p:nvSpPr>
          <p:cNvPr id="453" name="テキスト プレースホルダ 9">
            <a:extLst>
              <a:ext uri="{FF2B5EF4-FFF2-40B4-BE49-F238E27FC236}">
                <a16:creationId xmlns:a16="http://schemas.microsoft.com/office/drawing/2014/main" id="{80140E7F-274F-2FC5-0498-33C3B70CE6BB}"/>
              </a:ext>
            </a:extLst>
          </p:cNvPr>
          <p:cNvSpPr>
            <a:spLocks noGrp="1"/>
          </p:cNvSpPr>
          <p:nvPr>
            <p:custDataLst>
              <p:tags r:id="rId252"/>
            </p:custDataLst>
          </p:nvPr>
        </p:nvSpPr>
        <p:spPr bwMode="gray">
          <a:xfrm>
            <a:off x="8091488"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07DBDB-5676-4C75-8FDE-3941EC1CE40C}" type="datetime'3''''''''''''''''1''''''''''.''''''6'''''''''''''''''''''''''">
              <a:rPr lang="ja-JP" altLang="en-US" sz="1000" smtClean="0">
                <a:solidFill>
                  <a:schemeClr val="bg1"/>
                </a:solidFill>
                <a:effectLst/>
                <a:sym typeface="+mn-lt"/>
              </a:rPr>
              <a:pPr/>
              <a:t>31.6</a:t>
            </a:fld>
            <a:endParaRPr kumimoji="1" lang="ja-JP" altLang="en-US" sz="1000" dirty="0">
              <a:solidFill>
                <a:schemeClr val="bg1"/>
              </a:solidFill>
              <a:sym typeface="+mn-lt"/>
            </a:endParaRPr>
          </a:p>
        </p:txBody>
      </p:sp>
      <p:sp>
        <p:nvSpPr>
          <p:cNvPr id="552" name="テキスト プレースホルダ 9">
            <a:extLst>
              <a:ext uri="{FF2B5EF4-FFF2-40B4-BE49-F238E27FC236}">
                <a16:creationId xmlns:a16="http://schemas.microsoft.com/office/drawing/2014/main" id="{F0DA4E48-6C14-5534-EFFE-1D6673EA8361}"/>
              </a:ext>
            </a:extLst>
          </p:cNvPr>
          <p:cNvSpPr>
            <a:spLocks noGrp="1"/>
          </p:cNvSpPr>
          <p:nvPr>
            <p:custDataLst>
              <p:tags r:id="rId253"/>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599898-01E7-49DF-A866-70FBCB15FFA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C426C161-BC83-CE10-9600-A71560B0D1BA}"/>
              </a:ext>
            </a:extLst>
          </p:cNvPr>
          <p:cNvSpPr>
            <a:spLocks noGrp="1"/>
          </p:cNvSpPr>
          <p:nvPr>
            <p:custDataLst>
              <p:tags r:id="rId254"/>
            </p:custDataLst>
          </p:nvPr>
        </p:nvSpPr>
        <p:spPr bwMode="gray">
          <a:xfrm>
            <a:off x="8389938"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9384DD-EC72-44A5-9445-761811A17F26}" type="datetime'''28''''''.''8'''''''''''''''''''''''">
              <a:rPr lang="ja-JP" altLang="en-US" sz="1000" smtClean="0">
                <a:solidFill>
                  <a:schemeClr val="bg1"/>
                </a:solidFill>
                <a:effectLst/>
                <a:sym typeface="+mn-lt"/>
              </a:rPr>
              <a:pPr marL="0" lvl="0" indent="0" algn="ctr">
                <a:spcBef>
                  <a:spcPct val="0"/>
                </a:spcBef>
                <a:buNone/>
              </a:pPr>
              <a:t>28.8</a:t>
            </a:fld>
            <a:endParaRPr kumimoji="1" lang="ja-JP" altLang="en-US" sz="1000" dirty="0">
              <a:solidFill>
                <a:schemeClr val="bg1"/>
              </a:solidFill>
              <a:sym typeface="+mn-lt"/>
            </a:endParaRPr>
          </a:p>
        </p:txBody>
      </p:sp>
      <p:sp>
        <p:nvSpPr>
          <p:cNvPr id="8" name="TextBox 7">
            <a:extLst>
              <a:ext uri="{FF2B5EF4-FFF2-40B4-BE49-F238E27FC236}">
                <a16:creationId xmlns:a16="http://schemas.microsoft.com/office/drawing/2014/main" id="{760CE47E-42C3-E7D4-175D-B02391E84EF5}"/>
              </a:ext>
            </a:extLst>
          </p:cNvPr>
          <p:cNvSpPr txBox="1"/>
          <p:nvPr/>
        </p:nvSpPr>
        <p:spPr>
          <a:xfrm>
            <a:off x="6919817" y="1619509"/>
            <a:ext cx="1802969" cy="246221"/>
          </a:xfrm>
          <a:prstGeom prst="rect">
            <a:avLst/>
          </a:prstGeom>
          <a:noFill/>
        </p:spPr>
        <p:txBody>
          <a:bodyPr wrap="square" rtlCol="0">
            <a:spAutoFit/>
          </a:bodyPr>
          <a:lstStyle/>
          <a:p>
            <a:r>
              <a:rPr kumimoji="1" lang="en-US" sz="1000" noProof="1">
                <a:latin typeface="Arial" panose="020B0604020202020204" pitchFamily="34" charset="0"/>
                <a:ea typeface="ＭＳ Ｐゴシック" panose="020B0600070205080204" pitchFamily="50" charset="-128"/>
                <a:cs typeface="Arial" panose="020B0604020202020204" pitchFamily="34" charset="0"/>
              </a:rPr>
              <a:t>人口増加率（%）</a:t>
            </a:r>
          </a:p>
        </p:txBody>
      </p:sp>
      <p:sp>
        <p:nvSpPr>
          <p:cNvPr id="16" name="TextBox 15">
            <a:extLst>
              <a:ext uri="{FF2B5EF4-FFF2-40B4-BE49-F238E27FC236}">
                <a16:creationId xmlns:a16="http://schemas.microsoft.com/office/drawing/2014/main" id="{A3842098-7847-322C-5C46-C59C28B11ED6}"/>
              </a:ext>
            </a:extLst>
          </p:cNvPr>
          <p:cNvSpPr txBox="1"/>
          <p:nvPr/>
        </p:nvSpPr>
        <p:spPr>
          <a:xfrm>
            <a:off x="8362484" y="1595502"/>
            <a:ext cx="1612576" cy="263445"/>
          </a:xfrm>
          <a:prstGeom prst="rect">
            <a:avLst/>
          </a:prstGeom>
          <a:noFill/>
        </p:spPr>
        <p:txBody>
          <a:bodyPr wrap="square" rtlCol="0">
            <a:spAutoFit/>
          </a:bodyPr>
          <a:lstStyle/>
          <a:p>
            <a:r>
              <a:rPr lang="en-US" sz="1000" noProof="1">
                <a:latin typeface="Arial" panose="020B0604020202020204" pitchFamily="34" charset="0"/>
                <a:ea typeface="ＭＳ Ｐゴシック" panose="020B0600070205080204" pitchFamily="50" charset="-128"/>
                <a:cs typeface="Arial" panose="020B0604020202020204" pitchFamily="34" charset="0"/>
              </a:rPr>
              <a:t>合計</a:t>
            </a:r>
            <a:r>
              <a:rPr lang="en-US" sz="1100" noProof="1">
                <a:latin typeface="Arial" panose="020B0604020202020204" pitchFamily="34" charset="0"/>
                <a:ea typeface="ＭＳ Ｐゴシック" panose="020B0600070205080204" pitchFamily="50" charset="-128"/>
                <a:cs typeface="Arial" panose="020B0604020202020204" pitchFamily="34" charset="0"/>
              </a:rPr>
              <a:t>（百万人）</a:t>
            </a:r>
            <a:endParaRPr kumimoji="1" 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74">
            <a:extLst>
              <a:ext uri="{FF2B5EF4-FFF2-40B4-BE49-F238E27FC236}">
                <a16:creationId xmlns:a16="http://schemas.microsoft.com/office/drawing/2014/main" id="{08D9D0D8-211F-8222-C934-6F83327DD5F2}"/>
              </a:ext>
            </a:extLst>
          </p:cNvPr>
          <p:cNvSpPr txBox="1"/>
          <p:nvPr/>
        </p:nvSpPr>
        <p:spPr>
          <a:xfrm>
            <a:off x="220955" y="6487537"/>
            <a:ext cx="8059563" cy="86551"/>
          </a:xfrm>
          <a:prstGeom prst="rect">
            <a:avLst/>
          </a:prstGeom>
          <a:noFill/>
        </p:spPr>
        <p:txBody>
          <a:bodyPr wrap="square" lIns="0" tIns="0" rIns="0" bIns="0" rtlCol="0" anchor="t">
            <a:noAutofit/>
          </a:bodyPr>
          <a:lstStyle/>
          <a:p>
            <a:pPr>
              <a:spcAft>
                <a:spcPts val="100"/>
              </a:spcAft>
              <a:defRPr/>
            </a:pP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出所</a:t>
            </a:r>
            <a:r>
              <a:rPr lang="ja-JP" altLang="en-US" sz="800" noProof="1">
                <a:solidFill>
                  <a:srgbClr val="000000"/>
                </a:solidFill>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a:t>
            </a:r>
            <a:r>
              <a:rPr lang="en-US" altLang="ja-JP" sz="800" noProof="1">
                <a:solidFill>
                  <a:srgbClr val="000000"/>
                </a:solidFill>
                <a:latin typeface="Arial"/>
                <a:ea typeface="ＭＳ Ｐゴシック"/>
                <a:cs typeface="Arial"/>
              </a:rPr>
              <a:t>World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Population</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Prospects 2024,</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United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Nations,</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World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Health</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Organization</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4" name="テキスト プレースホルダー 3">
            <a:extLst>
              <a:ext uri="{FF2B5EF4-FFF2-40B4-BE49-F238E27FC236}">
                <a16:creationId xmlns:a16="http://schemas.microsoft.com/office/drawing/2014/main" id="{5F03C09C-EF5B-5926-E6E0-30B62C6B759C}"/>
              </a:ext>
            </a:extLst>
          </p:cNvPr>
          <p:cNvSpPr>
            <a:spLocks noGrp="1"/>
          </p:cNvSpPr>
          <p:nvPr>
            <p:ph type="body" sz="quarter" idx="15"/>
          </p:nvPr>
        </p:nvSpPr>
        <p:spPr/>
        <p:txBody>
          <a:bodyPr/>
          <a:lstStyle/>
          <a:p>
            <a:r>
              <a:rPr lang="ja-JP" altLang="en-US" sz="2000" dirty="0"/>
              <a:t>人口動態、人口増加率および年齢別人口構成</a:t>
            </a:r>
            <a:endParaRPr kumimoji="1" lang="ja-JP" altLang="en-US" sz="2000" dirty="0"/>
          </a:p>
        </p:txBody>
      </p:sp>
      <p:grpSp>
        <p:nvGrpSpPr>
          <p:cNvPr id="1016" name="Group 1015">
            <a:extLst>
              <a:ext uri="{FF2B5EF4-FFF2-40B4-BE49-F238E27FC236}">
                <a16:creationId xmlns:a16="http://schemas.microsoft.com/office/drawing/2014/main" id="{82117970-F496-251B-8535-3DFE138BAABB}"/>
              </a:ext>
            </a:extLst>
          </p:cNvPr>
          <p:cNvGrpSpPr/>
          <p:nvPr/>
        </p:nvGrpSpPr>
        <p:grpSpPr>
          <a:xfrm>
            <a:off x="8356600" y="4725414"/>
            <a:ext cx="1306346" cy="1891763"/>
            <a:chOff x="8182741" y="2330519"/>
            <a:chExt cx="1543269" cy="1891763"/>
          </a:xfrm>
        </p:grpSpPr>
        <p:sp>
          <p:nvSpPr>
            <p:cNvPr id="1017" name="フリーフォーム 62">
              <a:extLst>
                <a:ext uri="{FF2B5EF4-FFF2-40B4-BE49-F238E27FC236}">
                  <a16:creationId xmlns:a16="http://schemas.microsoft.com/office/drawing/2014/main" id="{F211E3BB-D1B2-870E-5F17-0C42B6E87955}"/>
                </a:ext>
              </a:extLst>
            </p:cNvPr>
            <p:cNvSpPr/>
            <p:nvPr/>
          </p:nvSpPr>
          <p:spPr>
            <a:xfrm>
              <a:off x="8182741" y="2330519"/>
              <a:ext cx="1543269"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018" name="角丸四角形 63">
              <a:extLst>
                <a:ext uri="{FF2B5EF4-FFF2-40B4-BE49-F238E27FC236}">
                  <a16:creationId xmlns:a16="http://schemas.microsoft.com/office/drawing/2014/main" id="{D7895E90-87F6-7A0F-849D-A1B2CCC29794}"/>
                </a:ext>
              </a:extLst>
            </p:cNvPr>
            <p:cNvSpPr/>
            <p:nvPr/>
          </p:nvSpPr>
          <p:spPr>
            <a:xfrm>
              <a:off x="8287340" y="4061185"/>
              <a:ext cx="1229829" cy="16109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2030年以降は推計値</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grpSp>
    </p:spTree>
    <p:extLst>
      <p:ext uri="{BB962C8B-B14F-4D97-AF65-F5344CB8AC3E}">
        <p14:creationId xmlns:p14="http://schemas.microsoft.com/office/powerpoint/2010/main" val="1048824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a:t>
            </a:r>
            <a:r>
              <a:rPr lang="ja-JP" altLang="ja-JP" sz="2000" noProof="1">
                <a:latin typeface="HGPSoeiKakugothicUB"/>
                <a:ea typeface="HGPSoeiKakugothicUB"/>
              </a:rPr>
              <a:t>-</a:t>
            </a:r>
            <a:r>
              <a:rPr lang="ja-JP" altLang="en-US" sz="2000" noProof="1">
                <a:latin typeface="HGPSoeiKakugothicUB"/>
                <a:ea typeface="HGPSoeiKakugothicUB"/>
              </a:rPr>
              <a:t>流通</a:t>
            </a:r>
          </a:p>
        </p:txBody>
      </p:sp>
      <p:sp>
        <p:nvSpPr>
          <p:cNvPr id="4" name="テキスト ボックス 3"/>
          <p:cNvSpPr txBox="1"/>
          <p:nvPr/>
        </p:nvSpPr>
        <p:spPr>
          <a:xfrm>
            <a:off x="200472" y="1124744"/>
            <a:ext cx="9505056" cy="944682"/>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エジプト国内で医療機器を販売するには、まず</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lang="en-US" altLang="ja-JP" sz="1400" b="0" noProof="1">
                <a:latin typeface="Arial 本文"/>
                <a:ea typeface="ＭＳ Ｐゴシック" panose="020B0600070205080204" pitchFamily="50" charset="-128"/>
                <a:cs typeface="Arial" panose="020B0604020202020204" pitchFamily="34" charset="0"/>
              </a:rPr>
              <a:t>EDA</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lang="en-US" altLang="ja-JP" sz="1400" noProof="1">
                <a:latin typeface="ＭＳ Ｐゴシック"/>
                <a:ea typeface="ＭＳ Ｐゴシック"/>
                <a:cs typeface="Arial"/>
              </a:rPr>
              <a:t>からの承認を受けなければならない。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kumimoji="1" lang="ja-JP" altLang="en-US" sz="1400" b="0" i="0" u="none" strike="noStrike" kern="1200" cap="none" spc="0" normalizeH="0" baseline="0" noProof="1">
                <a:ln>
                  <a:noFill/>
                </a:ln>
                <a:solidFill>
                  <a:srgbClr val="000000"/>
                </a:solidFill>
                <a:effectLst/>
                <a:uLnTx/>
                <a:uFillTx/>
                <a:ea typeface="+mn-ea"/>
                <a:cs typeface="Arial"/>
              </a:rPr>
              <a:t>（</a:t>
            </a:r>
            <a:r>
              <a:rPr lang="en-US" altLang="ja-JP" sz="1400" b="0" noProof="1">
                <a:latin typeface="Arial 本文"/>
                <a:ea typeface="ＭＳ Ｐゴシック" panose="020B0600070205080204" pitchFamily="50" charset="-128"/>
                <a:cs typeface="Arial" panose="020B0604020202020204" pitchFamily="34" charset="0"/>
              </a:rPr>
              <a:t>EDA</a:t>
            </a:r>
            <a:r>
              <a:rPr kumimoji="1" lang="ja-JP" altLang="en-US" sz="1400" b="0" i="0" u="none" strike="noStrike" kern="1200" cap="none" spc="0" normalizeH="0" baseline="0" noProof="1">
                <a:ln>
                  <a:noFill/>
                </a:ln>
                <a:solidFill>
                  <a:srgbClr val="000000"/>
                </a:solidFill>
                <a:effectLst/>
                <a:uLnTx/>
                <a:uFillTx/>
                <a:ea typeface="+mn-ea"/>
                <a:cs typeface="Arial"/>
              </a:rPr>
              <a:t>）</a:t>
            </a:r>
            <a:r>
              <a:rPr lang="ja-JP" altLang="en-US" sz="1400" noProof="1">
                <a:latin typeface="MS PGothic"/>
                <a:ea typeface="MS PGothic"/>
                <a:cs typeface="Arial"/>
              </a:rPr>
              <a:t>は機器の安全性と有効性の基準を満たしていることを保障する機関である</a:t>
            </a:r>
            <a:r>
              <a:rPr lang="en-US" sz="1400" noProof="1">
                <a:latin typeface="MS PGothic"/>
                <a:ea typeface="MS PGothic"/>
                <a:cs typeface="Arial"/>
              </a:rPr>
              <a:t>。</a:t>
            </a:r>
            <a:endParaRPr lang="en-US" altLang="ja-JP" sz="1400" noProof="1">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エジプトでは、</a:t>
            </a:r>
            <a:r>
              <a:rPr lang="en-US" altLang="ja-JP" sz="1400" noProof="1">
                <a:solidFill>
                  <a:prstClr val="black"/>
                </a:solidFill>
                <a:ea typeface="ＭＳ Ｐゴシック"/>
              </a:rPr>
              <a:t> 統一調達局</a:t>
            </a:r>
            <a:r>
              <a:rPr lang="ja-JP" altLang="en-US" sz="1400" noProof="1">
                <a:solidFill>
                  <a:prstClr val="black"/>
                </a:solidFill>
                <a:ea typeface="ＭＳ Ｐゴシック"/>
              </a:rPr>
              <a:t>（</a:t>
            </a:r>
            <a:r>
              <a:rPr lang="en-US" altLang="ja-JP" sz="1400" noProof="1">
                <a:solidFill>
                  <a:srgbClr val="000000"/>
                </a:solidFill>
                <a:latin typeface="Arial"/>
                <a:ea typeface="ＭＳ Ｐゴシック"/>
              </a:rPr>
              <a:t>UPA</a:t>
            </a:r>
            <a:r>
              <a:rPr lang="ja-JP" altLang="en-US" sz="1400" noProof="1">
                <a:solidFill>
                  <a:prstClr val="black"/>
                </a:solidFill>
                <a:ea typeface="ＭＳ Ｐゴシック"/>
              </a:rPr>
              <a:t>）</a:t>
            </a:r>
            <a:r>
              <a:rPr lang="ja-JP" altLang="en-US" sz="1400" noProof="1">
                <a:latin typeface="ＭＳ Ｐゴシック"/>
                <a:ea typeface="ＭＳ Ｐゴシック"/>
                <a:cs typeface="Arial"/>
              </a:rPr>
              <a:t>が、すべての公的医療機関向けの医薬品、医療機器、その他の医療用品の調達と管理を行う。一方、民間医療機関向けの医療機器は、</a:t>
            </a:r>
            <a:r>
              <a:rPr lang="ja-JP" sz="1400" noProof="1">
                <a:latin typeface="MS PGothic"/>
                <a:ea typeface="MS PGothic"/>
                <a:cs typeface="Arial"/>
              </a:rPr>
              <a:t>さまざまな規模と専門分野の業者が対応する。</a:t>
            </a:r>
            <a:endParaRPr lang="ja-JP" altLang="en-US" sz="1400" noProof="1">
              <a:latin typeface="ＭＳ Ｐゴシック"/>
              <a:ea typeface="ＭＳ Ｐゴシック"/>
              <a:cs typeface="Arial"/>
            </a:endParaRPr>
          </a:p>
        </p:txBody>
      </p:sp>
      <p:grpSp>
        <p:nvGrpSpPr>
          <p:cNvPr id="8" name="グループ化 7"/>
          <p:cNvGrpSpPr/>
          <p:nvPr/>
        </p:nvGrpSpPr>
        <p:grpSpPr>
          <a:xfrm>
            <a:off x="5004131" y="2492896"/>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SoeiKakugothicUB"/>
                  <a:ea typeface="HGPSoeiKakugothicUB"/>
                </a:rPr>
                <a:t>公的医療機関の医療機器調達</a:t>
              </a:r>
              <a:endParaRPr lang="zh-TW" altLang="en-US" sz="1400">
                <a:solidFill>
                  <a:srgbClr val="000000"/>
                </a:solidFill>
                <a:latin typeface="HGPSoeiKakugothicUB"/>
                <a:ea typeface="HGPSoeiKakugothicUB"/>
              </a:endParaRPr>
            </a:p>
          </p:txBody>
        </p:sp>
      </p:grpSp>
      <p:grpSp>
        <p:nvGrpSpPr>
          <p:cNvPr id="11" name="グループ化 7"/>
          <p:cNvGrpSpPr/>
          <p:nvPr/>
        </p:nvGrpSpPr>
        <p:grpSpPr>
          <a:xfrm>
            <a:off x="251603" y="2492896"/>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noProof="1">
                  <a:solidFill>
                    <a:srgbClr val="000000"/>
                  </a:solidFill>
                  <a:latin typeface="Arial Black"/>
                  <a:ea typeface="HGP創英角ｺﾞｼｯｸUB"/>
                </a:rPr>
                <a:t>民間医療機関の医療機器調達</a:t>
              </a:r>
              <a:endParaRPr lang="zh-TW" altLang="en-US" sz="1400">
                <a:solidFill>
                  <a:srgbClr val="000000"/>
                </a:solidFill>
                <a:latin typeface="Arial Black"/>
                <a:ea typeface="HGP創英角ｺﾞｼｯｸUB"/>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International Trade Administration, National Library of Medicine</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923162"/>
            <a:ext cx="4608510" cy="738664"/>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lang="en-US" altLang="ja-JP" sz="1400" noProof="1"/>
              <a:t>と国有企業であるEl Gomhoureya社は、医療機器を輸入し、</a:t>
            </a:r>
            <a:r>
              <a:rPr lang="ja-JP" altLang="en-US" sz="1400" noProof="1"/>
              <a:t>公的医療</a:t>
            </a:r>
            <a:r>
              <a:rPr lang="en-US" altLang="ja-JP" sz="1400" noProof="1"/>
              <a:t>セクターに</a:t>
            </a:r>
            <a:r>
              <a:rPr lang="ja-JP" altLang="en-US" sz="1400" noProof="1"/>
              <a:t>医療機器を販売し</a:t>
            </a:r>
            <a:r>
              <a:rPr lang="en-US" altLang="ja-JP" sz="1400" noProof="1"/>
              <a:t>ている。</a:t>
            </a:r>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961711"/>
            <a:ext cx="4464495" cy="1945148"/>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400" noProof="1"/>
              <a:t>民間医療機関では、個々の病院が独自に物資調達を行っている。</a:t>
            </a:r>
            <a:r>
              <a:rPr lang="ja-JP" altLang="en-US" sz="1400" dirty="0"/>
              <a:t> </a:t>
            </a:r>
            <a:r>
              <a:rPr lang="ja-JP" altLang="en-US" sz="1400" noProof="1"/>
              <a:t>必要な機器を輸入することが多いが、エジプトの関税法によれば、新品の機器でなければ国内に持ち込むことはできない。</a:t>
            </a:r>
            <a:endParaRPr lang="en-US" altLang="ja-JP" sz="1400" dirty="0"/>
          </a:p>
          <a:p>
            <a:r>
              <a:rPr lang="ja-JP" altLang="en-US" sz="1400" noProof="1"/>
              <a:t>海外のサプライヤーの多くは、現地の子会社や代理店を通じて製品を販売している。</a:t>
            </a:r>
            <a:endParaRPr lang="en-US" altLang="ja-JP" sz="1400" dirty="0"/>
          </a:p>
          <a:p>
            <a:r>
              <a:rPr lang="en-US" altLang="ja-JP" sz="1400" noProof="1"/>
              <a:t>非政府組織</a:t>
            </a:r>
            <a:r>
              <a:rPr lang="ja-JP" altLang="en-US" sz="1400" noProof="1"/>
              <a:t>（</a:t>
            </a:r>
            <a:r>
              <a:rPr lang="en-US" altLang="ja-JP" sz="1400" noProof="1"/>
              <a:t>NGO</a:t>
            </a:r>
            <a:r>
              <a:rPr lang="ja-JP" altLang="en-US" sz="1400" noProof="1"/>
              <a:t>）</a:t>
            </a:r>
            <a:r>
              <a:rPr lang="en-US" altLang="ja-JP" sz="1400" noProof="1"/>
              <a:t> が運営する医療機関では、</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lang="en-US" altLang="ja-JP" sz="1400" noProof="1"/>
              <a:t>が主なサプライヤーである。</a:t>
            </a:r>
            <a:endParaRPr lang="en-US" altLang="ja-JP" sz="1400" dirty="0"/>
          </a:p>
        </p:txBody>
      </p:sp>
    </p:spTree>
    <p:extLst>
      <p:ext uri="{BB962C8B-B14F-4D97-AF65-F5344CB8AC3E}">
        <p14:creationId xmlns:p14="http://schemas.microsoft.com/office/powerpoint/2010/main" val="2844058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73143789"/>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4" name="Object 3"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panose="020B0900000000000000" pitchFamily="50" charset="-128"/>
              </a:rPr>
              <a:t>市場規模・輸出入額</a:t>
            </a:r>
          </a:p>
        </p:txBody>
      </p:sp>
      <p:sp>
        <p:nvSpPr>
          <p:cNvPr id="10" name="テキスト ボックス 9"/>
          <p:cNvSpPr txBox="1"/>
          <p:nvPr/>
        </p:nvSpPr>
        <p:spPr>
          <a:xfrm>
            <a:off x="1748242" y="2549039"/>
            <a:ext cx="684016" cy="216025"/>
          </a:xfrm>
          <a:prstGeom prst="rect">
            <a:avLst/>
          </a:prstGeom>
          <a:noFill/>
        </p:spPr>
        <p:txBody>
          <a:bodyPr wrap="square" lIns="0" tIns="0" rIns="0" bIns="0" rtlCol="0" anchor="ctr" anchorCtr="0">
            <a:noAutofit/>
          </a:bodyPr>
          <a:lstStyle/>
          <a:p>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noProof="1">
                <a:solidFill>
                  <a:srgbClr val="000000"/>
                </a:solidFill>
                <a:latin typeface="+mj-lt"/>
                <a:ea typeface="ＭＳ Ｐゴシック" panose="020B0600070205080204" pitchFamily="50" charset="-128"/>
                <a:cs typeface="Arial" panose="020B0604020202020204" pitchFamily="34" charset="0"/>
              </a:rPr>
              <a:t>10</a:t>
            </a:r>
            <a:r>
              <a:rPr kumimoji="1"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noProof="1">
                <a:solidFill>
                  <a:srgbClr val="000000"/>
                </a:solidFill>
                <a:latin typeface="+mj-lt"/>
                <a:ea typeface="ＭＳ Ｐゴシック" panose="020B0600070205080204" pitchFamily="50" charset="-128"/>
                <a:cs typeface="Arial" panose="020B0604020202020204" pitchFamily="34" charset="0"/>
              </a:rPr>
              <a:t>US$</a:t>
            </a:r>
            <a:r>
              <a:rPr kumimoji="1" lang="ja-JP" altLang="en-US" sz="900" noProof="1">
                <a:solidFill>
                  <a:srgbClr val="000000"/>
                </a:solidFill>
                <a:latin typeface="+mj-lt"/>
                <a:ea typeface="ＭＳ Ｐゴシック" panose="020B0600070205080204" pitchFamily="50" charset="-128"/>
                <a:cs typeface="Arial" panose="020B0604020202020204" pitchFamily="34" charset="0"/>
              </a:rPr>
              <a:t>）</a:t>
            </a:r>
            <a:endParaRPr kumimoji="1" lang="ja-JP" altLang="en-US" sz="640" noProof="1">
              <a:solidFill>
                <a:srgbClr val="000000"/>
              </a:solidFill>
              <a:latin typeface="+mj-lt"/>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200472" y="223600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HGS創英角ｺﾞｼｯｸUB" panose="020B0900000000000000" pitchFamily="50" charset="-128"/>
                  <a:ea typeface="HGS創英角ｺﾞｼｯｸUB" panose="020B0900000000000000" pitchFamily="50" charset="-128"/>
                </a:rPr>
                <a:t>医薬品の輸出入</a:t>
              </a:r>
              <a:r>
                <a:rPr lang="ja-JP" altLang="en-US" sz="1400" noProof="1">
                  <a:solidFill>
                    <a:srgbClr val="000000"/>
                  </a:solidFill>
                  <a:latin typeface="HGS創英角ｺﾞｼｯｸUB" panose="020B0900000000000000" pitchFamily="50" charset="-128"/>
                  <a:ea typeface="HGS創英角ｺﾞｼｯｸUB" panose="020B0900000000000000" pitchFamily="50" charset="-128"/>
                </a:rPr>
                <a:t>額</a:t>
              </a:r>
              <a:endParaRPr lang="en-US" altLang="ko-KR" sz="1400" dirty="0">
                <a:solidFill>
                  <a:srgbClr val="000000"/>
                </a:solidFill>
                <a:latin typeface="HGS創英角ｺﾞｼｯｸUB" panose="020B0900000000000000" pitchFamily="50" charset="-128"/>
                <a:ea typeface="HGS創英角ｺﾞｼｯｸUB" panose="020B0900000000000000" pitchFamily="50" charset="-128"/>
              </a:endParaRPr>
            </a:p>
          </p:txBody>
        </p:sp>
      </p:grpSp>
      <p:sp>
        <p:nvSpPr>
          <p:cNvPr id="56" name="テキスト ボックス 18"/>
          <p:cNvSpPr txBox="1"/>
          <p:nvPr/>
        </p:nvSpPr>
        <p:spPr>
          <a:xfrm>
            <a:off x="200472" y="1124747"/>
            <a:ext cx="9385342" cy="97892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エジプトは中東・北アフリカ</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MENA</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地域</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製薬市場</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をリードしており</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、その市場価値は566億US$</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Arial" panose="020B0604020202020204" pitchFamily="34" charset="0"/>
                <a:cs typeface="Arial" panose="020B0604020202020204" pitchFamily="34" charset="0"/>
              </a:rPr>
              <a:t>エジプトの製薬業界はジェネリック医薬品</a:t>
            </a:r>
            <a:r>
              <a:rPr lang="ja-JP" altLang="en-US" sz="1400" noProof="1">
                <a:latin typeface="Arial" panose="020B0604020202020204" pitchFamily="34" charset="0"/>
                <a:cs typeface="Arial" panose="020B0604020202020204" pitchFamily="34" charset="0"/>
              </a:rPr>
              <a:t>が大きな割合で取引される</a:t>
            </a:r>
            <a:r>
              <a:rPr lang="en-US" sz="1400" noProof="1">
                <a:latin typeface="Arial" panose="020B0604020202020204" pitchFamily="34" charset="0"/>
                <a:cs typeface="Arial" panose="020B0604020202020204" pitchFamily="34" charset="0"/>
              </a:rPr>
              <a:t>。エジプトは多くの医薬品を輸出することが</a:t>
            </a:r>
            <a:r>
              <a:rPr lang="ja-JP" altLang="en-US" sz="1400" noProof="1">
                <a:latin typeface="Arial" panose="020B0604020202020204" pitchFamily="34" charset="0"/>
                <a:cs typeface="Arial" panose="020B0604020202020204" pitchFamily="34" charset="0"/>
              </a:rPr>
              <a:t>できるが、</a:t>
            </a:r>
            <a:r>
              <a:rPr lang="en-US" sz="1400" noProof="1">
                <a:latin typeface="Arial" panose="020B0604020202020204" pitchFamily="34" charset="0"/>
                <a:cs typeface="Arial" panose="020B0604020202020204" pitchFamily="34" charset="0"/>
              </a:rPr>
              <a:t>特定の製品で比較優位を確立するには至っていない</a:t>
            </a:r>
            <a:r>
              <a:rPr lang="ja-JP" altLang="en-US" sz="1400" noProof="1">
                <a:latin typeface="Arial" panose="020B0604020202020204" pitchFamily="34" charset="0"/>
                <a:cs typeface="Arial" panose="020B0604020202020204" pitchFamily="34" charset="0"/>
              </a:rPr>
              <a:t>。</a:t>
            </a:r>
            <a:endParaRPr lang="en-US" altLang="ja-JP" sz="1400" noProof="1">
              <a:latin typeface="Arial" panose="020B0604020202020204" pitchFamily="34" charset="0"/>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2020</a:t>
            </a:r>
            <a:r>
              <a:rPr lang="ja-JP" altLang="en-US" sz="1400" noProof="1">
                <a:latin typeface="Arial" panose="020B0604020202020204" pitchFamily="34" charset="0"/>
                <a:cs typeface="Arial" panose="020B0604020202020204" pitchFamily="34" charset="0"/>
              </a:rPr>
              <a:t>年以降のポストコロナでは医薬品の輸入が一時増加したが、</a:t>
            </a:r>
            <a:r>
              <a:rPr lang="en-US" altLang="ja-JP" sz="1400" noProof="1">
                <a:latin typeface="Arial" panose="020B0604020202020204" pitchFamily="34" charset="0"/>
                <a:cs typeface="Arial" panose="020B0604020202020204" pitchFamily="34" charset="0"/>
              </a:rPr>
              <a:t>2021</a:t>
            </a:r>
            <a:r>
              <a:rPr lang="ja-JP" altLang="en-US" sz="1400" noProof="1">
                <a:latin typeface="Arial" panose="020B0604020202020204" pitchFamily="34" charset="0"/>
                <a:cs typeface="Arial" panose="020B0604020202020204" pitchFamily="34" charset="0"/>
              </a:rPr>
              <a:t>年以降減少傾向を見せている。</a:t>
            </a:r>
            <a:endParaRPr lang="en-US" altLang="ja-JP" sz="1400" noProof="1">
              <a:latin typeface="Arial" panose="020B0604020202020204" pitchFamily="34" charset="0"/>
              <a:cs typeface="Arial" panose="020B0604020202020204" pitchFamily="34" charset="0"/>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00473" y="6669361"/>
            <a:ext cx="6840761" cy="216025"/>
          </a:xfrm>
          <a:prstGeom prst="rect">
            <a:avLst/>
          </a:prstGeom>
          <a:noFill/>
        </p:spPr>
        <p:txBody>
          <a:bodyPr wrap="square" lIns="0" tIns="0" rIns="0" bIns="0" rtlCol="0">
            <a:noAutofit/>
          </a:bodyPr>
          <a:lstStyle>
            <a:defPPr>
              <a:defRPr lang="ja-JP"/>
            </a:defPPr>
            <a:lvl1pPr marL="338138" lvl="0" indent="-338138">
              <a:defRPr sz="640"/>
            </a:lvl1p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アフリカ開発銀行グループ、UN Comtrade Database</a:t>
            </a:r>
            <a:r>
              <a:rPr kumimoji="1" lang="en-IN" altLang="ja-JP" sz="800" noProof="1">
                <a:latin typeface="Arial" panose="020B0604020202020204" pitchFamily="34" charset="0"/>
                <a:ea typeface="ＭＳ Ｐゴシック" panose="020B0600070205080204" pitchFamily="50" charset="-128"/>
                <a:cs typeface="Arial" panose="020B0604020202020204" pitchFamily="34" charset="0"/>
              </a:rPr>
              <a:t>, Trademap</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4" name="Chart 103">
            <a:extLst>
              <a:ext uri="{FF2B5EF4-FFF2-40B4-BE49-F238E27FC236}">
                <a16:creationId xmlns:a16="http://schemas.microsoft.com/office/drawing/2014/main" id="{4883F46B-68F4-6876-49C0-47131A9D8494}"/>
              </a:ext>
            </a:extLst>
          </p:cNvPr>
          <p:cNvGraphicFramePr/>
          <p:nvPr>
            <p:custDataLst>
              <p:tags r:id="rId3"/>
            </p:custDataLst>
            <p:extLst>
              <p:ext uri="{D42A27DB-BD31-4B8C-83A1-F6EECF244321}">
                <p14:modId xmlns:p14="http://schemas.microsoft.com/office/powerpoint/2010/main" val="758086731"/>
              </p:ext>
            </p:extLst>
          </p:nvPr>
        </p:nvGraphicFramePr>
        <p:xfrm>
          <a:off x="438150" y="2735263"/>
          <a:ext cx="8683625" cy="3467100"/>
        </p:xfrm>
        <a:graphic>
          <a:graphicData uri="http://schemas.openxmlformats.org/drawingml/2006/chart">
            <c:chart xmlns:c="http://schemas.openxmlformats.org/drawingml/2006/chart" xmlns:r="http://schemas.openxmlformats.org/officeDocument/2006/relationships" r:id="rId19"/>
          </a:graphicData>
        </a:graphic>
      </p:graphicFrame>
      <p:sp>
        <p:nvSpPr>
          <p:cNvPr id="77" name="テキスト プレースホルダ 9">
            <a:extLst>
              <a:ext uri="{FF2B5EF4-FFF2-40B4-BE49-F238E27FC236}">
                <a16:creationId xmlns:a16="http://schemas.microsoft.com/office/drawing/2014/main" id="{372475FE-61B2-4188-B0D7-EE3896D21B74}"/>
              </a:ext>
            </a:extLst>
          </p:cNvPr>
          <p:cNvSpPr>
            <a:spLocks/>
          </p:cNvSpPr>
          <p:nvPr>
            <p:custDataLst>
              <p:tags r:id="rId4"/>
            </p:custDataLst>
          </p:nvPr>
        </p:nvSpPr>
        <p:spPr bwMode="auto">
          <a:xfrm>
            <a:off x="906463"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D7C40E-371A-4EBE-A45C-30B7BAC3FDAE}"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1367DD11-AD07-A2E2-CC9E-B8FCBA90E868}"/>
              </a:ext>
            </a:extLst>
          </p:cNvPr>
          <p:cNvSpPr>
            <a:spLocks/>
          </p:cNvSpPr>
          <p:nvPr>
            <p:custDataLst>
              <p:tags r:id="rId5"/>
            </p:custDataLst>
          </p:nvPr>
        </p:nvSpPr>
        <p:spPr bwMode="auto">
          <a:xfrm>
            <a:off x="197167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7D10DD-4629-4ABB-A376-6153C571DB2F}" type="datetime'''''''''2''''''''''''''0''''''''''''1''''''''''''''''''''8'''">
              <a:rPr lang="en-US" altLang="en-US" sz="1000" smtClean="0"/>
              <a:pPr/>
              <a:t>2018</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2A20B5A5-1D0C-8E1C-E561-90E6EFC321C2}"/>
              </a:ext>
            </a:extLst>
          </p:cNvPr>
          <p:cNvSpPr>
            <a:spLocks/>
          </p:cNvSpPr>
          <p:nvPr>
            <p:custDataLst>
              <p:tags r:id="rId6"/>
            </p:custDataLst>
          </p:nvPr>
        </p:nvSpPr>
        <p:spPr bwMode="auto">
          <a:xfrm>
            <a:off x="3036888"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8AD56B1-6635-4896-8449-77854E12A900}" type="datetime'2''''''''''''''''''''''''''''''''''''0''1''9'">
              <a:rPr lang="en-US" altLang="en-US" sz="1000" smtClean="0"/>
              <a:pPr/>
              <a:t>2019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71C11C4-CB8F-958A-0DE6-F56AFFA0A451}"/>
              </a:ext>
            </a:extLst>
          </p:cNvPr>
          <p:cNvSpPr>
            <a:spLocks/>
          </p:cNvSpPr>
          <p:nvPr>
            <p:custDataLst>
              <p:tags r:id="rId7"/>
            </p:custDataLst>
          </p:nvPr>
        </p:nvSpPr>
        <p:spPr bwMode="auto">
          <a:xfrm>
            <a:off x="4100513"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0B3E4A-74DF-46CB-8F7E-4551BDF2A953}" type="datetime'''''2''''''0''''''''''''''''''''2''''''0'''''''''''''''''">
              <a:rPr lang="en-US" altLang="en-US" sz="1000" smtClean="0"/>
              <a:pPr/>
              <a:t>2020</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F8375815-F8F9-E4D8-A6B3-30E938D027D8}"/>
              </a:ext>
            </a:extLst>
          </p:cNvPr>
          <p:cNvSpPr>
            <a:spLocks/>
          </p:cNvSpPr>
          <p:nvPr>
            <p:custDataLst>
              <p:tags r:id="rId8"/>
            </p:custDataLst>
          </p:nvPr>
        </p:nvSpPr>
        <p:spPr bwMode="auto">
          <a:xfrm>
            <a:off x="516572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D9C181-F31A-4DF5-8D68-A41CF3CD32A4}" type="datetime'''2''''''0''''''''''''''''''''''21'''''''''''''''''''''">
              <a:rPr lang="en-US" altLang="en-US" sz="1000" smtClean="0"/>
              <a:pPr/>
              <a:t>2021</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1EAACBB3-A1E7-CA72-27D0-3A3A0E47076B}"/>
              </a:ext>
            </a:extLst>
          </p:cNvPr>
          <p:cNvSpPr>
            <a:spLocks/>
          </p:cNvSpPr>
          <p:nvPr>
            <p:custDataLst>
              <p:tags r:id="rId9"/>
            </p:custDataLst>
          </p:nvPr>
        </p:nvSpPr>
        <p:spPr bwMode="auto">
          <a:xfrm>
            <a:off x="6230938"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409936-4772-4B1E-8B1E-4E2DBFDB8760}" type="datetime'''''''''''''''''''''2''0''''2''''2'''''''''''''''''">
              <a:rPr lang="en-US" altLang="en-US" sz="1000" smtClean="0"/>
              <a:pPr/>
              <a:t>2022</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8D4EF09-F644-F17C-3D04-9287409C52D0}"/>
              </a:ext>
            </a:extLst>
          </p:cNvPr>
          <p:cNvSpPr>
            <a:spLocks/>
          </p:cNvSpPr>
          <p:nvPr>
            <p:custDataLst>
              <p:tags r:id="rId10"/>
            </p:custDataLst>
          </p:nvPr>
        </p:nvSpPr>
        <p:spPr bwMode="auto">
          <a:xfrm>
            <a:off x="7296150"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627614-5920-4819-8A1C-AD343E167C0E}" type="datetime'''''''''''2''0''''''''''''''2''3'">
              <a:rPr lang="en-US" altLang="en-US" sz="1000" smtClean="0"/>
              <a:pPr/>
              <a:t>2023</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AE6490CB-2388-EADF-D571-689629EE9EEC}"/>
              </a:ext>
            </a:extLst>
          </p:cNvPr>
          <p:cNvSpPr>
            <a:spLocks/>
          </p:cNvSpPr>
          <p:nvPr>
            <p:custDataLst>
              <p:tags r:id="rId11"/>
            </p:custDataLst>
          </p:nvPr>
        </p:nvSpPr>
        <p:spPr bwMode="auto">
          <a:xfrm>
            <a:off x="835977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CB757E8-963A-415C-B127-D8765D08EB7C}" type="datetime'''20''''''''''''''''''''''''''''2''''''''''''4'''''''''''''">
              <a:rPr lang="en-US" altLang="en-US" sz="1000" smtClean="0"/>
              <a:pPr/>
              <a:t>2024</a:t>
            </a:fld>
            <a:endParaRPr kumimoji="1" lang="en-US" altLang="ja-JP" sz="1000" dirty="0">
              <a:sym typeface="+mn-lt"/>
            </a:endParaRPr>
          </a:p>
        </p:txBody>
      </p:sp>
      <p:sp>
        <p:nvSpPr>
          <p:cNvPr id="74" name="Rectangle 73">
            <a:extLst>
              <a:ext uri="{FF2B5EF4-FFF2-40B4-BE49-F238E27FC236}">
                <a16:creationId xmlns:a16="http://schemas.microsoft.com/office/drawing/2014/main" id="{1C3EAFEE-192E-4E79-6B15-296521BD48BA}"/>
              </a:ext>
            </a:extLst>
          </p:cNvPr>
          <p:cNvSpPr/>
          <p:nvPr>
            <p:custDataLst>
              <p:tags r:id="rId12"/>
            </p:custDataLst>
          </p:nvPr>
        </p:nvSpPr>
        <p:spPr bwMode="auto">
          <a:xfrm>
            <a:off x="898525" y="30162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5" name="Rectangle 74">
            <a:extLst>
              <a:ext uri="{FF2B5EF4-FFF2-40B4-BE49-F238E27FC236}">
                <a16:creationId xmlns:a16="http://schemas.microsoft.com/office/drawing/2014/main" id="{A4830965-1511-4EFF-09F1-AA2A87FB4B7F}"/>
              </a:ext>
            </a:extLst>
          </p:cNvPr>
          <p:cNvSpPr/>
          <p:nvPr>
            <p:custDataLst>
              <p:tags r:id="rId13"/>
            </p:custDataLst>
          </p:nvPr>
        </p:nvSpPr>
        <p:spPr bwMode="auto">
          <a:xfrm>
            <a:off x="898525" y="32194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テキスト プレースホルダ 9">
            <a:extLst>
              <a:ext uri="{FF2B5EF4-FFF2-40B4-BE49-F238E27FC236}">
                <a16:creationId xmlns:a16="http://schemas.microsoft.com/office/drawing/2014/main" id="{372320A1-29DB-95FA-8189-FF8D4BE656AB}"/>
              </a:ext>
            </a:extLst>
          </p:cNvPr>
          <p:cNvSpPr>
            <a:spLocks/>
          </p:cNvSpPr>
          <p:nvPr>
            <p:custDataLst>
              <p:tags r:id="rId14"/>
            </p:custDataLst>
          </p:nvPr>
        </p:nvSpPr>
        <p:spPr bwMode="auto">
          <a:xfrm>
            <a:off x="1128713" y="30114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1F5B41E-624C-432B-8DB0-0417869F425B}" type="datetime'輸''''''''''''''''''出'''''''''''''''''''''''''''''''''''''">
              <a:rPr lang="ja-JP" altLang="en-US" sz="1000" smtClean="0">
                <a:effectLst/>
                <a:sym typeface="+mn-lt"/>
              </a:rPr>
              <a:pPr marL="0" lvl="0" indent="0">
                <a:spcBef>
                  <a:spcPct val="0"/>
                </a:spcBef>
                <a:buNone/>
              </a:pPr>
              <a:t>輸出</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785B73E9-20AB-1EEB-10ED-041E9AEF07C0}"/>
              </a:ext>
            </a:extLst>
          </p:cNvPr>
          <p:cNvSpPr>
            <a:spLocks/>
          </p:cNvSpPr>
          <p:nvPr>
            <p:custDataLst>
              <p:tags r:id="rId15"/>
            </p:custDataLst>
          </p:nvPr>
        </p:nvSpPr>
        <p:spPr bwMode="auto">
          <a:xfrm>
            <a:off x="1128713" y="3214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07E7616-2B6F-4E05-8D64-26983B00AB99}" type="datetime'''''''''''輸''''''''入'''''''''''''''''''">
              <a:rPr lang="ja-JP" altLang="en-US" sz="1000" smtClean="0">
                <a:effectLst/>
                <a:sym typeface="+mn-lt"/>
              </a:rPr>
              <a:pPr marL="0" lvl="0" indent="0">
                <a:spcBef>
                  <a:spcPct val="0"/>
                </a:spcBef>
                <a:buNone/>
              </a:pPr>
              <a:t>輸入</a:t>
            </a:fld>
            <a:endParaRPr kumimoji="1" lang="en-US" altLang="ja-JP" sz="1000" dirty="0">
              <a:sym typeface="+mn-lt"/>
            </a:endParaRPr>
          </a:p>
        </p:txBody>
      </p:sp>
    </p:spTree>
    <p:extLst>
      <p:ext uri="{BB962C8B-B14F-4D97-AF65-F5344CB8AC3E}">
        <p14:creationId xmlns:p14="http://schemas.microsoft.com/office/powerpoint/2010/main" val="2843085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産業構造-主要メーカー（日本企業以外）（1/3）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多くの欧米の製造会社が、アフリカや中東市場へのポータルとして機能する事務所をエジプトに設立している。</a:t>
            </a:r>
            <a:endParaRPr lang="en-US" altLang="ja-JP" sz="1400" dirty="0"/>
          </a:p>
        </p:txBody>
      </p:sp>
      <p:graphicFrame>
        <p:nvGraphicFramePr>
          <p:cNvPr id="7" name="表 4">
            <a:extLst>
              <a:ext uri="{FF2B5EF4-FFF2-40B4-BE49-F238E27FC236}">
                <a16:creationId xmlns:a16="http://schemas.microsoft.com/office/drawing/2014/main" id="{C59814CD-D4C0-97BD-EAEF-1F26B138CF8C}"/>
              </a:ext>
            </a:extLst>
          </p:cNvPr>
          <p:cNvGraphicFramePr>
            <a:graphicFrameLocks noGrp="1"/>
          </p:cNvGraphicFramePr>
          <p:nvPr/>
        </p:nvGraphicFramePr>
        <p:xfrm>
          <a:off x="200025" y="1930684"/>
          <a:ext cx="9505055" cy="4531363"/>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1187483">
                  <a:extLst>
                    <a:ext uri="{9D8B030D-6E8A-4147-A177-3AD203B41FA5}">
                      <a16:colId xmlns:a16="http://schemas.microsoft.com/office/drawing/2014/main" val="3661723914"/>
                    </a:ext>
                  </a:extLst>
                </a:gridCol>
                <a:gridCol w="1050892">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07820">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エジプト事務所</a:t>
                      </a:r>
                      <a:endParaRPr kumimoji="1" lang="en-US" altLang="ja-JP" sz="1200" b="0" kern="120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70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AstraZeneca</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腫瘍学、呼吸器および免疫学、心血管、ワクチン、および免疫療法</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650</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1968年に設立され、本社はNew Cairoに、営業所はMansoura、Alexandria、Assiutにあ</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と提携し、がんの早期スクリーニングと発見を支援し、医薬品と治療へのアクセスを可能に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9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Sanofi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糖尿病、腫瘍、脂質異常症、喘息、免疫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疾患</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1961年に設立され、Cairoに本社</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がある。</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製品の77%以上を現地生産してい</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2022年には設備投資を合計2,500万ポンド増やし、総資金は15億ポンド</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まで</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に増加した。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循環器、呼吸器、糖尿病、眼科</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Ciba-Geigy</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Sandozの合併により1996</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設立。</a:t>
                      </a: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2024年、同社は心臓カテーテルシステムを近代化するために保健</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人口</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とプロトコルに署名した。</a:t>
                      </a:r>
                      <a:endPar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Pfizer</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腫瘍学、炎症学、免疫学、希少疾患、ワクチン</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338</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1960年代初頭に設立され、Cairoに拠点を持つ</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と協力して、がん腫瘍の早期発見と治療のためのイニシアチブとプロセスを強化</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5125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腫瘍学、神経学、感染症</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肝炎、HIVを含む</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1965年</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設立</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Cairo</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Abbassyaに事務所を</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構える。</a:t>
                      </a:r>
                      <a:endPar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8" name="テキスト ボックス 5">
            <a:extLst>
              <a:ext uri="{FF2B5EF4-FFF2-40B4-BE49-F238E27FC236}">
                <a16:creationId xmlns:a16="http://schemas.microsoft.com/office/drawing/2014/main" id="{53206133-8210-271B-70D9-2A16D3280864}"/>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a:extLst>
              <a:ext uri="{FF2B5EF4-FFF2-40B4-BE49-F238E27FC236}">
                <a16:creationId xmlns:a16="http://schemas.microsoft.com/office/drawing/2014/main" id="{02E169BE-C665-559D-CA4E-047840728C64}"/>
              </a:ext>
            </a:extLst>
          </p:cNvPr>
          <p:cNvSpPr>
            <a:spLocks noChangeArrowheads="1"/>
          </p:cNvSpPr>
          <p:nvPr/>
        </p:nvSpPr>
        <p:spPr bwMode="auto">
          <a:xfrm>
            <a:off x="200025" y="15397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ea typeface="HGP創英角ｺﾞｼｯｸUB" pitchFamily="50" charset="-128"/>
                <a:cs typeface="Arial" panose="020B0604020202020204" pitchFamily="34" charset="0"/>
              </a:rPr>
              <a:t>欧米主要外資系メーカーの現状</a:t>
            </a:r>
          </a:p>
        </p:txBody>
      </p:sp>
    </p:spTree>
    <p:extLst>
      <p:ext uri="{BB962C8B-B14F-4D97-AF65-F5344CB8AC3E}">
        <p14:creationId xmlns:p14="http://schemas.microsoft.com/office/powerpoint/2010/main" val="1283048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産業構造-主要メーカー（日本企業以外）（2/3）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エジプトにある中国の製薬会社に関する情報は極めて限定されている。</a:t>
            </a:r>
          </a:p>
        </p:txBody>
      </p:sp>
      <p:sp>
        <p:nvSpPr>
          <p:cNvPr id="8" name="テキスト ボックス 5">
            <a:extLst>
              <a:ext uri="{FF2B5EF4-FFF2-40B4-BE49-F238E27FC236}">
                <a16:creationId xmlns:a16="http://schemas.microsoft.com/office/drawing/2014/main" id="{53206133-8210-271B-70D9-2A16D3280864}"/>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a:extLst>
              <a:ext uri="{FF2B5EF4-FFF2-40B4-BE49-F238E27FC236}">
                <a16:creationId xmlns:a16="http://schemas.microsoft.com/office/drawing/2014/main" id="{02E169BE-C665-559D-CA4E-047840728C64}"/>
              </a:ext>
            </a:extLst>
          </p:cNvPr>
          <p:cNvSpPr>
            <a:spLocks noChangeArrowheads="1"/>
          </p:cNvSpPr>
          <p:nvPr/>
        </p:nvSpPr>
        <p:spPr bwMode="auto">
          <a:xfrm>
            <a:off x="200025" y="156802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中国主要メーカーの現状</a:t>
            </a:r>
          </a:p>
        </p:txBody>
      </p:sp>
      <p:graphicFrame>
        <p:nvGraphicFramePr>
          <p:cNvPr id="5" name="表 4">
            <a:extLst>
              <a:ext uri="{FF2B5EF4-FFF2-40B4-BE49-F238E27FC236}">
                <a16:creationId xmlns:a16="http://schemas.microsoft.com/office/drawing/2014/main" id="{3109F7E1-065C-B32C-535C-5A25D948CE9B}"/>
              </a:ext>
            </a:extLst>
          </p:cNvPr>
          <p:cNvGraphicFramePr>
            <a:graphicFrameLocks noGrp="1"/>
          </p:cNvGraphicFramePr>
          <p:nvPr/>
        </p:nvGraphicFramePr>
        <p:xfrm>
          <a:off x="200025" y="1958966"/>
          <a:ext cx="9505055" cy="4076692"/>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123388">
                  <a:extLst>
                    <a:ext uri="{9D8B030D-6E8A-4147-A177-3AD203B41FA5}">
                      <a16:colId xmlns:a16="http://schemas.microsoft.com/office/drawing/2014/main" val="20001"/>
                    </a:ext>
                  </a:extLst>
                </a:gridCol>
                <a:gridCol w="1348033">
                  <a:extLst>
                    <a:ext uri="{9D8B030D-6E8A-4147-A177-3AD203B41FA5}">
                      <a16:colId xmlns:a16="http://schemas.microsoft.com/office/drawing/2014/main" val="3661723914"/>
                    </a:ext>
                  </a:extLst>
                </a:gridCol>
                <a:gridCol w="852929">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25643">
                <a:tc>
                  <a:txBody>
                    <a:bodyPr/>
                    <a:lstStyle/>
                    <a:p>
                      <a:pPr algn="ctr" fontAlgn="ctr" hangingPunct="0"/>
                      <a:r>
                        <a:rPr kumimoji="1" lang="ja-JP" altLang="en-US" sz="1200" b="0" noProof="1">
                          <a:latin typeface="+mj-lt"/>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mj-lt"/>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mj-lt"/>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mj-lt"/>
                          <a:ea typeface="HGP創英角ｺﾞｼｯｸUB" panose="020B0900000000000000" pitchFamily="50" charset="-128"/>
                          <a:cs typeface="Arial" panose="020B0604020202020204" pitchFamily="34" charset="0"/>
                        </a:rPr>
                        <a:t>エジプト事務所</a:t>
                      </a:r>
                      <a:endParaRPr kumimoji="1" lang="en-US" altLang="ja-JP" sz="1200" b="0" kern="1200" dirty="0">
                        <a:solidFill>
                          <a:schemeClr val="lt1"/>
                        </a:solidFill>
                        <a:latin typeface="+mj-lt"/>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循環器系、消化器系、代謝系、筋骨格系、感染症、神経系、循環器系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ea"/>
                          <a:ea typeface="+mn-ea"/>
                          <a:cs typeface="Arial" panose="020B0604020202020204" pitchFamily="34" charset="0"/>
                        </a:rPr>
                        <a:t>中枢神経系、代謝性疾患、肝障害、腫瘍</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中国特許医薬品、漢方薬、化学薬品原料及び製剤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Sinopharm（China Nation Pharmaceutical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循環器系</a:t>
                      </a:r>
                      <a:r>
                        <a:rPr kumimoji="1" lang="en-US" altLang="ja-JP" sz="1200" kern="1200" noProof="1">
                          <a:solidFill>
                            <a:schemeClr val="dk1"/>
                          </a:solidFill>
                          <a:latin typeface="+mn-ea"/>
                          <a:ea typeface="+mn-ea"/>
                          <a:cs typeface="Arial" panose="020B0604020202020204" pitchFamily="34" charset="0"/>
                        </a:rPr>
                        <a:t>、腫瘍、血友病、ワクチン</a:t>
                      </a:r>
                      <a:r>
                        <a:rPr kumimoji="1" lang="ja-JP" altLang="en-US" sz="1200" kern="1200" noProof="1">
                          <a:solidFill>
                            <a:schemeClr val="dk1"/>
                          </a:solidFill>
                          <a:latin typeface="+mj-lt"/>
                          <a:ea typeface="+mn-ea"/>
                          <a:cs typeface="Arial" panose="020B0604020202020204" pitchFamily="34" charset="0"/>
                        </a:rPr>
                        <a:t>（</a:t>
                      </a:r>
                      <a:r>
                        <a:rPr kumimoji="1" lang="en-US" altLang="ja-JP" sz="1200" kern="1200" noProof="1">
                          <a:solidFill>
                            <a:schemeClr val="dk1"/>
                          </a:solidFill>
                          <a:latin typeface="+mj-lt"/>
                          <a:ea typeface="+mn-ea"/>
                          <a:cs typeface="Arial" panose="020B0604020202020204" pitchFamily="34" charset="0"/>
                        </a:rPr>
                        <a:t>COVID-19</a:t>
                      </a:r>
                      <a:r>
                        <a:rPr kumimoji="1" lang="en-US" altLang="ja-JP" sz="1200" kern="1200" noProof="1">
                          <a:solidFill>
                            <a:schemeClr val="dk1"/>
                          </a:solidFill>
                          <a:latin typeface="+mn-ea"/>
                          <a:ea typeface="+mn-ea"/>
                          <a:cs typeface="Arial" panose="020B0604020202020204" pitchFamily="34" charset="0"/>
                        </a:rPr>
                        <a:t>、肝炎、インフルエンザなど</a:t>
                      </a:r>
                      <a:r>
                        <a:rPr kumimoji="1" lang="ja-JP" altLang="en-US" sz="1200" kern="1200" noProof="1">
                          <a:solidFill>
                            <a:schemeClr val="dk1"/>
                          </a:solidFill>
                          <a:latin typeface="+mj-lt"/>
                          <a:ea typeface="+mn-ea"/>
                          <a:cs typeface="Arial" panose="020B0604020202020204" pitchFamily="34" charset="0"/>
                        </a:rPr>
                        <a:t>）</a:t>
                      </a:r>
                      <a:endParaRPr kumimoji="1" lang="ja-JP" altLang="en-US" sz="1200" kern="1200" dirty="0">
                        <a:solidFill>
                          <a:schemeClr val="dk1"/>
                        </a:solidFill>
                        <a:latin typeface="+mj-lt"/>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Jointown Phrmaceutical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ea"/>
                          <a:ea typeface="+mn-ea"/>
                          <a:cs typeface="Arial" panose="020B0604020202020204" pitchFamily="34" charset="0"/>
                        </a:rPr>
                        <a:t>糖尿病、呼吸器系、神経系、ハーブ製剤、</a:t>
                      </a:r>
                      <a:r>
                        <a:rPr kumimoji="1" lang="en-US" altLang="ja-JP" sz="1200" kern="1200" noProof="1">
                          <a:solidFill>
                            <a:schemeClr val="dk1"/>
                          </a:solidFill>
                          <a:latin typeface="+mj-lt"/>
                          <a:ea typeface="+mn-ea"/>
                          <a:cs typeface="Arial" panose="020B0604020202020204" pitchFamily="34" charset="0"/>
                        </a:rPr>
                        <a:t>TCM</a:t>
                      </a:r>
                      <a:r>
                        <a:rPr kumimoji="1" lang="en-US" altLang="ja-JP" sz="1200" kern="1200" noProof="1">
                          <a:solidFill>
                            <a:schemeClr val="dk1"/>
                          </a:solidFill>
                          <a:latin typeface="+mn-ea"/>
                          <a:ea typeface="+mn-ea"/>
                          <a:cs typeface="Arial" panose="020B0604020202020204" pitchFamily="34" charset="0"/>
                        </a:rPr>
                        <a:t>サプリメント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Tree>
    <p:extLst>
      <p:ext uri="{BB962C8B-B14F-4D97-AF65-F5344CB8AC3E}">
        <p14:creationId xmlns:p14="http://schemas.microsoft.com/office/powerpoint/2010/main" val="1062509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産業構造-主要メーカー（日本企業以外）（3/3）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エジプトにあるインドの製薬会社に関する情報は極めて限定されている。</a:t>
            </a:r>
          </a:p>
        </p:txBody>
      </p:sp>
      <p:sp>
        <p:nvSpPr>
          <p:cNvPr id="6" name="Rectangle 6">
            <a:extLst>
              <a:ext uri="{FF2B5EF4-FFF2-40B4-BE49-F238E27FC236}">
                <a16:creationId xmlns:a16="http://schemas.microsoft.com/office/drawing/2014/main" id="{82DCAB8A-3939-C578-4EC6-F67354E1982B}"/>
              </a:ext>
            </a:extLst>
          </p:cNvPr>
          <p:cNvSpPr>
            <a:spLocks noChangeArrowheads="1"/>
          </p:cNvSpPr>
          <p:nvPr/>
        </p:nvSpPr>
        <p:spPr bwMode="auto">
          <a:xfrm>
            <a:off x="200025" y="15397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インドの主要メーカーの現状</a:t>
            </a:r>
          </a:p>
        </p:txBody>
      </p:sp>
      <p:graphicFrame>
        <p:nvGraphicFramePr>
          <p:cNvPr id="7" name="表 4">
            <a:extLst>
              <a:ext uri="{FF2B5EF4-FFF2-40B4-BE49-F238E27FC236}">
                <a16:creationId xmlns:a16="http://schemas.microsoft.com/office/drawing/2014/main" id="{4DE28EE8-7FCB-5EC0-0D71-C9D4C6E27676}"/>
              </a:ext>
            </a:extLst>
          </p:cNvPr>
          <p:cNvGraphicFramePr>
            <a:graphicFrameLocks noGrp="1"/>
          </p:cNvGraphicFramePr>
          <p:nvPr/>
        </p:nvGraphicFramePr>
        <p:xfrm>
          <a:off x="200025" y="1930684"/>
          <a:ext cx="9505055" cy="4067165"/>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272553">
                  <a:extLst>
                    <a:ext uri="{9D8B030D-6E8A-4147-A177-3AD203B41FA5}">
                      <a16:colId xmlns:a16="http://schemas.microsoft.com/office/drawing/2014/main" val="20001"/>
                    </a:ext>
                  </a:extLst>
                </a:gridCol>
                <a:gridCol w="1221761">
                  <a:extLst>
                    <a:ext uri="{9D8B030D-6E8A-4147-A177-3AD203B41FA5}">
                      <a16:colId xmlns:a16="http://schemas.microsoft.com/office/drawing/2014/main" val="3661723914"/>
                    </a:ext>
                  </a:extLst>
                </a:gridCol>
                <a:gridCol w="830036">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25643">
                <a:tc>
                  <a:txBody>
                    <a:bodyPr/>
                    <a:lstStyle/>
                    <a:p>
                      <a:pPr algn="ctr" fontAlgn="ctr" hangingPunct="0"/>
                      <a:r>
                        <a:rPr kumimoji="1" lang="ja-JP" altLang="en-US" sz="1200" b="0" noProof="1">
                          <a:latin typeface="Arial" panose="020B0604020202020204" pitchFamily="34" charset="0"/>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エジプト事務所</a:t>
                      </a:r>
                      <a:endParaRPr kumimoji="1" lang="en-US" altLang="ja-JP"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Sum Pharma</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循環器、神経</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系</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呼吸器、婦人科、泌尿器、</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消化器</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PharmaはGizaに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子会社を構え、</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事業を展開してい</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Cipla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j-lt"/>
                          <a:ea typeface="ＭＳ Ｐゴシック" panose="020B0600070205080204" pitchFamily="50" charset="-128"/>
                          <a:cs typeface="Arial" panose="020B0604020202020204" pitchFamily="34" charset="0"/>
                        </a:rPr>
                        <a:t>呼吸器科、抗レトロウイルス薬、泌尿器科、循環器科、</a:t>
                      </a:r>
                      <a:br>
                        <a:rPr kumimoji="1" lang="en-US" altLang="ja-JP" sz="1200" kern="1200" noProof="1">
                          <a:solidFill>
                            <a:schemeClr val="dk1"/>
                          </a:solidFill>
                          <a:latin typeface="+mj-lt"/>
                          <a:ea typeface="ＭＳ Ｐゴシック" panose="020B0600070205080204" pitchFamily="50" charset="-128"/>
                          <a:cs typeface="Arial" panose="020B0604020202020204" pitchFamily="34" charset="0"/>
                        </a:rPr>
                      </a:br>
                      <a:r>
                        <a:rPr kumimoji="1" lang="ja-JP" altLang="en-US" sz="1200" kern="1200" noProof="1">
                          <a:solidFill>
                            <a:schemeClr val="dk1"/>
                          </a:solidFill>
                          <a:latin typeface="+mj-lt"/>
                          <a:ea typeface="ＭＳ Ｐゴシック" panose="020B0600070205080204" pitchFamily="50" charset="-128"/>
                          <a:cs typeface="Arial" panose="020B0604020202020204" pitchFamily="34" charset="0"/>
                        </a:rPr>
                        <a:t>抗感染症</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Dr. Reddy’s Lab</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循環器、皮膚</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疾患</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感染症、原薬</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Divi’s Lab</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抗ウイルス、抗炎症、心臓血管、栄養補助食品成分</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Lupin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神経、消化器、女性の健康</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テキスト ボックス 5">
            <a:extLst>
              <a:ext uri="{FF2B5EF4-FFF2-40B4-BE49-F238E27FC236}">
                <a16:creationId xmlns:a16="http://schemas.microsoft.com/office/drawing/2014/main" id="{5D4F6662-BA88-1946-EFC3-5A6283B6C812}"/>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在エジプトインド大使館ホームページ、各企業のサイト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24721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産業構造-主要メーカー（現地企業）</a:t>
            </a:r>
          </a:p>
        </p:txBody>
      </p:sp>
      <p:graphicFrame>
        <p:nvGraphicFramePr>
          <p:cNvPr id="5" name="表 4"/>
          <p:cNvGraphicFramePr>
            <a:graphicFrameLocks noGrp="1"/>
          </p:cNvGraphicFramePr>
          <p:nvPr/>
        </p:nvGraphicFramePr>
        <p:xfrm>
          <a:off x="200025" y="1974629"/>
          <a:ext cx="9509761" cy="4369822"/>
        </p:xfrm>
        <a:graphic>
          <a:graphicData uri="http://schemas.openxmlformats.org/drawingml/2006/table">
            <a:tbl>
              <a:tblPr firstRow="1" bandRow="1">
                <a:tableStyleId>{5C22544A-7EE6-4342-B048-85BDC9FD1C3A}</a:tableStyleId>
              </a:tblPr>
              <a:tblGrid>
                <a:gridCol w="2004394">
                  <a:extLst>
                    <a:ext uri="{9D8B030D-6E8A-4147-A177-3AD203B41FA5}">
                      <a16:colId xmlns:a16="http://schemas.microsoft.com/office/drawing/2014/main" val="20000"/>
                    </a:ext>
                  </a:extLst>
                </a:gridCol>
                <a:gridCol w="2219607">
                  <a:extLst>
                    <a:ext uri="{9D8B030D-6E8A-4147-A177-3AD203B41FA5}">
                      <a16:colId xmlns:a16="http://schemas.microsoft.com/office/drawing/2014/main" val="20001"/>
                    </a:ext>
                  </a:extLst>
                </a:gridCol>
                <a:gridCol w="1109508">
                  <a:extLst>
                    <a:ext uri="{9D8B030D-6E8A-4147-A177-3AD203B41FA5}">
                      <a16:colId xmlns:a16="http://schemas.microsoft.com/office/drawing/2014/main" val="3386509722"/>
                    </a:ext>
                  </a:extLst>
                </a:gridCol>
                <a:gridCol w="2209391">
                  <a:extLst>
                    <a:ext uri="{9D8B030D-6E8A-4147-A177-3AD203B41FA5}">
                      <a16:colId xmlns:a16="http://schemas.microsoft.com/office/drawing/2014/main" val="20003"/>
                    </a:ext>
                  </a:extLst>
                </a:gridCol>
                <a:gridCol w="1966861">
                  <a:extLst>
                    <a:ext uri="{9D8B030D-6E8A-4147-A177-3AD203B41FA5}">
                      <a16:colId xmlns:a16="http://schemas.microsoft.com/office/drawing/2014/main" val="3524783470"/>
                    </a:ext>
                  </a:extLst>
                </a:gridCol>
              </a:tblGrid>
              <a:tr h="379199">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企業名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主要製品</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会社のURL</a:t>
                      </a:r>
                      <a:endParaRPr kumimoji="1" lang="ja-JP" altLang="en-US" sz="1200" b="0" kern="120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0283">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Global Napi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ja-JP" altLang="en-US" sz="1200" b="0" kern="1200" noProof="1">
                          <a:solidFill>
                            <a:schemeClr val="tx1"/>
                          </a:solidFill>
                          <a:latin typeface="+mn-ea"/>
                          <a:ea typeface="+mn-ea"/>
                          <a:cs typeface="Arial" panose="020B0604020202020204" pitchFamily="34" charset="0"/>
                        </a:rPr>
                        <a:t>ジェネリック医薬品の製造・開発・販売を行っている。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年に設立されたGNP社の製品は、イエメン、スーダン、タンザニア、ウガンダ、ケニア、</a:t>
                      </a:r>
                      <a:r>
                        <a:rPr kumimoji="1" lang="ja-JP" altLang="en-US" sz="1200" b="0" kern="1200" noProof="1">
                          <a:solidFill>
                            <a:schemeClr val="tx1"/>
                          </a:solidFill>
                          <a:latin typeface="+mn-ea"/>
                          <a:ea typeface="+mn-ea"/>
                          <a:cs typeface="Arial" panose="020B0604020202020204" pitchFamily="34" charset="0"/>
                        </a:rPr>
                        <a:t>東</a:t>
                      </a:r>
                      <a:r>
                        <a:rPr kumimoji="1" lang="en-US" altLang="ja-JP" sz="1200" b="0" kern="1200" noProof="1">
                          <a:solidFill>
                            <a:schemeClr val="tx1"/>
                          </a:solidFill>
                          <a:latin typeface="+mn-ea"/>
                          <a:ea typeface="+mn-ea"/>
                          <a:cs typeface="Arial" panose="020B0604020202020204" pitchFamily="34" charset="0"/>
                        </a:rPr>
                        <a:t>ヨーロッパで販売されて</a:t>
                      </a:r>
                      <a:r>
                        <a:rPr kumimoji="1" lang="ja-JP" altLang="en-US" sz="1200" b="0" kern="1200" noProof="1">
                          <a:solidFill>
                            <a:schemeClr val="tx1"/>
                          </a:solidFill>
                          <a:latin typeface="+mn-ea"/>
                          <a:ea typeface="+mn-ea"/>
                          <a:cs typeface="Arial" panose="020B0604020202020204" pitchFamily="34" charset="0"/>
                        </a:rPr>
                        <a:t>いる。</a:t>
                      </a:r>
                      <a:endParaRPr kumimoji="1" lang="en-US" altLang="ja-JP" sz="1200" b="0" kern="1200">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https://www.globalnapi.com/gpg/</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05173">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EVA Pharma</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処方薬、市販薬、栄養補助食品、動物用医薬品など、さまざまな医薬品を製造してい</a:t>
                      </a:r>
                      <a:r>
                        <a:rPr kumimoji="1" lang="ja-JP" altLang="en-US" sz="1200" b="0" kern="1200" noProof="1">
                          <a:solidFill>
                            <a:schemeClr val="tx1"/>
                          </a:solidFill>
                          <a:latin typeface="+mn-ea"/>
                          <a:ea typeface="+mn-ea"/>
                          <a:cs typeface="Arial" panose="020B0604020202020204" pitchFamily="34" charset="0"/>
                        </a:rPr>
                        <a:t>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5,000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a:t>
                      </a:r>
                      <a:r>
                        <a:rPr kumimoji="1" lang="ja-JP" altLang="en-US" sz="1200" b="0" kern="1200" noProof="1">
                          <a:solidFill>
                            <a:schemeClr val="tx1"/>
                          </a:solidFill>
                          <a:latin typeface="+mn-ea"/>
                          <a:ea typeface="+mn-ea"/>
                          <a:cs typeface="Arial" panose="020B0604020202020204" pitchFamily="34" charset="0"/>
                        </a:rPr>
                        <a:t>れ</a:t>
                      </a:r>
                      <a:r>
                        <a:rPr kumimoji="1" lang="en-US" altLang="ja-JP" sz="1200" b="0" kern="1200" noProof="1">
                          <a:solidFill>
                            <a:schemeClr val="tx1"/>
                          </a:solidFill>
                          <a:latin typeface="+mn-ea"/>
                          <a:ea typeface="+mn-ea"/>
                          <a:cs typeface="Arial" panose="020B0604020202020204" pitchFamily="34" charset="0"/>
                        </a:rPr>
                        <a:t>、アフリカと中東の複数の国で事業を展開してい</a:t>
                      </a:r>
                      <a:r>
                        <a:rPr kumimoji="1" lang="ja-JP" altLang="en-US" sz="1200" b="0" kern="1200" noProof="1">
                          <a:solidFill>
                            <a:schemeClr val="tx1"/>
                          </a:solidFill>
                          <a:latin typeface="+mn-ea"/>
                          <a:ea typeface="+mn-ea"/>
                          <a:cs typeface="Arial" panose="020B0604020202020204" pitchFamily="34" charset="0"/>
                        </a:rPr>
                        <a:t>る。</a:t>
                      </a:r>
                      <a:endParaRPr kumimoji="1" lang="en-US" altLang="ja-JP" sz="1200" b="0" kern="1200">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https://www.evapharma.com/</a:t>
                      </a:r>
                      <a:endParaRPr kumimoji="1" lang="en-US" altLang="ja-JP" sz="12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Pharco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循環器、中枢神経系、抗感染症、消化器など、さまざまな治療領域をカバーするジェネリック医薬品に焦点を当ててい</a:t>
                      </a:r>
                      <a:r>
                        <a:rPr kumimoji="1" lang="ja-JP" altLang="en-US" sz="1200" b="0" kern="1200" noProof="1">
                          <a:solidFill>
                            <a:schemeClr val="tx1"/>
                          </a:solidFill>
                          <a:latin typeface="+mn-ea"/>
                          <a:ea typeface="+mn-ea"/>
                          <a:cs typeface="Arial" panose="020B0604020202020204" pitchFamily="34" charset="0"/>
                        </a:rPr>
                        <a:t>る</a:t>
                      </a:r>
                      <a:r>
                        <a:rPr kumimoji="1" lang="en-US" altLang="ja-JP" sz="1200" b="0" kern="1200" noProof="1">
                          <a:solidFill>
                            <a:schemeClr val="tx1"/>
                          </a:solidFill>
                          <a:latin typeface="+mn-ea"/>
                          <a:ea typeface="+mn-ea"/>
                          <a:cs typeface="Arial" panose="020B0604020202020204" pitchFamily="34" charset="0"/>
                        </a:rPr>
                        <a:t>。</a:t>
                      </a:r>
                      <a:endParaRPr kumimoji="1" lang="ja-JP" altLang="en-US"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8,000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1983</a:t>
                      </a:r>
                      <a:r>
                        <a:rPr kumimoji="1" lang="en-US" altLang="ja-JP" sz="1200" b="0" kern="1200" noProof="1">
                          <a:solidFill>
                            <a:schemeClr val="tx1"/>
                          </a:solidFill>
                          <a:latin typeface="+mn-ea"/>
                          <a:ea typeface="+mn-ea"/>
                          <a:cs typeface="Arial" panose="020B0604020202020204" pitchFamily="34" charset="0"/>
                        </a:rPr>
                        <a:t>年に設立され、中東・北アフリカ</a:t>
                      </a:r>
                      <a:r>
                        <a:rPr kumimoji="1" lang="ja-JP" alt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j-lt"/>
                          <a:ea typeface="+mn-ea"/>
                          <a:cs typeface="Arial" panose="020B0604020202020204" pitchFamily="34" charset="0"/>
                        </a:rPr>
                        <a:t>MENA</a:t>
                      </a:r>
                      <a:r>
                        <a:rPr kumimoji="1" lang="ja-JP" altLang="en-US" sz="1200" b="0" kern="1200" noProof="1">
                          <a:solidFill>
                            <a:schemeClr val="tx1"/>
                          </a:solidFill>
                          <a:latin typeface="+mj-lt"/>
                          <a:ea typeface="+mn-ea"/>
                          <a:cs typeface="Arial" panose="020B0604020202020204" pitchFamily="34" charset="0"/>
                        </a:rPr>
                        <a:t>）</a:t>
                      </a:r>
                      <a:r>
                        <a:rPr kumimoji="1" lang="en-US" altLang="ja-JP" sz="1200" b="0" kern="1200" noProof="1">
                          <a:solidFill>
                            <a:schemeClr val="tx1"/>
                          </a:solidFill>
                          <a:latin typeface="+mj-lt"/>
                          <a:ea typeface="+mn-ea"/>
                          <a:cs typeface="Arial" panose="020B0604020202020204" pitchFamily="34" charset="0"/>
                        </a:rPr>
                        <a:t> </a:t>
                      </a:r>
                      <a:r>
                        <a:rPr kumimoji="1" lang="en-US" altLang="ja-JP" sz="1200" b="0" kern="1200" noProof="1">
                          <a:solidFill>
                            <a:schemeClr val="tx1"/>
                          </a:solidFill>
                          <a:latin typeface="+mn-ea"/>
                          <a:ea typeface="+mn-ea"/>
                          <a:cs typeface="Arial" panose="020B0604020202020204" pitchFamily="34" charset="0"/>
                        </a:rPr>
                        <a:t>地域に拠点を置く</a:t>
                      </a:r>
                      <a:r>
                        <a:rPr kumimoji="1" lang="ja-JP" altLang="en-US" sz="1200" b="0" kern="1200" noProof="1">
                          <a:solidFill>
                            <a:schemeClr val="tx1"/>
                          </a:solidFill>
                          <a:latin typeface="+mn-ea"/>
                          <a:ea typeface="+mn-ea"/>
                          <a:cs typeface="Arial" panose="020B0604020202020204" pitchFamily="34" charset="0"/>
                        </a:rPr>
                        <a:t>。</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https://pharco.org/</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4884884"/>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Amoun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処方薬、</a:t>
                      </a:r>
                      <a:r>
                        <a:rPr kumimoji="1" lang="ja-JP" altLang="en-US" sz="1200" b="0" kern="1200" noProof="1">
                          <a:solidFill>
                            <a:schemeClr val="tx1"/>
                          </a:solidFill>
                          <a:latin typeface="+mn-ea"/>
                          <a:ea typeface="+mn-ea"/>
                          <a:cs typeface="Arial" panose="020B0604020202020204" pitchFamily="34" charset="0"/>
                        </a:rPr>
                        <a:t>市販薬、</a:t>
                      </a:r>
                      <a:r>
                        <a:rPr kumimoji="1" lang="en-US" altLang="ja-JP" sz="1200" b="0" kern="1200" noProof="1">
                          <a:solidFill>
                            <a:schemeClr val="tx1"/>
                          </a:solidFill>
                          <a:latin typeface="+mn-ea"/>
                          <a:ea typeface="+mn-ea"/>
                          <a:cs typeface="Arial" panose="020B0604020202020204" pitchFamily="34" charset="0"/>
                        </a:rPr>
                        <a:t>動物用医薬品の製造を中心として</a:t>
                      </a:r>
                      <a:r>
                        <a:rPr kumimoji="1" lang="ja-JP" altLang="en-US" sz="1200" b="0" kern="1200" noProof="1">
                          <a:solidFill>
                            <a:schemeClr val="tx1"/>
                          </a:solidFill>
                          <a:latin typeface="+mn-ea"/>
                          <a:ea typeface="+mn-ea"/>
                          <a:cs typeface="Arial" panose="020B0604020202020204" pitchFamily="34" charset="0"/>
                        </a:rPr>
                        <a:t>いる</a:t>
                      </a:r>
                      <a:r>
                        <a:rPr kumimoji="1" lang="en-US" altLang="ja-JP" sz="1200" b="0" kern="1200" noProof="1">
                          <a:solidFill>
                            <a:schemeClr val="tx1"/>
                          </a:solidFill>
                          <a:latin typeface="+mn-ea"/>
                          <a:ea typeface="+mn-ea"/>
                          <a:cs typeface="Arial" panose="020B0604020202020204" pitchFamily="34" charset="0"/>
                        </a:rPr>
                        <a:t>。</a:t>
                      </a:r>
                      <a:endParaRPr kumimoji="1" lang="ja-JP" altLang="en-US"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2,500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1998</a:t>
                      </a:r>
                      <a:r>
                        <a:rPr kumimoji="1" lang="en-US" altLang="ja-JP" sz="1200" b="0" kern="1200" noProof="1">
                          <a:solidFill>
                            <a:schemeClr val="tx1"/>
                          </a:solidFill>
                          <a:latin typeface="+mn-ea"/>
                          <a:ea typeface="+mn-ea"/>
                          <a:cs typeface="Arial" panose="020B0604020202020204" pitchFamily="34" charset="0"/>
                        </a:rPr>
                        <a:t>年に設立さ</a:t>
                      </a:r>
                      <a:r>
                        <a:rPr kumimoji="1" lang="ja-JP" altLang="en-US" sz="1200" b="0" kern="1200" noProof="1">
                          <a:solidFill>
                            <a:schemeClr val="tx1"/>
                          </a:solidFill>
                          <a:latin typeface="+mn-ea"/>
                          <a:ea typeface="+mn-ea"/>
                          <a:cs typeface="Arial" panose="020B0604020202020204" pitchFamily="34" charset="0"/>
                        </a:rPr>
                        <a:t>れ</a:t>
                      </a:r>
                      <a:r>
                        <a:rPr kumimoji="1" lang="en-US" altLang="ja-JP" sz="1200" b="0" kern="1200" noProof="1">
                          <a:solidFill>
                            <a:schemeClr val="tx1"/>
                          </a:solidFill>
                          <a:latin typeface="+mn-ea"/>
                          <a:ea typeface="+mn-ea"/>
                          <a:cs typeface="Arial" panose="020B0604020202020204" pitchFamily="34" charset="0"/>
                        </a:rPr>
                        <a:t>、中東、アフリカ、アジア、東</a:t>
                      </a:r>
                      <a:r>
                        <a:rPr kumimoji="1" lang="ja-JP" altLang="en-US" sz="1200" b="0" kern="1200" noProof="1">
                          <a:solidFill>
                            <a:schemeClr val="tx1"/>
                          </a:solidFill>
                          <a:latin typeface="+mn-ea"/>
                          <a:ea typeface="+mn-ea"/>
                          <a:cs typeface="Arial" panose="020B0604020202020204" pitchFamily="34" charset="0"/>
                        </a:rPr>
                        <a:t>ヨーロッパ</a:t>
                      </a:r>
                      <a:r>
                        <a:rPr kumimoji="1" lang="en-US" altLang="ja-JP" sz="1200" b="0" kern="1200" noProof="1">
                          <a:solidFill>
                            <a:schemeClr val="tx1"/>
                          </a:solidFill>
                          <a:latin typeface="+mn-ea"/>
                          <a:ea typeface="+mn-ea"/>
                          <a:cs typeface="Arial" panose="020B0604020202020204" pitchFamily="34" charset="0"/>
                        </a:rPr>
                        <a:t>の29カ国以上に製品を輸出して</a:t>
                      </a:r>
                      <a:r>
                        <a:rPr kumimoji="1" lang="ja-JP" altLang="en-US" sz="1200" b="0" kern="1200" noProof="1">
                          <a:solidFill>
                            <a:schemeClr val="tx1"/>
                          </a:solidFill>
                          <a:latin typeface="+mn-ea"/>
                          <a:ea typeface="+mn-ea"/>
                          <a:cs typeface="Arial" panose="020B0604020202020204" pitchFamily="34" charset="0"/>
                        </a:rPr>
                        <a:t>いる。</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https://www.amoun.com/</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44874"/>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Apex Pharma S.A.E</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循環代謝、皮膚、精神神経、泌尿器などの分野</a:t>
                      </a:r>
                      <a:r>
                        <a:rPr kumimoji="1" lang="ja-JP" altLang="en-US" sz="1200" b="0" kern="1200" noProof="1">
                          <a:solidFill>
                            <a:schemeClr val="tx1"/>
                          </a:solidFill>
                          <a:latin typeface="+mn-ea"/>
                          <a:ea typeface="+mn-ea"/>
                          <a:cs typeface="Arial" panose="020B0604020202020204" pitchFamily="34" charset="0"/>
                        </a:rPr>
                        <a:t>における</a:t>
                      </a:r>
                      <a:r>
                        <a:rPr kumimoji="1" lang="en-US" altLang="ja-JP" sz="1200" b="0" kern="1200" noProof="1">
                          <a:solidFill>
                            <a:schemeClr val="tx1"/>
                          </a:solidFill>
                          <a:latin typeface="+mn-ea"/>
                          <a:ea typeface="+mn-ea"/>
                          <a:cs typeface="Arial" panose="020B0604020202020204" pitchFamily="34" charset="0"/>
                        </a:rPr>
                        <a:t>医薬品を製造してい</a:t>
                      </a:r>
                      <a:r>
                        <a:rPr kumimoji="1" lang="ja-JP" altLang="en-US" sz="1200" b="0" kern="1200" noProof="1">
                          <a:solidFill>
                            <a:schemeClr val="tx1"/>
                          </a:solidFill>
                          <a:latin typeface="+mn-ea"/>
                          <a:ea typeface="+mn-ea"/>
                          <a:cs typeface="Arial" panose="020B0604020202020204" pitchFamily="34" charset="0"/>
                        </a:rPr>
                        <a:t>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1,000</a:t>
                      </a:r>
                      <a:r>
                        <a:rPr kumimoji="1" lang="ja-JP" altLang="en-US" sz="1200" b="0" kern="1200" noProof="1">
                          <a:solidFill>
                            <a:schemeClr val="tx1"/>
                          </a:solidFill>
                          <a:latin typeface="+mn-ea"/>
                          <a:ea typeface="+mn-ea"/>
                          <a:cs typeface="Arial" panose="020B0604020202020204" pitchFamily="34" charset="0"/>
                        </a:rPr>
                        <a:t>人</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年に設立され、中東および北アフリカ地域で事業を展開してい</a:t>
                      </a:r>
                      <a:r>
                        <a:rPr kumimoji="1" lang="ja-JP" altLang="en-US" sz="1200" b="0" kern="1200" noProof="1">
                          <a:solidFill>
                            <a:schemeClr val="tx1"/>
                          </a:solidFill>
                          <a:latin typeface="+mn-ea"/>
                          <a:ea typeface="+mn-ea"/>
                          <a:cs typeface="Arial" panose="020B0604020202020204" pitchFamily="34" charset="0"/>
                        </a:rPr>
                        <a:t>る。</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https://apexpharmaeg.com/</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5071447"/>
                  </a:ext>
                </a:extLst>
              </a:tr>
            </a:tbl>
          </a:graphicData>
        </a:graphic>
      </p:graphicFrame>
      <p:sp>
        <p:nvSpPr>
          <p:cNvPr id="6" name="テキスト ボックス 5"/>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アフリカ開発銀行グループ、エジプト・ビジネス・ディレクトリー、各企業のサイト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6"/>
          <p:cNvSpPr>
            <a:spLocks noChangeArrowheads="1"/>
          </p:cNvSpPr>
          <p:nvPr/>
        </p:nvSpPr>
        <p:spPr bwMode="auto">
          <a:xfrm>
            <a:off x="200025" y="1577450"/>
            <a:ext cx="8352928" cy="3600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solidFill>
                  <a:srgbClr val="000000"/>
                </a:solidFill>
                <a:ea typeface="HGP創英角ｺﾞｼｯｸUB" pitchFamily="50" charset="-128"/>
                <a:cs typeface="Arial" panose="020B0604020202020204" pitchFamily="34" charset="0"/>
              </a:rPr>
              <a:t>現地メーカーの事例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4" y="1106818"/>
            <a:ext cx="9505056" cy="21666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Arial" panose="020B0604020202020204" pitchFamily="34" charset="0"/>
                <a:ea typeface="ＭＳ Ｐゴシック"/>
                <a:cs typeface="Arial" panose="020B0604020202020204" pitchFamily="34" charset="0"/>
              </a:rPr>
              <a:t>現地の製薬会社は約120社ほどある。</a:t>
            </a: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2" y="6057173"/>
            <a:ext cx="184731" cy="98489"/>
          </a:xfrm>
          <a:prstGeom prst="rect">
            <a:avLst/>
          </a:prstGeom>
          <a:noFill/>
        </p:spPr>
        <p:txBody>
          <a:bodyPr vert="horz" wrap="square" lIns="0" tIns="0" rIns="0" bIns="0" rtlCol="0" anchor="b" anchorCtr="0">
            <a:spAutoFit/>
          </a:bodyPr>
          <a:lstStyle/>
          <a:p>
            <a:endParaRPr kumimoji="1" 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産業構造-日本企業（海外現地法人） の状況</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日本の外務省の報告書によれば、2023年10月現在、エジプトには全産業で約65社の日本企業が進出し</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事業を行っている</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医薬品業界の現地法人、支店及び駐在員事務所の例を以下に示す。</a:t>
            </a:r>
          </a:p>
        </p:txBody>
      </p:sp>
      <p:sp>
        <p:nvSpPr>
          <p:cNvPr id="5" name="テキスト ボックス 5">
            <a:extLst>
              <a:ext uri="{FF2B5EF4-FFF2-40B4-BE49-F238E27FC236}">
                <a16:creationId xmlns:a16="http://schemas.microsoft.com/office/drawing/2014/main" id="{5D4F6662-BA88-1946-EFC3-5A6283B6C812}"/>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外務省ホームページ、エジプト保健当局ホームページ、各企業のサイト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8">
            <a:extLst>
              <a:ext uri="{FF2B5EF4-FFF2-40B4-BE49-F238E27FC236}">
                <a16:creationId xmlns:a16="http://schemas.microsoft.com/office/drawing/2014/main" id="{C4F3A740-CD1C-13D5-CA6C-B7F7E1AAECC1}"/>
              </a:ext>
            </a:extLst>
          </p:cNvPr>
          <p:cNvGraphicFramePr>
            <a:graphicFrameLocks noGrp="1"/>
          </p:cNvGraphicFramePr>
          <p:nvPr>
            <p:extLst>
              <p:ext uri="{D42A27DB-BD31-4B8C-83A1-F6EECF244321}">
                <p14:modId xmlns:p14="http://schemas.microsoft.com/office/powerpoint/2010/main" val="1466593016"/>
              </p:ext>
            </p:extLst>
          </p:nvPr>
        </p:nvGraphicFramePr>
        <p:xfrm>
          <a:off x="201526" y="2620633"/>
          <a:ext cx="9144000" cy="2019000"/>
        </p:xfrm>
        <a:graphic>
          <a:graphicData uri="http://schemas.openxmlformats.org/drawingml/2006/table">
            <a:tbl>
              <a:tblPr firstRow="1" bandRow="1">
                <a:tableStyleId>{5C22544A-7EE6-4342-B048-85BDC9FD1C3A}</a:tableStyleId>
              </a:tblPr>
              <a:tblGrid>
                <a:gridCol w="2718407">
                  <a:extLst>
                    <a:ext uri="{9D8B030D-6E8A-4147-A177-3AD203B41FA5}">
                      <a16:colId xmlns:a16="http://schemas.microsoft.com/office/drawing/2014/main" val="20001"/>
                    </a:ext>
                  </a:extLst>
                </a:gridCol>
                <a:gridCol w="2033593">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日本の主要投資家</a:t>
                      </a:r>
                      <a:endParaRPr lang="zh-TW" altLang="en-US" sz="1200" b="0" i="0" u="none" strike="noStrike" dirty="0">
                        <a:solidFill>
                          <a:schemeClr val="bg1"/>
                        </a:solidFill>
                        <a:effectLst/>
                        <a:latin typeface="+mj-lt"/>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従業員数</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19480">
                <a:tc>
                  <a:txBody>
                    <a:bodyPr/>
                    <a:lstStyle/>
                    <a:p>
                      <a:pPr marL="0" algn="ctr" defTabSz="914400" rtl="0" eaLnBrk="1" fontAlgn="ctr" latinLnBrk="0" hangingPunct="1"/>
                      <a:r>
                        <a:rPr kumimoji="1" lang="en-US" altLang="zh-TW" sz="1200" b="1" i="0" u="none" strike="noStrike" kern="1200" noProof="1">
                          <a:solidFill>
                            <a:srgbClr val="000000"/>
                          </a:solidFill>
                          <a:effectLst/>
                          <a:latin typeface="Arial" panose="020B0604020202020204" pitchFamily="34" charset="0"/>
                          <a:ea typeface="+mj-ea"/>
                          <a:cs typeface="Arial" panose="020B0604020202020204" pitchFamily="34" charset="0"/>
                        </a:rPr>
                        <a:t>武田薬品工業カイロ事業所</a:t>
                      </a:r>
                      <a:endParaRPr kumimoji="1" lang="zh-TW" altLang="en-US" sz="1200" b="1"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mj-lt"/>
                          <a:ea typeface="+mn-ea"/>
                          <a:cs typeface="+mn-cs"/>
                        </a:rPr>
                        <a:t>武田薬品工業株式会社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主に腫瘍学、消化器病学、神経科学などの主要な治療分野に焦点を当ててい</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る</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a:t>
                      </a:r>
                    </a:p>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2024年、エジプト</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の</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保健当局は武田エジプトと</a:t>
                      </a:r>
                      <a:r>
                        <a:rPr kumimoji="1" lang="en-US" altLang="ja-JP" sz="1200" b="0" i="0" u="none" strike="noStrike" kern="1200" baseline="0" noProof="1">
                          <a:solidFill>
                            <a:srgbClr val="000000"/>
                          </a:solidFill>
                          <a:effectLst/>
                          <a:latin typeface="Arial" panose="020B0604020202020204" pitchFamily="34" charset="0"/>
                          <a:ea typeface="+mj-ea"/>
                          <a:cs typeface="Arial" panose="020B0604020202020204" pitchFamily="34" charset="0"/>
                        </a:rPr>
                        <a:t>がん診療ユニット</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設立に関する覚書を締結</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した</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NA</a:t>
                      </a:r>
                      <a:endParaRPr kumimoji="1" lang="ja-JP" altLang="en-US"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zh-TW" sz="1200" b="1" i="0" u="none" strike="noStrike" kern="1200" noProof="1">
                          <a:solidFill>
                            <a:srgbClr val="000000"/>
                          </a:solidFill>
                          <a:effectLst/>
                          <a:latin typeface="+mj-lt"/>
                          <a:ea typeface="+mj-ea"/>
                          <a:cs typeface="+mn-cs"/>
                        </a:rPr>
                        <a:t>エジプト大塚製薬</a:t>
                      </a:r>
                      <a:r>
                        <a:rPr kumimoji="1" lang="zh-TW" altLang="en-US" sz="1200" b="1" i="0" u="none" strike="noStrike" kern="1200" noProof="1">
                          <a:solidFill>
                            <a:srgbClr val="000000"/>
                          </a:solidFill>
                          <a:effectLst/>
                          <a:latin typeface="+mj-lt"/>
                          <a:ea typeface="+mj-ea"/>
                          <a:cs typeface="+mn-cs"/>
                        </a:rPr>
                        <a:t>（</a:t>
                      </a:r>
                      <a:r>
                        <a:rPr kumimoji="1" lang="en-US" altLang="zh-TW" sz="1200" b="1" i="0" u="none" strike="noStrike" kern="1200" noProof="1">
                          <a:solidFill>
                            <a:srgbClr val="000000"/>
                          </a:solidFill>
                          <a:effectLst/>
                          <a:latin typeface="+mj-lt"/>
                          <a:ea typeface="+mj-ea"/>
                          <a:cs typeface="+mn-cs"/>
                        </a:rPr>
                        <a:t>株</a:t>
                      </a:r>
                      <a:r>
                        <a:rPr kumimoji="1" lang="zh-TW" altLang="en-US" sz="1200" b="1" i="0" u="none" strike="noStrike" kern="1200" noProof="1">
                          <a:solidFill>
                            <a:srgbClr val="000000"/>
                          </a:solidFill>
                          <a:effectLst/>
                          <a:latin typeface="+mj-lt"/>
                          <a:ea typeface="+mj-ea"/>
                          <a:cs typeface="+mn-cs"/>
                        </a:rPr>
                        <a:t>）</a:t>
                      </a:r>
                      <a:endParaRPr kumimoji="1" lang="zh-TW" altLang="en-US" sz="1200" b="1" i="0" u="none" strike="noStrike" kern="1200" dirty="0">
                        <a:solidFill>
                          <a:srgbClr val="000000"/>
                        </a:solidFill>
                        <a:effectLst/>
                        <a:latin typeface="+mj-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大塚製薬</a:t>
                      </a:r>
                      <a:r>
                        <a:rPr kumimoji="1" lang="ja-JP" altLang="en-US" sz="1200" b="0" i="0" u="none" strike="noStrike" kern="1200" noProof="1">
                          <a:solidFill>
                            <a:srgbClr val="000000"/>
                          </a:solidFill>
                          <a:effectLst/>
                          <a:latin typeface="+mj-lt"/>
                          <a:ea typeface="+mj-ea"/>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1992年に設立され、輸液、アミノ酸、医療用医薬品などの医療用製品の製造・販売を行</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う。</a:t>
                      </a:r>
                      <a:endPar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子会社5</a:t>
                      </a:r>
                      <a:r>
                        <a:rPr kumimoji="1" lang="ja-JP" altLang="en-US" sz="1200" b="0" i="0" u="none" strike="noStrike" kern="1200" noProof="1">
                          <a:solidFill>
                            <a:srgbClr val="000000"/>
                          </a:solidFill>
                          <a:effectLst/>
                          <a:latin typeface="+mj-lt"/>
                          <a:ea typeface="+mj-ea"/>
                          <a:cs typeface="+mn-cs"/>
                        </a:rPr>
                        <a:t>社</a:t>
                      </a:r>
                      <a:endParaRPr kumimoji="1" lang="en-US" altLang="ja-JP" sz="1200" b="0" i="0" u="none" strike="noStrike" kern="1200" noProof="1">
                        <a:solidFill>
                          <a:srgbClr val="000000"/>
                        </a:solidFill>
                        <a:effectLst/>
                        <a:latin typeface="+mj-lt"/>
                        <a:ea typeface="+mj-ea"/>
                        <a:cs typeface="+mn-cs"/>
                      </a:endParaRPr>
                    </a:p>
                    <a:p>
                      <a:pPr marL="0" algn="ctr" defTabSz="914400" rtl="0" eaLnBrk="1" fontAlgn="ctr" latinLnBrk="0" hangingPunct="1"/>
                      <a:r>
                        <a:rPr kumimoji="1" lang="ja-JP" altLang="en-US" sz="1200" b="0" i="0" u="none" strike="noStrike" kern="1200" noProof="1">
                          <a:solidFill>
                            <a:srgbClr val="000000"/>
                          </a:solidFill>
                          <a:effectLst/>
                          <a:latin typeface="+mj-lt"/>
                          <a:ea typeface="+mj-ea"/>
                          <a:cs typeface="+mn-cs"/>
                        </a:rPr>
                        <a:t>合計</a:t>
                      </a:r>
                      <a:r>
                        <a:rPr kumimoji="1" lang="en-US" altLang="ja-JP" sz="1200" b="0" i="0" u="none" strike="noStrike" kern="1200" noProof="1">
                          <a:solidFill>
                            <a:srgbClr val="000000"/>
                          </a:solidFill>
                          <a:effectLst/>
                          <a:latin typeface="+mj-lt"/>
                          <a:ea typeface="+mj-ea"/>
                          <a:cs typeface="+mn-cs"/>
                        </a:rPr>
                        <a:t>900</a:t>
                      </a:r>
                      <a:r>
                        <a:rPr kumimoji="1" lang="ja-JP" altLang="en-US" sz="1200" b="0" i="0" u="none" strike="noStrike" kern="1200" noProof="1">
                          <a:solidFill>
                            <a:srgbClr val="000000"/>
                          </a:solidFill>
                          <a:effectLst/>
                          <a:latin typeface="+mj-lt"/>
                          <a:ea typeface="+mj-ea"/>
                          <a:cs typeface="+mn-cs"/>
                        </a:rPr>
                        <a:t>人</a:t>
                      </a:r>
                      <a:endParaRPr kumimoji="1" lang="en-US" altLang="ja-JP"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noProof="1">
                          <a:latin typeface="+mj-lt"/>
                        </a:rPr>
                        <a:t>アステラス製薬カイロオフィス</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アステラス製薬株式会社</a:t>
                      </a:r>
                      <a:endParaRPr kumimoji="1" lang="ja-JP" altLang="en-US"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2002</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年に設立され、</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がん治療薬の製造と慢性</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腎疾患</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治療を中心に</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事業を展開する。</a:t>
                      </a:r>
                      <a:endPar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NA</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4" name="Rectangle 6">
            <a:extLst>
              <a:ext uri="{FF2B5EF4-FFF2-40B4-BE49-F238E27FC236}">
                <a16:creationId xmlns:a16="http://schemas.microsoft.com/office/drawing/2014/main" id="{E1A57D3C-748D-29C1-CAC8-A61970552BD8}"/>
              </a:ext>
            </a:extLst>
          </p:cNvPr>
          <p:cNvSpPr>
            <a:spLocks noChangeArrowheads="1"/>
          </p:cNvSpPr>
          <p:nvPr/>
        </p:nvSpPr>
        <p:spPr bwMode="auto">
          <a:xfrm>
            <a:off x="200025" y="214913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日本メーカーの例とその現状</a:t>
            </a:r>
          </a:p>
        </p:txBody>
      </p:sp>
    </p:spTree>
    <p:extLst>
      <p:ext uri="{BB962C8B-B14F-4D97-AF65-F5344CB8AC3E}">
        <p14:creationId xmlns:p14="http://schemas.microsoft.com/office/powerpoint/2010/main" val="4209087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2" y="22579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／医療関連／看護</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市場環境</a:t>
            </a:r>
          </a:p>
        </p:txBody>
      </p:sp>
      <p:sp>
        <p:nvSpPr>
          <p:cNvPr id="11" name="テキスト ボックス 10"/>
          <p:cNvSpPr txBox="1"/>
          <p:nvPr/>
        </p:nvSpPr>
        <p:spPr>
          <a:xfrm>
            <a:off x="200472" y="1125538"/>
            <a:ext cx="9505056" cy="716286"/>
          </a:xfrm>
          <a:prstGeom prst="rect">
            <a:avLst/>
          </a:prstGeom>
          <a:noFill/>
        </p:spPr>
        <p:txBody>
          <a:bodyPr wrap="square" lIns="0" tIns="0" rIns="0" bIns="0" rtlCol="0">
            <a:spAutoFit/>
          </a:bodyPr>
          <a:lstStyle/>
          <a:p>
            <a:pPr marL="190500" marR="0" lvl="0" indent="-190500"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エジプトの</a:t>
            </a:r>
            <a:r>
              <a:rPr kumimoji="1" lang="ja-JP" altLang="en-US" sz="1400" noProof="1">
                <a:solidFill>
                  <a:srgbClr val="000000"/>
                </a:solidFill>
                <a:latin typeface="+mj-lt"/>
                <a:cs typeface="Arial" panose="020B0604020202020204" pitchFamily="34" charset="0"/>
              </a:rPr>
              <a:t>看護</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市場に関</a:t>
            </a:r>
            <a:r>
              <a:rPr kumimoji="1" lang="ja-JP" altLang="en-US" sz="1400" b="0" i="0" u="none" strike="noStrike" kern="1200" cap="none" spc="0" normalizeH="0" baseline="0" noProof="1">
                <a:ln>
                  <a:noFill/>
                </a:ln>
                <a:solidFill>
                  <a:srgbClr val="000000"/>
                </a:solidFill>
                <a:effectLst/>
                <a:uLnTx/>
                <a:uFillTx/>
                <a:latin typeface="+mj-lt"/>
                <a:cs typeface="Arial" panose="020B0604020202020204" pitchFamily="34" charset="0"/>
              </a:rPr>
              <a:t>して、</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政府のウェブサイトやWHO</a:t>
            </a:r>
            <a:r>
              <a:rPr kumimoji="1" lang="ja-JP" altLang="en-US" sz="1400" b="0" i="0" u="none" strike="noStrike" kern="1200" cap="none" spc="0" normalizeH="0" baseline="0" noProof="1">
                <a:ln>
                  <a:noFill/>
                </a:ln>
                <a:solidFill>
                  <a:srgbClr val="000000"/>
                </a:solidFill>
                <a:effectLst/>
                <a:uLnTx/>
                <a:uFillTx/>
                <a:latin typeface="+mj-lt"/>
                <a:cs typeface="Arial" panose="020B0604020202020204" pitchFamily="34" charset="0"/>
              </a:rPr>
              <a:t>から得られる</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情報は限られている。</a:t>
            </a:r>
          </a:p>
          <a:p>
            <a:pPr marL="190500" indent="-190500">
              <a:lnSpc>
                <a:spcPct val="110000"/>
              </a:lnSpc>
              <a:spcAft>
                <a:spcPts val="200"/>
              </a:spcAft>
              <a:buClr>
                <a:srgbClr val="5F8AC3"/>
              </a:buClr>
              <a:buFont typeface="Wingdings" panose="05000000000000000000" pitchFamily="2" charset="2"/>
              <a:buChar char="n"/>
            </a:pPr>
            <a:r>
              <a:rPr kumimoji="1" lang="en-US" sz="1400" noProof="1">
                <a:solidFill>
                  <a:srgbClr val="000000"/>
                </a:solidFill>
                <a:latin typeface="+mj-lt"/>
                <a:cs typeface="Arial" panose="020B0604020202020204" pitchFamily="34" charset="0"/>
              </a:rPr>
              <a:t>エジプト保健</a:t>
            </a:r>
            <a:r>
              <a:rPr kumimoji="1" lang="ja-JP" altLang="en-US" sz="1400" noProof="1">
                <a:solidFill>
                  <a:srgbClr val="000000"/>
                </a:solidFill>
                <a:latin typeface="+mj-lt"/>
                <a:cs typeface="Arial" panose="020B0604020202020204" pitchFamily="34" charset="0"/>
              </a:rPr>
              <a:t>人口</a:t>
            </a:r>
            <a:r>
              <a:rPr kumimoji="1" lang="en-US" sz="1400" noProof="1">
                <a:solidFill>
                  <a:srgbClr val="000000"/>
                </a:solidFill>
                <a:latin typeface="+mj-lt"/>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kumimoji="1" lang="en-US" sz="1400" noProof="1">
                <a:solidFill>
                  <a:srgbClr val="000000"/>
                </a:solidFill>
                <a:latin typeface="+mj-lt"/>
                <a:cs typeface="Arial" panose="020B0604020202020204" pitchFamily="34" charset="0"/>
              </a:rPr>
              <a:t>の報告によると、エジプトには約15万人の看護師がいる。</a:t>
            </a:r>
            <a:r>
              <a:rPr kumimoji="1" lang="en-US" sz="1400" dirty="0">
                <a:solidFill>
                  <a:srgbClr val="000000"/>
                </a:solidFill>
                <a:latin typeface="+mj-lt"/>
                <a:cs typeface="Arial" panose="020B0604020202020204" pitchFamily="34" charset="0"/>
              </a:rPr>
              <a:t> </a:t>
            </a:r>
            <a:r>
              <a:rPr kumimoji="1" lang="en-US" sz="1400" noProof="1">
                <a:solidFill>
                  <a:srgbClr val="000000"/>
                </a:solidFill>
                <a:latin typeface="+mj-lt"/>
                <a:cs typeface="Arial" panose="020B0604020202020204" pitchFamily="34" charset="0"/>
              </a:rPr>
              <a:t>しかし、人口が1億人</a:t>
            </a:r>
            <a:r>
              <a:rPr kumimoji="1" lang="ja-JP" altLang="en-US" sz="1400" noProof="1">
                <a:solidFill>
                  <a:srgbClr val="000000"/>
                </a:solidFill>
                <a:latin typeface="+mj-lt"/>
                <a:cs typeface="Arial" panose="020B0604020202020204" pitchFamily="34" charset="0"/>
              </a:rPr>
              <a:t>以上であることを考慮すると</a:t>
            </a:r>
            <a:r>
              <a:rPr kumimoji="1" lang="en-US" sz="1400" noProof="1">
                <a:solidFill>
                  <a:srgbClr val="000000"/>
                </a:solidFill>
                <a:latin typeface="+mj-lt"/>
                <a:cs typeface="Arial" panose="020B0604020202020204" pitchFamily="34" charset="0"/>
              </a:rPr>
              <a:t>、</a:t>
            </a:r>
            <a:r>
              <a:rPr kumimoji="1" lang="ja-JP" altLang="en-US" sz="1400" noProof="1">
                <a:solidFill>
                  <a:srgbClr val="000000"/>
                </a:solidFill>
                <a:latin typeface="+mj-lt"/>
                <a:cs typeface="Arial" panose="020B0604020202020204" pitchFamily="34" charset="0"/>
              </a:rPr>
              <a:t>看護師の</a:t>
            </a:r>
            <a:r>
              <a:rPr kumimoji="1" lang="en-US" sz="1400" noProof="1">
                <a:solidFill>
                  <a:srgbClr val="000000"/>
                </a:solidFill>
                <a:latin typeface="+mj-lt"/>
                <a:cs typeface="Arial" panose="020B0604020202020204" pitchFamily="34" charset="0"/>
              </a:rPr>
              <a:t>数はまだ不十分であ</a:t>
            </a:r>
            <a:r>
              <a:rPr kumimoji="1" lang="ja-JP" altLang="en-US" sz="1400" noProof="1">
                <a:solidFill>
                  <a:srgbClr val="000000"/>
                </a:solidFill>
                <a:latin typeface="+mj-lt"/>
                <a:cs typeface="Arial" panose="020B0604020202020204" pitchFamily="34" charset="0"/>
              </a:rPr>
              <a:t>り</a:t>
            </a:r>
            <a:r>
              <a:rPr kumimoji="1" lang="en-US" sz="1400" noProof="1">
                <a:solidFill>
                  <a:srgbClr val="000000"/>
                </a:solidFill>
                <a:latin typeface="+mj-lt"/>
                <a:cs typeface="Arial" panose="020B0604020202020204" pitchFamily="34" charset="0"/>
              </a:rPr>
              <a:t>、患者に対する看護師の比率には大きなギャップがあることを示している。</a:t>
            </a:r>
            <a:endParaRPr kumimoji="1" lang="ja-JP" altLang="en-US" sz="1400" noProof="1">
              <a:solidFill>
                <a:srgbClr val="000000"/>
              </a:solidFill>
              <a:latin typeface="+mj-lt"/>
              <a:cs typeface="Arial" panose="020B0604020202020204" pitchFamily="34" charset="0"/>
            </a:endParaRPr>
          </a:p>
        </p:txBody>
      </p:sp>
      <p:sp>
        <p:nvSpPr>
          <p:cNvPr id="7" name="テキスト ボックス 5">
            <a:extLst>
              <a:ext uri="{FF2B5EF4-FFF2-40B4-BE49-F238E27FC236}">
                <a16:creationId xmlns:a16="http://schemas.microsoft.com/office/drawing/2014/main" id="{ADED36AE-4070-4854-D713-FFA1E1EDA4D9}"/>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エジプト保健省、</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https://www.dailynewsegypt.com/2024/05/18/health-minister-emphasises-states-commitment-to-developing-nursing-sector/</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27204ACB-89FE-9207-168E-A5F1E4461B36}"/>
              </a:ext>
            </a:extLst>
          </p:cNvPr>
          <p:cNvSpPr>
            <a:spLocks noChangeArrowheads="1"/>
          </p:cNvSpPr>
          <p:nvPr/>
        </p:nvSpPr>
        <p:spPr bwMode="auto">
          <a:xfrm>
            <a:off x="200025" y="214283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看護</a:t>
            </a:r>
            <a:r>
              <a:rPr lang="en-US" altLang="ja-JP" sz="1400" noProof="1">
                <a:latin typeface="+mj-lt"/>
                <a:ea typeface="HGP創英角ｺﾞｼｯｸUB" pitchFamily="50" charset="-128"/>
              </a:rPr>
              <a:t>分野</a:t>
            </a:r>
            <a:r>
              <a:rPr lang="ja-JP" altLang="en-US" sz="1400" noProof="1">
                <a:latin typeface="+mj-lt"/>
                <a:ea typeface="HGP創英角ｺﾞｼｯｸUB" pitchFamily="50" charset="-128"/>
              </a:rPr>
              <a:t>の</a:t>
            </a:r>
            <a:r>
              <a:rPr lang="en-US" altLang="ja-JP" sz="1400" noProof="1">
                <a:latin typeface="+mj-lt"/>
                <a:ea typeface="HGP創英角ｺﾞｼｯｸUB" pitchFamily="50" charset="-128"/>
              </a:rPr>
              <a:t>課題</a:t>
            </a:r>
            <a:endParaRPr lang="ja-JP" altLang="en-US" sz="1200" noProof="1">
              <a:latin typeface="+mj-lt"/>
              <a:ea typeface="HGP創英角ｺﾞｼｯｸUB" pitchFamily="50" charset="-128"/>
            </a:endParaRPr>
          </a:p>
        </p:txBody>
      </p:sp>
      <p:sp>
        <p:nvSpPr>
          <p:cNvPr id="4" name="テキスト ボックス 10">
            <a:extLst>
              <a:ext uri="{FF2B5EF4-FFF2-40B4-BE49-F238E27FC236}">
                <a16:creationId xmlns:a16="http://schemas.microsoft.com/office/drawing/2014/main" id="{D9008347-7086-2A12-7BCE-D7F1351F3CB3}"/>
              </a:ext>
            </a:extLst>
          </p:cNvPr>
          <p:cNvSpPr txBox="1"/>
          <p:nvPr/>
        </p:nvSpPr>
        <p:spPr>
          <a:xfrm>
            <a:off x="200470" y="2522384"/>
            <a:ext cx="9505056" cy="123296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noProof="1">
                <a:solidFill>
                  <a:srgbClr val="000000"/>
                </a:solidFill>
                <a:latin typeface="+mj-lt"/>
                <a:cs typeface="Arial" panose="020B0604020202020204" pitchFamily="34" charset="0"/>
              </a:rPr>
              <a:t>一貫性のない教育が看護職の全体的な能力に影響する。</a:t>
            </a:r>
            <a:endParaRPr kumimoji="1" lang="en-US" altLang="ja-JP" sz="1400" noProof="1">
              <a:solidFill>
                <a:srgbClr val="000000"/>
              </a:solidFill>
              <a:latin typeface="+mj-lt"/>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noProof="1">
                <a:solidFill>
                  <a:srgbClr val="000000"/>
                </a:solidFill>
                <a:latin typeface="+mj-lt"/>
                <a:cs typeface="Arial" panose="020B0604020202020204" pitchFamily="34" charset="0"/>
              </a:rPr>
              <a:t>不十分</a:t>
            </a:r>
            <a:r>
              <a:rPr kumimoji="1" lang="en-US" altLang="ja-JP" sz="1400" noProof="1">
                <a:solidFill>
                  <a:srgbClr val="000000"/>
                </a:solidFill>
                <a:latin typeface="+mj-lt"/>
                <a:cs typeface="Arial" panose="020B0604020202020204" pitchFamily="34" charset="0"/>
              </a:rPr>
              <a:t>な訓練および専門能力開発プログラム</a:t>
            </a:r>
            <a:r>
              <a:rPr kumimoji="1" lang="ja-JP" altLang="en-US" sz="1400" noProof="1">
                <a:solidFill>
                  <a:srgbClr val="000000"/>
                </a:solidFill>
                <a:latin typeface="+mj-lt"/>
                <a:cs typeface="Arial" panose="020B0604020202020204" pitchFamily="34" charset="0"/>
              </a:rPr>
              <a:t>が患者管理および対人スキルの欠如につながっている。</a:t>
            </a:r>
            <a:r>
              <a:rPr kumimoji="1" lang="en-US" altLang="ja-JP" sz="1400" dirty="0">
                <a:solidFill>
                  <a:srgbClr val="000000"/>
                </a:solidFill>
                <a:latin typeface="+mj-lt"/>
                <a:cs typeface="Arial" panose="020B0604020202020204" pitchFamily="34" charset="0"/>
              </a:rPr>
              <a:t> </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インフラ、設備、必需品が不足しており、</a:t>
            </a:r>
            <a:r>
              <a:rPr kumimoji="1" lang="ja-JP" altLang="en-US" sz="1400" noProof="1">
                <a:solidFill>
                  <a:srgbClr val="000000"/>
                </a:solidFill>
                <a:latin typeface="+mj-lt"/>
                <a:cs typeface="Arial" panose="020B0604020202020204" pitchFamily="34" charset="0"/>
              </a:rPr>
              <a:t>このため看護</a:t>
            </a:r>
            <a:r>
              <a:rPr kumimoji="1" lang="en-US" altLang="ja-JP" sz="1400" noProof="1">
                <a:solidFill>
                  <a:srgbClr val="000000"/>
                </a:solidFill>
                <a:latin typeface="+mj-lt"/>
                <a:cs typeface="Arial" panose="020B0604020202020204" pitchFamily="34" charset="0"/>
              </a:rPr>
              <a:t>職員にとって厳しい労働条件となっている。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低賃金と限られた福利厚生のために、</a:t>
            </a:r>
            <a:r>
              <a:rPr kumimoji="1" lang="ja-JP" altLang="en-US" sz="1400" noProof="1">
                <a:solidFill>
                  <a:srgbClr val="000000"/>
                </a:solidFill>
                <a:latin typeface="+mj-lt"/>
                <a:cs typeface="Arial" panose="020B0604020202020204" pitchFamily="34" charset="0"/>
              </a:rPr>
              <a:t>看護職員</a:t>
            </a:r>
            <a:r>
              <a:rPr kumimoji="1" lang="en-US" altLang="ja-JP" sz="1400" noProof="1">
                <a:solidFill>
                  <a:srgbClr val="000000"/>
                </a:solidFill>
                <a:latin typeface="+mj-lt"/>
                <a:cs typeface="Arial" panose="020B0604020202020204" pitchFamily="34" charset="0"/>
              </a:rPr>
              <a:t>は別のキャリアを選択するか、</a:t>
            </a:r>
            <a:r>
              <a:rPr kumimoji="1" lang="ja-JP" altLang="en-US" sz="1400" noProof="1">
                <a:solidFill>
                  <a:srgbClr val="000000"/>
                </a:solidFill>
                <a:latin typeface="+mj-lt"/>
                <a:cs typeface="Arial" panose="020B0604020202020204" pitchFamily="34" charset="0"/>
              </a:rPr>
              <a:t>または</a:t>
            </a:r>
            <a:r>
              <a:rPr kumimoji="1" lang="en-US" altLang="ja-JP" sz="1400" noProof="1">
                <a:solidFill>
                  <a:srgbClr val="000000"/>
                </a:solidFill>
                <a:latin typeface="+mj-lt"/>
                <a:cs typeface="Arial" panose="020B0604020202020204" pitchFamily="34" charset="0"/>
              </a:rPr>
              <a:t>より良い機会と労働条件を求めてヨーロッパやアメリカなどに</a:t>
            </a:r>
            <a:r>
              <a:rPr kumimoji="1" lang="ja-JP" altLang="en-US" sz="1400" noProof="1">
                <a:solidFill>
                  <a:srgbClr val="000000"/>
                </a:solidFill>
                <a:latin typeface="+mj-lt"/>
                <a:cs typeface="Arial" panose="020B0604020202020204" pitchFamily="34" charset="0"/>
              </a:rPr>
              <a:t>渡航</a:t>
            </a:r>
            <a:r>
              <a:rPr kumimoji="1" lang="en-US" altLang="ja-JP" sz="1400" noProof="1">
                <a:solidFill>
                  <a:srgbClr val="000000"/>
                </a:solidFill>
                <a:latin typeface="+mj-lt"/>
                <a:cs typeface="Arial" panose="020B0604020202020204" pitchFamily="34" charset="0"/>
              </a:rPr>
              <a:t>することを余儀なくされてい</a:t>
            </a:r>
            <a:r>
              <a:rPr kumimoji="1" lang="ja-JP" altLang="en-US" sz="1400" noProof="1">
                <a:solidFill>
                  <a:srgbClr val="000000"/>
                </a:solidFill>
                <a:latin typeface="+mj-lt"/>
                <a:cs typeface="Arial" panose="020B0604020202020204" pitchFamily="34" charset="0"/>
              </a:rPr>
              <a:t>る</a:t>
            </a:r>
            <a:r>
              <a:rPr kumimoji="1" lang="en-US" altLang="ja-JP" sz="1400" noProof="1">
                <a:solidFill>
                  <a:srgbClr val="000000"/>
                </a:solidFill>
                <a:latin typeface="+mj-lt"/>
                <a:cs typeface="Arial" panose="020B0604020202020204" pitchFamily="34" charset="0"/>
              </a:rPr>
              <a:t>。</a:t>
            </a:r>
            <a:endParaRPr kumimoji="1" lang="ja-JP" altLang="en-US" sz="1400" noProof="1">
              <a:solidFill>
                <a:srgbClr val="000000"/>
              </a:solidFill>
              <a:latin typeface="+mj-lt"/>
              <a:cs typeface="Arial" panose="020B0604020202020204" pitchFamily="34" charset="0"/>
            </a:endParaRPr>
          </a:p>
        </p:txBody>
      </p:sp>
      <p:sp>
        <p:nvSpPr>
          <p:cNvPr id="8" name="Rectangle 6">
            <a:extLst>
              <a:ext uri="{FF2B5EF4-FFF2-40B4-BE49-F238E27FC236}">
                <a16:creationId xmlns:a16="http://schemas.microsoft.com/office/drawing/2014/main" id="{F517B36F-44C6-B772-01D8-22BF9D3A23F7}"/>
              </a:ext>
            </a:extLst>
          </p:cNvPr>
          <p:cNvSpPr>
            <a:spLocks noChangeArrowheads="1"/>
          </p:cNvSpPr>
          <p:nvPr/>
        </p:nvSpPr>
        <p:spPr bwMode="auto">
          <a:xfrm>
            <a:off x="200025" y="39950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看護</a:t>
            </a:r>
            <a:r>
              <a:rPr lang="en-US" altLang="ja-JP" sz="1400" noProof="1">
                <a:latin typeface="+mj-lt"/>
                <a:ea typeface="HGP創英角ｺﾞｼｯｸUB" pitchFamily="50" charset="-128"/>
              </a:rPr>
              <a:t>セクターを改善するための政府の努力</a:t>
            </a:r>
            <a:endParaRPr lang="ja-JP" altLang="en-US" sz="1200" noProof="1">
              <a:latin typeface="+mj-lt"/>
              <a:ea typeface="HGP創英角ｺﾞｼｯｸUB" pitchFamily="50" charset="-128"/>
            </a:endParaRPr>
          </a:p>
        </p:txBody>
      </p:sp>
      <p:sp>
        <p:nvSpPr>
          <p:cNvPr id="9" name="テキスト ボックス 10">
            <a:extLst>
              <a:ext uri="{FF2B5EF4-FFF2-40B4-BE49-F238E27FC236}">
                <a16:creationId xmlns:a16="http://schemas.microsoft.com/office/drawing/2014/main" id="{5DD58158-51AF-E789-31F0-DB9618E9844F}"/>
              </a:ext>
            </a:extLst>
          </p:cNvPr>
          <p:cNvSpPr txBox="1"/>
          <p:nvPr/>
        </p:nvSpPr>
        <p:spPr>
          <a:xfrm>
            <a:off x="200470" y="4367457"/>
            <a:ext cx="9505056" cy="2206566"/>
          </a:xfrm>
          <a:prstGeom prst="rect">
            <a:avLst/>
          </a:prstGeom>
          <a:noFill/>
        </p:spPr>
        <p:txBody>
          <a:bodyPr wrap="square" lIns="0" tIns="0" rIns="0" bIns="0" rtlCol="0">
            <a:spAutoFit/>
          </a:bodyPr>
          <a:lstStyle/>
          <a:p>
            <a:pPr marL="190500" marR="0" lvl="0" indent="-190500"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需要の高い地域を中心に、2023年に看護学校を6つ</a:t>
            </a:r>
            <a:r>
              <a:rPr kumimoji="1" lang="ja-JP" altLang="en-US" sz="1400" noProof="1">
                <a:solidFill>
                  <a:srgbClr val="000000"/>
                </a:solidFill>
                <a:latin typeface="+mj-lt"/>
                <a:cs typeface="Arial" panose="020B0604020202020204" pitchFamily="34" charset="0"/>
              </a:rPr>
              <a:t>増設した。</a:t>
            </a:r>
            <a:endParaRPr kumimoji="1" lang="en-US" altLang="ja-JP"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医療専門家に対するリスク手当の強化、緊急</a:t>
            </a:r>
            <a:r>
              <a:rPr kumimoji="1" lang="ja-JP" altLang="en-US" sz="1400" noProof="1">
                <a:solidFill>
                  <a:srgbClr val="000000"/>
                </a:solidFill>
                <a:latin typeface="+mj-lt"/>
                <a:cs typeface="Arial" panose="020B0604020202020204" pitchFamily="34" charset="0"/>
              </a:rPr>
              <a:t>手当</a:t>
            </a:r>
            <a:r>
              <a:rPr kumimoji="1" lang="en-US" sz="1400" noProof="1">
                <a:solidFill>
                  <a:srgbClr val="000000"/>
                </a:solidFill>
                <a:latin typeface="+mj-lt"/>
                <a:cs typeface="Arial" panose="020B0604020202020204" pitchFamily="34" charset="0"/>
              </a:rPr>
              <a:t>、夜勤手当、卓越したリーダーシップと監督努力に対する報酬など、看護職員に対するインセンティブパッケージ</a:t>
            </a:r>
            <a:r>
              <a:rPr kumimoji="1" lang="ja-JP" altLang="en-US" sz="1400" noProof="1">
                <a:solidFill>
                  <a:srgbClr val="000000"/>
                </a:solidFill>
                <a:latin typeface="+mj-lt"/>
                <a:cs typeface="Arial" panose="020B0604020202020204" pitchFamily="34" charset="0"/>
              </a:rPr>
              <a:t>を導入する。</a:t>
            </a:r>
            <a:endParaRPr kumimoji="1" lang="en-US"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ja-JP" altLang="en-US" sz="1400" noProof="1">
                <a:solidFill>
                  <a:srgbClr val="000000"/>
                </a:solidFill>
                <a:latin typeface="+mj-lt"/>
                <a:cs typeface="Arial" panose="020B0604020202020204" pitchFamily="34" charset="0"/>
              </a:rPr>
              <a:t>全体的に看護の効率を向上させる</a:t>
            </a:r>
            <a:r>
              <a:rPr kumimoji="1" lang="en-US" sz="1400" noProof="1">
                <a:solidFill>
                  <a:srgbClr val="000000"/>
                </a:solidFill>
                <a:latin typeface="+mj-lt"/>
                <a:cs typeface="Arial" panose="020B0604020202020204" pitchFamily="34" charset="0"/>
              </a:rPr>
              <a:t>取り組み</a:t>
            </a:r>
            <a:r>
              <a:rPr kumimoji="1" lang="ja-JP" altLang="en-US" sz="1400" noProof="1">
                <a:solidFill>
                  <a:srgbClr val="000000"/>
                </a:solidFill>
                <a:latin typeface="+mj-lt"/>
                <a:cs typeface="Arial" panose="020B0604020202020204" pitchFamily="34" charset="0"/>
              </a:rPr>
              <a:t>として、</a:t>
            </a:r>
            <a:r>
              <a:rPr kumimoji="1" lang="en-US" sz="1400" noProof="1">
                <a:solidFill>
                  <a:srgbClr val="000000"/>
                </a:solidFill>
                <a:latin typeface="+mj-lt"/>
                <a:cs typeface="Arial" panose="020B0604020202020204" pitchFamily="34" charset="0"/>
              </a:rPr>
              <a:t>看護専門フェローシップの活性化、追加のディプロマの導入、看護部門内の保健技術機関への学生登録の拡大が</a:t>
            </a:r>
            <a:r>
              <a:rPr kumimoji="1" lang="ja-JP" altLang="en-US" sz="1400" noProof="1">
                <a:solidFill>
                  <a:srgbClr val="000000"/>
                </a:solidFill>
                <a:latin typeface="+mj-lt"/>
                <a:cs typeface="Arial" panose="020B0604020202020204" pitchFamily="34" charset="0"/>
              </a:rPr>
              <a:t>ある</a:t>
            </a:r>
            <a:r>
              <a:rPr kumimoji="1" lang="en-US" sz="1400" noProof="1">
                <a:solidFill>
                  <a:srgbClr val="000000"/>
                </a:solidFill>
                <a:latin typeface="+mj-lt"/>
                <a:cs typeface="Arial" panose="020B0604020202020204" pitchFamily="34" charset="0"/>
              </a:rPr>
              <a:t>。</a:t>
            </a: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法的手段を通じて看護の権利と利益を保護することを目的とした「エジプト看護・助産師職のための倫理規範（the Code of Ethics for the Egyptian Nursing and Midwifery Profession）」</a:t>
            </a:r>
            <a:r>
              <a:rPr kumimoji="1" lang="ja-JP" altLang="en-US" sz="1400" noProof="1">
                <a:solidFill>
                  <a:srgbClr val="000000"/>
                </a:solidFill>
                <a:latin typeface="+mj-lt"/>
                <a:cs typeface="Arial" panose="020B0604020202020204" pitchFamily="34" charset="0"/>
              </a:rPr>
              <a:t>を</a:t>
            </a:r>
            <a:r>
              <a:rPr kumimoji="1" lang="en-US" sz="1400" noProof="1">
                <a:solidFill>
                  <a:srgbClr val="000000"/>
                </a:solidFill>
                <a:latin typeface="+mj-lt"/>
                <a:cs typeface="Arial" panose="020B0604020202020204" pitchFamily="34" charset="0"/>
              </a:rPr>
              <a:t>立ち上げ</a:t>
            </a:r>
            <a:r>
              <a:rPr kumimoji="1" lang="ja-JP" altLang="en-US" sz="1400" noProof="1">
                <a:solidFill>
                  <a:srgbClr val="000000"/>
                </a:solidFill>
                <a:latin typeface="+mj-lt"/>
                <a:cs typeface="Arial" panose="020B0604020202020204" pitchFamily="34" charset="0"/>
              </a:rPr>
              <a:t>る。</a:t>
            </a:r>
            <a:endParaRPr kumimoji="1" lang="en-US" altLang="ja-JP"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地域社会における看護職の</a:t>
            </a:r>
            <a:r>
              <a:rPr kumimoji="1" lang="ja-JP" altLang="en-US" sz="1400" noProof="1">
                <a:solidFill>
                  <a:srgbClr val="000000"/>
                </a:solidFill>
                <a:latin typeface="+mj-lt"/>
                <a:cs typeface="Arial" panose="020B0604020202020204" pitchFamily="34" charset="0"/>
              </a:rPr>
              <a:t>専門性に関する</a:t>
            </a:r>
            <a:r>
              <a:rPr kumimoji="1" lang="en-US" sz="1400" noProof="1">
                <a:solidFill>
                  <a:srgbClr val="000000"/>
                </a:solidFill>
                <a:latin typeface="+mj-lt"/>
                <a:cs typeface="Arial" panose="020B0604020202020204" pitchFamily="34" charset="0"/>
              </a:rPr>
              <a:t>イメージを向上させるために、看護服の仕様を改訂し、保健業務</a:t>
            </a:r>
            <a:r>
              <a:rPr kumimoji="1" lang="ja-JP" altLang="en-US" sz="1400" noProof="1">
                <a:solidFill>
                  <a:srgbClr val="000000"/>
                </a:solidFill>
                <a:latin typeface="+mj-lt"/>
                <a:cs typeface="Arial" panose="020B0604020202020204" pitchFamily="34" charset="0"/>
              </a:rPr>
              <a:t>に携わる全ての</a:t>
            </a:r>
            <a:r>
              <a:rPr kumimoji="1" lang="en-US" sz="1400" noProof="1">
                <a:solidFill>
                  <a:srgbClr val="000000"/>
                </a:solidFill>
                <a:latin typeface="+mj-lt"/>
                <a:cs typeface="Arial" panose="020B0604020202020204" pitchFamily="34" charset="0"/>
              </a:rPr>
              <a:t>看護職員に配布することを確保する。</a:t>
            </a:r>
            <a:endParaRPr kumimoji="1" lang="ja-JP" altLang="en-US" sz="1400" noProof="1">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／医療関連／歯科</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市場規模</a:t>
            </a:r>
          </a:p>
        </p:txBody>
      </p:sp>
      <p:sp>
        <p:nvSpPr>
          <p:cNvPr id="31" name="テキスト ボックス 16"/>
          <p:cNvSpPr txBox="1"/>
          <p:nvPr/>
        </p:nvSpPr>
        <p:spPr>
          <a:xfrm>
            <a:off x="200472" y="1124747"/>
            <a:ext cx="9419778" cy="21666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歯科医療への総支出は約3億2,900万US$であった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1" name="直線コネクタ 14">
            <a:extLst>
              <a:ext uri="{FF2B5EF4-FFF2-40B4-BE49-F238E27FC236}">
                <a16:creationId xmlns:a16="http://schemas.microsoft.com/office/drawing/2014/main" id="{52C80E4E-F960-45D2-BA16-48E3D091E9BB}"/>
              </a:ext>
            </a:extLst>
          </p:cNvPr>
          <p:cNvCxnSpPr/>
          <p:nvPr/>
        </p:nvCxnSpPr>
        <p:spPr>
          <a:xfrm>
            <a:off x="206110" y="2383508"/>
            <a:ext cx="623573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200025" y="2070525"/>
            <a:ext cx="6241818" cy="31298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口腔疾患の有病率（2019）</a:t>
            </a:r>
            <a:endParaRPr lang="en-US" altLang="ko-KR" sz="1400" dirty="0">
              <a:solidFill>
                <a:srgbClr val="000000"/>
              </a:solidFill>
              <a:ea typeface="HGP創英角ｺﾞｼｯｸUB" pitchFamily="50" charset="-128"/>
              <a:cs typeface="Arial" panose="020B0604020202020204" pitchFamily="34" charset="0"/>
            </a:endParaRPr>
          </a:p>
        </p:txBody>
      </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0025" y="2463937"/>
          <a:ext cx="6241819" cy="1296000"/>
        </p:xfrm>
        <a:graphic>
          <a:graphicData uri="http://schemas.openxmlformats.org/drawingml/2006/table">
            <a:tbl>
              <a:tblPr firstRow="1" bandRow="1">
                <a:tableStyleId>{5C22544A-7EE6-4342-B048-85BDC9FD1C3A}</a:tableStyleId>
              </a:tblPr>
              <a:tblGrid>
                <a:gridCol w="4714876">
                  <a:extLst>
                    <a:ext uri="{9D8B030D-6E8A-4147-A177-3AD203B41FA5}">
                      <a16:colId xmlns:a16="http://schemas.microsoft.com/office/drawing/2014/main" val="20000"/>
                    </a:ext>
                  </a:extLst>
                </a:gridCol>
                <a:gridCol w="1526943">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200" b="0" kern="100" noProof="1">
                          <a:solidFill>
                            <a:sysClr val="windowText" lastClr="000000"/>
                          </a:solidFill>
                          <a:effectLst/>
                          <a:latin typeface="+mn-ea"/>
                          <a:ea typeface="+mn-ea"/>
                          <a:cs typeface="Arial" panose="020B0604020202020204" pitchFamily="34" charset="0"/>
                        </a:rPr>
                        <a:t>1</a:t>
                      </a:r>
                      <a:r>
                        <a:rPr lang="ja-JP" altLang="en-US" sz="1200" b="0" kern="100" noProof="1">
                          <a:solidFill>
                            <a:sysClr val="windowText" lastClr="000000"/>
                          </a:solidFill>
                          <a:effectLst/>
                          <a:latin typeface="+mn-ea"/>
                          <a:ea typeface="+mn-ea"/>
                          <a:cs typeface="Arial" panose="020B0604020202020204" pitchFamily="34" charset="0"/>
                        </a:rPr>
                        <a:t>～</a:t>
                      </a:r>
                      <a:r>
                        <a:rPr lang="en-US" altLang="ja-JP" sz="1200" b="0" kern="100" noProof="1">
                          <a:solidFill>
                            <a:sysClr val="windowText" lastClr="000000"/>
                          </a:solidFill>
                          <a:effectLst/>
                          <a:latin typeface="+mn-ea"/>
                          <a:ea typeface="+mn-ea"/>
                          <a:cs typeface="Arial" panose="020B0604020202020204" pitchFamily="34" charset="0"/>
                        </a:rPr>
                        <a:t>9歳の小児における乳歯の</a:t>
                      </a:r>
                      <a:r>
                        <a:rPr lang="ja-JP" altLang="en-US" sz="1200" b="0" kern="100" noProof="1">
                          <a:solidFill>
                            <a:sysClr val="windowText" lastClr="000000"/>
                          </a:solidFill>
                          <a:effectLst/>
                          <a:latin typeface="+mn-ea"/>
                          <a:ea typeface="+mn-ea"/>
                          <a:cs typeface="Arial" panose="020B0604020202020204" pitchFamily="34" charset="0"/>
                        </a:rPr>
                        <a:t>未治療な虫歯</a:t>
                      </a:r>
                      <a:r>
                        <a:rPr lang="en-US" altLang="ja-JP" sz="1200" b="0" kern="100" noProof="1">
                          <a:solidFill>
                            <a:sysClr val="windowText" lastClr="000000"/>
                          </a:solidFill>
                          <a:effectLst/>
                          <a:latin typeface="+mn-ea"/>
                          <a:ea typeface="+mn-ea"/>
                          <a:cs typeface="Arial" panose="020B0604020202020204" pitchFamily="34" charset="0"/>
                        </a:rPr>
                        <a:t>の有病率</a:t>
                      </a:r>
                      <a:endParaRPr lang="en-US" altLang="ja-JP" sz="1200" b="0"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200" b="0" noProof="1">
                          <a:solidFill>
                            <a:schemeClr val="tx1"/>
                          </a:solidFill>
                          <a:latin typeface="+mn-lt"/>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200" b="0" kern="100" noProof="1">
                          <a:solidFill>
                            <a:sysClr val="windowText" lastClr="000000"/>
                          </a:solidFill>
                          <a:effectLst/>
                          <a:latin typeface="+mn-ea"/>
                          <a:ea typeface="+mn-ea"/>
                          <a:cs typeface="Arial" panose="020B0604020202020204" pitchFamily="34" charset="0"/>
                        </a:rPr>
                        <a:t>5歳以上における永久歯の未治療</a:t>
                      </a:r>
                      <a:r>
                        <a:rPr lang="ja-JP" altLang="en-US" sz="1200" b="0" kern="100" noProof="1">
                          <a:solidFill>
                            <a:sysClr val="windowText" lastClr="000000"/>
                          </a:solidFill>
                          <a:effectLst/>
                          <a:latin typeface="+mn-ea"/>
                          <a:ea typeface="+mn-ea"/>
                          <a:cs typeface="Arial" panose="020B0604020202020204" pitchFamily="34" charset="0"/>
                        </a:rPr>
                        <a:t>な虫歯</a:t>
                      </a:r>
                      <a:r>
                        <a:rPr lang="en-US" altLang="ja-JP" sz="1200" b="0" kern="100" noProof="1">
                          <a:solidFill>
                            <a:sysClr val="windowText" lastClr="000000"/>
                          </a:solidFill>
                          <a:effectLst/>
                          <a:latin typeface="+mn-ea"/>
                          <a:ea typeface="+mn-ea"/>
                          <a:cs typeface="Arial" panose="020B0604020202020204" pitchFamily="34" charset="0"/>
                        </a:rPr>
                        <a:t>の有病率</a:t>
                      </a:r>
                      <a:endParaRPr lang="en-US" altLang="ja-JP" sz="1200" b="0"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30.4%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200" b="0" kern="0" noProof="1">
                          <a:solidFill>
                            <a:sysClr val="windowText" lastClr="000000"/>
                          </a:solidFill>
                          <a:effectLst/>
                          <a:latin typeface="+mn-ea"/>
                          <a:ea typeface="+mn-ea"/>
                          <a:cs typeface="Arial" panose="020B0604020202020204" pitchFamily="34" charset="0"/>
                        </a:rPr>
                        <a:t>15歳以上の人々における重度歯周病の有病率</a:t>
                      </a:r>
                      <a:endParaRPr lang="en-US" altLang="ja-JP" sz="1200" b="0"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14.2%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ctr">
                        <a:spcAft>
                          <a:spcPts val="0"/>
                        </a:spcAft>
                      </a:pPr>
                      <a:r>
                        <a:rPr lang="en-US" altLang="ja-JP" sz="1200" b="0" kern="0" noProof="1">
                          <a:solidFill>
                            <a:sysClr val="windowText" lastClr="000000"/>
                          </a:solidFill>
                          <a:effectLst/>
                          <a:latin typeface="+mn-ea"/>
                          <a:ea typeface="+mn-ea"/>
                          <a:cs typeface="Arial" panose="020B0604020202020204" pitchFamily="34" charset="0"/>
                        </a:rPr>
                        <a:t>20歳以上の無歯症の有病率</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7.8%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4655164"/>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0024" y="4164118"/>
            <a:ext cx="9142252" cy="288032"/>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a:cxnSpLocks/>
            </p:cNvCxnSpPr>
            <p:nvPr/>
          </p:nvCxnSpPr>
          <p:spPr>
            <a:xfrm>
              <a:off x="4808984" y="2401838"/>
              <a:ext cx="466390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口腔疾患に対するステータス</a:t>
              </a:r>
              <a:endParaRPr lang="en-US" altLang="ko-KR" sz="1400" dirty="0">
                <a:solidFill>
                  <a:srgbClr val="000000"/>
                </a:solidFill>
                <a:ea typeface="HGP創英角ｺﾞｼｯｸUB" pitchFamily="50" charset="-128"/>
                <a:cs typeface="Arial" panose="020B0604020202020204" pitchFamily="34" charset="0"/>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8" y="4529777"/>
          <a:ext cx="7576801" cy="1296000"/>
        </p:xfrm>
        <a:graphic>
          <a:graphicData uri="http://schemas.openxmlformats.org/drawingml/2006/table">
            <a:tbl>
              <a:tblPr firstRow="1" bandRow="1">
                <a:tableStyleId>{5C22544A-7EE6-4342-B048-85BDC9FD1C3A}</a:tableStyleId>
              </a:tblPr>
              <a:tblGrid>
                <a:gridCol w="5350192">
                  <a:extLst>
                    <a:ext uri="{9D8B030D-6E8A-4147-A177-3AD203B41FA5}">
                      <a16:colId xmlns:a16="http://schemas.microsoft.com/office/drawing/2014/main" val="20000"/>
                    </a:ext>
                  </a:extLst>
                </a:gridCol>
                <a:gridCol w="2226609">
                  <a:extLst>
                    <a:ext uri="{9D8B030D-6E8A-4147-A177-3AD203B41FA5}">
                      <a16:colId xmlns:a16="http://schemas.microsoft.com/office/drawing/2014/main" val="20001"/>
                    </a:ext>
                  </a:extLst>
                </a:gridCol>
              </a:tblGrid>
              <a:tr h="324000">
                <a:tc>
                  <a:txBody>
                    <a:bodyPr/>
                    <a:lstStyle/>
                    <a:p>
                      <a:pPr algn="l" fontAlgn="ctr">
                        <a:spcAft>
                          <a:spcPts val="0"/>
                        </a:spcAft>
                      </a:pPr>
                      <a:r>
                        <a:rPr lang="ja-JP" altLang="en-US" sz="1200" b="0"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200" b="0"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ja-JP" altLang="en-US" sz="1200" b="0"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国の口腔保健政策、戦略、行動計画等（運用・立案段階を含む）</a:t>
                      </a:r>
                      <a:endParaRPr lang="en-US" altLang="ja-JP" sz="1200" b="0"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保健人口省</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におけるNCD</a:t>
                      </a: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に従事する口腔保健専門職員</a:t>
                      </a:r>
                      <a:endParaRPr lang="en-US" altLang="ja-JP" sz="1200" b="0"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1">
                          <a:ln>
                            <a:noFill/>
                          </a:ln>
                          <a:solidFill>
                            <a:srgbClr val="000000"/>
                          </a:solidFill>
                          <a:effectLst/>
                          <a:uLnTx/>
                          <a:uFillTx/>
                          <a:latin typeface="+mn-lt"/>
                          <a:ea typeface="+mn-ea"/>
                          <a:cs typeface="+mn-cs"/>
                        </a:rPr>
                        <a:t>〇</a:t>
                      </a:r>
                      <a:endParaRPr lang="en-US" altLang="ja-JP" sz="12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ctr">
                        <a:spcAft>
                          <a:spcPts val="0"/>
                        </a:spcAft>
                      </a:pP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全国的な公衆衛生上の問題として認識されている</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壊死性潰瘍性口内炎（</a:t>
                      </a: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水癌</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bl>
          </a:graphicData>
        </a:graphic>
      </p:graphicFrame>
      <p:sp>
        <p:nvSpPr>
          <p:cNvPr id="2" name="テキスト ボックス 5">
            <a:extLst>
              <a:ext uri="{FF2B5EF4-FFF2-40B4-BE49-F238E27FC236}">
                <a16:creationId xmlns:a16="http://schemas.microsoft.com/office/drawing/2014/main" id="{36FD7F4C-9592-0244-4C5E-1E324D1F64BA}"/>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j-lt"/>
                <a:ea typeface="Meiryo UI" panose="020B0604030504040204" pitchFamily="34" charset="-128"/>
                <a:cs typeface="Arial" panose="020B0604020202020204" pitchFamily="34" charset="0"/>
              </a:rPr>
              <a:t>WHO ウェブサイト（</a:t>
            </a:r>
            <a:r>
              <a:rPr lang="en-US" altLang="ja-JP" sz="800" noProof="1">
                <a:latin typeface="+mj-lt"/>
                <a:ea typeface="Meiryo UI" panose="020B0604030504040204" pitchFamily="34" charset="-128"/>
                <a:cs typeface="Arial" panose="020B0604020202020204" pitchFamily="34" charset="0"/>
              </a:rPr>
              <a:t>2026</a:t>
            </a:r>
            <a:r>
              <a:rPr lang="ja-JP" altLang="en-US" sz="800" noProof="1">
                <a:latin typeface="+mj-lt"/>
                <a:ea typeface="Meiryo UI" panose="020B0604030504040204" pitchFamily="34" charset="-128"/>
                <a:cs typeface="Arial" panose="020B0604020202020204" pitchFamily="34" charset="0"/>
              </a:rPr>
              <a:t>年</a:t>
            </a:r>
            <a:r>
              <a:rPr lang="en-US" altLang="ja-JP" sz="800" noProof="1">
                <a:latin typeface="+mj-lt"/>
                <a:ea typeface="Meiryo UI" panose="020B0604030504040204" pitchFamily="34" charset="-128"/>
                <a:cs typeface="Arial" panose="020B0604020202020204" pitchFamily="34" charset="0"/>
              </a:rPr>
              <a:t>3</a:t>
            </a:r>
            <a:r>
              <a:rPr lang="ja-JP" altLang="en-US" sz="800" noProof="1">
                <a:latin typeface="+mj-lt"/>
                <a:ea typeface="Meiryo UI" panose="020B0604030504040204" pitchFamily="34" charset="-128"/>
                <a:cs typeface="Arial" panose="020B0604020202020204" pitchFamily="34" charset="0"/>
              </a:rPr>
              <a:t>月時点で更新データ無し）</a:t>
            </a:r>
            <a:endParaRPr lang="ja-JP" altLang="en-US" sz="800" dirty="0" bmk="">
              <a:latin typeface="+mj-lt"/>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285576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2400" noProof="1">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749024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7" name="Object 6"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一般概況</a:t>
            </a:r>
            <a:r>
              <a:rPr lang="ja-JP" altLang="en-US" sz="1400" noProof="1">
                <a:latin typeface="HGPSoeiKakugothicUB"/>
                <a:ea typeface="HGPSoeiKakugothicUB"/>
              </a:rPr>
              <a:t>／</a:t>
            </a:r>
            <a:r>
              <a:rPr lang="en-US" altLang="ja-JP" sz="1400" noProof="1">
                <a:latin typeface="HGPSoeiKakugothicUB"/>
                <a:ea typeface="HGPSoeiKakugothicUB"/>
              </a:rPr>
              <a:t>経済</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都市化率、上位5都市の人口</a:t>
            </a:r>
          </a:p>
        </p:txBody>
      </p:sp>
      <p:sp>
        <p:nvSpPr>
          <p:cNvPr id="34" name="テキスト ボックス 33"/>
          <p:cNvSpPr txBox="1"/>
          <p:nvPr/>
        </p:nvSpPr>
        <p:spPr>
          <a:xfrm>
            <a:off x="200472" y="1124744"/>
            <a:ext cx="9505056" cy="47070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エジプトの都市部人口は総人口の約</a:t>
            </a:r>
            <a:r>
              <a:rPr lang="en-US" altLang="ja-JP" sz="1400" noProof="1">
                <a:latin typeface="ＭＳ Ｐゴシック"/>
                <a:ea typeface="ＭＳ Ｐゴシック"/>
                <a:cs typeface="Arial"/>
              </a:rPr>
              <a:t>43%</a:t>
            </a:r>
            <a:r>
              <a:rPr lang="ja-JP" altLang="en-US" sz="1400" noProof="1">
                <a:latin typeface="ＭＳ Ｐゴシック"/>
                <a:ea typeface="ＭＳ Ｐゴシック"/>
                <a:cs typeface="Arial"/>
              </a:rPr>
              <a:t>を占めており、これは世界平均の約</a:t>
            </a:r>
            <a:r>
              <a:rPr lang="en-US" altLang="ja-JP" sz="1400" noProof="1">
                <a:latin typeface="ＭＳ Ｐゴシック"/>
                <a:ea typeface="ＭＳ Ｐゴシック"/>
                <a:cs typeface="Arial"/>
              </a:rPr>
              <a:t>55%</a:t>
            </a:r>
            <a:r>
              <a:rPr lang="ja-JP" altLang="en-US" sz="1400" noProof="1">
                <a:latin typeface="ＭＳ Ｐゴシック"/>
                <a:ea typeface="ＭＳ Ｐゴシック"/>
                <a:cs typeface="Arial"/>
              </a:rPr>
              <a:t>と比較すると比較的低い数値となっている。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2025</a:t>
            </a:r>
            <a:r>
              <a:rPr lang="ja-JP" altLang="en-US" sz="1400" noProof="1">
                <a:latin typeface="ＭＳ Ｐゴシック"/>
                <a:ea typeface="ＭＳ Ｐゴシック"/>
                <a:cs typeface="Arial"/>
              </a:rPr>
              <a:t>年、カイロは人口</a:t>
            </a:r>
            <a:r>
              <a:rPr lang="en-US" altLang="ja-JP" sz="1400" noProof="1">
                <a:latin typeface="ＭＳ Ｐゴシック"/>
                <a:ea typeface="ＭＳ Ｐゴシック"/>
                <a:cs typeface="Arial"/>
              </a:rPr>
              <a:t>2500</a:t>
            </a:r>
            <a:r>
              <a:rPr lang="ja-JP" altLang="en-US" sz="1400" noProof="1">
                <a:latin typeface="ＭＳ Ｐゴシック"/>
                <a:ea typeface="ＭＳ Ｐゴシック"/>
                <a:cs typeface="Arial"/>
              </a:rPr>
              <a:t>万人を擁し、最も人口の多い都市となった。</a:t>
            </a:r>
            <a:endParaRPr lang="en-US" altLang="ja-JP" sz="1400" noProof="1">
              <a:latin typeface="ＭＳ Ｐゴシック"/>
              <a:ea typeface="ＭＳ Ｐゴシック"/>
              <a:cs typeface="Arial"/>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nchor="t">
            <a:spAutoFit/>
          </a:bodyPr>
          <a:lstStyle/>
          <a:p>
            <a:r>
              <a:rPr lang="en-US" altLang="ja-JP" sz="800" noProof="1">
                <a:latin typeface="Arial"/>
                <a:ea typeface="ＭＳ Ｐゴシック"/>
                <a:cs typeface="Arial"/>
              </a:rPr>
              <a:t>*都市化率は、都市部に住む人口の割合</a:t>
            </a:r>
          </a:p>
        </p:txBody>
      </p:sp>
      <p:grpSp>
        <p:nvGrpSpPr>
          <p:cNvPr id="39" name="グループ化 7"/>
          <p:cNvGrpSpPr/>
          <p:nvPr/>
        </p:nvGrpSpPr>
        <p:grpSpPr>
          <a:xfrm>
            <a:off x="209726" y="2060848"/>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11478" y="6434593"/>
            <a:ext cx="9288122" cy="364176"/>
          </a:xfrm>
          <a:prstGeom prst="rect">
            <a:avLst/>
          </a:prstGeom>
          <a:noFill/>
        </p:spPr>
        <p:txBody>
          <a:bodyPr wrap="square" lIns="0" tIns="0" rIns="0" bIns="0" rtlCol="0" anchor="t">
            <a:noAutofit/>
          </a:bodyPr>
          <a:lstStyle/>
          <a:p>
            <a:pPr>
              <a:spcAft>
                <a:spcPts val="100"/>
              </a:spcAft>
            </a:pPr>
            <a:r>
              <a:rPr lang="ja-JP" altLang="en-US" sz="800" noProof="1">
                <a:latin typeface="Arial"/>
                <a:ea typeface="ＭＳ Ｐゴシック"/>
                <a:cs typeface="Arial"/>
              </a:rPr>
              <a:t>（出所） </a:t>
            </a:r>
            <a:r>
              <a:rPr lang="en-US" altLang="ja-JP" sz="800" noProof="1">
                <a:latin typeface="Arial"/>
                <a:ea typeface="ＭＳ Ｐゴシック"/>
                <a:cs typeface="Arial"/>
              </a:rPr>
              <a:t>Macrotrends-Urbanization</a:t>
            </a:r>
            <a:r>
              <a:rPr lang="ja-JP" altLang="en-US" sz="800" noProof="1">
                <a:latin typeface="Arial"/>
                <a:ea typeface="ＭＳ Ｐゴシック"/>
                <a:cs typeface="Arial"/>
              </a:rPr>
              <a:t>、 </a:t>
            </a:r>
            <a:r>
              <a:rPr lang="en-US" altLang="ja-JP" sz="800" noProof="1">
                <a:latin typeface="Arial"/>
                <a:ea typeface="ＭＳ Ｐゴシック"/>
                <a:cs typeface="Arial"/>
              </a:rPr>
              <a:t>Macrotrends-Population、国際連合広報センター</a:t>
            </a:r>
            <a:r>
              <a:rPr lang="en-IN" altLang="ja-JP" sz="800" noProof="1">
                <a:solidFill>
                  <a:srgbClr val="000000"/>
                </a:solidFill>
                <a:latin typeface="Arial"/>
                <a:ea typeface="ＭＳ Ｐゴシック"/>
                <a:cs typeface="Arial"/>
              </a:rPr>
              <a:t>, World Urbanization Prospects 2025, Worldometer </a:t>
            </a:r>
            <a:r>
              <a:rPr lang="ja-JP" altLang="en-US" sz="800" noProof="1">
                <a:solidFill>
                  <a:srgbClr val="000000"/>
                </a:solidFill>
                <a:latin typeface="Arial"/>
                <a:ea typeface="ＭＳ Ｐゴシック"/>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r>
              <a:rPr lang="en-IN" altLang="ja-JP" sz="800" noProof="1">
                <a:solidFill>
                  <a:srgbClr val="000000"/>
                </a:solidFill>
                <a:latin typeface="Arial"/>
                <a:ea typeface="ＭＳ Ｐゴシック"/>
                <a:cs typeface="Arial"/>
              </a:rPr>
              <a:t>  </a:t>
            </a:r>
            <a:endParaRPr lang="en-US" altLang="ja-JP" sz="800" noProof="1">
              <a:latin typeface="Arial"/>
              <a:ea typeface="ＭＳ Ｐゴシック"/>
              <a:cs typeface="Arial"/>
            </a:endParaRPr>
          </a:p>
          <a:p>
            <a:pPr>
              <a:spcAft>
                <a:spcPts val="100"/>
              </a:spcAft>
            </a:pPr>
            <a:r>
              <a:rPr lang="en-US" sz="800" noProof="1">
                <a:ea typeface="+mn-lt"/>
                <a:cs typeface="+mn-lt"/>
              </a:rPr>
              <a:t>https://www.macrotrends.net/global-metrics/cities/22812/cairo/population、https://www.unic.or.jp/activities/international_observances/un75/issue-briefs/shifting-demographics/</a:t>
            </a:r>
            <a:endParaRPr lang="en-US" dirty="0">
              <a:ea typeface="ＭＳ Ｐゴシック"/>
              <a:cs typeface="+mn-lt"/>
            </a:endParaRPr>
          </a:p>
          <a:p>
            <a:pPr>
              <a:spcAft>
                <a:spcPts val="100"/>
              </a:spcAft>
            </a:pPr>
            <a:endParaRPr lang="en-US" sz="800" noProof="1">
              <a:cs typeface="Arial"/>
            </a:endParaRPr>
          </a:p>
        </p:txBody>
      </p:sp>
      <p:grpSp>
        <p:nvGrpSpPr>
          <p:cNvPr id="14" name="グループ化 7"/>
          <p:cNvGrpSpPr/>
          <p:nvPr/>
        </p:nvGrpSpPr>
        <p:grpSpPr>
          <a:xfrm>
            <a:off x="5169024" y="2060848"/>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上位5都市の人口（千人）</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32" name="Chart 31">
            <a:extLst>
              <a:ext uri="{FF2B5EF4-FFF2-40B4-BE49-F238E27FC236}">
                <a16:creationId xmlns:a16="http://schemas.microsoft.com/office/drawing/2014/main" id="{2D1ABCDE-78B6-E83A-95C0-1EEE7206F15A}"/>
              </a:ext>
            </a:extLst>
          </p:cNvPr>
          <p:cNvGraphicFramePr/>
          <p:nvPr>
            <p:custDataLst>
              <p:tags r:id="rId3"/>
            </p:custDataLst>
            <p:extLst>
              <p:ext uri="{D42A27DB-BD31-4B8C-83A1-F6EECF244321}">
                <p14:modId xmlns:p14="http://schemas.microsoft.com/office/powerpoint/2010/main" val="4089951182"/>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54"/>
          </a:graphicData>
        </a:graphic>
      </p:graphicFrame>
      <p:cxnSp>
        <p:nvCxnSpPr>
          <p:cNvPr id="72" name="Straight Connector 71">
            <a:extLst>
              <a:ext uri="{FF2B5EF4-FFF2-40B4-BE49-F238E27FC236}">
                <a16:creationId xmlns:a16="http://schemas.microsoft.com/office/drawing/2014/main" id="{62ED533F-520C-2007-E1AE-E4DD9DC4D9FC}"/>
              </a:ext>
            </a:extLst>
          </p:cNvPr>
          <p:cNvCxnSpPr/>
          <p:nvPr>
            <p:custDataLst>
              <p:tags r:id="rId4"/>
            </p:custDataLst>
          </p:nvPr>
        </p:nvCxnSpPr>
        <p:spPr bwMode="auto">
          <a:xfrm>
            <a:off x="3367088" y="4286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AA73058-B77B-5416-9967-E33E57CE337B}"/>
              </a:ext>
            </a:extLst>
          </p:cNvPr>
          <p:cNvCxnSpPr/>
          <p:nvPr>
            <p:custDataLst>
              <p:tags r:id="rId5"/>
            </p:custDataLst>
          </p:nvPr>
        </p:nvCxnSpPr>
        <p:spPr bwMode="auto">
          <a:xfrm>
            <a:off x="3751263" y="4241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191C144-DDC9-FF82-0254-1F44162C2C67}"/>
              </a:ext>
            </a:extLst>
          </p:cNvPr>
          <p:cNvCxnSpPr/>
          <p:nvPr>
            <p:custDataLst>
              <p:tags r:id="rId6"/>
            </p:custDataLst>
          </p:nvPr>
        </p:nvCxnSpPr>
        <p:spPr bwMode="auto">
          <a:xfrm>
            <a:off x="4137025" y="4186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FC6520F-E3D8-6938-D324-F001461E4BD0}"/>
              </a:ext>
            </a:extLst>
          </p:cNvPr>
          <p:cNvCxnSpPr/>
          <p:nvPr>
            <p:custDataLst>
              <p:tags r:id="rId7"/>
            </p:custDataLst>
          </p:nvPr>
        </p:nvCxnSpPr>
        <p:spPr bwMode="auto">
          <a:xfrm>
            <a:off x="4521200" y="4121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8"/>
            </p:custDataLst>
          </p:nvPr>
        </p:nvSpPr>
        <p:spPr bwMode="auto">
          <a:xfrm>
            <a:off x="230189" y="2198688"/>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1000" b="0" noProof="1">
                <a:sym typeface="+mn-lt"/>
              </a:rPr>
              <a:t>（%）</a:t>
            </a:r>
          </a:p>
        </p:txBody>
      </p:sp>
      <p:sp useBgFill="1">
        <p:nvSpPr>
          <p:cNvPr id="26" name="テキスト プレースホルダ 9">
            <a:extLst>
              <a:ext uri="{FF2B5EF4-FFF2-40B4-BE49-F238E27FC236}">
                <a16:creationId xmlns:a16="http://schemas.microsoft.com/office/drawing/2014/main" id="{2B6FCB8A-3D40-46EC-8CB6-58785D2EEEF5}"/>
              </a:ext>
            </a:extLst>
          </p:cNvPr>
          <p:cNvSpPr>
            <a:spLocks/>
          </p:cNvSpPr>
          <p:nvPr>
            <p:custDataLst>
              <p:tags r:id="rId9"/>
            </p:custDataLst>
          </p:nvPr>
        </p:nvSpPr>
        <p:spPr bwMode="gray">
          <a:xfrm>
            <a:off x="592138" y="37496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70FCE2BC-E1CE-45B7-A2EA-C55313EBA614}" type="datetime'''''''''''''''5''''''''''''''''''''''''7''.''''''''''3'''">
              <a:rPr lang="en-US" altLang="en-US" sz="1000" smtClean="0">
                <a:effectLst/>
                <a:sym typeface="+mn-lt"/>
              </a:rPr>
              <a:pPr marL="0" lvl="0" indent="0">
                <a:spcBef>
                  <a:spcPct val="0"/>
                </a:spcBef>
                <a:buNone/>
              </a:pPr>
              <a:t>57.3</a:t>
            </a:fld>
            <a:endParaRPr kumimoji="1" lang="en-US" altLang="ja-JP" sz="1000" dirty="0">
              <a:sym typeface="+mn-lt"/>
            </a:endParaRPr>
          </a:p>
        </p:txBody>
      </p:sp>
      <p:sp useBgFill="1">
        <p:nvSpPr>
          <p:cNvPr id="31" name="テキスト プレースホルダ 9">
            <a:extLst>
              <a:ext uri="{FF2B5EF4-FFF2-40B4-BE49-F238E27FC236}">
                <a16:creationId xmlns:a16="http://schemas.microsoft.com/office/drawing/2014/main" id="{0B44FDB0-FE17-CC33-CDA6-DDEAAB39F198}"/>
              </a:ext>
            </a:extLst>
          </p:cNvPr>
          <p:cNvSpPr>
            <a:spLocks/>
          </p:cNvSpPr>
          <p:nvPr>
            <p:custDataLst>
              <p:tags r:id="rId10"/>
            </p:custDataLst>
          </p:nvPr>
        </p:nvSpPr>
        <p:spPr bwMode="gray">
          <a:xfrm>
            <a:off x="630238" y="42449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32DBD89-1A16-40B2-A566-4E4B0CE977A7}" type="datetime'''''''''''''''''''''''''4''''''''''''''2''''''.''7'''''''">
              <a:rPr lang="en-US" altLang="en-US" sz="1000" smtClean="0">
                <a:effectLst/>
                <a:sym typeface="+mn-lt"/>
              </a:rPr>
              <a:pPr marL="0" lvl="0" indent="0">
                <a:spcBef>
                  <a:spcPct val="0"/>
                </a:spcBef>
                <a:buNone/>
              </a:pPr>
              <a:t>42.7</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AD4372E5-3BFC-B934-9045-B65A8B1CAFA8}"/>
              </a:ext>
            </a:extLst>
          </p:cNvPr>
          <p:cNvSpPr>
            <a:spLocks/>
          </p:cNvSpPr>
          <p:nvPr>
            <p:custDataLst>
              <p:tags r:id="rId11"/>
            </p:custDataLst>
          </p:nvPr>
        </p:nvSpPr>
        <p:spPr bwMode="auto">
          <a:xfrm>
            <a:off x="5270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F1CB2B-2E51-4526-A2C4-18C514F4C0C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153E693-37A5-6A00-8294-CE363B814725}"/>
              </a:ext>
            </a:extLst>
          </p:cNvPr>
          <p:cNvSpPr>
            <a:spLocks/>
          </p:cNvSpPr>
          <p:nvPr>
            <p:custDataLst>
              <p:tags r:id="rId12"/>
            </p:custDataLst>
          </p:nvPr>
        </p:nvSpPr>
        <p:spPr bwMode="auto">
          <a:xfrm>
            <a:off x="98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759443-6C81-4D11-90B4-542844106ED2}"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8ABDE6F4-B3A2-5917-629F-80AB39479F06}"/>
              </a:ext>
            </a:extLst>
          </p:cNvPr>
          <p:cNvSpPr>
            <a:spLocks/>
          </p:cNvSpPr>
          <p:nvPr>
            <p:custDataLst>
              <p:tags r:id="rId13"/>
            </p:custDataLst>
          </p:nvPr>
        </p:nvSpPr>
        <p:spPr bwMode="auto">
          <a:xfrm>
            <a:off x="13668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29D1C6C-B990-4DB4-9514-3320D6618C2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880CC9A-BBF8-5C54-DDA6-F02718A745D4}"/>
              </a:ext>
            </a:extLst>
          </p:cNvPr>
          <p:cNvSpPr>
            <a:spLocks/>
          </p:cNvSpPr>
          <p:nvPr>
            <p:custDataLst>
              <p:tags r:id="rId14"/>
            </p:custDataLst>
          </p:nvPr>
        </p:nvSpPr>
        <p:spPr bwMode="auto">
          <a:xfrm>
            <a:off x="1751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BAD2303-E8E3-4820-9D98-0FEA77FE96A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2FFC9259-6CBA-6007-8EB3-B0E2BC9EA615}"/>
              </a:ext>
            </a:extLst>
          </p:cNvPr>
          <p:cNvSpPr>
            <a:spLocks/>
          </p:cNvSpPr>
          <p:nvPr>
            <p:custDataLst>
              <p:tags r:id="rId15"/>
            </p:custDataLst>
          </p:nvPr>
        </p:nvSpPr>
        <p:spPr bwMode="auto">
          <a:xfrm>
            <a:off x="21367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36BE2C-1C58-452F-B3B4-43E82138238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1A6FF623-8309-EB47-02E9-36F7259DB225}"/>
              </a:ext>
            </a:extLst>
          </p:cNvPr>
          <p:cNvSpPr>
            <a:spLocks/>
          </p:cNvSpPr>
          <p:nvPr>
            <p:custDataLst>
              <p:tags r:id="rId16"/>
            </p:custDataLst>
          </p:nvPr>
        </p:nvSpPr>
        <p:spPr bwMode="auto">
          <a:xfrm>
            <a:off x="2520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CB8012-22F1-4206-AC95-578215E387E4}"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B136A803-E81B-22E1-B961-1295D1112D9B}"/>
              </a:ext>
            </a:extLst>
          </p:cNvPr>
          <p:cNvSpPr>
            <a:spLocks/>
          </p:cNvSpPr>
          <p:nvPr>
            <p:custDataLst>
              <p:tags r:id="rId17"/>
            </p:custDataLst>
          </p:nvPr>
        </p:nvSpPr>
        <p:spPr bwMode="auto">
          <a:xfrm>
            <a:off x="2905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BDF186-EF59-43B8-9705-0BDE6D006ABF}"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49DB31F6-9D0D-31A9-FBB6-E11AC17075DB}"/>
              </a:ext>
            </a:extLst>
          </p:cNvPr>
          <p:cNvSpPr>
            <a:spLocks/>
          </p:cNvSpPr>
          <p:nvPr>
            <p:custDataLst>
              <p:tags r:id="rId18"/>
            </p:custDataLst>
          </p:nvPr>
        </p:nvSpPr>
        <p:spPr bwMode="auto">
          <a:xfrm>
            <a:off x="32908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F52363-3A74-4F47-901F-B57EB32621D0}"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useBgFill="1">
        <p:nvSpPr>
          <p:cNvPr id="69" name="テキスト プレースホルダ 9">
            <a:extLst>
              <a:ext uri="{FF2B5EF4-FFF2-40B4-BE49-F238E27FC236}">
                <a16:creationId xmlns:a16="http://schemas.microsoft.com/office/drawing/2014/main" id="{20ABDD17-1950-64E8-88FF-9E27764513E6}"/>
              </a:ext>
            </a:extLst>
          </p:cNvPr>
          <p:cNvSpPr>
            <a:spLocks/>
          </p:cNvSpPr>
          <p:nvPr>
            <p:custDataLst>
              <p:tags r:id="rId19"/>
            </p:custDataLst>
          </p:nvPr>
        </p:nvSpPr>
        <p:spPr bwMode="gray">
          <a:xfrm>
            <a:off x="3611563" y="4089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736172-B2E6-4931-B8E8-FABE389DA557}" type="datetime'''''''46''.''''''''''''''0'''''''''''''''''''''">
              <a:rPr lang="en-US" altLang="en-US" sz="1000" smtClean="0">
                <a:effectLst/>
                <a:sym typeface="+mn-lt"/>
              </a:rPr>
              <a:pPr marL="0" lvl="0" indent="0" algn="ctr">
                <a:spcBef>
                  <a:spcPct val="0"/>
                </a:spcBef>
                <a:buNone/>
              </a:pPr>
              <a:t>46.0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B64A0D0-4768-0A43-0D77-40CABB3BFFFC}"/>
              </a:ext>
            </a:extLst>
          </p:cNvPr>
          <p:cNvSpPr>
            <a:spLocks/>
          </p:cNvSpPr>
          <p:nvPr>
            <p:custDataLst>
              <p:tags r:id="rId20"/>
            </p:custDataLst>
          </p:nvPr>
        </p:nvSpPr>
        <p:spPr bwMode="auto">
          <a:xfrm>
            <a:off x="3675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DBB8D97-6374-4286-BD9D-1EED4E0EE554}"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useBgFill="1">
        <p:nvSpPr>
          <p:cNvPr id="70" name="テキスト プレースホルダ 9">
            <a:extLst>
              <a:ext uri="{FF2B5EF4-FFF2-40B4-BE49-F238E27FC236}">
                <a16:creationId xmlns:a16="http://schemas.microsoft.com/office/drawing/2014/main" id="{B71B6E15-39E5-FAF2-7E17-EF88173C44FB}"/>
              </a:ext>
            </a:extLst>
          </p:cNvPr>
          <p:cNvSpPr>
            <a:spLocks/>
          </p:cNvSpPr>
          <p:nvPr>
            <p:custDataLst>
              <p:tags r:id="rId21"/>
            </p:custDataLst>
          </p:nvPr>
        </p:nvSpPr>
        <p:spPr bwMode="gray">
          <a:xfrm>
            <a:off x="3997325" y="40338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4479B5-D5DD-4BE7-BD80-0ED7DB062B3D}" type="datetime'''''''''''''''''''4''''''''''7''''.''''7'''''''''''''''''''''">
              <a:rPr lang="en-US" altLang="en-US" sz="1000" smtClean="0">
                <a:effectLst/>
                <a:sym typeface="+mn-lt"/>
              </a:rPr>
              <a:pPr marL="0" lvl="0" indent="0" algn="ctr">
                <a:spcBef>
                  <a:spcPct val="0"/>
                </a:spcBef>
                <a:buNone/>
              </a:pPr>
              <a:t>47.7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0D0D6237-20BB-8BE7-F68E-0EA9A90B681C}"/>
              </a:ext>
            </a:extLst>
          </p:cNvPr>
          <p:cNvSpPr>
            <a:spLocks/>
          </p:cNvSpPr>
          <p:nvPr>
            <p:custDataLst>
              <p:tags r:id="rId22"/>
            </p:custDataLst>
          </p:nvPr>
        </p:nvSpPr>
        <p:spPr bwMode="auto">
          <a:xfrm>
            <a:off x="40608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507AE5-92A4-4DBD-B022-B1D4F1CA5449}"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5C4032EB-0B1D-936A-C50B-EDC157D1569A}"/>
              </a:ext>
            </a:extLst>
          </p:cNvPr>
          <p:cNvSpPr>
            <a:spLocks/>
          </p:cNvSpPr>
          <p:nvPr>
            <p:custDataLst>
              <p:tags r:id="rId23"/>
            </p:custDataLst>
          </p:nvPr>
        </p:nvSpPr>
        <p:spPr bwMode="auto">
          <a:xfrm>
            <a:off x="44450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323F81-CA13-4EA1-9B63-296D8CAAAD2A}"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graphicFrame>
        <p:nvGraphicFramePr>
          <p:cNvPr id="11" name="Chart 10">
            <a:extLst>
              <a:ext uri="{FF2B5EF4-FFF2-40B4-BE49-F238E27FC236}">
                <a16:creationId xmlns:a16="http://schemas.microsoft.com/office/drawing/2014/main" id="{F82781F8-2BDD-15B4-0135-FFE0F3BF1D9E}"/>
              </a:ext>
            </a:extLst>
          </p:cNvPr>
          <p:cNvGraphicFramePr/>
          <p:nvPr>
            <p:custDataLst>
              <p:tags r:id="rId24"/>
            </p:custDataLst>
            <p:extLst>
              <p:ext uri="{D42A27DB-BD31-4B8C-83A1-F6EECF244321}">
                <p14:modId xmlns:p14="http://schemas.microsoft.com/office/powerpoint/2010/main" val="230388326"/>
              </p:ext>
            </p:extLst>
          </p:nvPr>
        </p:nvGraphicFramePr>
        <p:xfrm>
          <a:off x="5200650" y="2622550"/>
          <a:ext cx="4381500" cy="3563938"/>
        </p:xfrm>
        <a:graphic>
          <a:graphicData uri="http://schemas.openxmlformats.org/drawingml/2006/chart">
            <c:chart xmlns:c="http://schemas.openxmlformats.org/drawingml/2006/chart" xmlns:r="http://schemas.openxmlformats.org/officeDocument/2006/relationships" r:id="rId55"/>
          </a:graphicData>
        </a:graphic>
      </p:graphicFrame>
      <p:cxnSp>
        <p:nvCxnSpPr>
          <p:cNvPr id="184" name="Straight Connector 183">
            <a:extLst>
              <a:ext uri="{FF2B5EF4-FFF2-40B4-BE49-F238E27FC236}">
                <a16:creationId xmlns:a16="http://schemas.microsoft.com/office/drawing/2014/main" id="{539B6F8F-94DC-A591-2D89-9609744414CC}"/>
              </a:ext>
            </a:extLst>
          </p:cNvPr>
          <p:cNvCxnSpPr/>
          <p:nvPr>
            <p:custDataLst>
              <p:tags r:id="rId25"/>
            </p:custDataLst>
          </p:nvPr>
        </p:nvCxnSpPr>
        <p:spPr bwMode="auto">
          <a:xfrm flipH="1">
            <a:off x="6491289" y="4562475"/>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57F88483-9D5F-6D25-FDE2-E14F4870DD92}"/>
              </a:ext>
            </a:extLst>
          </p:cNvPr>
          <p:cNvCxnSpPr>
            <a:cxnSpLocks/>
          </p:cNvCxnSpPr>
          <p:nvPr>
            <p:custDataLst>
              <p:tags r:id="rId26"/>
            </p:custDataLst>
          </p:nvPr>
        </p:nvCxnSpPr>
        <p:spPr bwMode="auto">
          <a:xfrm flipH="1" flipV="1">
            <a:off x="7412038" y="4127500"/>
            <a:ext cx="85725" cy="17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E06AB49D-5108-B8B0-E119-AD0627F9B187}"/>
              </a:ext>
            </a:extLst>
          </p:cNvPr>
          <p:cNvCxnSpPr>
            <a:cxnSpLocks/>
          </p:cNvCxnSpPr>
          <p:nvPr>
            <p:custDataLst>
              <p:tags r:id="rId27"/>
            </p:custDataLst>
          </p:nvPr>
        </p:nvCxnSpPr>
        <p:spPr bwMode="auto">
          <a:xfrm flipH="1">
            <a:off x="7412038" y="4022725"/>
            <a:ext cx="85725" cy="158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2" name="テキスト プレースホルダ 9">
            <a:extLst>
              <a:ext uri="{FF2B5EF4-FFF2-40B4-BE49-F238E27FC236}">
                <a16:creationId xmlns:a16="http://schemas.microsoft.com/office/drawing/2014/main" id="{2EAE4E7F-004D-18CC-6A29-FA73CDB7DAA2}"/>
              </a:ext>
            </a:extLst>
          </p:cNvPr>
          <p:cNvSpPr>
            <a:spLocks/>
          </p:cNvSpPr>
          <p:nvPr>
            <p:custDataLst>
              <p:tags r:id="rId28"/>
            </p:custDataLst>
          </p:nvPr>
        </p:nvSpPr>
        <p:spPr bwMode="gray">
          <a:xfrm>
            <a:off x="6032500" y="446563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DD0BA7-79F8-484A-8141-6912C2E0FA03}" type="datetime'''''''7''''9''''''''''''''''''''''''''''''''''''''5'''''">
              <a:rPr lang="en-US" altLang="en-US" sz="800" smtClean="0">
                <a:effectLst/>
                <a:sym typeface="+mn-lt"/>
              </a:rPr>
              <a:pPr marL="0" lvl="0" indent="0" algn="ctr">
                <a:spcBef>
                  <a:spcPct val="0"/>
                </a:spcBef>
                <a:buNone/>
              </a:pPr>
              <a:t>795</a:t>
            </a:fld>
            <a:endParaRPr kumimoji="1" lang="en-US" altLang="ja-JP" sz="800" dirty="0">
              <a:sym typeface="+mn-lt"/>
            </a:endParaRPr>
          </a:p>
        </p:txBody>
      </p:sp>
      <p:sp>
        <p:nvSpPr>
          <p:cNvPr id="183" name="テキスト プレースホルダ 9">
            <a:extLst>
              <a:ext uri="{FF2B5EF4-FFF2-40B4-BE49-F238E27FC236}">
                <a16:creationId xmlns:a16="http://schemas.microsoft.com/office/drawing/2014/main" id="{DD7075BC-2F9D-C7D5-7B21-BA920F3B89B9}"/>
              </a:ext>
            </a:extLst>
          </p:cNvPr>
          <p:cNvSpPr>
            <a:spLocks/>
          </p:cNvSpPr>
          <p:nvPr>
            <p:custDataLst>
              <p:tags r:id="rId29"/>
            </p:custDataLst>
          </p:nvPr>
        </p:nvSpPr>
        <p:spPr bwMode="gray">
          <a:xfrm>
            <a:off x="6319838" y="4405313"/>
            <a:ext cx="200025" cy="122238"/>
          </a:xfrm>
          <a:prstGeom prst="rect">
            <a:avLst/>
          </a:prstGeom>
          <a:solidFill>
            <a:srgbClr val="B8C7DE"/>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B7DE77-DA20-4189-A273-1187AC1EB895}" type="datetime'''''''''''''''''''''''9''''1''''''''''''''''''''''''''''''''4'">
              <a:rPr lang="en-US" altLang="en-US" sz="800" smtClean="0">
                <a:effectLst/>
                <a:sym typeface="+mn-lt"/>
              </a:rPr>
              <a:pPr marL="0" lvl="0" indent="0" algn="ctr">
                <a:spcBef>
                  <a:spcPct val="0"/>
                </a:spcBef>
                <a:buNone/>
              </a:pPr>
              <a:t>914</a:t>
            </a:fld>
            <a:endParaRPr kumimoji="1" lang="en-US" altLang="ja-JP" sz="800" dirty="0">
              <a:sym typeface="+mn-lt"/>
            </a:endParaRPr>
          </a:p>
        </p:txBody>
      </p:sp>
      <p:sp>
        <p:nvSpPr>
          <p:cNvPr id="226" name="テキスト プレースホルダ 9">
            <a:extLst>
              <a:ext uri="{FF2B5EF4-FFF2-40B4-BE49-F238E27FC236}">
                <a16:creationId xmlns:a16="http://schemas.microsoft.com/office/drawing/2014/main" id="{1D4A518C-3D1A-DC96-8F7C-588BEE830BFF}"/>
              </a:ext>
            </a:extLst>
          </p:cNvPr>
          <p:cNvSpPr>
            <a:spLocks/>
          </p:cNvSpPr>
          <p:nvPr>
            <p:custDataLst>
              <p:tags r:id="rId30"/>
            </p:custDataLst>
          </p:nvPr>
        </p:nvSpPr>
        <p:spPr bwMode="auto">
          <a:xfrm>
            <a:off x="61293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F1934D-82B0-4666-9BD6-4B48E6D7EBF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B4279F9C-BAE9-88DC-CAD5-B899D470EDDA}"/>
              </a:ext>
            </a:extLst>
          </p:cNvPr>
          <p:cNvSpPr>
            <a:spLocks/>
          </p:cNvSpPr>
          <p:nvPr>
            <p:custDataLst>
              <p:tags r:id="rId31"/>
            </p:custDataLst>
          </p:nvPr>
        </p:nvSpPr>
        <p:spPr bwMode="gray">
          <a:xfrm>
            <a:off x="7096125" y="41433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93682-8825-49A2-B878-FC3A1AFFD7C2}" type="datetime'''''''''''''''''''''''''''''8''''5''''3'">
              <a:rPr kumimoji="0" lang="en-US" altLang="en-US" sz="800" smtClean="0">
                <a:effectLst/>
                <a:sym typeface="+mn-lt"/>
              </a:rPr>
              <a:pPr marL="0" lvl="0" indent="0" algn="ctr">
                <a:spcBef>
                  <a:spcPct val="0"/>
                </a:spcBef>
                <a:buNone/>
              </a:pPr>
              <a:t>853</a:t>
            </a:fld>
            <a:endParaRPr kumimoji="0" lang="en-US" altLang="ja-JP" sz="800" dirty="0">
              <a:sym typeface="+mn-lt"/>
            </a:endParaRPr>
          </a:p>
        </p:txBody>
      </p:sp>
      <p:sp>
        <p:nvSpPr>
          <p:cNvPr id="227" name="テキスト プレースホルダ 9">
            <a:extLst>
              <a:ext uri="{FF2B5EF4-FFF2-40B4-BE49-F238E27FC236}">
                <a16:creationId xmlns:a16="http://schemas.microsoft.com/office/drawing/2014/main" id="{015564D1-2B01-3F21-A15D-070E1969B6A0}"/>
              </a:ext>
            </a:extLst>
          </p:cNvPr>
          <p:cNvSpPr>
            <a:spLocks/>
          </p:cNvSpPr>
          <p:nvPr>
            <p:custDataLst>
              <p:tags r:id="rId32"/>
            </p:custDataLst>
          </p:nvPr>
        </p:nvSpPr>
        <p:spPr bwMode="auto">
          <a:xfrm>
            <a:off x="705008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5F3D36-39C7-4C56-8ECD-465F8F4D9B62}" type="datetime'''''''''''''''2''''0''1''''''0'">
              <a:rPr lang="en-US" altLang="en-US" sz="1000" smtClean="0">
                <a:effectLst/>
                <a:sym typeface="+mn-lt"/>
              </a:rPr>
              <a:pPr marL="0" lvl="0" indent="0" algn="ctr">
                <a:spcBef>
                  <a:spcPct val="0"/>
                </a:spcBef>
                <a:buNone/>
              </a:pPr>
              <a:t>2010</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56894F91-CCB2-9E94-5AA9-C6F18A84D4C8}"/>
              </a:ext>
            </a:extLst>
          </p:cNvPr>
          <p:cNvSpPr>
            <a:spLocks/>
          </p:cNvSpPr>
          <p:nvPr>
            <p:custDataLst>
              <p:tags r:id="rId33"/>
            </p:custDataLst>
          </p:nvPr>
        </p:nvSpPr>
        <p:spPr bwMode="auto">
          <a:xfrm>
            <a:off x="79708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B8D825-CEEE-4D4C-BBAB-A9960D0ECC24}"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326C33EC-4DD0-E68B-6BFE-1364B3EAB3C0}"/>
              </a:ext>
            </a:extLst>
          </p:cNvPr>
          <p:cNvSpPr>
            <a:spLocks/>
          </p:cNvSpPr>
          <p:nvPr>
            <p:custDataLst>
              <p:tags r:id="rId34"/>
            </p:custDataLst>
          </p:nvPr>
        </p:nvSpPr>
        <p:spPr bwMode="auto">
          <a:xfrm>
            <a:off x="889158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C22B33F-844E-46BD-AB6A-26411B51796B}" type="datetime'''''''''''''''''''''2''''''0''''''''''30'''''''''''''''''''''">
              <a:rPr lang="en-US" altLang="en-US" sz="1000" smtClean="0">
                <a:effectLst/>
                <a:sym typeface="+mn-lt"/>
              </a:rPr>
              <a:pPr marL="0" lvl="0" indent="0" algn="ctr">
                <a:spcBef>
                  <a:spcPct val="0"/>
                </a:spcBef>
                <a:buNone/>
              </a:pPr>
              <a:t>2030</a:t>
            </a:fld>
            <a:endParaRPr kumimoji="1" lang="en-US" altLang="ja-JP" sz="1000" dirty="0">
              <a:sym typeface="+mn-lt"/>
            </a:endParaRPr>
          </a:p>
        </p:txBody>
      </p:sp>
      <p:cxnSp>
        <p:nvCxnSpPr>
          <p:cNvPr id="61" name="Straight Connector 60">
            <a:extLst>
              <a:ext uri="{FF2B5EF4-FFF2-40B4-BE49-F238E27FC236}">
                <a16:creationId xmlns:a16="http://schemas.microsoft.com/office/drawing/2014/main" id="{BC1C9807-594D-4913-26D9-2634522CEA92}"/>
              </a:ext>
            </a:extLst>
          </p:cNvPr>
          <p:cNvCxnSpPr/>
          <p:nvPr>
            <p:custDataLst>
              <p:tags r:id="rId35"/>
            </p:custDataLst>
          </p:nvPr>
        </p:nvCxnSpPr>
        <p:spPr bwMode="gray">
          <a:xfrm>
            <a:off x="3778250" y="265906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40B507C-7705-73A5-474B-A592EEB0CFDD}"/>
              </a:ext>
            </a:extLst>
          </p:cNvPr>
          <p:cNvCxnSpPr/>
          <p:nvPr>
            <p:custDataLst>
              <p:tags r:id="rId36"/>
            </p:custDataLst>
          </p:nvPr>
        </p:nvCxnSpPr>
        <p:spPr bwMode="gray">
          <a:xfrm>
            <a:off x="3778250" y="2862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AB893865-FE72-78B0-64DE-1E6AE1C869B8}"/>
              </a:ext>
            </a:extLst>
          </p:cNvPr>
          <p:cNvSpPr/>
          <p:nvPr>
            <p:custDataLst>
              <p:tags r:id="rId37"/>
            </p:custDataLst>
          </p:nvPr>
        </p:nvSpPr>
        <p:spPr bwMode="auto">
          <a:xfrm>
            <a:off x="3867150" y="2620963"/>
            <a:ext cx="76200" cy="76200"/>
          </a:xfrm>
          <a:prstGeom prst="ellipse">
            <a:avLst/>
          </a:prstGeom>
          <a:solidFill>
            <a:srgbClr val="1F497D"/>
          </a:solidFill>
          <a:ln w="9525" cmpd="sng" algn="ctr">
            <a:solidFill>
              <a:srgbClr val="1F497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7" name="Rectangle 66">
            <a:extLst>
              <a:ext uri="{FF2B5EF4-FFF2-40B4-BE49-F238E27FC236}">
                <a16:creationId xmlns:a16="http://schemas.microsoft.com/office/drawing/2014/main" id="{95C94015-9852-FB8F-30B1-EC4887EFD0A2}"/>
              </a:ext>
            </a:extLst>
          </p:cNvPr>
          <p:cNvSpPr/>
          <p:nvPr>
            <p:custDataLst>
              <p:tags r:id="rId38"/>
            </p:custDataLst>
          </p:nvPr>
        </p:nvSpPr>
        <p:spPr bwMode="auto">
          <a:xfrm>
            <a:off x="3867150" y="2824163"/>
            <a:ext cx="76200" cy="76200"/>
          </a:xfrm>
          <a:prstGeom prst="rect">
            <a:avLst/>
          </a:prstGeom>
          <a:solidFill>
            <a:srgbClr val="80CCE8"/>
          </a:solidFill>
          <a:ln w="9525" cmpd="sng" algn="ctr">
            <a:solidFill>
              <a:srgbClr val="80CCE8"/>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8" name="テキスト プレースホルダ 9">
            <a:extLst>
              <a:ext uri="{FF2B5EF4-FFF2-40B4-BE49-F238E27FC236}">
                <a16:creationId xmlns:a16="http://schemas.microsoft.com/office/drawing/2014/main" id="{536782F4-EE35-7C8B-F962-BCF03C8E7457}"/>
              </a:ext>
            </a:extLst>
          </p:cNvPr>
          <p:cNvSpPr>
            <a:spLocks/>
          </p:cNvSpPr>
          <p:nvPr>
            <p:custDataLst>
              <p:tags r:id="rId39"/>
            </p:custDataLst>
          </p:nvPr>
        </p:nvSpPr>
        <p:spPr bwMode="auto">
          <a:xfrm>
            <a:off x="4089400" y="25876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FFC2DBD-E178-45D2-9D0C-E8BD4336896C}" type="datetime'''''農村''''''''''''''''''''''''''部'''''''''''">
              <a:rPr lang="ja-JP" altLang="en-US" sz="1000" smtClean="0"/>
              <a:pPr/>
              <a:t>農村部</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D27B1401-0A31-6B19-69F1-E4A2452425E3}"/>
              </a:ext>
            </a:extLst>
          </p:cNvPr>
          <p:cNvSpPr>
            <a:spLocks/>
          </p:cNvSpPr>
          <p:nvPr>
            <p:custDataLst>
              <p:tags r:id="rId40"/>
            </p:custDataLst>
          </p:nvPr>
        </p:nvSpPr>
        <p:spPr bwMode="auto">
          <a:xfrm>
            <a:off x="4089400" y="27908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179D8F1-90E9-4B0C-AC46-39451D3EDCC7}" type="datetime'都''''''''市''''''''''''''''部'''''''''''''''''''''''''''">
              <a:rPr lang="ja-JP" altLang="en-US" sz="1000" smtClean="0"/>
              <a:pPr/>
              <a:t>都市部</a:t>
            </a:fld>
            <a:endParaRPr kumimoji="1" lang="en-US" altLang="ja-JP" sz="1000" dirty="0">
              <a:sym typeface="+mn-lt"/>
            </a:endParaRPr>
          </a:p>
        </p:txBody>
      </p:sp>
      <p:sp>
        <p:nvSpPr>
          <p:cNvPr id="141" name="Rectangle 140">
            <a:extLst>
              <a:ext uri="{FF2B5EF4-FFF2-40B4-BE49-F238E27FC236}">
                <a16:creationId xmlns:a16="http://schemas.microsoft.com/office/drawing/2014/main" id="{720F2D47-4A8B-3C76-82B0-6A08AD3A2FE8}"/>
              </a:ext>
            </a:extLst>
          </p:cNvPr>
          <p:cNvSpPr/>
          <p:nvPr>
            <p:custDataLst>
              <p:tags r:id="rId41"/>
            </p:custDataLst>
          </p:nvPr>
        </p:nvSpPr>
        <p:spPr bwMode="auto">
          <a:xfrm>
            <a:off x="5978525" y="2484438"/>
            <a:ext cx="179388" cy="133350"/>
          </a:xfrm>
          <a:prstGeom prst="rect">
            <a:avLst/>
          </a:prstGeom>
          <a:solidFill>
            <a:srgbClr val="364D6E"/>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2" name="Rectangle 141">
            <a:extLst>
              <a:ext uri="{FF2B5EF4-FFF2-40B4-BE49-F238E27FC236}">
                <a16:creationId xmlns:a16="http://schemas.microsoft.com/office/drawing/2014/main" id="{E2103B35-2828-D530-8BE8-AD05F153448E}"/>
              </a:ext>
            </a:extLst>
          </p:cNvPr>
          <p:cNvSpPr/>
          <p:nvPr>
            <p:custDataLst>
              <p:tags r:id="rId42"/>
            </p:custDataLst>
          </p:nvPr>
        </p:nvSpPr>
        <p:spPr bwMode="auto">
          <a:xfrm>
            <a:off x="5978525" y="2687638"/>
            <a:ext cx="179388" cy="133350"/>
          </a:xfrm>
          <a:prstGeom prst="rect">
            <a:avLst/>
          </a:prstGeom>
          <a:solidFill>
            <a:srgbClr val="6F8DB9"/>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3" name="Rectangle 142">
            <a:extLst>
              <a:ext uri="{FF2B5EF4-FFF2-40B4-BE49-F238E27FC236}">
                <a16:creationId xmlns:a16="http://schemas.microsoft.com/office/drawing/2014/main" id="{92C46D5E-B6CD-BDA6-4695-AA3A29E44B5D}"/>
              </a:ext>
            </a:extLst>
          </p:cNvPr>
          <p:cNvSpPr/>
          <p:nvPr>
            <p:custDataLst>
              <p:tags r:id="rId43"/>
            </p:custDataLst>
          </p:nvPr>
        </p:nvSpPr>
        <p:spPr bwMode="auto">
          <a:xfrm>
            <a:off x="5978525" y="2890838"/>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4" name="Rectangle 143">
            <a:extLst>
              <a:ext uri="{FF2B5EF4-FFF2-40B4-BE49-F238E27FC236}">
                <a16:creationId xmlns:a16="http://schemas.microsoft.com/office/drawing/2014/main" id="{F9A4DB1A-2627-1B77-BD9C-D44AD239513E}"/>
              </a:ext>
            </a:extLst>
          </p:cNvPr>
          <p:cNvSpPr/>
          <p:nvPr>
            <p:custDataLst>
              <p:tags r:id="rId44"/>
            </p:custDataLst>
          </p:nvPr>
        </p:nvSpPr>
        <p:spPr bwMode="auto">
          <a:xfrm>
            <a:off x="5978525" y="3094038"/>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5" name="Rectangle 144">
            <a:extLst>
              <a:ext uri="{FF2B5EF4-FFF2-40B4-BE49-F238E27FC236}">
                <a16:creationId xmlns:a16="http://schemas.microsoft.com/office/drawing/2014/main" id="{ADE8C240-E871-4FCD-DA06-BF09DFB3727F}"/>
              </a:ext>
            </a:extLst>
          </p:cNvPr>
          <p:cNvSpPr/>
          <p:nvPr>
            <p:custDataLst>
              <p:tags r:id="rId45"/>
            </p:custDataLst>
          </p:nvPr>
        </p:nvSpPr>
        <p:spPr bwMode="auto">
          <a:xfrm>
            <a:off x="5978525" y="3297238"/>
            <a:ext cx="179388" cy="133350"/>
          </a:xfrm>
          <a:prstGeom prst="rect">
            <a:avLst/>
          </a:prstGeom>
          <a:solidFill>
            <a:srgbClr val="B8C7DE"/>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テキスト プレースホルダ 9">
            <a:extLst>
              <a:ext uri="{FF2B5EF4-FFF2-40B4-BE49-F238E27FC236}">
                <a16:creationId xmlns:a16="http://schemas.microsoft.com/office/drawing/2014/main" id="{162EE7C4-8CE1-2ED5-372F-775CB1B66D71}"/>
              </a:ext>
            </a:extLst>
          </p:cNvPr>
          <p:cNvSpPr>
            <a:spLocks/>
          </p:cNvSpPr>
          <p:nvPr>
            <p:custDataLst>
              <p:tags r:id="rId46"/>
            </p:custDataLst>
          </p:nvPr>
        </p:nvSpPr>
        <p:spPr bwMode="auto">
          <a:xfrm>
            <a:off x="6208713" y="2479675"/>
            <a:ext cx="1241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8BE974C-48EF-4FAB-9E9E-FCEB646D00FA}" type="datetime'''''''''ア''ル''＝''カ''''''''''''''''ーヒラ（''''''''カイロ''''''''）'''">
              <a:rPr lang="ja-JP" altLang="en-US" sz="1000" smtClean="0"/>
              <a:pPr marL="0" lvl="0" indent="0">
                <a:spcBef>
                  <a:spcPct val="0"/>
                </a:spcBef>
                <a:buNone/>
              </a:pPr>
              <a:t>アル＝カーヒラ（カイロ）</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1AAB20F-B38B-022E-9DBF-01761C26C57E}"/>
              </a:ext>
            </a:extLst>
          </p:cNvPr>
          <p:cNvSpPr>
            <a:spLocks/>
          </p:cNvSpPr>
          <p:nvPr>
            <p:custDataLst>
              <p:tags r:id="rId47"/>
            </p:custDataLst>
          </p:nvPr>
        </p:nvSpPr>
        <p:spPr bwMode="auto">
          <a:xfrm>
            <a:off x="6208713" y="2682875"/>
            <a:ext cx="860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118612-5615-43BF-8D96-37BE959C8A73}" type="datetime'ア''''レ''''''''''クサ''''''''''''''''''''''''ン''''ド''''''''''リア'">
              <a:rPr lang="ja-JP" altLang="en-US" sz="1000" smtClean="0"/>
              <a:pPr marL="0" lvl="0" indent="0">
                <a:spcBef>
                  <a:spcPct val="0"/>
                </a:spcBef>
                <a:buNone/>
              </a:pPr>
              <a:t>アレクサンドリア</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0F30AF2-DEB8-AAC8-68E1-65A5C3302A37}"/>
              </a:ext>
            </a:extLst>
          </p:cNvPr>
          <p:cNvSpPr>
            <a:spLocks/>
          </p:cNvSpPr>
          <p:nvPr>
            <p:custDataLst>
              <p:tags r:id="rId48"/>
            </p:custDataLst>
          </p:nvPr>
        </p:nvSpPr>
        <p:spPr bwMode="auto">
          <a:xfrm>
            <a:off x="6208713" y="2886075"/>
            <a:ext cx="579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23B54A9-649D-46F6-947E-D0F4B453ABBF}" type="datetime'ル''''''''''''''''''''''''''ク''ソ''''''''''''ー''ル'">
              <a:rPr lang="ja-JP" altLang="en-US" sz="1000" smtClean="0"/>
              <a:pPr marL="0" lvl="0" indent="0">
                <a:spcBef>
                  <a:spcPct val="0"/>
                </a:spcBef>
                <a:buNone/>
              </a:pPr>
              <a:t>ルクソール</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5D1EC1BC-E1B1-8042-1CF5-E4C5598B1D22}"/>
              </a:ext>
            </a:extLst>
          </p:cNvPr>
          <p:cNvSpPr>
            <a:spLocks/>
          </p:cNvSpPr>
          <p:nvPr>
            <p:custDataLst>
              <p:tags r:id="rId49"/>
            </p:custDataLst>
          </p:nvPr>
        </p:nvSpPr>
        <p:spPr bwMode="auto">
          <a:xfrm>
            <a:off x="6208713" y="3089275"/>
            <a:ext cx="363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r>
              <a:rPr lang="ja-JP" altLang="en-US" sz="1000" dirty="0"/>
              <a:t>バンハー</a:t>
            </a:r>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7AF98955-10DF-4E50-8CA5-723D2D80D5E5}"/>
              </a:ext>
            </a:extLst>
          </p:cNvPr>
          <p:cNvSpPr>
            <a:spLocks/>
          </p:cNvSpPr>
          <p:nvPr>
            <p:custDataLst>
              <p:tags r:id="rId50"/>
            </p:custDataLst>
          </p:nvPr>
        </p:nvSpPr>
        <p:spPr bwMode="auto">
          <a:xfrm>
            <a:off x="6208713" y="3292475"/>
            <a:ext cx="639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r>
              <a:rPr lang="ja-JP" altLang="en-US" sz="1000" dirty="0">
                <a:sym typeface="+mn-lt"/>
              </a:rPr>
              <a:t>マン</a:t>
            </a:r>
            <a:r>
              <a:rPr kumimoji="1" lang="ja-JP" altLang="en-US" sz="1000" dirty="0">
                <a:sym typeface="+mn-lt"/>
              </a:rPr>
              <a:t>スーラ</a:t>
            </a:r>
            <a:endParaRPr kumimoji="1" lang="en-US" altLang="ja-JP" sz="1000" dirty="0">
              <a:sym typeface="+mn-lt"/>
            </a:endParaRPr>
          </a:p>
        </p:txBody>
      </p:sp>
      <p:sp>
        <p:nvSpPr>
          <p:cNvPr id="24" name="TextBox 23">
            <a:extLst>
              <a:ext uri="{FF2B5EF4-FFF2-40B4-BE49-F238E27FC236}">
                <a16:creationId xmlns:a16="http://schemas.microsoft.com/office/drawing/2014/main" id="{CE9D0BC0-48B1-083D-1362-FEADF66335DA}"/>
              </a:ext>
            </a:extLst>
          </p:cNvPr>
          <p:cNvSpPr txBox="1"/>
          <p:nvPr/>
        </p:nvSpPr>
        <p:spPr>
          <a:xfrm>
            <a:off x="5215731" y="2381541"/>
            <a:ext cx="503238"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千単位</a:t>
            </a:r>
            <a:endParaRPr kumimoji="1" lang="en-IN"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46910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3635191" y="3462440"/>
            <a:ext cx="6052462" cy="185266"/>
          </a:xfrm>
          <a:prstGeom prst="rect">
            <a:avLst/>
          </a:prstGeom>
          <a:solidFill>
            <a:schemeClr val="accent2">
              <a:lumMod val="20000"/>
              <a:lumOff val="80000"/>
            </a:schemeClr>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日本の0.87倍</a:t>
            </a:r>
            <a:endParaRPr kumimoji="1" lang="en-US" sz="900" dirty="0">
              <a:solidFill>
                <a:srgbClr val="000000"/>
              </a:solidFill>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3635191" y="3107396"/>
            <a:ext cx="6052462" cy="257429"/>
          </a:xfrm>
          <a:prstGeom prst="rect">
            <a:avLst/>
          </a:prstGeom>
          <a:solidFill>
            <a:schemeClr val="accent2">
              <a:lumMod val="20000"/>
              <a:lumOff val="80000"/>
            </a:schemeClr>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日本の0.27倍</a:t>
            </a:r>
            <a:endParaRPr kumimoji="1" lang="en-US" sz="900" dirty="0">
              <a:solidFill>
                <a:srgbClr val="000000"/>
              </a:solidFill>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3635191" y="2808807"/>
            <a:ext cx="6052463" cy="214832"/>
          </a:xfrm>
          <a:prstGeom prst="rect">
            <a:avLst/>
          </a:prstGeom>
          <a:solidFill>
            <a:srgbClr val="E4EEF5"/>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日本の0.55倍</a:t>
            </a:r>
            <a:endParaRPr kumimoji="1" lang="en-US" sz="900" dirty="0">
              <a:solidFill>
                <a:srgbClr val="000000"/>
              </a:solidFill>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382154479"/>
              </p:ext>
            </p:extLst>
          </p:nvPr>
        </p:nvGraphicFramePr>
        <p:xfrm>
          <a:off x="198252" y="2548070"/>
          <a:ext cx="9507723" cy="3896614"/>
        </p:xfrm>
        <a:graphic>
          <a:graphicData uri="http://schemas.openxmlformats.org/drawingml/2006/table">
            <a:tbl>
              <a:tblPr firstRow="1" bandRow="1">
                <a:tableStyleId>{5C22544A-7EE6-4342-B048-85BDC9FD1C3A}</a:tableStyleId>
              </a:tblPr>
              <a:tblGrid>
                <a:gridCol w="769509">
                  <a:extLst>
                    <a:ext uri="{9D8B030D-6E8A-4147-A177-3AD203B41FA5}">
                      <a16:colId xmlns:a16="http://schemas.microsoft.com/office/drawing/2014/main" val="20000"/>
                    </a:ext>
                  </a:extLst>
                </a:gridCol>
                <a:gridCol w="2685051">
                  <a:extLst>
                    <a:ext uri="{9D8B030D-6E8A-4147-A177-3AD203B41FA5}">
                      <a16:colId xmlns:a16="http://schemas.microsoft.com/office/drawing/2014/main" val="20001"/>
                    </a:ext>
                  </a:extLst>
                </a:gridCol>
                <a:gridCol w="6053163">
                  <a:extLst>
                    <a:ext uri="{9D8B030D-6E8A-4147-A177-3AD203B41FA5}">
                      <a16:colId xmlns:a16="http://schemas.microsoft.com/office/drawing/2014/main" val="20002"/>
                    </a:ext>
                  </a:extLst>
                </a:gridCol>
              </a:tblGrid>
              <a:tr h="229795">
                <a:tc>
                  <a:txBody>
                    <a:bodyPr/>
                    <a:lstStyle/>
                    <a:p>
                      <a:pPr marL="0" algn="ctr" defTabSz="914400" rtl="0" eaLnBrk="1" fontAlgn="ctr" latinLnBrk="0" hangingPunct="1"/>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要素</a:t>
                      </a:r>
                    </a:p>
                  </a:txBody>
                  <a:tcPr marL="0" marR="0" marT="0" marB="0">
                    <a:lnB w="635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buClr>
                          <a:schemeClr val="bg2"/>
                        </a:buClr>
                        <a:buSzPct val="100000"/>
                      </a:pPr>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指標</a:t>
                      </a:r>
                      <a:endParaRPr kumimoji="1" lang="zh-TW" altLang="en-US" sz="1200" b="0" kern="1200">
                        <a:solidFill>
                          <a:schemeClr val="bg1"/>
                        </a:solidFill>
                        <a:latin typeface="+mj-lt"/>
                        <a:ea typeface="HGP創英角ｺﾞｼｯｸUB" panose="020B0900000000000000" pitchFamily="50" charset="-128"/>
                        <a:cs typeface="Arial" panose="020B0604020202020204" pitchFamily="34" charset="0"/>
                      </a:endParaRPr>
                    </a:p>
                  </a:txBody>
                  <a:tcPr marL="0" marR="0" marT="0" marB="0" anchor="ctr">
                    <a:lnB w="635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200" b="0" kern="1200" noProof="1">
                          <a:solidFill>
                            <a:schemeClr val="bg1"/>
                          </a:solidFill>
                          <a:latin typeface="+mj-lt"/>
                          <a:ea typeface="HGP創英角ｺﾞｼｯｸUB" panose="020B0900000000000000" pitchFamily="50" charset="-128"/>
                          <a:cs typeface="Arial" panose="020B0604020202020204" pitchFamily="34" charset="0"/>
                        </a:rPr>
                        <a:t>エジプト</a:t>
                      </a:r>
                      <a:endParaRPr kumimoji="1" lang="ja-JP"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2000" marR="72000"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6372">
                <a:tc rowSpan="2">
                  <a:txBody>
                    <a:bodyPr/>
                    <a:lstStyle/>
                    <a:p>
                      <a:pPr algn="ctr" rtl="0"/>
                      <a:r>
                        <a:rPr lang="en-US" altLang="ja" sz="1100" b="1" noProof="1">
                          <a:latin typeface="+mn-ea"/>
                          <a:ea typeface="+mn-ea"/>
                          <a:cs typeface="Arial" panose="020B0604020202020204" pitchFamily="34" charset="0"/>
                        </a:rPr>
                        <a:t>デジタル</a:t>
                      </a:r>
                      <a:br>
                        <a:rPr lang="en-US" altLang="ja" sz="1100" b="1" noProof="1">
                          <a:latin typeface="+mn-ea"/>
                          <a:ea typeface="+mn-ea"/>
                          <a:cs typeface="Arial" panose="020B0604020202020204" pitchFamily="34" charset="0"/>
                        </a:rPr>
                      </a:br>
                      <a:r>
                        <a:rPr lang="en-US" altLang="ja" sz="1100" b="1" noProof="1">
                          <a:latin typeface="+mn-ea"/>
                          <a:ea typeface="+mn-ea"/>
                          <a:cs typeface="Arial" panose="020B0604020202020204" pitchFamily="34" charset="0"/>
                        </a:rPr>
                        <a:t>インフラ</a:t>
                      </a:r>
                      <a:endParaRPr lang="ja" altLang="en-US"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携帯電話契約数（契約数</a:t>
                      </a:r>
                      <a:r>
                        <a:rPr kumimoji="1" lang="ja-JP" altLang="en-US" sz="1100" b="0" i="0" u="none" strike="noStrike" kern="1200" noProof="1">
                          <a:solidFill>
                            <a:srgbClr val="000000"/>
                          </a:solidFill>
                          <a:effectLst/>
                          <a:latin typeface="+mj-lt"/>
                          <a:ea typeface="+mn-ea"/>
                          <a:cs typeface="Arial" panose="020B0604020202020204" pitchFamily="34" charset="0"/>
                        </a:rPr>
                        <a:t>100</a:t>
                      </a:r>
                      <a:r>
                        <a:rPr kumimoji="1" lang="ja-JP" altLang="en-US" sz="1100" b="0" i="0" u="none" strike="noStrike" kern="1200" noProof="1">
                          <a:solidFill>
                            <a:srgbClr val="000000"/>
                          </a:solidFill>
                          <a:effectLst/>
                          <a:latin typeface="+mn-ea"/>
                          <a:ea typeface="+mn-ea"/>
                          <a:cs typeface="Arial" panose="020B0604020202020204" pitchFamily="34" charset="0"/>
                        </a:rPr>
                        <a:t>人当たり）</a:t>
                      </a:r>
                      <a:endParaRPr kumimoji="1" lang="ja-JP" altLang="en-US"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93</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637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960" b="1" noProof="1"/>
                        <a:t>デジタル能力</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固定ブロードバンド契約数</a:t>
                      </a:r>
                      <a:br>
                        <a:rPr kumimoji="1" lang="en-US" altLang="ja-JP" sz="1100" b="0" i="0" u="none" strike="noStrike" kern="1200" noProof="1">
                          <a:solidFill>
                            <a:srgbClr val="000000"/>
                          </a:solidFill>
                          <a:effectLst/>
                          <a:latin typeface="+mn-ea"/>
                          <a:ea typeface="+mn-ea"/>
                          <a:cs typeface="Arial" panose="020B0604020202020204" pitchFamily="34" charset="0"/>
                        </a:rPr>
                      </a:br>
                      <a:r>
                        <a:rPr kumimoji="1" lang="ja-JP" altLang="en-US" sz="1100" b="0" i="0" u="none" strike="noStrike" kern="1200" noProof="1">
                          <a:solidFill>
                            <a:srgbClr val="000000"/>
                          </a:solidFill>
                          <a:effectLst/>
                          <a:latin typeface="+mn-ea"/>
                          <a:ea typeface="+mn-ea"/>
                          <a:cs typeface="Arial" panose="020B0604020202020204" pitchFamily="34" charset="0"/>
                        </a:rPr>
                        <a:t>（加入者</a:t>
                      </a:r>
                      <a:r>
                        <a:rPr kumimoji="1" lang="ja-JP" altLang="en-US" sz="1100" b="0" i="0" u="none" strike="noStrike" kern="1200" noProof="1">
                          <a:solidFill>
                            <a:srgbClr val="000000"/>
                          </a:solidFill>
                          <a:effectLst/>
                          <a:latin typeface="+mj-lt"/>
                          <a:ea typeface="+mn-ea"/>
                          <a:cs typeface="Arial" panose="020B0604020202020204" pitchFamily="34" charset="0"/>
                        </a:rPr>
                        <a:t>100</a:t>
                      </a:r>
                      <a:r>
                        <a:rPr kumimoji="1" lang="ja-JP" altLang="en-US" sz="1100" b="0" i="0" u="none" strike="noStrike" kern="1200" noProof="1">
                          <a:solidFill>
                            <a:srgbClr val="000000"/>
                          </a:solidFill>
                          <a:effectLst/>
                          <a:latin typeface="+mn-ea"/>
                          <a:ea typeface="+mn-ea"/>
                          <a:cs typeface="Arial" panose="020B0604020202020204" pitchFamily="34" charset="0"/>
                        </a:rPr>
                        <a:t>人当たり）</a:t>
                      </a:r>
                      <a:endParaRPr kumimoji="1" lang="en-GB" altLang="ja-JP"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10</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6372">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1" noProof="1">
                          <a:latin typeface="+mn-ea"/>
                          <a:ea typeface="+mn-ea"/>
                          <a:cs typeface="Arial" panose="020B0604020202020204" pitchFamily="34" charset="0"/>
                        </a:rPr>
                        <a:t>デジタル</a:t>
                      </a:r>
                      <a:br>
                        <a:rPr lang="en-US" altLang="ja-JP" sz="1100" b="1" noProof="1">
                          <a:latin typeface="+mn-ea"/>
                          <a:ea typeface="+mn-ea"/>
                          <a:cs typeface="Arial" panose="020B0604020202020204" pitchFamily="34" charset="0"/>
                        </a:rPr>
                      </a:br>
                      <a:r>
                        <a:rPr lang="en-US" altLang="ja-JP" sz="1100" b="1" noProof="1">
                          <a:latin typeface="+mn-ea"/>
                          <a:ea typeface="+mn-ea"/>
                          <a:cs typeface="Arial" panose="020B0604020202020204" pitchFamily="34" charset="0"/>
                        </a:rPr>
                        <a:t>機能</a:t>
                      </a:r>
                      <a:endParaRPr lang="ja" altLang="ja-JP"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en-US" altLang="ja-JP" sz="1100" b="0" i="0" u="none" strike="noStrike" kern="1200" noProof="1">
                          <a:solidFill>
                            <a:srgbClr val="000000"/>
                          </a:solidFill>
                          <a:effectLst/>
                          <a:latin typeface="+mn-ea"/>
                          <a:ea typeface="+mn-ea"/>
                          <a:cs typeface="Arial" panose="020B0604020202020204" pitchFamily="34" charset="0"/>
                        </a:rPr>
                        <a:t>人口に占めるインターネット利用者の割合</a:t>
                      </a:r>
                      <a:endParaRPr kumimoji="1" lang="en-GB" altLang="ja-JP"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72%</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147771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72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en-GB" altLang="ja-JP" sz="1100" b="0" i="0" u="none" strike="noStrike" kern="1200" noProof="1">
                          <a:solidFill>
                            <a:srgbClr val="000000"/>
                          </a:solidFill>
                          <a:effectLst/>
                          <a:latin typeface="+mn-ea"/>
                          <a:ea typeface="+mn-ea"/>
                          <a:cs typeface="Arial" panose="020B0604020202020204" pitchFamily="34" charset="0"/>
                        </a:rPr>
                        <a:t>デジタル変革への取り組み</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altLang="ja-JP" sz="1100" b="0" i="0" kern="1200" noProof="1">
                          <a:solidFill>
                            <a:srgbClr val="000000"/>
                          </a:solidFill>
                          <a:effectLst/>
                          <a:latin typeface="+mn-ea"/>
                          <a:ea typeface="+mn-ea"/>
                          <a:cs typeface="Arial" panose="020B0604020202020204" pitchFamily="34" charset="0"/>
                        </a:rPr>
                        <a:t>エジプトは通信情報技術省を通じて、オンラインサービスやインフラへの投資を</a:t>
                      </a:r>
                      <a:r>
                        <a:rPr kumimoji="1" lang="ja-JP" altLang="en-US" sz="1100" b="0" i="0" kern="1200" noProof="1">
                          <a:solidFill>
                            <a:srgbClr val="000000"/>
                          </a:solidFill>
                          <a:effectLst/>
                          <a:latin typeface="+mn-ea"/>
                          <a:ea typeface="+mn-ea"/>
                          <a:cs typeface="Arial" panose="020B0604020202020204" pitchFamily="34" charset="0"/>
                        </a:rPr>
                        <a:t>行うことによって</a:t>
                      </a:r>
                      <a:r>
                        <a:rPr kumimoji="1" lang="en-US" altLang="ja-JP" sz="1100" b="0" i="0" kern="1200" noProof="1">
                          <a:solidFill>
                            <a:srgbClr val="000000"/>
                          </a:solidFill>
                          <a:effectLst/>
                          <a:latin typeface="+mn-ea"/>
                          <a:ea typeface="+mn-ea"/>
                          <a:cs typeface="Arial" panose="020B0604020202020204" pitchFamily="34" charset="0"/>
                        </a:rPr>
                        <a:t>デジタル移行への投資を行っている。</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altLang="ja-JP" sz="1100" b="0" i="0" kern="1200" noProof="1">
                          <a:solidFill>
                            <a:srgbClr val="000000"/>
                          </a:solidFill>
                          <a:effectLst/>
                          <a:latin typeface="+mn-ea"/>
                          <a:ea typeface="+mn-ea"/>
                          <a:cs typeface="Arial" panose="020B0604020202020204" pitchFamily="34" charset="0"/>
                        </a:rPr>
                        <a:t>エジプトはインフラ改善のため、</a:t>
                      </a:r>
                      <a:r>
                        <a:rPr kumimoji="1" lang="en-US" altLang="ja-JP" sz="1100" b="0" i="0" kern="1200" noProof="1">
                          <a:solidFill>
                            <a:srgbClr val="000000"/>
                          </a:solidFill>
                          <a:effectLst/>
                          <a:latin typeface="+mj-lt"/>
                          <a:ea typeface="+mn-ea"/>
                          <a:cs typeface="Arial" panose="020B0604020202020204" pitchFamily="34" charset="0"/>
                        </a:rPr>
                        <a:t>20</a:t>
                      </a:r>
                      <a:r>
                        <a:rPr kumimoji="1" lang="en-US" altLang="ja-JP" sz="1100" b="0" i="0" kern="1200" noProof="1">
                          <a:solidFill>
                            <a:srgbClr val="000000"/>
                          </a:solidFill>
                          <a:effectLst/>
                          <a:latin typeface="+mn-ea"/>
                          <a:ea typeface="+mn-ea"/>
                          <a:cs typeface="Arial" panose="020B0604020202020204" pitchFamily="34" charset="0"/>
                        </a:rPr>
                        <a:t>本の海底ケーブルと</a:t>
                      </a:r>
                      <a:r>
                        <a:rPr kumimoji="1" lang="en-US" altLang="ja-JP" sz="1100" b="0" i="0" kern="1200" noProof="1">
                          <a:solidFill>
                            <a:srgbClr val="000000"/>
                          </a:solidFill>
                          <a:effectLst/>
                          <a:latin typeface="+mj-lt"/>
                          <a:ea typeface="+mn-ea"/>
                          <a:cs typeface="Arial" panose="020B0604020202020204" pitchFamily="34" charset="0"/>
                        </a:rPr>
                        <a:t>16</a:t>
                      </a:r>
                      <a:r>
                        <a:rPr kumimoji="1" lang="en-US" altLang="ja-JP" sz="1100" b="0" i="0" kern="1200" noProof="1">
                          <a:solidFill>
                            <a:srgbClr val="000000"/>
                          </a:solidFill>
                          <a:effectLst/>
                          <a:latin typeface="+mn-ea"/>
                          <a:ea typeface="+mn-ea"/>
                          <a:cs typeface="Arial" panose="020B0604020202020204" pitchFamily="34" charset="0"/>
                        </a:rPr>
                        <a:t>の</a:t>
                      </a:r>
                      <a:r>
                        <a:rPr kumimoji="1" lang="ja-JP" altLang="en-US" sz="1100" b="0" i="0" kern="1200" noProof="1">
                          <a:solidFill>
                            <a:srgbClr val="000000"/>
                          </a:solidFill>
                          <a:effectLst/>
                          <a:latin typeface="+mn-ea"/>
                          <a:ea typeface="+mn-ea"/>
                          <a:cs typeface="Arial" panose="020B0604020202020204" pitchFamily="34" charset="0"/>
                        </a:rPr>
                        <a:t>地上局</a:t>
                      </a:r>
                      <a:r>
                        <a:rPr kumimoji="1" lang="en-US" altLang="ja-JP" sz="1100" b="0" i="0" kern="1200" noProof="1">
                          <a:solidFill>
                            <a:srgbClr val="000000"/>
                          </a:solidFill>
                          <a:effectLst/>
                          <a:latin typeface="+mn-ea"/>
                          <a:ea typeface="+mn-ea"/>
                          <a:cs typeface="Arial" panose="020B0604020202020204" pitchFamily="34" charset="0"/>
                        </a:rPr>
                        <a:t>に投資している。</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j-lt"/>
                          <a:ea typeface="+mn-ea"/>
                          <a:cs typeface="Arial" panose="020B0604020202020204" pitchFamily="34" charset="0"/>
                        </a:rPr>
                        <a:t>930</a:t>
                      </a:r>
                      <a:r>
                        <a:rPr kumimoji="1" lang="en-US" sz="1100" b="0" i="0" kern="1200" noProof="1">
                          <a:solidFill>
                            <a:srgbClr val="000000"/>
                          </a:solidFill>
                          <a:effectLst/>
                          <a:latin typeface="+mn-ea"/>
                          <a:ea typeface="+mn-ea"/>
                          <a:cs typeface="Arial" panose="020B0604020202020204" pitchFamily="34" charset="0"/>
                        </a:rPr>
                        <a:t>万棟の建物への</a:t>
                      </a:r>
                      <a:r>
                        <a:rPr kumimoji="1" lang="ja-JP" altLang="en-US" sz="1100" b="0" i="0" kern="1200" noProof="1">
                          <a:solidFill>
                            <a:srgbClr val="000000"/>
                          </a:solidFill>
                          <a:effectLst/>
                          <a:latin typeface="+mn-ea"/>
                          <a:ea typeface="+mn-ea"/>
                          <a:cs typeface="Arial" panose="020B0604020202020204" pitchFamily="34" charset="0"/>
                        </a:rPr>
                        <a:t>光ファイバー</a:t>
                      </a:r>
                      <a:r>
                        <a:rPr kumimoji="1" lang="en-US" sz="1100" b="0" i="0" kern="1200" noProof="1">
                          <a:solidFill>
                            <a:srgbClr val="000000"/>
                          </a:solidFill>
                          <a:effectLst/>
                          <a:latin typeface="+mn-ea"/>
                          <a:ea typeface="+mn-ea"/>
                          <a:cs typeface="Arial" panose="020B0604020202020204" pitchFamily="34" charset="0"/>
                        </a:rPr>
                        <a:t>（</a:t>
                      </a:r>
                      <a:r>
                        <a:rPr kumimoji="1" lang="en-US" altLang="ja-JP" sz="1100" b="0" i="0" kern="1200" noProof="1">
                          <a:solidFill>
                            <a:srgbClr val="000000"/>
                          </a:solidFill>
                          <a:effectLst/>
                          <a:latin typeface="+mn-lt"/>
                          <a:ea typeface="+mn-ea"/>
                          <a:cs typeface="Arial" panose="020B0604020202020204" pitchFamily="34" charset="0"/>
                        </a:rPr>
                        <a:t>FTTH: </a:t>
                      </a:r>
                      <a:r>
                        <a:rPr kumimoji="1" lang="en-US" sz="1100" b="0" i="0" kern="1200" noProof="1">
                          <a:solidFill>
                            <a:srgbClr val="000000"/>
                          </a:solidFill>
                          <a:effectLst/>
                          <a:latin typeface="+mj-lt"/>
                          <a:ea typeface="+mn-ea"/>
                          <a:cs typeface="Arial" panose="020B0604020202020204" pitchFamily="34" charset="0"/>
                        </a:rPr>
                        <a:t>Fibers To The Home） </a:t>
                      </a:r>
                      <a:r>
                        <a:rPr kumimoji="1" lang="en-US" sz="1100" b="0" i="0" kern="1200" noProof="1">
                          <a:solidFill>
                            <a:srgbClr val="000000"/>
                          </a:solidFill>
                          <a:effectLst/>
                          <a:latin typeface="+mn-ea"/>
                          <a:ea typeface="+mn-ea"/>
                          <a:cs typeface="Arial" panose="020B0604020202020204" pitchFamily="34" charset="0"/>
                        </a:rPr>
                        <a:t>の導入や、</a:t>
                      </a:r>
                      <a:r>
                        <a:rPr kumimoji="1" lang="en-US" sz="1100" b="0" i="0" kern="1200" noProof="1">
                          <a:solidFill>
                            <a:srgbClr val="000000"/>
                          </a:solidFill>
                          <a:effectLst/>
                          <a:latin typeface="+mj-lt"/>
                          <a:ea typeface="+mn-ea"/>
                          <a:cs typeface="Arial" panose="020B0604020202020204" pitchFamily="34" charset="0"/>
                        </a:rPr>
                        <a:t>Knowledge City</a:t>
                      </a:r>
                      <a:r>
                        <a:rPr kumimoji="1" lang="en-US" sz="1100" b="0" i="0" kern="1200" noProof="1">
                          <a:solidFill>
                            <a:srgbClr val="000000"/>
                          </a:solidFill>
                          <a:effectLst/>
                          <a:latin typeface="+mn-ea"/>
                          <a:ea typeface="+mn-ea"/>
                          <a:cs typeface="Arial" panose="020B0604020202020204" pitchFamily="34" charset="0"/>
                        </a:rPr>
                        <a:t>の設立、全国的な</a:t>
                      </a:r>
                      <a:r>
                        <a:rPr kumimoji="1" lang="ja-JP" altLang="en-US" sz="1100" b="0" i="0" kern="1200" noProof="1">
                          <a:solidFill>
                            <a:srgbClr val="000000"/>
                          </a:solidFill>
                          <a:effectLst/>
                          <a:latin typeface="+mn-ea"/>
                          <a:ea typeface="+mn-ea"/>
                          <a:cs typeface="Arial" panose="020B0604020202020204" pitchFamily="34" charset="0"/>
                        </a:rPr>
                        <a:t>イノベーションハブ</a:t>
                      </a:r>
                      <a:r>
                        <a:rPr kumimoji="1" lang="en-US" sz="1100" b="0" i="0" kern="1200" noProof="1">
                          <a:solidFill>
                            <a:srgbClr val="000000"/>
                          </a:solidFill>
                          <a:effectLst/>
                          <a:latin typeface="+mn-ea"/>
                          <a:ea typeface="+mn-ea"/>
                          <a:cs typeface="Arial" panose="020B0604020202020204" pitchFamily="34" charset="0"/>
                        </a:rPr>
                        <a:t>の設置など、政府</a:t>
                      </a:r>
                      <a:r>
                        <a:rPr kumimoji="1" lang="ja-JP" altLang="en-US" sz="1100" b="0" i="0" kern="1200" noProof="1">
                          <a:solidFill>
                            <a:srgbClr val="000000"/>
                          </a:solidFill>
                          <a:effectLst/>
                          <a:latin typeface="+mn-ea"/>
                          <a:ea typeface="+mn-ea"/>
                          <a:cs typeface="Arial" panose="020B0604020202020204" pitchFamily="34" charset="0"/>
                        </a:rPr>
                        <a:t>のこれらの</a:t>
                      </a:r>
                      <a:r>
                        <a:rPr kumimoji="1" lang="en-US" sz="1100" b="0" i="0" kern="1200" noProof="1">
                          <a:solidFill>
                            <a:srgbClr val="000000"/>
                          </a:solidFill>
                          <a:effectLst/>
                          <a:latin typeface="+mn-ea"/>
                          <a:ea typeface="+mn-ea"/>
                          <a:cs typeface="Arial" panose="020B0604020202020204" pitchFamily="34" charset="0"/>
                        </a:rPr>
                        <a:t>取り組みは、技術進歩に対するエジプト政府のコミットメントを裏付けてい</a:t>
                      </a:r>
                      <a:r>
                        <a:rPr kumimoji="1" lang="ja-JP" altLang="en-US" sz="1100" b="0" i="0" kern="1200" noProof="1">
                          <a:solidFill>
                            <a:srgbClr val="000000"/>
                          </a:solidFill>
                          <a:effectLst/>
                          <a:latin typeface="+mn-ea"/>
                          <a:ea typeface="+mn-ea"/>
                          <a:cs typeface="Arial" panose="020B0604020202020204" pitchFamily="34" charset="0"/>
                        </a:rPr>
                        <a:t>る</a:t>
                      </a:r>
                      <a:r>
                        <a:rPr kumimoji="1" lang="en-US" sz="1100" b="0" i="0" kern="1200" noProof="1">
                          <a:solidFill>
                            <a:srgbClr val="000000"/>
                          </a:solidFill>
                          <a:effectLst/>
                          <a:latin typeface="+mn-ea"/>
                          <a:ea typeface="+mn-ea"/>
                          <a:cs typeface="Arial" panose="020B0604020202020204" pitchFamily="34" charset="0"/>
                        </a:rPr>
                        <a:t>。</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n-ea"/>
                          <a:ea typeface="+mn-ea"/>
                          <a:cs typeface="Arial" panose="020B0604020202020204" pitchFamily="34" charset="0"/>
                        </a:rPr>
                        <a:t>国連開発計画</a:t>
                      </a:r>
                      <a:r>
                        <a:rPr kumimoji="1" lang="en-US" sz="1100" b="0" i="0" kern="1200" noProof="1">
                          <a:solidFill>
                            <a:srgbClr val="000000"/>
                          </a:solidFill>
                          <a:effectLst/>
                          <a:latin typeface="+mj-lt"/>
                          <a:ea typeface="+mn-ea"/>
                          <a:cs typeface="Arial" panose="020B0604020202020204" pitchFamily="34" charset="0"/>
                        </a:rPr>
                        <a:t>（UNDP） </a:t>
                      </a:r>
                      <a:r>
                        <a:rPr kumimoji="1" lang="en-US" sz="1100" b="0" i="0" kern="1200" noProof="1">
                          <a:solidFill>
                            <a:srgbClr val="000000"/>
                          </a:solidFill>
                          <a:effectLst/>
                          <a:latin typeface="+mn-ea"/>
                          <a:ea typeface="+mn-ea"/>
                          <a:cs typeface="Arial" panose="020B0604020202020204" pitchFamily="34" charset="0"/>
                        </a:rPr>
                        <a:t>は、通信情報技術省と協力して、デジタルトランスフォーメーションを推進し</a:t>
                      </a:r>
                      <a:r>
                        <a:rPr kumimoji="1" lang="ja-JP" altLang="en-US" sz="1100" b="0" i="0" kern="1200" noProof="1">
                          <a:solidFill>
                            <a:srgbClr val="000000"/>
                          </a:solidFill>
                          <a:effectLst/>
                          <a:latin typeface="+mn-ea"/>
                          <a:ea typeface="+mn-ea"/>
                          <a:cs typeface="Arial" panose="020B0604020202020204" pitchFamily="34" charset="0"/>
                        </a:rPr>
                        <a:t>た。</a:t>
                      </a:r>
                      <a:endParaRPr kumimoji="1" lang="en-US" altLang="ja-JP" sz="1100" b="0" i="0" kern="1200" dirty="0">
                        <a:solidFill>
                          <a:srgbClr val="000000"/>
                        </a:solidFill>
                        <a:effectLst/>
                        <a:latin typeface="+mn-ea"/>
                        <a:ea typeface="+mn-ea"/>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965107"/>
                  </a:ext>
                </a:extLst>
              </a:tr>
              <a:tr h="12675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noProof="1">
                          <a:latin typeface="+mn-ea"/>
                          <a:ea typeface="+mn-ea"/>
                          <a:cs typeface="Arial" panose="020B0604020202020204" pitchFamily="34" charset="0"/>
                        </a:rPr>
                        <a:t>デジタル</a:t>
                      </a:r>
                      <a:br>
                        <a:rPr lang="en-US" altLang="ja-JP" sz="1100" b="1" noProof="1">
                          <a:latin typeface="+mn-ea"/>
                          <a:ea typeface="+mn-ea"/>
                          <a:cs typeface="Arial" panose="020B0604020202020204" pitchFamily="34" charset="0"/>
                        </a:rPr>
                      </a:br>
                      <a:r>
                        <a:rPr lang="ja-JP" altLang="en-US" sz="1100" b="1" noProof="1">
                          <a:latin typeface="+mn-ea"/>
                          <a:ea typeface="+mn-ea"/>
                          <a:cs typeface="Arial" panose="020B0604020202020204" pitchFamily="34" charset="0"/>
                        </a:rPr>
                        <a:t>ヘルス</a:t>
                      </a:r>
                      <a:br>
                        <a:rPr lang="en-US" altLang="ja-JP" sz="1100" b="1" noProof="1">
                          <a:latin typeface="+mn-ea"/>
                          <a:ea typeface="+mn-ea"/>
                          <a:cs typeface="Arial" panose="020B0604020202020204" pitchFamily="34" charset="0"/>
                        </a:rPr>
                      </a:br>
                      <a:r>
                        <a:rPr lang="ja-JP" altLang="en-US" sz="1100" b="1" noProof="1">
                          <a:latin typeface="+mn-ea"/>
                          <a:ea typeface="+mn-ea"/>
                          <a:cs typeface="Arial" panose="020B0604020202020204" pitchFamily="34" charset="0"/>
                        </a:rPr>
                        <a:t>ポリシー</a:t>
                      </a:r>
                      <a:endParaRPr lang="ja" altLang="ja-JP"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デジタルヘルスポリシーと</a:t>
                      </a:r>
                      <a:br>
                        <a:rPr kumimoji="1" lang="en-US" altLang="ja-JP" sz="1100" b="0" i="0" u="none" strike="noStrike" kern="1200" noProof="1">
                          <a:solidFill>
                            <a:srgbClr val="000000"/>
                          </a:solidFill>
                          <a:effectLst/>
                          <a:latin typeface="+mn-ea"/>
                          <a:ea typeface="+mn-ea"/>
                          <a:cs typeface="Arial" panose="020B0604020202020204" pitchFamily="34" charset="0"/>
                        </a:rPr>
                      </a:br>
                      <a:r>
                        <a:rPr kumimoji="1" lang="ja-JP" altLang="en-US" sz="1100" b="0" i="0" u="none" strike="noStrike" kern="1200" noProof="1">
                          <a:solidFill>
                            <a:srgbClr val="000000"/>
                          </a:solidFill>
                          <a:effectLst/>
                          <a:latin typeface="+mn-ea"/>
                          <a:ea typeface="+mn-ea"/>
                          <a:cs typeface="Arial" panose="020B0604020202020204" pitchFamily="34" charset="0"/>
                        </a:rPr>
                        <a:t>そのアップデートのステータス</a:t>
                      </a:r>
                      <a:endParaRPr kumimoji="1" lang="en-US" altLang="ja-JP" sz="1100" b="0" i="0" u="none" strike="noStrike" kern="1200" noProof="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indent="-190500" algn="just"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n-ea"/>
                          <a:ea typeface="+mn-ea"/>
                          <a:cs typeface="Arial" panose="020B0604020202020204" pitchFamily="34" charset="0"/>
                        </a:rPr>
                        <a:t>診断サービスを強化し、より多くの人々へのアクセスを拡大するために、通信情報技術省と保健人口省</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はいくつかの</a:t>
                      </a:r>
                      <a:r>
                        <a:rPr kumimoji="1" lang="en-US" sz="1100" b="0" i="0" kern="1200" noProof="1">
                          <a:solidFill>
                            <a:srgbClr val="000000"/>
                          </a:solidFill>
                          <a:effectLst/>
                          <a:latin typeface="+mj-lt"/>
                          <a:ea typeface="+mn-ea"/>
                          <a:cs typeface="Arial" panose="020B0604020202020204" pitchFamily="34" charset="0"/>
                        </a:rPr>
                        <a:t>e-</a:t>
                      </a:r>
                      <a:r>
                        <a:rPr kumimoji="1" lang="en-US" sz="1100" b="0" i="0" kern="1200" noProof="1">
                          <a:solidFill>
                            <a:srgbClr val="000000"/>
                          </a:solidFill>
                          <a:effectLst/>
                          <a:latin typeface="+mn-ea"/>
                          <a:ea typeface="+mn-ea"/>
                          <a:cs typeface="Arial" panose="020B0604020202020204" pitchFamily="34" charset="0"/>
                        </a:rPr>
                        <a:t>ヘルスプログラムを開始した。</a:t>
                      </a:r>
                      <a:r>
                        <a:rPr kumimoji="1" lang="en-US" sz="1100" b="0" i="0" kern="1200" dirty="0">
                          <a:solidFill>
                            <a:srgbClr val="000000"/>
                          </a:solidFill>
                          <a:effectLst/>
                          <a:latin typeface="+mn-ea"/>
                          <a:ea typeface="+mn-ea"/>
                          <a:cs typeface="Arial" panose="020B0604020202020204" pitchFamily="34" charset="0"/>
                        </a:rPr>
                        <a:t> </a:t>
                      </a:r>
                      <a:r>
                        <a:rPr kumimoji="1" lang="en-US" sz="1100" b="0" i="0" kern="1200" noProof="1">
                          <a:solidFill>
                            <a:srgbClr val="000000"/>
                          </a:solidFill>
                          <a:effectLst/>
                          <a:latin typeface="+mn-ea"/>
                          <a:ea typeface="+mn-ea"/>
                          <a:cs typeface="Arial" panose="020B0604020202020204" pitchFamily="34" charset="0"/>
                        </a:rPr>
                        <a:t>これらのプログラムは、医療サービスへの平等なアクセスを</a:t>
                      </a:r>
                      <a:r>
                        <a:rPr kumimoji="1" lang="ja-JP" altLang="en-US" sz="1100" b="0" i="0" kern="1200" noProof="1">
                          <a:solidFill>
                            <a:srgbClr val="000000"/>
                          </a:solidFill>
                          <a:effectLst/>
                          <a:latin typeface="+mn-ea"/>
                          <a:ea typeface="+mn-ea"/>
                          <a:cs typeface="Arial" panose="020B0604020202020204" pitchFamily="34" charset="0"/>
                        </a:rPr>
                        <a:t>人々に</a:t>
                      </a:r>
                      <a:r>
                        <a:rPr kumimoji="1" lang="en-US" sz="1100" b="0" i="0" kern="1200" noProof="1">
                          <a:solidFill>
                            <a:srgbClr val="000000"/>
                          </a:solidFill>
                          <a:effectLst/>
                          <a:latin typeface="+mn-ea"/>
                          <a:ea typeface="+mn-ea"/>
                          <a:cs typeface="Arial" panose="020B0604020202020204" pitchFamily="34" charset="0"/>
                        </a:rPr>
                        <a:t>提供し、エジプト全土のすべての市民に医療保険の適用範囲を拡大することを目的としてい</a:t>
                      </a:r>
                      <a:r>
                        <a:rPr kumimoji="1" lang="ja-JP" altLang="en-US" sz="1100" b="0" i="0" kern="1200" noProof="1">
                          <a:solidFill>
                            <a:srgbClr val="000000"/>
                          </a:solidFill>
                          <a:effectLst/>
                          <a:latin typeface="+mn-ea"/>
                          <a:ea typeface="+mn-ea"/>
                          <a:cs typeface="Arial" panose="020B0604020202020204" pitchFamily="34" charset="0"/>
                        </a:rPr>
                        <a:t>る</a:t>
                      </a:r>
                      <a:r>
                        <a:rPr kumimoji="1" lang="en-US" sz="1100" b="0" i="0" kern="1200" noProof="1">
                          <a:solidFill>
                            <a:srgbClr val="000000"/>
                          </a:solidFill>
                          <a:effectLst/>
                          <a:latin typeface="+mn-ea"/>
                          <a:ea typeface="+mn-ea"/>
                          <a:cs typeface="Arial" panose="020B0604020202020204" pitchFamily="34" charset="0"/>
                        </a:rPr>
                        <a:t>。</a:t>
                      </a:r>
                    </a:p>
                    <a:p>
                      <a:pPr marL="190500" indent="-190500" algn="just"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ja-JP" altLang="en-US" sz="1100" b="0" i="0" kern="1200" noProof="1">
                          <a:solidFill>
                            <a:srgbClr val="000000"/>
                          </a:solidFill>
                          <a:effectLst/>
                          <a:latin typeface="+mn-ea"/>
                          <a:ea typeface="+mn-ea"/>
                          <a:cs typeface="Arial" panose="020B0604020202020204" pitchFamily="34" charset="0"/>
                        </a:rPr>
                        <a:t>通信</a:t>
                      </a:r>
                      <a:r>
                        <a:rPr kumimoji="1" lang="en-US" sz="1100" b="0" i="0" kern="1200" noProof="1">
                          <a:solidFill>
                            <a:srgbClr val="000000"/>
                          </a:solidFill>
                          <a:effectLst/>
                          <a:latin typeface="+mn-ea"/>
                          <a:ea typeface="+mn-ea"/>
                          <a:cs typeface="Arial" panose="020B0604020202020204" pitchFamily="34" charset="0"/>
                        </a:rPr>
                        <a:t>情報</a:t>
                      </a:r>
                      <a:r>
                        <a:rPr kumimoji="1" lang="ja-JP" altLang="en-US" sz="1100" b="0" i="0" kern="1200" noProof="1">
                          <a:solidFill>
                            <a:srgbClr val="000000"/>
                          </a:solidFill>
                          <a:effectLst/>
                          <a:latin typeface="+mn-ea"/>
                          <a:ea typeface="+mn-ea"/>
                          <a:cs typeface="Arial" panose="020B0604020202020204" pitchFamily="34" charset="0"/>
                        </a:rPr>
                        <a:t>技術</a:t>
                      </a:r>
                      <a:r>
                        <a:rPr kumimoji="1" lang="en-US" sz="1100" b="0" i="0" kern="1200" noProof="1">
                          <a:solidFill>
                            <a:srgbClr val="000000"/>
                          </a:solidFill>
                          <a:effectLst/>
                          <a:latin typeface="+mn-ea"/>
                          <a:ea typeface="+mn-ea"/>
                          <a:cs typeface="Arial" panose="020B0604020202020204" pitchFamily="34" charset="0"/>
                        </a:rPr>
                        <a:t>大臣のリーダーシップの下、</a:t>
                      </a:r>
                      <a:r>
                        <a:rPr kumimoji="1" lang="en-US" sz="1100" b="0" i="0" kern="1200" noProof="1">
                          <a:solidFill>
                            <a:srgbClr val="000000"/>
                          </a:solidFill>
                          <a:effectLst/>
                          <a:latin typeface="+mj-lt"/>
                          <a:ea typeface="+mn-ea"/>
                          <a:cs typeface="Arial" panose="020B0604020202020204" pitchFamily="34" charset="0"/>
                        </a:rPr>
                        <a:t>2020</a:t>
                      </a:r>
                      <a:r>
                        <a:rPr kumimoji="1" lang="en-US" sz="1100" b="0" i="0" kern="1200" noProof="1">
                          <a:solidFill>
                            <a:srgbClr val="000000"/>
                          </a:solidFill>
                          <a:effectLst/>
                          <a:latin typeface="+mn-ea"/>
                          <a:ea typeface="+mn-ea"/>
                          <a:cs typeface="Arial" panose="020B0604020202020204" pitchFamily="34" charset="0"/>
                        </a:rPr>
                        <a:t>年に導入された新しいデジタル戦略は、デジタルインフラの強化、規制環境の改善、イノベーション能力の向上という三つの基本的な柱に基づいている。</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／医療関連／その他</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sz="2000" noProof="1">
                <a:latin typeface="HGP創英角ｺﾞｼｯｸUB" panose="020B0900000000000000" pitchFamily="50" charset="-128"/>
              </a:rPr>
              <a:t>デジタルヘルス（</a:t>
            </a:r>
            <a:r>
              <a:rPr lang="ja-JP" altLang="en-US" sz="2000" noProof="1"/>
              <a:t>1/2）</a:t>
            </a:r>
          </a:p>
        </p:txBody>
      </p:sp>
      <p:sp>
        <p:nvSpPr>
          <p:cNvPr id="4" name="テキスト プレースホルダ 1"/>
          <p:cNvSpPr txBox="1">
            <a:spLocks/>
          </p:cNvSpPr>
          <p:nvPr/>
        </p:nvSpPr>
        <p:spPr>
          <a:xfrm>
            <a:off x="279621" y="1016596"/>
            <a:ext cx="9425907" cy="931237"/>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lgn="l"/>
            <a:r>
              <a:rPr lang="en-US" altLang="ja-JP" sz="1400" noProof="1"/>
              <a:t>エジプト政府は、デジタルエジプト2030の一環として、よりデジタル化された公共部門の</a:t>
            </a:r>
            <a:r>
              <a:rPr lang="ja-JP" altLang="en-US" sz="1400" noProof="1"/>
              <a:t>設立</a:t>
            </a:r>
            <a:r>
              <a:rPr lang="en-US" altLang="ja-JP" sz="1400" noProof="1"/>
              <a:t>に取り組んでいる。</a:t>
            </a:r>
            <a:r>
              <a:rPr lang="en-US" altLang="ja-JP" sz="1400" dirty="0"/>
              <a:t> </a:t>
            </a:r>
          </a:p>
          <a:p>
            <a:pPr algn="l"/>
            <a:r>
              <a:rPr lang="ja-JP" altLang="en-US" sz="1400" noProof="1"/>
              <a:t>エジプトの通信情報技術省（</a:t>
            </a:r>
            <a:r>
              <a:rPr lang="en-US" altLang="ja-JP" sz="1400" noProof="1"/>
              <a:t>MCIT: Ministry of Communications and Information Technology</a:t>
            </a:r>
            <a:r>
              <a:rPr lang="ja-JP" altLang="en-US" sz="1400" noProof="1"/>
              <a:t>）</a:t>
            </a:r>
            <a:r>
              <a:rPr lang="en-US" altLang="ja-JP" sz="1400" noProof="1"/>
              <a:t> は、政府の</a:t>
            </a:r>
            <a:r>
              <a:rPr lang="ja-JP" altLang="en-US" sz="1400" noProof="1"/>
              <a:t>国民皆保険（</a:t>
            </a:r>
            <a:r>
              <a:rPr lang="en-US" altLang="ja-JP" sz="1400" noProof="1"/>
              <a:t>UHI</a:t>
            </a:r>
            <a:r>
              <a:rPr lang="ja-JP" altLang="en-US" sz="1400" noProof="1"/>
              <a:t>）</a:t>
            </a:r>
            <a:r>
              <a:rPr lang="en-US" altLang="ja-JP" sz="1400" noProof="1"/>
              <a:t> Citizen-Engagement Applicationの構築に取り組んでい</a:t>
            </a:r>
            <a:r>
              <a:rPr lang="ja-JP" altLang="en-US" sz="1400" noProof="1"/>
              <a:t>る。</a:t>
            </a:r>
            <a:endParaRPr lang="en-US" altLang="ja-JP" sz="1400" noProof="1"/>
          </a:p>
          <a:p>
            <a:pPr algn="l"/>
            <a:r>
              <a:rPr lang="en-US" sz="1400" noProof="1"/>
              <a:t>エジプトのデジタルヘルス市場は、2022年の5.9億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en-US" sz="1400" noProof="1"/>
              <a:t>から2030年までに25.6億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en-US" sz="1400" noProof="1"/>
              <a:t>に成長し、年平均成長率は20.1%に達すると予測されてい</a:t>
            </a:r>
            <a:r>
              <a:rPr lang="ja-JP" altLang="en-US" sz="1400" noProof="1"/>
              <a:t>る。</a:t>
            </a:r>
            <a:endParaRPr lang="en-US" altLang="ja-JP" sz="1400" b="1" dirty="0">
              <a:solidFill>
                <a:srgbClr val="000000"/>
              </a:solidFill>
              <a:ea typeface="+mn-ea"/>
            </a:endParaRPr>
          </a:p>
        </p:txBody>
      </p:sp>
      <p:sp>
        <p:nvSpPr>
          <p:cNvPr id="8" name="Rectangle 6"/>
          <p:cNvSpPr>
            <a:spLocks noChangeArrowheads="1"/>
          </p:cNvSpPr>
          <p:nvPr/>
        </p:nvSpPr>
        <p:spPr bwMode="auto">
          <a:xfrm>
            <a:off x="200025" y="2332332"/>
            <a:ext cx="9505950" cy="234026"/>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noProof="1">
                <a:solidFill>
                  <a:srgbClr val="000000"/>
                </a:solidFill>
                <a:latin typeface="+mj-lt"/>
                <a:ea typeface="HGP創英角ｺﾞｼｯｸUB" pitchFamily="50" charset="-128"/>
              </a:rPr>
              <a:t>デジタルヘルス市場に関連する指標</a:t>
            </a:r>
            <a:endParaRPr lang="zh-TW" altLang="en-US" sz="1400" dirty="0">
              <a:solidFill>
                <a:srgbClr val="000000"/>
              </a:solidFill>
              <a:latin typeface="+mj-lt"/>
              <a:ea typeface="HGP創英角ｺﾞｼｯｸUB" pitchFamily="50" charset="-128"/>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314536"/>
          </a:xfrm>
          <a:prstGeom prst="rect">
            <a:avLst/>
          </a:prstGeom>
          <a:noFill/>
        </p:spPr>
        <p:txBody>
          <a:bodyPr wrap="square" lIns="0" tIns="0" rIns="0" bIns="0" rtlCol="0">
            <a:noAutofit/>
          </a:bodyPr>
          <a:lstStyle/>
          <a:p>
            <a:pPr marL="328613" indent="-328613"/>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世界銀行、MCIT、</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WHO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EMRO-Ehealth、Insights10</a:t>
            </a:r>
          </a:p>
        </p:txBody>
      </p:sp>
    </p:spTree>
    <p:extLst>
      <p:ext uri="{BB962C8B-B14F-4D97-AF65-F5344CB8AC3E}">
        <p14:creationId xmlns:p14="http://schemas.microsoft.com/office/powerpoint/2010/main" val="503729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norm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ja-JP" altLang="en-US" sz="1400" dirty="0">
              <a:latin typeface="HGP創英角ｺﾞｼｯｸUB" panose="020B0900000000000000" pitchFamily="50" charset="-128"/>
            </a:endParaRPr>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sz="2000" noProof="1">
                <a:latin typeface="HGP創英角ｺﾞｼｯｸUB" panose="020B0900000000000000" pitchFamily="50" charset="-128"/>
              </a:rPr>
              <a:t>デジタルヘルス</a:t>
            </a:r>
            <a:r>
              <a:rPr lang="ja-JP" altLang="en-US" sz="2000" noProof="1"/>
              <a:t>（2/2）</a:t>
            </a:r>
          </a:p>
        </p:txBody>
      </p:sp>
      <p:sp>
        <p:nvSpPr>
          <p:cNvPr id="28" name="Rectangle 1">
            <a:extLst>
              <a:ext uri="{FF2B5EF4-FFF2-40B4-BE49-F238E27FC236}">
                <a16:creationId xmlns:a16="http://schemas.microsoft.com/office/drawing/2014/main" id="{743B1E7F-A55B-700B-FD31-B08880E44B9E}"/>
              </a:ext>
            </a:extLst>
          </p:cNvPr>
          <p:cNvSpPr>
            <a:spLocks noChangeArrowheads="1"/>
          </p:cNvSpPr>
          <p:nvPr/>
        </p:nvSpPr>
        <p:spPr bwMode="auto">
          <a:xfrm>
            <a:off x="546100" y="2006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89ED9CC0-54A7-D587-60A0-761FF6C5CE9D}"/>
              </a:ext>
            </a:extLst>
          </p:cNvPr>
          <p:cNvGraphicFramePr>
            <a:graphicFrameLocks noGrp="1"/>
          </p:cNvGraphicFramePr>
          <p:nvPr/>
        </p:nvGraphicFramePr>
        <p:xfrm>
          <a:off x="200472" y="1118237"/>
          <a:ext cx="9505503" cy="4857999"/>
        </p:xfrm>
        <a:graphic>
          <a:graphicData uri="http://schemas.openxmlformats.org/drawingml/2006/table">
            <a:tbl>
              <a:tblPr firstRow="1" bandRow="1">
                <a:tableStyleId>{5C22544A-7EE6-4342-B048-85BDC9FD1C3A}</a:tableStyleId>
              </a:tblPr>
              <a:tblGrid>
                <a:gridCol w="1449219">
                  <a:extLst>
                    <a:ext uri="{9D8B030D-6E8A-4147-A177-3AD203B41FA5}">
                      <a16:colId xmlns:a16="http://schemas.microsoft.com/office/drawing/2014/main" val="1084952461"/>
                    </a:ext>
                  </a:extLst>
                </a:gridCol>
                <a:gridCol w="2667785">
                  <a:extLst>
                    <a:ext uri="{9D8B030D-6E8A-4147-A177-3AD203B41FA5}">
                      <a16:colId xmlns:a16="http://schemas.microsoft.com/office/drawing/2014/main" val="230706488"/>
                    </a:ext>
                  </a:extLst>
                </a:gridCol>
                <a:gridCol w="5388499">
                  <a:extLst>
                    <a:ext uri="{9D8B030D-6E8A-4147-A177-3AD203B41FA5}">
                      <a16:colId xmlns:a16="http://schemas.microsoft.com/office/drawing/2014/main" val="4156056712"/>
                    </a:ext>
                  </a:extLst>
                </a:gridCol>
              </a:tblGrid>
              <a:tr h="314604">
                <a:tc>
                  <a:txBody>
                    <a:bodyPr/>
                    <a:lstStyle/>
                    <a:p>
                      <a:pPr marL="0" algn="ctr" defTabSz="914400" rtl="0" eaLnBrk="1" fontAlgn="ctr" latinLnBrk="0" hangingPunct="1"/>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要素</a:t>
                      </a: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buClr>
                          <a:schemeClr val="bg2"/>
                        </a:buClr>
                        <a:buSzPct val="100000"/>
                      </a:pPr>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指標</a:t>
                      </a:r>
                      <a:endParaRPr kumimoji="1" lang="zh-TW"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en-US" altLang="ja-JP" sz="1200" b="0" kern="1200" noProof="1">
                          <a:solidFill>
                            <a:schemeClr val="bg1"/>
                          </a:solidFill>
                          <a:latin typeface="+mj-lt"/>
                          <a:ea typeface="HGP創英角ｺﾞｼｯｸUB" panose="020B0900000000000000" pitchFamily="50" charset="-128"/>
                          <a:cs typeface="Arial" panose="020B0604020202020204" pitchFamily="34" charset="0"/>
                        </a:rPr>
                        <a:t>エジプト</a:t>
                      </a:r>
                      <a:endParaRPr kumimoji="1" lang="ja-JP"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4295" marR="74295" marT="37148"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628629029"/>
                  </a:ext>
                </a:extLst>
              </a:tr>
              <a:tr h="31460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デジタルヘルス</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ガバナンス</a:t>
                      </a:r>
                      <a:endParaRPr kumimoji="1" lang="ja" altLang="ja-JP" sz="1100" b="1" i="0" kern="1200" dirty="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ctr"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デジタル医療データの所有、アクセス、共有を規制し、個人のプライバシーを保護する法律があるかどうか</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多くの規制が、個人のプライバシーを保護しながら、デジタル医療データの所有、アクセス</a:t>
                      </a:r>
                      <a:r>
                        <a:rPr kumimoji="1" lang="ja-JP" altLang="en-US" sz="1100" b="0" i="0" kern="1200" noProof="1">
                          <a:solidFill>
                            <a:srgbClr val="000000"/>
                          </a:solidFill>
                          <a:effectLst/>
                          <a:latin typeface="+mn-ea"/>
                          <a:ea typeface="+mn-ea"/>
                          <a:cs typeface="Arial" panose="020B0604020202020204" pitchFamily="34" charset="0"/>
                        </a:rPr>
                        <a:t>の</a:t>
                      </a:r>
                      <a:r>
                        <a:rPr kumimoji="1" lang="en-US" sz="1100" b="0" i="0" kern="1200" noProof="1">
                          <a:solidFill>
                            <a:srgbClr val="000000"/>
                          </a:solidFill>
                          <a:effectLst/>
                          <a:latin typeface="+mn-ea"/>
                          <a:ea typeface="+mn-ea"/>
                          <a:cs typeface="Arial" panose="020B0604020202020204" pitchFamily="34" charset="0"/>
                        </a:rPr>
                        <a:t>可能性、配信を管理して</a:t>
                      </a:r>
                      <a:r>
                        <a:rPr kumimoji="1" lang="ja-JP" altLang="en-US" sz="1100" b="0" i="0" kern="1200" noProof="1">
                          <a:solidFill>
                            <a:srgbClr val="000000"/>
                          </a:solidFill>
                          <a:effectLst/>
                          <a:latin typeface="+mn-ea"/>
                          <a:ea typeface="+mn-ea"/>
                          <a:cs typeface="Arial" panose="020B0604020202020204" pitchFamily="34" charset="0"/>
                        </a:rPr>
                        <a:t>いる</a:t>
                      </a:r>
                      <a:r>
                        <a:rPr kumimoji="1" lang="en-US" sz="1100" b="0" i="0" kern="1200" noProof="1">
                          <a:solidFill>
                            <a:srgbClr val="000000"/>
                          </a:solidFill>
                          <a:effectLst/>
                          <a:latin typeface="+mn-ea"/>
                          <a:ea typeface="+mn-ea"/>
                          <a:cs typeface="Arial" panose="020B0604020202020204" pitchFamily="34" charset="0"/>
                        </a:rPr>
                        <a:t>。</a:t>
                      </a:r>
                    </a:p>
                    <a:p>
                      <a:pPr marL="536575" lvl="1" indent="-177800" algn="l" rtl="0" eaLnBrk="1" latinLnBrk="0" hangingPunct="1">
                        <a:lnSpc>
                          <a:spcPct val="110000"/>
                        </a:lnSpc>
                        <a:spcAft>
                          <a:spcPts val="200"/>
                        </a:spcAft>
                        <a:buClr>
                          <a:srgbClr val="5F8AC3"/>
                        </a:buClr>
                        <a:buFont typeface="Courier New" panose="02070309020205020404" pitchFamily="49" charset="0"/>
                        <a:buChar char="o"/>
                        <a:tabLst/>
                      </a:pPr>
                      <a:r>
                        <a:rPr kumimoji="1" lang="en-US" sz="1100" b="0" i="0" kern="1200" noProof="1">
                          <a:solidFill>
                            <a:srgbClr val="000000"/>
                          </a:solidFill>
                          <a:effectLst/>
                          <a:latin typeface="+mn-ea"/>
                          <a:ea typeface="+mn-ea"/>
                          <a:cs typeface="Arial" panose="020B0604020202020204" pitchFamily="34" charset="0"/>
                        </a:rPr>
                        <a:t>デジタルヘルスガバナンスは</a:t>
                      </a:r>
                      <a:r>
                        <a:rPr kumimoji="1" lang="en-US" sz="1100" b="0" i="0" kern="1200" noProof="1">
                          <a:solidFill>
                            <a:srgbClr val="000000"/>
                          </a:solidFill>
                          <a:effectLst/>
                          <a:latin typeface="+mn-ea"/>
                          <a:ea typeface="+mn-ea"/>
                          <a:cs typeface="Arial" panose="020B0604020202020204" pitchFamily="34" charset="0"/>
                          <a:hlinkClick r:id="rId6">
                            <a:extLst>
                              <a:ext uri="{A12FA001-AC4F-418D-AE19-62706E023703}">
                                <ahyp:hlinkClr xmlns:ahyp="http://schemas.microsoft.com/office/drawing/2018/hyperlinkcolor" val="tx"/>
                              </a:ext>
                            </a:extLst>
                          </a:hlinkClick>
                        </a:rPr>
                        <a:t>電子署名法第</a:t>
                      </a:r>
                      <a:r>
                        <a:rPr kumimoji="1" lang="en-US" sz="1100" b="0" i="0" kern="1200" noProof="1">
                          <a:solidFill>
                            <a:srgbClr val="000000"/>
                          </a:solidFill>
                          <a:effectLst/>
                          <a:latin typeface="+mj-lt"/>
                          <a:ea typeface="+mn-ea"/>
                          <a:cs typeface="Arial" panose="020B0604020202020204" pitchFamily="34" charset="0"/>
                          <a:hlinkClick r:id="rId6">
                            <a:extLst>
                              <a:ext uri="{A12FA001-AC4F-418D-AE19-62706E023703}">
                                <ahyp:hlinkClr xmlns:ahyp="http://schemas.microsoft.com/office/drawing/2018/hyperlinkcolor" val="tx"/>
                              </a:ext>
                            </a:extLst>
                          </a:hlinkClick>
                        </a:rPr>
                        <a:t>15/2004</a:t>
                      </a:r>
                      <a:r>
                        <a:rPr kumimoji="1" lang="en-US" sz="1100" b="0" i="0" kern="1200" noProof="1">
                          <a:solidFill>
                            <a:srgbClr val="000000"/>
                          </a:solidFill>
                          <a:effectLst/>
                          <a:latin typeface="+mn-ea"/>
                          <a:ea typeface="+mn-ea"/>
                          <a:cs typeface="Arial" panose="020B0604020202020204" pitchFamily="34" charset="0"/>
                          <a:hlinkClick r:id="rId6">
                            <a:extLst>
                              <a:ext uri="{A12FA001-AC4F-418D-AE19-62706E023703}">
                                <ahyp:hlinkClr xmlns:ahyp="http://schemas.microsoft.com/office/drawing/2018/hyperlinkcolor" val="tx"/>
                              </a:ext>
                            </a:extLst>
                          </a:hlinkClick>
                        </a:rPr>
                        <a:t>号</a:t>
                      </a:r>
                      <a:r>
                        <a:rPr kumimoji="1" lang="en-US" sz="1100" b="0" i="0" kern="1200" noProof="1">
                          <a:solidFill>
                            <a:srgbClr val="000000"/>
                          </a:solidFill>
                          <a:effectLst/>
                          <a:latin typeface="+mn-ea"/>
                          <a:ea typeface="+mn-ea"/>
                          <a:cs typeface="Arial" panose="020B0604020202020204" pitchFamily="34" charset="0"/>
                        </a:rPr>
                        <a:t>によって規定されている。</a:t>
                      </a:r>
                      <a:endParaRPr kumimoji="1" lang="en-US" sz="1100" b="0" i="0" kern="1200" dirty="0">
                        <a:solidFill>
                          <a:srgbClr val="000000"/>
                        </a:solidFill>
                        <a:effectLst/>
                        <a:latin typeface="+mn-ea"/>
                        <a:ea typeface="+mn-ea"/>
                        <a:cs typeface="Arial" panose="020B0604020202020204" pitchFamily="34" charset="0"/>
                      </a:endParaRPr>
                    </a:p>
                    <a:p>
                      <a:pPr marL="536575" lvl="1" indent="-177800" algn="l" rtl="0" eaLnBrk="1" latinLnBrk="0" hangingPunct="1">
                        <a:lnSpc>
                          <a:spcPct val="110000"/>
                        </a:lnSpc>
                        <a:spcAft>
                          <a:spcPts val="200"/>
                        </a:spcAft>
                        <a:buClr>
                          <a:srgbClr val="5F8AC3"/>
                        </a:buClr>
                        <a:buFont typeface="Courier New" panose="02070309020205020404" pitchFamily="49" charset="0"/>
                        <a:buChar char="o"/>
                      </a:pPr>
                      <a:r>
                        <a:rPr kumimoji="1" lang="en-US" sz="1100" b="0" i="0" kern="1200" noProof="1">
                          <a:solidFill>
                            <a:srgbClr val="000000"/>
                          </a:solidFill>
                          <a:effectLst/>
                          <a:latin typeface="+mn-ea"/>
                          <a:ea typeface="+mn-ea"/>
                          <a:cs typeface="Arial" panose="020B0604020202020204" pitchFamily="34" charset="0"/>
                          <a:hlinkClick r:id="rId7">
                            <a:extLst>
                              <a:ext uri="{A12FA001-AC4F-418D-AE19-62706E023703}">
                                <ahyp:hlinkClr xmlns:ahyp="http://schemas.microsoft.com/office/drawing/2018/hyperlinkcolor" val="tx"/>
                              </a:ext>
                            </a:extLst>
                          </a:hlinkClick>
                        </a:rPr>
                        <a:t>サイバー犯罪法第</a:t>
                      </a:r>
                      <a:r>
                        <a:rPr kumimoji="1" lang="en-US" sz="1100" b="0" i="0" kern="1200" noProof="1">
                          <a:solidFill>
                            <a:srgbClr val="000000"/>
                          </a:solidFill>
                          <a:effectLst/>
                          <a:latin typeface="+mj-lt"/>
                          <a:ea typeface="+mn-ea"/>
                          <a:cs typeface="Arial" panose="020B0604020202020204" pitchFamily="34" charset="0"/>
                          <a:hlinkClick r:id="rId7">
                            <a:extLst>
                              <a:ext uri="{A12FA001-AC4F-418D-AE19-62706E023703}">
                                <ahyp:hlinkClr xmlns:ahyp="http://schemas.microsoft.com/office/drawing/2018/hyperlinkcolor" val="tx"/>
                              </a:ext>
                            </a:extLst>
                          </a:hlinkClick>
                        </a:rPr>
                        <a:t>175/2018</a:t>
                      </a:r>
                      <a:r>
                        <a:rPr kumimoji="1" lang="en-US" sz="1100" b="0" i="0" kern="1200" noProof="1">
                          <a:solidFill>
                            <a:srgbClr val="000000"/>
                          </a:solidFill>
                          <a:effectLst/>
                          <a:latin typeface="+mn-ea"/>
                          <a:ea typeface="+mn-ea"/>
                          <a:cs typeface="Arial" panose="020B0604020202020204" pitchFamily="34" charset="0"/>
                          <a:hlinkClick r:id="rId7">
                            <a:extLst>
                              <a:ext uri="{A12FA001-AC4F-418D-AE19-62706E023703}">
                                <ahyp:hlinkClr xmlns:ahyp="http://schemas.microsoft.com/office/drawing/2018/hyperlinkcolor" val="tx"/>
                              </a:ext>
                            </a:extLst>
                          </a:hlinkClick>
                        </a:rPr>
                        <a:t>号</a:t>
                      </a:r>
                      <a:endParaRPr kumimoji="1" lang="en-US" sz="1100" b="0" i="0" kern="1200" dirty="0">
                        <a:solidFill>
                          <a:srgbClr val="000000"/>
                        </a:solidFill>
                        <a:effectLst/>
                        <a:latin typeface="+mn-ea"/>
                        <a:ea typeface="+mn-ea"/>
                        <a:cs typeface="Arial" panose="020B0604020202020204" pitchFamily="34" charset="0"/>
                      </a:endParaRPr>
                    </a:p>
                    <a:p>
                      <a:pPr marL="536575" lvl="1" indent="-177800" algn="l" rtl="0" eaLnBrk="1" latinLnBrk="0" hangingPunct="1">
                        <a:lnSpc>
                          <a:spcPct val="110000"/>
                        </a:lnSpc>
                        <a:spcAft>
                          <a:spcPts val="200"/>
                        </a:spcAft>
                        <a:buClr>
                          <a:srgbClr val="5F8AC3"/>
                        </a:buClr>
                        <a:buFont typeface="Courier New" panose="02070309020205020404" pitchFamily="49" charset="0"/>
                        <a:buChar char="o"/>
                      </a:pPr>
                      <a:r>
                        <a:rPr kumimoji="1" lang="en-US" sz="1100" b="0" i="0" kern="1200" noProof="1">
                          <a:solidFill>
                            <a:srgbClr val="000000"/>
                          </a:solidFill>
                          <a:effectLst/>
                          <a:latin typeface="+mn-ea"/>
                          <a:ea typeface="+mn-ea"/>
                          <a:cs typeface="Arial" panose="020B0604020202020204" pitchFamily="34" charset="0"/>
                          <a:hlinkClick r:id="rId8">
                            <a:extLst>
                              <a:ext uri="{A12FA001-AC4F-418D-AE19-62706E023703}">
                                <ahyp:hlinkClr xmlns:ahyp="http://schemas.microsoft.com/office/drawing/2018/hyperlinkcolor" val="tx"/>
                              </a:ext>
                            </a:extLst>
                          </a:hlinkClick>
                        </a:rPr>
                        <a:t>個人情報保護法第</a:t>
                      </a:r>
                      <a:r>
                        <a:rPr kumimoji="1" lang="en-US" sz="1100" b="0" i="0" kern="1200" noProof="1">
                          <a:solidFill>
                            <a:srgbClr val="000000"/>
                          </a:solidFill>
                          <a:effectLst/>
                          <a:latin typeface="+mj-lt"/>
                          <a:ea typeface="+mn-ea"/>
                          <a:cs typeface="Arial" panose="020B0604020202020204" pitchFamily="34" charset="0"/>
                          <a:hlinkClick r:id="rId8">
                            <a:extLst>
                              <a:ext uri="{A12FA001-AC4F-418D-AE19-62706E023703}">
                                <ahyp:hlinkClr xmlns:ahyp="http://schemas.microsoft.com/office/drawing/2018/hyperlinkcolor" val="tx"/>
                              </a:ext>
                            </a:extLst>
                          </a:hlinkClick>
                        </a:rPr>
                        <a:t>151/2020</a:t>
                      </a:r>
                      <a:r>
                        <a:rPr kumimoji="1" lang="en-US" sz="1100" b="0" i="0" kern="1200" noProof="1">
                          <a:solidFill>
                            <a:srgbClr val="000000"/>
                          </a:solidFill>
                          <a:effectLst/>
                          <a:latin typeface="+mn-ea"/>
                          <a:ea typeface="+mn-ea"/>
                          <a:cs typeface="Arial" panose="020B0604020202020204" pitchFamily="34" charset="0"/>
                          <a:hlinkClick r:id="rId8">
                            <a:extLst>
                              <a:ext uri="{A12FA001-AC4F-418D-AE19-62706E023703}">
                                <ahyp:hlinkClr xmlns:ahyp="http://schemas.microsoft.com/office/drawing/2018/hyperlinkcolor" val="tx"/>
                              </a:ext>
                            </a:extLst>
                          </a:hlinkClick>
                        </a:rPr>
                        <a:t>号</a:t>
                      </a:r>
                      <a:endParaRPr kumimoji="1" lang="en-US" sz="1100" b="0" i="0" kern="1200" dirty="0">
                        <a:solidFill>
                          <a:srgbClr val="000000"/>
                        </a:solidFill>
                        <a:effectLst/>
                        <a:latin typeface="+mn-ea"/>
                        <a:ea typeface="+mn-ea"/>
                        <a:cs typeface="Arial" panose="020B0604020202020204" pitchFamily="34" charset="0"/>
                      </a:endParaRPr>
                    </a:p>
                    <a:p>
                      <a:pPr marL="190500" indent="-190500" algn="l" rtl="0" eaLnBrk="1" latinLnBrk="0" hangingPunct="1">
                        <a:lnSpc>
                          <a:spcPct val="110000"/>
                        </a:lnSpc>
                        <a:spcAft>
                          <a:spcPts val="200"/>
                        </a:spcAft>
                        <a:buClr>
                          <a:srgbClr val="5F8AC3"/>
                        </a:buClr>
                        <a:buFont typeface="Wingdings" panose="05000000000000000000" pitchFamily="2" charset="2"/>
                        <a:buChar char="n"/>
                      </a:pPr>
                      <a:r>
                        <a:rPr kumimoji="1" lang="ja-JP" altLang="en-US" sz="1100" b="0" i="0" kern="1200" noProof="1">
                          <a:solidFill>
                            <a:srgbClr val="000000"/>
                          </a:solidFill>
                          <a:effectLst/>
                          <a:latin typeface="+mn-ea"/>
                          <a:ea typeface="+mn-ea"/>
                          <a:cs typeface="Arial" panose="020B0604020202020204" pitchFamily="34" charset="0"/>
                        </a:rPr>
                        <a:t>保健人口省 </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と</a:t>
                      </a:r>
                      <a:r>
                        <a:rPr kumimoji="1" lang="ja-JP" altLang="en-US" sz="1100" b="0" i="0" kern="1200" noProof="1">
                          <a:solidFill>
                            <a:srgbClr val="000000"/>
                          </a:solidFill>
                          <a:effectLst/>
                          <a:latin typeface="+mn-ea"/>
                          <a:ea typeface="+mn-ea"/>
                          <a:cs typeface="Arial" panose="020B0604020202020204" pitchFamily="34" charset="0"/>
                        </a:rPr>
                        <a:t>通信情報技術省</a:t>
                      </a:r>
                      <a:r>
                        <a:rPr kumimoji="1" lang="en-US" sz="1100" b="0" i="0" kern="1200" noProof="1">
                          <a:solidFill>
                            <a:srgbClr val="000000"/>
                          </a:solidFill>
                          <a:effectLst/>
                          <a:latin typeface="+mn-ea"/>
                          <a:ea typeface="+mn-ea"/>
                          <a:cs typeface="Arial" panose="020B0604020202020204" pitchFamily="34" charset="0"/>
                        </a:rPr>
                        <a:t>は主要な規制を管理する責任がある</a:t>
                      </a:r>
                      <a:r>
                        <a:rPr kumimoji="1" lang="ja-JP" altLang="en-US" sz="1100" b="0" i="0" kern="1200" noProof="1">
                          <a:solidFill>
                            <a:srgbClr val="000000"/>
                          </a:solidFill>
                          <a:effectLst/>
                          <a:latin typeface="+mn-ea"/>
                          <a:ea typeface="+mn-ea"/>
                          <a:cs typeface="Arial" panose="020B0604020202020204" pitchFamily="34" charset="0"/>
                        </a:rPr>
                        <a:t>。</a:t>
                      </a:r>
                      <a:endParaRPr kumimoji="1" lang="en-US" sz="1100" b="0" i="0" kern="1200" noProof="1">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61701"/>
                  </a:ext>
                </a:extLst>
              </a:tr>
              <a:tr h="31460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デジタルヘルスケア機能</a:t>
                      </a:r>
                      <a:endParaRPr kumimoji="1" lang="ja" altLang="ja-JP" sz="1100" b="1" i="0" kern="120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研修中の医療従事者のためのデジタルヘルスカリキュラム</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100" b="0" i="0" kern="1200" noProof="1">
                          <a:solidFill>
                            <a:srgbClr val="000000"/>
                          </a:solidFill>
                          <a:effectLst/>
                          <a:latin typeface="+mn-ea"/>
                          <a:ea typeface="+mn-ea"/>
                          <a:cs typeface="Arial" panose="020B0604020202020204" pitchFamily="34" charset="0"/>
                        </a:rPr>
                        <a:t>特徴的な</a:t>
                      </a:r>
                      <a:r>
                        <a:rPr kumimoji="1" lang="en-US" altLang="ja-JP" sz="1100" b="0" i="0" kern="1200" noProof="1">
                          <a:solidFill>
                            <a:srgbClr val="000000"/>
                          </a:solidFill>
                          <a:effectLst/>
                          <a:latin typeface="+mn-ea"/>
                          <a:ea typeface="+mn-ea"/>
                          <a:cs typeface="Arial" panose="020B0604020202020204" pitchFamily="34" charset="0"/>
                        </a:rPr>
                        <a:t>トレーニング</a:t>
                      </a:r>
                      <a:r>
                        <a:rPr kumimoji="1" lang="ja-JP" altLang="en-US" sz="1100" b="0" i="0" kern="1200" noProof="1">
                          <a:solidFill>
                            <a:srgbClr val="000000"/>
                          </a:solidFill>
                          <a:effectLst/>
                          <a:latin typeface="+mn-ea"/>
                          <a:ea typeface="+mn-ea"/>
                          <a:cs typeface="Arial" panose="020B0604020202020204" pitchFamily="34" charset="0"/>
                        </a:rPr>
                        <a:t>はない</a:t>
                      </a:r>
                      <a:r>
                        <a:rPr kumimoji="1" lang="en-US" altLang="ja-JP" sz="1100" b="0" i="0" kern="1200" noProof="1">
                          <a:solidFill>
                            <a:srgbClr val="000000"/>
                          </a:solidFill>
                          <a:effectLst/>
                          <a:latin typeface="+mn-ea"/>
                          <a:ea typeface="+mn-ea"/>
                          <a:cs typeface="Arial" panose="020B0604020202020204" pitchFamily="34" charset="0"/>
                        </a:rPr>
                        <a:t>。政府だけがデジタル導入の改善とデジタルインフラの強化に焦点を当てている</a:t>
                      </a:r>
                      <a:r>
                        <a:rPr kumimoji="1" lang="ja-JP" altLang="en-US" sz="1100" b="0" i="0" kern="1200" noProof="1">
                          <a:solidFill>
                            <a:srgbClr val="000000"/>
                          </a:solidFill>
                          <a:effectLst/>
                          <a:latin typeface="+mn-ea"/>
                          <a:ea typeface="+mn-ea"/>
                          <a:cs typeface="Arial" panose="020B0604020202020204" pitchFamily="34" charset="0"/>
                        </a:rPr>
                        <a:t>。</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995327"/>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デジタルヘルス/健康情報学/健康情報</a:t>
                      </a:r>
                      <a:br>
                        <a:rPr kumimoji="1" lang="en-US" altLang="ja-JP" sz="1100" b="0" i="0" kern="1200" noProof="1">
                          <a:solidFill>
                            <a:srgbClr val="000000"/>
                          </a:solidFill>
                          <a:effectLst/>
                          <a:latin typeface="+mn-ea"/>
                          <a:ea typeface="+mn-ea"/>
                          <a:cs typeface="Arial" panose="020B0604020202020204" pitchFamily="34" charset="0"/>
                        </a:rPr>
                      </a:br>
                      <a:r>
                        <a:rPr kumimoji="1" lang="ja-JP" altLang="en-US" sz="1100" b="0" i="0" kern="1200" noProof="1">
                          <a:solidFill>
                            <a:srgbClr val="000000"/>
                          </a:solidFill>
                          <a:effectLst/>
                          <a:latin typeface="+mn-ea"/>
                          <a:ea typeface="+mn-ea"/>
                          <a:cs typeface="Arial" panose="020B0604020202020204" pitchFamily="34" charset="0"/>
                        </a:rPr>
                        <a:t>システム/生物医学情報学を扱う学位プログラム</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100" b="0" i="0" kern="1200" noProof="1">
                          <a:solidFill>
                            <a:srgbClr val="000000"/>
                          </a:solidFill>
                          <a:effectLst/>
                          <a:latin typeface="+mn-ea"/>
                          <a:ea typeface="+mn-ea"/>
                          <a:cs typeface="Arial" panose="020B0604020202020204" pitchFamily="34" charset="0"/>
                        </a:rPr>
                        <a:t>エジプトの情報技術研究所や他の様々な大学の生物医学と健康情報学の教育と研究は、デジタル技術またはデジタル情報学のプログラムを含んでいる。</a:t>
                      </a:r>
                      <a:r>
                        <a:rPr kumimoji="1" lang="ja-JP" altLang="en-US" sz="1100" b="0" i="0" kern="1200" dirty="0">
                          <a:solidFill>
                            <a:srgbClr val="000000"/>
                          </a:solidFill>
                          <a:effectLst/>
                          <a:latin typeface="+mn-ea"/>
                          <a:ea typeface="+mn-ea"/>
                          <a:cs typeface="Arial" panose="020B0604020202020204" pitchFamily="34" charset="0"/>
                        </a:rPr>
                        <a:t> </a:t>
                      </a:r>
                      <a:endParaRPr kumimoji="1" lang="en-US" altLang="ja-JP" sz="1100" b="0" i="0" kern="1200" noProof="1">
                        <a:solidFill>
                          <a:srgbClr val="000000"/>
                        </a:solidFill>
                        <a:effectLst/>
                        <a:latin typeface="+mn-ea"/>
                        <a:ea typeface="+mn-ea"/>
                        <a:cs typeface="Arial" panose="020B0604020202020204" pitchFamily="34" charset="0"/>
                      </a:endParaRPr>
                    </a:p>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100" b="0" i="0" kern="1200" noProof="1">
                          <a:solidFill>
                            <a:srgbClr val="000000"/>
                          </a:solidFill>
                          <a:effectLst/>
                          <a:latin typeface="+mj-lt"/>
                          <a:ea typeface="+mn-ea"/>
                          <a:cs typeface="Arial" panose="020B0604020202020204" pitchFamily="34" charset="0"/>
                        </a:rPr>
                        <a:t>ICT</a:t>
                      </a:r>
                      <a:r>
                        <a:rPr kumimoji="1" lang="en-US" altLang="ja-JP" sz="1100" b="0" i="0" kern="1200" noProof="1">
                          <a:solidFill>
                            <a:srgbClr val="000000"/>
                          </a:solidFill>
                          <a:effectLst/>
                          <a:latin typeface="+mn-ea"/>
                          <a:ea typeface="+mn-ea"/>
                          <a:cs typeface="Arial" panose="020B0604020202020204" pitchFamily="34" charset="0"/>
                        </a:rPr>
                        <a:t>信託基金は、技術を利用して医療サービスの質を向上させ、農村部や社会から取り残された地域で医療サービスへのアクセスを向上させるために、遠隔医療を開始した。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504761"/>
                  </a:ext>
                </a:extLst>
              </a:tr>
              <a:tr h="411708">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デジタル医療</a:t>
                      </a:r>
                      <a:br>
                        <a:rPr kumimoji="1" lang="en-US" altLang="ja-JP" sz="1100" b="1" i="0" kern="1200" noProof="1">
                          <a:solidFill>
                            <a:srgbClr val="000000"/>
                          </a:solidFill>
                          <a:effectLst/>
                          <a:latin typeface="+mn-ea"/>
                          <a:ea typeface="+mn-ea"/>
                          <a:cs typeface="Arial" panose="020B0604020202020204" pitchFamily="34" charset="0"/>
                        </a:rPr>
                      </a:br>
                      <a:r>
                        <a:rPr kumimoji="1" lang="en-US" altLang="ja-JP" sz="1100" b="1" i="0" kern="1200" noProof="1">
                          <a:solidFill>
                            <a:srgbClr val="000000"/>
                          </a:solidFill>
                          <a:effectLst/>
                          <a:latin typeface="+mn-ea"/>
                          <a:ea typeface="+mn-ea"/>
                          <a:cs typeface="Arial" panose="020B0604020202020204" pitchFamily="34" charset="0"/>
                        </a:rPr>
                        <a:t>インフラストラクチャ</a:t>
                      </a:r>
                      <a:endParaRPr kumimoji="1" lang="ja" altLang="ja-JP" sz="1100" b="1" i="0" kern="1200" dirty="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1" lang="en-US" altLang="ja-JP" sz="1100" b="0" i="0" kern="1200" noProof="1">
                          <a:solidFill>
                            <a:srgbClr val="000000"/>
                          </a:solidFill>
                          <a:effectLst/>
                          <a:latin typeface="+mn-ea"/>
                          <a:ea typeface="+mn-ea"/>
                          <a:cs typeface="Arial" panose="020B0604020202020204" pitchFamily="34" charset="0"/>
                        </a:rPr>
                        <a:t>医療業界におけるデジタル変革の</a:t>
                      </a:r>
                      <a:br>
                        <a:rPr kumimoji="1" lang="en-US" altLang="ja-JP" sz="1100" b="0" i="0" kern="1200" noProof="1">
                          <a:solidFill>
                            <a:srgbClr val="000000"/>
                          </a:solidFill>
                          <a:effectLst/>
                          <a:latin typeface="+mn-ea"/>
                          <a:ea typeface="+mn-ea"/>
                          <a:cs typeface="Arial" panose="020B0604020202020204" pitchFamily="34" charset="0"/>
                        </a:rPr>
                      </a:br>
                      <a:r>
                        <a:rPr kumimoji="1" lang="en-US" altLang="ja-JP" sz="1100" b="0" i="0" kern="1200" noProof="1">
                          <a:solidFill>
                            <a:srgbClr val="000000"/>
                          </a:solidFill>
                          <a:effectLst/>
                          <a:latin typeface="+mn-ea"/>
                          <a:ea typeface="+mn-ea"/>
                          <a:cs typeface="Arial" panose="020B0604020202020204" pitchFamily="34" charset="0"/>
                        </a:rPr>
                        <a:t>重点分野</a:t>
                      </a: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エジプト政府は</a:t>
                      </a:r>
                      <a:r>
                        <a:rPr kumimoji="1" lang="en-US" sz="1100" b="0" i="0" kern="1200" noProof="1">
                          <a:solidFill>
                            <a:srgbClr val="000000"/>
                          </a:solidFill>
                          <a:effectLst/>
                          <a:latin typeface="+mj-lt"/>
                          <a:ea typeface="+mn-ea"/>
                          <a:cs typeface="Arial" panose="020B0604020202020204" pitchFamily="34" charset="0"/>
                        </a:rPr>
                        <a:t>、「Egypt‘s 2030 healthcare development strategy」</a:t>
                      </a:r>
                      <a:r>
                        <a:rPr kumimoji="1" lang="en-US" sz="1100" b="0" i="0" kern="1200" noProof="1">
                          <a:solidFill>
                            <a:srgbClr val="000000"/>
                          </a:solidFill>
                          <a:effectLst/>
                          <a:latin typeface="+mn-ea"/>
                          <a:ea typeface="+mn-ea"/>
                          <a:cs typeface="Arial" panose="020B0604020202020204" pitchFamily="34" charset="0"/>
                        </a:rPr>
                        <a:t>を通じて医療分野のデジタルトランスフォーメーションを推進しており、サービスの提供と患者の</a:t>
                      </a:r>
                      <a:r>
                        <a:rPr kumimoji="1" lang="ja-JP" altLang="en-US" sz="1100" b="0" i="0" kern="1200" noProof="1">
                          <a:solidFill>
                            <a:srgbClr val="000000"/>
                          </a:solidFill>
                          <a:effectLst/>
                          <a:latin typeface="+mn-ea"/>
                          <a:ea typeface="+mn-ea"/>
                          <a:cs typeface="Arial" panose="020B0604020202020204" pitchFamily="34" charset="0"/>
                        </a:rPr>
                        <a:t>健康状態</a:t>
                      </a:r>
                      <a:r>
                        <a:rPr kumimoji="1" lang="en-US" sz="1100" b="0" i="0" kern="1200" noProof="1">
                          <a:solidFill>
                            <a:srgbClr val="000000"/>
                          </a:solidFill>
                          <a:effectLst/>
                          <a:latin typeface="+mn-ea"/>
                          <a:ea typeface="+mn-ea"/>
                          <a:cs typeface="Arial" panose="020B0604020202020204" pitchFamily="34" charset="0"/>
                        </a:rPr>
                        <a:t>を改善するために、デジタルトランスフォーメーションの採用と人工知能（AI） や遠隔医療などの先端技術の統合に重点を置いて</a:t>
                      </a:r>
                      <a:r>
                        <a:rPr kumimoji="1" lang="ja-JP" altLang="en-US" sz="1100" b="0" i="0" kern="1200" noProof="1">
                          <a:solidFill>
                            <a:srgbClr val="000000"/>
                          </a:solidFill>
                          <a:effectLst/>
                          <a:latin typeface="+mn-ea"/>
                          <a:ea typeface="+mn-ea"/>
                          <a:cs typeface="Arial" panose="020B0604020202020204" pitchFamily="34" charset="0"/>
                        </a:rPr>
                        <a:t>いる</a:t>
                      </a:r>
                      <a:r>
                        <a:rPr kumimoji="1" lang="en-US" sz="1100" b="0" i="0" kern="1200" noProof="1">
                          <a:solidFill>
                            <a:srgbClr val="000000"/>
                          </a:solidFill>
                          <a:effectLst/>
                          <a:latin typeface="+mn-ea"/>
                          <a:ea typeface="+mn-ea"/>
                          <a:cs typeface="Arial" panose="020B0604020202020204" pitchFamily="34" charset="0"/>
                        </a:rPr>
                        <a:t>。</a:t>
                      </a:r>
                      <a:r>
                        <a:rPr kumimoji="1" lang="en-US" sz="1100" b="0" i="0" kern="1200" dirty="0">
                          <a:solidFill>
                            <a:srgbClr val="000000"/>
                          </a:solidFill>
                          <a:effectLst/>
                          <a:latin typeface="+mn-ea"/>
                          <a:ea typeface="+mn-ea"/>
                          <a:cs typeface="Arial" panose="020B0604020202020204" pitchFamily="34" charset="0"/>
                        </a:rPr>
                        <a:t> </a:t>
                      </a:r>
                      <a:r>
                        <a:rPr kumimoji="1" lang="en-US" sz="1100" b="0" i="0" kern="1200" noProof="1">
                          <a:solidFill>
                            <a:srgbClr val="000000"/>
                          </a:solidFill>
                          <a:effectLst/>
                          <a:latin typeface="+mn-ea"/>
                          <a:ea typeface="+mn-ea"/>
                          <a:cs typeface="Arial" panose="020B0604020202020204" pitchFamily="34" charset="0"/>
                        </a:rPr>
                        <a:t>政府は</a:t>
                      </a:r>
                      <a:r>
                        <a:rPr kumimoji="1" lang="ja-JP" altLang="en-US" sz="1100" b="0" i="0" kern="1200" noProof="1">
                          <a:solidFill>
                            <a:srgbClr val="000000"/>
                          </a:solidFill>
                          <a:effectLst/>
                          <a:latin typeface="+mn-ea"/>
                          <a:ea typeface="+mn-ea"/>
                          <a:cs typeface="Arial" panose="020B0604020202020204" pitchFamily="34" charset="0"/>
                        </a:rPr>
                        <a:t>保健人口省 </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の下で病院と医療部門のデジタル化を目指している。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962078"/>
                  </a:ext>
                </a:extLst>
              </a:tr>
              <a:tr h="26311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20" b="1" noProof="1">
                          <a:solidFill>
                            <a:schemeClr val="tx1"/>
                          </a:solidFill>
                        </a:rPr>
                        <a:t>デジタル医療インフラ</a:t>
                      </a:r>
                      <a:endParaRPr lang="ja" altLang="ja-JP" sz="720" b="1">
                        <a:solidFill>
                          <a:schemeClr val="tx1"/>
                        </a:solidFill>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i="0" kern="1200" noProof="1">
                          <a:solidFill>
                            <a:srgbClr val="000000"/>
                          </a:solidFill>
                          <a:effectLst/>
                          <a:latin typeface="+mn-ea"/>
                          <a:ea typeface="+mn-ea"/>
                          <a:cs typeface="Arial" panose="020B0604020202020204" pitchFamily="34" charset="0"/>
                        </a:rPr>
                        <a:t>電子カルテの普及率</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j-lt"/>
                          <a:ea typeface="+mn-ea"/>
                          <a:cs typeface="Arial" panose="020B0604020202020204" pitchFamily="34" charset="0"/>
                        </a:rPr>
                        <a:t>WHO</a:t>
                      </a:r>
                      <a:r>
                        <a:rPr kumimoji="1" lang="en-US" sz="1100" b="0" i="0" kern="1200" noProof="1">
                          <a:solidFill>
                            <a:srgbClr val="000000"/>
                          </a:solidFill>
                          <a:effectLst/>
                          <a:latin typeface="+mn-ea"/>
                          <a:ea typeface="+mn-ea"/>
                          <a:cs typeface="Arial" panose="020B0604020202020204" pitchFamily="34" charset="0"/>
                        </a:rPr>
                        <a:t>の世界保健支出データベースによると、エジプトの</a:t>
                      </a:r>
                      <a:r>
                        <a:rPr kumimoji="1" lang="ja-JP" altLang="en-US" sz="1100" b="0" i="0" kern="1200" noProof="1">
                          <a:solidFill>
                            <a:srgbClr val="000000"/>
                          </a:solidFill>
                          <a:effectLst/>
                          <a:latin typeface="+mn-ea"/>
                          <a:ea typeface="+mn-ea"/>
                          <a:cs typeface="Arial" panose="020B0604020202020204" pitchFamily="34" charset="0"/>
                        </a:rPr>
                        <a:t>一人当たりの</a:t>
                      </a:r>
                      <a:r>
                        <a:rPr kumimoji="1" lang="en-US" sz="1100" b="0" i="0" kern="1200" noProof="1">
                          <a:solidFill>
                            <a:srgbClr val="000000"/>
                          </a:solidFill>
                          <a:effectLst/>
                          <a:latin typeface="+mn-ea"/>
                          <a:ea typeface="+mn-ea"/>
                          <a:cs typeface="Arial" panose="020B0604020202020204" pitchFamily="34" charset="0"/>
                        </a:rPr>
                        <a:t>医療支出</a:t>
                      </a:r>
                      <a:r>
                        <a:rPr kumimoji="1" lang="ja-JP" altLang="en-US" sz="1100" b="0" i="0" kern="1200" noProof="1">
                          <a:solidFill>
                            <a:srgbClr val="000000"/>
                          </a:solidFill>
                          <a:effectLst/>
                          <a:latin typeface="+mn-ea"/>
                          <a:ea typeface="+mn-ea"/>
                          <a:cs typeface="Arial" panose="020B0604020202020204" pitchFamily="34" charset="0"/>
                        </a:rPr>
                        <a:t>費</a:t>
                      </a:r>
                      <a:r>
                        <a:rPr kumimoji="1" lang="en-US" sz="1100" b="0" i="0" kern="1200" noProof="1">
                          <a:solidFill>
                            <a:srgbClr val="000000"/>
                          </a:solidFill>
                          <a:effectLst/>
                          <a:latin typeface="+mn-ea"/>
                          <a:ea typeface="+mn-ea"/>
                          <a:cs typeface="Arial" panose="020B0604020202020204" pitchFamily="34" charset="0"/>
                        </a:rPr>
                        <a:t>は、</a:t>
                      </a:r>
                      <a:r>
                        <a:rPr kumimoji="1" lang="en-US" sz="1100" b="0" i="0" kern="1200" noProof="1">
                          <a:solidFill>
                            <a:srgbClr val="000000"/>
                          </a:solidFill>
                          <a:effectLst/>
                          <a:latin typeface="+mj-lt"/>
                          <a:ea typeface="+mn-ea"/>
                          <a:cs typeface="Arial" panose="020B0604020202020204" pitchFamily="34" charset="0"/>
                        </a:rPr>
                        <a:t>2018</a:t>
                      </a:r>
                      <a:r>
                        <a:rPr kumimoji="1" lang="en-US" sz="1100" b="0" i="0" kern="1200" noProof="1">
                          <a:solidFill>
                            <a:srgbClr val="000000"/>
                          </a:solidFill>
                          <a:effectLst/>
                          <a:latin typeface="+mn-ea"/>
                          <a:ea typeface="+mn-ea"/>
                          <a:cs typeface="Arial" panose="020B0604020202020204" pitchFamily="34" charset="0"/>
                        </a:rPr>
                        <a:t>年の</a:t>
                      </a:r>
                      <a:r>
                        <a:rPr kumimoji="1" lang="en-US" sz="1100" b="0" i="0" kern="1200" noProof="1">
                          <a:solidFill>
                            <a:srgbClr val="000000"/>
                          </a:solidFill>
                          <a:effectLst/>
                          <a:latin typeface="+mj-lt"/>
                          <a:ea typeface="+mn-ea"/>
                          <a:cs typeface="Arial" panose="020B0604020202020204" pitchFamily="34" charset="0"/>
                        </a:rPr>
                        <a:t>125.6US$</a:t>
                      </a:r>
                      <a:r>
                        <a:rPr kumimoji="1" lang="en-US" sz="1100" b="0" i="0" kern="1200" noProof="1">
                          <a:solidFill>
                            <a:srgbClr val="000000"/>
                          </a:solidFill>
                          <a:effectLst/>
                          <a:latin typeface="+mn-ea"/>
                          <a:ea typeface="+mn-ea"/>
                          <a:cs typeface="Arial" panose="020B0604020202020204" pitchFamily="34" charset="0"/>
                        </a:rPr>
                        <a:t>から</a:t>
                      </a:r>
                      <a:r>
                        <a:rPr kumimoji="1" lang="en-US" sz="1100" b="0" i="0" kern="1200" noProof="1">
                          <a:solidFill>
                            <a:srgbClr val="000000"/>
                          </a:solidFill>
                          <a:effectLst/>
                          <a:latin typeface="+mj-lt"/>
                          <a:ea typeface="+mn-ea"/>
                          <a:cs typeface="Arial" panose="020B0604020202020204" pitchFamily="34" charset="0"/>
                        </a:rPr>
                        <a:t>2019</a:t>
                      </a:r>
                      <a:r>
                        <a:rPr kumimoji="1" lang="en-US" sz="1100" b="0" i="0" kern="1200" noProof="1">
                          <a:solidFill>
                            <a:srgbClr val="000000"/>
                          </a:solidFill>
                          <a:effectLst/>
                          <a:latin typeface="+mn-ea"/>
                          <a:ea typeface="+mn-ea"/>
                          <a:cs typeface="Arial" panose="020B0604020202020204" pitchFamily="34" charset="0"/>
                        </a:rPr>
                        <a:t>年</a:t>
                      </a:r>
                      <a:r>
                        <a:rPr kumimoji="1" lang="ja-JP" altLang="en-US" sz="1100" b="0" i="0" kern="1200" noProof="1">
                          <a:solidFill>
                            <a:srgbClr val="000000"/>
                          </a:solidFill>
                          <a:effectLst/>
                          <a:latin typeface="+mn-ea"/>
                          <a:ea typeface="+mn-ea"/>
                          <a:cs typeface="Arial" panose="020B0604020202020204" pitchFamily="34" charset="0"/>
                        </a:rPr>
                        <a:t>の</a:t>
                      </a:r>
                      <a:r>
                        <a:rPr kumimoji="1" lang="en-US" sz="1100" b="0" i="0" kern="1200" noProof="1">
                          <a:solidFill>
                            <a:srgbClr val="000000"/>
                          </a:solidFill>
                          <a:effectLst/>
                          <a:latin typeface="+mj-lt"/>
                          <a:ea typeface="+mn-ea"/>
                          <a:cs typeface="Arial" panose="020B0604020202020204" pitchFamily="34" charset="0"/>
                        </a:rPr>
                        <a:t>150US$</a:t>
                      </a:r>
                      <a:r>
                        <a:rPr kumimoji="1" lang="en-US" sz="1100" b="0" i="0" kern="1200" noProof="1">
                          <a:solidFill>
                            <a:srgbClr val="000000"/>
                          </a:solidFill>
                          <a:effectLst/>
                          <a:latin typeface="+mn-ea"/>
                          <a:ea typeface="+mn-ea"/>
                          <a:cs typeface="Arial" panose="020B0604020202020204" pitchFamily="34" charset="0"/>
                        </a:rPr>
                        <a:t>に増加した。</a:t>
                      </a:r>
                      <a:r>
                        <a:rPr kumimoji="1" lang="en-US" sz="1100" b="0" i="0" kern="1200" dirty="0">
                          <a:solidFill>
                            <a:srgbClr val="000000"/>
                          </a:solidFill>
                          <a:effectLst/>
                          <a:latin typeface="+mn-ea"/>
                          <a:ea typeface="+mn-ea"/>
                          <a:cs typeface="Arial" panose="020B0604020202020204" pitchFamily="34" charset="0"/>
                        </a:rPr>
                        <a:t> </a:t>
                      </a:r>
                    </a:p>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医療用電子記録（</a:t>
                      </a:r>
                      <a:r>
                        <a:rPr kumimoji="1" lang="en-US" sz="1100" b="0" i="0" kern="1200" noProof="1">
                          <a:solidFill>
                            <a:srgbClr val="000000"/>
                          </a:solidFill>
                          <a:effectLst/>
                          <a:latin typeface="+mj-lt"/>
                          <a:ea typeface="+mn-ea"/>
                          <a:cs typeface="Arial" panose="020B0604020202020204" pitchFamily="34" charset="0"/>
                        </a:rPr>
                        <a:t>Health Electronic Records: HEC） </a:t>
                      </a:r>
                      <a:r>
                        <a:rPr kumimoji="1" lang="en-US" sz="1100" b="0" i="0" kern="1200" noProof="1">
                          <a:solidFill>
                            <a:srgbClr val="000000"/>
                          </a:solidFill>
                          <a:effectLst/>
                          <a:latin typeface="+mn-ea"/>
                          <a:ea typeface="+mn-ea"/>
                          <a:cs typeface="Arial" panose="020B0604020202020204" pitchFamily="34" charset="0"/>
                        </a:rPr>
                        <a:t>の普及に関</a:t>
                      </a:r>
                      <a:r>
                        <a:rPr kumimoji="1" lang="ja-JP" altLang="en-US" sz="1100" b="0" i="0" kern="1200" noProof="1">
                          <a:solidFill>
                            <a:srgbClr val="000000"/>
                          </a:solidFill>
                          <a:effectLst/>
                          <a:latin typeface="+mn-ea"/>
                          <a:ea typeface="+mn-ea"/>
                          <a:cs typeface="Arial" panose="020B0604020202020204" pitchFamily="34" charset="0"/>
                        </a:rPr>
                        <a:t>する</a:t>
                      </a:r>
                      <a:r>
                        <a:rPr kumimoji="1" lang="en-US" sz="1100" b="0" i="0" kern="1200" noProof="1">
                          <a:solidFill>
                            <a:srgbClr val="000000"/>
                          </a:solidFill>
                          <a:effectLst/>
                          <a:latin typeface="+mn-ea"/>
                          <a:ea typeface="+mn-ea"/>
                          <a:cs typeface="Arial" panose="020B0604020202020204" pitchFamily="34" charset="0"/>
                        </a:rPr>
                        <a:t>情報は</a:t>
                      </a:r>
                      <a:r>
                        <a:rPr kumimoji="1" lang="ja-JP" altLang="en-US" sz="1100" b="0" i="0" kern="1200" noProof="1">
                          <a:solidFill>
                            <a:srgbClr val="000000"/>
                          </a:solidFill>
                          <a:effectLst/>
                          <a:latin typeface="+mn-ea"/>
                          <a:ea typeface="+mn-ea"/>
                          <a:cs typeface="Arial" panose="020B0604020202020204" pitchFamily="34" charset="0"/>
                        </a:rPr>
                        <a:t>不明である。</a:t>
                      </a:r>
                      <a:endParaRPr kumimoji="1" lang="en-US" sz="1100" b="0" i="0" kern="1200" noProof="1">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973639"/>
                  </a:ext>
                </a:extLst>
              </a:tr>
            </a:tbl>
          </a:graphicData>
        </a:graphic>
      </p:graphicFrame>
      <p:sp>
        <p:nvSpPr>
          <p:cNvPr id="7" name="テキスト ボックス 14">
            <a:extLst>
              <a:ext uri="{FF2B5EF4-FFF2-40B4-BE49-F238E27FC236}">
                <a16:creationId xmlns:a16="http://schemas.microsoft.com/office/drawing/2014/main" id="{B9574629-346D-928B-8E8A-C1B05865BAE2}"/>
              </a:ext>
            </a:extLst>
          </p:cNvPr>
          <p:cNvSpPr txBox="1"/>
          <p:nvPr/>
        </p:nvSpPr>
        <p:spPr>
          <a:xfrm>
            <a:off x="181704" y="6669228"/>
            <a:ext cx="9073008" cy="188640"/>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世界銀行、MCIT、EMRO-Ehealth、Insights10</a:t>
            </a:r>
          </a:p>
        </p:txBody>
      </p:sp>
    </p:spTree>
    <p:extLst>
      <p:ext uri="{BB962C8B-B14F-4D97-AF65-F5344CB8AC3E}">
        <p14:creationId xmlns:p14="http://schemas.microsoft.com/office/powerpoint/2010/main" val="1196814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en-US" sz="1400" dirty="0">
              <a:latin typeface="HGP創英角ｺﾞｼｯｸUB" panose="020B0900000000000000" pitchFamily="50"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創英角ｺﾞｼｯｸUB" panose="020B0900000000000000" pitchFamily="50" charset="-128"/>
              </a:rPr>
              <a:t>オンライン診療の</a:t>
            </a:r>
            <a:r>
              <a:rPr lang="ja-JP" altLang="en-US" sz="2000" noProof="1">
                <a:latin typeface="HGP創英角ｺﾞｼｯｸUB" panose="020B0900000000000000" pitchFamily="50" charset="-128"/>
              </a:rPr>
              <a:t>主要</a:t>
            </a:r>
            <a:r>
              <a:rPr kumimoji="1" lang="ja-JP" altLang="en-US" sz="2000" noProof="1">
                <a:latin typeface="HGP創英角ｺﾞｼｯｸUB" panose="020B0900000000000000" pitchFamily="50" charset="-128"/>
              </a:rPr>
              <a:t>プラットフォーム</a:t>
            </a:r>
            <a:endParaRPr kumimoji="1" lang="en-US" sz="2000" dirty="0">
              <a:latin typeface="HGP創英角ｺﾞｼｯｸUB" panose="020B0900000000000000" pitchFamily="50" charset="-128"/>
            </a:endParaRP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975059027"/>
              </p:ext>
            </p:extLst>
          </p:nvPr>
        </p:nvGraphicFramePr>
        <p:xfrm>
          <a:off x="295053" y="2474274"/>
          <a:ext cx="9262186" cy="4110183"/>
        </p:xfrm>
        <a:graphic>
          <a:graphicData uri="http://schemas.openxmlformats.org/drawingml/2006/table">
            <a:tbl>
              <a:tblPr firstRow="1" bandRow="1">
                <a:tableStyleId>{2D5ABB26-0587-4C30-8999-92F81FD0307C}</a:tableStyleId>
              </a:tblPr>
              <a:tblGrid>
                <a:gridCol w="1058962">
                  <a:extLst>
                    <a:ext uri="{9D8B030D-6E8A-4147-A177-3AD203B41FA5}">
                      <a16:colId xmlns:a16="http://schemas.microsoft.com/office/drawing/2014/main" val="20001"/>
                    </a:ext>
                  </a:extLst>
                </a:gridCol>
                <a:gridCol w="6321670">
                  <a:extLst>
                    <a:ext uri="{9D8B030D-6E8A-4147-A177-3AD203B41FA5}">
                      <a16:colId xmlns:a16="http://schemas.microsoft.com/office/drawing/2014/main" val="20002"/>
                    </a:ext>
                  </a:extLst>
                </a:gridCol>
                <a:gridCol w="1881554">
                  <a:extLst>
                    <a:ext uri="{9D8B030D-6E8A-4147-A177-3AD203B41FA5}">
                      <a16:colId xmlns:a16="http://schemas.microsoft.com/office/drawing/2014/main" val="3100871719"/>
                    </a:ext>
                  </a:extLst>
                </a:gridCol>
              </a:tblGrid>
              <a:tr h="342897">
                <a:tc>
                  <a:txBody>
                    <a:bodyPr/>
                    <a:lstStyle/>
                    <a:p>
                      <a:pPr marL="0" algn="ctr" defTabSz="914400" rtl="0" eaLnBrk="1" fontAlgn="ctr" latinLnBrk="0" hangingPunct="1"/>
                      <a:r>
                        <a:rPr kumimoji="1" lang="ja-JP" altLang="en-US" sz="1200" kern="1200" noProof="1">
                          <a:solidFill>
                            <a:schemeClr val="bg1"/>
                          </a:solidFill>
                          <a:latin typeface="+mj-lt"/>
                          <a:ea typeface="HGP創英角ｺﾞｼｯｸUB" panose="020B0900000000000000" pitchFamily="50" charset="-128"/>
                          <a:cs typeface="Arial" panose="020B0604020202020204" pitchFamily="34" charset="0"/>
                        </a:rPr>
                        <a:t>会社名</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200" kern="1200" noProof="1">
                          <a:solidFill>
                            <a:schemeClr val="bg1"/>
                          </a:solidFill>
                          <a:latin typeface="+mj-lt"/>
                          <a:ea typeface="HGP創英角ｺﾞｼｯｸUB" panose="020B0900000000000000" pitchFamily="50" charset="-128"/>
                          <a:cs typeface="Arial" panose="020B0604020202020204" pitchFamily="34" charset="0"/>
                        </a:rPr>
                        <a:t>サービスの説明</a:t>
                      </a:r>
                      <a:endParaRPr kumimoji="1" lang="en-US" altLang="ja-JP" sz="1200" kern="1200">
                        <a:solidFill>
                          <a:schemeClr val="bg1"/>
                        </a:solidFill>
                        <a:latin typeface="+mj-lt"/>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200" kern="1200" noProof="1">
                          <a:solidFill>
                            <a:schemeClr val="bg1"/>
                          </a:solidFill>
                          <a:latin typeface="+mj-lt"/>
                          <a:ea typeface="HGP創英角ｺﾞｼｯｸUB" panose="020B0900000000000000" pitchFamily="50" charset="-128"/>
                          <a:cs typeface="Arial" panose="020B0604020202020204" pitchFamily="34" charset="0"/>
                        </a:rPr>
                        <a:t>URL</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Yodawy</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患者向けのオンライン薬局プラットフォームを提供している。</a:t>
                      </a:r>
                      <a:r>
                        <a:rPr kumimoji="1" 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リケーション・プラットフォームは、患者が処方箋をアップロードして薬を注文することで、近くの薬局やデータベース内の薬を検索することができる。また、このプラットフォームは保険会社と接続して請求処理を行う。</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https://www.yodawy.com/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435666218"/>
                  </a:ext>
                </a:extLst>
              </a:tr>
              <a:tr h="458453">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Doxx</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遠隔診療、臨床検査、介護サービス、家庭訪問などを提供している。同社は薬局の配達サービスも提供している。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https://doxx.care/</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ElBalto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ユーザーが医師に遠隔で相談できるアプリケーション</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を提供している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。ユーザーは特定の健康問題を検索</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することで</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医師を見つけ、診察の予約をすることができる</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このアプリは、精神科、栄養、小児科、産婦人科、男性医学、皮膚科など、さまざまな専門分野の医療を提供している。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https://www.elbalto.com/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1224721">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DAF</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的なアプリベースのプラットフォームであるBelshifaを提供しており、マーケティング、販売、顧客獲得、維持のための財政支援を薬局に提供するように設計されている。この革新的なソフトウェアには、患者用の予約アプリケーションも含まれており、処方箋をスキャンして薬を配達すること</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もできる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このプラットフォームは、使用方法、副作用、注意事項、薬や食品との潜在的な相互作用など、薬に関する詳細な情報を薬剤師と患者の両方に提供することで、コミュニケーションを</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強化する。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https://dafholding.com/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Rology</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オンデマンドスキャン分析のために病院と放射線科医をシームレスに接続するテレラジオロジープラットフォームで</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。このプラットフォームは、病院と放射線科医</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、セットアップ</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コストなしで開始できるように設計されてい</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。ノートパソコンとインターネット接続があれば、</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放射線科医が</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世界中のどこからでもリモートで作業できる柔軟性を提供</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https://rology.health/</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770863569"/>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25303" y="1124744"/>
            <a:ext cx="9505056" cy="9059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エジプトの遠隔医療は法的に認められている。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以下の主要な規制法が医療サービスの質を規定している。</a:t>
            </a: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5">
                  <a:extLst>
                    <a:ext uri="{A12FA001-AC4F-418D-AE19-62706E023703}">
                      <ahyp:hlinkClr xmlns:ahyp="http://schemas.microsoft.com/office/drawing/2018/hyperlinkcolor" val="tx"/>
                    </a:ext>
                  </a:extLst>
                </a:hlinkClick>
              </a:rPr>
              <a:t>電子署名法第</a:t>
            </a:r>
            <a:r>
              <a:rPr lang="en-US" sz="1200" noProof="1">
                <a:latin typeface="+mj-lt"/>
                <a:cs typeface="Arial" panose="020B0604020202020204" pitchFamily="34" charset="0"/>
                <a:hlinkClick r:id="rId5">
                  <a:extLst>
                    <a:ext uri="{A12FA001-AC4F-418D-AE19-62706E023703}">
                      <ahyp:hlinkClr xmlns:ahyp="http://schemas.microsoft.com/office/drawing/2018/hyperlinkcolor" val="tx"/>
                    </a:ext>
                  </a:extLst>
                </a:hlinkClick>
              </a:rPr>
              <a:t>15/2004</a:t>
            </a:r>
            <a:r>
              <a:rPr lang="en-US" sz="1200" noProof="1">
                <a:latin typeface="+mn-ea"/>
                <a:cs typeface="Arial" panose="020B0604020202020204" pitchFamily="34" charset="0"/>
                <a:hlinkClick r:id="rId5">
                  <a:extLst>
                    <a:ext uri="{A12FA001-AC4F-418D-AE19-62706E023703}">
                      <ahyp:hlinkClr xmlns:ahyp="http://schemas.microsoft.com/office/drawing/2018/hyperlinkcolor" val="tx"/>
                    </a:ext>
                  </a:extLst>
                </a:hlinkClick>
              </a:rPr>
              <a:t>号</a:t>
            </a:r>
            <a:endParaRPr lang="en-US" sz="1200" dirty="0">
              <a:latin typeface="+mn-ea"/>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6">
                  <a:extLst>
                    <a:ext uri="{A12FA001-AC4F-418D-AE19-62706E023703}">
                      <ahyp:hlinkClr xmlns:ahyp="http://schemas.microsoft.com/office/drawing/2018/hyperlinkcolor" val="tx"/>
                    </a:ext>
                  </a:extLst>
                </a:hlinkClick>
              </a:rPr>
              <a:t>サイバー犯罪法第</a:t>
            </a:r>
            <a:r>
              <a:rPr lang="en-US" sz="1200" noProof="1">
                <a:latin typeface="+mj-lt"/>
                <a:cs typeface="Arial" panose="020B0604020202020204" pitchFamily="34" charset="0"/>
                <a:hlinkClick r:id="rId6">
                  <a:extLst>
                    <a:ext uri="{A12FA001-AC4F-418D-AE19-62706E023703}">
                      <ahyp:hlinkClr xmlns:ahyp="http://schemas.microsoft.com/office/drawing/2018/hyperlinkcolor" val="tx"/>
                    </a:ext>
                  </a:extLst>
                </a:hlinkClick>
              </a:rPr>
              <a:t>175/2018</a:t>
            </a:r>
            <a:r>
              <a:rPr lang="en-US" sz="1200" noProof="1">
                <a:latin typeface="+mn-ea"/>
                <a:cs typeface="Arial" panose="020B0604020202020204" pitchFamily="34" charset="0"/>
                <a:hlinkClick r:id="rId6">
                  <a:extLst>
                    <a:ext uri="{A12FA001-AC4F-418D-AE19-62706E023703}">
                      <ahyp:hlinkClr xmlns:ahyp="http://schemas.microsoft.com/office/drawing/2018/hyperlinkcolor" val="tx"/>
                    </a:ext>
                  </a:extLst>
                </a:hlinkClick>
              </a:rPr>
              <a:t>号</a:t>
            </a:r>
            <a:endParaRPr lang="en-US" sz="1200" dirty="0">
              <a:latin typeface="+mn-ea"/>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7">
                  <a:extLst>
                    <a:ext uri="{A12FA001-AC4F-418D-AE19-62706E023703}">
                      <ahyp:hlinkClr xmlns:ahyp="http://schemas.microsoft.com/office/drawing/2018/hyperlinkcolor" val="tx"/>
                    </a:ext>
                  </a:extLst>
                </a:hlinkClick>
              </a:rPr>
              <a:t>個人情報保護法第</a:t>
            </a:r>
            <a:r>
              <a:rPr lang="en-US" sz="1200" noProof="1">
                <a:latin typeface="+mj-lt"/>
                <a:cs typeface="Arial" panose="020B0604020202020204" pitchFamily="34" charset="0"/>
                <a:hlinkClick r:id="rId7">
                  <a:extLst>
                    <a:ext uri="{A12FA001-AC4F-418D-AE19-62706E023703}">
                      <ahyp:hlinkClr xmlns:ahyp="http://schemas.microsoft.com/office/drawing/2018/hyperlinkcolor" val="tx"/>
                    </a:ext>
                  </a:extLst>
                </a:hlinkClick>
              </a:rPr>
              <a:t>151/2020</a:t>
            </a:r>
            <a:r>
              <a:rPr lang="en-US" sz="1200" noProof="1">
                <a:latin typeface="+mn-ea"/>
                <a:cs typeface="Arial" panose="020B0604020202020204" pitchFamily="34" charset="0"/>
                <a:hlinkClick r:id="rId7">
                  <a:extLst>
                    <a:ext uri="{A12FA001-AC4F-418D-AE19-62706E023703}">
                      <ahyp:hlinkClr xmlns:ahyp="http://schemas.microsoft.com/office/drawing/2018/hyperlinkcolor" val="tx"/>
                    </a:ext>
                  </a:extLst>
                </a:hlinkClick>
              </a:rPr>
              <a:t>号</a:t>
            </a:r>
            <a:endParaRPr lang="en-US" altLang="ja-JP" sz="1200" dirty="0">
              <a:latin typeface="+mn-ea"/>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00024" y="218624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ea typeface="HGP創英角ｺﾞｼｯｸUB" pitchFamily="50" charset="-128"/>
                <a:cs typeface="Arial" panose="020B0604020202020204" pitchFamily="34" charset="0"/>
              </a:rPr>
              <a:t>オンライン診療を提供する企業の例</a:t>
            </a:r>
            <a:endParaRPr lang="en-US" altLang="ja-JP" sz="1400" baseline="30000" dirty="0">
              <a:solidFill>
                <a:srgbClr val="000000"/>
              </a:solidFill>
              <a:ea typeface="HGP創英角ｺﾞｼｯｸUB" pitchFamily="50" charset="-128"/>
              <a:cs typeface="Arial" panose="020B0604020202020204" pitchFamily="34" charset="0"/>
            </a:endParaRPr>
          </a:p>
        </p:txBody>
      </p:sp>
      <p:sp>
        <p:nvSpPr>
          <p:cNvPr id="4" name="テキスト ボックス 5">
            <a:extLst>
              <a:ext uri="{FF2B5EF4-FFF2-40B4-BE49-F238E27FC236}">
                <a16:creationId xmlns:a16="http://schemas.microsoft.com/office/drawing/2014/main" id="{354D9B5F-9CA4-5662-4CC8-02C135E20E39}"/>
              </a:ext>
            </a:extLst>
          </p:cNvPr>
          <p:cNvSpPr txBox="1"/>
          <p:nvPr/>
        </p:nvSpPr>
        <p:spPr>
          <a:xfrm>
            <a:off x="200024"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48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その他</a:t>
            </a:r>
            <a:endParaRPr kumimoji="1" lang="ja-JP" altLang="en-US" sz="1400" dirty="0">
              <a:latin typeface="HGPSoeiKakugothicUB"/>
              <a:ea typeface="HGPSoeiKakugothicUB"/>
            </a:endParaRPr>
          </a:p>
        </p:txBody>
      </p:sp>
      <p:sp>
        <p:nvSpPr>
          <p:cNvPr id="4" name="テキスト ボックス 3"/>
          <p:cNvSpPr txBox="1"/>
          <p:nvPr/>
        </p:nvSpPr>
        <p:spPr>
          <a:xfrm>
            <a:off x="200472" y="1009289"/>
            <a:ext cx="9505056" cy="208070"/>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j-ea"/>
                <a:ea typeface="+mj-ea"/>
              </a:rPr>
              <a:t>エジプト</a:t>
            </a:r>
            <a:r>
              <a:rPr kumimoji="1" lang="ja-JP" altLang="en-US" sz="1400" b="0" i="0" u="none" strike="noStrike" kern="1200" cap="none" spc="0" normalizeH="0" baseline="0" noProof="1">
                <a:ln>
                  <a:noFill/>
                </a:ln>
                <a:solidFill>
                  <a:srgbClr val="000000"/>
                </a:solidFill>
                <a:effectLst/>
                <a:uLnTx/>
                <a:uFillTx/>
                <a:latin typeface="+mj-ea"/>
                <a:ea typeface="+mj-ea"/>
                <a:cs typeface="+mn-cs"/>
              </a:rPr>
              <a:t>における</a:t>
            </a:r>
            <a:r>
              <a:rPr lang="ja-JP" altLang="en-US" sz="1400" noProof="1">
                <a:solidFill>
                  <a:srgbClr val="000000"/>
                </a:solidFill>
                <a:latin typeface="+mj-ea"/>
                <a:ea typeface="+mj-ea"/>
              </a:rPr>
              <a:t>主要</a:t>
            </a:r>
            <a:r>
              <a:rPr kumimoji="1" lang="ja-JP" altLang="en-US" sz="1400" b="0" i="0" u="none" strike="noStrike" kern="1200" cap="none" spc="0" normalizeH="0" baseline="0" noProof="1">
                <a:ln>
                  <a:noFill/>
                </a:ln>
                <a:solidFill>
                  <a:srgbClr val="000000"/>
                </a:solidFill>
                <a:effectLst/>
                <a:uLnTx/>
                <a:uFillTx/>
                <a:latin typeface="+mj-ea"/>
                <a:ea typeface="+mj-ea"/>
                <a:cs typeface="+mn-cs"/>
              </a:rPr>
              <a:t>な学会・業界団体</a:t>
            </a:r>
            <a:r>
              <a:rPr lang="ja-JP" altLang="en-US" sz="1400" noProof="1">
                <a:solidFill>
                  <a:srgbClr val="000000"/>
                </a:solidFill>
                <a:latin typeface="+mj-ea"/>
                <a:ea typeface="+mj-ea"/>
              </a:rPr>
              <a:t>および</a:t>
            </a:r>
            <a:r>
              <a:rPr kumimoji="1" lang="ja-JP" altLang="en-US" sz="1400" b="0" i="0" u="none" strike="noStrike" kern="1200" cap="none" spc="0" normalizeH="0" baseline="0" noProof="1">
                <a:ln>
                  <a:noFill/>
                </a:ln>
                <a:solidFill>
                  <a:srgbClr val="000000"/>
                </a:solidFill>
                <a:effectLst/>
                <a:uLnTx/>
                <a:uFillTx/>
                <a:latin typeface="+mj-ea"/>
                <a:ea typeface="+mj-ea"/>
                <a:cs typeface="+mn-cs"/>
              </a:rPr>
              <a:t>代表的な</a:t>
            </a:r>
            <a:r>
              <a:rPr lang="ja-JP" altLang="en-US" sz="1400" noProof="1">
                <a:solidFill>
                  <a:srgbClr val="000000"/>
                </a:solidFill>
                <a:latin typeface="+mj-ea"/>
                <a:ea typeface="+mj-ea"/>
              </a:rPr>
              <a:t>イベントは以下の通りである</a:t>
            </a:r>
            <a:r>
              <a:rPr kumimoji="1" lang="ja-JP" altLang="en-US" sz="1400" b="0" i="0" u="none" strike="noStrike" kern="1200" cap="none" spc="0" normalizeH="0" baseline="0" noProof="1">
                <a:ln>
                  <a:noFill/>
                </a:ln>
                <a:solidFill>
                  <a:srgbClr val="000000"/>
                </a:solidFill>
                <a:effectLst/>
                <a:uLnTx/>
                <a:uFillTx/>
                <a:latin typeface="+mj-ea"/>
                <a:ea typeface="+mj-ea"/>
                <a:cs typeface="+mn-cs"/>
              </a:rPr>
              <a:t>。</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chor="t">
            <a:no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j-ea"/>
                <a:ea typeface="+mj-ea"/>
                <a:cs typeface="Arial"/>
              </a:rPr>
              <a:t>（</a:t>
            </a:r>
            <a:r>
              <a:rPr lang="en-US" altLang="ja-JP" sz="800" noProof="1">
                <a:solidFill>
                  <a:srgbClr val="000000"/>
                </a:solidFill>
                <a:latin typeface="+mj-ea"/>
                <a:ea typeface="+mj-ea"/>
                <a:cs typeface="Arial"/>
              </a:rPr>
              <a:t>出所</a:t>
            </a:r>
            <a:r>
              <a:rPr lang="ja-JP" altLang="en-US" sz="800" noProof="1">
                <a:solidFill>
                  <a:srgbClr val="000000"/>
                </a:solidFill>
                <a:latin typeface="+mj-ea"/>
                <a:ea typeface="+mj-ea"/>
                <a:cs typeface="Arial"/>
              </a:rPr>
              <a:t>）</a:t>
            </a:r>
            <a:r>
              <a:rPr lang="en-US" altLang="ja-JP" sz="800" noProof="1">
                <a:solidFill>
                  <a:srgbClr val="000000"/>
                </a:solidFill>
                <a:latin typeface="+mj-ea"/>
                <a:ea typeface="+mj-ea"/>
                <a:cs typeface="Arial"/>
              </a:rPr>
              <a:t> 主催・イベントホームページ</a:t>
            </a:r>
            <a:endParaRPr kumimoji="1" lang="ja-JP" altLang="en-US" sz="800" b="0" i="0" u="none" strike="noStrike" kern="1200" cap="none" spc="0" normalizeH="0" baseline="0" noProof="1">
              <a:ln>
                <a:noFill/>
              </a:ln>
              <a:solidFill>
                <a:srgbClr val="000000"/>
              </a:solidFill>
              <a:effectLst/>
              <a:uLnTx/>
              <a:uFillTx/>
              <a:latin typeface="+mj-ea"/>
              <a:ea typeface="+mj-ea"/>
              <a:cs typeface="Arial"/>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476571212"/>
              </p:ext>
            </p:extLst>
          </p:nvPr>
        </p:nvGraphicFramePr>
        <p:xfrm>
          <a:off x="289027" y="1485327"/>
          <a:ext cx="9327947" cy="1896048"/>
        </p:xfrm>
        <a:graphic>
          <a:graphicData uri="http://schemas.openxmlformats.org/drawingml/2006/table">
            <a:tbl>
              <a:tblPr firstRow="1" bandRow="1">
                <a:tableStyleId>{2D5ABB26-0587-4C30-8999-92F81FD0307C}</a:tableStyleId>
              </a:tblPr>
              <a:tblGrid>
                <a:gridCol w="2918485">
                  <a:extLst>
                    <a:ext uri="{9D8B030D-6E8A-4147-A177-3AD203B41FA5}">
                      <a16:colId xmlns:a16="http://schemas.microsoft.com/office/drawing/2014/main" val="2753323387"/>
                    </a:ext>
                  </a:extLst>
                </a:gridCol>
                <a:gridCol w="751526">
                  <a:extLst>
                    <a:ext uri="{9D8B030D-6E8A-4147-A177-3AD203B41FA5}">
                      <a16:colId xmlns:a16="http://schemas.microsoft.com/office/drawing/2014/main" val="2083171187"/>
                    </a:ext>
                  </a:extLst>
                </a:gridCol>
                <a:gridCol w="4173416">
                  <a:extLst>
                    <a:ext uri="{9D8B030D-6E8A-4147-A177-3AD203B41FA5}">
                      <a16:colId xmlns:a16="http://schemas.microsoft.com/office/drawing/2014/main" val="402676426"/>
                    </a:ext>
                  </a:extLst>
                </a:gridCol>
                <a:gridCol w="1484520">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1050" b="1" noProof="1"/>
                        <a:t>EFCP</a:t>
                      </a:r>
                      <a:r>
                        <a:rPr lang="ja-JP" altLang="en-US" sz="1050" b="1" noProof="1"/>
                        <a:t> （</a:t>
                      </a:r>
                      <a:r>
                        <a:rPr lang="en-US" altLang="ja-JP" sz="1050" b="1" noProof="1"/>
                        <a:t>Egyptian Foundation of Clinical Pharmacy</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2012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S PGothic"/>
                          <a:ea typeface="MS PGothic"/>
                          <a:cs typeface="+mn-cs"/>
                        </a:rPr>
                        <a:t>薬局医療従事者の知識を向上させるための会議を開催することにより、臨床薬学の実践、科学的研究に関する知識と認識を共有する全国的な臨床薬学組織である。</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https://efcpharmacy.wixsite.com/efcp</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1050" b="1" noProof="1"/>
                        <a:t>ESRNM</a:t>
                      </a:r>
                      <a:r>
                        <a:rPr lang="ja-JP" altLang="en-US" sz="1050" b="1" noProof="1"/>
                        <a:t> （</a:t>
                      </a:r>
                      <a:r>
                        <a:rPr lang="en-US" altLang="ja-JP" sz="1050" b="1" noProof="1"/>
                        <a:t>Egyptian Society of Radiology &amp; Nuclear Medicine</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1960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ESRNM</a:t>
                      </a:r>
                      <a:r>
                        <a:rPr kumimoji="1" lang="en-US" altLang="ja-JP" sz="1050" kern="1200" noProof="1">
                          <a:solidFill>
                            <a:schemeClr val="dk1"/>
                          </a:solidFill>
                          <a:latin typeface="MS PGothic"/>
                          <a:ea typeface="+mn-ea"/>
                          <a:cs typeface="+mn-cs"/>
                        </a:rPr>
                        <a:t>は、放射線科医の権利を擁護し、科学会議のような年間を通じて教育的な科学活動を組織することによって、放射線科医と技師の訓練を支援している</a:t>
                      </a:r>
                      <a:r>
                        <a:rPr kumimoji="1" lang="ja-JP" altLang="en-US" sz="1050" kern="1200" noProof="1">
                          <a:solidFill>
                            <a:schemeClr val="dk1"/>
                          </a:solidFill>
                          <a:latin typeface="MS PGothic"/>
                          <a:ea typeface="+mn-ea"/>
                          <a:cs typeface="+mn-cs"/>
                        </a:rPr>
                        <a:t>。</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https://esrnm.com/</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EAHQPS</a:t>
                      </a:r>
                      <a:r>
                        <a:rPr lang="ja-JP" altLang="en-US" sz="1050" b="1" noProof="1"/>
                        <a:t> （</a:t>
                      </a:r>
                      <a:r>
                        <a:rPr lang="en-US" altLang="ja-JP" sz="1050" b="1" noProof="1"/>
                        <a:t>Egyptian Association of Healthcare Quality and Patient Safety</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NA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アレクサンドリア大学医学研究所</a:t>
                      </a:r>
                      <a:r>
                        <a:rPr kumimoji="1" lang="ja-JP" altLang="en-US" sz="1050" kern="1200" noProof="1">
                          <a:solidFill>
                            <a:schemeClr val="dk1"/>
                          </a:solidFill>
                          <a:latin typeface="MS PGothic"/>
                          <a:ea typeface="+mn-ea"/>
                          <a:cs typeface="+mn-cs"/>
                        </a:rPr>
                        <a:t>（</a:t>
                      </a:r>
                      <a:r>
                        <a:rPr kumimoji="1" lang="en-US" altLang="ja-JP" sz="1050" kern="1200" noProof="1">
                          <a:solidFill>
                            <a:schemeClr val="dk1"/>
                          </a:solidFill>
                          <a:latin typeface="Arial"/>
                          <a:ea typeface="+mn-ea"/>
                          <a:cs typeface="+mn-cs"/>
                        </a:rPr>
                        <a:t>Medical Research Institute, University of Alexandria</a:t>
                      </a:r>
                      <a:r>
                        <a:rPr kumimoji="1" lang="ja-JP" altLang="en-US" sz="1050" kern="1200" noProof="1">
                          <a:solidFill>
                            <a:schemeClr val="dk1"/>
                          </a:solidFill>
                          <a:latin typeface="MS PGothic"/>
                          <a:ea typeface="+mn-ea"/>
                          <a:cs typeface="+mn-cs"/>
                        </a:rPr>
                        <a:t>）</a:t>
                      </a:r>
                      <a:r>
                        <a:rPr kumimoji="1" lang="en-US" altLang="ja-JP" sz="1050" kern="1200" noProof="1">
                          <a:solidFill>
                            <a:schemeClr val="dk1"/>
                          </a:solidFill>
                          <a:latin typeface="MS PGothic"/>
                          <a:ea typeface="+mn-ea"/>
                          <a:cs typeface="+mn-cs"/>
                        </a:rPr>
                        <a:t>の指導の下に設立され、国際基準に従った医療従事者へのトレーニングを提供することにより、患者の安全性における医療サービスの向上に焦点を当ててい</a:t>
                      </a:r>
                      <a:r>
                        <a:rPr kumimoji="1" lang="ja-JP" altLang="en-US" sz="1050" kern="1200" noProof="1">
                          <a:solidFill>
                            <a:schemeClr val="dk1"/>
                          </a:solidFill>
                          <a:latin typeface="MS PGothic"/>
                          <a:ea typeface="MS PGothic"/>
                          <a:cs typeface="+mn-cs"/>
                        </a:rPr>
                        <a:t>る。</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https://mri.alexu.edu.eg/index.php/en/social-activities/eahqps-enh</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486453126"/>
              </p:ext>
            </p:extLst>
          </p:nvPr>
        </p:nvGraphicFramePr>
        <p:xfrm>
          <a:off x="289027" y="5133571"/>
          <a:ext cx="9327945" cy="1494282"/>
        </p:xfrm>
        <a:graphic>
          <a:graphicData uri="http://schemas.openxmlformats.org/drawingml/2006/table">
            <a:tbl>
              <a:tblPr firstRow="1" bandRow="1">
                <a:tableStyleId>{2D5ABB26-0587-4C30-8999-92F81FD0307C}</a:tableStyleId>
              </a:tblPr>
              <a:tblGrid>
                <a:gridCol w="1129095">
                  <a:extLst>
                    <a:ext uri="{9D8B030D-6E8A-4147-A177-3AD203B41FA5}">
                      <a16:colId xmlns:a16="http://schemas.microsoft.com/office/drawing/2014/main" val="2753323387"/>
                    </a:ext>
                  </a:extLst>
                </a:gridCol>
                <a:gridCol w="1845914">
                  <a:extLst>
                    <a:ext uri="{9D8B030D-6E8A-4147-A177-3AD203B41FA5}">
                      <a16:colId xmlns:a16="http://schemas.microsoft.com/office/drawing/2014/main" val="783939283"/>
                    </a:ext>
                  </a:extLst>
                </a:gridCol>
                <a:gridCol w="3082498">
                  <a:extLst>
                    <a:ext uri="{9D8B030D-6E8A-4147-A177-3AD203B41FA5}">
                      <a16:colId xmlns:a16="http://schemas.microsoft.com/office/drawing/2014/main" val="2808370505"/>
                    </a:ext>
                  </a:extLst>
                </a:gridCol>
                <a:gridCol w="833350">
                  <a:extLst>
                    <a:ext uri="{9D8B030D-6E8A-4147-A177-3AD203B41FA5}">
                      <a16:colId xmlns:a16="http://schemas.microsoft.com/office/drawing/2014/main" val="2083171187"/>
                    </a:ext>
                  </a:extLst>
                </a:gridCol>
                <a:gridCol w="2437088">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kern="1200" noProof="1">
                          <a:solidFill>
                            <a:schemeClr val="bg1"/>
                          </a:solidFill>
                          <a:latin typeface="HGP創英角ｺﾞｼｯｸUB"/>
                          <a:ea typeface="HGP創英角ｺﾞｼｯｸUB"/>
                          <a:cs typeface="+mn-cs"/>
                        </a:rPr>
                        <a:t>主催者</a:t>
                      </a:r>
                      <a:endParaRPr kumimoji="1" lang="ja-JP" altLang="en-US" sz="1200" kern="1200" noProof="1">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kern="1200" noProof="1">
                          <a:solidFill>
                            <a:schemeClr val="bg1"/>
                          </a:solidFill>
                          <a:latin typeface="HGP創英角ｺﾞｼｯｸUB"/>
                          <a:ea typeface="HGP創英角ｺﾞｼｯｸUB"/>
                          <a:cs typeface="+mn-cs"/>
                        </a:rPr>
                        <a:t>開催</a:t>
                      </a:r>
                      <a:r>
                        <a:rPr kumimoji="1" lang="ja-JP" altLang="en-US" sz="1200" kern="1200" noProof="1">
                          <a:solidFill>
                            <a:schemeClr val="bg1"/>
                          </a:solidFill>
                          <a:latin typeface="HGP創英角ｺﾞｼｯｸUB"/>
                          <a:ea typeface="HGP創英角ｺﾞｼｯｸUB"/>
                          <a:cs typeface="+mn-cs"/>
                        </a:rPr>
                        <a:t>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Arial"/>
                          <a:ea typeface="ＭＳ Ｐゴシック"/>
                          <a:cs typeface="Arial"/>
                        </a:rPr>
                        <a:t>Pharmaconex</a:t>
                      </a:r>
                      <a:endParaRPr kumimoji="1" lang="ja-JP" altLang="en-US" sz="1100" b="1" kern="1200" dirty="0">
                        <a:solidFill>
                          <a:schemeClr val="tx1"/>
                        </a:solidFill>
                        <a:latin typeface="Arial"/>
                        <a:ea typeface="ＭＳ Ｐゴシック"/>
                        <a:cs typeface="Aria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a:solidFill>
                            <a:schemeClr val="dk1"/>
                          </a:solidFill>
                          <a:latin typeface="+mn-lt"/>
                          <a:ea typeface="+mn-ea"/>
                          <a:cs typeface="+mn-cs"/>
                        </a:rPr>
                        <a:t>Informa Markets</a:t>
                      </a:r>
                      <a:endParaRPr kumimoji="1" lang="ja-JP" altLang="en-US" sz="1100" kern="1200">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S PGothic"/>
                          <a:ea typeface="+mn-ea"/>
                          <a:cs typeface="+mn-cs"/>
                        </a:rPr>
                        <a:t>医薬品原薬</a:t>
                      </a:r>
                      <a:r>
                        <a:rPr kumimoji="1" lang="ja-JP" altLang="en-US" sz="1100" kern="1200" noProof="1">
                          <a:solidFill>
                            <a:schemeClr val="dk1"/>
                          </a:solidFill>
                          <a:latin typeface="MS PGothic"/>
                          <a:ea typeface="+mn-ea"/>
                          <a:cs typeface="+mn-cs"/>
                        </a:rPr>
                        <a:t>（</a:t>
                      </a:r>
                      <a:r>
                        <a:rPr kumimoji="1" lang="en-US" altLang="ja-JP" sz="1100" kern="1200" noProof="1">
                          <a:solidFill>
                            <a:schemeClr val="dk1"/>
                          </a:solidFill>
                          <a:latin typeface="Arial"/>
                          <a:ea typeface="+mn-ea"/>
                          <a:cs typeface="+mn-cs"/>
                        </a:rPr>
                        <a:t>active pharmaceutical ingridients</a:t>
                      </a:r>
                      <a:r>
                        <a:rPr kumimoji="1" lang="ja-JP" altLang="en-US" sz="1100" kern="1200" noProof="1">
                          <a:solidFill>
                            <a:schemeClr val="dk1"/>
                          </a:solidFill>
                          <a:latin typeface="MS PGothic"/>
                          <a:ea typeface="+mn-ea"/>
                          <a:cs typeface="+mn-cs"/>
                        </a:rPr>
                        <a:t>）</a:t>
                      </a:r>
                      <a:r>
                        <a:rPr kumimoji="1" lang="en-US" altLang="ja-JP" sz="1100" kern="1200" noProof="1">
                          <a:solidFill>
                            <a:schemeClr val="dk1"/>
                          </a:solidFill>
                          <a:latin typeface="MS PGothic"/>
                          <a:ea typeface="+mn-ea"/>
                          <a:cs typeface="+mn-cs"/>
                        </a:rPr>
                        <a:t>、ジェネリック</a:t>
                      </a:r>
                      <a:r>
                        <a:rPr kumimoji="1" lang="en-US" altLang="ja-JP" sz="1100" kern="1200" noProof="1">
                          <a:solidFill>
                            <a:schemeClr val="dk1"/>
                          </a:solidFill>
                          <a:latin typeface="+mn-lt"/>
                          <a:ea typeface="+mn-ea"/>
                          <a:cs typeface="+mn-cs"/>
                        </a:rPr>
                        <a:t>API</a:t>
                      </a:r>
                      <a:r>
                        <a:rPr kumimoji="1" lang="en-US" altLang="ja-JP" sz="1100" kern="1200" noProof="1">
                          <a:solidFill>
                            <a:schemeClr val="dk1"/>
                          </a:solidFill>
                          <a:latin typeface="MS PGothic"/>
                          <a:ea typeface="+mn-ea"/>
                          <a:cs typeface="+mn-cs"/>
                        </a:rPr>
                        <a:t>、実験装置、機械、バイオ医薬品などの展示が中心</a:t>
                      </a:r>
                      <a:r>
                        <a:rPr kumimoji="1" lang="ja-JP" altLang="en-US" sz="1100" kern="1200" noProof="1">
                          <a:solidFill>
                            <a:schemeClr val="dk1"/>
                          </a:solidFill>
                          <a:latin typeface="MS PGothic"/>
                          <a:ea typeface="+mn-ea"/>
                          <a:cs typeface="+mn-cs"/>
                        </a:rPr>
                        <a:t>である。</a:t>
                      </a:r>
                      <a:endParaRPr kumimoji="1" lang="ja-JP" altLang="en-US" sz="110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n-lt"/>
                          <a:ea typeface="+mn-ea"/>
                          <a:cs typeface="+mn-cs"/>
                        </a:rPr>
                        <a:t>一年に一回</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a:ea typeface="+mn-ea"/>
                          <a:cs typeface="+mn-cs"/>
                        </a:rPr>
                        <a:t>https://www.pharmaconex-exhibition.com/en/home.html</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Egymedica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a:solidFill>
                            <a:schemeClr val="dk1"/>
                          </a:solidFill>
                          <a:latin typeface="+mn-lt"/>
                          <a:ea typeface="+mn-ea"/>
                          <a:cs typeface="+mn-cs"/>
                        </a:rPr>
                        <a:t>Green Land for Organizing International Exhibitions &amp; Conferences</a:t>
                      </a:r>
                      <a:endParaRPr kumimoji="1" lang="ja-JP" altLang="en-US" sz="1100" kern="1200">
                        <a:solidFill>
                          <a:schemeClr val="dk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S PGothic"/>
                          <a:ea typeface="+mn-ea"/>
                          <a:cs typeface="+mn-cs"/>
                        </a:rPr>
                        <a:t>国際的な健康、検査機器を含む医療製品、医薬品、医療機器のデモンストレーション</a:t>
                      </a:r>
                      <a:r>
                        <a:rPr kumimoji="1" lang="ja-JP" altLang="en-US" sz="1100" kern="1200" noProof="1">
                          <a:solidFill>
                            <a:schemeClr val="dk1"/>
                          </a:solidFill>
                          <a:latin typeface="MS PGothic"/>
                          <a:ea typeface="+mn-ea"/>
                          <a:cs typeface="+mn-cs"/>
                        </a:rPr>
                        <a:t>を行う。</a:t>
                      </a:r>
                      <a:endParaRPr kumimoji="1" lang="ja-JP" altLang="en-US" sz="110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N/A</a:t>
                      </a:r>
                      <a:endParaRPr kumimoji="1" lang="ja-JP" altLang="en-US" sz="1100" kern="1200" noProof="1">
                        <a:solidFill>
                          <a:schemeClr val="dk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a:ea typeface="+mn-ea"/>
                          <a:cs typeface="+mn-cs"/>
                        </a:rPr>
                        <a:t>https://worldexpofair.com/en/fairs/egymedica-2022-cairo-20-international-health-medical-products-and-pharmacy-fair/?ref=cantonfair.net</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147978"/>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2444927369"/>
              </p:ext>
            </p:extLst>
          </p:nvPr>
        </p:nvGraphicFramePr>
        <p:xfrm>
          <a:off x="289027" y="3720565"/>
          <a:ext cx="9327945" cy="1083311"/>
        </p:xfrm>
        <a:graphic>
          <a:graphicData uri="http://schemas.openxmlformats.org/drawingml/2006/table">
            <a:tbl>
              <a:tblPr firstRow="1" bandRow="1">
                <a:tableStyleId>{2D5ABB26-0587-4C30-8999-92F81FD0307C}</a:tableStyleId>
              </a:tblPr>
              <a:tblGrid>
                <a:gridCol w="2918484">
                  <a:extLst>
                    <a:ext uri="{9D8B030D-6E8A-4147-A177-3AD203B41FA5}">
                      <a16:colId xmlns:a16="http://schemas.microsoft.com/office/drawing/2014/main" val="2753323387"/>
                    </a:ext>
                  </a:extLst>
                </a:gridCol>
                <a:gridCol w="751527">
                  <a:extLst>
                    <a:ext uri="{9D8B030D-6E8A-4147-A177-3AD203B41FA5}">
                      <a16:colId xmlns:a16="http://schemas.microsoft.com/office/drawing/2014/main" val="2083171187"/>
                    </a:ext>
                  </a:extLst>
                </a:gridCol>
                <a:gridCol w="3241862">
                  <a:extLst>
                    <a:ext uri="{9D8B030D-6E8A-4147-A177-3AD203B41FA5}">
                      <a16:colId xmlns:a16="http://schemas.microsoft.com/office/drawing/2014/main" val="402676426"/>
                    </a:ext>
                  </a:extLst>
                </a:gridCol>
                <a:gridCol w="2416072">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FEI</a:t>
                      </a:r>
                      <a:r>
                        <a:rPr lang="ja-JP" altLang="en-US" sz="1050" b="1" noProof="1"/>
                        <a:t> （</a:t>
                      </a:r>
                      <a:r>
                        <a:rPr lang="en-US" altLang="ja-JP" sz="1050" b="1" noProof="1"/>
                        <a:t>Pharmaceutical Chamber of the Federation od Egyptian Industries</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1996</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製薬企業の利益を代表し、エジプト国内の製薬産業の発展を促進する</a:t>
                      </a:r>
                      <a:r>
                        <a:rPr kumimoji="1" lang="en-US" altLang="ja-JP" sz="1050" kern="1200" noProof="1">
                          <a:solidFill>
                            <a:schemeClr val="dk1"/>
                          </a:solidFill>
                          <a:latin typeface="+mn-lt"/>
                          <a:ea typeface="+mn-ea"/>
                          <a:cs typeface="+mn-cs"/>
                        </a:rPr>
                        <a:t>FEI</a:t>
                      </a:r>
                      <a:r>
                        <a:rPr kumimoji="1" lang="en-US" altLang="ja-JP" sz="1050" kern="1200" noProof="1">
                          <a:solidFill>
                            <a:schemeClr val="dk1"/>
                          </a:solidFill>
                          <a:latin typeface="MS PGothic"/>
                          <a:ea typeface="+mn-ea"/>
                          <a:cs typeface="+mn-cs"/>
                        </a:rPr>
                        <a:t>内の専門機関</a:t>
                      </a:r>
                      <a:r>
                        <a:rPr kumimoji="1" lang="ja-JP" altLang="en-US" sz="1050" kern="1200" noProof="1">
                          <a:solidFill>
                            <a:schemeClr val="dk1"/>
                          </a:solidFill>
                          <a:latin typeface="MS PGothic"/>
                          <a:ea typeface="+mn-ea"/>
                          <a:cs typeface="+mn-cs"/>
                        </a:rPr>
                        <a:t>である。</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Arial"/>
                          <a:ea typeface="+mn-ea"/>
                          <a:cs typeface="+mn-cs"/>
                        </a:rPr>
                        <a:t>https://www.fei.org.eg/index.php/en/chambers-en/651-pharmaceutical-cosmetics-appliances-chamber-ar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EMS</a:t>
                      </a:r>
                      <a:r>
                        <a:rPr lang="ja-JP" altLang="en-US" sz="1050" b="1" noProof="1"/>
                        <a:t> （</a:t>
                      </a:r>
                      <a:r>
                        <a:rPr lang="en-US" altLang="ja-JP" sz="1050" b="1" noProof="1"/>
                        <a:t>Egyptian Medical Syndicate</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1940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EMS</a:t>
                      </a:r>
                      <a:r>
                        <a:rPr kumimoji="1" lang="en-US" altLang="ja-JP" sz="1050" kern="1200" noProof="1">
                          <a:solidFill>
                            <a:schemeClr val="dk1"/>
                          </a:solidFill>
                          <a:latin typeface="MS PGothic"/>
                          <a:ea typeface="+mn-ea"/>
                          <a:cs typeface="+mn-cs"/>
                        </a:rPr>
                        <a:t>は、エジプトの医師に免許を与える際に保健省を支援する医師の組合</a:t>
                      </a:r>
                      <a:r>
                        <a:rPr kumimoji="1" lang="ja-JP" altLang="en-US" sz="1050" kern="1200" noProof="1">
                          <a:solidFill>
                            <a:schemeClr val="dk1"/>
                          </a:solidFill>
                          <a:latin typeface="MS PGothic"/>
                          <a:ea typeface="+mn-ea"/>
                          <a:cs typeface="+mn-cs"/>
                        </a:rPr>
                        <a:t>である。</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Arial"/>
                          <a:ea typeface="+mn-ea"/>
                          <a:cs typeface="+mn-cs"/>
                        </a:rPr>
                        <a:t>N/A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289027" y="348394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業界団体</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289027" y="490645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イベント</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289027" y="1234943"/>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学会</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5" name="テキスト プレースホルダー 4">
            <a:extLst>
              <a:ext uri="{FF2B5EF4-FFF2-40B4-BE49-F238E27FC236}">
                <a16:creationId xmlns:a16="http://schemas.microsoft.com/office/drawing/2014/main" id="{D5D72453-8656-566F-5084-FEC4ED259CD2}"/>
              </a:ext>
            </a:extLst>
          </p:cNvPr>
          <p:cNvSpPr>
            <a:spLocks noGrp="1"/>
          </p:cNvSpPr>
          <p:nvPr>
            <p:ph type="body" sz="quarter" idx="15"/>
          </p:nvPr>
        </p:nvSpPr>
        <p:spPr/>
        <p:txBody>
          <a:bodyPr/>
          <a:lstStyle/>
          <a:p>
            <a:r>
              <a:rPr kumimoji="1" lang="ja-JP" altLang="en-US" sz="2000" dirty="0"/>
              <a:t>学会・業界団体および医薬品・医療機器関連イベント</a:t>
            </a:r>
          </a:p>
        </p:txBody>
      </p:sp>
    </p:spTree>
    <p:extLst>
      <p:ext uri="{BB962C8B-B14F-4D97-AF65-F5344CB8AC3E}">
        <p14:creationId xmlns:p14="http://schemas.microsoft.com/office/powerpoint/2010/main" val="2508414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sz="2000" noProof="1">
                <a:latin typeface="HGP創英角ｺﾞｼｯｸUB" panose="020B0900000000000000" pitchFamily="50" charset="-128"/>
              </a:rPr>
              <a:t>外国人患者・医療</a:t>
            </a:r>
            <a:r>
              <a:rPr lang="ja-JP" altLang="en-US" sz="2000" noProof="1">
                <a:latin typeface="HGP創英角ｺﾞｼｯｸUB" panose="020B0900000000000000" pitchFamily="50" charset="-128"/>
              </a:rPr>
              <a:t>渡航</a:t>
            </a:r>
            <a:r>
              <a:rPr lang="zh-CN" altLang="en-US" sz="2000" noProof="1">
                <a:latin typeface="HGP創英角ｺﾞｼｯｸUB" panose="020B0900000000000000" pitchFamily="50" charset="-128"/>
              </a:rPr>
              <a:t>の受け入れ</a:t>
            </a:r>
            <a:endParaRPr lang="ja-JP" altLang="en-US" sz="2000" dirty="0">
              <a:latin typeface="HGP創英角ｺﾞｼｯｸUB" panose="020B0900000000000000" pitchFamily="50" charset="-128"/>
            </a:endParaRPr>
          </a:p>
        </p:txBody>
      </p:sp>
      <p:sp>
        <p:nvSpPr>
          <p:cNvPr id="5" name="テキスト ボックス 4"/>
          <p:cNvSpPr txBox="1"/>
          <p:nvPr/>
        </p:nvSpPr>
        <p:spPr>
          <a:xfrm>
            <a:off x="200472" y="1124744"/>
            <a:ext cx="9505056" cy="2783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2021年、</a:t>
            </a:r>
            <a:r>
              <a:rPr lang="en-US" altLang="ja-JP" sz="1400" noProof="1">
                <a:latin typeface="+mn-ea"/>
                <a:cs typeface="Arial" panose="020B0604020202020204" pitchFamily="34" charset="0"/>
              </a:rPr>
              <a:t>エジプトは外国人患者のための</a:t>
            </a:r>
            <a:r>
              <a:rPr lang="ja-JP" altLang="en-US" sz="1400" noProof="1">
                <a:latin typeface="+mn-ea"/>
                <a:cs typeface="Arial" panose="020B0604020202020204" pitchFamily="34" charset="0"/>
              </a:rPr>
              <a:t>医療渡航</a:t>
            </a:r>
            <a:r>
              <a:rPr lang="en-US" altLang="ja-JP" sz="1400" noProof="1">
                <a:latin typeface="+mn-ea"/>
                <a:cs typeface="Arial" panose="020B0604020202020204" pitchFamily="34" charset="0"/>
              </a:rPr>
              <a:t>プログラムを開始した</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ヘルスケア</a:t>
            </a:r>
            <a:r>
              <a:rPr lang="ja-JP" altLang="en-US" sz="1400" noProof="1">
                <a:latin typeface="+mn-ea"/>
                <a:cs typeface="Arial" panose="020B0604020202020204" pitchFamily="34" charset="0"/>
              </a:rPr>
              <a:t>当局</a:t>
            </a:r>
            <a:r>
              <a:rPr lang="en-US" altLang="ja-JP" sz="1400" noProof="1">
                <a:latin typeface="+mn-ea"/>
                <a:cs typeface="Arial" panose="020B0604020202020204" pitchFamily="34" charset="0"/>
              </a:rPr>
              <a:t>と医療</a:t>
            </a:r>
            <a:r>
              <a:rPr lang="ja-JP" altLang="en-US" sz="1400" noProof="1">
                <a:latin typeface="+mn-ea"/>
                <a:cs typeface="Arial" panose="020B0604020202020204" pitchFamily="34" charset="0"/>
              </a:rPr>
              <a:t>渡航</a:t>
            </a:r>
            <a:r>
              <a:rPr lang="en-US" altLang="ja-JP" sz="1400" noProof="1">
                <a:latin typeface="+mn-ea"/>
                <a:cs typeface="Arial" panose="020B0604020202020204" pitchFamily="34" charset="0"/>
              </a:rPr>
              <a:t>会社との間</a:t>
            </a:r>
            <a:r>
              <a:rPr lang="ja-JP" altLang="en-US" sz="1400" noProof="1">
                <a:latin typeface="+mn-ea"/>
                <a:cs typeface="Arial" panose="020B0604020202020204" pitchFamily="34" charset="0"/>
              </a:rPr>
              <a:t>で交わされた</a:t>
            </a:r>
            <a:r>
              <a:rPr lang="en-US" altLang="ja-JP" sz="1400" noProof="1">
                <a:latin typeface="+mn-ea"/>
                <a:cs typeface="Arial" panose="020B0604020202020204" pitchFamily="34" charset="0"/>
              </a:rPr>
              <a:t>協定</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エジプトにおける外国人患者の治療を促進することを目的とし</a:t>
            </a:r>
            <a:r>
              <a:rPr lang="ja-JP" altLang="en-US" sz="1400" noProof="1">
                <a:latin typeface="+mn-ea"/>
                <a:cs typeface="Arial" panose="020B0604020202020204" pitchFamily="34" charset="0"/>
              </a:rPr>
              <a:t>ている。</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医療ビザ: </a:t>
            </a:r>
            <a:r>
              <a:rPr lang="en-US" altLang="ja-JP" sz="1400" noProof="1">
                <a:latin typeface="+mn-ea"/>
                <a:cs typeface="Arial" panose="020B0604020202020204" pitchFamily="34" charset="0"/>
              </a:rPr>
              <a:t>エジプト</a:t>
            </a:r>
            <a:r>
              <a:rPr lang="ja-JP" altLang="en-US" sz="1400" noProof="1">
                <a:latin typeface="+mn-ea"/>
                <a:cs typeface="Arial" panose="020B0604020202020204" pitchFamily="34" charset="0"/>
              </a:rPr>
              <a:t>に渡航して</a:t>
            </a:r>
            <a:r>
              <a:rPr lang="en-US" altLang="ja-JP" sz="1400" noProof="1">
                <a:latin typeface="+mn-ea"/>
                <a:cs typeface="Arial" panose="020B0604020202020204" pitchFamily="34" charset="0"/>
              </a:rPr>
              <a:t>治療を受けるためには、外国人患者は医療ビザを申請しなければな</a:t>
            </a:r>
            <a:r>
              <a:rPr lang="ja-JP" altLang="en-US" sz="1400" noProof="1">
                <a:latin typeface="+mn-ea"/>
                <a:cs typeface="Arial" panose="020B0604020202020204" pitchFamily="34" charset="0"/>
              </a:rPr>
              <a:t>らない</a:t>
            </a:r>
            <a:r>
              <a:rPr lang="en-US" altLang="ja-JP" sz="1400" noProof="1">
                <a:latin typeface="+mn-ea"/>
                <a:cs typeface="Arial" panose="020B0604020202020204" pitchFamily="34" charset="0"/>
              </a:rPr>
              <a:t>。</a:t>
            </a:r>
          </a:p>
          <a:p>
            <a:pPr algn="just">
              <a:lnSpc>
                <a:spcPct val="110000"/>
              </a:lnSpc>
              <a:spcAft>
                <a:spcPts val="200"/>
              </a:spcAft>
              <a:buClr>
                <a:srgbClr val="5F8AC3"/>
              </a:buClr>
            </a:pPr>
            <a:r>
              <a:rPr lang="en-US" altLang="ja-JP" sz="1400" b="1" dirty="0">
                <a:latin typeface="Arial" panose="020B0604020202020204" pitchFamily="34" charset="0"/>
                <a:cs typeface="Arial" panose="020B0604020202020204" pitchFamily="34" charset="0"/>
              </a:rPr>
              <a:t> </a:t>
            </a: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言語: </a:t>
            </a:r>
            <a:r>
              <a:rPr lang="en-US" sz="1400" noProof="1">
                <a:latin typeface="+mn-ea"/>
                <a:cs typeface="Arial" panose="020B0604020202020204" pitchFamily="34" charset="0"/>
              </a:rPr>
              <a:t>医療機関では英語が広く使われており、英語を話す患者にとってコミュニケーションは比較的容易である</a:t>
            </a:r>
            <a:r>
              <a:rPr lang="en-US" altLang="ja-JP" sz="1400" b="1" noProof="1">
                <a:latin typeface="+mn-ea"/>
                <a:cs typeface="Arial" panose="020B0604020202020204" pitchFamily="34" charset="0"/>
              </a:rPr>
              <a:t>。</a:t>
            </a:r>
          </a:p>
          <a:p>
            <a:pPr algn="just">
              <a:lnSpc>
                <a:spcPct val="110000"/>
              </a:lnSpc>
              <a:spcAft>
                <a:spcPts val="200"/>
              </a:spcAft>
              <a:buClr>
                <a:srgbClr val="5F8AC3"/>
              </a:buClr>
            </a:pPr>
            <a:endParaRPr lang="en-US" altLang="ja-JP" sz="1400" b="1" noProof="1">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医療</a:t>
            </a:r>
            <a:r>
              <a:rPr lang="ja-JP" altLang="en-US" sz="1400" b="1" noProof="1">
                <a:latin typeface="+mn-ea"/>
                <a:cs typeface="Arial" panose="020B0604020202020204" pitchFamily="34" charset="0"/>
              </a:rPr>
              <a:t>渡航</a:t>
            </a:r>
            <a:r>
              <a:rPr lang="en-US" altLang="ja-JP" sz="1400" b="1" noProof="1">
                <a:latin typeface="+mn-ea"/>
                <a:cs typeface="Arial" panose="020B0604020202020204" pitchFamily="34" charset="0"/>
              </a:rPr>
              <a:t>会社: </a:t>
            </a:r>
            <a:r>
              <a:rPr lang="ja-JP" altLang="en-US" sz="1400" noProof="1">
                <a:latin typeface="+mn-ea"/>
                <a:cs typeface="Arial" panose="020B0604020202020204" pitchFamily="34" charset="0"/>
              </a:rPr>
              <a:t>エジプトには医療渡航を扱う会社は少なく、例として</a:t>
            </a:r>
            <a:r>
              <a:rPr lang="en-US" altLang="ja-JP" sz="1400" noProof="1">
                <a:latin typeface="+mj-lt"/>
                <a:cs typeface="Arial" panose="020B0604020202020204" pitchFamily="34" charset="0"/>
              </a:rPr>
              <a:t>Meditronix</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Macrocare</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Lomixa HC</a:t>
            </a:r>
            <a:r>
              <a:rPr lang="ja-JP" altLang="en-US" sz="1400" noProof="1">
                <a:latin typeface="+mn-ea"/>
                <a:cs typeface="Arial" panose="020B0604020202020204" pitchFamily="34" charset="0"/>
              </a:rPr>
              <a:t>などがある。</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b="1" noProof="1">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エジプトでは、</a:t>
            </a:r>
            <a:r>
              <a:rPr lang="en-US" altLang="ja-JP" sz="1400" noProof="1">
                <a:latin typeface="+mn-ea"/>
                <a:cs typeface="Arial" panose="020B0604020202020204" pitchFamily="34" charset="0"/>
              </a:rPr>
              <a:t>ほとんどの私立病院</a:t>
            </a:r>
            <a:r>
              <a:rPr lang="ja-JP" altLang="en-US" sz="1400" noProof="1">
                <a:latin typeface="+mn-ea"/>
                <a:cs typeface="Arial" panose="020B0604020202020204" pitchFamily="34" charset="0"/>
              </a:rPr>
              <a:t>の医療の</a:t>
            </a:r>
            <a:r>
              <a:rPr lang="en-US" altLang="ja-JP" sz="1400" noProof="1">
                <a:latin typeface="+mn-ea"/>
                <a:cs typeface="Arial" panose="020B0604020202020204" pitchFamily="34" charset="0"/>
              </a:rPr>
              <a:t>質</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高いと考えられている</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エジプトの医療費は、欧米や中東の一部の国よりも安い。エジプトは、美容外科、歯科、整形外科など、さまざまな医療分野に特化してい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p>
        </p:txBody>
      </p:sp>
      <p:sp>
        <p:nvSpPr>
          <p:cNvPr id="4" name="テキスト ボックス 5">
            <a:extLst>
              <a:ext uri="{FF2B5EF4-FFF2-40B4-BE49-F238E27FC236}">
                <a16:creationId xmlns:a16="http://schemas.microsoft.com/office/drawing/2014/main" id="{A5ECF70E-41A7-B001-A17C-EBF97974D740}"/>
              </a:ext>
            </a:extLst>
          </p:cNvPr>
          <p:cNvSpPr txBox="1"/>
          <p:nvPr/>
        </p:nvSpPr>
        <p:spPr>
          <a:xfrm>
            <a:off x="200024"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メディカルツーリズムウェブサイト、各企業のサイト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noProof="1">
                <a:latin typeface="HGP創英角ｺﾞｼｯｸUB" panose="020B0A00000000000000" pitchFamily="34" charset="-128"/>
              </a:rPr>
              <a:t>政策動向</a:t>
            </a:r>
            <a:endParaRPr lang="ja-JP" altLang="en-US" sz="2400"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医療関連政策の動向</a:t>
            </a:r>
          </a:p>
        </p:txBody>
      </p:sp>
      <p:sp>
        <p:nvSpPr>
          <p:cNvPr id="4" name="テキスト ボックス 3"/>
          <p:cNvSpPr txBox="1"/>
          <p:nvPr/>
        </p:nvSpPr>
        <p:spPr>
          <a:xfrm>
            <a:off x="308482" y="1103472"/>
            <a:ext cx="9289032"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エジプトは、すべての人が医療を手頃な価格で利用できるようにする国民皆保険制度を導入することにより、</a:t>
            </a:r>
            <a:r>
              <a:rPr lang="en-US" altLang="ja-JP" sz="1400" noProof="1">
                <a:latin typeface="Arial"/>
                <a:ea typeface="ＭＳ Ｐゴシック"/>
                <a:cs typeface="Arial"/>
              </a:rPr>
              <a:t>2030</a:t>
            </a:r>
            <a:r>
              <a:rPr lang="en-US" altLang="ja-JP" sz="1400" noProof="1">
                <a:latin typeface="MS PGothic"/>
                <a:ea typeface="ＭＳ Ｐゴシック"/>
                <a:cs typeface="Arial"/>
              </a:rPr>
              <a:t>年までに国民に可能な限り最高レベルの医療サービスを提供することを目指している</a:t>
            </a:r>
            <a:r>
              <a:rPr lang="ja-JP" altLang="en-US" sz="1400" noProof="1">
                <a:latin typeface="MS PGothic"/>
                <a:ea typeface="MS PGothic"/>
                <a:cs typeface="Arial"/>
              </a:rPr>
              <a:t>。</a:t>
            </a:r>
            <a:endParaRPr lang="en-US" altLang="ja-JP" sz="1400">
              <a:latin typeface="MS PGothic"/>
              <a:ea typeface="MS PGothic"/>
              <a:cs typeface="Arial"/>
            </a:endParaRPr>
          </a:p>
        </p:txBody>
      </p:sp>
      <p:sp>
        <p:nvSpPr>
          <p:cNvPr id="12" name="テキスト ボックス 11"/>
          <p:cNvSpPr txBox="1"/>
          <p:nvPr/>
        </p:nvSpPr>
        <p:spPr>
          <a:xfrm>
            <a:off x="236474" y="6494066"/>
            <a:ext cx="8784976" cy="123111"/>
          </a:xfrm>
          <a:prstGeom prst="rect">
            <a:avLst/>
          </a:prstGeom>
          <a:noFill/>
        </p:spPr>
        <p:txBody>
          <a:bodyPr wrap="square" lIns="0" tIns="0" rIns="0" bIns="0" rtlCol="0" anchor="t">
            <a:spAutoFit/>
          </a:bodyPr>
          <a:lstStyle/>
          <a:p>
            <a:pPr marL="355600" indent="-355600"/>
            <a:r>
              <a:rPr lang="ja-JP" altLang="en-US" sz="800" noProof="1">
                <a:latin typeface="Arial"/>
                <a:ea typeface="ＭＳ Ｐゴシック"/>
                <a:cs typeface="Arial"/>
              </a:rPr>
              <a:t>（出所） </a:t>
            </a:r>
            <a:r>
              <a:rPr lang="en-US" altLang="ja-JP" sz="800" noProof="1">
                <a:latin typeface="Arial"/>
                <a:ea typeface="ＭＳ Ｐゴシック"/>
                <a:cs typeface="Arial"/>
              </a:rPr>
              <a:t>JICA </a:t>
            </a:r>
            <a:r>
              <a:rPr lang="ja-JP" altLang="en-US" sz="800" noProof="1">
                <a:latin typeface="Arial"/>
                <a:ea typeface="ＭＳ Ｐゴシック"/>
                <a:cs typeface="Arial"/>
              </a:rPr>
              <a:t>「エジプト・アラブ共和国　保健医療セクター情報収集・確認調査　ファイナルレポート（</a:t>
            </a:r>
            <a:r>
              <a:rPr lang="en-US" altLang="ja-JP" sz="800" noProof="1">
                <a:latin typeface="Arial"/>
                <a:ea typeface="ＭＳ Ｐゴシック"/>
                <a:cs typeface="Arial"/>
              </a:rPr>
              <a:t>2017</a:t>
            </a:r>
            <a:r>
              <a:rPr lang="ja-JP" altLang="en-US" sz="800" noProof="1">
                <a:latin typeface="Arial"/>
                <a:ea typeface="ＭＳ Ｐゴシック"/>
                <a:cs typeface="Arial"/>
              </a:rPr>
              <a:t>）」、国立医学図書館</a:t>
            </a:r>
            <a:endParaRPr lang="ja-JP" altLang="en-US" sz="800" dirty="0">
              <a:highlight>
                <a:srgbClr val="FFFF00"/>
              </a:highlight>
              <a:latin typeface="Arial"/>
              <a:ea typeface="ＭＳ Ｐゴシック"/>
              <a:cs typeface="Arial"/>
            </a:endParaRPr>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2255044722"/>
              </p:ext>
            </p:extLst>
          </p:nvPr>
        </p:nvGraphicFramePr>
        <p:xfrm>
          <a:off x="200025" y="2120470"/>
          <a:ext cx="9505056" cy="415411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200" b="1" noProof="1">
                          <a:solidFill>
                            <a:schemeClr val="bg1"/>
                          </a:solidFill>
                          <a:latin typeface="+mn-lt"/>
                          <a:ea typeface="+mn-ea"/>
                          <a:cs typeface="Arial"/>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noProof="1">
                          <a:solidFill>
                            <a:schemeClr val="bg1"/>
                          </a:solidFill>
                          <a:latin typeface="+mn-lt"/>
                          <a:ea typeface="+mn-ea"/>
                          <a:cs typeface="Arial"/>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86293">
                <a:tc>
                  <a:txBody>
                    <a:bodyPr/>
                    <a:lstStyle/>
                    <a:p>
                      <a:pPr algn="ctr" fontAlgn="ctr" hangingPunct="0"/>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保健セクター改革プロフラム（</a:t>
                      </a:r>
                      <a:r>
                        <a:rPr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HSPR: Health Sector Reform Program</a:t>
                      </a:r>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b="1" u="none" noProof="1">
                        <a:solidFill>
                          <a:schemeClr val="bg1"/>
                        </a:solidFill>
                        <a:latin typeface="MS PGothic"/>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医療サービスの質の向上と公平なアクセス確保、持続可能な保健医療財政制度の策定を目標とした。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プライマリ・ヘルスケアが重視された。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医療サービス、医療財政、評価の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つの側面からプログラムが組み立てられ、パイロット</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県で開始された。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7162213"/>
                  </a:ext>
                </a:extLst>
              </a:tr>
              <a:tr h="904775">
                <a:tc>
                  <a:txBody>
                    <a:bodyPr/>
                    <a:lstStyle/>
                    <a:p>
                      <a:pPr algn="ctr" fontAlgn="ctr" hangingPunct="0"/>
                      <a:r>
                        <a:rPr kumimoji="1" lang="ja-JP" altLang="en-US" sz="1050" b="1" u="none" noProof="1">
                          <a:solidFill>
                            <a:schemeClr val="bg1"/>
                          </a:solidFill>
                          <a:latin typeface="MS PGothic"/>
                          <a:ea typeface="+mn-ea"/>
                          <a:cs typeface="Arial"/>
                        </a:rPr>
                        <a:t>健康なエジプト人</a:t>
                      </a:r>
                      <a:r>
                        <a:rPr kumimoji="1" lang="en-US" altLang="ja-JP" sz="1050" b="1" u="none" noProof="1">
                          <a:solidFill>
                            <a:schemeClr val="bg1"/>
                          </a:solidFill>
                          <a:latin typeface="+mj-lt"/>
                          <a:ea typeface="+mn-ea"/>
                          <a:cs typeface="Arial"/>
                        </a:rPr>
                        <a:t>2010</a:t>
                      </a:r>
                      <a:r>
                        <a:rPr kumimoji="1" lang="ja-JP" altLang="en-US" sz="1050" b="1" u="none" noProof="1">
                          <a:solidFill>
                            <a:schemeClr val="bg1"/>
                          </a:solidFill>
                          <a:latin typeface="+mj-lt"/>
                          <a:ea typeface="+mn-ea"/>
                          <a:cs typeface="Arial"/>
                        </a:rPr>
                        <a:t>　</a:t>
                      </a:r>
                      <a:br>
                        <a:rPr kumimoji="1" lang="en-US" altLang="ja-JP" sz="1050" b="1" u="none" noProof="1">
                          <a:solidFill>
                            <a:schemeClr val="bg1"/>
                          </a:solidFill>
                          <a:latin typeface="+mj-lt"/>
                          <a:ea typeface="+mn-ea"/>
                          <a:cs typeface="Arial"/>
                        </a:rPr>
                      </a:br>
                      <a:r>
                        <a:rPr kumimoji="1" lang="ja-JP" altLang="en-US" sz="1050" b="1" u="none" noProof="1">
                          <a:solidFill>
                            <a:schemeClr val="bg1"/>
                          </a:solidFill>
                          <a:latin typeface="+mj-lt"/>
                          <a:ea typeface="+mn-ea"/>
                          <a:cs typeface="Arial"/>
                        </a:rPr>
                        <a:t>（</a:t>
                      </a:r>
                      <a:r>
                        <a:rPr kumimoji="1" lang="en-US" altLang="ja-JP" sz="1050" b="1" u="none" noProof="1">
                          <a:solidFill>
                            <a:schemeClr val="bg1"/>
                          </a:solidFill>
                          <a:latin typeface="+mj-lt"/>
                          <a:ea typeface="+mn-ea"/>
                          <a:cs typeface="Arial"/>
                        </a:rPr>
                        <a:t>Healthy Egyptians 2010</a:t>
                      </a:r>
                      <a:r>
                        <a:rPr kumimoji="1" lang="ja-JP" altLang="en-US" sz="1050" b="1" u="none" noProof="1">
                          <a:solidFill>
                            <a:schemeClr val="bg1"/>
                          </a:solidFill>
                          <a:latin typeface="+mj-lt"/>
                          <a:ea typeface="+mn-ea"/>
                          <a:cs typeface="Arial"/>
                        </a:rPr>
                        <a:t>）</a:t>
                      </a:r>
                      <a:endParaRPr kumimoji="1" lang="en-US" altLang="ja-JP" sz="1050" b="1" u="none" noProof="1">
                        <a:solidFill>
                          <a:schemeClr val="bg1"/>
                        </a:solidFill>
                        <a:latin typeface="+mj-lt"/>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エジプト国民の健康環境改善のため、以下の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つの優先予防戦略が策定された。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予防サービス</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母子保健</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健康保持</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事故抑制</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健康保持</a:t>
                      </a:r>
                      <a:r>
                        <a:rPr kumimoji="1" lang="en-US" altLang="zh-TW" sz="10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環境衛生</a:t>
                      </a:r>
                      <a:endParaRPr kumimoji="1" lang="en-US" altLang="zh-TW"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健康増進</a:t>
                      </a:r>
                      <a:r>
                        <a:rPr kumimoji="1" lang="en-US" altLang="zh-TW" sz="10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喫煙規則</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028529629"/>
                  </a:ext>
                </a:extLst>
              </a:tr>
              <a:tr h="1376412">
                <a:tc>
                  <a:txBody>
                    <a:bodyPr/>
                    <a:lstStyle/>
                    <a:p>
                      <a:pPr algn="ctr" fontAlgn="ctr" hangingPunct="0"/>
                      <a:r>
                        <a:rPr kumimoji="1" lang="en-US" altLang="ja-JP" sz="1050" b="1" u="none" noProof="1">
                          <a:solidFill>
                            <a:schemeClr val="bg1"/>
                          </a:solidFill>
                          <a:latin typeface="+mj-lt"/>
                          <a:ea typeface="+mn-ea"/>
                          <a:cs typeface="Arial"/>
                        </a:rPr>
                        <a:t>Sustainable Development Strategy: Egypt’s Vision 2030</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月に策定され、保健について以下の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つの指標を掲げている。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新生児・１歳未満児・</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歳未満児の死亡率の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削減</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妊産婦死亡率の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削減</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の人口による必須保険介入への公平なアクセスの確保</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保健への政府支出が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GDP5%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に達する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予防接種率</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の確保 </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中期目標として、「</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か年経済計画」（</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EGYPT’S FIVE-YEAR MACROECONOMIC FRAMEWORK AND STRATEGY FY 14/15-FY18-19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）が策定され、保健医療、教育、研究開発に</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の少なくとも</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まで増加して支出することにより、国の人的資源を開発する、とした。</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366016733"/>
                  </a:ext>
                </a:extLst>
              </a:tr>
              <a:tr h="980689">
                <a:tc>
                  <a:txBody>
                    <a:bodyPr/>
                    <a:lstStyle/>
                    <a:p>
                      <a:pPr algn="ctr" fontAlgn="ctr" hangingPunct="0"/>
                      <a:r>
                        <a:rPr kumimoji="1" lang="en-US" altLang="ja-JP" sz="1000" b="1" u="none" noProof="1">
                          <a:solidFill>
                            <a:schemeClr val="bg1"/>
                          </a:solidFill>
                          <a:latin typeface="MS PGothic"/>
                          <a:ea typeface="+mn-ea"/>
                          <a:cs typeface="Arial"/>
                        </a:rPr>
                        <a:t>国民皆保険</a:t>
                      </a:r>
                    </a:p>
                    <a:p>
                      <a:pPr algn="ctr" fontAlgn="ctr" hangingPunct="0"/>
                      <a:r>
                        <a:rPr kumimoji="1" lang="ja-JP" altLang="en-US" sz="1000" b="1" u="none" noProof="1">
                          <a:solidFill>
                            <a:schemeClr val="bg1"/>
                          </a:solidFill>
                          <a:latin typeface="Arial"/>
                          <a:ea typeface="+mn-ea"/>
                          <a:cs typeface="Arial"/>
                        </a:rPr>
                        <a:t>（</a:t>
                      </a:r>
                      <a:r>
                        <a:rPr kumimoji="1" lang="en-US" altLang="ja-JP" sz="1000" b="1" u="none" noProof="1">
                          <a:solidFill>
                            <a:schemeClr val="bg1"/>
                          </a:solidFill>
                          <a:latin typeface="Arial"/>
                          <a:ea typeface="+mn-ea"/>
                          <a:cs typeface="Arial"/>
                        </a:rPr>
                        <a:t>Universal Health Insurance</a:t>
                      </a:r>
                      <a:r>
                        <a:rPr kumimoji="1" lang="ja-JP" altLang="en-US" sz="1000" b="1" u="none" noProof="1">
                          <a:solidFill>
                            <a:schemeClr val="bg1"/>
                          </a:solidFill>
                          <a:latin typeface="Arial"/>
                          <a:ea typeface="+mn-ea"/>
                          <a:cs typeface="Arial"/>
                        </a:rPr>
                        <a:t>）</a:t>
                      </a:r>
                      <a:r>
                        <a:rPr kumimoji="1" lang="en-US" altLang="ja-JP" sz="1000" b="1" u="none" noProof="1">
                          <a:solidFill>
                            <a:schemeClr val="bg1"/>
                          </a:solidFill>
                          <a:latin typeface="MS PGothic"/>
                          <a:ea typeface="+mn-ea"/>
                          <a:cs typeface="Arial"/>
                        </a:rPr>
                        <a:t>法</a:t>
                      </a:r>
                      <a:r>
                        <a:rPr kumimoji="1" lang="en-US" altLang="ja-JP" sz="1000" b="1" u="none" noProof="1">
                          <a:solidFill>
                            <a:schemeClr val="bg1"/>
                          </a:solidFill>
                          <a:latin typeface="Arial"/>
                          <a:ea typeface="+mn-ea"/>
                          <a:cs typeface="Arial"/>
                        </a:rPr>
                        <a:t>、2018</a:t>
                      </a:r>
                      <a:r>
                        <a:rPr kumimoji="1" lang="en-US" altLang="ja-JP" sz="1000" b="1" u="none" noProof="1">
                          <a:solidFill>
                            <a:schemeClr val="bg1"/>
                          </a:solidFill>
                          <a:latin typeface="MS PGothic"/>
                          <a:ea typeface="+mn-ea"/>
                          <a:cs typeface="Arial"/>
                        </a:rPr>
                        <a:t>年</a:t>
                      </a:r>
                      <a:endParaRPr kumimoji="1" lang="en-US" altLang="ja-JP" sz="800" b="1" u="none" noProof="1">
                        <a:solidFill>
                          <a:schemeClr val="bg1"/>
                        </a:solidFill>
                        <a:latin typeface="MS PGothic"/>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noProof="1">
                          <a:latin typeface="+mn-lt"/>
                        </a:rPr>
                        <a:t>Egypt’s Vision </a:t>
                      </a:r>
                      <a:r>
                        <a:rPr lang="en-US" altLang="ja-JP" sz="1000" noProof="1">
                          <a:latin typeface="Arial"/>
                        </a:rPr>
                        <a:t>2030</a:t>
                      </a:r>
                      <a:r>
                        <a:rPr lang="en-US" altLang="ja-JP" sz="1000" noProof="1">
                          <a:latin typeface="MS PGothic"/>
                        </a:rPr>
                        <a:t>に沿った新しい健康保険制度の確立を定めた</a:t>
                      </a:r>
                      <a:r>
                        <a:rPr lang="ja-JP" altLang="en-US" sz="1000" noProof="1">
                          <a:latin typeface="MS PGothic"/>
                          <a:ea typeface="MS PGothic"/>
                        </a:rPr>
                        <a:t>。</a:t>
                      </a:r>
                      <a:endParaRPr lang="en-US" altLang="ja-JP" sz="1000" noProof="1">
                        <a:latin typeface="MS PGothic"/>
                        <a:ea typeface="MS PGothic"/>
                      </a:endParaRPr>
                    </a:p>
                    <a:p>
                      <a:pPr marL="171450" indent="-171450" algn="l" fontAlgn="ctr" hangingPunct="0">
                        <a:buFont typeface="Arial" panose="020B0604020202020204" pitchFamily="34" charset="0"/>
                        <a:buChar char="•"/>
                      </a:pPr>
                      <a:r>
                        <a:rPr lang="en-US" altLang="ja-JP" sz="1000" noProof="1">
                          <a:latin typeface="MS PGothic"/>
                        </a:rPr>
                        <a:t>幅広い医療サービスをカバーする包括的な健康保険をすべてのエジプト人に提供することを目的として</a:t>
                      </a:r>
                      <a:r>
                        <a:rPr lang="ja-JP" altLang="en-US" sz="1000" noProof="1">
                          <a:latin typeface="MS PGothic"/>
                          <a:ea typeface="MS PGothic"/>
                        </a:rPr>
                        <a:t>いる。</a:t>
                      </a:r>
                      <a:endParaRPr lang="en-US" altLang="ja-JP" sz="1000" noProof="1">
                        <a:latin typeface="MS PGothic"/>
                        <a:ea typeface="MS PGothic"/>
                      </a:endParaRPr>
                    </a:p>
                    <a:p>
                      <a:pPr marL="171450" indent="-171450" algn="l" fontAlgn="ctr" hangingPunct="0">
                        <a:buFont typeface="Arial" panose="020B0604020202020204" pitchFamily="34" charset="0"/>
                        <a:buChar char="•"/>
                      </a:pPr>
                      <a:r>
                        <a:rPr lang="ja-JP" altLang="en-US" sz="1000" noProof="1">
                          <a:latin typeface="MS PGothic"/>
                        </a:rPr>
                        <a:t>各州で段階的に実施されている</a:t>
                      </a:r>
                      <a:r>
                        <a:rPr lang="ja-JP" altLang="en-US" sz="1000" noProof="1">
                          <a:latin typeface="MS PGothic"/>
                          <a:ea typeface="MS PGothic"/>
                        </a:rPr>
                        <a:t>。</a:t>
                      </a:r>
                      <a:endParaRPr lang="en-US" altLang="ja-JP" sz="1000" noProof="1">
                        <a:latin typeface="MS PGothic"/>
                        <a:ea typeface="MS PGothic"/>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11">
            <a:extLst>
              <a:ext uri="{FF2B5EF4-FFF2-40B4-BE49-F238E27FC236}">
                <a16:creationId xmlns:a16="http://schemas.microsoft.com/office/drawing/2014/main" id="{44458307-C4D4-DA0C-E7FA-A5DC0425AA27}"/>
              </a:ext>
            </a:extLst>
          </p:cNvPr>
          <p:cNvSpPr>
            <a:spLocks noChangeArrowheads="1"/>
          </p:cNvSpPr>
          <p:nvPr/>
        </p:nvSpPr>
        <p:spPr bwMode="auto">
          <a:xfrm>
            <a:off x="308482" y="181318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a:ea typeface="HGP創英角ｺﾞｼｯｸUB"/>
              </a:rPr>
              <a:t>エジプトにおける主な保健医療政策</a:t>
            </a:r>
            <a:endParaRPr lang="en-US" altLang="ja-JP" sz="1400" baseline="30000">
              <a:solidFill>
                <a:srgbClr val="000000"/>
              </a:solidFill>
              <a:latin typeface="Arial Black"/>
              <a:ea typeface="HGP創英角ｺﾞｼｯｸUB"/>
            </a:endParaRPr>
          </a:p>
        </p:txBody>
      </p:sp>
    </p:spTree>
    <p:extLst>
      <p:ext uri="{BB962C8B-B14F-4D97-AF65-F5344CB8AC3E}">
        <p14:creationId xmlns:p14="http://schemas.microsoft.com/office/powerpoint/2010/main" val="16666456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noChangeAspect="1"/>
          </p:cNvGraphicFramePr>
          <p:nvPr>
            <p:custDataLst>
              <p:tags r:id="rId1"/>
            </p:custDataLst>
            <p:extLst>
              <p:ext uri="{D42A27DB-BD31-4B8C-83A1-F6EECF244321}">
                <p14:modId xmlns:p14="http://schemas.microsoft.com/office/powerpoint/2010/main" val="1056347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lang="ja-JP" altLang="en-US" sz="1400" noProof="1"/>
              <a:t>エジプト</a:t>
            </a:r>
            <a:r>
              <a:rPr lang="ja-JP" altLang="en-US" sz="1400" noProof="1">
                <a:latin typeface="HGPSoeiKakugothicUB"/>
                <a:ea typeface="HGPSoeiKakugothicUB"/>
              </a:rPr>
              <a:t>／</a:t>
            </a:r>
            <a:r>
              <a:rPr lang="ja-JP" altLang="en-US" sz="1400" noProof="1"/>
              <a:t>政策動向</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latin typeface="HGPSoeiKakugothicUB"/>
                <a:ea typeface="HGPSoeiKakugothicUB"/>
              </a:rPr>
              <a:t>医療関連政策の動向</a:t>
            </a:r>
            <a:r>
              <a:rPr lang="ja-JP" altLang="en-US" sz="2000" noProof="1"/>
              <a:t>とプログラムのリスト (1/2)</a:t>
            </a:r>
            <a:endParaRPr lang="en-US" altLang="ja-JP" sz="2000"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7070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エジプト保健当局の戦略計画では、研究、公衆衛生、医療観光、ユニバーサル・カバレッジを推進してい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また、One Health戦略では、人獣共通感染症、抗菌薬耐性、環境リスクに対処するセクター</a:t>
            </a:r>
            <a:r>
              <a:rPr lang="ja-JP" altLang="en-US" sz="1400" noProof="1">
                <a:latin typeface="MS PGothic (headings)"/>
                <a:ea typeface="ＭＳ Ｐゴシック" panose="020B0600070205080204" pitchFamily="50" charset="-128"/>
                <a:cs typeface="Arial" panose="020B0604020202020204" pitchFamily="34" charset="0"/>
              </a:rPr>
              <a:t>の創設を予定している。</a:t>
            </a:r>
            <a:endParaRPr lang="en-US" altLang="ja-JP" sz="1400" noProof="1">
              <a:latin typeface="MS PGothic (headings)"/>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1950439025"/>
              </p:ext>
            </p:extLst>
          </p:nvPr>
        </p:nvGraphicFramePr>
        <p:xfrm>
          <a:off x="213213" y="1648294"/>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エジプト保健当局の戦略計画</a:t>
                      </a:r>
                    </a:p>
                    <a:p>
                      <a:pPr algn="ctr"/>
                      <a:r>
                        <a:rPr kumimoji="1" lang="en-US" altLang="ja-JP" sz="1000" b="1" noProof="1">
                          <a:latin typeface="+mj-ea"/>
                          <a:ea typeface="+mj-ea"/>
                        </a:rPr>
                        <a:t>(Egypt Healthcare Authority Strategic Plan)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r>
                        <a:rPr kumimoji="1" lang="ja-JP" altLang="en-US" sz="1000" noProof="1">
                          <a:latin typeface="+mj-ea"/>
                          <a:ea typeface="+mj-ea"/>
                        </a:rPr>
                        <a:t>～</a:t>
                      </a:r>
                      <a:r>
                        <a:rPr kumimoji="1" lang="en-IN" altLang="ja-JP" sz="1000" noProof="1">
                          <a:latin typeface="+mj-ea"/>
                          <a:ea typeface="+mj-ea"/>
                        </a:rPr>
                        <a:t>2032</a:t>
                      </a:r>
                      <a:r>
                        <a:rPr kumimoji="1" lang="ja-JP" altLang="en-US" sz="1000" noProof="1">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エジプト保健当局</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この戦略は、EHA (Egypt Healthcare Authority) がシニアリーダーシップ、医療専門家、国際的な専門家を巻き込んで策定した改訂ロードマップであり、エジプトのビジョン2030と国民皆保険制度に沿って、将来の方向性を導き、地域および国際的な競争力を強化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この計画の主な目標は以下のとおりである。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規制、持続可能性、およびエジプトの主要な医療観光ハブとしての地位を強化しながら、医療、AI、および研究を前進させることを目指す。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予防、プライマリケアの拡大、および慢性疾患の削減に重点を置いて、患者の治療から公衆衛生への移行を示す。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エジプトを地域の医療ハブとして位置づけ、持続可能なユニバーサル・ヘルス・カバレッジを達成するために民間セクターの参加を促進する。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質の高い持続可能な医療を確保し、エジプトの国民皆保険制度への信頼を強化するためのベストプラクティスを採用し、グローバルな知識共有を通じて変革を推進する。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One Healthのための国家戦略フレームワーク</a:t>
                      </a:r>
                    </a:p>
                    <a:p>
                      <a:pPr algn="ctr"/>
                      <a:r>
                        <a:rPr kumimoji="1" lang="en-US" altLang="ja-JP" sz="1000" b="1" noProof="1">
                          <a:latin typeface="+mj-ea"/>
                          <a:ea typeface="+mj-ea"/>
                        </a:rPr>
                        <a:t>(National Strategic Framework for One Health)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2023</a:t>
                      </a:r>
                      <a:r>
                        <a:rPr kumimoji="1" lang="ja-JP" altLang="en-US" sz="1000" noProof="1">
                          <a:latin typeface="+mj-ea"/>
                          <a:ea typeface="+mj-ea"/>
                        </a:rPr>
                        <a:t>～</a:t>
                      </a:r>
                      <a:r>
                        <a:rPr kumimoji="1" lang="en-US" altLang="ja-JP" sz="1000" noProof="1">
                          <a:latin typeface="+mj-ea"/>
                          <a:ea typeface="+mj-ea"/>
                        </a:rPr>
                        <a:t>2027</a:t>
                      </a:r>
                      <a:r>
                        <a:rPr kumimoji="1" lang="ja-JP" altLang="en-US" sz="1000" noProof="1">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(他省庁との連携)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「ひとつの健康のための国家戦略枠組み」(2023~2027年) は、人、動物、植物、環境に影響を及ぼす課題や脅威に対処できる健康社会の構築を目指している。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この枠組みは、各国の保健システムの能力を強化し、以下を通じて「ひとつの健康」の効率的かつ効果的な実施を確保することにより、健康リスクを最小限に抑えることを目指している。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主要セクター間の持続可能な調整を可能にするセクター間の制度化。</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共通の健康脅威の発生と拡大に寄与する要因を特定するためのモニタリング。</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共通の健康リスクに対する予防、早期発見、迅速な対応のためのセクター別能力の強化。</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この枠組みの主要テーマは以下のとおりである。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健康脅威の協調的な予防のためのOne Health能力の強化。</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人獣共通感染症および昆虫媒介感染症の制御と根絶。</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食品および水の安全リスクの共同評価、管理およびコミュニケーション。</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抗菌薬耐性 (AMR) の静かなパンデミックとの闘い。</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環境への配慮をOne Healthフレームワークに統合する。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エジプト医療局、「One Healthのための国家戦略フレームワーク 2023-2027」</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noChangeAspect="1"/>
          </p:cNvGraphicFramePr>
          <p:nvPr>
            <p:custDataLst>
              <p:tags r:id="rId1"/>
            </p:custDataLst>
            <p:extLst>
              <p:ext uri="{D42A27DB-BD31-4B8C-83A1-F6EECF244321}">
                <p14:modId xmlns:p14="http://schemas.microsoft.com/office/powerpoint/2010/main" val="3035505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normAutofit/>
          </a:bodyPr>
          <a:lstStyle/>
          <a:p>
            <a:r>
              <a:rPr lang="ja-JP" altLang="en-US" sz="1400" noProof="1"/>
              <a:t>エジプト</a:t>
            </a:r>
            <a:r>
              <a:rPr lang="ja-JP" altLang="en-US" sz="1400" noProof="1">
                <a:latin typeface="HGPSoeiKakugothicUB"/>
                <a:ea typeface="HGPSoeiKakugothicUB"/>
              </a:rPr>
              <a:t>／</a:t>
            </a:r>
            <a:r>
              <a:rPr lang="ja-JP" altLang="en-US" sz="1400" noProof="1"/>
              <a:t>政策動向</a:t>
            </a:r>
            <a:endParaRPr kumimoji="1" lang="ja-JP" altLang="en-US" sz="1400"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sz="2000" noProof="1">
                <a:latin typeface="HGPSoeiKakugothicUB"/>
                <a:ea typeface="HGPSoeiKakugothicUB"/>
              </a:rPr>
              <a:t>医療関連政策の動向</a:t>
            </a:r>
            <a:r>
              <a:rPr lang="ja-JP" altLang="en-US" sz="2000" noProof="1"/>
              <a:t>とプログラムのリスト (2/2)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234432446"/>
              </p:ext>
            </p:extLst>
          </p:nvPr>
        </p:nvGraphicFramePr>
        <p:xfrm>
          <a:off x="200921" y="1628775"/>
          <a:ext cx="9505054" cy="48149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2359308">
                <a:tc>
                  <a:txBody>
                    <a:bodyPr/>
                    <a:lstStyle/>
                    <a:p>
                      <a:pPr algn="ctr"/>
                      <a:r>
                        <a:rPr kumimoji="1" lang="en-US" altLang="ja-JP" sz="1000" b="1" noProof="1">
                          <a:latin typeface="+mj-ea"/>
                          <a:ea typeface="+mj-ea"/>
                        </a:rPr>
                        <a:t>国民皆保険 (Universal Health Insurance UHI)</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(MoHP)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財務省の支援を受けて</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エジプトの国民皆保険 (UHI) 制度は、2018年法律第2号に基づいて設立され、国民全員に包括的な医療保障を提供することを目的として</a:t>
                      </a:r>
                      <a:r>
                        <a:rPr kumimoji="1" lang="ja-JP" altLang="en-US" sz="1000" kern="1200" noProof="1">
                          <a:solidFill>
                            <a:schemeClr val="dk1"/>
                          </a:solidFill>
                          <a:latin typeface="+mj-ea"/>
                          <a:ea typeface="+mj-ea"/>
                          <a:cs typeface="+mn-cs"/>
                        </a:rPr>
                        <a:t>いる。</a:t>
                      </a:r>
                      <a:endParaRPr kumimoji="1" lang="en-US" altLang="ja-JP" sz="1000" kern="1200" dirty="0">
                        <a:solidFill>
                          <a:schemeClr val="dk1"/>
                        </a:solidFill>
                        <a:latin typeface="+mj-ea"/>
                        <a:ea typeface="+mj-ea"/>
                        <a:cs typeface="+mn-cs"/>
                      </a:endParaRP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法的枠組みと目標</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2030年までにすべてのエジプト人にユニバーサル・ヘルス・カバレッジ (UHC) を実現し、自己負担と経済的困難を減らすことを目指し</a:t>
                      </a:r>
                      <a:r>
                        <a:rPr kumimoji="1" lang="ja-JP" altLang="en-US" sz="1000" kern="1200" noProof="1">
                          <a:solidFill>
                            <a:schemeClr val="dk1"/>
                          </a:solidFill>
                          <a:latin typeface="+mj-ea"/>
                          <a:ea typeface="+mj-ea"/>
                          <a:cs typeface="+mn-cs"/>
                        </a:rPr>
                        <a:t>ている。</a:t>
                      </a:r>
                      <a:endParaRPr kumimoji="1" lang="en-US" altLang="ja-JP" sz="1000" kern="1200" noProof="1">
                        <a:solidFill>
                          <a:schemeClr val="dk1"/>
                        </a:solidFill>
                        <a:latin typeface="+mj-ea"/>
                        <a:ea typeface="+mj-ea"/>
                        <a:cs typeface="+mn-cs"/>
                      </a:endParaRP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UHI制度は10年間で六段階に分けて段階的に導入されます。</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このスキームが完全に実施されるまでに、年間129億ドルの費用がかかると予想され</a:t>
                      </a:r>
                      <a:r>
                        <a:rPr kumimoji="1" lang="ja-JP" altLang="en-US" sz="1000" kern="1200" noProof="1">
                          <a:solidFill>
                            <a:schemeClr val="dk1"/>
                          </a:solidFill>
                          <a:latin typeface="+mj-ea"/>
                          <a:ea typeface="+mj-ea"/>
                          <a:cs typeface="+mn-cs"/>
                        </a:rPr>
                        <a:t>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医療制度を改革し、質の高いサービスへの誰もがアクセスできるように</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現在、所得の約60%を占める家計の医療費を削減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全国で六つの段階で保険を実施し、貧困と疾病率を削減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家族全員の医療保険を提供し、支払い能力のない人には公的資金を提供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UHIの導入は、2019年7月にポートサイドで開始された。ポートサイドは、規模が小さく、人口が少なく、比較的強固な医療インフラがあることから、試験的な行政区域として選ばれた。</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このシステムは現在、ポートサイド、ルクソール、イスマイリア、南シナイで運用されており、アスワンとスエズも間もなく加わり、第一段階が完了する予定である。</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現在、297の医療施設がUHIネットワークの一部となっており、これまでに2170万以上の医療サービスを提供している。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684000">
                <a:tc>
                  <a:txBody>
                    <a:bodyPr/>
                    <a:lstStyle/>
                    <a:p>
                      <a:pPr algn="ctr"/>
                      <a:r>
                        <a:rPr kumimoji="1" lang="en-US" altLang="ja-JP" sz="1000" b="1" noProof="1">
                          <a:latin typeface="+mj-ea"/>
                          <a:ea typeface="+mj-ea"/>
                        </a:rPr>
                        <a:t>1億 Healthy Lives大統領イニシアティブ</a:t>
                      </a:r>
                    </a:p>
                    <a:p>
                      <a:pPr algn="ctr"/>
                      <a:r>
                        <a:rPr kumimoji="1" lang="en-US" altLang="ja-JP" sz="1000" b="1" noProof="1">
                          <a:latin typeface="+mj-ea"/>
                          <a:ea typeface="+mj-ea"/>
                        </a:rPr>
                        <a:t>(100 Million Healthy Lives Presidential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(MoHP)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(大統領直属)</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アブドゥルファッターハ・エルシーシ大統領の後援の下、2018年10月に開始された1億年健康生活大統領イニシアチブは、C型肝炎の撲滅と主要な非感染性疾患 (NCD) のスクリーニングを目的とした全国的なキャンペーンである。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範囲と目的:</a:t>
                      </a:r>
                    </a:p>
                    <a:p>
                      <a:pPr marL="265113" lvl="1" indent="-8255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エジプト人とエジプト人以外を含むすべての年齢層を対象とした14の健康イニシアチブを含み、C型肝炎の撲滅、非感染性疾患の発見、および健康意識に焦点を当ててい</a:t>
                      </a:r>
                      <a:r>
                        <a:rPr kumimoji="1" lang="ja-JP" altLang="en-US" sz="1000" kern="1200" noProof="1">
                          <a:solidFill>
                            <a:schemeClr val="dk1"/>
                          </a:solidFill>
                          <a:latin typeface="+mj-ea"/>
                          <a:ea typeface="+mj-ea"/>
                          <a:cs typeface="+mn-cs"/>
                        </a:rPr>
                        <a:t>る</a:t>
                      </a:r>
                      <a:r>
                        <a:rPr kumimoji="1" lang="en-US" sz="1000" kern="1200" noProof="1">
                          <a:solidFill>
                            <a:schemeClr val="dk1"/>
                          </a:solidFill>
                          <a:latin typeface="+mj-ea"/>
                          <a:ea typeface="+mj-ea"/>
                          <a:cs typeface="+mn-cs"/>
                        </a:rPr>
                        <a:t>。</a:t>
                      </a:r>
                    </a:p>
                    <a:p>
                      <a:pPr marL="265113" lvl="1" indent="-8255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プログラムを通じて発見されたすべての症例に対して無料で治療を提供</a:t>
                      </a:r>
                      <a:r>
                        <a:rPr kumimoji="1" lang="ja-JP" altLang="en-US" sz="1000" kern="1200" noProof="1">
                          <a:solidFill>
                            <a:schemeClr val="dk1"/>
                          </a:solidFill>
                          <a:latin typeface="+mj-ea"/>
                          <a:ea typeface="+mj-ea"/>
                          <a:cs typeface="+mn-cs"/>
                        </a:rPr>
                        <a:t>する</a:t>
                      </a:r>
                      <a:r>
                        <a:rPr kumimoji="1" lang="en-US" sz="1000" kern="1200" noProof="1">
                          <a:solidFill>
                            <a:schemeClr val="dk1"/>
                          </a:solidFill>
                          <a:latin typeface="+mj-ea"/>
                          <a:ea typeface="+mj-ea"/>
                          <a:cs typeface="+mn-cs"/>
                        </a:rPr>
                        <a:t>。</a:t>
                      </a:r>
                    </a:p>
                    <a:p>
                      <a:pPr marL="179388" lvl="1" indent="-179388"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これまでの成果:</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2億1200万の医療サービスが六年間で提供され、9400万人の受益者が</a:t>
                      </a:r>
                      <a:r>
                        <a:rPr kumimoji="1" lang="ja-JP" altLang="en-US" sz="1000" kern="1200" noProof="1">
                          <a:solidFill>
                            <a:schemeClr val="dk1"/>
                          </a:solidFill>
                          <a:latin typeface="+mj-ea"/>
                          <a:ea typeface="+mj-ea"/>
                          <a:cs typeface="+mn-cs"/>
                        </a:rPr>
                        <a:t>存在している</a:t>
                      </a:r>
                      <a:r>
                        <a:rPr kumimoji="1" lang="en-US" sz="1000" kern="1200" noProof="1">
                          <a:solidFill>
                            <a:schemeClr val="dk1"/>
                          </a:solidFill>
                          <a:latin typeface="+mj-ea"/>
                          <a:ea typeface="+mj-ea"/>
                          <a:cs typeface="+mn-cs"/>
                        </a:rPr>
                        <a:t>。</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アフリカ医薬品庁 (サヘルおよびサハラ地域) の理事に就任</a:t>
                      </a:r>
                      <a:r>
                        <a:rPr kumimoji="1" lang="ja-JP" altLang="en-US" sz="1000" kern="1200" noProof="1">
                          <a:solidFill>
                            <a:schemeClr val="dk1"/>
                          </a:solidFill>
                          <a:latin typeface="+mj-ea"/>
                          <a:ea typeface="+mj-ea"/>
                          <a:cs typeface="+mn-cs"/>
                        </a:rPr>
                        <a:t>した</a:t>
                      </a:r>
                      <a:r>
                        <a:rPr kumimoji="1" lang="en-US" sz="1000" kern="1200" noProof="1">
                          <a:solidFill>
                            <a:schemeClr val="dk1"/>
                          </a:solidFill>
                          <a:latin typeface="+mj-ea"/>
                          <a:ea typeface="+mj-ea"/>
                          <a:cs typeface="+mn-cs"/>
                        </a:rPr>
                        <a:t>。</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C型肝炎撲滅のためのWHOゴールドレベル認証</a:t>
                      </a:r>
                      <a:r>
                        <a:rPr kumimoji="1" lang="ja-JP" altLang="en-US" sz="1000" kern="1200" noProof="1">
                          <a:solidFill>
                            <a:schemeClr val="dk1"/>
                          </a:solidFill>
                          <a:latin typeface="+mj-ea"/>
                          <a:ea typeface="+mj-ea"/>
                          <a:cs typeface="+mn-cs"/>
                        </a:rPr>
                        <a:t>を取得した。</a:t>
                      </a:r>
                      <a:endParaRPr kumimoji="1" lang="en-US" sz="1000" kern="1200" noProof="1">
                        <a:solidFill>
                          <a:schemeClr val="dk1"/>
                        </a:solidFill>
                        <a:latin typeface="+mj-ea"/>
                        <a:ea typeface="+mj-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1719882"/>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政府ウェブサイト、国際保健政策、エジプト保健当局、ニュース記事 (Daily News Egypt)</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エジプトの国民皆保険制度は、包括的で公平な医療保障をすべての国民に段階的な全国展開を通じて提供することを目指してい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。また「1億 Health」イニシアティブは、無料の全国的スクリーニングおよび主要疾患の治療の提供を目指してい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455274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781103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政府の医療分野への支出額 </a:t>
            </a:r>
            <a:r>
              <a:rPr lang="ja-JP" altLang="en-US" sz="2000" noProof="1">
                <a:latin typeface="Arial Black"/>
                <a:ea typeface="HGP創英角ｺﾞｼｯｸUB"/>
              </a:rPr>
              <a:t>（1/2）</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現在の医療支出</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対GDP比</a:t>
              </a:r>
              <a:r>
                <a:rPr lang="ja-JP" altLang="en-US" sz="1400" noProof="1">
                  <a:solidFill>
                    <a:srgbClr val="000000"/>
                  </a:solidFill>
                  <a:latin typeface="Arial Black" pitchFamily="34" charset="0"/>
                  <a:ea typeface="HGP創英角ｺﾞｼｯｸUB" pitchFamily="50" charset="-128"/>
                </a:rPr>
                <a:t>）</a:t>
              </a:r>
              <a:endParaRPr lang="en-US" altLang="ja-JP" sz="1400" baseline="30000" noProof="1">
                <a:solidFill>
                  <a:srgbClr val="000000"/>
                </a:solidFill>
                <a:latin typeface="Arial Black" pitchFamily="34" charset="0"/>
                <a:ea typeface="HGP創英角ｺﾞｼｯｸUB" pitchFamily="50" charset="-128"/>
              </a:endParaRPr>
            </a:p>
          </p:txBody>
        </p:sp>
      </p:grpSp>
      <p:sp>
        <p:nvSpPr>
          <p:cNvPr id="12" name="テキスト ボックス 11"/>
          <p:cNvSpPr txBox="1"/>
          <p:nvPr/>
        </p:nvSpPr>
        <p:spPr>
          <a:xfrm>
            <a:off x="632520" y="2095484"/>
            <a:ext cx="828032" cy="144016"/>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（対GDP比）</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chor="t">
            <a:noAutofit/>
          </a:bodyPr>
          <a:lstStyle/>
          <a:p>
            <a:pPr marL="444500" indent="-444500"/>
            <a:r>
              <a:rPr lang="ja-JP" altLang="en-US" sz="800" noProof="1">
                <a:latin typeface="Arial"/>
                <a:ea typeface="ＭＳ Ｐゴシック"/>
                <a:cs typeface="Arial"/>
              </a:rPr>
              <a:t>（出所） </a:t>
            </a:r>
            <a:r>
              <a:rPr lang="en-IN" altLang="ja-JP" sz="800" noProof="1">
                <a:latin typeface="Arial"/>
                <a:ea typeface="ＭＳ Ｐゴシック"/>
                <a:cs typeface="Arial"/>
              </a:rPr>
              <a:t>WHO GHO (2</a:t>
            </a:r>
            <a:r>
              <a:rPr lang="en-US" altLang="ja-JP" sz="800" noProof="1">
                <a:latin typeface="Arial"/>
                <a:ea typeface="ＭＳ Ｐゴシック"/>
                <a:cs typeface="Arial"/>
              </a:rPr>
              <a:t>026年3月</a:t>
            </a:r>
            <a:r>
              <a:rPr lang="ja-JP" altLang="en-US" sz="800" noProof="1">
                <a:latin typeface="Arial"/>
                <a:ea typeface="ＭＳ Ｐゴシック"/>
                <a:cs typeface="Arial"/>
              </a:rPr>
              <a:t>時点</a:t>
            </a:r>
            <a:r>
              <a:rPr lang="en-IN" altLang="ja-JP" sz="800" noProof="1">
                <a:latin typeface="Arial"/>
                <a:ea typeface="ＭＳ Ｐゴシック"/>
                <a:cs typeface="Arial"/>
              </a:rPr>
              <a:t>)</a:t>
            </a:r>
            <a:endParaRPr lang="en-US" altLang="ja-JP" sz="800" dirty="0">
              <a:latin typeface="Arial"/>
              <a:ea typeface="ＭＳ Ｐゴシック"/>
              <a:cs typeface="Arial"/>
            </a:endParaRPr>
          </a:p>
          <a:p>
            <a:pPr marL="444500" indent="-444500"/>
            <a:endParaRPr lang="ja-JP" altLang="en-US" sz="800" dirty="0">
              <a:latin typeface="Arial"/>
              <a:ea typeface="ＭＳ Ｐゴシック"/>
              <a:cs typeface="Arial"/>
            </a:endParaRPr>
          </a:p>
        </p:txBody>
      </p:sp>
      <p:graphicFrame>
        <p:nvGraphicFramePr>
          <p:cNvPr id="189" name="Chart 188">
            <a:extLst>
              <a:ext uri="{FF2B5EF4-FFF2-40B4-BE49-F238E27FC236}">
                <a16:creationId xmlns:a16="http://schemas.microsoft.com/office/drawing/2014/main" id="{1B1E5773-5DEF-D652-C72F-F01E99D0F11E}"/>
              </a:ext>
            </a:extLst>
          </p:cNvPr>
          <p:cNvGraphicFramePr/>
          <p:nvPr>
            <p:custDataLst>
              <p:tags r:id="rId3"/>
            </p:custDataLst>
            <p:extLst>
              <p:ext uri="{D42A27DB-BD31-4B8C-83A1-F6EECF244321}">
                <p14:modId xmlns:p14="http://schemas.microsoft.com/office/powerpoint/2010/main" val="224676772"/>
              </p:ext>
            </p:extLst>
          </p:nvPr>
        </p:nvGraphicFramePr>
        <p:xfrm>
          <a:off x="747713" y="2384425"/>
          <a:ext cx="8326437" cy="3524250"/>
        </p:xfrm>
        <a:graphic>
          <a:graphicData uri="http://schemas.openxmlformats.org/drawingml/2006/chart">
            <c:chart xmlns:c="http://schemas.openxmlformats.org/drawingml/2006/chart" xmlns:r="http://schemas.openxmlformats.org/officeDocument/2006/relationships" r:id="rId55"/>
          </a:graphicData>
        </a:graphic>
      </p:graphicFrame>
      <p:sp>
        <p:nvSpPr>
          <p:cNvPr id="111" name="テキスト プレースホルダ 9">
            <a:extLst>
              <a:ext uri="{FF2B5EF4-FFF2-40B4-BE49-F238E27FC236}">
                <a16:creationId xmlns:a16="http://schemas.microsoft.com/office/drawing/2014/main" id="{1B5003A3-EFEB-C132-8174-D674FE7143C3}"/>
              </a:ext>
            </a:extLst>
          </p:cNvPr>
          <p:cNvSpPr>
            <a:spLocks noGrp="1"/>
          </p:cNvSpPr>
          <p:nvPr>
            <p:custDataLst>
              <p:tags r:id="rId4"/>
            </p:custDataLst>
          </p:nvPr>
        </p:nvSpPr>
        <p:spPr bwMode="auto">
          <a:xfrm>
            <a:off x="1566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D244F56-E40A-44F9-83F3-4108FE6513B6}" type="datetime'''''''''''''0''''''''''''''''''''''1'''''''''''''''">
              <a:rPr lang="ja-JP" altLang="en-US" sz="1000" smtClean="0"/>
              <a:pPr/>
              <a:t>01</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54FCE40F-A7A0-241F-A4AF-61D2FD3C8654}"/>
              </a:ext>
            </a:extLst>
          </p:cNvPr>
          <p:cNvSpPr>
            <a:spLocks noGrp="1"/>
          </p:cNvSpPr>
          <p:nvPr>
            <p:custDataLst>
              <p:tags r:id="rId5"/>
            </p:custDataLst>
          </p:nvPr>
        </p:nvSpPr>
        <p:spPr bwMode="auto">
          <a:xfrm>
            <a:off x="1892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117100-04A9-46F8-9FDC-F375B3C150C3}" type="datetime'''''''''''''''''0''2'''''''''''''''''''''''''''''''''''">
              <a:rPr lang="ja-JP" altLang="en-US" sz="1000" smtClean="0"/>
              <a:pPr/>
              <a:t>02</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ED215A65-B3C5-14F0-2BB0-AC25D9187C94}"/>
              </a:ext>
            </a:extLst>
          </p:cNvPr>
          <p:cNvSpPr>
            <a:spLocks noGrp="1"/>
          </p:cNvSpPr>
          <p:nvPr>
            <p:custDataLst>
              <p:tags r:id="rId6"/>
            </p:custDataLst>
          </p:nvPr>
        </p:nvSpPr>
        <p:spPr bwMode="auto">
          <a:xfrm>
            <a:off x="2219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E99524F-4655-4205-882F-2C74F32ABBC7}" type="datetime'''''''''''''''''''0''''''''''''''''''''''''''''3'''''''">
              <a:rPr lang="ja-JP" altLang="en-US" sz="1000" smtClean="0"/>
              <a:pPr/>
              <a:t>03</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A1C69567-791F-A2E9-CB46-86046D4E60FD}"/>
              </a:ext>
            </a:extLst>
          </p:cNvPr>
          <p:cNvSpPr>
            <a:spLocks noGrp="1"/>
          </p:cNvSpPr>
          <p:nvPr>
            <p:custDataLst>
              <p:tags r:id="rId7"/>
            </p:custDataLst>
          </p:nvPr>
        </p:nvSpPr>
        <p:spPr bwMode="auto">
          <a:xfrm>
            <a:off x="2546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94027A-99CB-4DEC-A542-71F55B6C31F1}" type="datetime'''''''''''''''''''0''''''4'''''''''''''''''">
              <a:rPr lang="ja-JP" altLang="en-US" sz="1000" smtClean="0"/>
              <a:pPr/>
              <a:t>04</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F4CC1412-42E5-40FB-A83E-F4039A254019}"/>
              </a:ext>
            </a:extLst>
          </p:cNvPr>
          <p:cNvSpPr>
            <a:spLocks noGrp="1"/>
          </p:cNvSpPr>
          <p:nvPr>
            <p:custDataLst>
              <p:tags r:id="rId8"/>
            </p:custDataLst>
          </p:nvPr>
        </p:nvSpPr>
        <p:spPr bwMode="auto">
          <a:xfrm>
            <a:off x="2873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7C6EC8-773E-490B-A758-AB631DE46D4D}" type="datetime'0''''''''5'''''''''''''''''">
              <a:rPr lang="ja-JP" altLang="en-US" sz="1000" smtClean="0"/>
              <a:pPr/>
              <a:t>05</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0CD781A4-66FB-D3DE-293C-CAB57EE82167}"/>
              </a:ext>
            </a:extLst>
          </p:cNvPr>
          <p:cNvSpPr>
            <a:spLocks noGrp="1"/>
          </p:cNvSpPr>
          <p:nvPr>
            <p:custDataLst>
              <p:tags r:id="rId9"/>
            </p:custDataLst>
          </p:nvPr>
        </p:nvSpPr>
        <p:spPr bwMode="auto">
          <a:xfrm>
            <a:off x="3198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D5151E-D494-42B6-AAF0-CF4DE41CD33B}" type="datetime'''''''''''0''''''''''''''''''''''''''''''''''''''''6'">
              <a:rPr lang="ja-JP" altLang="en-US" sz="1000" smtClean="0"/>
              <a:pPr/>
              <a:t>06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044F2F09-CBD2-BE52-A25E-FC11EC6F02EA}"/>
              </a:ext>
            </a:extLst>
          </p:cNvPr>
          <p:cNvSpPr>
            <a:spLocks noGrp="1"/>
          </p:cNvSpPr>
          <p:nvPr>
            <p:custDataLst>
              <p:tags r:id="rId10"/>
            </p:custDataLst>
          </p:nvPr>
        </p:nvSpPr>
        <p:spPr bwMode="auto">
          <a:xfrm>
            <a:off x="352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6F6D20-60A9-4004-9423-8A0148945992}" type="datetime'''''''''''0''''''''''''''''7'''''">
              <a:rPr lang="ja-JP" altLang="en-US" sz="1000" smtClean="0"/>
              <a:pPr/>
              <a:t>07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B867FAF5-9A5D-EC48-1B72-57F9F654E094}"/>
              </a:ext>
            </a:extLst>
          </p:cNvPr>
          <p:cNvSpPr>
            <a:spLocks noGrp="1"/>
          </p:cNvSpPr>
          <p:nvPr>
            <p:custDataLst>
              <p:tags r:id="rId11"/>
            </p:custDataLst>
          </p:nvPr>
        </p:nvSpPr>
        <p:spPr bwMode="auto">
          <a:xfrm>
            <a:off x="3852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A93B8B-9AF3-4F0C-8C82-D535082D72CA}" type="datetime'''''''''''''''0''''''''''''''8'''">
              <a:rPr lang="ja-JP" altLang="en-US" sz="1000" smtClean="0"/>
              <a:pPr/>
              <a:t>08</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55A4D393-1D6E-1CEF-277A-C0F4B47B509B}"/>
              </a:ext>
            </a:extLst>
          </p:cNvPr>
          <p:cNvSpPr>
            <a:spLocks noGrp="1"/>
          </p:cNvSpPr>
          <p:nvPr>
            <p:custDataLst>
              <p:tags r:id="rId12"/>
            </p:custDataLst>
          </p:nvPr>
        </p:nvSpPr>
        <p:spPr bwMode="auto">
          <a:xfrm>
            <a:off x="4178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08DC41-E983-4E90-AFA3-6D8DD984CFF4}" type="datetime'''''''0''''''''''''''''9'''''''''''''''''''''''''''''''''">
              <a:rPr lang="ja-JP" altLang="en-US" sz="1000" smtClean="0"/>
              <a:pPr/>
              <a:t>09</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5B246EC9-6C0B-1F23-0314-6831105BE685}"/>
              </a:ext>
            </a:extLst>
          </p:cNvPr>
          <p:cNvSpPr>
            <a:spLocks noGrp="1"/>
          </p:cNvSpPr>
          <p:nvPr>
            <p:custDataLst>
              <p:tags r:id="rId13"/>
            </p:custDataLst>
          </p:nvPr>
        </p:nvSpPr>
        <p:spPr bwMode="auto">
          <a:xfrm>
            <a:off x="4505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70E4CA7-93ED-4733-984B-7B83A54B88A0}" type="datetime'''''''1''''''''''''''''''''''''''''''0'''''''''''''''''">
              <a:rPr lang="ja-JP" altLang="en-US" sz="1000" smtClean="0"/>
              <a:pPr/>
              <a:t>10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AF835148-51A6-9C2E-B2F8-251833288B2C}"/>
              </a:ext>
            </a:extLst>
          </p:cNvPr>
          <p:cNvSpPr>
            <a:spLocks noGrp="1"/>
          </p:cNvSpPr>
          <p:nvPr>
            <p:custDataLst>
              <p:tags r:id="rId14"/>
            </p:custDataLst>
          </p:nvPr>
        </p:nvSpPr>
        <p:spPr bwMode="auto">
          <a:xfrm>
            <a:off x="4832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274D008-51BA-49D6-9696-91F5560DD794}" type="datetime'''''''''1''1'''''''''''''''''''">
              <a:rPr lang="ja-JP" altLang="en-US" sz="1000" smtClean="0"/>
              <a:pPr/>
              <a:t>11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13C97248-2BB3-94DB-B078-3CDE01040B4F}"/>
              </a:ext>
            </a:extLst>
          </p:cNvPr>
          <p:cNvSpPr>
            <a:spLocks noGrp="1"/>
          </p:cNvSpPr>
          <p:nvPr>
            <p:custDataLst>
              <p:tags r:id="rId15"/>
            </p:custDataLst>
          </p:nvPr>
        </p:nvSpPr>
        <p:spPr bwMode="auto">
          <a:xfrm>
            <a:off x="5159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54723B2-C36C-41AE-A965-3ECCA3863A6F}" type="datetime'''''''''''1''2'''''''''''''''''''''''''''''">
              <a:rPr lang="ja-JP" altLang="en-US" sz="1000" smtClean="0"/>
              <a:pPr/>
              <a:t>12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9DADD6B5-9E2E-9E04-3FB4-42364627F017}"/>
              </a:ext>
            </a:extLst>
          </p:cNvPr>
          <p:cNvSpPr>
            <a:spLocks noGrp="1"/>
          </p:cNvSpPr>
          <p:nvPr>
            <p:custDataLst>
              <p:tags r:id="rId16"/>
            </p:custDataLst>
          </p:nvPr>
        </p:nvSpPr>
        <p:spPr bwMode="auto">
          <a:xfrm>
            <a:off x="5484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498F72-3D5D-4525-967C-154FD86B0F37}" type="datetime'''''1''''''''''''''''''''''''''''''''''3'''''''">
              <a:rPr lang="ja-JP" altLang="en-US" sz="1000" smtClean="0"/>
              <a:pPr/>
              <a:t>13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2DC959B9-255C-A09F-559A-3C2B34FB49D3}"/>
              </a:ext>
            </a:extLst>
          </p:cNvPr>
          <p:cNvSpPr>
            <a:spLocks noGrp="1"/>
          </p:cNvSpPr>
          <p:nvPr>
            <p:custDataLst>
              <p:tags r:id="rId17"/>
            </p:custDataLst>
          </p:nvPr>
        </p:nvSpPr>
        <p:spPr bwMode="auto">
          <a:xfrm>
            <a:off x="581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9E6BEE-5837-491B-94A0-52998DEDF90D}" type="datetime'''''''''''''''''1''''''''''''''''''''''''''''''''''4'''">
              <a:rPr lang="ja-JP" altLang="en-US" sz="1000" smtClean="0"/>
              <a:pPr/>
              <a:t>14</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C7DDF242-CFFF-6E85-24E0-BED36DD93568}"/>
              </a:ext>
            </a:extLst>
          </p:cNvPr>
          <p:cNvSpPr>
            <a:spLocks noGrp="1"/>
          </p:cNvSpPr>
          <p:nvPr>
            <p:custDataLst>
              <p:tags r:id="rId18"/>
            </p:custDataLst>
          </p:nvPr>
        </p:nvSpPr>
        <p:spPr bwMode="auto">
          <a:xfrm>
            <a:off x="6138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3E8F69-8E1E-4643-842B-D28DF7F91D28}" type="datetime'1''''''''''''5'">
              <a:rPr lang="ja-JP" altLang="en-US" sz="1000" smtClean="0"/>
              <a:pPr/>
              <a:t>15</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E14B43D4-B3EB-7C8C-E6F0-AC3282ABA589}"/>
              </a:ext>
            </a:extLst>
          </p:cNvPr>
          <p:cNvSpPr>
            <a:spLocks noGrp="1"/>
          </p:cNvSpPr>
          <p:nvPr>
            <p:custDataLst>
              <p:tags r:id="rId19"/>
            </p:custDataLst>
          </p:nvPr>
        </p:nvSpPr>
        <p:spPr bwMode="auto">
          <a:xfrm>
            <a:off x="6464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56957B-F6E8-4CA0-8AE2-9FE1E0B6C007}" type="datetime'1''''''''6'''">
              <a:rPr lang="ja-JP" altLang="en-US" sz="1000" smtClean="0"/>
              <a:pPr/>
              <a:t>16</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9988B9E4-B7D2-AF67-F038-1F0BA0A2DE73}"/>
              </a:ext>
            </a:extLst>
          </p:cNvPr>
          <p:cNvSpPr>
            <a:spLocks noGrp="1"/>
          </p:cNvSpPr>
          <p:nvPr>
            <p:custDataLst>
              <p:tags r:id="rId20"/>
            </p:custDataLst>
          </p:nvPr>
        </p:nvSpPr>
        <p:spPr bwMode="auto">
          <a:xfrm>
            <a:off x="6791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126066-F60F-4FD1-B43F-6FBC3DAD3D9E}" type="datetime'1''''''''''7'">
              <a:rPr lang="ja-JP" altLang="en-US" sz="1000" smtClean="0"/>
              <a:pPr/>
              <a:t>17</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8378E73B-637D-19FD-FE99-729F781352E6}"/>
              </a:ext>
            </a:extLst>
          </p:cNvPr>
          <p:cNvSpPr>
            <a:spLocks noGrp="1"/>
          </p:cNvSpPr>
          <p:nvPr>
            <p:custDataLst>
              <p:tags r:id="rId21"/>
            </p:custDataLst>
          </p:nvPr>
        </p:nvSpPr>
        <p:spPr bwMode="auto">
          <a:xfrm>
            <a:off x="7118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9EE0478-0804-422A-801A-835CFF2AF68F}" type="datetime'''''''''''''''''''''''''''''''''''''1''''''''''''''''''8'">
              <a:rPr lang="ja-JP" altLang="en-US" sz="1000" smtClean="0"/>
              <a:pPr/>
              <a:t>18</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B9CD8CDC-AC3B-F9BA-05EE-2D1053E9DD2A}"/>
              </a:ext>
            </a:extLst>
          </p:cNvPr>
          <p:cNvSpPr>
            <a:spLocks noGrp="1"/>
          </p:cNvSpPr>
          <p:nvPr>
            <p:custDataLst>
              <p:tags r:id="rId22"/>
            </p:custDataLst>
          </p:nvPr>
        </p:nvSpPr>
        <p:spPr bwMode="auto">
          <a:xfrm>
            <a:off x="7443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A0A0C5-3C4A-404D-9303-284EDD1866F4}" type="datetime'''''''1''9'''''''''''''''''''''''''''''''''''''''''">
              <a:rPr lang="ja-JP" altLang="en-US" sz="1000" smtClean="0"/>
              <a:pPr/>
              <a:t>19</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C7122FE1-E514-D4CF-D16B-11BED6D99DFA}"/>
              </a:ext>
            </a:extLst>
          </p:cNvPr>
          <p:cNvSpPr>
            <a:spLocks noGrp="1"/>
          </p:cNvSpPr>
          <p:nvPr>
            <p:custDataLst>
              <p:tags r:id="rId23"/>
            </p:custDataLst>
          </p:nvPr>
        </p:nvSpPr>
        <p:spPr bwMode="auto">
          <a:xfrm>
            <a:off x="7770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5DE8AE-AAF5-403D-9385-E3E701EE5550}" type="datetime'''2''''''''''''''''''''''''''''''''''''''0'''''''''''''">
              <a:rPr lang="ja-JP" altLang="en-US" sz="1000" smtClean="0"/>
              <a:pPr/>
              <a:t>20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21786F6C-1CC2-2DDF-0128-1E59E7F6732F}"/>
              </a:ext>
            </a:extLst>
          </p:cNvPr>
          <p:cNvSpPr>
            <a:spLocks noGrp="1"/>
          </p:cNvSpPr>
          <p:nvPr>
            <p:custDataLst>
              <p:tags r:id="rId24"/>
            </p:custDataLst>
          </p:nvPr>
        </p:nvSpPr>
        <p:spPr bwMode="auto">
          <a:xfrm>
            <a:off x="8097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4E2F31-EE4A-4F03-8026-6A339FF63681}" type="datetime'''''''''''''''''''''''''''21'">
              <a:rPr lang="ja-JP" altLang="en-US" sz="1000" smtClean="0"/>
              <a:pPr/>
              <a:t>21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293584B7-CE70-34D7-23CE-42B30DFC4337}"/>
              </a:ext>
            </a:extLst>
          </p:cNvPr>
          <p:cNvSpPr>
            <a:spLocks noGrp="1"/>
          </p:cNvSpPr>
          <p:nvPr>
            <p:custDataLst>
              <p:tags r:id="rId25"/>
            </p:custDataLst>
          </p:nvPr>
        </p:nvSpPr>
        <p:spPr bwMode="auto">
          <a:xfrm>
            <a:off x="8424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D55DDD-18EE-4A46-9160-2D55788F6326}" type="datetime'''''''''''''''''''''''''''''''''''''''''''''22'">
              <a:rPr lang="ja-JP" altLang="en-US" sz="1000" smtClean="0"/>
              <a:pPr/>
              <a:t>22</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128A686F-1444-EB46-48E8-DEE93EA8E95D}"/>
              </a:ext>
            </a:extLst>
          </p:cNvPr>
          <p:cNvSpPr>
            <a:spLocks noGrp="1"/>
          </p:cNvSpPr>
          <p:nvPr>
            <p:custDataLst>
              <p:tags r:id="rId26"/>
            </p:custDataLst>
          </p:nvPr>
        </p:nvSpPr>
        <p:spPr bwMode="auto">
          <a:xfrm>
            <a:off x="8750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1E883D0-DA0B-4EF9-BA0B-728C53FD09F3}" type="datetime'2''''''''''''''''''''''''''''''3'''''''">
              <a:rPr lang="ja-JP" altLang="en-US" sz="1000" smtClean="0"/>
              <a:pPr/>
              <a:t>23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45013A77-D5E0-4671-16D9-9B20B945F237}"/>
              </a:ext>
            </a:extLst>
          </p:cNvPr>
          <p:cNvSpPr>
            <a:spLocks noGrp="1"/>
          </p:cNvSpPr>
          <p:nvPr>
            <p:custDataLst>
              <p:tags r:id="rId27"/>
            </p:custDataLst>
          </p:nvPr>
        </p:nvSpPr>
        <p:spPr bwMode="gray">
          <a:xfrm>
            <a:off x="1176337" y="4357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6257359-20C4-490D-B606-E7D8DF8DF1F4}" type="datetime'4.''''''''''''''''''''''9''2'''''''''''''''''''''''''''''''">
              <a:rPr lang="ja-JP" altLang="en-US" sz="1000" smtClean="0">
                <a:solidFill>
                  <a:schemeClr val="bg1"/>
                </a:solidFill>
                <a:effectLst/>
              </a:rPr>
              <a:pPr/>
              <a:t>4.92</a:t>
            </a:fld>
            <a:endParaRPr kumimoji="1" lang="ja-JP" altLang="en-US" sz="1000" dirty="0">
              <a:solidFill>
                <a:schemeClr val="bg1"/>
              </a:solidFill>
              <a:sym typeface="+mn-lt"/>
            </a:endParaRPr>
          </a:p>
        </p:txBody>
      </p:sp>
      <p:sp>
        <p:nvSpPr>
          <p:cNvPr id="139" name="テキスト プレースホルダ 9">
            <a:extLst>
              <a:ext uri="{FF2B5EF4-FFF2-40B4-BE49-F238E27FC236}">
                <a16:creationId xmlns:a16="http://schemas.microsoft.com/office/drawing/2014/main" id="{1704F23C-0094-FB0D-E086-59FC53F32334}"/>
              </a:ext>
            </a:extLst>
          </p:cNvPr>
          <p:cNvSpPr>
            <a:spLocks noGrp="1"/>
          </p:cNvSpPr>
          <p:nvPr>
            <p:custDataLst>
              <p:tags r:id="rId28"/>
            </p:custDataLst>
          </p:nvPr>
        </p:nvSpPr>
        <p:spPr bwMode="gray">
          <a:xfrm>
            <a:off x="1503363" y="4230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CFF379C-1218-4A2D-8980-7B280B16700B}" type="datetime'5''''''''''''''''.4''''''''''0'''''''''''''''''''''''''''">
              <a:rPr lang="ja-JP" altLang="en-US" sz="1000" smtClean="0">
                <a:solidFill>
                  <a:schemeClr val="bg1"/>
                </a:solidFill>
                <a:effectLst/>
              </a:rPr>
              <a:pPr/>
              <a:t>5.40</a:t>
            </a:fld>
            <a:endParaRPr kumimoji="1" lang="ja-JP" altLang="en-US" sz="1000" dirty="0">
              <a:solidFill>
                <a:schemeClr val="bg1"/>
              </a:solidFill>
              <a:sym typeface="+mn-lt"/>
            </a:endParaRPr>
          </a:p>
        </p:txBody>
      </p:sp>
      <p:sp>
        <p:nvSpPr>
          <p:cNvPr id="140" name="テキスト プレースホルダ 9">
            <a:extLst>
              <a:ext uri="{FF2B5EF4-FFF2-40B4-BE49-F238E27FC236}">
                <a16:creationId xmlns:a16="http://schemas.microsoft.com/office/drawing/2014/main" id="{4AD182F7-03E1-1E3A-A2D6-AFC252063EC0}"/>
              </a:ext>
            </a:extLst>
          </p:cNvPr>
          <p:cNvSpPr>
            <a:spLocks noGrp="1"/>
          </p:cNvSpPr>
          <p:nvPr>
            <p:custDataLst>
              <p:tags r:id="rId29"/>
            </p:custDataLst>
          </p:nvPr>
        </p:nvSpPr>
        <p:spPr bwMode="gray">
          <a:xfrm>
            <a:off x="1828800" y="4200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82B60A-1BFA-4ED4-AA95-A6B994AFBD54}" type="datetime'5''''''''''''''''''''''''''''.''5''''1'">
              <a:rPr lang="ja-JP" altLang="en-US" sz="1000" smtClean="0">
                <a:solidFill>
                  <a:schemeClr val="bg1"/>
                </a:solidFill>
                <a:effectLst/>
              </a:rPr>
              <a:pPr/>
              <a:t>5.51</a:t>
            </a:fld>
            <a:endParaRPr kumimoji="1" lang="ja-JP" altLang="en-US" sz="1000" dirty="0">
              <a:solidFill>
                <a:schemeClr val="bg1"/>
              </a:solidFill>
              <a:sym typeface="+mn-lt"/>
            </a:endParaRPr>
          </a:p>
        </p:txBody>
      </p:sp>
      <p:sp>
        <p:nvSpPr>
          <p:cNvPr id="141" name="テキスト プレースホルダ 9">
            <a:extLst>
              <a:ext uri="{FF2B5EF4-FFF2-40B4-BE49-F238E27FC236}">
                <a16:creationId xmlns:a16="http://schemas.microsoft.com/office/drawing/2014/main" id="{9B4BE7F6-5037-EFDC-4E2F-759D40F26D3A}"/>
              </a:ext>
            </a:extLst>
          </p:cNvPr>
          <p:cNvSpPr>
            <a:spLocks noGrp="1"/>
          </p:cNvSpPr>
          <p:nvPr>
            <p:custDataLst>
              <p:tags r:id="rId30"/>
            </p:custDataLst>
          </p:nvPr>
        </p:nvSpPr>
        <p:spPr bwMode="gray">
          <a:xfrm>
            <a:off x="2155825" y="4278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19A50B-066C-470A-B458-F959E0A3AA4C}" type="datetime'5.''''''''''''''''''''''''''''''''''2''''''2'''''''''''''''">
              <a:rPr lang="ja-JP" altLang="en-US" sz="1000" smtClean="0">
                <a:solidFill>
                  <a:schemeClr val="bg1"/>
                </a:solidFill>
                <a:effectLst/>
              </a:rPr>
              <a:pPr/>
              <a:t>5.22</a:t>
            </a:fld>
            <a:endParaRPr kumimoji="1" lang="ja-JP" altLang="en-US" sz="1000" dirty="0">
              <a:solidFill>
                <a:schemeClr val="bg1"/>
              </a:solidFill>
              <a:sym typeface="+mn-lt"/>
            </a:endParaRPr>
          </a:p>
        </p:txBody>
      </p:sp>
      <p:sp>
        <p:nvSpPr>
          <p:cNvPr id="142" name="テキスト プレースホルダ 9">
            <a:extLst>
              <a:ext uri="{FF2B5EF4-FFF2-40B4-BE49-F238E27FC236}">
                <a16:creationId xmlns:a16="http://schemas.microsoft.com/office/drawing/2014/main" id="{D1B4CB33-E078-3A9F-BFA3-09144E759F16}"/>
              </a:ext>
            </a:extLst>
          </p:cNvPr>
          <p:cNvSpPr>
            <a:spLocks noGrp="1"/>
          </p:cNvSpPr>
          <p:nvPr>
            <p:custDataLst>
              <p:tags r:id="rId31"/>
            </p:custDataLst>
          </p:nvPr>
        </p:nvSpPr>
        <p:spPr bwMode="gray">
          <a:xfrm>
            <a:off x="2482850" y="43751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75C266-742A-4821-95BE-8B6403C9D55A}" type="datetime'''''4''''''.''8''''''''''''''''''6'''''''''''">
              <a:rPr lang="ja-JP" altLang="en-US" sz="1000" smtClean="0">
                <a:solidFill>
                  <a:schemeClr val="bg1"/>
                </a:solidFill>
                <a:effectLst/>
              </a:rPr>
              <a:pPr/>
              <a:t>4.86</a:t>
            </a:fld>
            <a:endParaRPr kumimoji="1" lang="ja-JP" altLang="en-US" sz="1000" dirty="0">
              <a:solidFill>
                <a:schemeClr val="bg1"/>
              </a:solidFill>
              <a:sym typeface="+mn-lt"/>
            </a:endParaRPr>
          </a:p>
        </p:txBody>
      </p:sp>
      <p:sp>
        <p:nvSpPr>
          <p:cNvPr id="143" name="テキスト プレースホルダ 9">
            <a:extLst>
              <a:ext uri="{FF2B5EF4-FFF2-40B4-BE49-F238E27FC236}">
                <a16:creationId xmlns:a16="http://schemas.microsoft.com/office/drawing/2014/main" id="{94BE645E-883C-36A3-28A5-E3E11F679A96}"/>
              </a:ext>
            </a:extLst>
          </p:cNvPr>
          <p:cNvSpPr>
            <a:spLocks noGrp="1"/>
          </p:cNvSpPr>
          <p:nvPr>
            <p:custDataLst>
              <p:tags r:id="rId32"/>
            </p:custDataLst>
          </p:nvPr>
        </p:nvSpPr>
        <p:spPr bwMode="gray">
          <a:xfrm>
            <a:off x="2809875" y="4359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ED6018-6BD3-4F55-B722-816D3C7A0272}" type="datetime'''''''''''''''''''''''''''''4''''''''.''''''''''9''2'''">
              <a:rPr lang="ja-JP" altLang="en-US" sz="1000" smtClean="0">
                <a:solidFill>
                  <a:schemeClr val="bg1"/>
                </a:solidFill>
                <a:effectLst/>
              </a:rPr>
              <a:pPr/>
              <a:t>4.92</a:t>
            </a:fld>
            <a:endParaRPr kumimoji="1" lang="ja-JP" altLang="en-US" sz="1000" dirty="0">
              <a:solidFill>
                <a:schemeClr val="bg1"/>
              </a:solidFill>
              <a:sym typeface="+mn-lt"/>
            </a:endParaRPr>
          </a:p>
        </p:txBody>
      </p:sp>
      <p:sp>
        <p:nvSpPr>
          <p:cNvPr id="144" name="テキスト プレースホルダ 9">
            <a:extLst>
              <a:ext uri="{FF2B5EF4-FFF2-40B4-BE49-F238E27FC236}">
                <a16:creationId xmlns:a16="http://schemas.microsoft.com/office/drawing/2014/main" id="{39712BE6-0B9E-B50A-4BED-43E0C8D34585}"/>
              </a:ext>
            </a:extLst>
          </p:cNvPr>
          <p:cNvSpPr>
            <a:spLocks noGrp="1"/>
          </p:cNvSpPr>
          <p:nvPr>
            <p:custDataLst>
              <p:tags r:id="rId33"/>
            </p:custDataLst>
          </p:nvPr>
        </p:nvSpPr>
        <p:spPr bwMode="gray">
          <a:xfrm>
            <a:off x="3135313" y="4379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2BC0CB-FA50-4F06-8231-867FCAC29D6F}" type="datetime'''''''''''''''''''''4.''''''8''''''''''4'''''">
              <a:rPr lang="ja-JP" altLang="en-US" sz="1000" smtClean="0">
                <a:solidFill>
                  <a:schemeClr val="bg1"/>
                </a:solidFill>
                <a:effectLst/>
              </a:rPr>
              <a:pPr/>
              <a:t>4.84</a:t>
            </a:fld>
            <a:endParaRPr kumimoji="1" lang="ja-JP" altLang="en-US" sz="1000" dirty="0">
              <a:solidFill>
                <a:schemeClr val="bg1"/>
              </a:solidFill>
              <a:sym typeface="+mn-lt"/>
            </a:endParaRPr>
          </a:p>
        </p:txBody>
      </p:sp>
      <p:sp>
        <p:nvSpPr>
          <p:cNvPr id="145" name="テキスト プレースホルダ 9">
            <a:extLst>
              <a:ext uri="{FF2B5EF4-FFF2-40B4-BE49-F238E27FC236}">
                <a16:creationId xmlns:a16="http://schemas.microsoft.com/office/drawing/2014/main" id="{AB1EFDE9-3AD4-2FFB-002A-91A9BEF78969}"/>
              </a:ext>
            </a:extLst>
          </p:cNvPr>
          <p:cNvSpPr>
            <a:spLocks noGrp="1"/>
          </p:cNvSpPr>
          <p:nvPr>
            <p:custDataLst>
              <p:tags r:id="rId34"/>
            </p:custDataLst>
          </p:nvPr>
        </p:nvSpPr>
        <p:spPr bwMode="gray">
          <a:xfrm>
            <a:off x="3462338" y="4486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B79105-F005-4673-9AF2-DA83437CF325}" type="datetime'''''''''''''''''4.''4''''''''''''''''''''''''''''4'''">
              <a:rPr lang="ja-JP" altLang="en-US" sz="1000" smtClean="0">
                <a:solidFill>
                  <a:schemeClr val="bg1"/>
                </a:solidFill>
                <a:effectLst/>
              </a:rPr>
              <a:pPr/>
              <a:t>4.44</a:t>
            </a:fld>
            <a:endParaRPr kumimoji="1" lang="ja-JP" altLang="en-US" sz="1000" dirty="0">
              <a:solidFill>
                <a:schemeClr val="bg1"/>
              </a:solidFill>
              <a:sym typeface="+mn-lt"/>
            </a:endParaRPr>
          </a:p>
        </p:txBody>
      </p:sp>
      <p:sp>
        <p:nvSpPr>
          <p:cNvPr id="146" name="テキスト プレースホルダ 9">
            <a:extLst>
              <a:ext uri="{FF2B5EF4-FFF2-40B4-BE49-F238E27FC236}">
                <a16:creationId xmlns:a16="http://schemas.microsoft.com/office/drawing/2014/main" id="{D4D9D4AC-B0FD-17E0-B87D-917992241589}"/>
              </a:ext>
            </a:extLst>
          </p:cNvPr>
          <p:cNvSpPr>
            <a:spLocks noGrp="1"/>
          </p:cNvSpPr>
          <p:nvPr>
            <p:custDataLst>
              <p:tags r:id="rId35"/>
            </p:custDataLst>
          </p:nvPr>
        </p:nvSpPr>
        <p:spPr bwMode="gray">
          <a:xfrm>
            <a:off x="3789363" y="4479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E119BA-E105-442F-930F-CC57294D59AE}" type="datetime'''''''''''''''''''''''''''''''''''''''4''''''''''.''''''47'''">
              <a:rPr lang="ja-JP" altLang="en-US" sz="1000" smtClean="0">
                <a:solidFill>
                  <a:schemeClr val="bg1"/>
                </a:solidFill>
                <a:effectLst/>
              </a:rPr>
              <a:pPr/>
              <a:t>4.47</a:t>
            </a:fld>
            <a:endParaRPr kumimoji="1" lang="ja-JP" altLang="en-US" sz="1000" dirty="0">
              <a:solidFill>
                <a:schemeClr val="bg1"/>
              </a:solidFill>
              <a:sym typeface="+mn-lt"/>
            </a:endParaRPr>
          </a:p>
        </p:txBody>
      </p:sp>
      <p:sp>
        <p:nvSpPr>
          <p:cNvPr id="147" name="テキスト プレースホルダ 9">
            <a:extLst>
              <a:ext uri="{FF2B5EF4-FFF2-40B4-BE49-F238E27FC236}">
                <a16:creationId xmlns:a16="http://schemas.microsoft.com/office/drawing/2014/main" id="{98AE6B38-542D-95C3-41A9-E082BEE52E7B}"/>
              </a:ext>
            </a:extLst>
          </p:cNvPr>
          <p:cNvSpPr>
            <a:spLocks noGrp="1"/>
          </p:cNvSpPr>
          <p:nvPr>
            <p:custDataLst>
              <p:tags r:id="rId36"/>
            </p:custDataLst>
          </p:nvPr>
        </p:nvSpPr>
        <p:spPr bwMode="gray">
          <a:xfrm>
            <a:off x="4114800" y="4503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33B6F0-854F-431A-BDAD-10990F5C6006}" type="datetime'''''''''''4''''''.''38'''''''''">
              <a:rPr lang="ja-JP" altLang="en-US" sz="1000" smtClean="0">
                <a:solidFill>
                  <a:schemeClr val="bg1"/>
                </a:solidFill>
                <a:effectLst/>
              </a:rPr>
              <a:pPr/>
              <a:t>4.38</a:t>
            </a:fld>
            <a:endParaRPr kumimoji="1" lang="ja-JP" altLang="en-US" sz="1000" dirty="0">
              <a:solidFill>
                <a:schemeClr val="bg1"/>
              </a:solidFill>
              <a:sym typeface="+mn-lt"/>
            </a:endParaRPr>
          </a:p>
        </p:txBody>
      </p:sp>
      <p:sp>
        <p:nvSpPr>
          <p:cNvPr id="148" name="テキスト プレースホルダ 9">
            <a:extLst>
              <a:ext uri="{FF2B5EF4-FFF2-40B4-BE49-F238E27FC236}">
                <a16:creationId xmlns:a16="http://schemas.microsoft.com/office/drawing/2014/main" id="{6194AF0F-22FB-9E10-F0D0-2F675B7D71ED}"/>
              </a:ext>
            </a:extLst>
          </p:cNvPr>
          <p:cNvSpPr>
            <a:spLocks noGrp="1"/>
          </p:cNvSpPr>
          <p:nvPr>
            <p:custDataLst>
              <p:tags r:id="rId37"/>
            </p:custDataLst>
          </p:nvPr>
        </p:nvSpPr>
        <p:spPr bwMode="gray">
          <a:xfrm>
            <a:off x="4441825" y="4564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1500B8-8658-431F-8D41-D6814B177837}" type="datetime'''4''.''''''1''5'''''''''''''''''''''''''''">
              <a:rPr lang="ja-JP" altLang="en-US" sz="1000" smtClean="0">
                <a:solidFill>
                  <a:schemeClr val="bg1"/>
                </a:solidFill>
                <a:effectLst/>
              </a:rPr>
              <a:pPr/>
              <a:t>4.15</a:t>
            </a:fld>
            <a:endParaRPr kumimoji="1" lang="ja-JP" altLang="en-US" sz="1000" dirty="0">
              <a:solidFill>
                <a:schemeClr val="bg1"/>
              </a:solidFill>
              <a:sym typeface="+mn-lt"/>
            </a:endParaRPr>
          </a:p>
        </p:txBody>
      </p:sp>
      <p:sp>
        <p:nvSpPr>
          <p:cNvPr id="149" name="テキスト プレースホルダ 9">
            <a:extLst>
              <a:ext uri="{FF2B5EF4-FFF2-40B4-BE49-F238E27FC236}">
                <a16:creationId xmlns:a16="http://schemas.microsoft.com/office/drawing/2014/main" id="{706F43BB-651D-92B8-5D6F-673667EC4CCA}"/>
              </a:ext>
            </a:extLst>
          </p:cNvPr>
          <p:cNvSpPr>
            <a:spLocks noGrp="1"/>
          </p:cNvSpPr>
          <p:nvPr>
            <p:custDataLst>
              <p:tags r:id="rId38"/>
            </p:custDataLst>
          </p:nvPr>
        </p:nvSpPr>
        <p:spPr bwMode="gray">
          <a:xfrm>
            <a:off x="4768850" y="45100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FC51B0-87DA-4E0C-8914-7057142665C3}" type="datetime'''''''''''4''.''3''6'''''''''''''''''''''''''''''">
              <a:rPr lang="ja-JP" altLang="en-US" sz="1000" smtClean="0">
                <a:solidFill>
                  <a:schemeClr val="bg1"/>
                </a:solidFill>
                <a:effectLst/>
              </a:rPr>
              <a:pPr/>
              <a:t>4.36</a:t>
            </a:fld>
            <a:endParaRPr kumimoji="1" lang="ja-JP" altLang="en-US" sz="1000" dirty="0">
              <a:solidFill>
                <a:schemeClr val="bg1"/>
              </a:solidFill>
              <a:sym typeface="+mn-lt"/>
            </a:endParaRPr>
          </a:p>
        </p:txBody>
      </p:sp>
      <p:sp>
        <p:nvSpPr>
          <p:cNvPr id="110" name="テキスト プレースホルダ 9">
            <a:extLst>
              <a:ext uri="{FF2B5EF4-FFF2-40B4-BE49-F238E27FC236}">
                <a16:creationId xmlns:a16="http://schemas.microsoft.com/office/drawing/2014/main" id="{4605BBB4-FC66-647E-5F27-437FB3D1C824}"/>
              </a:ext>
            </a:extLst>
          </p:cNvPr>
          <p:cNvSpPr>
            <a:spLocks noGrp="1"/>
          </p:cNvSpPr>
          <p:nvPr>
            <p:custDataLst>
              <p:tags r:id="rId39"/>
            </p:custDataLst>
          </p:nvPr>
        </p:nvSpPr>
        <p:spPr bwMode="auto">
          <a:xfrm>
            <a:off x="116998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6916D8-9FF1-48ED-B571-2B00DFA90292}" type="datetime'''''2''''''''''''''''''''0''0''''''0'''''''''''''''''''''''''">
              <a:rPr lang="ja-JP" altLang="en-US" sz="1000" smtClean="0"/>
              <a:pPr/>
              <a:t>2000</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794E4A23-81FE-C939-3E96-25B3F571E463}"/>
              </a:ext>
            </a:extLst>
          </p:cNvPr>
          <p:cNvSpPr>
            <a:spLocks noGrp="1"/>
          </p:cNvSpPr>
          <p:nvPr>
            <p:custDataLst>
              <p:tags r:id="rId40"/>
            </p:custDataLst>
          </p:nvPr>
        </p:nvSpPr>
        <p:spPr bwMode="gray">
          <a:xfrm>
            <a:off x="5421313" y="4425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A06711-4EB9-498B-B147-A60F7848090F}" type="datetime'''''''4''''''''''''''''''''.''''''''''''''6''''''''7'''''''''">
              <a:rPr lang="ja-JP" altLang="en-US" sz="1000" smtClean="0">
                <a:solidFill>
                  <a:schemeClr val="bg1"/>
                </a:solidFill>
                <a:effectLst/>
              </a:rPr>
              <a:pPr/>
              <a:t>4.67</a:t>
            </a:fld>
            <a:endParaRPr kumimoji="1" lang="ja-JP" altLang="en-US" sz="1000" dirty="0">
              <a:solidFill>
                <a:schemeClr val="bg1"/>
              </a:solidFill>
              <a:sym typeface="+mn-lt"/>
            </a:endParaRPr>
          </a:p>
        </p:txBody>
      </p:sp>
      <p:sp>
        <p:nvSpPr>
          <p:cNvPr id="152" name="テキスト プレースホルダ 9">
            <a:extLst>
              <a:ext uri="{FF2B5EF4-FFF2-40B4-BE49-F238E27FC236}">
                <a16:creationId xmlns:a16="http://schemas.microsoft.com/office/drawing/2014/main" id="{12A0274B-B50E-5585-1D4C-015A495C2559}"/>
              </a:ext>
            </a:extLst>
          </p:cNvPr>
          <p:cNvSpPr>
            <a:spLocks noGrp="1"/>
          </p:cNvSpPr>
          <p:nvPr>
            <p:custDataLst>
              <p:tags r:id="rId41"/>
            </p:custDataLst>
          </p:nvPr>
        </p:nvSpPr>
        <p:spPr bwMode="gray">
          <a:xfrm>
            <a:off x="5748338" y="4398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BF563FB-55B7-43ED-8E3D-DB4A3270D5E5}" type="datetime'''''''4''''''''''.''''''77'''''''''''''''''''''''''''">
              <a:rPr lang="ja-JP" altLang="en-US" sz="1000" smtClean="0">
                <a:solidFill>
                  <a:schemeClr val="bg1"/>
                </a:solidFill>
                <a:effectLst/>
              </a:rPr>
              <a:pPr/>
              <a:t>4.77</a:t>
            </a:fld>
            <a:endParaRPr kumimoji="1" lang="ja-JP" altLang="en-US" sz="1000" dirty="0">
              <a:solidFill>
                <a:schemeClr val="bg1"/>
              </a:solidFill>
              <a:sym typeface="+mn-lt"/>
            </a:endParaRPr>
          </a:p>
        </p:txBody>
      </p:sp>
      <p:sp>
        <p:nvSpPr>
          <p:cNvPr id="153" name="テキスト プレースホルダ 9">
            <a:extLst>
              <a:ext uri="{FF2B5EF4-FFF2-40B4-BE49-F238E27FC236}">
                <a16:creationId xmlns:a16="http://schemas.microsoft.com/office/drawing/2014/main" id="{8311DF4F-F05F-7F55-62D9-2F9FFCE4A1B1}"/>
              </a:ext>
            </a:extLst>
          </p:cNvPr>
          <p:cNvSpPr>
            <a:spLocks noGrp="1"/>
          </p:cNvSpPr>
          <p:nvPr>
            <p:custDataLst>
              <p:tags r:id="rId42"/>
            </p:custDataLst>
          </p:nvPr>
        </p:nvSpPr>
        <p:spPr bwMode="gray">
          <a:xfrm>
            <a:off x="6075363" y="4321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E4DFC1-DCF0-4A76-8248-6BE8986F9798}" type="datetime'''''''5''.''''''''''''''''''''''''''''''''''''''''''06'">
              <a:rPr lang="ja-JP" altLang="en-US" sz="1000" smtClean="0">
                <a:solidFill>
                  <a:schemeClr val="bg1"/>
                </a:solidFill>
                <a:effectLst/>
              </a:rPr>
              <a:pPr/>
              <a:t>5.06</a:t>
            </a:fld>
            <a:endParaRPr kumimoji="1" lang="ja-JP" altLang="en-US" sz="1000" dirty="0">
              <a:solidFill>
                <a:schemeClr val="bg1"/>
              </a:solidFill>
              <a:sym typeface="+mn-lt"/>
            </a:endParaRPr>
          </a:p>
        </p:txBody>
      </p:sp>
      <p:sp>
        <p:nvSpPr>
          <p:cNvPr id="154" name="テキスト プレースホルダ 9">
            <a:extLst>
              <a:ext uri="{FF2B5EF4-FFF2-40B4-BE49-F238E27FC236}">
                <a16:creationId xmlns:a16="http://schemas.microsoft.com/office/drawing/2014/main" id="{E6574731-D203-B252-3267-B1341E92C461}"/>
              </a:ext>
            </a:extLst>
          </p:cNvPr>
          <p:cNvSpPr>
            <a:spLocks noGrp="1"/>
          </p:cNvSpPr>
          <p:nvPr>
            <p:custDataLst>
              <p:tags r:id="rId43"/>
            </p:custDataLst>
          </p:nvPr>
        </p:nvSpPr>
        <p:spPr bwMode="gray">
          <a:xfrm>
            <a:off x="6400800" y="4318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FE5214-FA1B-46D7-B25A-DA7D87590C2A}" type="datetime'''5''''''''''''''.''''0''''''''''''''''''''''''''''''''7'''''">
              <a:rPr lang="ja-JP" altLang="en-US" sz="1000" smtClean="0">
                <a:solidFill>
                  <a:schemeClr val="bg1"/>
                </a:solidFill>
                <a:effectLst/>
              </a:rPr>
              <a:pPr/>
              <a:t>5.07</a:t>
            </a:fld>
            <a:endParaRPr kumimoji="1" lang="ja-JP" altLang="en-US" sz="1000" dirty="0">
              <a:solidFill>
                <a:schemeClr val="bg1"/>
              </a:solidFill>
              <a:sym typeface="+mn-lt"/>
            </a:endParaRPr>
          </a:p>
        </p:txBody>
      </p:sp>
      <p:sp>
        <p:nvSpPr>
          <p:cNvPr id="155" name="テキスト プレースホルダ 9">
            <a:extLst>
              <a:ext uri="{FF2B5EF4-FFF2-40B4-BE49-F238E27FC236}">
                <a16:creationId xmlns:a16="http://schemas.microsoft.com/office/drawing/2014/main" id="{8E4D1E8D-88E2-F302-2AFD-4FC8D1A46987}"/>
              </a:ext>
            </a:extLst>
          </p:cNvPr>
          <p:cNvSpPr>
            <a:spLocks noGrp="1"/>
          </p:cNvSpPr>
          <p:nvPr>
            <p:custDataLst>
              <p:tags r:id="rId44"/>
            </p:custDataLst>
          </p:nvPr>
        </p:nvSpPr>
        <p:spPr bwMode="gray">
          <a:xfrm>
            <a:off x="6727825" y="4244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7F6E1F-E0AC-479E-842D-DB5808D18D3B}" type="datetime'''''''''''''''''''''''''''''5''''''''.''''''''''3''''5'''''">
              <a:rPr lang="ja-JP" altLang="en-US" sz="1000" smtClean="0">
                <a:solidFill>
                  <a:schemeClr val="bg1"/>
                </a:solidFill>
                <a:effectLst/>
              </a:rPr>
              <a:pPr/>
              <a:t>5.35</a:t>
            </a:fld>
            <a:endParaRPr kumimoji="1" lang="ja-JP" altLang="en-US" sz="1000" dirty="0">
              <a:solidFill>
                <a:schemeClr val="bg1"/>
              </a:solidFill>
              <a:sym typeface="+mn-lt"/>
            </a:endParaRPr>
          </a:p>
        </p:txBody>
      </p:sp>
      <p:sp>
        <p:nvSpPr>
          <p:cNvPr id="150" name="テキスト プレースホルダ 9">
            <a:extLst>
              <a:ext uri="{FF2B5EF4-FFF2-40B4-BE49-F238E27FC236}">
                <a16:creationId xmlns:a16="http://schemas.microsoft.com/office/drawing/2014/main" id="{0C2FDA9C-FA05-1859-D90A-0A876D1408CB}"/>
              </a:ext>
            </a:extLst>
          </p:cNvPr>
          <p:cNvSpPr>
            <a:spLocks noGrp="1"/>
          </p:cNvSpPr>
          <p:nvPr>
            <p:custDataLst>
              <p:tags r:id="rId45"/>
            </p:custDataLst>
          </p:nvPr>
        </p:nvSpPr>
        <p:spPr bwMode="gray">
          <a:xfrm>
            <a:off x="5095875" y="4483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A565E2D-3EE6-4419-95AA-6497DE4846A7}" type="datetime'''4''''''''''''''''''.''''''''4''''''''''''6'''''''''''''">
              <a:rPr lang="ja-JP" altLang="en-US" sz="1000" smtClean="0">
                <a:solidFill>
                  <a:schemeClr val="bg1"/>
                </a:solidFill>
                <a:effectLst/>
              </a:rPr>
              <a:pPr/>
              <a:t>4.46</a:t>
            </a:fld>
            <a:endParaRPr kumimoji="1" lang="ja-JP" altLang="en-US" sz="1000" dirty="0">
              <a:solidFill>
                <a:schemeClr val="bg1"/>
              </a:solidFill>
              <a:sym typeface="+mn-lt"/>
            </a:endParaRPr>
          </a:p>
        </p:txBody>
      </p:sp>
      <p:sp>
        <p:nvSpPr>
          <p:cNvPr id="157" name="テキスト プレースホルダ 9">
            <a:extLst>
              <a:ext uri="{FF2B5EF4-FFF2-40B4-BE49-F238E27FC236}">
                <a16:creationId xmlns:a16="http://schemas.microsoft.com/office/drawing/2014/main" id="{9E34A724-7410-433C-D8B4-5BE2693AA340}"/>
              </a:ext>
            </a:extLst>
          </p:cNvPr>
          <p:cNvSpPr>
            <a:spLocks noGrp="1"/>
          </p:cNvSpPr>
          <p:nvPr>
            <p:custDataLst>
              <p:tags r:id="rId46"/>
            </p:custDataLst>
          </p:nvPr>
        </p:nvSpPr>
        <p:spPr bwMode="gray">
          <a:xfrm>
            <a:off x="7380288" y="4445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7D53E7-6D5D-4F37-9962-73A9C08A931C}" type="datetime'4''''''.''''''''''''''''6''''''''''''''''0'''''">
              <a:rPr lang="ja-JP" altLang="en-US" sz="1000" smtClean="0">
                <a:solidFill>
                  <a:schemeClr val="bg1"/>
                </a:solidFill>
                <a:effectLst/>
              </a:rPr>
              <a:pPr/>
              <a:t>4.60</a:t>
            </a:fld>
            <a:endParaRPr kumimoji="1" lang="ja-JP" altLang="en-US" sz="1000" dirty="0">
              <a:solidFill>
                <a:schemeClr val="bg1"/>
              </a:solidFill>
              <a:sym typeface="+mn-lt"/>
            </a:endParaRPr>
          </a:p>
        </p:txBody>
      </p:sp>
      <p:sp>
        <p:nvSpPr>
          <p:cNvPr id="158" name="テキスト プレースホルダ 9">
            <a:extLst>
              <a:ext uri="{FF2B5EF4-FFF2-40B4-BE49-F238E27FC236}">
                <a16:creationId xmlns:a16="http://schemas.microsoft.com/office/drawing/2014/main" id="{229C7038-6AD1-3569-E377-9816FEB0EBCD}"/>
              </a:ext>
            </a:extLst>
          </p:cNvPr>
          <p:cNvSpPr>
            <a:spLocks noGrp="1"/>
          </p:cNvSpPr>
          <p:nvPr>
            <p:custDataLst>
              <p:tags r:id="rId47"/>
            </p:custDataLst>
          </p:nvPr>
        </p:nvSpPr>
        <p:spPr bwMode="gray">
          <a:xfrm>
            <a:off x="7707313" y="4564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BE0C68-0F59-4EF9-B52C-A0816FCB43EA}" type="datetime'''''''''''''''''''''''''''''''''''''4''''.''1''''''''''5'''''">
              <a:rPr lang="ja-JP" altLang="en-US" sz="1000" smtClean="0">
                <a:solidFill>
                  <a:schemeClr val="bg1"/>
                </a:solidFill>
                <a:effectLst/>
              </a:rPr>
              <a:pPr/>
              <a:t>4.15</a:t>
            </a:fld>
            <a:endParaRPr kumimoji="1" lang="ja-JP" altLang="en-US" sz="1000" dirty="0">
              <a:solidFill>
                <a:schemeClr val="bg1"/>
              </a:solidFill>
              <a:sym typeface="+mn-lt"/>
            </a:endParaRPr>
          </a:p>
        </p:txBody>
      </p:sp>
      <p:sp>
        <p:nvSpPr>
          <p:cNvPr id="159" name="テキスト プレースホルダ 9">
            <a:extLst>
              <a:ext uri="{FF2B5EF4-FFF2-40B4-BE49-F238E27FC236}">
                <a16:creationId xmlns:a16="http://schemas.microsoft.com/office/drawing/2014/main" id="{313DF634-BCF0-226E-F205-0EA37CFE7A9E}"/>
              </a:ext>
            </a:extLst>
          </p:cNvPr>
          <p:cNvSpPr>
            <a:spLocks noGrp="1"/>
          </p:cNvSpPr>
          <p:nvPr>
            <p:custDataLst>
              <p:tags r:id="rId48"/>
            </p:custDataLst>
          </p:nvPr>
        </p:nvSpPr>
        <p:spPr bwMode="gray">
          <a:xfrm>
            <a:off x="8034338" y="4441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1EA9F5-0CD1-46BC-B903-F7CAA071C4AC}" type="datetime'''4''''''''''''''''''.''''''''''''''''61'''''''''''">
              <a:rPr lang="ja-JP" altLang="en-US" sz="1000" smtClean="0">
                <a:solidFill>
                  <a:schemeClr val="bg1"/>
                </a:solidFill>
                <a:effectLst/>
              </a:rPr>
              <a:pPr/>
              <a:t>4.61</a:t>
            </a:fld>
            <a:endParaRPr kumimoji="1" lang="ja-JP" altLang="en-US" sz="1000" dirty="0">
              <a:solidFill>
                <a:schemeClr val="bg1"/>
              </a:solidFill>
              <a:sym typeface="+mn-lt"/>
            </a:endParaRPr>
          </a:p>
        </p:txBody>
      </p:sp>
      <p:sp>
        <p:nvSpPr>
          <p:cNvPr id="160" name="テキスト プレースホルダ 9">
            <a:extLst>
              <a:ext uri="{FF2B5EF4-FFF2-40B4-BE49-F238E27FC236}">
                <a16:creationId xmlns:a16="http://schemas.microsoft.com/office/drawing/2014/main" id="{72392877-DCC2-5CB2-F426-0D241BD42970}"/>
              </a:ext>
            </a:extLst>
          </p:cNvPr>
          <p:cNvSpPr>
            <a:spLocks noGrp="1"/>
          </p:cNvSpPr>
          <p:nvPr>
            <p:custDataLst>
              <p:tags r:id="rId49"/>
            </p:custDataLst>
          </p:nvPr>
        </p:nvSpPr>
        <p:spPr bwMode="gray">
          <a:xfrm>
            <a:off x="8361363" y="4411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23070D-3649-4950-9948-DCD48FAC480F}" type="datetime'4''''''''''''''.7''''''''''''''''''''''''''2'''">
              <a:rPr lang="ja-JP" altLang="en-US" sz="1000" smtClean="0">
                <a:solidFill>
                  <a:schemeClr val="bg1"/>
                </a:solidFill>
                <a:effectLst/>
              </a:rPr>
              <a:pPr/>
              <a:t>4.72</a:t>
            </a:fld>
            <a:endParaRPr kumimoji="1" lang="ja-JP" altLang="en-US" sz="1000" dirty="0">
              <a:solidFill>
                <a:schemeClr val="bg1"/>
              </a:solidFill>
              <a:sym typeface="+mn-lt"/>
            </a:endParaRPr>
          </a:p>
        </p:txBody>
      </p:sp>
      <p:sp>
        <p:nvSpPr>
          <p:cNvPr id="161" name="テキスト プレースホルダ 9">
            <a:extLst>
              <a:ext uri="{FF2B5EF4-FFF2-40B4-BE49-F238E27FC236}">
                <a16:creationId xmlns:a16="http://schemas.microsoft.com/office/drawing/2014/main" id="{317AB35E-92A3-6E34-AF7B-893E87267A9B}"/>
              </a:ext>
            </a:extLst>
          </p:cNvPr>
          <p:cNvSpPr>
            <a:spLocks noGrp="1"/>
          </p:cNvSpPr>
          <p:nvPr>
            <p:custDataLst>
              <p:tags r:id="rId50"/>
            </p:custDataLst>
          </p:nvPr>
        </p:nvSpPr>
        <p:spPr bwMode="gray">
          <a:xfrm>
            <a:off x="8686800" y="43688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33104D-FAED-4D70-8051-1AFD6C3FD11D}" type="datetime'''''''4''''''''.8''''''''''''''''8'''''">
              <a:rPr lang="ja-JP" altLang="en-US" sz="1000" smtClean="0">
                <a:solidFill>
                  <a:schemeClr val="bg1"/>
                </a:solidFill>
                <a:effectLst/>
              </a:rPr>
              <a:pPr/>
              <a:t>4.88</a:t>
            </a:fld>
            <a:endParaRPr kumimoji="1" lang="ja-JP" altLang="en-US" sz="1000" dirty="0">
              <a:solidFill>
                <a:schemeClr val="bg1"/>
              </a:solidFill>
              <a:sym typeface="+mn-lt"/>
            </a:endParaRPr>
          </a:p>
        </p:txBody>
      </p:sp>
      <p:sp>
        <p:nvSpPr>
          <p:cNvPr id="156" name="テキスト プレースホルダ 9">
            <a:extLst>
              <a:ext uri="{FF2B5EF4-FFF2-40B4-BE49-F238E27FC236}">
                <a16:creationId xmlns:a16="http://schemas.microsoft.com/office/drawing/2014/main" id="{8C3C57BF-6600-4CB1-9256-AD305EEF34B9}"/>
              </a:ext>
            </a:extLst>
          </p:cNvPr>
          <p:cNvSpPr>
            <a:spLocks noGrp="1"/>
          </p:cNvSpPr>
          <p:nvPr>
            <p:custDataLst>
              <p:tags r:id="rId51"/>
            </p:custDataLst>
          </p:nvPr>
        </p:nvSpPr>
        <p:spPr bwMode="gray">
          <a:xfrm>
            <a:off x="7054850" y="4405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BDBA39-2AEA-49C1-A4BE-9DBDD36CB9F7}" type="datetime'4''''''''''''''''''.''''''''''''''7''''''5'''''''''">
              <a:rPr lang="ja-JP" altLang="en-US" sz="1000" smtClean="0">
                <a:solidFill>
                  <a:schemeClr val="bg1"/>
                </a:solidFill>
                <a:effectLst/>
              </a:rPr>
              <a:pPr/>
              <a:t>4.75</a:t>
            </a:fld>
            <a:endParaRPr kumimoji="1" lang="ja-JP" altLang="en-US" sz="1000" dirty="0">
              <a:solidFill>
                <a:schemeClr val="bg1"/>
              </a:solidFill>
              <a:sym typeface="+mn-lt"/>
            </a:endParaRPr>
          </a:p>
        </p:txBody>
      </p:sp>
      <p:sp>
        <p:nvSpPr>
          <p:cNvPr id="9" name="テキスト ボックス 8">
            <a:extLst>
              <a:ext uri="{FF2B5EF4-FFF2-40B4-BE49-F238E27FC236}">
                <a16:creationId xmlns:a16="http://schemas.microsoft.com/office/drawing/2014/main" id="{60FE6B23-2380-75A0-8668-76DB6F4ED072}"/>
              </a:ext>
            </a:extLst>
          </p:cNvPr>
          <p:cNvSpPr txBox="1"/>
          <p:nvPr/>
        </p:nvSpPr>
        <p:spPr>
          <a:xfrm>
            <a:off x="204573" y="1126562"/>
            <a:ext cx="9289032" cy="445058"/>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医療費が</a:t>
            </a:r>
            <a:r>
              <a:rPr lang="en-US" altLang="ja-JP" sz="1400" noProof="1">
                <a:latin typeface="Arial"/>
                <a:ea typeface="ＭＳ Ｐゴシック"/>
                <a:cs typeface="Arial"/>
              </a:rPr>
              <a:t>GDP</a:t>
            </a:r>
            <a:r>
              <a:rPr lang="ja-JP" altLang="en-US" sz="1400" noProof="1">
                <a:latin typeface="Arial"/>
                <a:ea typeface="ＭＳ Ｐゴシック"/>
                <a:cs typeface="Arial"/>
              </a:rPr>
              <a:t>に占める割合は</a:t>
            </a:r>
            <a:r>
              <a:rPr lang="en-US" altLang="ja-JP" sz="1400" noProof="1">
                <a:latin typeface="Arial"/>
                <a:ea typeface="ＭＳ Ｐゴシック"/>
                <a:cs typeface="Arial"/>
              </a:rPr>
              <a:t>2017</a:t>
            </a:r>
            <a:r>
              <a:rPr lang="ja-JP" altLang="en-US" sz="1400" noProof="1">
                <a:latin typeface="Arial"/>
                <a:ea typeface="ＭＳ Ｐゴシック"/>
                <a:cs typeface="Arial"/>
              </a:rPr>
              <a:t>年から</a:t>
            </a:r>
            <a:r>
              <a:rPr lang="en-US" altLang="ja-JP" sz="1400" noProof="1">
                <a:latin typeface="Arial"/>
                <a:ea typeface="ＭＳ Ｐゴシック"/>
                <a:cs typeface="Arial"/>
              </a:rPr>
              <a:t>2020</a:t>
            </a:r>
            <a:r>
              <a:rPr lang="ja-JP" altLang="en-US" sz="1400" noProof="1">
                <a:latin typeface="Arial"/>
                <a:ea typeface="ＭＳ Ｐゴシック"/>
                <a:cs typeface="Arial"/>
              </a:rPr>
              <a:t>年にかけて減少したが、</a:t>
            </a:r>
            <a:r>
              <a:rPr lang="en-US" altLang="ja-JP" sz="1400" noProof="1">
                <a:latin typeface="Arial"/>
                <a:ea typeface="ＭＳ Ｐゴシック"/>
                <a:cs typeface="Arial"/>
              </a:rPr>
              <a:t>2021</a:t>
            </a:r>
            <a:r>
              <a:rPr lang="ja-JP" altLang="en-US" sz="1400" noProof="1">
                <a:latin typeface="Arial"/>
                <a:ea typeface="ＭＳ Ｐゴシック"/>
                <a:cs typeface="Arial"/>
              </a:rPr>
              <a:t>年以降は上昇に転じ、</a:t>
            </a:r>
            <a:r>
              <a:rPr lang="en-US" altLang="ja-JP" sz="1400" noProof="1">
                <a:latin typeface="Arial"/>
                <a:ea typeface="ＭＳ Ｐゴシック"/>
                <a:cs typeface="Arial"/>
              </a:rPr>
              <a:t>2023</a:t>
            </a:r>
            <a:r>
              <a:rPr lang="ja-JP" altLang="en-US" sz="1400" noProof="1">
                <a:latin typeface="Arial"/>
                <a:ea typeface="ＭＳ Ｐゴシック"/>
                <a:cs typeface="Arial"/>
              </a:rPr>
              <a:t>年には</a:t>
            </a:r>
            <a:r>
              <a:rPr lang="en-US" altLang="ja-JP" sz="1400" noProof="1">
                <a:latin typeface="Arial"/>
                <a:ea typeface="ＭＳ Ｐゴシック"/>
                <a:cs typeface="Arial"/>
              </a:rPr>
              <a:t>4.88%</a:t>
            </a:r>
            <a:r>
              <a:rPr lang="ja-JP" altLang="en-US" sz="1400" noProof="1">
                <a:latin typeface="Arial"/>
                <a:ea typeface="ＭＳ Ｐゴシック"/>
                <a:cs typeface="Arial"/>
              </a:rPr>
              <a:t>に達した。</a:t>
            </a:r>
            <a:endParaRPr lang="ja-JP" altLang="en-US" sz="1400" noProof="1">
              <a:latin typeface="MS PGothic"/>
              <a:ea typeface="MS PGothic"/>
              <a:cs typeface="Arial"/>
            </a:endParaRPr>
          </a:p>
        </p:txBody>
      </p:sp>
    </p:spTree>
    <p:extLst>
      <p:ext uri="{BB962C8B-B14F-4D97-AF65-F5344CB8AC3E}">
        <p14:creationId xmlns:p14="http://schemas.microsoft.com/office/powerpoint/2010/main" val="133299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714375667"/>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103" imgW="360" imgH="360" progId="TCLayout.ActiveDocument.1">
                  <p:embed/>
                </p:oleObj>
              </mc:Choice>
              <mc:Fallback>
                <p:oleObj name="think-cellスライド" r:id="rId103" imgW="360" imgH="360" progId="TCLayout.ActiveDocument.1">
                  <p:embed/>
                  <p:pic>
                    <p:nvPicPr>
                      <p:cNvPr id="8" name="Object 7" hidden="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44" name="フリーフォーム 43"/>
          <p:cNvSpPr/>
          <p:nvPr/>
        </p:nvSpPr>
        <p:spPr>
          <a:xfrm>
            <a:off x="7870655" y="2156052"/>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40">
              <a:solidFill>
                <a:srgbClr val="FFFFFF"/>
              </a:solidFill>
              <a:latin typeface="Arial"/>
              <a:ea typeface="ＭＳ Ｐゴシック"/>
            </a:endParaRPr>
          </a:p>
        </p:txBody>
      </p:sp>
      <p:sp>
        <p:nvSpPr>
          <p:cNvPr id="51" name="フリーフォーム 50"/>
          <p:cNvSpPr/>
          <p:nvPr/>
        </p:nvSpPr>
        <p:spPr>
          <a:xfrm>
            <a:off x="7833322" y="4650138"/>
            <a:ext cx="1615481"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40">
              <a:solidFill>
                <a:srgbClr val="FFFFFF"/>
              </a:solidFill>
              <a:latin typeface="Arial"/>
              <a:ea typeface="ＭＳ Ｐゴシック"/>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／一般</a:t>
            </a:r>
            <a:r>
              <a:rPr lang="en-US" altLang="ja-JP" sz="1400" noProof="1">
                <a:latin typeface="HGP創英角ｺﾞｼｯｸUB" panose="020B0900000000000000" pitchFamily="50" charset="-128"/>
              </a:rPr>
              <a:t>概況</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経済</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a:t>
            </a:r>
            <a:r>
              <a:rPr lang="en-US" altLang="ja-JP" sz="2000" noProof="1">
                <a:latin typeface="HGP創英角ｺﾞｼｯｸUB" panose="020B0900000000000000" pitchFamily="50" charset="-128"/>
              </a:rPr>
              <a:t>、</a:t>
            </a:r>
            <a:r>
              <a:rPr lang="en-US" altLang="ja-JP" sz="2000" noProof="1"/>
              <a:t>GDP</a:t>
            </a:r>
            <a:r>
              <a:rPr lang="en-US" altLang="ja-JP" sz="2000" noProof="1">
                <a:latin typeface="HGP創英角ｺﾞｼｯｸUB" panose="020B0900000000000000" pitchFamily="50" charset="-128"/>
              </a:rPr>
              <a:t>成長率、一人当たり</a:t>
            </a:r>
            <a:r>
              <a:rPr lang="ja-JP" altLang="en-US" sz="2000" noProof="1">
                <a:latin typeface="HGP創英角ｺﾞｼｯｸUB" panose="020B0900000000000000" pitchFamily="50" charset="-128"/>
              </a:rPr>
              <a:t>名目</a:t>
            </a:r>
            <a:r>
              <a:rPr lang="ja-JP" altLang="en-US" sz="2000" noProof="1"/>
              <a:t>ＧＤＰ</a:t>
            </a:r>
            <a:endParaRPr lang="en-US" altLang="ja-JP" sz="2000" noProof="1"/>
          </a:p>
        </p:txBody>
      </p:sp>
      <p:sp>
        <p:nvSpPr>
          <p:cNvPr id="49" name="テキスト ボックス 48"/>
          <p:cNvSpPr txBox="1"/>
          <p:nvPr/>
        </p:nvSpPr>
        <p:spPr>
          <a:xfrm>
            <a:off x="8265368" y="2129857"/>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0" name="片側の 2 つの角を丸めた四角形 49"/>
          <p:cNvSpPr/>
          <p:nvPr/>
        </p:nvSpPr>
        <p:spPr>
          <a:xfrm>
            <a:off x="8265368" y="2705921"/>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kumimoji="1"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349.26</a:t>
            </a:r>
            <a:endParaRPr kumimoji="1" lang="ja-JP" altLang="en-US" sz="1600" spc="-5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（10億 US$）</a:t>
            </a:r>
          </a:p>
        </p:txBody>
      </p:sp>
      <p:sp>
        <p:nvSpPr>
          <p:cNvPr id="52" name="テキスト ボックス 51"/>
          <p:cNvSpPr txBox="1"/>
          <p:nvPr/>
        </p:nvSpPr>
        <p:spPr>
          <a:xfrm>
            <a:off x="8218660" y="4628162"/>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96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3" name="片側の 2 つの角を丸めた四角形 52"/>
          <p:cNvSpPr/>
          <p:nvPr/>
        </p:nvSpPr>
        <p:spPr>
          <a:xfrm>
            <a:off x="8218660" y="527678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kumimoji="1" lang="en-US" altLang="ja-JP" sz="160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3,191.08</a:t>
            </a:r>
          </a:p>
          <a:p>
            <a:pPr algn="ct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69816"/>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ja-JP" sz="112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名目・実質GDP成長率</a:t>
              </a:r>
            </a:p>
          </p:txBody>
        </p:sp>
      </p:grpSp>
      <p:grpSp>
        <p:nvGrpSpPr>
          <p:cNvPr id="57" name="グループ化 7"/>
          <p:cNvGrpSpPr/>
          <p:nvPr/>
        </p:nvGrpSpPr>
        <p:grpSpPr>
          <a:xfrm>
            <a:off x="632520" y="42180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zh-TW" sz="112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一人当たり名目GDP</a:t>
              </a:r>
            </a:p>
          </p:txBody>
        </p:sp>
      </p:grpSp>
      <p:sp>
        <p:nvSpPr>
          <p:cNvPr id="60" name="テキスト ボックス 59"/>
          <p:cNvSpPr txBox="1"/>
          <p:nvPr/>
        </p:nvSpPr>
        <p:spPr>
          <a:xfrm>
            <a:off x="200472" y="1021235"/>
            <a:ext cx="9505056" cy="716286"/>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j-lt"/>
                <a:cs typeface="Arial" panose="020B0604020202020204" pitchFamily="34" charset="0"/>
              </a:rPr>
              <a:t>GDP</a:t>
            </a:r>
            <a:r>
              <a:rPr kumimoji="1" lang="ja-JP" altLang="en-US" sz="1400" noProof="1">
                <a:solidFill>
                  <a:srgbClr val="000000"/>
                </a:solidFill>
                <a:latin typeface="+mj-lt"/>
                <a:cs typeface="Arial" panose="020B0604020202020204" pitchFamily="34" charset="0"/>
              </a:rPr>
              <a:t>成長率は</a:t>
            </a:r>
            <a:r>
              <a:rPr kumimoji="1" lang="en-US" sz="1400" noProof="1">
                <a:solidFill>
                  <a:srgbClr val="000000"/>
                </a:solidFill>
                <a:latin typeface="+mj-lt"/>
                <a:cs typeface="Arial" panose="020B0604020202020204" pitchFamily="34" charset="0"/>
              </a:rPr>
              <a:t>2001</a:t>
            </a:r>
            <a:r>
              <a:rPr kumimoji="1" lang="ja-JP" altLang="en-US" sz="1400" noProof="1">
                <a:solidFill>
                  <a:srgbClr val="000000"/>
                </a:solidFill>
                <a:latin typeface="+mn-ea"/>
                <a:cs typeface="Arial" panose="020B0604020202020204" pitchFamily="34" charset="0"/>
              </a:rPr>
              <a:t>年以降、</a:t>
            </a:r>
            <a:r>
              <a:rPr kumimoji="1" lang="en-US" sz="1400" noProof="1">
                <a:solidFill>
                  <a:srgbClr val="000000"/>
                </a:solidFill>
                <a:latin typeface="+mj-lt"/>
                <a:cs typeface="Arial" panose="020B0604020202020204" pitchFamily="34" charset="0"/>
              </a:rPr>
              <a:t>2008</a:t>
            </a:r>
            <a:r>
              <a:rPr kumimoji="1" lang="ja-JP" altLang="en-US" sz="1400" noProof="1">
                <a:solidFill>
                  <a:srgbClr val="000000"/>
                </a:solidFill>
                <a:latin typeface="+mj-lt"/>
                <a:cs typeface="Arial" panose="020B0604020202020204" pitchFamily="34" charset="0"/>
              </a:rPr>
              <a:t>年</a:t>
            </a:r>
            <a:r>
              <a:rPr kumimoji="1" lang="ja-JP" altLang="en-US" sz="1400" noProof="1">
                <a:solidFill>
                  <a:srgbClr val="000000"/>
                </a:solidFill>
                <a:latin typeface="+mn-ea"/>
                <a:cs typeface="Arial" panose="020B0604020202020204" pitchFamily="34" charset="0"/>
              </a:rPr>
              <a:t>に</a:t>
            </a:r>
            <a:r>
              <a:rPr kumimoji="1" lang="en-US" altLang="ja-JP" sz="1400" noProof="1">
                <a:solidFill>
                  <a:srgbClr val="000000"/>
                </a:solidFill>
                <a:latin typeface="+mj-lt"/>
                <a:cs typeface="Arial" panose="020B0604020202020204" pitchFamily="34" charset="0"/>
              </a:rPr>
              <a:t>7.2%</a:t>
            </a:r>
            <a:r>
              <a:rPr kumimoji="1" lang="ja-JP" altLang="en-US" sz="1400" noProof="1">
                <a:solidFill>
                  <a:srgbClr val="000000"/>
                </a:solidFill>
                <a:latin typeface="+mj-lt"/>
                <a:cs typeface="Arial" panose="020B0604020202020204" pitchFamily="34" charset="0"/>
              </a:rPr>
              <a:t>の最高値に達したが</a:t>
            </a:r>
            <a:r>
              <a:rPr kumimoji="1" lang="ja-JP" altLang="en-US" sz="1400" noProof="1">
                <a:solidFill>
                  <a:srgbClr val="000000"/>
                </a:solidFill>
                <a:latin typeface="+mn-ea"/>
                <a:cs typeface="Arial" panose="020B0604020202020204" pitchFamily="34" charset="0"/>
              </a:rPr>
              <a:t>、</a:t>
            </a:r>
            <a:r>
              <a:rPr kumimoji="1" lang="en-US" altLang="ja-JP" sz="1400" noProof="1">
                <a:solidFill>
                  <a:srgbClr val="000000"/>
                </a:solidFill>
                <a:latin typeface="+mj-lt"/>
                <a:cs typeface="Arial" panose="020B0604020202020204" pitchFamily="34" charset="0"/>
              </a:rPr>
              <a:t>2011</a:t>
            </a:r>
            <a:r>
              <a:rPr kumimoji="1" lang="ja-JP" altLang="en-US" sz="1400" noProof="1">
                <a:solidFill>
                  <a:srgbClr val="000000"/>
                </a:solidFill>
                <a:latin typeface="+mj-lt"/>
                <a:cs typeface="Arial" panose="020B0604020202020204" pitchFamily="34" charset="0"/>
              </a:rPr>
              <a:t>年までに</a:t>
            </a:r>
            <a:r>
              <a:rPr kumimoji="1" lang="en-US" altLang="ja-JP" sz="1400" noProof="1">
                <a:solidFill>
                  <a:srgbClr val="000000"/>
                </a:solidFill>
                <a:latin typeface="+mj-lt"/>
                <a:cs typeface="Arial" panose="020B0604020202020204" pitchFamily="34" charset="0"/>
              </a:rPr>
              <a:t>1.8%</a:t>
            </a:r>
            <a:r>
              <a:rPr kumimoji="1" lang="ja-JP" altLang="en-US" sz="1400" noProof="1">
                <a:solidFill>
                  <a:srgbClr val="000000"/>
                </a:solidFill>
                <a:latin typeface="+mj-lt"/>
                <a:cs typeface="Arial" panose="020B0604020202020204" pitchFamily="34" charset="0"/>
              </a:rPr>
              <a:t>まで</a:t>
            </a:r>
            <a:r>
              <a:rPr kumimoji="1" lang="ja-JP" altLang="en-US" sz="1400" noProof="1">
                <a:solidFill>
                  <a:srgbClr val="000000"/>
                </a:solidFill>
                <a:latin typeface="+mn-ea"/>
                <a:cs typeface="Arial" panose="020B0604020202020204" pitchFamily="34" charset="0"/>
              </a:rPr>
              <a:t>低下した。</a:t>
            </a:r>
            <a:r>
              <a:rPr kumimoji="1" lang="en-US" altLang="ja-JP" sz="1400" noProof="1">
                <a:solidFill>
                  <a:srgbClr val="000000"/>
                </a:solidFill>
                <a:latin typeface="+mj-lt"/>
                <a:cs typeface="Arial" panose="020B0604020202020204" pitchFamily="34" charset="0"/>
              </a:rPr>
              <a:t>2011</a:t>
            </a:r>
            <a:r>
              <a:rPr kumimoji="1" lang="ja-JP" altLang="en-US" sz="1400" noProof="1">
                <a:solidFill>
                  <a:srgbClr val="000000"/>
                </a:solidFill>
                <a:latin typeface="+mn-ea"/>
                <a:cs typeface="Arial" panose="020B0604020202020204" pitchFamily="34" charset="0"/>
              </a:rPr>
              <a:t>年以降は上昇傾向を示したが、</a:t>
            </a:r>
            <a:r>
              <a:rPr kumimoji="1" lang="en-US" altLang="ja-JP" sz="1400" noProof="1">
                <a:solidFill>
                  <a:srgbClr val="000000"/>
                </a:solidFill>
                <a:latin typeface="+mj-lt"/>
                <a:cs typeface="Arial" panose="020B0604020202020204" pitchFamily="34" charset="0"/>
              </a:rPr>
              <a:t>2020</a:t>
            </a:r>
            <a:r>
              <a:rPr kumimoji="1" lang="ja-JP" altLang="en-US" sz="1400" noProof="1">
                <a:solidFill>
                  <a:srgbClr val="000000"/>
                </a:solidFill>
                <a:latin typeface="+mn-ea"/>
                <a:cs typeface="Arial" panose="020B0604020202020204" pitchFamily="34" charset="0"/>
              </a:rPr>
              <a:t>年のコロナ渦には前年度の</a:t>
            </a:r>
            <a:r>
              <a:rPr kumimoji="1" lang="en-US" altLang="ja-JP" sz="1400" noProof="1">
                <a:solidFill>
                  <a:srgbClr val="000000"/>
                </a:solidFill>
                <a:latin typeface="+mj-lt"/>
                <a:cs typeface="Arial" panose="020B0604020202020204" pitchFamily="34" charset="0"/>
              </a:rPr>
              <a:t>5.5%</a:t>
            </a:r>
            <a:r>
              <a:rPr kumimoji="1" lang="ja-JP" altLang="en-US" sz="1400" noProof="1">
                <a:solidFill>
                  <a:srgbClr val="000000"/>
                </a:solidFill>
                <a:latin typeface="+mn-ea"/>
                <a:cs typeface="Arial" panose="020B0604020202020204" pitchFamily="34" charset="0"/>
              </a:rPr>
              <a:t>から</a:t>
            </a:r>
            <a:r>
              <a:rPr kumimoji="1" lang="en-US" altLang="ja-JP" sz="1400" noProof="1">
                <a:solidFill>
                  <a:srgbClr val="000000"/>
                </a:solidFill>
                <a:latin typeface="+mj-lt"/>
                <a:cs typeface="Arial" panose="020B0604020202020204" pitchFamily="34" charset="0"/>
              </a:rPr>
              <a:t>3.6%</a:t>
            </a:r>
            <a:r>
              <a:rPr kumimoji="1" lang="ja-JP" altLang="en-US" sz="1400" noProof="1">
                <a:solidFill>
                  <a:srgbClr val="000000"/>
                </a:solidFill>
                <a:latin typeface="+mn-ea"/>
                <a:cs typeface="Arial" panose="020B0604020202020204" pitchFamily="34" charset="0"/>
              </a:rPr>
              <a:t>に、</a:t>
            </a:r>
            <a:r>
              <a:rPr kumimoji="1" lang="en-US" altLang="ja-JP" sz="1400" noProof="1">
                <a:solidFill>
                  <a:srgbClr val="000000"/>
                </a:solidFill>
                <a:latin typeface="+mj-lt"/>
                <a:cs typeface="Arial" panose="020B0604020202020204" pitchFamily="34" charset="0"/>
              </a:rPr>
              <a:t>2023</a:t>
            </a:r>
            <a:r>
              <a:rPr kumimoji="1" lang="ja-JP" altLang="en-US" sz="1400" noProof="1">
                <a:solidFill>
                  <a:srgbClr val="000000"/>
                </a:solidFill>
                <a:latin typeface="+mn-ea"/>
                <a:cs typeface="Arial" panose="020B0604020202020204" pitchFamily="34" charset="0"/>
              </a:rPr>
              <a:t>年には</a:t>
            </a:r>
            <a:r>
              <a:rPr kumimoji="1" lang="en-US" altLang="ja-JP" sz="1400" noProof="1">
                <a:solidFill>
                  <a:srgbClr val="000000"/>
                </a:solidFill>
                <a:latin typeface="+mj-lt"/>
                <a:cs typeface="Arial" panose="020B0604020202020204" pitchFamily="34" charset="0"/>
              </a:rPr>
              <a:t>6.7%</a:t>
            </a:r>
            <a:r>
              <a:rPr kumimoji="1" lang="ja-JP" altLang="en-US" sz="1400" noProof="1">
                <a:solidFill>
                  <a:srgbClr val="000000"/>
                </a:solidFill>
                <a:latin typeface="+mn-ea"/>
                <a:cs typeface="Arial" panose="020B0604020202020204" pitchFamily="34" charset="0"/>
              </a:rPr>
              <a:t>から</a:t>
            </a:r>
            <a:r>
              <a:rPr kumimoji="1" lang="en-US" altLang="ja-JP" sz="1400" noProof="1">
                <a:solidFill>
                  <a:srgbClr val="000000"/>
                </a:solidFill>
                <a:latin typeface="+mj-lt"/>
                <a:cs typeface="Arial" panose="020B0604020202020204" pitchFamily="34" charset="0"/>
              </a:rPr>
              <a:t>3.8%</a:t>
            </a:r>
            <a:r>
              <a:rPr kumimoji="1" lang="ja-JP" altLang="en-US" sz="1400" noProof="1">
                <a:solidFill>
                  <a:srgbClr val="000000"/>
                </a:solidFill>
                <a:latin typeface="+mj-lt"/>
                <a:cs typeface="Arial" panose="020B0604020202020204" pitchFamily="34" charset="0"/>
              </a:rPr>
              <a:t>に</a:t>
            </a:r>
            <a:r>
              <a:rPr kumimoji="1" lang="ja-JP" altLang="en-US" sz="1400" noProof="1">
                <a:solidFill>
                  <a:srgbClr val="000000"/>
                </a:solidFill>
                <a:latin typeface="+mn-ea"/>
                <a:cs typeface="Arial" panose="020B0604020202020204" pitchFamily="34" charset="0"/>
              </a:rPr>
              <a:t>低下した。</a:t>
            </a:r>
            <a:endParaRPr kumimoji="1" lang="en-US" sz="1400" noProof="1">
              <a:solidFill>
                <a:srgbClr val="000000"/>
              </a:solidFill>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n-ea"/>
                <a:cs typeface="Arial" panose="020B0604020202020204" pitchFamily="34" charset="0"/>
              </a:rPr>
              <a:t>一人当たり名目</a:t>
            </a:r>
            <a:r>
              <a:rPr kumimoji="1" lang="en-US" altLang="ja-JP" sz="1400" noProof="1">
                <a:solidFill>
                  <a:srgbClr val="000000"/>
                </a:solidFill>
                <a:latin typeface="+mj-lt"/>
                <a:cs typeface="Arial" panose="020B0604020202020204" pitchFamily="34" charset="0"/>
              </a:rPr>
              <a:t>GDP</a:t>
            </a:r>
            <a:r>
              <a:rPr kumimoji="1" lang="en-US" altLang="ja-JP" sz="1400" noProof="1">
                <a:solidFill>
                  <a:srgbClr val="000000"/>
                </a:solidFill>
                <a:latin typeface="+mn-ea"/>
                <a:cs typeface="Arial" panose="020B0604020202020204" pitchFamily="34" charset="0"/>
              </a:rPr>
              <a:t>は</a:t>
            </a:r>
            <a:r>
              <a:rPr kumimoji="1" lang="en-US" altLang="ja-JP" sz="1400" noProof="1">
                <a:solidFill>
                  <a:srgbClr val="000000"/>
                </a:solidFill>
                <a:latin typeface="+mj-lt"/>
                <a:cs typeface="Arial" panose="020B0604020202020204" pitchFamily="34" charset="0"/>
              </a:rPr>
              <a:t>2004</a:t>
            </a:r>
            <a:r>
              <a:rPr kumimoji="1" lang="ja-JP" altLang="en-US" sz="1400" noProof="1">
                <a:solidFill>
                  <a:srgbClr val="000000"/>
                </a:solidFill>
                <a:latin typeface="+mn-ea"/>
                <a:cs typeface="Arial" panose="020B0604020202020204" pitchFamily="34" charset="0"/>
              </a:rPr>
              <a:t>年から</a:t>
            </a:r>
            <a:r>
              <a:rPr kumimoji="1" lang="en-US" altLang="ja-JP" sz="1400" noProof="1">
                <a:solidFill>
                  <a:srgbClr val="000000"/>
                </a:solidFill>
                <a:latin typeface="+mn-ea"/>
                <a:cs typeface="Arial" panose="020B0604020202020204" pitchFamily="34" charset="0"/>
              </a:rPr>
              <a:t>2015</a:t>
            </a:r>
            <a:r>
              <a:rPr kumimoji="1" lang="ja-JP" altLang="en-US" sz="1400" noProof="1">
                <a:solidFill>
                  <a:srgbClr val="000000"/>
                </a:solidFill>
                <a:latin typeface="+mn-ea"/>
                <a:cs typeface="Arial" panose="020B0604020202020204" pitchFamily="34" charset="0"/>
              </a:rPr>
              <a:t>年は増加傾向にあるが、</a:t>
            </a:r>
            <a:r>
              <a:rPr kumimoji="1" lang="en-US" altLang="ja-JP" sz="1400" noProof="1">
                <a:solidFill>
                  <a:srgbClr val="000000"/>
                </a:solidFill>
                <a:cs typeface="Arial" panose="020B0604020202020204" pitchFamily="34" charset="0"/>
              </a:rPr>
              <a:t>2017</a:t>
            </a:r>
            <a:r>
              <a:rPr kumimoji="1" lang="ja-JP" altLang="en-US" sz="1400" noProof="1">
                <a:solidFill>
                  <a:srgbClr val="000000"/>
                </a:solidFill>
                <a:latin typeface="+mn-ea"/>
                <a:cs typeface="Arial" panose="020B0604020202020204" pitchFamily="34" charset="0"/>
              </a:rPr>
              <a:t>年に約</a:t>
            </a:r>
            <a:r>
              <a:rPr kumimoji="1" lang="en-US" altLang="ja-JP" sz="1400" noProof="1">
                <a:solidFill>
                  <a:srgbClr val="000000"/>
                </a:solidFill>
                <a:cs typeface="Arial" panose="020B0604020202020204" pitchFamily="34" charset="0"/>
              </a:rPr>
              <a:t>32%</a:t>
            </a:r>
            <a:r>
              <a:rPr kumimoji="1" lang="ja-JP" altLang="en-US" sz="1400" noProof="1">
                <a:solidFill>
                  <a:srgbClr val="000000"/>
                </a:solidFill>
                <a:latin typeface="+mn-ea"/>
                <a:cs typeface="Arial" panose="020B0604020202020204" pitchFamily="34" charset="0"/>
              </a:rPr>
              <a:t>の減少、</a:t>
            </a:r>
            <a:r>
              <a:rPr kumimoji="1" lang="en-US" altLang="ja-JP" sz="1400" noProof="1">
                <a:solidFill>
                  <a:srgbClr val="000000"/>
                </a:solidFill>
                <a:latin typeface="+mj-lt"/>
                <a:cs typeface="Arial" panose="020B0604020202020204" pitchFamily="34" charset="0"/>
              </a:rPr>
              <a:t>2023</a:t>
            </a:r>
            <a:r>
              <a:rPr kumimoji="1" lang="ja-JP" altLang="en-US" sz="1400" noProof="1">
                <a:solidFill>
                  <a:srgbClr val="000000"/>
                </a:solidFill>
                <a:latin typeface="+mn-ea"/>
                <a:cs typeface="Arial" panose="020B0604020202020204" pitchFamily="34" charset="0"/>
              </a:rPr>
              <a:t>年に約</a:t>
            </a:r>
            <a:r>
              <a:rPr kumimoji="1" lang="en-US" altLang="ja-JP" sz="1400" noProof="1">
                <a:solidFill>
                  <a:srgbClr val="000000"/>
                </a:solidFill>
                <a:cs typeface="Arial" panose="020B0604020202020204" pitchFamily="34" charset="0"/>
              </a:rPr>
              <a:t>19%</a:t>
            </a:r>
            <a:r>
              <a:rPr kumimoji="1" lang="ja-JP" altLang="en-US" sz="1400" noProof="1">
                <a:solidFill>
                  <a:srgbClr val="000000"/>
                </a:solidFill>
                <a:latin typeface="+mn-ea"/>
                <a:cs typeface="Arial" panose="020B0604020202020204" pitchFamily="34" charset="0"/>
              </a:rPr>
              <a:t>の減少を示した。</a:t>
            </a:r>
            <a:endParaRPr kumimoji="1" lang="en-US" altLang="ja-JP" sz="1400" dirty="0">
              <a:solidFill>
                <a:srgbClr val="000000"/>
              </a:solidFill>
              <a:latin typeface="+mn-ea"/>
              <a:cs typeface="Arial" panose="020B0604020202020204" pitchFamily="34" charset="0"/>
            </a:endParaRPr>
          </a:p>
        </p:txBody>
      </p:sp>
      <p:sp>
        <p:nvSpPr>
          <p:cNvPr id="25" name="テキスト ボックス 24"/>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ja-JP" altLang="en-US" sz="800" noProof="1">
                <a:solidFill>
                  <a:srgbClr val="000000"/>
                </a:solidFill>
                <a:latin typeface="+mn-ea"/>
                <a:cs typeface="Arial" panose="020B0604020202020204" pitchFamily="34" charset="0"/>
              </a:rPr>
              <a:t>国際通貨基金（</a:t>
            </a:r>
            <a:r>
              <a:rPr kumimoji="1" lang="ja-JP" altLang="en-US" sz="800" noProof="1">
                <a:solidFill>
                  <a:srgbClr val="000000"/>
                </a:solidFill>
                <a:cs typeface="Arial" panose="020B0604020202020204" pitchFamily="34" charset="0"/>
              </a:rPr>
              <a:t>IMF） 「World Economic Outlook Database</a:t>
            </a:r>
            <a:r>
              <a:rPr lang="ja-JP" altLang="en-US" sz="800" noProof="1">
                <a:solidFill>
                  <a:srgbClr val="000000"/>
                </a:solidFill>
                <a:cs typeface="Arial" panose="020B0604020202020204" pitchFamily="34" charset="0"/>
              </a:rPr>
              <a:t> </a:t>
            </a:r>
            <a:r>
              <a:rPr lang="en-IN" altLang="ja-JP" sz="800" noProof="1">
                <a:solidFill>
                  <a:srgbClr val="000000"/>
                </a:solidFill>
                <a:cs typeface="Arial" panose="020B0604020202020204" pitchFamily="34" charset="0"/>
              </a:rPr>
              <a:t>2025</a:t>
            </a:r>
            <a:r>
              <a:rPr lang="ja-JP" altLang="en-US" sz="800" noProof="1">
                <a:solidFill>
                  <a:srgbClr val="000000"/>
                </a:solidFill>
                <a:cs typeface="Arial" panose="020B0604020202020204" pitchFamily="34" charset="0"/>
              </a:rPr>
              <a:t>」</a:t>
            </a:r>
            <a:r>
              <a:rPr lang="ja-JP" altLang="en-US" sz="800" noProof="1">
                <a:solidFill>
                  <a:srgbClr val="000000"/>
                </a:solidFill>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r>
              <a:rPr lang="en-IN" altLang="ja-JP" sz="800" noProof="1">
                <a:solidFill>
                  <a:srgbClr val="000000"/>
                </a:solidFill>
                <a:cs typeface="Arial"/>
              </a:rPr>
              <a:t>  </a:t>
            </a:r>
            <a:endParaRPr lang="en-US" altLang="ja-JP" sz="800" noProof="1">
              <a:cs typeface="Arial"/>
            </a:endParaRPr>
          </a:p>
          <a:p>
            <a:pPr>
              <a:spcAft>
                <a:spcPts val="100"/>
              </a:spcAft>
            </a:pP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3" name="Rectangle 2"/>
          <p:cNvSpPr/>
          <p:nvPr>
            <p:custDataLst>
              <p:tags r:id="rId3"/>
            </p:custDataLst>
          </p:nvPr>
        </p:nvSpPr>
        <p:spPr bwMode="gray">
          <a:xfrm>
            <a:off x="8315326" y="3484563"/>
            <a:ext cx="179388" cy="133350"/>
          </a:xfrm>
          <a:prstGeom prst="rect">
            <a:avLst/>
          </a:prstGeom>
          <a:solidFill>
            <a:srgbClr val="80CCE8"/>
          </a:solidFill>
          <a:ln w="9525" cmpd="sng" algn="ctr">
            <a:solidFill>
              <a:srgbClr val="808080"/>
            </a:solidFill>
          </a:ln>
        </p:spPr>
        <p:txBody>
          <a:bodyPr wrap="square" rtlCol="0" anchor="ctr">
            <a:noAutofit/>
          </a:bodyPr>
          <a:lstStyle/>
          <a:p>
            <a:pPr algn="ctr" fontAlgn="ctr">
              <a:lnSpc>
                <a:spcPct val="114000"/>
              </a:lnSpc>
              <a:spcAft>
                <a:spcPts val="400"/>
              </a:spcAft>
            </a:pPr>
            <a:endParaRPr kumimoji="1" lang="ja-JP" altLang="en-US" sz="960">
              <a:solidFill>
                <a:srgbClr val="000000"/>
              </a:solidFill>
              <a:latin typeface="Arial"/>
              <a:ea typeface="ＭＳ Ｐゴシック"/>
            </a:endParaRPr>
          </a:p>
        </p:txBody>
      </p:sp>
      <p:cxnSp>
        <p:nvCxnSpPr>
          <p:cNvPr id="4" name="Straight Connector 3"/>
          <p:cNvCxnSpPr/>
          <p:nvPr>
            <p:custDataLst>
              <p:tags r:id="rId4"/>
            </p:custDataLst>
          </p:nvPr>
        </p:nvCxnSpPr>
        <p:spPr bwMode="gray">
          <a:xfrm>
            <a:off x="82343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4" y="3716338"/>
            <a:ext cx="76201" cy="76200"/>
          </a:xfrm>
          <a:prstGeom prst="ellipse">
            <a:avLst/>
          </a:prstGeom>
          <a:solidFill>
            <a:srgbClr val="1F497D"/>
          </a:solidFill>
          <a:ln w="9525">
            <a:solidFill>
              <a:srgbClr val="1F497D"/>
            </a:solidFill>
          </a:ln>
        </p:spPr>
        <p:txBody>
          <a:bodyPr wrap="square" rtlCol="0" anchor="ctr">
            <a:noAutofit/>
          </a:bodyPr>
          <a:lstStyle/>
          <a:p>
            <a:pPr algn="ctr" fontAlgn="ctr">
              <a:lnSpc>
                <a:spcPct val="114000"/>
              </a:lnSpc>
              <a:spcAft>
                <a:spcPts val="400"/>
              </a:spcAft>
            </a:pPr>
            <a:endParaRPr kumimoji="1" lang="ja-JP" altLang="en-US" sz="960">
              <a:solidFill>
                <a:srgbClr val="000000"/>
              </a:solidFill>
              <a:latin typeface="Arial"/>
              <a:ea typeface="ＭＳ Ｐゴシック"/>
            </a:endParaRPr>
          </a:p>
        </p:txBody>
      </p:sp>
      <p:sp>
        <p:nvSpPr>
          <p:cNvPr id="82" name="テキスト プレースホルダ 9"/>
          <p:cNvSpPr>
            <a:spLocks noGrp="1"/>
          </p:cNvSpPr>
          <p:nvPr>
            <p:custDataLst>
              <p:tags r:id="rId6"/>
            </p:custDataLst>
          </p:nvPr>
        </p:nvSpPr>
        <p:spPr bwMode="auto">
          <a:xfrm>
            <a:off x="8545513" y="3479800"/>
            <a:ext cx="1173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Clr>
                <a:srgbClr val="FFFFFF">
                  <a:lumMod val="75000"/>
                </a:srgbClr>
              </a:buClr>
              <a:buNone/>
            </a:pPr>
            <a:fld id="{C072E489-822F-492E-A948-1E20BDB24D7D}" type="datetime'''名''目G''''''''''''D''''''P''''''（''10''''億''U''''''S$）'''">
              <a:rPr kumimoji="0" lang="ja-JP" altLang="en-US" sz="1001"/>
              <a:pPr marL="0" indent="0">
                <a:spcBef>
                  <a:spcPct val="0"/>
                </a:spcBef>
                <a:buClr>
                  <a:srgbClr val="FFFFFF">
                    <a:lumMod val="75000"/>
                  </a:srgbClr>
                </a:buClr>
                <a:buNone/>
              </a:pPr>
              <a:t>名目GDP（10億US$）</a:t>
            </a:fld>
            <a:endParaRPr kumimoji="0" lang="ja-JP" altLang="en-US" sz="800" dirty="0">
              <a:solidFill>
                <a:srgbClr val="000000"/>
              </a:solidFill>
              <a:latin typeface="Arial"/>
              <a:ea typeface="ＭＳ Ｐゴシック"/>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Clr>
                <a:srgbClr val="FFFFFF">
                  <a:lumMod val="75000"/>
                </a:srgbClr>
              </a:buClr>
              <a:buNone/>
            </a:pPr>
            <a:fld id="{9D2B3C44-C5E4-47BB-BBBE-ED97E2E81B8B}" type="datetime'''''''''''''''''''''実''''''''質''''''''''G''DP成長''''''''率''（％）'">
              <a:rPr kumimoji="0" lang="ja-JP" altLang="en-US" sz="1001"/>
              <a:pPr marL="0" indent="0">
                <a:spcBef>
                  <a:spcPct val="0"/>
                </a:spcBef>
                <a:buClr>
                  <a:srgbClr val="FFFFFF">
                    <a:lumMod val="75000"/>
                  </a:srgbClr>
                </a:buClr>
                <a:buNone/>
              </a:pPr>
              <a:t>実質GDP成長率（％）</a:t>
            </a:fld>
            <a:endParaRPr kumimoji="0" lang="ja-JP" altLang="en-US" sz="800">
              <a:solidFill>
                <a:srgbClr val="000000"/>
              </a:solidFill>
              <a:latin typeface="Arial"/>
              <a:ea typeface="ＭＳ Ｐゴシック"/>
              <a:sym typeface="+mn-lt"/>
            </a:endParaRPr>
          </a:p>
        </p:txBody>
      </p:sp>
      <p:graphicFrame>
        <p:nvGraphicFramePr>
          <p:cNvPr id="31" name="Chart 30">
            <a:extLst>
              <a:ext uri="{FF2B5EF4-FFF2-40B4-BE49-F238E27FC236}">
                <a16:creationId xmlns:a16="http://schemas.microsoft.com/office/drawing/2014/main" id="{783F8F9B-A5C7-B1F0-8668-B9C563393FBE}"/>
              </a:ext>
            </a:extLst>
          </p:cNvPr>
          <p:cNvGraphicFramePr/>
          <p:nvPr>
            <p:custDataLst>
              <p:tags r:id="rId8"/>
            </p:custDataLst>
            <p:extLst>
              <p:ext uri="{D42A27DB-BD31-4B8C-83A1-F6EECF244321}">
                <p14:modId xmlns:p14="http://schemas.microsoft.com/office/powerpoint/2010/main" val="528125823"/>
              </p:ext>
            </p:extLst>
          </p:nvPr>
        </p:nvGraphicFramePr>
        <p:xfrm>
          <a:off x="188913" y="4549775"/>
          <a:ext cx="7658100" cy="1841500"/>
        </p:xfrm>
        <a:graphic>
          <a:graphicData uri="http://schemas.openxmlformats.org/drawingml/2006/chart">
            <c:chart xmlns:c="http://schemas.openxmlformats.org/drawingml/2006/chart" xmlns:r="http://schemas.openxmlformats.org/officeDocument/2006/relationships" r:id="rId105"/>
          </a:graphicData>
        </a:graphic>
      </p:graphicFrame>
      <p:sp>
        <p:nvSpPr>
          <p:cNvPr id="63" name="Text Placeholder 12"/>
          <p:cNvSpPr>
            <a:spLocks noGrp="1"/>
          </p:cNvSpPr>
          <p:nvPr>
            <p:custDataLst>
              <p:tags r:id="rId9"/>
            </p:custDataLst>
          </p:nvPr>
        </p:nvSpPr>
        <p:spPr bwMode="auto">
          <a:xfrm>
            <a:off x="292100" y="4494213"/>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olidFill>
                  <a:srgbClr val="000000"/>
                </a:solidFill>
                <a:latin typeface="Arial"/>
                <a:ea typeface="ＭＳ Ｐゴシック"/>
                <a:sym typeface="+mn-lt"/>
              </a:rPr>
              <a:t>（</a:t>
            </a:r>
            <a:r>
              <a:rPr kumimoji="0" lang="en-US" altLang="ja-JP" sz="800" b="0" noProof="1">
                <a:solidFill>
                  <a:srgbClr val="000000"/>
                </a:solidFill>
                <a:latin typeface="Arial"/>
                <a:ea typeface="ＭＳ Ｐゴシック"/>
                <a:sym typeface="+mn-lt"/>
              </a:rPr>
              <a:t>US$</a:t>
            </a:r>
            <a:r>
              <a:rPr kumimoji="0" lang="ja-JP" altLang="en-US" sz="800" b="0" noProof="1">
                <a:solidFill>
                  <a:srgbClr val="000000"/>
                </a:solidFill>
                <a:latin typeface="Arial"/>
                <a:ea typeface="ＭＳ Ｐゴシック"/>
                <a:sym typeface="+mn-lt"/>
              </a:rPr>
              <a:t>）</a:t>
            </a:r>
          </a:p>
        </p:txBody>
      </p:sp>
      <p:sp>
        <p:nvSpPr>
          <p:cNvPr id="204" name="テキスト プレースホルダ 9">
            <a:extLst>
              <a:ext uri="{FF2B5EF4-FFF2-40B4-BE49-F238E27FC236}">
                <a16:creationId xmlns:a16="http://schemas.microsoft.com/office/drawing/2014/main" id="{BAB92647-6A1C-F1BB-A050-898CEC295E10}"/>
              </a:ext>
            </a:extLst>
          </p:cNvPr>
          <p:cNvSpPr>
            <a:spLocks/>
          </p:cNvSpPr>
          <p:nvPr>
            <p:custDataLst>
              <p:tags r:id="rId10"/>
            </p:custDataLst>
          </p:nvPr>
        </p:nvSpPr>
        <p:spPr bwMode="auto">
          <a:xfrm>
            <a:off x="728663"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53F660-5EF4-4FCE-810A-98ADCCFED56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2F958552-205E-39F9-0BE4-3516382BF00E}"/>
              </a:ext>
            </a:extLst>
          </p:cNvPr>
          <p:cNvSpPr>
            <a:spLocks/>
          </p:cNvSpPr>
          <p:nvPr>
            <p:custDataLst>
              <p:tags r:id="rId11"/>
            </p:custDataLst>
          </p:nvPr>
        </p:nvSpPr>
        <p:spPr bwMode="auto">
          <a:xfrm>
            <a:off x="1079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80A455-47F7-423D-9AEE-D4533E6A9A2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99E84DFA-AC88-E13F-05D2-D22948CCD0B4}"/>
              </a:ext>
            </a:extLst>
          </p:cNvPr>
          <p:cNvSpPr>
            <a:spLocks/>
          </p:cNvSpPr>
          <p:nvPr>
            <p:custDataLst>
              <p:tags r:id="rId12"/>
            </p:custDataLst>
          </p:nvPr>
        </p:nvSpPr>
        <p:spPr bwMode="auto">
          <a:xfrm>
            <a:off x="13604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D1E8D2B-9FE2-4014-A13F-160E6C3A4E1C}"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53DF69DF-5BC1-E028-EFDD-1A949C862BB2}"/>
              </a:ext>
            </a:extLst>
          </p:cNvPr>
          <p:cNvSpPr>
            <a:spLocks/>
          </p:cNvSpPr>
          <p:nvPr>
            <p:custDataLst>
              <p:tags r:id="rId13"/>
            </p:custDataLst>
          </p:nvPr>
        </p:nvSpPr>
        <p:spPr bwMode="auto">
          <a:xfrm>
            <a:off x="16414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7B15AC-1D79-49BE-B9A3-28E2E73C16E6}"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27225609-D18B-13FD-1095-160FAF61AA59}"/>
              </a:ext>
            </a:extLst>
          </p:cNvPr>
          <p:cNvSpPr>
            <a:spLocks/>
          </p:cNvSpPr>
          <p:nvPr>
            <p:custDataLst>
              <p:tags r:id="rId14"/>
            </p:custDataLst>
          </p:nvPr>
        </p:nvSpPr>
        <p:spPr bwMode="auto">
          <a:xfrm>
            <a:off x="19240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2F5ADE-E67F-4A63-B2DE-564A731B8C2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53160218-EFF3-4F2A-8045-99A4B239659C}"/>
              </a:ext>
            </a:extLst>
          </p:cNvPr>
          <p:cNvSpPr>
            <a:spLocks/>
          </p:cNvSpPr>
          <p:nvPr>
            <p:custDataLst>
              <p:tags r:id="rId15"/>
            </p:custDataLst>
          </p:nvPr>
        </p:nvSpPr>
        <p:spPr bwMode="auto">
          <a:xfrm>
            <a:off x="22050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6110DB-26AB-4290-9275-034830D14EBB}"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10" name="テキスト プレースホルダ 9">
            <a:extLst>
              <a:ext uri="{FF2B5EF4-FFF2-40B4-BE49-F238E27FC236}">
                <a16:creationId xmlns:a16="http://schemas.microsoft.com/office/drawing/2014/main" id="{B40C1ADB-95BC-8C78-F577-123EACDDFB1F}"/>
              </a:ext>
            </a:extLst>
          </p:cNvPr>
          <p:cNvSpPr>
            <a:spLocks/>
          </p:cNvSpPr>
          <p:nvPr>
            <p:custDataLst>
              <p:tags r:id="rId16"/>
            </p:custDataLst>
          </p:nvPr>
        </p:nvSpPr>
        <p:spPr bwMode="auto">
          <a:xfrm>
            <a:off x="24860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5D9017-8ED9-4BBF-B410-6DF1498D05B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11" name="テキスト プレースホルダ 9">
            <a:extLst>
              <a:ext uri="{FF2B5EF4-FFF2-40B4-BE49-F238E27FC236}">
                <a16:creationId xmlns:a16="http://schemas.microsoft.com/office/drawing/2014/main" id="{11300BBF-D590-1A87-7D7F-349F4ADEBC49}"/>
              </a:ext>
            </a:extLst>
          </p:cNvPr>
          <p:cNvSpPr>
            <a:spLocks/>
          </p:cNvSpPr>
          <p:nvPr>
            <p:custDataLst>
              <p:tags r:id="rId17"/>
            </p:custDataLst>
          </p:nvPr>
        </p:nvSpPr>
        <p:spPr bwMode="auto">
          <a:xfrm>
            <a:off x="2767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C0CAF6-3B9C-43EB-8FC0-540C1F7BAA1E}"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985C7E55-AC9F-23FD-D1B8-7369F1D155D4}"/>
              </a:ext>
            </a:extLst>
          </p:cNvPr>
          <p:cNvSpPr>
            <a:spLocks/>
          </p:cNvSpPr>
          <p:nvPr>
            <p:custDataLst>
              <p:tags r:id="rId18"/>
            </p:custDataLst>
          </p:nvPr>
        </p:nvSpPr>
        <p:spPr bwMode="auto">
          <a:xfrm>
            <a:off x="3048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99C6A9-2016-44E6-A824-BE86A1891866}"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13" name="テキスト プレースホルダ 9">
            <a:extLst>
              <a:ext uri="{FF2B5EF4-FFF2-40B4-BE49-F238E27FC236}">
                <a16:creationId xmlns:a16="http://schemas.microsoft.com/office/drawing/2014/main" id="{4A76CCB7-8F01-EFD9-5DFA-966F5F082626}"/>
              </a:ext>
            </a:extLst>
          </p:cNvPr>
          <p:cNvSpPr>
            <a:spLocks/>
          </p:cNvSpPr>
          <p:nvPr>
            <p:custDataLst>
              <p:tags r:id="rId19"/>
            </p:custDataLst>
          </p:nvPr>
        </p:nvSpPr>
        <p:spPr bwMode="auto">
          <a:xfrm>
            <a:off x="3328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2F1553D-F082-4382-88C2-CE7702A8288F}"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D491EA3E-27F4-7CD9-C29C-6A7115F25CAE}"/>
              </a:ext>
            </a:extLst>
          </p:cNvPr>
          <p:cNvSpPr>
            <a:spLocks/>
          </p:cNvSpPr>
          <p:nvPr>
            <p:custDataLst>
              <p:tags r:id="rId20"/>
            </p:custDataLst>
          </p:nvPr>
        </p:nvSpPr>
        <p:spPr bwMode="auto">
          <a:xfrm>
            <a:off x="36099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656851-0898-4A8E-9692-CA594D9C816E}"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9FB1B0E3-B10A-8BC8-D0C4-5DCEC8C3C76F}"/>
              </a:ext>
            </a:extLst>
          </p:cNvPr>
          <p:cNvSpPr>
            <a:spLocks/>
          </p:cNvSpPr>
          <p:nvPr>
            <p:custDataLst>
              <p:tags r:id="rId21"/>
            </p:custDataLst>
          </p:nvPr>
        </p:nvSpPr>
        <p:spPr bwMode="auto">
          <a:xfrm>
            <a:off x="38909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2A2543-30E8-4C8A-8FCE-0380B251BAB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88C0F70-B953-54CB-BE01-2BC95D12387C}"/>
              </a:ext>
            </a:extLst>
          </p:cNvPr>
          <p:cNvSpPr>
            <a:spLocks/>
          </p:cNvSpPr>
          <p:nvPr>
            <p:custDataLst>
              <p:tags r:id="rId22"/>
            </p:custDataLst>
          </p:nvPr>
        </p:nvSpPr>
        <p:spPr bwMode="auto">
          <a:xfrm>
            <a:off x="41735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F40585E-FC52-49CD-B8CB-4508B795E14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17" name="テキスト プレースホルダ 9">
            <a:extLst>
              <a:ext uri="{FF2B5EF4-FFF2-40B4-BE49-F238E27FC236}">
                <a16:creationId xmlns:a16="http://schemas.microsoft.com/office/drawing/2014/main" id="{5F11DB5A-F506-2D56-43B2-CD77B19075D7}"/>
              </a:ext>
            </a:extLst>
          </p:cNvPr>
          <p:cNvSpPr>
            <a:spLocks/>
          </p:cNvSpPr>
          <p:nvPr>
            <p:custDataLst>
              <p:tags r:id="rId23"/>
            </p:custDataLst>
          </p:nvPr>
        </p:nvSpPr>
        <p:spPr bwMode="auto">
          <a:xfrm>
            <a:off x="44545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13975F-D576-4922-97E8-C429838016C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698892B2-4486-8FAB-AC01-438EEA941788}"/>
              </a:ext>
            </a:extLst>
          </p:cNvPr>
          <p:cNvSpPr>
            <a:spLocks/>
          </p:cNvSpPr>
          <p:nvPr>
            <p:custDataLst>
              <p:tags r:id="rId24"/>
            </p:custDataLst>
          </p:nvPr>
        </p:nvSpPr>
        <p:spPr bwMode="auto">
          <a:xfrm>
            <a:off x="4735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0B75F2-DCA8-4C8A-AB1E-A254AA04AAA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87BE2450-524D-3713-4ADB-4C92236A1924}"/>
              </a:ext>
            </a:extLst>
          </p:cNvPr>
          <p:cNvSpPr>
            <a:spLocks/>
          </p:cNvSpPr>
          <p:nvPr>
            <p:custDataLst>
              <p:tags r:id="rId25"/>
            </p:custDataLst>
          </p:nvPr>
        </p:nvSpPr>
        <p:spPr bwMode="auto">
          <a:xfrm>
            <a:off x="5016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468C8D-0569-4844-8918-B6B6CD40CF2A}"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2D44CA33-99EF-822A-E693-721BA2395D12}"/>
              </a:ext>
            </a:extLst>
          </p:cNvPr>
          <p:cNvSpPr>
            <a:spLocks/>
          </p:cNvSpPr>
          <p:nvPr>
            <p:custDataLst>
              <p:tags r:id="rId26"/>
            </p:custDataLst>
          </p:nvPr>
        </p:nvSpPr>
        <p:spPr bwMode="auto">
          <a:xfrm>
            <a:off x="52974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830D1D-48DC-4B55-B062-B92DA27536C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279726DE-FC22-1375-CEAF-B7C5ADEE8EEB}"/>
              </a:ext>
            </a:extLst>
          </p:cNvPr>
          <p:cNvSpPr>
            <a:spLocks/>
          </p:cNvSpPr>
          <p:nvPr>
            <p:custDataLst>
              <p:tags r:id="rId27"/>
            </p:custDataLst>
          </p:nvPr>
        </p:nvSpPr>
        <p:spPr bwMode="auto">
          <a:xfrm>
            <a:off x="55784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C72AE8-E0D2-4B5D-97B6-079E1646A73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16A26DD1-0E05-6B6D-0288-FE0C06084841}"/>
              </a:ext>
            </a:extLst>
          </p:cNvPr>
          <p:cNvSpPr>
            <a:spLocks/>
          </p:cNvSpPr>
          <p:nvPr>
            <p:custDataLst>
              <p:tags r:id="rId28"/>
            </p:custDataLst>
          </p:nvPr>
        </p:nvSpPr>
        <p:spPr bwMode="auto">
          <a:xfrm>
            <a:off x="58594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B6DE667-8060-4D26-8A50-611D73B5B5D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E0A2AE1B-395B-2462-546D-41F5089C9D46}"/>
              </a:ext>
            </a:extLst>
          </p:cNvPr>
          <p:cNvSpPr>
            <a:spLocks/>
          </p:cNvSpPr>
          <p:nvPr>
            <p:custDataLst>
              <p:tags r:id="rId29"/>
            </p:custDataLst>
          </p:nvPr>
        </p:nvSpPr>
        <p:spPr bwMode="auto">
          <a:xfrm>
            <a:off x="61404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8725BEE-84C3-4758-9774-FB59878868C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2D2A33CF-309A-4F34-DCCB-6676917EDB0C}"/>
              </a:ext>
            </a:extLst>
          </p:cNvPr>
          <p:cNvSpPr>
            <a:spLocks/>
          </p:cNvSpPr>
          <p:nvPr>
            <p:custDataLst>
              <p:tags r:id="rId30"/>
            </p:custDataLst>
          </p:nvPr>
        </p:nvSpPr>
        <p:spPr bwMode="auto">
          <a:xfrm>
            <a:off x="64230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BEC919F-3E5C-40B1-BAF3-3E399878F87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C2379518-8FB3-FE8B-AFD6-833E7EFB389A}"/>
              </a:ext>
            </a:extLst>
          </p:cNvPr>
          <p:cNvSpPr>
            <a:spLocks/>
          </p:cNvSpPr>
          <p:nvPr>
            <p:custDataLst>
              <p:tags r:id="rId31"/>
            </p:custDataLst>
          </p:nvPr>
        </p:nvSpPr>
        <p:spPr bwMode="auto">
          <a:xfrm>
            <a:off x="6704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8EE132-6FE8-4477-9764-BFF9D50A533B}" type="datetime'''''''''''''''''''''''2''''''''''''''''''''''''''''''1'''">
              <a:rPr lang="en-US" altLang="en-US" sz="1000" smtClean="0"/>
              <a:pPr/>
              <a:t>21</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FFAE6C9E-5FC7-06A5-C115-95E997CF636D}"/>
              </a:ext>
            </a:extLst>
          </p:cNvPr>
          <p:cNvSpPr>
            <a:spLocks/>
          </p:cNvSpPr>
          <p:nvPr>
            <p:custDataLst>
              <p:tags r:id="rId32"/>
            </p:custDataLst>
          </p:nvPr>
        </p:nvSpPr>
        <p:spPr bwMode="auto">
          <a:xfrm>
            <a:off x="6985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7EB4C7-EEC9-40D3-BF51-1CC18DF97E35}" type="datetime'''''''''''''''''''''''''''''''''''''22'''''''''''''''">
              <a:rPr lang="en-US" altLang="en-US" sz="1000" smtClean="0"/>
              <a:pPr/>
              <a:t>22</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27359992-7229-B144-D26F-D791428A911E}"/>
              </a:ext>
            </a:extLst>
          </p:cNvPr>
          <p:cNvSpPr>
            <a:spLocks/>
          </p:cNvSpPr>
          <p:nvPr>
            <p:custDataLst>
              <p:tags r:id="rId33"/>
            </p:custDataLst>
          </p:nvPr>
        </p:nvSpPr>
        <p:spPr bwMode="auto">
          <a:xfrm>
            <a:off x="7265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571671-C687-4A63-972A-CFB0CC3BD535}" type="datetime'''''''''23'''''''''''">
              <a:rPr lang="en-US" altLang="en-US" sz="1000" smtClean="0"/>
              <a:pPr/>
              <a:t>23</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7C9778ED-B883-5840-2763-ACE5E4985540}"/>
              </a:ext>
            </a:extLst>
          </p:cNvPr>
          <p:cNvSpPr>
            <a:spLocks/>
          </p:cNvSpPr>
          <p:nvPr>
            <p:custDataLst>
              <p:tags r:id="rId34"/>
            </p:custDataLst>
          </p:nvPr>
        </p:nvSpPr>
        <p:spPr bwMode="auto">
          <a:xfrm>
            <a:off x="75469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D2A890-86DE-4C17-A96A-13EBD77C9CD4}" type="datetime'''''''''2''4'''''''''''''''''''''''''''''''">
              <a:rPr lang="en-US" altLang="en-US" sz="1000" smtClean="0"/>
              <a:pPr/>
              <a:t>24</a:t>
            </a:fld>
            <a:endParaRPr kumimoji="1" lang="en-US" altLang="ja-JP" sz="1000" dirty="0">
              <a:sym typeface="+mn-lt"/>
            </a:endParaRPr>
          </a:p>
        </p:txBody>
      </p:sp>
      <p:sp useBgFill="1">
        <p:nvSpPr>
          <p:cNvPr id="30" name="テキスト プレースホルダ 9">
            <a:extLst>
              <a:ext uri="{FF2B5EF4-FFF2-40B4-BE49-F238E27FC236}">
                <a16:creationId xmlns:a16="http://schemas.microsoft.com/office/drawing/2014/main" id="{1A348E28-D67D-2F09-5F81-F9C0980E195A}"/>
              </a:ext>
            </a:extLst>
          </p:cNvPr>
          <p:cNvSpPr>
            <a:spLocks/>
          </p:cNvSpPr>
          <p:nvPr>
            <p:custDataLst>
              <p:tags r:id="rId35"/>
            </p:custDataLst>
          </p:nvPr>
        </p:nvSpPr>
        <p:spPr bwMode="gray">
          <a:xfrm>
            <a:off x="7072313" y="49609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7C5BF1-9A33-47C5-9D2A-F11F5A571EAD}" type="datetime'''''''''''''''''''''''''''''''''''''''''''''3,7''''''''44'''">
              <a:rPr lang="en-US" altLang="en-US" sz="1000" smtClean="0">
                <a:effectLst/>
                <a:sym typeface="+mn-lt"/>
              </a:rPr>
              <a:pPr marL="0" lvl="0" indent="0" algn="ctr">
                <a:spcBef>
                  <a:spcPct val="0"/>
                </a:spcBef>
                <a:buNone/>
              </a:pPr>
              <a:t>3,744</a:t>
            </a:fld>
            <a:endParaRPr kumimoji="1" lang="en-US" altLang="ja-JP" sz="1000" dirty="0">
              <a:sym typeface="+mn-lt"/>
            </a:endParaRPr>
          </a:p>
        </p:txBody>
      </p:sp>
      <p:graphicFrame>
        <p:nvGraphicFramePr>
          <p:cNvPr id="14" name="Chart 13">
            <a:extLst>
              <a:ext uri="{FF2B5EF4-FFF2-40B4-BE49-F238E27FC236}">
                <a16:creationId xmlns:a16="http://schemas.microsoft.com/office/drawing/2014/main" id="{DEBE17C3-EAFD-4CC0-B127-38B78654A224}"/>
              </a:ext>
            </a:extLst>
          </p:cNvPr>
          <p:cNvGraphicFramePr/>
          <p:nvPr>
            <p:custDataLst>
              <p:tags r:id="rId36"/>
            </p:custDataLst>
            <p:extLst>
              <p:ext uri="{D42A27DB-BD31-4B8C-83A1-F6EECF244321}">
                <p14:modId xmlns:p14="http://schemas.microsoft.com/office/powerpoint/2010/main" val="1216013471"/>
              </p:ext>
            </p:extLst>
          </p:nvPr>
        </p:nvGraphicFramePr>
        <p:xfrm>
          <a:off x="327025" y="2149475"/>
          <a:ext cx="7843838" cy="1962150"/>
        </p:xfrm>
        <a:graphic>
          <a:graphicData uri="http://schemas.openxmlformats.org/drawingml/2006/chart">
            <c:chart xmlns:c="http://schemas.openxmlformats.org/drawingml/2006/chart" xmlns:r="http://schemas.openxmlformats.org/officeDocument/2006/relationships" r:id="rId106"/>
          </a:graphicData>
        </a:graphic>
      </p:graphicFrame>
      <p:cxnSp>
        <p:nvCxnSpPr>
          <p:cNvPr id="106" name="Straight Connector 105">
            <a:extLst>
              <a:ext uri="{FF2B5EF4-FFF2-40B4-BE49-F238E27FC236}">
                <a16:creationId xmlns:a16="http://schemas.microsoft.com/office/drawing/2014/main" id="{DB0CD735-E61D-A787-4987-AF0D9FAC8753}"/>
              </a:ext>
            </a:extLst>
          </p:cNvPr>
          <p:cNvCxnSpPr/>
          <p:nvPr>
            <p:custDataLst>
              <p:tags r:id="rId37"/>
            </p:custDataLst>
          </p:nvPr>
        </p:nvCxnSpPr>
        <p:spPr bwMode="auto">
          <a:xfrm>
            <a:off x="3986213" y="3368675"/>
            <a:ext cx="0" cy="114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93C6DD6-A43E-8C6E-9FB2-BC3128C1C1C3}"/>
              </a:ext>
            </a:extLst>
          </p:cNvPr>
          <p:cNvCxnSpPr/>
          <p:nvPr>
            <p:custDataLst>
              <p:tags r:id="rId38"/>
            </p:custDataLst>
          </p:nvPr>
        </p:nvCxnSpPr>
        <p:spPr bwMode="auto">
          <a:xfrm>
            <a:off x="4259263" y="3284538"/>
            <a:ext cx="3175" cy="1111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3ADF4A0-9044-EFF2-A2D4-32DFF8888A61}"/>
              </a:ext>
            </a:extLst>
          </p:cNvPr>
          <p:cNvCxnSpPr/>
          <p:nvPr>
            <p:custDataLst>
              <p:tags r:id="rId39"/>
            </p:custDataLst>
          </p:nvPr>
        </p:nvCxnSpPr>
        <p:spPr bwMode="auto">
          <a:xfrm>
            <a:off x="6784975"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テキスト プレースホルダ 9">
            <a:extLst>
              <a:ext uri="{FF2B5EF4-FFF2-40B4-BE49-F238E27FC236}">
                <a16:creationId xmlns:a16="http://schemas.microsoft.com/office/drawing/2014/main" id="{540E4948-2861-4EA8-E99B-1467FD383BF9}"/>
              </a:ext>
            </a:extLst>
          </p:cNvPr>
          <p:cNvSpPr>
            <a:spLocks/>
          </p:cNvSpPr>
          <p:nvPr>
            <p:custDataLst>
              <p:tags r:id="rId40"/>
            </p:custDataLst>
          </p:nvPr>
        </p:nvSpPr>
        <p:spPr bwMode="gray">
          <a:xfrm>
            <a:off x="785813" y="3652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810E41-EA75-4107-806B-C6417255E84B}" type="datetime'''''''''''''''''''1''''''''''''''''''0''''''''''5'''">
              <a:rPr lang="en-US" altLang="en-US" sz="1000" smtClean="0">
                <a:effectLst/>
                <a:sym typeface="+mn-lt"/>
              </a:rPr>
              <a:pPr marL="0" lvl="0" indent="0" algn="ctr">
                <a:spcBef>
                  <a:spcPct val="0"/>
                </a:spcBef>
                <a:buNone/>
              </a:pPr>
              <a:t>105</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44ED764D-9A97-87B0-D0F4-F2483A4AE7CE}"/>
              </a:ext>
            </a:extLst>
          </p:cNvPr>
          <p:cNvSpPr>
            <a:spLocks/>
          </p:cNvSpPr>
          <p:nvPr>
            <p:custDataLst>
              <p:tags r:id="rId41"/>
            </p:custDataLst>
          </p:nvPr>
        </p:nvSpPr>
        <p:spPr bwMode="auto">
          <a:xfrm>
            <a:off x="762000"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555F448-3C06-4096-BA64-3A559342C54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5897F580-0232-46CC-02C3-2074E2101C61}"/>
              </a:ext>
            </a:extLst>
          </p:cNvPr>
          <p:cNvSpPr>
            <a:spLocks/>
          </p:cNvSpPr>
          <p:nvPr>
            <p:custDataLst>
              <p:tags r:id="rId42"/>
            </p:custDataLst>
          </p:nvPr>
        </p:nvSpPr>
        <p:spPr bwMode="gray">
          <a:xfrm>
            <a:off x="1065213" y="3656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F914613-B812-49B6-84C5-FD69F14E1923}" type="datetime'''1''''''''''''''''''''''''''''''''0''''''''''''''''''2'">
              <a:rPr lang="en-US" altLang="en-US" sz="1000" smtClean="0">
                <a:effectLst/>
                <a:sym typeface="+mn-lt"/>
              </a:rPr>
              <a:pPr marL="0" lvl="0" indent="0" algn="ctr">
                <a:spcBef>
                  <a:spcPct val="0"/>
                </a:spcBef>
                <a:buNone/>
              </a:pPr>
              <a:t>102</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8EE29BEA-78F0-A037-936A-7AA736C355A2}"/>
              </a:ext>
            </a:extLst>
          </p:cNvPr>
          <p:cNvSpPr>
            <a:spLocks/>
          </p:cNvSpPr>
          <p:nvPr>
            <p:custDataLst>
              <p:tags r:id="rId43"/>
            </p:custDataLst>
          </p:nvPr>
        </p:nvSpPr>
        <p:spPr bwMode="auto">
          <a:xfrm>
            <a:off x="1111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944C1B-53AA-4D87-A554-A675B6F811C7}"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6FDEABEE-39C3-A679-1DB0-62C24CD71473}"/>
              </a:ext>
            </a:extLst>
          </p:cNvPr>
          <p:cNvSpPr>
            <a:spLocks/>
          </p:cNvSpPr>
          <p:nvPr>
            <p:custDataLst>
              <p:tags r:id="rId44"/>
            </p:custDataLst>
          </p:nvPr>
        </p:nvSpPr>
        <p:spPr bwMode="auto">
          <a:xfrm>
            <a:off x="1392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50108B-1922-491A-9A86-B2DC3A97BD85}"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F89956BD-EF78-9126-C24A-3E0E7F05194C}"/>
              </a:ext>
            </a:extLst>
          </p:cNvPr>
          <p:cNvSpPr>
            <a:spLocks/>
          </p:cNvSpPr>
          <p:nvPr>
            <p:custDataLst>
              <p:tags r:id="rId45"/>
            </p:custDataLst>
          </p:nvPr>
        </p:nvSpPr>
        <p:spPr bwMode="auto">
          <a:xfrm>
            <a:off x="1671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019EA7-3141-4941-9B75-CFC6E2A46C5C}"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076E524F-D887-75D7-6A3E-D2BE9B857843}"/>
              </a:ext>
            </a:extLst>
          </p:cNvPr>
          <p:cNvSpPr>
            <a:spLocks/>
          </p:cNvSpPr>
          <p:nvPr>
            <p:custDataLst>
              <p:tags r:id="rId46"/>
            </p:custDataLst>
          </p:nvPr>
        </p:nvSpPr>
        <p:spPr bwMode="auto">
          <a:xfrm>
            <a:off x="1951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C0E222-0449-435F-9C70-EAA78C59314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79" name="テキスト プレースホルダ 9">
            <a:extLst>
              <a:ext uri="{FF2B5EF4-FFF2-40B4-BE49-F238E27FC236}">
                <a16:creationId xmlns:a16="http://schemas.microsoft.com/office/drawing/2014/main" id="{EB8D138C-BD74-F291-861C-D35CC77FB604}"/>
              </a:ext>
            </a:extLst>
          </p:cNvPr>
          <p:cNvSpPr>
            <a:spLocks/>
          </p:cNvSpPr>
          <p:nvPr>
            <p:custDataLst>
              <p:tags r:id="rId47"/>
            </p:custDataLst>
          </p:nvPr>
        </p:nvSpPr>
        <p:spPr bwMode="gray">
          <a:xfrm>
            <a:off x="2201863" y="2800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CC80A3-8C53-47C5-BCC4-666F46CC25C0}"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4B258E9C-3043-CC43-1BA5-A6FB8D0AB98C}"/>
              </a:ext>
            </a:extLst>
          </p:cNvPr>
          <p:cNvSpPr>
            <a:spLocks/>
          </p:cNvSpPr>
          <p:nvPr>
            <p:custDataLst>
              <p:tags r:id="rId48"/>
            </p:custDataLst>
          </p:nvPr>
        </p:nvSpPr>
        <p:spPr bwMode="auto">
          <a:xfrm>
            <a:off x="22304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547102-DED1-4990-AE42-95D0ED5B4C77}"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A4208EB8-8B4E-3DA6-AA2F-0DF74891F026}"/>
              </a:ext>
            </a:extLst>
          </p:cNvPr>
          <p:cNvSpPr>
            <a:spLocks/>
          </p:cNvSpPr>
          <p:nvPr>
            <p:custDataLst>
              <p:tags r:id="rId49"/>
            </p:custDataLst>
          </p:nvPr>
        </p:nvSpPr>
        <p:spPr bwMode="gray">
          <a:xfrm>
            <a:off x="2465388" y="3640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907FB9-7E5B-4396-9924-3784BFC19FD8}" type="datetime'11''''''''''3'''''''''''''''''''''''">
              <a:rPr lang="en-US" altLang="en-US" sz="1000" smtClean="0">
                <a:effectLst/>
                <a:sym typeface="+mn-lt"/>
              </a:rPr>
              <a:pPr marL="0" lvl="0" indent="0" algn="ctr">
                <a:spcBef>
                  <a:spcPct val="0"/>
                </a:spcBef>
                <a:buNone/>
              </a:pPr>
              <a:t>113</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8BA700C7-659D-2279-FAD9-57B187A2C035}"/>
              </a:ext>
            </a:extLst>
          </p:cNvPr>
          <p:cNvSpPr>
            <a:spLocks/>
          </p:cNvSpPr>
          <p:nvPr>
            <p:custDataLst>
              <p:tags r:id="rId50"/>
            </p:custDataLst>
          </p:nvPr>
        </p:nvSpPr>
        <p:spPr bwMode="auto">
          <a:xfrm>
            <a:off x="2511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09569B-B139-41D7-B389-1E111132FB2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F92B47A7-6499-DA45-A38B-846AEDB4CC6A}"/>
              </a:ext>
            </a:extLst>
          </p:cNvPr>
          <p:cNvSpPr>
            <a:spLocks/>
          </p:cNvSpPr>
          <p:nvPr>
            <p:custDataLst>
              <p:tags r:id="rId51"/>
            </p:custDataLst>
          </p:nvPr>
        </p:nvSpPr>
        <p:spPr bwMode="gray">
          <a:xfrm>
            <a:off x="2744788" y="3603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F37C31-978C-4235-89BE-3FB91544D027}" type="datetime'''1''''''''''''''''''3''''''''''''''''''''''7'''''''''''">
              <a:rPr lang="en-US" altLang="en-US" sz="1000" smtClean="0">
                <a:effectLst/>
                <a:sym typeface="+mn-lt"/>
              </a:rPr>
              <a:pPr marL="0" lvl="0" indent="0" algn="ctr">
                <a:spcBef>
                  <a:spcPct val="0"/>
                </a:spcBef>
                <a:buNone/>
              </a:pPr>
              <a:t>137</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C227A638-575F-0D23-CAF6-A9D09865AC80}"/>
              </a:ext>
            </a:extLst>
          </p:cNvPr>
          <p:cNvSpPr>
            <a:spLocks/>
          </p:cNvSpPr>
          <p:nvPr>
            <p:custDataLst>
              <p:tags r:id="rId52"/>
            </p:custDataLst>
          </p:nvPr>
        </p:nvSpPr>
        <p:spPr bwMode="auto">
          <a:xfrm>
            <a:off x="27908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B7AF513-3380-4234-8149-1E560E62B353}"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8320537-2DCA-8ED7-D297-247DAC1AE62E}"/>
              </a:ext>
            </a:extLst>
          </p:cNvPr>
          <p:cNvSpPr>
            <a:spLocks/>
          </p:cNvSpPr>
          <p:nvPr>
            <p:custDataLst>
              <p:tags r:id="rId53"/>
            </p:custDataLst>
          </p:nvPr>
        </p:nvSpPr>
        <p:spPr bwMode="gray">
          <a:xfrm>
            <a:off x="3024188" y="3554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5FE8D8-649A-4E97-9307-69927913D54E}"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D1AE8E5C-1E3E-B6BB-B95B-7B75460FB2B8}"/>
              </a:ext>
            </a:extLst>
          </p:cNvPr>
          <p:cNvSpPr>
            <a:spLocks/>
          </p:cNvSpPr>
          <p:nvPr>
            <p:custDataLst>
              <p:tags r:id="rId54"/>
            </p:custDataLst>
          </p:nvPr>
        </p:nvSpPr>
        <p:spPr bwMode="auto">
          <a:xfrm>
            <a:off x="3070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6167DE-80FD-431E-B7EB-2CE33DF7607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87708771-950C-2FC3-EC5C-05BC4C9634E4}"/>
              </a:ext>
            </a:extLst>
          </p:cNvPr>
          <p:cNvSpPr>
            <a:spLocks/>
          </p:cNvSpPr>
          <p:nvPr>
            <p:custDataLst>
              <p:tags r:id="rId55"/>
            </p:custDataLst>
          </p:nvPr>
        </p:nvSpPr>
        <p:spPr bwMode="gray">
          <a:xfrm>
            <a:off x="3305175" y="3513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BA5859-D97E-4E95-8F94-9751E489C3D6}" type="datetime'''''''''''''''''''''1''''''''''''''''9''''''''''''''''''8'''">
              <a:rPr lang="en-US" altLang="en-US" sz="1000" smtClean="0">
                <a:effectLst/>
                <a:sym typeface="+mn-lt"/>
              </a:rPr>
              <a:pPr marL="0" lvl="0" indent="0" algn="ctr">
                <a:spcBef>
                  <a:spcPct val="0"/>
                </a:spcBef>
                <a:buNone/>
              </a:pPr>
              <a:t>198</a:t>
            </a:fld>
            <a:endParaRPr kumimoji="1" lang="en-US" altLang="ja-JP" sz="1000" dirty="0">
              <a:sym typeface="+mn-lt"/>
            </a:endParaRPr>
          </a:p>
        </p:txBody>
      </p:sp>
      <p:sp useBgFill="1">
        <p:nvSpPr>
          <p:cNvPr id="86" name="テキスト プレースホルダ 9">
            <a:extLst>
              <a:ext uri="{FF2B5EF4-FFF2-40B4-BE49-F238E27FC236}">
                <a16:creationId xmlns:a16="http://schemas.microsoft.com/office/drawing/2014/main" id="{64AF2E7A-3252-B660-AB90-4355B8F208C6}"/>
              </a:ext>
            </a:extLst>
          </p:cNvPr>
          <p:cNvSpPr>
            <a:spLocks/>
          </p:cNvSpPr>
          <p:nvPr>
            <p:custDataLst>
              <p:tags r:id="rId56"/>
            </p:custDataLst>
          </p:nvPr>
        </p:nvSpPr>
        <p:spPr bwMode="gray">
          <a:xfrm>
            <a:off x="3322638" y="27622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5B28708-7EFF-4CF0-A36F-7E75E59BE378}"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E5588FE6-7AAB-58B6-AC47-7640B2A1F8DC}"/>
              </a:ext>
            </a:extLst>
          </p:cNvPr>
          <p:cNvSpPr>
            <a:spLocks/>
          </p:cNvSpPr>
          <p:nvPr>
            <p:custDataLst>
              <p:tags r:id="rId57"/>
            </p:custDataLst>
          </p:nvPr>
        </p:nvSpPr>
        <p:spPr bwMode="auto">
          <a:xfrm>
            <a:off x="3351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963529-CC24-447F-A021-19F43A0E79D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B1B14DA-9527-A495-6C6A-236775671D46}"/>
              </a:ext>
            </a:extLst>
          </p:cNvPr>
          <p:cNvSpPr>
            <a:spLocks/>
          </p:cNvSpPr>
          <p:nvPr>
            <p:custDataLst>
              <p:tags r:id="rId58"/>
            </p:custDataLst>
          </p:nvPr>
        </p:nvSpPr>
        <p:spPr bwMode="gray">
          <a:xfrm>
            <a:off x="3584575" y="3465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6DB1385-26A7-4C6F-B2D5-D3EBC9C6AB88}" type="datetime'''''''''''''''2''''''''''''''''''''3''''''''''''''''0'''''''">
              <a:rPr lang="en-US" altLang="en-US" sz="1000" smtClean="0">
                <a:effectLst/>
                <a:sym typeface="+mn-lt"/>
              </a:rPr>
              <a:pPr marL="0" lvl="0" indent="0" algn="ctr">
                <a:spcBef>
                  <a:spcPct val="0"/>
                </a:spcBef>
                <a:buNone/>
              </a:pPr>
              <a:t>230</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E8447BB0-DDA1-8D3E-A9C6-8677CF164DAE}"/>
              </a:ext>
            </a:extLst>
          </p:cNvPr>
          <p:cNvSpPr>
            <a:spLocks/>
          </p:cNvSpPr>
          <p:nvPr>
            <p:custDataLst>
              <p:tags r:id="rId59"/>
            </p:custDataLst>
          </p:nvPr>
        </p:nvSpPr>
        <p:spPr bwMode="auto">
          <a:xfrm>
            <a:off x="3630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01C61D-276B-4BFE-BBF5-58020B539B4F}"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E5F43316-C97D-3F1C-69BE-FB52467C30B8}"/>
              </a:ext>
            </a:extLst>
          </p:cNvPr>
          <p:cNvSpPr>
            <a:spLocks/>
          </p:cNvSpPr>
          <p:nvPr>
            <p:custDataLst>
              <p:tags r:id="rId60"/>
            </p:custDataLst>
          </p:nvPr>
        </p:nvSpPr>
        <p:spPr bwMode="gray">
          <a:xfrm>
            <a:off x="3863975" y="3438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D68B27F-0136-47B8-8BFF-6C03379CE87F}" type="datetime'''''''''''''''''''''''''''''24''''''''''''8'">
              <a:rPr lang="en-US" altLang="en-US" sz="1000" smtClean="0">
                <a:effectLst/>
                <a:sym typeface="+mn-lt"/>
              </a:rPr>
              <a:pPr marL="0" lvl="0" indent="0" algn="ctr">
                <a:spcBef>
                  <a:spcPct val="0"/>
                </a:spcBef>
                <a:buNone/>
              </a:pPr>
              <a:t>248</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EA31059A-2548-B849-EAE1-E7D6E10AD1A7}"/>
              </a:ext>
            </a:extLst>
          </p:cNvPr>
          <p:cNvSpPr>
            <a:spLocks/>
          </p:cNvSpPr>
          <p:nvPr>
            <p:custDataLst>
              <p:tags r:id="rId61"/>
            </p:custDataLst>
          </p:nvPr>
        </p:nvSpPr>
        <p:spPr bwMode="gray">
          <a:xfrm>
            <a:off x="3881438" y="32162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600160E-E698-4CBB-B174-A7C8AC9EA4B5}" type="datetime'''''1''''''''''''''''''''''''.8'''''''''">
              <a:rPr lang="en-US" altLang="en-US" sz="1000" smtClean="0">
                <a:effectLst/>
                <a:sym typeface="+mn-lt"/>
              </a:rPr>
              <a:pPr marL="0" lvl="0" indent="0">
                <a:spcBef>
                  <a:spcPct val="0"/>
                </a:spcBef>
                <a:buNone/>
              </a:pPr>
              <a:t>1.8</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6BF0AA88-0128-67BC-58DD-1627B9793019}"/>
              </a:ext>
            </a:extLst>
          </p:cNvPr>
          <p:cNvSpPr>
            <a:spLocks/>
          </p:cNvSpPr>
          <p:nvPr>
            <p:custDataLst>
              <p:tags r:id="rId62"/>
            </p:custDataLst>
          </p:nvPr>
        </p:nvSpPr>
        <p:spPr bwMode="auto">
          <a:xfrm>
            <a:off x="3910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082FBE-3F0B-48DD-A68C-6733E534978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FD4E0A8-06D6-27FF-38B9-22A4C7208E98}"/>
              </a:ext>
            </a:extLst>
          </p:cNvPr>
          <p:cNvSpPr>
            <a:spLocks/>
          </p:cNvSpPr>
          <p:nvPr>
            <p:custDataLst>
              <p:tags r:id="rId63"/>
            </p:custDataLst>
          </p:nvPr>
        </p:nvSpPr>
        <p:spPr bwMode="gray">
          <a:xfrm>
            <a:off x="4143375" y="3368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42A160-5BED-40C7-A339-153D74AB18EC}" type="datetime'''''''''''''''''''''''''2''''9''''4'''''''''''''''''''''''">
              <a:rPr lang="en-US" altLang="en-US" sz="1000" smtClean="0">
                <a:effectLst/>
                <a:sym typeface="+mn-lt"/>
              </a:rPr>
              <a:pPr marL="0" lvl="0" indent="0" algn="ctr">
                <a:spcBef>
                  <a:spcPct val="0"/>
                </a:spcBef>
                <a:buNone/>
              </a:pPr>
              <a:t>294</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4E46E379-DED1-A660-C97D-C704BF725E45}"/>
              </a:ext>
            </a:extLst>
          </p:cNvPr>
          <p:cNvSpPr>
            <a:spLocks/>
          </p:cNvSpPr>
          <p:nvPr>
            <p:custDataLst>
              <p:tags r:id="rId64"/>
            </p:custDataLst>
          </p:nvPr>
        </p:nvSpPr>
        <p:spPr bwMode="gray">
          <a:xfrm>
            <a:off x="4151313" y="31321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9C21C82-F100-42D6-9DA7-665D79160B57}" type="datetime'''''2''''.''''''''''''''''''''''''''''2'''''''''''''''''''">
              <a:rPr lang="en-US" altLang="en-US" sz="1000" smtClean="0">
                <a:effectLst/>
                <a:sym typeface="+mn-lt"/>
              </a:rPr>
              <a:pPr marL="0" lvl="0" indent="0">
                <a:spcBef>
                  <a:spcPct val="0"/>
                </a:spcBef>
                <a:buNone/>
              </a:pPr>
              <a:t>2.2</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CB1F03D4-6C81-1300-576D-669539EDC6B1}"/>
              </a:ext>
            </a:extLst>
          </p:cNvPr>
          <p:cNvSpPr>
            <a:spLocks/>
          </p:cNvSpPr>
          <p:nvPr>
            <p:custDataLst>
              <p:tags r:id="rId65"/>
            </p:custDataLst>
          </p:nvPr>
        </p:nvSpPr>
        <p:spPr bwMode="auto">
          <a:xfrm>
            <a:off x="4189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CD4BCB-8C36-47EF-AFF4-69A1D6C9A84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CE4D9C0A-8BB5-5A3A-DFD0-AE3A7A436DDF}"/>
              </a:ext>
            </a:extLst>
          </p:cNvPr>
          <p:cNvSpPr>
            <a:spLocks/>
          </p:cNvSpPr>
          <p:nvPr>
            <p:custDataLst>
              <p:tags r:id="rId66"/>
            </p:custDataLst>
          </p:nvPr>
        </p:nvSpPr>
        <p:spPr bwMode="gray">
          <a:xfrm>
            <a:off x="4424363" y="3355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3194DC4-2C9A-4152-AF77-ACF5D56CED94}" type="datetime'''''''''''''''''''''''''''''''3''0''''''''''''''3'''''''''">
              <a:rPr lang="en-US" altLang="en-US" sz="1000" smtClean="0">
                <a:effectLst/>
                <a:sym typeface="+mn-lt"/>
              </a:rPr>
              <a:pPr marL="0" lvl="0" indent="0" algn="ctr">
                <a:spcBef>
                  <a:spcPct val="0"/>
                </a:spcBef>
                <a:buNone/>
              </a:pPr>
              <a:t>303</a:t>
            </a:fld>
            <a:endParaRPr kumimoji="1" lang="en-US" altLang="ja-JP" sz="1000" dirty="0">
              <a:sym typeface="+mn-lt"/>
            </a:endParaRPr>
          </a:p>
        </p:txBody>
      </p:sp>
      <p:sp useBgFill="1">
        <p:nvSpPr>
          <p:cNvPr id="161" name="テキスト プレースホルダ 9">
            <a:extLst>
              <a:ext uri="{FF2B5EF4-FFF2-40B4-BE49-F238E27FC236}">
                <a16:creationId xmlns:a16="http://schemas.microsoft.com/office/drawing/2014/main" id="{15368EEC-DEDB-62F2-33C4-A7AFC0C6C2C2}"/>
              </a:ext>
            </a:extLst>
          </p:cNvPr>
          <p:cNvSpPr>
            <a:spLocks/>
          </p:cNvSpPr>
          <p:nvPr>
            <p:custDataLst>
              <p:tags r:id="rId67"/>
            </p:custDataLst>
          </p:nvPr>
        </p:nvSpPr>
        <p:spPr bwMode="gray">
          <a:xfrm>
            <a:off x="4441825" y="3019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7F823F-60FD-4356-B27B-F98D487B4DC8}"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BCC52BCB-26F0-A66F-DF60-82C5D712596F}"/>
              </a:ext>
            </a:extLst>
          </p:cNvPr>
          <p:cNvSpPr>
            <a:spLocks/>
          </p:cNvSpPr>
          <p:nvPr>
            <p:custDataLst>
              <p:tags r:id="rId68"/>
            </p:custDataLst>
          </p:nvPr>
        </p:nvSpPr>
        <p:spPr bwMode="auto">
          <a:xfrm>
            <a:off x="44704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FCC796-AB7F-465B-8237-90B97CCF4501}"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C92DF24-9105-7631-C17D-E5C3ECCA6DC9}"/>
              </a:ext>
            </a:extLst>
          </p:cNvPr>
          <p:cNvSpPr>
            <a:spLocks/>
          </p:cNvSpPr>
          <p:nvPr>
            <p:custDataLst>
              <p:tags r:id="rId69"/>
            </p:custDataLst>
          </p:nvPr>
        </p:nvSpPr>
        <p:spPr bwMode="gray">
          <a:xfrm>
            <a:off x="4703763" y="3327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D72D85-CBAB-4FCA-B622-E0623B6C5ACF}" type="datetime'''''''''''''''''3''''''''''''''''''''''''''''''''2''2'''''">
              <a:rPr lang="en-US" altLang="en-US" sz="1000" smtClean="0">
                <a:effectLst/>
                <a:sym typeface="+mn-lt"/>
              </a:rPr>
              <a:pPr marL="0" lvl="0" indent="0" algn="ctr">
                <a:spcBef>
                  <a:spcPct val="0"/>
                </a:spcBef>
                <a:buNone/>
              </a:pPr>
              <a:t>322</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5BE6C223-EDBF-2007-564C-AAE88FD478AA}"/>
              </a:ext>
            </a:extLst>
          </p:cNvPr>
          <p:cNvSpPr>
            <a:spLocks/>
          </p:cNvSpPr>
          <p:nvPr>
            <p:custDataLst>
              <p:tags r:id="rId70"/>
            </p:custDataLst>
          </p:nvPr>
        </p:nvSpPr>
        <p:spPr bwMode="gray">
          <a:xfrm>
            <a:off x="4721225" y="3089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CFE1D50-8CA4-4D0F-8AD1-A9C810385807}"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727FF2C5-9138-7213-A466-6980F5E58130}"/>
              </a:ext>
            </a:extLst>
          </p:cNvPr>
          <p:cNvSpPr>
            <a:spLocks/>
          </p:cNvSpPr>
          <p:nvPr>
            <p:custDataLst>
              <p:tags r:id="rId71"/>
            </p:custDataLst>
          </p:nvPr>
        </p:nvSpPr>
        <p:spPr bwMode="auto">
          <a:xfrm>
            <a:off x="47498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046587-2D03-40E5-B09A-25E6D99FDD7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8FEDE5E8-6EF9-544A-34A9-22A6C4BCFB92}"/>
              </a:ext>
            </a:extLst>
          </p:cNvPr>
          <p:cNvSpPr>
            <a:spLocks/>
          </p:cNvSpPr>
          <p:nvPr>
            <p:custDataLst>
              <p:tags r:id="rId72"/>
            </p:custDataLst>
          </p:nvPr>
        </p:nvSpPr>
        <p:spPr bwMode="gray">
          <a:xfrm>
            <a:off x="4983163" y="32845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2F42178-AB5C-4167-A77F-F893A9E25FE2}" type="datetime'''''''''''''''''''''3''''''''''''''''''''5''''''''''0'''''">
              <a:rPr lang="en-US" altLang="en-US" sz="1000" smtClean="0">
                <a:effectLst/>
                <a:sym typeface="+mn-lt"/>
              </a:rPr>
              <a:pPr marL="0" lvl="0" indent="0" algn="ctr">
                <a:spcBef>
                  <a:spcPct val="0"/>
                </a:spcBef>
                <a:buNone/>
              </a:pPr>
              <a:t>350</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896C3B24-8F13-0969-122B-512CBB4B427E}"/>
              </a:ext>
            </a:extLst>
          </p:cNvPr>
          <p:cNvSpPr>
            <a:spLocks/>
          </p:cNvSpPr>
          <p:nvPr>
            <p:custDataLst>
              <p:tags r:id="rId73"/>
            </p:custDataLst>
          </p:nvPr>
        </p:nvSpPr>
        <p:spPr bwMode="gray">
          <a:xfrm>
            <a:off x="5000625" y="28225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DDD0A86-B88C-4A4A-B9E3-4D3721199788}"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EE6425BC-D276-0EE5-FD3A-65341317C587}"/>
              </a:ext>
            </a:extLst>
          </p:cNvPr>
          <p:cNvSpPr>
            <a:spLocks/>
          </p:cNvSpPr>
          <p:nvPr>
            <p:custDataLst>
              <p:tags r:id="rId74"/>
            </p:custDataLst>
          </p:nvPr>
        </p:nvSpPr>
        <p:spPr bwMode="auto">
          <a:xfrm>
            <a:off x="50292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1BAAA4-E111-4F56-965F-4BF66928319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8087BC0F-C23E-3028-5ACC-69F3F88DFD75}"/>
              </a:ext>
            </a:extLst>
          </p:cNvPr>
          <p:cNvSpPr>
            <a:spLocks/>
          </p:cNvSpPr>
          <p:nvPr>
            <p:custDataLst>
              <p:tags r:id="rId75"/>
            </p:custDataLst>
          </p:nvPr>
        </p:nvSpPr>
        <p:spPr bwMode="gray">
          <a:xfrm>
            <a:off x="5262563" y="3282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6F2BE0-08D9-412F-A7FA-8C41D68B01E9}" type="datetime'''''''''''3''''''''''''''''5''''''''''''''''''''''''''''''1'''">
              <a:rPr lang="en-US" altLang="en-US" sz="1000" smtClean="0">
                <a:effectLst/>
                <a:sym typeface="+mn-lt"/>
              </a:rPr>
              <a:pPr marL="0" lvl="0" indent="0" algn="ctr">
                <a:spcBef>
                  <a:spcPct val="0"/>
                </a:spcBef>
                <a:buNone/>
              </a:pPr>
              <a:t>351</a:t>
            </a:fld>
            <a:endParaRPr kumimoji="1" lang="en-US" altLang="ja-JP" sz="1000" dirty="0">
              <a:sym typeface="+mn-lt"/>
            </a:endParaRPr>
          </a:p>
        </p:txBody>
      </p:sp>
      <p:sp useBgFill="1">
        <p:nvSpPr>
          <p:cNvPr id="164" name="テキスト プレースホルダ 9">
            <a:extLst>
              <a:ext uri="{FF2B5EF4-FFF2-40B4-BE49-F238E27FC236}">
                <a16:creationId xmlns:a16="http://schemas.microsoft.com/office/drawing/2014/main" id="{BE87269A-E022-AD18-95EA-DF9A53AB64E3}"/>
              </a:ext>
            </a:extLst>
          </p:cNvPr>
          <p:cNvSpPr>
            <a:spLocks/>
          </p:cNvSpPr>
          <p:nvPr>
            <p:custDataLst>
              <p:tags r:id="rId76"/>
            </p:custDataLst>
          </p:nvPr>
        </p:nvSpPr>
        <p:spPr bwMode="gray">
          <a:xfrm>
            <a:off x="5280025" y="2825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354424E-1B5D-42FD-A70B-EE5120970DCF}"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3ADE48AA-EE04-17E1-ECB5-F8295B6E4A73}"/>
              </a:ext>
            </a:extLst>
          </p:cNvPr>
          <p:cNvSpPr>
            <a:spLocks/>
          </p:cNvSpPr>
          <p:nvPr>
            <p:custDataLst>
              <p:tags r:id="rId77"/>
            </p:custDataLst>
          </p:nvPr>
        </p:nvSpPr>
        <p:spPr bwMode="auto">
          <a:xfrm>
            <a:off x="5308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802416-B499-4DFD-BDD6-9B3A4D80FCB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92A3F95C-FC56-CB70-956B-AC6191ACB4C2}"/>
              </a:ext>
            </a:extLst>
          </p:cNvPr>
          <p:cNvSpPr>
            <a:spLocks/>
          </p:cNvSpPr>
          <p:nvPr>
            <p:custDataLst>
              <p:tags r:id="rId78"/>
            </p:custDataLst>
          </p:nvPr>
        </p:nvSpPr>
        <p:spPr bwMode="gray">
          <a:xfrm>
            <a:off x="5543550" y="3440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960738-637D-4280-A6B7-2EA4F836F3A8}" type="datetime'''2''''''''''''''''''''''''''''''''''''''''''4''7'">
              <a:rPr lang="en-US" altLang="en-US" sz="1000" smtClean="0">
                <a:effectLst/>
                <a:sym typeface="+mn-lt"/>
              </a:rPr>
              <a:pPr marL="0" lvl="0" indent="0" algn="ctr">
                <a:spcBef>
                  <a:spcPct val="0"/>
                </a:spcBef>
                <a:buNone/>
              </a:pPr>
              <a:t>247</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C1588D64-BDEA-6FE7-FBD9-4558F9E54C62}"/>
              </a:ext>
            </a:extLst>
          </p:cNvPr>
          <p:cNvSpPr>
            <a:spLocks/>
          </p:cNvSpPr>
          <p:nvPr>
            <p:custDataLst>
              <p:tags r:id="rId79"/>
            </p:custDataLst>
          </p:nvPr>
        </p:nvSpPr>
        <p:spPr bwMode="auto">
          <a:xfrm>
            <a:off x="5589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116D84-C06E-4695-9FA4-F94E4E07017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C50D0F4-CCA1-3E68-B579-D6192F99D15C}"/>
              </a:ext>
            </a:extLst>
          </p:cNvPr>
          <p:cNvSpPr>
            <a:spLocks/>
          </p:cNvSpPr>
          <p:nvPr>
            <p:custDataLst>
              <p:tags r:id="rId80"/>
            </p:custDataLst>
          </p:nvPr>
        </p:nvSpPr>
        <p:spPr bwMode="gray">
          <a:xfrm>
            <a:off x="5822950" y="3414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B5788D-259E-4B6E-9884-71C597819954}" type="datetime'2''''''6''''''''''''''''''''''''''''''''''''''3'''''''''''">
              <a:rPr lang="en-US" altLang="en-US" sz="1000" smtClean="0">
                <a:effectLst/>
                <a:sym typeface="+mn-lt"/>
              </a:rPr>
              <a:pPr marL="0" lvl="0" indent="0" algn="ctr">
                <a:spcBef>
                  <a:spcPct val="0"/>
                </a:spcBef>
                <a:buNone/>
              </a:pPr>
              <a:t>263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EAF8FE9C-04CB-49BD-A0A7-3CA5D899F214}"/>
              </a:ext>
            </a:extLst>
          </p:cNvPr>
          <p:cNvSpPr>
            <a:spLocks/>
          </p:cNvSpPr>
          <p:nvPr>
            <p:custDataLst>
              <p:tags r:id="rId81"/>
            </p:custDataLst>
          </p:nvPr>
        </p:nvSpPr>
        <p:spPr bwMode="auto">
          <a:xfrm>
            <a:off x="58689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A0BC12-9C63-4AF4-B2C2-95219CB10EA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440AF252-80EF-2D03-6187-1142DF14387E}"/>
              </a:ext>
            </a:extLst>
          </p:cNvPr>
          <p:cNvSpPr>
            <a:spLocks/>
          </p:cNvSpPr>
          <p:nvPr>
            <p:custDataLst>
              <p:tags r:id="rId82"/>
            </p:custDataLst>
          </p:nvPr>
        </p:nvSpPr>
        <p:spPr bwMode="gray">
          <a:xfrm>
            <a:off x="6102350" y="3333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0D6A03-E180-473B-9BAC-095EB13DAA54}" type="datetime'''''''3''''''''''''''''''1''''''''8'''''''''''''''''''''''''''">
              <a:rPr lang="en-US" altLang="en-US" sz="1000" smtClean="0">
                <a:effectLst/>
                <a:sym typeface="+mn-lt"/>
              </a:rPr>
              <a:pPr marL="0" lvl="0" indent="0" algn="ctr">
                <a:spcBef>
                  <a:spcPct val="0"/>
                </a:spcBef>
                <a:buNone/>
              </a:pPr>
              <a:t>318</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FF6247B9-9C2F-DCDE-B75A-972E4D1DAEC9}"/>
              </a:ext>
            </a:extLst>
          </p:cNvPr>
          <p:cNvSpPr>
            <a:spLocks/>
          </p:cNvSpPr>
          <p:nvPr>
            <p:custDataLst>
              <p:tags r:id="rId83"/>
            </p:custDataLst>
          </p:nvPr>
        </p:nvSpPr>
        <p:spPr bwMode="auto">
          <a:xfrm>
            <a:off x="6148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BEB6FF4-D6A1-4735-AF34-83201DEAF91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4" name="Text Placeholder 12"/>
          <p:cNvSpPr>
            <a:spLocks noGrp="1"/>
          </p:cNvSpPr>
          <p:nvPr>
            <p:custDataLst>
              <p:tags r:id="rId84"/>
            </p:custDataLst>
          </p:nvPr>
        </p:nvSpPr>
        <p:spPr bwMode="auto">
          <a:xfrm>
            <a:off x="323850" y="2087563"/>
            <a:ext cx="889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ja-JP" altLang="en-US" sz="800" b="0" noProof="1">
                <a:solidFill>
                  <a:srgbClr val="000000"/>
                </a:solidFill>
                <a:latin typeface="Arial"/>
                <a:ea typeface="ＭＳ Ｐゴシック"/>
                <a:sym typeface="+mn-lt"/>
              </a:rPr>
              <a:t>（10億 US$） </a:t>
            </a:r>
            <a:r>
              <a:rPr kumimoji="0" lang="en-US" altLang="ja-JP" sz="800" b="0" baseline="30000" noProof="1">
                <a:solidFill>
                  <a:srgbClr val="000000"/>
                </a:solidFill>
                <a:latin typeface="Arial"/>
                <a:ea typeface="ＭＳ Ｐゴシック"/>
                <a:sym typeface="+mn-lt"/>
              </a:rPr>
              <a:t>*2020年値</a:t>
            </a:r>
          </a:p>
        </p:txBody>
      </p:sp>
      <p:sp useBgFill="1">
        <p:nvSpPr>
          <p:cNvPr id="157" name="テキスト プレースホルダ 9">
            <a:extLst>
              <a:ext uri="{FF2B5EF4-FFF2-40B4-BE49-F238E27FC236}">
                <a16:creationId xmlns:a16="http://schemas.microsoft.com/office/drawing/2014/main" id="{A906B172-3590-D12E-E98E-C623BB700092}"/>
              </a:ext>
            </a:extLst>
          </p:cNvPr>
          <p:cNvSpPr>
            <a:spLocks/>
          </p:cNvSpPr>
          <p:nvPr>
            <p:custDataLst>
              <p:tags r:id="rId85"/>
            </p:custDataLst>
          </p:nvPr>
        </p:nvSpPr>
        <p:spPr bwMode="gray">
          <a:xfrm>
            <a:off x="6400800" y="2968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53097B-683B-4BB1-9893-6F72B4845481}"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F3E8A401-203A-0491-4630-B451E4C8BA24}"/>
              </a:ext>
            </a:extLst>
          </p:cNvPr>
          <p:cNvSpPr>
            <a:spLocks/>
          </p:cNvSpPr>
          <p:nvPr>
            <p:custDataLst>
              <p:tags r:id="rId86"/>
            </p:custDataLst>
          </p:nvPr>
        </p:nvSpPr>
        <p:spPr bwMode="auto">
          <a:xfrm>
            <a:off x="6429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F5AF75-9C7E-456E-BF1B-7419291E37FB}"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7F26D61C-C6A8-02A6-02C7-51072CBA83D4}"/>
              </a:ext>
            </a:extLst>
          </p:cNvPr>
          <p:cNvSpPr>
            <a:spLocks/>
          </p:cNvSpPr>
          <p:nvPr>
            <p:custDataLst>
              <p:tags r:id="rId87"/>
            </p:custDataLst>
          </p:nvPr>
        </p:nvSpPr>
        <p:spPr bwMode="gray">
          <a:xfrm>
            <a:off x="6662738" y="3175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4913E9-4B8F-4AA7-968D-3E6971D2793C}" type="datetime'''''''''''42''''''''''''''''''''''3'''''''''''">
              <a:rPr lang="en-US" altLang="en-US" sz="1000" smtClean="0">
                <a:effectLst/>
                <a:sym typeface="+mn-lt"/>
              </a:rPr>
              <a:pPr marL="0" lvl="0" indent="0" algn="ctr">
                <a:spcBef>
                  <a:spcPct val="0"/>
                </a:spcBef>
                <a:buNone/>
              </a:pPr>
              <a:t>423</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12662825-91BE-E0C1-38B5-976634F9F2D3}"/>
              </a:ext>
            </a:extLst>
          </p:cNvPr>
          <p:cNvSpPr>
            <a:spLocks/>
          </p:cNvSpPr>
          <p:nvPr>
            <p:custDataLst>
              <p:tags r:id="rId88"/>
            </p:custDataLst>
          </p:nvPr>
        </p:nvSpPr>
        <p:spPr bwMode="gray">
          <a:xfrm>
            <a:off x="6680200" y="302895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0390BB-6A33-494D-84E5-DBFA8E62BC1B}"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42" name="Text Placeholder 12"/>
          <p:cNvSpPr>
            <a:spLocks noGrp="1"/>
          </p:cNvSpPr>
          <p:nvPr>
            <p:custDataLst>
              <p:tags r:id="rId89"/>
            </p:custDataLst>
          </p:nvPr>
        </p:nvSpPr>
        <p:spPr bwMode="auto">
          <a:xfrm>
            <a:off x="7875588" y="2087563"/>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solidFill>
                  <a:srgbClr val="000000"/>
                </a:solidFill>
                <a:latin typeface="Arial"/>
                <a:ea typeface="ＭＳ Ｐゴシック"/>
                <a:sym typeface="+mn-lt"/>
              </a:rPr>
              <a:t>（%）</a:t>
            </a:r>
          </a:p>
        </p:txBody>
      </p:sp>
      <p:sp>
        <p:nvSpPr>
          <p:cNvPr id="188" name="テキスト プレースホルダ 9">
            <a:extLst>
              <a:ext uri="{FF2B5EF4-FFF2-40B4-BE49-F238E27FC236}">
                <a16:creationId xmlns:a16="http://schemas.microsoft.com/office/drawing/2014/main" id="{C6A3CAD6-7307-5D15-5FE3-5BEB9251060F}"/>
              </a:ext>
            </a:extLst>
          </p:cNvPr>
          <p:cNvSpPr>
            <a:spLocks/>
          </p:cNvSpPr>
          <p:nvPr>
            <p:custDataLst>
              <p:tags r:id="rId90"/>
            </p:custDataLst>
          </p:nvPr>
        </p:nvSpPr>
        <p:spPr bwMode="auto">
          <a:xfrm>
            <a:off x="6708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FC2DC1-6847-4EC0-8600-F03F98DB4CC3}" type="datetime'''''''''''''''''''''''''''''2''''''''''''''''''''''''1'''''''">
              <a:rPr lang="en-US" altLang="en-US" sz="1000" smtClean="0"/>
              <a:pPr/>
              <a:t>21</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37B58C95-804E-3076-56D8-DF31471800D0}"/>
              </a:ext>
            </a:extLst>
          </p:cNvPr>
          <p:cNvSpPr>
            <a:spLocks/>
          </p:cNvSpPr>
          <p:nvPr>
            <p:custDataLst>
              <p:tags r:id="rId91"/>
            </p:custDataLst>
          </p:nvPr>
        </p:nvSpPr>
        <p:spPr bwMode="gray">
          <a:xfrm>
            <a:off x="6942138" y="3097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7E5558B-BCB8-41D6-9A87-39F772422B3E}" type="datetime'''''4''''''''7''''''''''''''''''''''5'''''''''''''''''''''''''">
              <a:rPr lang="en-US" altLang="en-US" sz="1000" smtClean="0">
                <a:effectLst/>
                <a:sym typeface="+mn-lt"/>
              </a:rPr>
              <a:pPr marL="0" lvl="0" indent="0" algn="ctr">
                <a:spcBef>
                  <a:spcPct val="0"/>
                </a:spcBef>
                <a:buNone/>
              </a:pPr>
              <a:t>475</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EB86FC1-5E9A-1421-2278-26871E8DE21A}"/>
              </a:ext>
            </a:extLst>
          </p:cNvPr>
          <p:cNvSpPr>
            <a:spLocks/>
          </p:cNvSpPr>
          <p:nvPr>
            <p:custDataLst>
              <p:tags r:id="rId92"/>
            </p:custDataLst>
          </p:nvPr>
        </p:nvSpPr>
        <p:spPr bwMode="gray">
          <a:xfrm>
            <a:off x="6383338" y="3236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57694F-D4E1-4AD4-823E-9BF20F1BC7EE}" type="datetime'''''''''''''3''''''''''''''8''''''''''''''''3'''''''">
              <a:rPr lang="en-US" altLang="en-US" sz="1000" smtClean="0">
                <a:effectLst/>
                <a:sym typeface="+mn-lt"/>
              </a:rPr>
              <a:pPr marL="0" lvl="0" indent="0" algn="ctr">
                <a:spcBef>
                  <a:spcPct val="0"/>
                </a:spcBef>
                <a:buNone/>
              </a:pPr>
              <a:t>383</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BDD32584-0F01-48DF-CEB6-989145F3AB6B}"/>
              </a:ext>
            </a:extLst>
          </p:cNvPr>
          <p:cNvSpPr>
            <a:spLocks/>
          </p:cNvSpPr>
          <p:nvPr>
            <p:custDataLst>
              <p:tags r:id="rId93"/>
            </p:custDataLst>
          </p:nvPr>
        </p:nvSpPr>
        <p:spPr bwMode="auto">
          <a:xfrm>
            <a:off x="69881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9A6706-DE6F-495F-AE94-C2CEC59B12E7}" type="datetime'''''''''''22'''''''''''''''''''''''''''''''''''''''">
              <a:rPr lang="en-US" altLang="en-US" sz="1000" smtClean="0"/>
              <a:pPr/>
              <a:t>22</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2448E0EB-62B4-B041-1B32-474484F76FB8}"/>
              </a:ext>
            </a:extLst>
          </p:cNvPr>
          <p:cNvSpPr>
            <a:spLocks/>
          </p:cNvSpPr>
          <p:nvPr>
            <p:custDataLst>
              <p:tags r:id="rId94"/>
            </p:custDataLst>
          </p:nvPr>
        </p:nvSpPr>
        <p:spPr bwMode="gray">
          <a:xfrm>
            <a:off x="7221538" y="3219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CEDBAD-93B3-4C7F-B559-6B83F1B3F9C9}" type="datetime'''''''''''3''''94'''''''''''">
              <a:rPr lang="en-US" altLang="en-US" sz="1000" smtClean="0">
                <a:effectLst/>
                <a:sym typeface="+mn-lt"/>
              </a:rPr>
              <a:pPr marL="0" lvl="0" indent="0" algn="ctr">
                <a:spcBef>
                  <a:spcPct val="0"/>
                </a:spcBef>
                <a:buNone/>
              </a:pPr>
              <a:t>394</a:t>
            </a:fld>
            <a:endParaRPr kumimoji="1" lang="en-US" altLang="ja-JP" sz="1000" dirty="0">
              <a:sym typeface="+mn-lt"/>
            </a:endParaRPr>
          </a:p>
        </p:txBody>
      </p:sp>
      <p:sp useBgFill="1">
        <p:nvSpPr>
          <p:cNvPr id="104" name="テキスト プレースホルダ 9">
            <a:extLst>
              <a:ext uri="{FF2B5EF4-FFF2-40B4-BE49-F238E27FC236}">
                <a16:creationId xmlns:a16="http://schemas.microsoft.com/office/drawing/2014/main" id="{6EBD23A3-6B99-FC6D-2C17-90B6BE3E992B}"/>
              </a:ext>
            </a:extLst>
          </p:cNvPr>
          <p:cNvSpPr>
            <a:spLocks/>
          </p:cNvSpPr>
          <p:nvPr>
            <p:custDataLst>
              <p:tags r:id="rId95"/>
            </p:custDataLst>
          </p:nvPr>
        </p:nvSpPr>
        <p:spPr bwMode="gray">
          <a:xfrm>
            <a:off x="7239000" y="29337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8E0DBF-36A3-4B4B-9DA0-F91A19676864}"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75BC053C-CDD0-F6F9-0470-413D48A54A88}"/>
              </a:ext>
            </a:extLst>
          </p:cNvPr>
          <p:cNvSpPr>
            <a:spLocks/>
          </p:cNvSpPr>
          <p:nvPr>
            <p:custDataLst>
              <p:tags r:id="rId96"/>
            </p:custDataLst>
          </p:nvPr>
        </p:nvSpPr>
        <p:spPr bwMode="auto">
          <a:xfrm>
            <a:off x="7267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D99117-6698-49CF-AFCE-9E6B063869F9}" type="datetime'''''''''2''''''''''''''''''''''3'">
              <a:rPr lang="en-US" altLang="en-US" sz="1000" smtClean="0"/>
              <a:pPr/>
              <a:t>23</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09ECFD1F-1EB2-6AC7-7F0A-2F2528F697F4}"/>
              </a:ext>
            </a:extLst>
          </p:cNvPr>
          <p:cNvSpPr>
            <a:spLocks/>
          </p:cNvSpPr>
          <p:nvPr>
            <p:custDataLst>
              <p:tags r:id="rId97"/>
            </p:custDataLst>
          </p:nvPr>
        </p:nvSpPr>
        <p:spPr bwMode="gray">
          <a:xfrm>
            <a:off x="7502525" y="3235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8EEF4A-CA0E-42A7-BB2A-F4867E76B66F}" type="datetime'''38''''''''''''''''''''''''3'''''">
              <a:rPr lang="en-US" altLang="en-US" sz="1000" smtClean="0">
                <a:effectLst/>
                <a:sym typeface="+mn-lt"/>
              </a:rPr>
              <a:pPr/>
              <a:t>383</a:t>
            </a:fld>
            <a:endParaRPr kumimoji="1" lang="en-US" altLang="ja-JP" sz="1000" dirty="0">
              <a:sym typeface="+mn-lt"/>
            </a:endParaRPr>
          </a:p>
        </p:txBody>
      </p:sp>
      <p:sp useBgFill="1">
        <p:nvSpPr>
          <p:cNvPr id="16" name="テキスト プレースホルダ 9">
            <a:extLst>
              <a:ext uri="{FF2B5EF4-FFF2-40B4-BE49-F238E27FC236}">
                <a16:creationId xmlns:a16="http://schemas.microsoft.com/office/drawing/2014/main" id="{D4E11E4D-6896-EDB0-55C7-F68923E15BDD}"/>
              </a:ext>
            </a:extLst>
          </p:cNvPr>
          <p:cNvSpPr>
            <a:spLocks/>
          </p:cNvSpPr>
          <p:nvPr>
            <p:custDataLst>
              <p:tags r:id="rId98"/>
            </p:custDataLst>
          </p:nvPr>
        </p:nvSpPr>
        <p:spPr bwMode="gray">
          <a:xfrm>
            <a:off x="7519988" y="35321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B071DC-E09A-4EDF-8655-A99A0ABCC8C7}" type="datetime'''2''.''4'''''''''''''''''''''''''''''''''''''''''">
              <a:rPr lang="en-US" altLang="en-US" sz="1000" smtClean="0">
                <a:effectLst/>
                <a:sym typeface="+mn-lt"/>
              </a:rPr>
              <a:pPr/>
              <a:t>2.4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B879B139-DF2B-F8B2-B24D-F6BD1D6221B8}"/>
              </a:ext>
            </a:extLst>
          </p:cNvPr>
          <p:cNvSpPr>
            <a:spLocks/>
          </p:cNvSpPr>
          <p:nvPr>
            <p:custDataLst>
              <p:tags r:id="rId99"/>
            </p:custDataLst>
          </p:nvPr>
        </p:nvSpPr>
        <p:spPr bwMode="auto">
          <a:xfrm>
            <a:off x="75485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3B773B-D837-4265-B31C-6B2657DB1B03}" type="datetime'''''''''''''''''''2''''''''''''4'''''''''''">
              <a:rPr lang="en-US" altLang="en-US" sz="1000" smtClean="0"/>
              <a:pPr/>
              <a:t>24</a:t>
            </a:fld>
            <a:endParaRPr kumimoji="1" lang="en-US" altLang="ja-JP" sz="1000" dirty="0">
              <a:sym typeface="+mn-lt"/>
            </a:endParaRPr>
          </a:p>
        </p:txBody>
      </p:sp>
      <p:sp useBgFill="1">
        <p:nvSpPr>
          <p:cNvPr id="102" name="テキスト プレースホルダ 9">
            <a:extLst>
              <a:ext uri="{FF2B5EF4-FFF2-40B4-BE49-F238E27FC236}">
                <a16:creationId xmlns:a16="http://schemas.microsoft.com/office/drawing/2014/main" id="{6E080FD4-6FC0-EF30-2D07-5B562C030D87}"/>
              </a:ext>
            </a:extLst>
          </p:cNvPr>
          <p:cNvSpPr>
            <a:spLocks/>
          </p:cNvSpPr>
          <p:nvPr>
            <p:custDataLst>
              <p:tags r:id="rId100"/>
            </p:custDataLst>
          </p:nvPr>
        </p:nvSpPr>
        <p:spPr bwMode="gray">
          <a:xfrm>
            <a:off x="6959600" y="2392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0EB606-4213-4C7C-A290-879DAE85DBBC}"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Tree>
    <p:extLst>
      <p:ext uri="{BB962C8B-B14F-4D97-AF65-F5344CB8AC3E}">
        <p14:creationId xmlns:p14="http://schemas.microsoft.com/office/powerpoint/2010/main" val="1379062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845587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 imgW="360" imgH="360" progId="TCLayout.ActiveDocument.1">
                  <p:embed/>
                </p:oleObj>
              </mc:Choice>
              <mc:Fallback>
                <p:oleObj name="think-cellスライド" r:id="rId30" imgW="360" imgH="360" progId="TCLayout.ActiveDocument.1">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政府の医療分野への支出額 </a:t>
            </a:r>
            <a:r>
              <a:rPr lang="ja-JP" altLang="en-US" sz="2000" noProof="1">
                <a:latin typeface="Arial Black"/>
                <a:ea typeface="HGP創英角ｺﾞｼｯｸUB"/>
              </a:rPr>
              <a:t>（</a:t>
            </a:r>
            <a:r>
              <a:rPr lang="en-US" altLang="ja-JP" sz="2000" noProof="1">
                <a:latin typeface="Arial Black"/>
                <a:ea typeface="HGP創英角ｺﾞｼｯｸUB"/>
              </a:rPr>
              <a:t>2</a:t>
            </a:r>
            <a:r>
              <a:rPr lang="ja-JP" sz="2000" noProof="1">
                <a:latin typeface="Arial Black"/>
                <a:ea typeface="HGP創英角ｺﾞｼｯｸUB"/>
              </a:rPr>
              <a:t>/2</a:t>
            </a:r>
            <a:r>
              <a:rPr lang="ja-JP" altLang="en-US" sz="2000" noProof="1">
                <a:latin typeface="Arial Black"/>
                <a:ea typeface="HGP創英角ｺﾞｼｯｸUB"/>
              </a:rPr>
              <a:t>）</a:t>
            </a:r>
            <a:endParaRPr lang="ja-JP" sz="2000" dirty="0">
              <a:latin typeface="Arial Black"/>
              <a:ea typeface="HGP創英角ｺﾞｼｯｸUB"/>
            </a:endParaRPr>
          </a:p>
        </p:txBody>
      </p:sp>
      <p:sp>
        <p:nvSpPr>
          <p:cNvPr id="4" name="テキスト ボックス 3"/>
          <p:cNvSpPr txBox="1"/>
          <p:nvPr/>
        </p:nvSpPr>
        <p:spPr>
          <a:xfrm>
            <a:off x="200472" y="1070259"/>
            <a:ext cx="9505056" cy="216662"/>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新型コロナウイルス感染症のパンデミック後、政府は</a:t>
            </a:r>
            <a:r>
              <a:rPr lang="en-US" altLang="ja-JP" sz="1400" noProof="1">
                <a:latin typeface="Arial"/>
                <a:ea typeface="ＭＳ Ｐゴシック"/>
                <a:cs typeface="Arial"/>
              </a:rPr>
              <a:t>2021</a:t>
            </a:r>
            <a:r>
              <a:rPr lang="ja-JP" altLang="en-US" sz="1400" noProof="1">
                <a:latin typeface="Arial"/>
                <a:ea typeface="ＭＳ Ｐゴシック"/>
                <a:cs typeface="Arial"/>
              </a:rPr>
              <a:t>年から医療費支出を増やし続けている。</a:t>
            </a:r>
            <a:endParaRPr lang="en-US" altLang="ja-JP" sz="1400" dirty="0">
              <a:latin typeface="MS PGothic"/>
              <a:ea typeface="ＭＳ Ｐゴシック"/>
              <a:cs typeface="Arial"/>
            </a:endParaRPr>
          </a:p>
        </p:txBody>
      </p:sp>
      <p:sp>
        <p:nvSpPr>
          <p:cNvPr id="22" name="テキスト ボックス 21"/>
          <p:cNvSpPr txBox="1"/>
          <p:nvPr/>
        </p:nvSpPr>
        <p:spPr>
          <a:xfrm>
            <a:off x="200472" y="6591881"/>
            <a:ext cx="8640960"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a:t>
            </a:r>
            <a:r>
              <a:rPr lang="en-US" altLang="ja-JP" sz="800" noProof="1">
                <a:latin typeface="Arial"/>
                <a:ea typeface="ＭＳ Ｐゴシック"/>
                <a:cs typeface="Arial"/>
              </a:rPr>
              <a:t>出所</a:t>
            </a:r>
            <a:r>
              <a:rPr lang="ja-JP" altLang="en-US" sz="800" noProof="1">
                <a:latin typeface="Arial"/>
                <a:ea typeface="ＭＳ Ｐゴシック"/>
                <a:cs typeface="Arial"/>
              </a:rPr>
              <a:t>）</a:t>
            </a:r>
            <a:r>
              <a:rPr lang="en-US" altLang="ja-JP" sz="800" noProof="1">
                <a:latin typeface="Arial"/>
                <a:ea typeface="ＭＳ Ｐゴシック"/>
                <a:cs typeface="Arial"/>
              </a:rPr>
              <a:t> 世界保健機関</a:t>
            </a:r>
            <a:r>
              <a:rPr lang="ja-JP" altLang="en-US" sz="800" noProof="1">
                <a:latin typeface="Arial"/>
                <a:ea typeface="ＭＳ Ｐゴシック"/>
                <a:cs typeface="Arial"/>
              </a:rPr>
              <a:t>（</a:t>
            </a:r>
            <a:r>
              <a:rPr lang="en-US" altLang="ja-JP" sz="800" noProof="1">
                <a:latin typeface="Arial"/>
                <a:ea typeface="ＭＳ Ｐゴシック"/>
                <a:cs typeface="Arial"/>
              </a:rPr>
              <a:t>WHO</a:t>
            </a:r>
            <a:r>
              <a:rPr lang="ja-JP" altLang="en-US" sz="800" noProof="1">
                <a:latin typeface="Arial"/>
                <a:ea typeface="ＭＳ Ｐゴシック"/>
                <a:cs typeface="Arial"/>
              </a:rPr>
              <a:t>）</a:t>
            </a:r>
            <a:r>
              <a:rPr lang="en-US" altLang="ja-JP" sz="800" noProof="1">
                <a:latin typeface="Arial"/>
                <a:ea typeface="ＭＳ Ｐゴシック"/>
                <a:cs typeface="Arial"/>
              </a:rPr>
              <a:t>「Global Health Expenditure Database</a:t>
            </a:r>
            <a:r>
              <a:rPr lang="ja-JP" altLang="en-US" sz="800" noProof="1">
                <a:latin typeface="Arial"/>
                <a:ea typeface="ＭＳ Ｐゴシック"/>
                <a:cs typeface="Arial"/>
              </a:rPr>
              <a:t>　</a:t>
            </a:r>
            <a:r>
              <a:rPr lang="en-US" altLang="ja-JP" sz="800" noProof="1">
                <a:latin typeface="Arial"/>
                <a:ea typeface="ＭＳ Ｐゴシック"/>
                <a:cs typeface="Arial"/>
              </a:rPr>
              <a:t>2022</a:t>
            </a:r>
            <a:r>
              <a:rPr lang="ja-JP" altLang="en-US" sz="800" noProof="1">
                <a:latin typeface="Arial"/>
                <a:ea typeface="ＭＳ Ｐゴシック"/>
                <a:cs typeface="Arial"/>
              </a:rPr>
              <a:t>年</a:t>
            </a:r>
            <a:r>
              <a:rPr lang="en-US" altLang="ja-JP" sz="800" noProof="1">
                <a:latin typeface="Arial"/>
                <a:ea typeface="ＭＳ Ｐゴシック"/>
                <a:cs typeface="Arial"/>
              </a:rPr>
              <a:t>10</a:t>
            </a:r>
            <a:r>
              <a:rPr lang="ja-JP" altLang="en-US" sz="800" noProof="1">
                <a:latin typeface="Arial"/>
                <a:ea typeface="ＭＳ Ｐゴシック"/>
                <a:cs typeface="Arial"/>
              </a:rPr>
              <a:t>月</a:t>
            </a:r>
            <a:r>
              <a:rPr lang="en-US" altLang="ja-JP" sz="800" noProof="1">
                <a:latin typeface="Arial"/>
                <a:ea typeface="ＭＳ Ｐゴシック"/>
                <a:cs typeface="Arial"/>
              </a:rPr>
              <a:t>」</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en-US" altLang="ja-JP" sz="800" dirty="0">
              <a:latin typeface="Arial"/>
              <a:ea typeface="ＭＳ Ｐゴシック"/>
              <a:cs typeface="Arial"/>
            </a:endParaRPr>
          </a:p>
        </p:txBody>
      </p:sp>
      <p:cxnSp>
        <p:nvCxnSpPr>
          <p:cNvPr id="74" name="直線コネクタ 22"/>
          <p:cNvCxnSpPr/>
          <p:nvPr/>
        </p:nvCxnSpPr>
        <p:spPr>
          <a:xfrm>
            <a:off x="361598" y="2164001"/>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947977"/>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政府の医療予算</a:t>
            </a:r>
          </a:p>
        </p:txBody>
      </p:sp>
      <p:sp>
        <p:nvSpPr>
          <p:cNvPr id="32" name="テキスト ボックス 11">
            <a:extLst>
              <a:ext uri="{FF2B5EF4-FFF2-40B4-BE49-F238E27FC236}">
                <a16:creationId xmlns:a16="http://schemas.microsoft.com/office/drawing/2014/main" id="{15A74722-4CB3-A2A4-E81E-AC163D2C2DE0}"/>
              </a:ext>
            </a:extLst>
          </p:cNvPr>
          <p:cNvSpPr txBox="1"/>
          <p:nvPr/>
        </p:nvSpPr>
        <p:spPr>
          <a:xfrm>
            <a:off x="361598" y="2218225"/>
            <a:ext cx="828032" cy="144016"/>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86" name="Chart 185">
            <a:extLst>
              <a:ext uri="{FF2B5EF4-FFF2-40B4-BE49-F238E27FC236}">
                <a16:creationId xmlns:a16="http://schemas.microsoft.com/office/drawing/2014/main" id="{8A6AB197-4462-8F1B-DF01-CBAFE5E5AC43}"/>
              </a:ext>
            </a:extLst>
          </p:cNvPr>
          <p:cNvGraphicFramePr/>
          <p:nvPr>
            <p:custDataLst>
              <p:tags r:id="rId3"/>
            </p:custDataLst>
            <p:extLst>
              <p:ext uri="{D42A27DB-BD31-4B8C-83A1-F6EECF244321}">
                <p14:modId xmlns:p14="http://schemas.microsoft.com/office/powerpoint/2010/main" val="916272096"/>
              </p:ext>
            </p:extLst>
          </p:nvPr>
        </p:nvGraphicFramePr>
        <p:xfrm>
          <a:off x="141288" y="2128838"/>
          <a:ext cx="9502775" cy="3587750"/>
        </p:xfrm>
        <a:graphic>
          <a:graphicData uri="http://schemas.openxmlformats.org/drawingml/2006/chart">
            <c:chart xmlns:c="http://schemas.openxmlformats.org/drawingml/2006/chart" xmlns:r="http://schemas.openxmlformats.org/officeDocument/2006/relationships" r:id="rId32"/>
          </a:graphicData>
        </a:graphic>
      </p:graphicFrame>
      <p:sp>
        <p:nvSpPr>
          <p:cNvPr id="7" name="テキスト プレースホルダ 9">
            <a:extLst>
              <a:ext uri="{FF2B5EF4-FFF2-40B4-BE49-F238E27FC236}">
                <a16:creationId xmlns:a16="http://schemas.microsoft.com/office/drawing/2014/main" id="{28935646-DD34-7366-5876-A897D20A1F5E}"/>
              </a:ext>
            </a:extLst>
          </p:cNvPr>
          <p:cNvSpPr>
            <a:spLocks/>
          </p:cNvSpPr>
          <p:nvPr>
            <p:custDataLst>
              <p:tags r:id="rId4"/>
            </p:custDataLst>
          </p:nvPr>
        </p:nvSpPr>
        <p:spPr bwMode="auto">
          <a:xfrm>
            <a:off x="820738" y="5487989"/>
            <a:ext cx="374650"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3176A0-B538-4E27-8EBF-D839BE5861FF}" type="datetime'''''2''''''''''''''''0''''''''''''''0''''''''''0'''''''''''''">
              <a:rPr lang="en-US" altLang="en-US" smtClean="0"/>
              <a:pPr/>
              <a:t>2000</a:t>
            </a:fld>
            <a:endParaRPr kumimoji="1" lang="en-US" altLang="ja-JP" dirty="0"/>
          </a:p>
        </p:txBody>
      </p:sp>
      <p:sp>
        <p:nvSpPr>
          <p:cNvPr id="10" name="テキスト プレースホルダ 9">
            <a:extLst>
              <a:ext uri="{FF2B5EF4-FFF2-40B4-BE49-F238E27FC236}">
                <a16:creationId xmlns:a16="http://schemas.microsoft.com/office/drawing/2014/main" id="{95D9D2E2-9320-80F3-73CC-256810DC7756}"/>
              </a:ext>
            </a:extLst>
          </p:cNvPr>
          <p:cNvSpPr>
            <a:spLocks/>
          </p:cNvSpPr>
          <p:nvPr>
            <p:custDataLst>
              <p:tags r:id="rId5"/>
            </p:custDataLst>
          </p:nvPr>
        </p:nvSpPr>
        <p:spPr bwMode="auto">
          <a:xfrm>
            <a:off x="1322388" y="5487989"/>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7C347E-72DE-4E65-986D-0C04CB6BC4DF}" type="datetime'1'''''''''''''''''''''''''''''''''''''''''''''''''''''''''''">
              <a:rPr lang="en-US" altLang="en-US" smtClean="0"/>
              <a:pPr/>
              <a:t>1</a:t>
            </a:fld>
            <a:endParaRPr kumimoji="1" lang="en-US" altLang="ja-JP" dirty="0"/>
          </a:p>
        </p:txBody>
      </p:sp>
      <p:sp>
        <p:nvSpPr>
          <p:cNvPr id="11" name="テキスト プレースホルダ 9">
            <a:extLst>
              <a:ext uri="{FF2B5EF4-FFF2-40B4-BE49-F238E27FC236}">
                <a16:creationId xmlns:a16="http://schemas.microsoft.com/office/drawing/2014/main" id="{7F032A67-ACAA-EF7E-DEDD-0A0EF17DE8C4}"/>
              </a:ext>
            </a:extLst>
          </p:cNvPr>
          <p:cNvSpPr>
            <a:spLocks/>
          </p:cNvSpPr>
          <p:nvPr>
            <p:custDataLst>
              <p:tags r:id="rId6"/>
            </p:custDataLst>
          </p:nvPr>
        </p:nvSpPr>
        <p:spPr bwMode="auto">
          <a:xfrm>
            <a:off x="1685925" y="5487989"/>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9F6959-C095-453F-AC05-D4F5606F6C22}" type="datetime'''''''''''''''''''''''''''2'''''''''''''''''''''''''''''''''''">
              <a:rPr lang="en-US" altLang="en-US" smtClean="0"/>
              <a:pPr/>
              <a:t>2</a:t>
            </a:fld>
            <a:endParaRPr kumimoji="1" lang="en-US" altLang="ja-JP" dirty="0"/>
          </a:p>
        </p:txBody>
      </p:sp>
      <p:sp>
        <p:nvSpPr>
          <p:cNvPr id="19" name="テキスト プレースホルダ 9">
            <a:extLst>
              <a:ext uri="{FF2B5EF4-FFF2-40B4-BE49-F238E27FC236}">
                <a16:creationId xmlns:a16="http://schemas.microsoft.com/office/drawing/2014/main" id="{F359C4FD-B028-FAC3-F571-3DE831DAB353}"/>
              </a:ext>
            </a:extLst>
          </p:cNvPr>
          <p:cNvSpPr>
            <a:spLocks/>
          </p:cNvSpPr>
          <p:nvPr>
            <p:custDataLst>
              <p:tags r:id="rId7"/>
            </p:custDataLst>
          </p:nvPr>
        </p:nvSpPr>
        <p:spPr bwMode="auto">
          <a:xfrm>
            <a:off x="20494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36FE57-423C-494C-BCFE-C6C437567EE1}" type="datetime'''''''''''''''''''''''''''''''''''''''''3'''''''">
              <a:rPr lang="en-US" altLang="en-US" smtClean="0"/>
              <a:pPr/>
              <a:t>3</a:t>
            </a:fld>
            <a:endParaRPr kumimoji="1" lang="en-US" altLang="ja-JP" dirty="0"/>
          </a:p>
        </p:txBody>
      </p:sp>
      <p:sp>
        <p:nvSpPr>
          <p:cNvPr id="20" name="テキスト プレースホルダ 9">
            <a:extLst>
              <a:ext uri="{FF2B5EF4-FFF2-40B4-BE49-F238E27FC236}">
                <a16:creationId xmlns:a16="http://schemas.microsoft.com/office/drawing/2014/main" id="{5D92D793-7BCD-EA52-F003-1F7C9C23F1FF}"/>
              </a:ext>
            </a:extLst>
          </p:cNvPr>
          <p:cNvSpPr>
            <a:spLocks/>
          </p:cNvSpPr>
          <p:nvPr>
            <p:custDataLst>
              <p:tags r:id="rId8"/>
            </p:custDataLst>
          </p:nvPr>
        </p:nvSpPr>
        <p:spPr bwMode="auto">
          <a:xfrm>
            <a:off x="2413000"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7ED4F8-B45D-4B87-8790-55BF0DF938BA}" type="datetime'''''''''''''''''''4'''''''''''''''''''''">
              <a:rPr lang="en-US" altLang="en-US" smtClean="0"/>
              <a:pPr/>
              <a:t>4</a:t>
            </a:fld>
            <a:endParaRPr kumimoji="1" lang="en-US" altLang="ja-JP" dirty="0"/>
          </a:p>
        </p:txBody>
      </p:sp>
      <p:sp>
        <p:nvSpPr>
          <p:cNvPr id="21" name="テキスト プレースホルダ 9">
            <a:extLst>
              <a:ext uri="{FF2B5EF4-FFF2-40B4-BE49-F238E27FC236}">
                <a16:creationId xmlns:a16="http://schemas.microsoft.com/office/drawing/2014/main" id="{B79CEA11-B5F7-25E7-EED1-8F3694BDC47F}"/>
              </a:ext>
            </a:extLst>
          </p:cNvPr>
          <p:cNvSpPr>
            <a:spLocks/>
          </p:cNvSpPr>
          <p:nvPr>
            <p:custDataLst>
              <p:tags r:id="rId9"/>
            </p:custDataLst>
          </p:nvPr>
        </p:nvSpPr>
        <p:spPr bwMode="auto">
          <a:xfrm>
            <a:off x="2778125"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B53BAB-72BB-4212-A73D-A8209F1C9AE7}" type="datetime'''''''''''''''''''''5'''''''''''''''''''''''''''''''''''''''''">
              <a:rPr lang="en-US" altLang="en-US" smtClean="0"/>
              <a:pPr/>
              <a:t>5</a:t>
            </a:fld>
            <a:endParaRPr kumimoji="1" lang="en-US" altLang="ja-JP" dirty="0"/>
          </a:p>
        </p:txBody>
      </p:sp>
      <p:sp>
        <p:nvSpPr>
          <p:cNvPr id="23" name="テキスト プレースホルダ 9">
            <a:extLst>
              <a:ext uri="{FF2B5EF4-FFF2-40B4-BE49-F238E27FC236}">
                <a16:creationId xmlns:a16="http://schemas.microsoft.com/office/drawing/2014/main" id="{84B22A3E-E43A-8E57-AF2C-A3BA01CCCD94}"/>
              </a:ext>
            </a:extLst>
          </p:cNvPr>
          <p:cNvSpPr>
            <a:spLocks/>
          </p:cNvSpPr>
          <p:nvPr>
            <p:custDataLst>
              <p:tags r:id="rId10"/>
            </p:custDataLst>
          </p:nvPr>
        </p:nvSpPr>
        <p:spPr bwMode="auto">
          <a:xfrm>
            <a:off x="31416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CB3E13-CC7E-4FF5-8474-73B9B842F510}" type="datetime'''''''''''''''''''''''''''''''''''''''''''6'">
              <a:rPr lang="en-US" altLang="en-US" smtClean="0"/>
              <a:pPr/>
              <a:t>6</a:t>
            </a:fld>
            <a:endParaRPr kumimoji="1" lang="en-US" altLang="ja-JP" dirty="0"/>
          </a:p>
        </p:txBody>
      </p:sp>
      <p:sp>
        <p:nvSpPr>
          <p:cNvPr id="24" name="テキスト プレースホルダ 9">
            <a:extLst>
              <a:ext uri="{FF2B5EF4-FFF2-40B4-BE49-F238E27FC236}">
                <a16:creationId xmlns:a16="http://schemas.microsoft.com/office/drawing/2014/main" id="{C2A10F0F-167A-D1B7-1277-B2B99F1129EB}"/>
              </a:ext>
            </a:extLst>
          </p:cNvPr>
          <p:cNvSpPr>
            <a:spLocks/>
          </p:cNvSpPr>
          <p:nvPr>
            <p:custDataLst>
              <p:tags r:id="rId11"/>
            </p:custDataLst>
          </p:nvPr>
        </p:nvSpPr>
        <p:spPr bwMode="auto">
          <a:xfrm>
            <a:off x="3505200"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C08A57-D6AE-4502-91D1-7239F2C1E176}" type="datetime'''''''''7'''''''''''''''''''''''''''">
              <a:rPr lang="en-US" altLang="en-US" smtClean="0"/>
              <a:pPr/>
              <a:t>7</a:t>
            </a:fld>
            <a:endParaRPr kumimoji="1" lang="en-US" altLang="ja-JP" dirty="0"/>
          </a:p>
        </p:txBody>
      </p:sp>
      <p:sp>
        <p:nvSpPr>
          <p:cNvPr id="25" name="テキスト プレースホルダ 9">
            <a:extLst>
              <a:ext uri="{FF2B5EF4-FFF2-40B4-BE49-F238E27FC236}">
                <a16:creationId xmlns:a16="http://schemas.microsoft.com/office/drawing/2014/main" id="{C4EE7EC1-A423-EC2F-C355-D49E03E2F7FF}"/>
              </a:ext>
            </a:extLst>
          </p:cNvPr>
          <p:cNvSpPr>
            <a:spLocks/>
          </p:cNvSpPr>
          <p:nvPr>
            <p:custDataLst>
              <p:tags r:id="rId12"/>
            </p:custDataLst>
          </p:nvPr>
        </p:nvSpPr>
        <p:spPr bwMode="auto">
          <a:xfrm>
            <a:off x="3868738"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1EB9AD-82E1-47FB-8F71-A0C51F4EBF36}" type="datetime'''''''''''''''''''''''''''''''''''''''''''''8'''''''''''">
              <a:rPr lang="en-US" altLang="en-US" smtClean="0"/>
              <a:pPr/>
              <a:t>8</a:t>
            </a:fld>
            <a:endParaRPr kumimoji="1" lang="en-US" altLang="ja-JP" dirty="0"/>
          </a:p>
        </p:txBody>
      </p:sp>
      <p:sp>
        <p:nvSpPr>
          <p:cNvPr id="26" name="テキスト プレースホルダ 9">
            <a:extLst>
              <a:ext uri="{FF2B5EF4-FFF2-40B4-BE49-F238E27FC236}">
                <a16:creationId xmlns:a16="http://schemas.microsoft.com/office/drawing/2014/main" id="{E4E38F60-3DF4-A05A-467F-5728B5140916}"/>
              </a:ext>
            </a:extLst>
          </p:cNvPr>
          <p:cNvSpPr>
            <a:spLocks/>
          </p:cNvSpPr>
          <p:nvPr>
            <p:custDataLst>
              <p:tags r:id="rId13"/>
            </p:custDataLst>
          </p:nvPr>
        </p:nvSpPr>
        <p:spPr bwMode="auto">
          <a:xfrm>
            <a:off x="42338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196ADF-7EC8-4F4B-BD39-ACC5288636D2}" type="datetime'''''''''''''''''''''''''''''9'''''">
              <a:rPr lang="en-US" altLang="en-US" smtClean="0"/>
              <a:pPr/>
              <a:t>9</a:t>
            </a:fld>
            <a:endParaRPr kumimoji="1" lang="en-US" altLang="ja-JP" dirty="0"/>
          </a:p>
        </p:txBody>
      </p:sp>
      <p:sp>
        <p:nvSpPr>
          <p:cNvPr id="27" name="テキスト プレースホルダ 9">
            <a:extLst>
              <a:ext uri="{FF2B5EF4-FFF2-40B4-BE49-F238E27FC236}">
                <a16:creationId xmlns:a16="http://schemas.microsoft.com/office/drawing/2014/main" id="{904EEA0C-A7C8-EE42-7D6F-C451BBA28305}"/>
              </a:ext>
            </a:extLst>
          </p:cNvPr>
          <p:cNvSpPr>
            <a:spLocks/>
          </p:cNvSpPr>
          <p:nvPr>
            <p:custDataLst>
              <p:tags r:id="rId14"/>
            </p:custDataLst>
          </p:nvPr>
        </p:nvSpPr>
        <p:spPr bwMode="auto">
          <a:xfrm>
            <a:off x="455136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6D2D28-9B2A-455C-B97E-AF2B067623CB}" type="datetime'''''''''''''''10'''''">
              <a:rPr lang="en-US" altLang="en-US" smtClean="0"/>
              <a:pPr/>
              <a:t>10</a:t>
            </a:fld>
            <a:endParaRPr kumimoji="1" lang="en-US" altLang="ja-JP" dirty="0"/>
          </a:p>
        </p:txBody>
      </p:sp>
      <p:sp>
        <p:nvSpPr>
          <p:cNvPr id="28" name="テキスト プレースホルダ 9">
            <a:extLst>
              <a:ext uri="{FF2B5EF4-FFF2-40B4-BE49-F238E27FC236}">
                <a16:creationId xmlns:a16="http://schemas.microsoft.com/office/drawing/2014/main" id="{5F49D809-8A46-227E-203A-123FB2512A60}"/>
              </a:ext>
            </a:extLst>
          </p:cNvPr>
          <p:cNvSpPr>
            <a:spLocks/>
          </p:cNvSpPr>
          <p:nvPr>
            <p:custDataLst>
              <p:tags r:id="rId15"/>
            </p:custDataLst>
          </p:nvPr>
        </p:nvSpPr>
        <p:spPr bwMode="auto">
          <a:xfrm>
            <a:off x="4921251" y="5487988"/>
            <a:ext cx="1809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0173B5-70C8-46D5-B789-5BC9B4CF7F60}" type="datetime'''''''''''''''''1''''''''''''''''''''''''''''''''''''1'''''''">
              <a:rPr lang="en-US" altLang="en-US" smtClean="0"/>
              <a:pPr/>
              <a:t>11</a:t>
            </a:fld>
            <a:endParaRPr kumimoji="1" lang="en-US" altLang="ja-JP" dirty="0"/>
          </a:p>
        </p:txBody>
      </p:sp>
      <p:sp>
        <p:nvSpPr>
          <p:cNvPr id="29" name="テキスト プレースホルダ 9">
            <a:extLst>
              <a:ext uri="{FF2B5EF4-FFF2-40B4-BE49-F238E27FC236}">
                <a16:creationId xmlns:a16="http://schemas.microsoft.com/office/drawing/2014/main" id="{778C351D-BAB0-3878-C596-C8A0341DA335}"/>
              </a:ext>
            </a:extLst>
          </p:cNvPr>
          <p:cNvSpPr>
            <a:spLocks/>
          </p:cNvSpPr>
          <p:nvPr>
            <p:custDataLst>
              <p:tags r:id="rId16"/>
            </p:custDataLst>
          </p:nvPr>
        </p:nvSpPr>
        <p:spPr bwMode="auto">
          <a:xfrm>
            <a:off x="52784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2D5185-D85B-4291-9DCE-7D557E021724}" type="datetime'''''''''''''''''''''''''''''''''''1''''''2'''''''''''''''">
              <a:rPr lang="en-US" altLang="en-US" smtClean="0"/>
              <a:pPr/>
              <a:t>12</a:t>
            </a:fld>
            <a:endParaRPr kumimoji="1" lang="en-US" altLang="ja-JP" dirty="0"/>
          </a:p>
        </p:txBody>
      </p:sp>
      <p:sp>
        <p:nvSpPr>
          <p:cNvPr id="30" name="テキスト プレースホルダ 9">
            <a:extLst>
              <a:ext uri="{FF2B5EF4-FFF2-40B4-BE49-F238E27FC236}">
                <a16:creationId xmlns:a16="http://schemas.microsoft.com/office/drawing/2014/main" id="{7717687E-9A28-B85B-01E5-C9B27F18117C}"/>
              </a:ext>
            </a:extLst>
          </p:cNvPr>
          <p:cNvSpPr>
            <a:spLocks/>
          </p:cNvSpPr>
          <p:nvPr>
            <p:custDataLst>
              <p:tags r:id="rId17"/>
            </p:custDataLst>
          </p:nvPr>
        </p:nvSpPr>
        <p:spPr bwMode="auto">
          <a:xfrm>
            <a:off x="564356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F9109F-0C65-4039-889E-C33F379F22FE}" type="datetime'''''''''''''''''1''''''''3'''''''''''''''''">
              <a:rPr lang="en-US" altLang="en-US" smtClean="0"/>
              <a:pPr/>
              <a:t>13</a:t>
            </a:fld>
            <a:endParaRPr kumimoji="1" lang="en-US" altLang="ja-JP" dirty="0"/>
          </a:p>
        </p:txBody>
      </p:sp>
      <p:sp>
        <p:nvSpPr>
          <p:cNvPr id="31" name="テキスト プレースホルダ 9">
            <a:extLst>
              <a:ext uri="{FF2B5EF4-FFF2-40B4-BE49-F238E27FC236}">
                <a16:creationId xmlns:a16="http://schemas.microsoft.com/office/drawing/2014/main" id="{FC2AD480-E1A0-1F42-6654-B1520F726EE2}"/>
              </a:ext>
            </a:extLst>
          </p:cNvPr>
          <p:cNvSpPr>
            <a:spLocks/>
          </p:cNvSpPr>
          <p:nvPr>
            <p:custDataLst>
              <p:tags r:id="rId18"/>
            </p:custDataLst>
          </p:nvPr>
        </p:nvSpPr>
        <p:spPr bwMode="auto">
          <a:xfrm>
            <a:off x="6007101"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8D7634-CF23-4B34-95D3-84E00D112368}" type="datetime'''1''''''''''''''''''''''''''''''''''''''''''''''4'''''">
              <a:rPr lang="en-US" altLang="en-US" smtClean="0"/>
              <a:pPr/>
              <a:t>14</a:t>
            </a:fld>
            <a:endParaRPr kumimoji="1" lang="en-US" altLang="ja-JP" dirty="0"/>
          </a:p>
        </p:txBody>
      </p:sp>
      <p:sp>
        <p:nvSpPr>
          <p:cNvPr id="79" name="テキスト プレースホルダ 9">
            <a:extLst>
              <a:ext uri="{FF2B5EF4-FFF2-40B4-BE49-F238E27FC236}">
                <a16:creationId xmlns:a16="http://schemas.microsoft.com/office/drawing/2014/main" id="{435EAFCB-0A4F-D72B-ECB7-DD074C06FFE6}"/>
              </a:ext>
            </a:extLst>
          </p:cNvPr>
          <p:cNvSpPr>
            <a:spLocks/>
          </p:cNvSpPr>
          <p:nvPr>
            <p:custDataLst>
              <p:tags r:id="rId19"/>
            </p:custDataLst>
          </p:nvPr>
        </p:nvSpPr>
        <p:spPr bwMode="auto">
          <a:xfrm>
            <a:off x="63706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CC964E-6894-4B56-96B7-CAE4A62269E3}" type="datetime'''''''1''''''''''''''''''''''''''''5'''''''''''''''''''''''">
              <a:rPr lang="en-US" altLang="en-US" smtClean="0"/>
              <a:pPr/>
              <a:t>15</a:t>
            </a:fld>
            <a:endParaRPr kumimoji="1" lang="en-US" altLang="ja-JP" dirty="0"/>
          </a:p>
        </p:txBody>
      </p:sp>
      <p:sp>
        <p:nvSpPr>
          <p:cNvPr id="85" name="テキスト プレースホルダ 9">
            <a:extLst>
              <a:ext uri="{FF2B5EF4-FFF2-40B4-BE49-F238E27FC236}">
                <a16:creationId xmlns:a16="http://schemas.microsoft.com/office/drawing/2014/main" id="{2169BC5C-FC87-C34D-C939-DDEB00B2B682}"/>
              </a:ext>
            </a:extLst>
          </p:cNvPr>
          <p:cNvSpPr>
            <a:spLocks/>
          </p:cNvSpPr>
          <p:nvPr>
            <p:custDataLst>
              <p:tags r:id="rId20"/>
            </p:custDataLst>
          </p:nvPr>
        </p:nvSpPr>
        <p:spPr bwMode="auto">
          <a:xfrm>
            <a:off x="67341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EBD5F9-8BFB-42AB-ACCF-A2F8A676337B}" type="datetime'''''''''''''''''''''''1''''''''''''''6'''''''''''''''''">
              <a:rPr lang="en-US" altLang="en-US" smtClean="0"/>
              <a:pPr/>
              <a:t>16</a:t>
            </a:fld>
            <a:endParaRPr kumimoji="1" lang="en-US" altLang="ja-JP" dirty="0"/>
          </a:p>
        </p:txBody>
      </p:sp>
      <p:sp>
        <p:nvSpPr>
          <p:cNvPr id="86" name="テキスト プレースホルダ 9">
            <a:extLst>
              <a:ext uri="{FF2B5EF4-FFF2-40B4-BE49-F238E27FC236}">
                <a16:creationId xmlns:a16="http://schemas.microsoft.com/office/drawing/2014/main" id="{08E4F0DA-AE9C-CF5F-0FEA-8E9B315D2906}"/>
              </a:ext>
            </a:extLst>
          </p:cNvPr>
          <p:cNvSpPr>
            <a:spLocks/>
          </p:cNvSpPr>
          <p:nvPr>
            <p:custDataLst>
              <p:tags r:id="rId21"/>
            </p:custDataLst>
          </p:nvPr>
        </p:nvSpPr>
        <p:spPr bwMode="auto">
          <a:xfrm>
            <a:off x="7099301"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A47536D-F547-471D-8792-485D5966D354}" type="datetime'''1''''''''''''''''''''''''''''7'''''''''''''''''''">
              <a:rPr lang="en-US" altLang="en-US" smtClean="0"/>
              <a:pPr/>
              <a:t>17</a:t>
            </a:fld>
            <a:endParaRPr kumimoji="1" lang="en-US" altLang="ja-JP" dirty="0"/>
          </a:p>
        </p:txBody>
      </p:sp>
      <p:sp>
        <p:nvSpPr>
          <p:cNvPr id="87" name="テキスト プレースホルダ 9">
            <a:extLst>
              <a:ext uri="{FF2B5EF4-FFF2-40B4-BE49-F238E27FC236}">
                <a16:creationId xmlns:a16="http://schemas.microsoft.com/office/drawing/2014/main" id="{6A8E32CF-C2F1-D4B3-18A3-07A38E5379D5}"/>
              </a:ext>
            </a:extLst>
          </p:cNvPr>
          <p:cNvSpPr>
            <a:spLocks/>
          </p:cNvSpPr>
          <p:nvPr>
            <p:custDataLst>
              <p:tags r:id="rId22"/>
            </p:custDataLst>
          </p:nvPr>
        </p:nvSpPr>
        <p:spPr bwMode="auto">
          <a:xfrm>
            <a:off x="74628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51BE3A2-8481-4307-9ACE-E92D76B17E0A}" type="datetime'''''''''''''''''''''''''''''''1''''''''''''''''''''8'">
              <a:rPr lang="en-US" altLang="en-US" smtClean="0"/>
              <a:pPr/>
              <a:t>18</a:t>
            </a:fld>
            <a:endParaRPr kumimoji="1" lang="en-US" altLang="ja-JP" dirty="0"/>
          </a:p>
        </p:txBody>
      </p:sp>
      <p:sp>
        <p:nvSpPr>
          <p:cNvPr id="88" name="テキスト プレースホルダ 9">
            <a:extLst>
              <a:ext uri="{FF2B5EF4-FFF2-40B4-BE49-F238E27FC236}">
                <a16:creationId xmlns:a16="http://schemas.microsoft.com/office/drawing/2014/main" id="{C938E6D3-52B1-319E-2A01-1296076E0DD7}"/>
              </a:ext>
            </a:extLst>
          </p:cNvPr>
          <p:cNvSpPr>
            <a:spLocks/>
          </p:cNvSpPr>
          <p:nvPr>
            <p:custDataLst>
              <p:tags r:id="rId23"/>
            </p:custDataLst>
          </p:nvPr>
        </p:nvSpPr>
        <p:spPr bwMode="auto">
          <a:xfrm>
            <a:off x="78263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8C9FC3-0E13-4A1D-9CAE-4075EBBFDB80}" type="datetime'''''''''''''''''''''1''''''''''''''''''''''9'''''''''">
              <a:rPr lang="en-US" altLang="en-US" smtClean="0"/>
              <a:pPr/>
              <a:t>19</a:t>
            </a:fld>
            <a:endParaRPr kumimoji="1" lang="en-US" altLang="ja-JP" dirty="0"/>
          </a:p>
        </p:txBody>
      </p:sp>
      <p:sp>
        <p:nvSpPr>
          <p:cNvPr id="89" name="テキスト プレースホルダ 9">
            <a:extLst>
              <a:ext uri="{FF2B5EF4-FFF2-40B4-BE49-F238E27FC236}">
                <a16:creationId xmlns:a16="http://schemas.microsoft.com/office/drawing/2014/main" id="{9C9CFD28-554C-432D-81D4-3CC7221C2131}"/>
              </a:ext>
            </a:extLst>
          </p:cNvPr>
          <p:cNvSpPr>
            <a:spLocks/>
          </p:cNvSpPr>
          <p:nvPr>
            <p:custDataLst>
              <p:tags r:id="rId24"/>
            </p:custDataLst>
          </p:nvPr>
        </p:nvSpPr>
        <p:spPr bwMode="auto">
          <a:xfrm>
            <a:off x="818991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B11052-BAF6-44B2-AFDC-E28B6D0FA55E}" type="datetime'''''''''2''''''0'''">
              <a:rPr lang="en-US" altLang="en-US" smtClean="0"/>
              <a:pPr/>
              <a:t>20</a:t>
            </a:fld>
            <a:endParaRPr kumimoji="1" lang="en-US" altLang="ja-JP" dirty="0"/>
          </a:p>
        </p:txBody>
      </p:sp>
      <p:sp>
        <p:nvSpPr>
          <p:cNvPr id="90" name="テキスト プレースホルダ 9">
            <a:extLst>
              <a:ext uri="{FF2B5EF4-FFF2-40B4-BE49-F238E27FC236}">
                <a16:creationId xmlns:a16="http://schemas.microsoft.com/office/drawing/2014/main" id="{EC2C0345-DB61-004D-4A93-E29DCC5C9CED}"/>
              </a:ext>
            </a:extLst>
          </p:cNvPr>
          <p:cNvSpPr>
            <a:spLocks/>
          </p:cNvSpPr>
          <p:nvPr>
            <p:custDataLst>
              <p:tags r:id="rId25"/>
            </p:custDataLst>
          </p:nvPr>
        </p:nvSpPr>
        <p:spPr bwMode="auto">
          <a:xfrm>
            <a:off x="85550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77E9E2-9A19-490B-9313-46327F0508C5}" type="datetime'2''''''''''''''''''''''''''''''''''''''''''''''''''1'">
              <a:rPr lang="en-US" altLang="en-US" smtClean="0"/>
              <a:pPr/>
              <a:t>21</a:t>
            </a:fld>
            <a:endParaRPr kumimoji="1" lang="en-US" altLang="ja-JP" dirty="0"/>
          </a:p>
        </p:txBody>
      </p:sp>
      <p:sp>
        <p:nvSpPr>
          <p:cNvPr id="91" name="テキスト プレースホルダ 9">
            <a:extLst>
              <a:ext uri="{FF2B5EF4-FFF2-40B4-BE49-F238E27FC236}">
                <a16:creationId xmlns:a16="http://schemas.microsoft.com/office/drawing/2014/main" id="{B7362279-57A9-B294-AA7B-4057A03828EB}"/>
              </a:ext>
            </a:extLst>
          </p:cNvPr>
          <p:cNvSpPr>
            <a:spLocks/>
          </p:cNvSpPr>
          <p:nvPr>
            <p:custDataLst>
              <p:tags r:id="rId26"/>
            </p:custDataLst>
          </p:nvPr>
        </p:nvSpPr>
        <p:spPr bwMode="auto">
          <a:xfrm>
            <a:off x="89185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189EB5-C2A3-4516-9289-18ADFF6392A1}" type="datetime'2''''''''''''''''''''''''''2'''''''''''''''''''''''''''''">
              <a:rPr lang="en-US" altLang="en-US" smtClean="0"/>
              <a:pPr/>
              <a:t>22</a:t>
            </a:fld>
            <a:endParaRPr kumimoji="1" lang="en-US" altLang="ja-JP" dirty="0"/>
          </a:p>
        </p:txBody>
      </p:sp>
      <p:sp>
        <p:nvSpPr>
          <p:cNvPr id="92" name="テキスト プレースホルダ 9">
            <a:extLst>
              <a:ext uri="{FF2B5EF4-FFF2-40B4-BE49-F238E27FC236}">
                <a16:creationId xmlns:a16="http://schemas.microsoft.com/office/drawing/2014/main" id="{A12224EC-2C16-CE83-171E-6F459E193A63}"/>
              </a:ext>
            </a:extLst>
          </p:cNvPr>
          <p:cNvSpPr>
            <a:spLocks/>
          </p:cNvSpPr>
          <p:nvPr>
            <p:custDataLst>
              <p:tags r:id="rId27"/>
            </p:custDataLst>
          </p:nvPr>
        </p:nvSpPr>
        <p:spPr bwMode="auto">
          <a:xfrm>
            <a:off x="928211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E4A34AA-5A85-4963-8E05-BB84BE5CE7DB}" type="datetime'''''''''''''''''''''''''''2''3'''''''''''''''''''''''''''''">
              <a:rPr lang="en-US" altLang="en-US" smtClean="0"/>
              <a:pPr/>
              <a:t>23</a:t>
            </a:fld>
            <a:endParaRPr kumimoji="1" lang="en-US" altLang="ja-JP" dirty="0"/>
          </a:p>
        </p:txBody>
      </p:sp>
      <p:sp useBgFill="1">
        <p:nvSpPr>
          <p:cNvPr id="185" name="テキスト プレースホルダ 9">
            <a:extLst>
              <a:ext uri="{FF2B5EF4-FFF2-40B4-BE49-F238E27FC236}">
                <a16:creationId xmlns:a16="http://schemas.microsoft.com/office/drawing/2014/main" id="{DAD8EFC1-AF91-7905-5D94-F4122B0FB01D}"/>
              </a:ext>
            </a:extLst>
          </p:cNvPr>
          <p:cNvSpPr>
            <a:spLocks/>
          </p:cNvSpPr>
          <p:nvPr>
            <p:custDataLst>
              <p:tags r:id="rId28"/>
            </p:custDataLst>
          </p:nvPr>
        </p:nvSpPr>
        <p:spPr bwMode="gray">
          <a:xfrm>
            <a:off x="5988050" y="3590926"/>
            <a:ext cx="454025" cy="195263"/>
          </a:xfrm>
          <a:prstGeom prst="rect">
            <a:avLst/>
          </a:prstGeom>
          <a:ln>
            <a:noFill/>
          </a:ln>
          <a:effectLst/>
        </p:spPr>
        <p:txBody>
          <a:bodyPr vert="horz" wrap="none" lIns="23813" tIns="0" rIns="2381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CF71D3-DF7B-46FD-9017-CD0D80EF1F48}" type="datetime'''''''''''''''''''''''''3'',13''''''''3'''''''">
              <a:rPr lang="en-US" altLang="en-US" smtClean="0">
                <a:effectLst/>
              </a:rPr>
              <a:pPr marL="0" lvl="0" indent="0" algn="ctr">
                <a:spcBef>
                  <a:spcPct val="0"/>
                </a:spcBef>
                <a:buNone/>
              </a:pPr>
              <a:t>3,133</a:t>
            </a:fld>
            <a:endParaRPr kumimoji="1" lang="en-US" altLang="ja-JP" dirty="0"/>
          </a:p>
        </p:txBody>
      </p:sp>
      <p:sp>
        <p:nvSpPr>
          <p:cNvPr id="176" name="TextBox 175">
            <a:extLst>
              <a:ext uri="{FF2B5EF4-FFF2-40B4-BE49-F238E27FC236}">
                <a16:creationId xmlns:a16="http://schemas.microsoft.com/office/drawing/2014/main" id="{2340A7FF-FA71-C3BC-ACB2-95C4463402D3}"/>
              </a:ext>
            </a:extLst>
          </p:cNvPr>
          <p:cNvSpPr txBox="1"/>
          <p:nvPr/>
        </p:nvSpPr>
        <p:spPr>
          <a:xfrm>
            <a:off x="1425576" y="6002904"/>
            <a:ext cx="2260015"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国内一般政府保健支出（</a:t>
            </a:r>
            <a:r>
              <a:rPr kumimoji="1" lang="en-US" sz="1000" dirty="0">
                <a:latin typeface="Arial" panose="020B0604020202020204" pitchFamily="34" charset="0"/>
                <a:ea typeface="ＭＳ Ｐゴシック" panose="020B0600070205080204" pitchFamily="50" charset="-128"/>
                <a:cs typeface="Arial" panose="020B0604020202020204" pitchFamily="34" charset="0"/>
              </a:rPr>
              <a:t>GGHE-D）</a:t>
            </a:r>
          </a:p>
        </p:txBody>
      </p:sp>
      <p:sp>
        <p:nvSpPr>
          <p:cNvPr id="177" name="Rectangle 176">
            <a:extLst>
              <a:ext uri="{FF2B5EF4-FFF2-40B4-BE49-F238E27FC236}">
                <a16:creationId xmlns:a16="http://schemas.microsoft.com/office/drawing/2014/main" id="{AB44825E-2DCE-85EE-3EFC-FA7D197408EE}"/>
              </a:ext>
            </a:extLst>
          </p:cNvPr>
          <p:cNvSpPr/>
          <p:nvPr/>
        </p:nvSpPr>
        <p:spPr>
          <a:xfrm>
            <a:off x="1136650" y="6002904"/>
            <a:ext cx="288926" cy="246221"/>
          </a:xfrm>
          <a:prstGeom prst="rect">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439596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dirty="0">
                <a:latin typeface="HGP創英角ｺﾞｼｯｸUB" panose="020B0A00000000000000" pitchFamily="34" charset="-128"/>
              </a:rPr>
              <a:t>日本との関わり</a:t>
            </a:r>
          </a:p>
        </p:txBody>
      </p:sp>
    </p:spTree>
    <p:extLst>
      <p:ext uri="{BB962C8B-B14F-4D97-AF65-F5344CB8AC3E}">
        <p14:creationId xmlns:p14="http://schemas.microsoft.com/office/powerpoint/2010/main" val="1439820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外交関係（</a:t>
            </a:r>
            <a:r>
              <a:rPr lang="en-US" altLang="ja-JP" sz="2000" dirty="0"/>
              <a:t>1/2</a:t>
            </a:r>
            <a:r>
              <a:rPr lang="ja-JP" altLang="en-US" sz="2000"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https://www.mofa.go.jp/mofaj/area/egypt/data.html#section3</a:t>
            </a:r>
            <a:r>
              <a:rPr lang="ja-JP" altLang="en-US" sz="800" dirty="0"/>
              <a:t>）</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エジプト</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711665158"/>
              </p:ext>
            </p:extLst>
          </p:nvPr>
        </p:nvGraphicFramePr>
        <p:xfrm>
          <a:off x="230731" y="2204863"/>
          <a:ext cx="9504000" cy="406801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アムル外相、アブデルヌール観光相、ザハーリ科学技術相、エル・アラビー計画・国際協力相、エッサイード財務相、オクダ中央銀行総裁</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カンディール首相、スティーノ科学研究相、ファハミ外相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エルベルタギー農業・土地開拓相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、城内外務副大臣、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中山外務副大臣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アルダマーティ遺跡相（</a:t>
                      </a:r>
                      <a:r>
                        <a:rPr kumimoji="1" lang="en-US" altLang="ja-JP" sz="1000" b="0" kern="1200" dirty="0">
                          <a:solidFill>
                            <a:schemeClr val="dk1"/>
                          </a:solidFill>
                          <a:latin typeface="+mj-lt"/>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回）、アブルナガ大統領顧問、シェルビーニー教育・技術教育相、シャーキル電力・再生エネルギー相、シュクリ外相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元</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総理大臣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エルシーシ大統領、エルエナーニ考古相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滝沢外務大臣政務官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シャーケル電力・再生可能エネルギー相、アブデルアール代議院議長、ヘガージ国軍参謀長、タワドロス</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世コプト教皇、ナスル投資・国際協力相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河井内閣総理大臣補佐官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伊達参議院議長</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シャウキー教育相、シュクリ外相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堀井学外務大臣政務官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エルシーシ大統領（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回）、シュクリ外相（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回）、エルアナーニー考古相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薗浦内閣総理大臣補佐官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ソブヒー青少年スポーツ相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259680">
                <a:tc>
                  <a:txBody>
                    <a:bodyPr/>
                    <a:lstStyle/>
                    <a:p>
                      <a:pPr marL="0" algn="ctr" defTabSz="914400" rtl="0" eaLnBrk="1" fontAlgn="ctr" latinLnBrk="0" hangingPunct="0"/>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エルワジール運輸大臣－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小池東京都知事</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2947060225"/>
                  </a:ext>
                </a:extLst>
              </a:tr>
              <a:tr h="304748">
                <a:tc>
                  <a:txBody>
                    <a:bodyPr/>
                    <a:lstStyle/>
                    <a:p>
                      <a:pPr marL="0" algn="ctr" defTabSz="914400" rtl="0" eaLnBrk="1" fontAlgn="ctr" latinLnBrk="0" hangingPunct="0"/>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ワリード・ガマル・エルディーン・スエズ運河特区庁長官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、和田内閣府副大臣、林外務大臣、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2903409513"/>
                  </a:ext>
                </a:extLst>
              </a:tr>
              <a:tr h="259680">
                <a:tc>
                  <a:txBody>
                    <a:bodyPr/>
                    <a:lstStyle/>
                    <a:p>
                      <a:pPr marL="0" algn="ctr" defTabSz="914400" rtl="0" eaLnBrk="1" fontAlgn="ctr" latinLnBrk="0" hangingPunct="0"/>
                      <a:r>
                        <a:rPr kumimoji="1" lang="en-IN"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バドル・アブデラッティ外務大臣</a:t>
                      </a:r>
                      <a:endParaRPr kumimoji="1" lang="ja-JP" altLang="en-US" sz="1000" b="0" kern="120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66501395"/>
                  </a:ext>
                </a:extLst>
              </a:tr>
              <a:tr h="259680">
                <a:tc>
                  <a:txBody>
                    <a:bodyPr/>
                    <a:lstStyle/>
                    <a:p>
                      <a:pPr marL="0" algn="ctr" defTabSz="914400" rtl="0" eaLnBrk="1" fontAlgn="ctr" latinLnBrk="0" hangingPunct="0"/>
                      <a:r>
                        <a:rPr kumimoji="1" lang="en-IN"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en-IN"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モスタファ・マドブーリー首相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国光国務大臣</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3885862063"/>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4641986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外交関係（</a:t>
            </a:r>
            <a:r>
              <a:rPr lang="en-US" altLang="ja-JP" sz="2000" dirty="0"/>
              <a:t>2/2</a:t>
            </a:r>
            <a:r>
              <a:rPr lang="ja-JP" altLang="en-US" sz="2000" dirty="0"/>
              <a:t>）</a:t>
            </a:r>
          </a:p>
        </p:txBody>
      </p:sp>
      <p:sp>
        <p:nvSpPr>
          <p:cNvPr id="11" name="テキスト ボックス 10"/>
          <p:cNvSpPr txBox="1"/>
          <p:nvPr/>
        </p:nvSpPr>
        <p:spPr>
          <a:xfrm>
            <a:off x="200472" y="1124744"/>
            <a:ext cx="9505056"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月、岸田総理がエジプトを訪問し、エルシーシ大統領と首脳会談を行い、日エジプト関係の「戦略的パートナーシップ」への格上げに合意した。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アブルゲイト・アラブ連盟事務総長が訪日し、林官房長官へ表敬し、旧交を温めつつ、日・アラブ間の交流や教育分野での協力等に関する率直な意見交換を行い、中東の平和と安定のため、引き続き連携していくことを確認した。また、上川外務大臣と会談し、引き続き文化教育協力や人物交流を継続していくこと、女性・平和・安全保障（</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WPS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）を含む諸分野において協力を進めていくこと、中東の平和と安定のため、引き続き連携していくことを確認した。</a:t>
            </a:r>
          </a:p>
        </p:txBody>
      </p:sp>
      <p:grpSp>
        <p:nvGrpSpPr>
          <p:cNvPr id="12" name="グループ化 11"/>
          <p:cNvGrpSpPr/>
          <p:nvPr/>
        </p:nvGrpSpPr>
        <p:grpSpPr>
          <a:xfrm>
            <a:off x="1568624" y="2709438"/>
            <a:ext cx="7200800"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3534283613"/>
              </p:ext>
            </p:extLst>
          </p:nvPr>
        </p:nvGraphicFramePr>
        <p:xfrm>
          <a:off x="1568624" y="3082541"/>
          <a:ext cx="7200800" cy="2363198"/>
        </p:xfrm>
        <a:graphic>
          <a:graphicData uri="http://schemas.openxmlformats.org/drawingml/2006/table">
            <a:tbl>
              <a:tblPr firstRow="1" bandRow="1">
                <a:tableStyleId>{5C22544A-7EE6-4342-B048-85BDC9FD1C3A}</a:tableStyleId>
              </a:tblPr>
              <a:tblGrid>
                <a:gridCol w="469565">
                  <a:extLst>
                    <a:ext uri="{9D8B030D-6E8A-4147-A177-3AD203B41FA5}">
                      <a16:colId xmlns:a16="http://schemas.microsoft.com/office/drawing/2014/main" val="20000"/>
                    </a:ext>
                  </a:extLst>
                </a:gridCol>
                <a:gridCol w="1408696">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3522539">
                  <a:extLst>
                    <a:ext uri="{9D8B030D-6E8A-4147-A177-3AD203B41FA5}">
                      <a16:colId xmlns:a16="http://schemas.microsoft.com/office/drawing/2014/main" val="20003"/>
                    </a:ext>
                  </a:extLst>
                </a:gridCol>
              </a:tblGrid>
              <a:tr h="292754">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TICAD7</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184329726"/>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首脳テレビ会談</a:t>
                      </a:r>
                      <a:endPar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219911934"/>
                  </a:ext>
                </a:extLst>
              </a:tr>
              <a:tr h="345074">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エルシーシ大統領他</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岸田内閣総理大臣エジプト訪問</a:t>
                      </a:r>
                      <a:endPar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448232232"/>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149818149"/>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839731410"/>
                  </a:ext>
                </a:extLst>
              </a:tr>
            </a:tbl>
          </a:graphicData>
        </a:graphic>
      </p:graphicFrame>
      <p:sp>
        <p:nvSpPr>
          <p:cNvPr id="5" name="テキスト ボックス 4">
            <a:extLst>
              <a:ext uri="{FF2B5EF4-FFF2-40B4-BE49-F238E27FC236}">
                <a16:creationId xmlns:a16="http://schemas.microsoft.com/office/drawing/2014/main" id="{653DDD72-05E7-4FB8-7B96-03FCEFD2459D}"/>
              </a:ext>
            </a:extLst>
          </p:cNvPr>
          <p:cNvSpPr txBox="1"/>
          <p:nvPr/>
        </p:nvSpPr>
        <p:spPr>
          <a:xfrm>
            <a:off x="200025" y="6473161"/>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https://www.mofa.go.jp/mofaj/area/egypt/data.html#section3</a:t>
            </a:r>
            <a:r>
              <a:rPr lang="ja-JP" altLang="en-US" sz="800" dirty="0"/>
              <a:t>）、</a:t>
            </a:r>
            <a:r>
              <a:rPr lang="en-US" altLang="ja-JP" sz="800" dirty="0"/>
              <a:t>https://www.mofa.go.jp/mofaj/me_a/me1/pageit_000001_00825.html</a:t>
            </a:r>
            <a:r>
              <a:rPr lang="ja-JP" altLang="en-US" sz="800" dirty="0"/>
              <a:t>、</a:t>
            </a:r>
            <a:r>
              <a:rPr lang="en-US" altLang="ja-JP" sz="800" dirty="0"/>
              <a:t>https://www.mofa.go.jp/mofaj/press/release/pressit_000001_00875.html</a:t>
            </a:r>
            <a:endParaRPr lang="ja-JP" altLang="en-US" sz="800" dirty="0"/>
          </a:p>
        </p:txBody>
      </p:sp>
    </p:spTree>
    <p:extLst>
      <p:ext uri="{BB962C8B-B14F-4D97-AF65-F5344CB8AC3E}">
        <p14:creationId xmlns:p14="http://schemas.microsoft.com/office/powerpoint/2010/main" val="3225306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131812637"/>
              </p:ext>
            </p:extLst>
          </p:nvPr>
        </p:nvGraphicFramePr>
        <p:xfrm>
          <a:off x="198971" y="1731586"/>
          <a:ext cx="9504000" cy="2262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900450">
                  <a:extLst>
                    <a:ext uri="{9D8B030D-6E8A-4147-A177-3AD203B41FA5}">
                      <a16:colId xmlns:a16="http://schemas.microsoft.com/office/drawing/2014/main" val="20003"/>
                    </a:ext>
                  </a:extLst>
                </a:gridCol>
                <a:gridCol w="3060348">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12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先進的消化器・肝臓病診断の日本ジョイントセンター設立に関する現地実証調査事業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株式会社</a:t>
                      </a:r>
                      <a:br>
                        <a:rPr kumimoji="1" lang="en-US" altLang="ja-JP" sz="1200" kern="1200" dirty="0">
                          <a:solidFill>
                            <a:schemeClr val="dk1"/>
                          </a:solidFill>
                          <a:latin typeface="+mn-lt"/>
                          <a:ea typeface="+mn-ea"/>
                          <a:cs typeface="+mn-cs"/>
                        </a:rPr>
                      </a:br>
                      <a:r>
                        <a:rPr kumimoji="1" lang="en-US" altLang="ja-JP" sz="1200" kern="1200" dirty="0">
                          <a:solidFill>
                            <a:schemeClr val="dk1"/>
                          </a:solidFill>
                          <a:latin typeface="+mn-lt"/>
                          <a:ea typeface="+mn-ea"/>
                          <a:cs typeface="+mn-cs"/>
                        </a:rPr>
                        <a:t> </a:t>
                      </a:r>
                      <a:r>
                        <a:rPr kumimoji="1" lang="ja-JP" altLang="en-US" sz="1200" kern="1200" dirty="0">
                          <a:solidFill>
                            <a:schemeClr val="dk1"/>
                          </a:solidFill>
                          <a:latin typeface="+mn-lt"/>
                          <a:ea typeface="+mn-ea"/>
                          <a:cs typeface="+mn-cs"/>
                        </a:rPr>
                        <a:t>ネクサス</a:t>
                      </a:r>
                      <a:endParaRPr kumimoji="1" lang="zh-CN" altLang="en-US" sz="12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200" dirty="0"/>
                        <a:t>エジプトにおいてニーズの高い肝臓病診断治療の為に、日本の高い医療技術・優れた医療機器を導入した</a:t>
                      </a:r>
                      <a:r>
                        <a:rPr lang="en-US" altLang="ja-JP" sz="1200" dirty="0"/>
                        <a:t>『</a:t>
                      </a:r>
                      <a:r>
                        <a:rPr lang="en-US" altLang="ja-JP" sz="1200" dirty="0" err="1"/>
                        <a:t>Tabarak</a:t>
                      </a:r>
                      <a:r>
                        <a:rPr lang="en-US" altLang="ja-JP" sz="1200" dirty="0"/>
                        <a:t>-Kobe Liver Transplant Centre』</a:t>
                      </a:r>
                      <a:r>
                        <a:rPr lang="ja-JP" altLang="en-US" sz="1200" dirty="0"/>
                        <a:t>設立計画の提案を目的とする。</a:t>
                      </a:r>
                      <a:endParaRPr lang="en-US" altLang="ja-JP" sz="12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2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Tabarak</a:t>
                      </a: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病院との連携に向け、地域の医療環境、政府の政策</a:t>
                      </a:r>
                      <a:r>
                        <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制度、市場性およびビジネスの可能性、 医学的症状、マンパワー、医薬品や医療機器の供給状況などを調査する。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パートナー等からのヒアリング調査による外部環境および医療事情を把握。</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エジプトにおける海外拠点病院設立（肝臓病・消化器病センター）のフィージビリティスタディを実施。</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月に渡航し、</a:t>
                      </a:r>
                      <a:r>
                        <a:rPr kumimoji="1" lang="en-US" altLang="ja-JP"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Tabarak</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bl>
          </a:graphicData>
        </a:graphic>
      </p:graphicFrame>
    </p:spTree>
    <p:extLst>
      <p:ext uri="{BB962C8B-B14F-4D97-AF65-F5344CB8AC3E}">
        <p14:creationId xmlns:p14="http://schemas.microsoft.com/office/powerpoint/2010/main" val="2389849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外務省の主な医療国際化関連事業（</a:t>
            </a:r>
            <a:r>
              <a:rPr lang="en-US" altLang="ja-JP" sz="2000" dirty="0"/>
              <a:t>1/2</a:t>
            </a:r>
            <a:r>
              <a:rPr lang="ja-JP" altLang="en-US" sz="2000"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graphicFrame>
        <p:nvGraphicFramePr>
          <p:cNvPr id="17" name="表 16">
            <a:extLst>
              <a:ext uri="{FF2B5EF4-FFF2-40B4-BE49-F238E27FC236}">
                <a16:creationId xmlns:a16="http://schemas.microsoft.com/office/drawing/2014/main" id="{6C775D26-92C3-B47B-1D60-3CBF4D0709F4}"/>
              </a:ext>
            </a:extLst>
          </p:cNvPr>
          <p:cNvGraphicFramePr>
            <a:graphicFrameLocks noGrp="1"/>
          </p:cNvGraphicFramePr>
          <p:nvPr>
            <p:extLst>
              <p:ext uri="{D42A27DB-BD31-4B8C-83A1-F6EECF244321}">
                <p14:modId xmlns:p14="http://schemas.microsoft.com/office/powerpoint/2010/main" val="397510352"/>
              </p:ext>
            </p:extLst>
          </p:nvPr>
        </p:nvGraphicFramePr>
        <p:xfrm>
          <a:off x="200472" y="1772816"/>
          <a:ext cx="9505056" cy="29573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515413">
                  <a:extLst>
                    <a:ext uri="{9D8B030D-6E8A-4147-A177-3AD203B41FA5}">
                      <a16:colId xmlns:a16="http://schemas.microsoft.com/office/drawing/2014/main" val="20003"/>
                    </a:ext>
                  </a:extLst>
                </a:gridCol>
                <a:gridCol w="5001643">
                  <a:extLst>
                    <a:ext uri="{9D8B030D-6E8A-4147-A177-3AD203B41FA5}">
                      <a16:colId xmlns:a16="http://schemas.microsoft.com/office/drawing/2014/main" val="20004"/>
                    </a:ext>
                  </a:extLst>
                </a:gridCol>
              </a:tblGrid>
              <a:tr h="39169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364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2003-2005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ポリオ撲滅計画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ユニセフ</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早期のポリオ撲滅のため、</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年に実施したポリオ・ワクチンの全国一斉投与キャンペーンの準備にあわせて「ポリオ撲滅計画」を策定し、必要な資金につき無償資金協力を行った。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364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「母子保健改善計画」のためのユニセフに対する無償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ユニセフ</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政府及びユニセフは更なる母子保健サービスの改善を目指し、上エジプト地域で必要とされる周産期ケア及び小児疾患ケアの実施に必要な資機材の調達、医療関係者のトレーニング、モニタリング等に必要な資金に対し無償資金協力を行っ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5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p>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カイロ大学小児病院外来診療施設建設計画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200" dirty="0">
                          <a:latin typeface="Arial" panose="020B0604020202020204" pitchFamily="34" charset="0"/>
                          <a:ea typeface="ＭＳ Ｐゴシック" panose="020B0600070205080204" pitchFamily="50" charset="-128"/>
                          <a:cs typeface="Arial" panose="020B0604020202020204" pitchFamily="34" charset="0"/>
                        </a:rPr>
                        <a:t>株式会社日本設計／ビンコーインターナショナル株式会社</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kern="1200" dirty="0">
                          <a:solidFill>
                            <a:schemeClr val="dk1"/>
                          </a:solidFill>
                          <a:effectLst/>
                          <a:latin typeface="+mn-lt"/>
                          <a:ea typeface="+mn-ea"/>
                          <a:cs typeface="+mn-cs"/>
                        </a:rPr>
                        <a:t>カイロ大学小児病院の内科系外来診療施設を整備し、関連機材の供与を行った。外来診療サービスの改善を図るとともに、大学病院としての教育機能の強化を図り、エジプトにおける小児医療サービスの向上を目指す。</a:t>
                      </a:r>
                      <a:endParaRPr kumimoji="1" lang="ja-JP" altLang="en-US" sz="7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8" name="テキスト ボックス 17">
            <a:extLst>
              <a:ext uri="{FF2B5EF4-FFF2-40B4-BE49-F238E27FC236}">
                <a16:creationId xmlns:a16="http://schemas.microsoft.com/office/drawing/2014/main" id="{F2A31E5E-68F5-8DB5-6478-56A7052569B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6">
            <a:extLst>
              <a:ext uri="{FF2B5EF4-FFF2-40B4-BE49-F238E27FC236}">
                <a16:creationId xmlns:a16="http://schemas.microsoft.com/office/drawing/2014/main" id="{5194ABA3-5056-DEBE-382F-754A2256A791}"/>
              </a:ext>
            </a:extLst>
          </p:cNvPr>
          <p:cNvSpPr>
            <a:spLocks noChangeArrowheads="1"/>
          </p:cNvSpPr>
          <p:nvPr/>
        </p:nvSpPr>
        <p:spPr bwMode="auto">
          <a:xfrm>
            <a:off x="166453"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Tree>
    <p:extLst>
      <p:ext uri="{BB962C8B-B14F-4D97-AF65-F5344CB8AC3E}">
        <p14:creationId xmlns:p14="http://schemas.microsoft.com/office/powerpoint/2010/main" val="29191945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外務省の主な医療国際化関連事業（</a:t>
            </a:r>
            <a:r>
              <a:rPr lang="en-US" altLang="ja-JP" sz="2000" dirty="0"/>
              <a:t>2/2</a:t>
            </a:r>
            <a:r>
              <a:rPr lang="ja-JP" altLang="en-US" sz="2000"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
        <p:nvSpPr>
          <p:cNvPr id="18" name="テキスト ボックス 17">
            <a:extLst>
              <a:ext uri="{FF2B5EF4-FFF2-40B4-BE49-F238E27FC236}">
                <a16:creationId xmlns:a16="http://schemas.microsoft.com/office/drawing/2014/main" id="{F2A31E5E-68F5-8DB5-6478-56A7052569B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a:extLst>
              <a:ext uri="{FF2B5EF4-FFF2-40B4-BE49-F238E27FC236}">
                <a16:creationId xmlns:a16="http://schemas.microsoft.com/office/drawing/2014/main" id="{FCBAE793-CCDE-AFBF-246C-F320F4335B0B}"/>
              </a:ext>
            </a:extLst>
          </p:cNvPr>
          <p:cNvGraphicFramePr>
            <a:graphicFrameLocks noGrp="1"/>
          </p:cNvGraphicFramePr>
          <p:nvPr>
            <p:extLst>
              <p:ext uri="{D42A27DB-BD31-4B8C-83A1-F6EECF244321}">
                <p14:modId xmlns:p14="http://schemas.microsoft.com/office/powerpoint/2010/main" val="3753380672"/>
              </p:ext>
            </p:extLst>
          </p:nvPr>
        </p:nvGraphicFramePr>
        <p:xfrm>
          <a:off x="200472" y="3726410"/>
          <a:ext cx="9505056" cy="232130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40149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5990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200" dirty="0">
                          <a:latin typeface="Arial" panose="020B0604020202020204" pitchFamily="34" charset="0"/>
                          <a:ea typeface="ＭＳ Ｐゴシック" panose="020B0600070205080204" pitchFamily="50" charset="-128"/>
                          <a:cs typeface="Arial" panose="020B0604020202020204" pitchFamily="34" charset="0"/>
                        </a:rPr>
                        <a:t>2017-2024</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病院の質向上プロジェクト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病院のサービスの質向上と、医療の安全性改善に向けた基盤強化に寄与することを目的とし、保健省・医療施設管理機構の保健医療サービスの質と医療安全に係る管理監督体制、および保健省・医療施設管理機構による公的病院の実施管理体制を整備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990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UHI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）政策実施能力強化プロジェクト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国民皆保険制度（</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Universal Health Insurance System</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）の導入第 </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 </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県のうち対象</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県において、国民皆保険加入者管理、診療報酬請求管理の運営能力強化、国民皆保険料システムの強化により国民皆保険機構の運営能力等強化を図る。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a:extLst>
              <a:ext uri="{FF2B5EF4-FFF2-40B4-BE49-F238E27FC236}">
                <a16:creationId xmlns:a16="http://schemas.microsoft.com/office/drawing/2014/main" id="{0657C5C9-890D-F7C3-381E-4C3DF59272C4}"/>
              </a:ext>
            </a:extLst>
          </p:cNvPr>
          <p:cNvSpPr>
            <a:spLocks noChangeArrowheads="1"/>
          </p:cNvSpPr>
          <p:nvPr/>
        </p:nvSpPr>
        <p:spPr bwMode="auto">
          <a:xfrm>
            <a:off x="199576" y="333937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ノン・プロジェクト無償資金協力</a:t>
            </a:r>
          </a:p>
        </p:txBody>
      </p:sp>
      <p:graphicFrame>
        <p:nvGraphicFramePr>
          <p:cNvPr id="14" name="表 13">
            <a:extLst>
              <a:ext uri="{FF2B5EF4-FFF2-40B4-BE49-F238E27FC236}">
                <a16:creationId xmlns:a16="http://schemas.microsoft.com/office/drawing/2014/main" id="{8DC1AD99-C201-1EBD-8D3F-36C6E5F0C789}"/>
              </a:ext>
            </a:extLst>
          </p:cNvPr>
          <p:cNvGraphicFramePr>
            <a:graphicFrameLocks noGrp="1"/>
          </p:cNvGraphicFramePr>
          <p:nvPr>
            <p:extLst>
              <p:ext uri="{D42A27DB-BD31-4B8C-83A1-F6EECF244321}">
                <p14:modId xmlns:p14="http://schemas.microsoft.com/office/powerpoint/2010/main" val="1320380356"/>
              </p:ext>
            </p:extLst>
          </p:nvPr>
        </p:nvGraphicFramePr>
        <p:xfrm>
          <a:off x="201600" y="1771200"/>
          <a:ext cx="9505056" cy="1297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150723">
                  <a:extLst>
                    <a:ext uri="{9D8B030D-6E8A-4147-A177-3AD203B41FA5}">
                      <a16:colId xmlns:a16="http://schemas.microsoft.com/office/drawing/2014/main" val="20002"/>
                    </a:ext>
                  </a:extLst>
                </a:gridCol>
                <a:gridCol w="1161277">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38272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供与限度額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50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200" dirty="0">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ユニバーサル・ヘルス・カバレッジのための開発政策借款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保障システムや保健医療サービスの質改善など国民皆保険システムの実施促進を図り、もってユニバーサル・ヘルス・カバレッジの達成、経済社会の安定及び開発努力の促進に寄与することを目的とし、財政支援を行う。</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545573588"/>
                  </a:ext>
                </a:extLst>
              </a:tr>
            </a:tbl>
          </a:graphicData>
        </a:graphic>
      </p:graphicFrame>
      <p:sp>
        <p:nvSpPr>
          <p:cNvPr id="15" name="Rectangle 6">
            <a:extLst>
              <a:ext uri="{FF2B5EF4-FFF2-40B4-BE49-F238E27FC236}">
                <a16:creationId xmlns:a16="http://schemas.microsoft.com/office/drawing/2014/main" id="{28309082-2A5F-549F-1C8B-A58512E57B72}"/>
              </a:ext>
            </a:extLst>
          </p:cNvPr>
          <p:cNvSpPr>
            <a:spLocks noChangeArrowheads="1"/>
          </p:cNvSpPr>
          <p:nvPr/>
        </p:nvSpPr>
        <p:spPr bwMode="auto">
          <a:xfrm>
            <a:off x="165600" y="14112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有償資金協力</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38892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厚生労働省とエジプト保健人口省（</a:t>
            </a:r>
            <a:r>
              <a:rPr lang="en-US" altLang="ja-JP" sz="2000" dirty="0" err="1"/>
              <a:t>MoHP</a:t>
            </a:r>
            <a:r>
              <a:rPr lang="ja-JP" altLang="en-US" sz="2000" dirty="0"/>
              <a:t>）の協力覚書（</a:t>
            </a:r>
            <a:r>
              <a:rPr lang="en-US" altLang="ja-JP" sz="2000" dirty="0"/>
              <a:t>MOC</a:t>
            </a:r>
            <a:r>
              <a:rPr lang="ja-JP" altLang="en-US" sz="2000" dirty="0"/>
              <a:t>）</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
        <p:nvSpPr>
          <p:cNvPr id="4" name="テキスト ボックス 3">
            <a:extLst>
              <a:ext uri="{FF2B5EF4-FFF2-40B4-BE49-F238E27FC236}">
                <a16:creationId xmlns:a16="http://schemas.microsoft.com/office/drawing/2014/main" id="{62BDA47F-0FBD-909B-DE30-443A52273318}"/>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663583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厚生労働省の主な医療国際化関連事業</a:t>
            </a:r>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エジプトを対象とした事業</a:t>
            </a:r>
          </a:p>
        </p:txBody>
      </p:sp>
      <p:sp>
        <p:nvSpPr>
          <p:cNvPr id="32" name="正方形/長方形 31"/>
          <p:cNvSpPr/>
          <p:nvPr/>
        </p:nvSpPr>
        <p:spPr>
          <a:xfrm>
            <a:off x="5170193" y="2210961"/>
            <a:ext cx="1149921"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6" y="2091863"/>
            <a:ext cx="15709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2</a:t>
            </a:r>
          </a:p>
        </p:txBody>
      </p:sp>
      <p:graphicFrame>
        <p:nvGraphicFramePr>
          <p:cNvPr id="4" name="表 3">
            <a:extLst>
              <a:ext uri="{FF2B5EF4-FFF2-40B4-BE49-F238E27FC236}">
                <a16:creationId xmlns:a16="http://schemas.microsoft.com/office/drawing/2014/main" id="{5ED3E211-9992-889F-35FD-FBB63162ABF7}"/>
              </a:ext>
            </a:extLst>
          </p:cNvPr>
          <p:cNvGraphicFramePr>
            <a:graphicFrameLocks noGrp="1"/>
          </p:cNvGraphicFramePr>
          <p:nvPr/>
        </p:nvGraphicFramePr>
        <p:xfrm>
          <a:off x="704528" y="3338210"/>
          <a:ext cx="8496000" cy="1816526"/>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276488">
                  <a:extLst>
                    <a:ext uri="{9D8B030D-6E8A-4147-A177-3AD203B41FA5}">
                      <a16:colId xmlns:a16="http://schemas.microsoft.com/office/drawing/2014/main" val="20002"/>
                    </a:ext>
                  </a:extLst>
                </a:gridCol>
                <a:gridCol w="4103512">
                  <a:extLst>
                    <a:ext uri="{9D8B030D-6E8A-4147-A177-3AD203B41FA5}">
                      <a16:colId xmlns:a16="http://schemas.microsoft.com/office/drawing/2014/main" val="20003"/>
                    </a:ext>
                  </a:extLst>
                </a:gridCol>
              </a:tblGrid>
              <a:tr h="426148">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377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National Center for Global Health and Medicine; NCGM</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エジプト・アラブ共和国乳房撮影技術強化事業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660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エジプト・アラブ共和国及びケニア共和国乳房撮影技術強化事業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7007357"/>
                  </a:ext>
                </a:extLst>
              </a:tr>
            </a:tbl>
          </a:graphicData>
        </a:graphic>
      </p:graphicFrame>
      <p:sp>
        <p:nvSpPr>
          <p:cNvPr id="8" name="Rectangle 6">
            <a:extLst>
              <a:ext uri="{FF2B5EF4-FFF2-40B4-BE49-F238E27FC236}">
                <a16:creationId xmlns:a16="http://schemas.microsoft.com/office/drawing/2014/main" id="{90FAC764-5B5B-2549-3158-3A00022D30A9}"/>
              </a:ext>
            </a:extLst>
          </p:cNvPr>
          <p:cNvSpPr>
            <a:spLocks noChangeArrowheads="1"/>
          </p:cNvSpPr>
          <p:nvPr/>
        </p:nvSpPr>
        <p:spPr bwMode="auto">
          <a:xfrm>
            <a:off x="704528" y="306592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Tree>
    <p:extLst>
      <p:ext uri="{BB962C8B-B14F-4D97-AF65-F5344CB8AC3E}">
        <p14:creationId xmlns:p14="http://schemas.microsoft.com/office/powerpoint/2010/main" val="34466240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16163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4.18114183300535380283E+00&quot;&gt;&lt;m_msothmcolidx val=&quot;0&quot;/&gt;&lt;m_rgb r=&quot;80&quot; g=&quot;CC&quot; b=&quot;E8&quot;/&gt;&lt;/elem&gt;&lt;elem m_fUsage=&quot;1.93526412365011224459E+00&quot;&gt;&lt;m_msothmcolidx val=&quot;0&quot;/&gt;&lt;m_rgb r=&quot;C0&quot; g=&quot;E6&quot; b=&quot;F4&quot;/&gt;&lt;/elem&gt;&lt;elem m_fUsage=&quot;1.88108821107829449204E+00&quot;&gt;&lt;m_msothmcolidx val=&quot;0&quot;/&gt;&lt;m_rgb r=&quot;1F&quot; g=&quot;49&quot; b=&quot;7D&quot;/&gt;&lt;/elem&gt;&lt;elem m_fUsage=&quot;1.00000000000000000000E+00&quot;&gt;&lt;m_msothmcolidx val=&quot;0&quot;/&gt;&lt;m_rgb r=&quot;B8&quot; g=&quot;C7&quot; b=&quot;DE&quot;/&gt;&lt;/elem&gt;&lt;elem m_fUsage=&quot;9.71275175958159153744E-01&quot;&gt;&lt;m_msothmcolidx val=&quot;0&quot;/&gt;&lt;m_rgb r=&quot;33&quot; g=&quot;99&quot; b=&quot;CC&quot;/&gt;&lt;/elem&gt;&lt;elem m_fUsage=&quot;1.64232032682606748919E-02&quot;&gt;&lt;m_msothmcolidx val=&quot;0&quot;/&gt;&lt;m_rgb r=&quot;F3&quot; g=&quot;F3&quot; b=&quot;F3&quot;/&gt;&lt;/elem&gt;&lt;elem m_fUsage=&quot;1.47883846650107130677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5JzEf_ZoPgRPIYaDL2_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FaNjVC5oe483hgeMu_gd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rZT0SUdYuez8uKhYyLwY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5PxRsl.ujQl_U233pxz5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c1HpVCF0PYc3gvksRGR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3KywmK8mQqHE5HJQyGQ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YdgE6TX2JlpudFJ3j9fG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9m2sn3..m0AGFbgwBd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g9BKZeFeUTdxC_aIegn4M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Khhc8e6j6M94OR_kbG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98X1F0zAB.mNkLn_nUHKn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rlJyZ2L9DLSq3rCalDk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jtvZOWNfwlJOJYer6qQb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mqI9OMu1un083NzX5da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yVj4gaEve3oVVujtJ3Uz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TB_fH3UFJ25M0a0uScN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_U0G08su7pBqKffiXIP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J4lkPrq8L2qAhiwDd0qU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gMcNwDxFgCdndiySd3G8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h60BdbCgcixL107PVzV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co9nd9d4B2udEhg6Dju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MU1I4ehqtnmNTtaGhGL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FXQIyp_xqV3O1dd0HCs.1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7w5tgT.ntBBD_IMM0j1e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bH7yQEzUiD15waH7GqJm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jzEIty0xcqEehQPMx.OE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nUeWYx0XPOyj7jFoviX.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pJSO2BeU2zxxsskcvVq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31rv52NHpxi2WfBSzYxg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y.lp7LsMVaOLnzvwnJFI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65rpoOcGH6l.mXddAb8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_bBohbdVwrP.FCg4m9KH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VNWOhQFqppgMo3KEDnH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CftduDUU17XMk03TvAfk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CQ6S6TO5hW4AyHwKz1f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ceHQJTaTUK7.gEvALrx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6fRdjmlOsOwDMiXyF._y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6x_cx9nbfH3vhZGvIRYf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FNV8mNfzqNVNLWN2P7BA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1Nx1NZKQw9gckiNjzv_D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gLN56Fcd2QNFNnIgIMg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3FIZQUTBU6ONB6dnEQq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FfHhru0pkN_NvGcXWlx.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85JDFHXV8uh.7oA4n1EE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SLtGSRYcZVa49SLCdGl8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iiF2kMEIuujxmHzyocv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1oL2miPVd5d_SbhdVo43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jcnkdwvNzIQJiRL.rvFC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lHOygMrh6Wy4R01k9Lpj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fdZiUhBQgxytmp5C4gYZ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_Ul.GefpyqsI1dG5044z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lflv5nQwJ_HTVHWYABlF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wDHyFYVQ3oWftRarowI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8SYwrCAqUOlXuQ7jV_1Gp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xM3jRQLj45HAJqr9XatX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WoZEffVHrihHGGdUF71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sPchxq6fMLrR2zPstHuc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19XYgbI8IEiqBc.h1.SE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SQY4RSb62i6eP.MRhU28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MoYTX5yicCVjDuBJKmY5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k6VvEiE0ro6Elf1GTl7Ro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LFQ6bjXwLq_S_hRtJwSp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WKWyGu7qbbLlyN9TucC0_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WYsJI846XLxuQy6nrYjp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b.wgV0a2sifUBJrP9.2P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8F3FaY7b8PSybYVbGuJe8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zkuP.sv7Y1AB5J0agrMO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0.LKs_SukBvUMp.xwULw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MBUPDsIqy9D58Wk0G4Qx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4CnzMYXPHwrGiPkbLXlDa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axopzHoDdjlJADwqRnUD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_rRsM6QfLi2M2W7hYd5Wo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ETAh2wBBlgzneFuvrjvL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mXGsz42RWNTRptvMDul4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bPveJPFuVhuHUderAvi_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q1gvK3m9FJP40ssFbVDC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bGZbPUcODup_VwT1pwR_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T5rzkY.F9MFloVMEIhqG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n7kp76xUWM0rm6Dg5L01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Ou1W95D0qM3IMGZl7vYS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9tOjNe_EzZvqyIO1XeGI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IDbvTJEjuV6Fqm3cIqKs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DpVk9tvthHy6Nkilpj5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Mr36yzyVvYJ9bvF23yN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mdUVoHmAbQfazSvwD1a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3WkMfR0gCiZmtymF7rhf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uHZoLzYGuqYFajL628ND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9uRkyqYtPh_0ekthw1MFG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yyww.eErYPc1WIEnzdFN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mSxy5Oksf5GgeRdfUKC3L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9hUwMeRva77A75x6w0uR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cTDCtMrk0wVv3wO7bJWh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i8p.zqWDFkg0m81yyuAf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Ug0a6zDcVCgFAhjnbD.7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81QSQuBleGM46.e4u.i1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aI0yUk0SZvC1vxNB6_w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u5.S08G879zoqxBBRUv6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DFXOZv4CeD_tPVF24a6a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Dfq_xzL5V91CypmRw8c0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_ChhetIqwtQRaEzhnGyw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9ln3E7CQWk1rO6IIYABk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DP0qI76J4WJcnbHgJ3J5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9_yDlGwDtMj4MBCLJF6Z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I_jdeqWnO.1xL3dKtk5Z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kaeZ1W42i1ywM.ictQy4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6Zf9tnlAD1mNYZjh9_TnV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C70Auud7TSuQN_4cbto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9TbbcTfnHKwQvjw35VhJ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sS3QrqubiRGmM8PLFcqR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Lh4QCavXXLJZ_KxZdlgM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5Tmv2EDNHoYP131EwrRb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fx0Zsgd8EjDaYxjMjFl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ueeQeD9mS27xpGzjdzH0V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XOsRjpAoYksKGdXdj8G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8SSixaV41vkWNo6LmA0Tp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h_SANA2syrUL0lCoiUiA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wBqD1RF2ofO8G.eaChVy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XxlmDctbxDioeW3DKok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Wd19iM1hOGOtm4_AsnHg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m1VWNRu4JrEQqHkASuB8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OtT4Ii8p_5nXC2vgwObG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aX6ciyZrmQQ7t6XQZXE6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crBiOln4wzLCoUCJGnDe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XXoXlNuwnacFsKcK_WK1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DGkk0_GgdyRd48NdiNd4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H9tl._8tlCoecJXykXLA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arPU_qiG.avX1ahLZtdZ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cKyegZGBCjVtBTL4Fht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D2avdxP.cEDyfLyThKf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vYQiMpYqF1tn3vrbRWnq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RdfHKEzp0q7BWi3KQJX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6XiS1KQ4_q4Ra.VNqjrJ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tVGx2lGhCc4yAmpPpf.o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sZc.naKjcHHnPS6og6i6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e0Gnejaw9RCT3PzlcR.x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wRO.1FnSCcRld5o7caD8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1yXp9QN_UFmkWpT45U7b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0dFa1Q0GSw2gD5gRPNtIv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BTHybbjlZkQ8AaJhkv2k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abpOjYG2Y_Glh6moQx59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s0kkdzexSTo8X8BiAyd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bem2UJraTn3_VgS0hj7s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poRI8Yet9d.PJS6xj7W8n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7pCMcjPnx9xaHkmnaZah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jBzRo1A7_IuogkjzffYt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mkgBiB8Qy0u31I51lcyrD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Ny9JsB_qGrUhzee.8vSr1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QYzTl8YUD4QrsJkixvlGV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FsD6QJLE2kOWrOG3pDzZ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kK7FLktnL0NirKAXKCl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SyTyEei17PoNFkpiQTzL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OWn0hZ8bwE2YdyKaGnG7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rNLWmLgU09MxUY_jiV1k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WWz3nbjf1Yo8KoDMouDC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mOxbBjyoneciIyzMmwpW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5MyB9S1a6qBnImXltglyt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42uDoRV4Pr5p6xs7eqT3X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5sx0H60pKwRhJMHG55z7b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33sW3iTJ9x84GeKsnuis8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L88DnMGUvBL4egmBZMNC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5N5KIBoj7ESHorGWvgPT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OdNrLupfjXipXIlqEu5j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AW2xFEiE01POIerJYgxs8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iVK1d9GNe4OoLxFNgx_x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GTFdkRs5KlETKV6egcrTj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dLGRbM1.yXQ_71VaGf.HH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f5zqFTcQ.WAhiknj8XS8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akbzdSt6pTXHrNX1OUyiH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04XLGWYOh5b7XzIq51Gr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5V_M0uCiuBXoksGwQaDUa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_D28fmAn5ubQh8I8meXEr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ediwbUyf4MdQuHH9DfI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fCgdL.HQUacQoG6PvLSf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Mq_A_hMdoFJU93tjohiem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yINUMEzeT.LFo2uhlh.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M1VQ2pgdwkb5bcDMnONI3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4Jlg6lksLxBS8O3NO6RXV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s3HsUE2WVetg0nOjkk4_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DCxfcBuN2kT5HL54lfEN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70kG7zW.pLmnsKItfWEF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cLGiyehDeBQkNOTGG6S_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cD2qsZKwOc1a2B_eBrfKS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M7xZRi8SpGMXv23XpZl9E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_KOW5_dky.dvl0L0r6XhO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zPEf6dYZ3z9sjxQl1xOIl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UQloJ1lhWGCFMCDPTKHaC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5veKd4NeA7kXaTvFrYW3k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Wipiph0cQkRM3Cqj9bWH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ATqGXezM7XAOZQlwcJq_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dcpSiST.PFOiuZ.aSUqrJ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8csWci4LqEXB0KZcUCoEI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8S3bjkShcs8G2nglxhvCi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Xcq8rn5zDXbU9jkvuRNZf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Mb8sijP4VCp1npKhbcnjD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aspu4JQv5MscebMtnub1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RmHpi.rQFnrvn1FW4A6R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6bDR1fST0Oi8AFiREt8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kglRWKRyycI7o9crILHr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7wuwFTCSzmrLatHRmpQOb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50oZZ6DeR65wSgt0MbIV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_aBwR5JL7kEVk3HhtAJfe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cPtgHUmJGCeMi0zBaem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NDQXo1CNJqIO3L8pakRi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ORByXmqUyKrBOvkYd6RM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ym8fb9itOZRCdQXRrD2m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0R1cvjKjd6lc4PkiBp0_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dao0JkaUNmmtn7H8pFhI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167Cg2DXlt4sZdniCgB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nZwzaCWvSKbOKzcv9th9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2kX3ztSizlWWKI7hHL_m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2NqnDdXltULpDSSD8ZTLS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a657BY4QfWuUYtX6RG_k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V4vKd.sOrdVFqfHHh3R3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6zDjyjgN4DhuyV.uuwVt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s_jDRXfhLFBxv80otZT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1Mft6TyOheflw.T7k24y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Cw5v9QZhpgiryh7hWxGk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aCdr4OBEtDLKm9PIhcXe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XaNS1KmxawqoJCYtIfN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6LGENRuxnZIFIrofErXE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JgDMVjcw1gZcswzuRBiM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3DOGchZ3YAsCBLWvlCOh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Eo1L7SmHWKT2WCn.RYtiz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ippkV0Yp3RYgbboSkRnzQ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0qdDzDwe68S0PsAC_bhOx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ypDqNqPdx9V7bie6t_Bm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161ras8jcy_.yIRqlVLn7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DLZvWFJfSKQcDa0oBjTL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R_9.dWkG5kT1vMc5U2N3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8eA7wW11.uC.a7R6H4.t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jakOphvQ52OfiBC21FXA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SKTrdoqZpDk3XgMIdf2mi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O0uoKaUulKT3x.Q5U1H_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PDN2y9XYhWo.e9Z5T7jg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gU_fWiSS355T8oBfYShW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lOZNbberWEyI8KkhB1lA6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tLCx8c_A8CIybm58p0rg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MKEtCcXlGnmLijRmgQR4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bDxjEkg1.D5nFY8Qysbs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ILemrc4kB5NeSgKELL5X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DOYGXYwiOufxzj2Enl_O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tqOBzsTVuPDbaq6D3ozM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Uj3J.mZM58ZjYcvZUir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V5sBhHh_WC1kZq5y8H8I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qYQm57fMZYSTySyu6TVr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K6DpLUbpEoDRayszlKCx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dhElQgSbZPQs0Ec6eJlN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FDCH8ZXhezIOvYo81i3w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BrQgyYX5co6D5mWLQBpUW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EpEAznsvpsPcLCHh0oQg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Y9L_Bl5ReCoqDuVqukuV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_SP_mxUIlCxiGVoQhcn2Q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ePYvxubi0lzjFphIqWX8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OMvVYiVIkE4rYqh2zKYB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YssadVhn8oFeDG7xQNv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PHB6vuTXuI6T1zsdOrrSk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pMjeIlwYRdfvPAcv9QNMb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yDRKyudYzr96KQwPNnSF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2y427phF6J1j9z2WFkNo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3zl1zNx75tlaXaibWZxN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xmq_j.jACr5oYhmD9dlG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TA65GJYjrhtlSqCmVxja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zzbF_zQAYQVFSlAgF2uW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qt61bkJzQkMCP3Xk_fF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dwx78JkmtFp7Mp3GIone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Co6l8sxDntQtMLvQP_yO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7ttDtTKhi4h3IyNquDeX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WqxPBaJX4LUobDl3uwjvL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ZSO0s9jhmSmLnpUZ5ohK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6fkPxOxZBcsid1kbHquZ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Fx36oPXlFeAGMJ8ZDIXD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zE_99HIUdaqCrMz.MdP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x4oFHWpLVfCf8rEWUByH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NUxd4SnlFaY5J7_rcuhA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HgJGLxci7dHsKXycONz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Lm8ihXKXM7VzR6xAqzRy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Uy0nr7wtIhBFPOkdsAZ8l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OndF6pw4xkFP0Rqwoffu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jWmX5Ux9jZQQbX0zp5dh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sR8tji9RBJS4T.VYf_VA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XyQ5NfNMjSdL8krbc1S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5JNacSN1ocwh0APPysi89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2FEzNBMKJEosTKdlzyyIP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v5aJXp4U621LfGZkbrivD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HCx3v8jDTyPurbmVhON.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h7i3OQTc0.kPkQpUtBp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TXx647Yod6X_he9wJFhZ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GdQue4asTiWBsP70.BbS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WKBOj8Msb5MMMTPJDnbBB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QJscaFkPi4syM1tJmdPwA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wvWP7X1p.hL_lRLtWfGF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nLpKgwGLuUdJJKlGeBOE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lUwGfHOomJUa59LxhAmBp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JLSnDRQ5otFjkLncUD43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SZ9fHLXArZEIdxiLaDRbW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ZWGQkuDqpB0Lc5CX49Lf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e0QrWqtIFy20P2nd1GyX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LaWA7Q2dJrwWSAt.EZ9l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_rGXCFCKuA3CJe50R38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WeMWKayU4KPwo.gLGhc95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F0EZE_MfOpd8CCI1H4fVm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XOx9miZJ2b4.p3M98iJc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rOIT1qX4FIkZJ.aoxfOB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lKJvPG76BvXsXpXMHeeu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2YU7iSTODQxV3V71Fva9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N1Ate0fRm1Rhrjr.bzFoi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XUJUUbWKzDoKANE1.C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PYTPiNdWIAb85C7LPLgG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JFqfHtoGfO9KrVP73xKY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PmAjpjGZkXHD3Cy91B7J7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Oj3MOaNJ4mPY9VDq2GN4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mC9yATnaWnTOHlv_nW3pZ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6PoKWK_8.XWA.F51JbEh3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bBSmqSlYTo3ptSzgw3L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nRQldKU7KkV1oF7E8_0Ff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2JV5.8iCOA4SIJhpeThym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3SKt6WPtMEXJ9IKqkRMU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02l_onEFfvSHgTaOCU_e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ateG.KtOP1tLajp_et0M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vRlrstfxnCS2M8Rn5RxB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uFnVwwNzr9kXVOZvLAv7h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FbR1B_XdrSx2BK59Wb6AK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aLgQafcxTHpIF_yGNCGB_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zpljkQ0BPqn_Eysj_Tos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O2wqsgfDP.xjpPpz3CG9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LxZi8tSgitHRytkAT2.JF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rMuorJZXYnuja2xVdaSv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34_oalrzKArT6dJnZH35o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0xqzRW0VBDW.ihGonjC3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HyEOc6A1TZr4NiqOD_9O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TBmxIjs9rKFCqh7qJoWB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pPcN6gWO3QJ8gul7HPmu5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w51ZDgLOeEKQgDVjSbjb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euDKd7r6YUF0IlTYgdvUx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_DecwFn3tyltWVS4RgXX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gfwk1lpk00vHJuirrUtQ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xZPdVZ8kSPxnBM1BTP1c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nCZtW1W7PMaXiUIY0BfO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GQurJsDhw9RqzUU6oGIZR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Y1jmdkrUsELiux1k7SweE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3WTQz5O52aBIbOEG4fn3I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gFg4rlOBJt3WvY5X7hmK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7Zof7xodEnAqgeli0WIyM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YLdWn2URisdUh.8CxIyX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Ar02xVuMKzWYuVTjO7XB0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Pv8RqK1IWr_tyNhprlXoH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EGc7in4iZjnnzCy0J14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FnWC2bO4ihOSYWlE_d7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T0zflfKx.eHTLE8E26n33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pJ2n7HZmRXONcCynfb4z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OLT3MKxKVML8tTrI8hiM9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B6u9Qe3Tw.0ZbE7dwF7qU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kzQm.9cg4ShAiokebT0cX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SQ0Lt4GxXsbM7oDrM501U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VmXp.s1xquBJWl0lG17cF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2pBUJ1t1i3afmJ9TF2BLR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kUt22cBA55_7jW28cDlw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jX5aKuFd_O0miWEu_72.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5M5S5Jb9BURPJN3IBbuHk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Fih2OfjyLe9mw3Oa3kzs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SR3.3iDuF50X6tTzjEGq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UE7iI0y5rtureb2Zo8IFk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UuM3jw.xuYKkAAgh_Iuu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Nia2XAOd3wk8k3CDRCZe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S8qFs.Eo09NeouX9fV_pj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CE.TN61nrS.Nu_hHPFyG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QR8l2WSdxOFf2QVIoN1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Rpz682DSvlBM_3YiZMj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9kIz2ZVuIxm4ua7Gz63v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ZaifaB2.7ZGrRE.P0pXy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bP6sxmCC.HZwp1F.e5nA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cOogBKQ3qSJnqVYX.Ow4o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Faif2s7j5iWE3TgvxBuvX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N9p7Jz13slZtVTcez2HE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qkY8BMHfgdBwVMGzsqsL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8F4H2nty4ECvliiDlMrt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XfBAZrbH5F1aPPtgZ9tHW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hrEc.uUSr0.NR0TcytU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J5udZzAF2mPnU8lBg3Gx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v2Cvj3X4pAkuyJWDpA.l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ad4HaBLHsm4mdy5UF8FX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GZ2RdRD1eWOLzSk9MkbM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4pPSzc5btIhrc35LsoiWX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w2tnMWtBrV6tYlaFiR7c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JcPfqA_RwqfMIz6vOGAvU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Tj5Or.Py1YZv5iyNKJCi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f6mWZqUbxxuqeW2au8C.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4zOhH.gjxIq6t25Lc4c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zNkonZ4PQ0DCqsuFYTdt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zeFyNhWP4PJIetNCo4O_6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Qhhz7ssetdix_RD3mFzc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gyDlga5quf9M8oPTHdtp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97w5w7aJAnIB6NhdX1rh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zJI_x9gcFYgmWmqhaZN8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KQQ6cmFB5Zdtj0itbFdgs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rfBQIjQ.sVdTWCtxU00bz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mJnpeb_S5OuI80JnTxp3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bIYWaKH6XqDFGVzqzW5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CMekdsBb_x9398QK7BQaX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kHTaWEsWt8CoVHoJCwb9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A801CB6KmlvWKdIVGo2V1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vyjBW4OEoEROFFNOD4q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hXanoxZcMCSInUjUTQ3l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4W7b2aK_C38QOV61lQF4s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BoieJHjq1MUH74wz.sKqF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74_lJrdxN4450Ze9mxpN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dyFplPiTJ_s2GHjzaai9v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boelxAEtj7K1nlAz1qCh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3roJxPLYqJFWWHnkgckd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MKbUcHW7Tn81sX0HHgrr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inTtqQzfTqvg8TrR9KwK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FQYtJh7EUq1xdT85jEOts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vxQSggbCkFbiXhMt1S0w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fXH7sMEbdhDEuzMuGHqO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v_R22XWLXgwtdacYPTEqj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fxQh4DtzUsMOerJSCU9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ZJRMIMTTwiL.6zc_4184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AUtP3_qaP6Xfncna9ayvb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JLxkK0q_h_Jc_PqnoNDS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Zd7oE9vvZnD1jVowa7Yqm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PwweZFXxs.qhkKVOAsm4c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mkhwdvo_pAeuYSx6xOln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b.ZYvkamzo_0AfcR.1Q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FtdSS77tSQOFpjp9GTlt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9pwt9iK9BvCG7Tzg8FTdg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xfsFanPnndWyQb6acdv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nKzL8bIElVWb96SKAaf7q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Ehfsh9WXKJvE95TP6Gi6_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Wb1tzT8oDC1x9NRvA_C8.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7cxMYhxouQZJIj.77_TU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6LElsfXMfQ2VtrOYFik6C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ivZ79NaHtn2pXaivcQqw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STZFpboT4XrYz967q1FCU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xm2hGeIaJzgPvA6SVs8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v1YoMNtt3HMFc1Og4kZ0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oux2cHjJsx_.ZQizEd1Y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6aN.tANPdrOeIfrLfS59J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ynJ0Mh8D7WOC2wFReipTh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h3aUHRZpXxSr78slCvN8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pfs6yF9fPss5pMHPYVZVi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KwoTYw7R9ZFpZO6YquD2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qLvZCOriVPcR9HZwQQiE2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RZ_vaxVxaNSqnJgWZGXD3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kusZWwXW1wuMmDNuSLZnP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LhjsTiiY0sBHTpUnTQ8Pc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SljAxQGyzM8mlANErffz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78bvnSKfFtiOCPxbZV1V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_Z5Enomu6eR6a6IFP5IC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1V8OZGHIJLY9d6l2cdnyR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RjDo01MiNP63tBrmL.6Lw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cKRw60m1bHVXirCP0HdVZ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4UpQw3mV24wohEoeIYNG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U0zLMFaDK3VEAl8E2jxYu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k6VTOrAu.5SUb3Y6wmLG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SLmGmEDf0yMvcDkIqtlzX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gG30dyKy3LyUPMU3bg5a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QqEQuzoZxeK7300y3y18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UA3O26cp_MV6IGUNK79kF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7rHU3Ljs5XXhUgSCjxhC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Xm7SI0Vj3oateEDXdml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SHH3XWUPJgH6bQWJaGKNJ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sUKnJDMQ53hCZnXEBho9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rE4seZgnSdDdstJwLXbER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odnHLl8gQdteEF_6zKvE3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0bRkDQCPwUqwhbIU9_yS_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j5tT8wuiBuuQcYrWMI.MQ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u8pqoZjuOO3KXZQwguW1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CbOaKk0GhKJdKPLlDxvPx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RMEetHaJhwq6EGEjcGPLH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ulVV1DNjUmb9SJAZ3x6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oT2SINUbpWsfXfoKxrU7q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p9gQXojquWfXCMrxaWYi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5tZDMQy1FyDJZQqniJK9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020VwDrQ2En1J6PhB8iU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8rUUraOgRqvQfTgcSnBl.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9v7VFs677gt03GNGOOPtO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8IXAKPCMVNQLNHh05qs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mJFVeClM5wEDYmDH8tuK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2Tvw4LrrOi_pJ0mtSQY2p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SECCooBAyFNZph0PJHZD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c19CIZWTaWCYh40MUUHF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ZSjFfLfO0p_wMSVcevkk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y6l6_qgO162G58rMwtNN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YcEf1HYCuenLMoYMEskE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Ej3bkn3a.36Pcv6YFOLGa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gV6rWwxrn3XbOkt3D9k5E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TplXdYx_xeJKNs6f0zsY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81gCzTzmkVqzbYd7.POr6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Mx4uI0XSe8g6lo_1mrzy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MUHCDriqb0BrEtuY7a4F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WmT5mrwKlQwJFmlBqpJMj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qKbylOSeFbBZq.dHw72iK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9ALBmnszELKgPncmXyZzy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Kc5i8fWaIiLOsAuNdN67D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Oj7ZT6pTTAkuS2mBDEtj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QpxhnFcTyysnvQ_4MT5Sf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x9qm_8as6rI5MYXvApiDW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gIwaZ6Tf91brOHf8BakR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xO6vKmST9g4_DnUOl.og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_bqxxSWIQxgag7Y07Lbj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FXhtUgjss8EmjIv8EKK5t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LKFkrAU_luSaFV0PpGIF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EyI.jt0gFJGemJfDsZcRe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fTueW0fBMdAEMFsP1C0Im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VqFTksHxWmximwNhBG6c0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9vfs0vvo.xXCwexc3ctof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wdpp53Rz1aO958WjNJmv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y4PkqR4CXVXBaE3l5YKvf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X3XtYeL62ilDRFTbH2fpx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_NvwcEJwGs.jayNWj4.k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l5jP4SzFKUngDYYY9t4i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1gPIMpUkDm2STBmE4ovP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mZsVo_bG2DDY5VHkv.QVZ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qDOQhMwO9954tUE0OYO0A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M4BszdtqqICDhpx1oi671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VMt6bq7qSPaHJNLOXMtGa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0X4neuMo.S5.pT1s7HjvZ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83o33nk9EyFndxMTvRABH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6V51oCrqhTyb87Vvx8nl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ko7cKmXztJq0E_6GCdYWN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HRy9wjPl3otAclF7XiW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ZidUrkvFhFSZ0rl6uJuu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gQjuEB84GJR7OFQHHJreG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0MROXAwmPZonqDR9q9Oi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XvQ4Ziezvw1FX7Q.lZO91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zCFUYbbr0vmF1PN_7tk47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4hoLLW6FXxvguDVRhwbI1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9NaJjA1bD.TMlqKCERNJ.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trA6dj9SLLxyBSm2rTd88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K5nIPurcxHAHF2M3RNvK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t0zP1i7Msk8Ca0ljAeIa1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rIqCJnpzDVmmk969oYr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VqRFpEkuo76bHO5skayo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rZRKsKlKI4XSAfj8dSUA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YJlekcgMJWTD.HWnpyrWM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G.c9WoQmjOhrC3TTX.TVR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XYmnOMlXRPcBYocn.65yC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kp65ROwNkRFyoOBe4AwtC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aTAFXq..WVkSs4o6nl1t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CdBKM28j76k53uZ_G4tE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WcMxImJETJ.v9pjKD3z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hamrgwPARIKu_ZfnEIfH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QppK8QORah51dA6K1v9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fjzcQyK5JLUkSc8zaQ3z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UiVshR4GOWFrqhvb31A3L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NAME" val="4. Footno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TarR2ZP0WgZauZSgWNOQ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l5e7hblbAd5nLxcKucfZv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GxvpUTNo97PwGoDwbsJAG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wPGmSmjBiyjheEaSVZgU4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iyZE8J.p9ytJ5pGud2SOn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ItBWzyEbp0NNzJf.UJcy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zmc5KJV611pFGt1X30v0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ODiGvMHc0Sm16.8F2ZgjJ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t5dTOk2EZTZdAoFxap9.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TMiAD2c8HO97mgM96zAkm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ZnKR3i7eemgUSTrBKe65C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Qaiw7a1t_.quN3c6J98Ru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ZGIDpFWQ6SXyWgEhQNTLZ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L5cDRwxWpUgVOj_8aKXVD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_P.OT9jN_7Po8T4HllJN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vV5FjF99X2m52kOWJni1x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d3uXxrLXwDzjK3wdBkyvU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IZdYYZHiU1BZ3Rwp6_WO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hSxIaR99FWhX4wNQdvNr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rXCLF0tmR7SrKWS2AaK6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0F5a0AnR9AIMpPo.ll9io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iQsnMTwLZbfKsFacDNix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ik20YCO6xZwM3pYku0_Qz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_D4FPNM9UuXrmZ0KDKuyM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YWbUMBpB3vZ0Zpd7nKWJl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QybIsLhSqwKszM.P72BnO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kqknKJ4vWy.Teb2sMUPmr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zNOGYYWfYmzuMJPAs9fVo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_hyTmdSK1gv4l3fIUdHu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KTFFfIrNBHrur5EWo8lC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gnubHR.9_oq.lsg1bM1Q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bCr2CMLFJIsuTMxB5CsL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c3y_Fdu7r.aRh3_mHY9Di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gXC_vg07MRNOIX_r2g.J2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KhSU41035m.exT0DNwDp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b_.xChmqtweuVi4Ut4A6j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4XW.NtC9rqcpLVAemrHKu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OoPkXTPQdN6f44x9wJm0V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FnhxV0YT8GetGUgpiW4gA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8dWQ.ADOiDEzItCaI7bnJ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i9MTNQ_uZBKvQXU6rCl_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VBu1Mz.EaUG1IqeFK.xY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_XBt1fFeuHhynwuNoI_l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4Q4fssuCWOSBNJSrxcIEV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QfDLK0SLJYA4gfTBunuU2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poFeHe.VJBCY2T_KXg_y7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NxaZzFPvNvn1G322rMt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vzcidtjlLgaB8wthUQASe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pAXdo7HVJHYoM81dBx7lL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DDyd7u0PVcic7YclX0uzf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PotXDtJdnGyg11GBG1SEi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nynMnY3e03g4yHsdbGz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7zeMjZxolxjxGakOr10L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vnpU.LDMo5G4O4WqCESvR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vwf8PlWjFOMKWkNcPmokb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j9ZhL0.ZHwnrJkhy1K.dD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k4dBt5yyHvjodt_IjFxC_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jCbrNUEyWaaed.q9CMLrz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UwUZRxWNdOKEQsmRCjvq5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vO9UqkZ8jR9zoJq1s8fnk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hGrlHoRkxyQqjswsm..p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0RLxOKmtigofi_mA2NaSO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qeTPn7BoCdA7..l172RK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lCUNEUFVaf8hY.qTMZKG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lfeDE1Q9SR29Qnix0ACUD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tbK4RmuG_VMedTBl3dym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F9.TA0A1DBWJoDEsotOUb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3FEJRM_6c5uKdJEJb0CGt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ad.9qYq3o2lTbqKpa5Th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Vi6sbcSUtWFSVlDH16GO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8WYYHHI8UhLOOrtIowj91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jVCglwflzTSgo40wsUJII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BfbIlKl4GgTZv6v33mFf6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n29LBfEoHacuEf880qki2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rqK3nN12mNq99ZUbta2o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cZDOYJ3s7pZNXWIYVgGUE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dOs9Cs4s2qBAmJ1R0V4R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o5f_oIfj3Utb3ISM74wW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jhvgamkdZQ2C1RqhkXbMc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bHoGZcMRjKyoUVS1zdRwi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yc_XBzIlUMazCPB0pKWcl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7m8gZabsfSwKxpbrNQNAe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uoixyM2YkBBnqX6iCwJ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7Qp4Kv_hwa2qArPtWwRc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MjwrNoCxY0AJLU7vZfX4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dDfaVSuhgOvVkTdO6mIS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venaRJdWjF60LO.0aT_4N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6z37nngAy4Ss6JowmEB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iTF_dG5.QJm_PPscepze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NgcmD7gRzzWFj5mt.cF4d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KQY2UplbyJ209bvoxe3.d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MsMXh6.2szVXXVl7fSDic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IKTPiR7Fj1Z1WY3Nc5pd7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atbEn1kPzbHuz_ZhE0Iw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enkuMX2iSG.coEeH4wZxA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9Ro21PDNipkCV50ikxhGw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dd45.xf2u18tz1FdrFqy7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tN4MNU4u5_hWRSaqnxCso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um8EVnEMBcpSCfq7oMw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Qd8UxbFHSBd8eXCxEdeQ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AXuhu0UCDD5ROrgiBqCT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_DRUEnW3K__dX2hCxRMRG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fFAqjEImri5XePU.EubUv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EUgMkVyLsa.ULztgwyaF5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kBUUx38CP45tich5Kb_eP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ICmsR7Bp1EX.ZJ6ox7sEY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4i5mOt0Kpnyp853hVSXC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28btFHo8QvLwGRh76YCF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4vr3.pB3k07Bu9RCTCTKT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1iHyAYtsPgjiCQ.zoviJ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oLH9t336diuZFTL8GlEy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xfsSI7PtAEtB00Em3SxNq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1b8hth1vAQHlHqAJ_HBiZ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Iq3bWaIbKYI5ikoHvPf9z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qHoU.zbaQmx1.Bh.kySYZ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uQfYzuSTTvLdGJMqNYh2_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7BKQQ2gQ7tN_oBG88i8cS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_5.7iu6qK_mYiJss4FTh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pKpgXIfBu3HAJGVS216m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SIvOEzFEl64N6Krp2zqxB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l2n4_6G8HRbWKGSGQWlYR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dpFFo2lrZ7BP6qSYUPC8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1CnOidOqB9cgpeTcRX74Z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wHA0uB27EZYHbPW_qSXV3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lax540NhYWjFUwcEcRXt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Inrak62q8w_A6JSS33nKs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sRJy4kQMZ4UAzd23v83.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_V5qn8cyOcszPwZDdJqZB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pMDwFdd2hSB3Lnh8Adq8X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5pgspo8vMTcOK00S2ZJna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bf.j2d3paxw40JfLnu4r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CfLZadtwSKU9c4y4BKmw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YzPMp1.mIi.Lc1p1t_qJ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YTLDqvK8_PCNGmeTFaxXK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ZIcg4gWKT22KcmkN4yEkQ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AnHLi6MdAlz3fbujsMYRR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gapf7JpKv5YoFvK9g2TD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mcaWNUhxLTPBNeMnlati_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EGENwKJ9XNE0E2z9HOZQh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2lGfeEpYX1ICieY0R3fL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uj2YTBwzUEKhHjXN.Zq8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ausFeTfBwJUebCcCx5bNv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CWrcx_wThIJQx3dl0h6M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mNVDBEJMIX5.mgdcerY8X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BhhRalsMv1q_Rm5XMAbX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J2zMT0gftFTLToUXpa5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oRI9o.VPMGye4U4Zud1Ab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VDxVPJJRs6Q8URL_dChYv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CT.ANroZeT5mkgvwf3UD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NAME" val="4. Footno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C.i23xNyj2LfLe.1b1ns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ERO4eNDL5SjYqkmjreiqf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lfWYIK9Sy865W6APgwBX7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sOAr8YtzpRmp1OS1J2sRv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r_zR7bGjnfxU_OjiEtcv8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wod.bpTPs6vja7g5E25T6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I_BHgF_QOsqiqB5SxyiES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dvFdHtVvN.UJtb.sHtH26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uqy1G.Mn7ljuj5eXzFgoT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efIqGT026j2uy50rj.WX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o1tbAsVzSqABUS8U3b.C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86dgS.OnCjA1seBOBHceq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bCe7wnaxoGY1uaByaHAqJ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1Vl_NQ5f8P.swa73RXXaL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NAME" val="4. Footno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142U60juM75AlN4K_AzL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dSiT832pDrW_RDjntivi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r3PhRGtC_.yiiOAdsGCjk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ZrLLGKX5xEV9i6oycbfT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uGS96u2YYNdis7uUcA8_V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P6Jdsiz16Nb.Oaicfq8mC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4NnYO19kFoIeqHX13oeRw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qavAA7n6avvLge_hJUDYf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KhRrtxf5hk.L5a99x.O2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OzmFd8UxIQSc7q7Li5XXf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c9M_q.g32p6JkSTn06UzU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5J4tb0wsRctJqsnP3Hz0M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ECNBiXjRe7.xVVWc_phuI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1ncrTjSfVme2tWftGIPbI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VnDum2Itpj20Zt5swc.J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cHu8Iohna0pGeo8TKYCo2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vlObiOAHLlMK1a.rRvL9r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NQ9Fs8u8pFqh0Y5WhlQd0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GNffOUJGjVtokPYgaDP6_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cTgKnguAbAGdOHzLf5wP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O0i06lMKABFY0Wgb3WkgT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1CL9_SPTSh2xJH4HSXYgc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RbSTqWzSAgOuoAhAx2L3N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IThkWOjN3ywHacO.Ge_Jj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f_WMCZe62AJtKyqXThWY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UfGTFWM5ShBDxwuFeN.qj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4zKnCMq_V6A.FUxLBLjZt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J8z1zC6tRQ4tJY1KWNMhC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VHh8WZBJSDLEeCEDz6Ud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67vDUuLhzl.2quJn7sD.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qwrJIFMsqd2N1x8M2ZVX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Fd3ZGh0WhbCBVIIJfYgIp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cpW00gnXi.3XKu.p9Gk_h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_KPooRmT3vmENfMdtW0Gp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UtOdjGdSEhrT1MlmRfJBt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WzUxysioCKHhdk0U.BsWX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8wC9Rxg.XkKq66TN7.bz7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_4DcAyhDb9sVOQeRZc2L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tg1pG46FlrwMXMtb_UEQc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lGf_qpT2EhcVkwYOawmhm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Qm4vvDloGV5zo2SvWL8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Dg0wXTDWFNpm5r4vAJMu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ppW0auhcDYlrBuucvn6AN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bIlEcBqGwbtFoDMdnmP7S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iME_.V6uZBtTniqNaKuzu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JHpO3Rh0WnsBreHf3vgd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XZNUOHmFxLVW8sVkZ45w5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w.p1m1MLDx._BiP3k60La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NfUnW0qfbNbZdsqsPd7hF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vRJul3dv_j3jKWm_G1kS7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U61KwEBvdhv_VgVQP3A.W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OqT2f0uQo2_DZrSTQ0pw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b3ThsMM7ZWST8qKNsfQm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bcYGqFLCnswudSLedZMW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F1l01JzQgkZ1s6iMGrP6Q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tu9X213d_kvlp1YtuANye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cwsxnGLXrnZ1Pbv49xSi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ebejPGnHbj3mY4XOl7ii.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dX5M.CyHGaQh96ws86LG5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EXDtQAIaRWrawxKn1T5MC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aRPmShZPsUgUXy_Fwe4G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_XnVXPhqNJ15gFkzBgaU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ULW8toAFdkVe9WeTJ2Fww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3ho.BuXGt49oA5wBBfJmw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3QGgYvbEFWygNE5Bavw0l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Ks9273bodTezhZ0kpA3bM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TAQ6WWkIIpimINXF830kM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8rrX5hh.0RQkIM32Pff6B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c23louLx3j4w80akbkbjL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PlXxPCYgvUvqTtP5qKJS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aMqYrucpLyveZP.7KQK7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lyzKHM2s8wkOLFE0Az1nI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2eWLoe7m0Y_qZxBDG01Zw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32Tn0toVpwJ2qEXoMjFnx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LvaVYSuxDb9.P6NKefb_w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IXZ8wrExUnSXGiBRgfupA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SBIbz5.iUExLS9Ywk.Iix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P3Ix7qqwRShrL1FGUVgA9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loAyul9iu9mJWBN2xRTjX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zll98HdNg10uDkh1oOQAT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Mm2q6VkPjfLPIR8xXWATV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r_vLlL7_k9ywe7pKA_tG9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n4..q0naBogVop6NNl3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r6Qd_Or8rDdtW_Dbz3wK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WNM7RIoD0BUEtvB8Z4qF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eB7NAOdgp3b4N603fpOV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_NJ_a8APaxU81kuCqdHG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LYde_mLXWg5BhVU_Irh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wddiwBsfo89Gmn4w43o0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TTxl5NeuHiLi542DhhNi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19790</Words>
  <Application>Microsoft Office PowerPoint</Application>
  <PresentationFormat>A4 210 x 297 mm</PresentationFormat>
  <Paragraphs>3263</Paragraphs>
  <Slides>102</Slides>
  <Notes>49</Notes>
  <HiddenSlides>0</HiddenSlides>
  <MMClips>0</MMClips>
  <ScaleCrop>false</ScaleCrop>
  <HeadingPairs>
    <vt:vector size="8" baseType="variant">
      <vt:variant>
        <vt:lpstr>使用されているフォント</vt:lpstr>
      </vt:variant>
      <vt:variant>
        <vt:i4>19</vt:i4>
      </vt:variant>
      <vt:variant>
        <vt:lpstr>テーマ</vt:lpstr>
      </vt:variant>
      <vt:variant>
        <vt:i4>1</vt:i4>
      </vt:variant>
      <vt:variant>
        <vt:lpstr>埋め込まれた OLE サーバー</vt:lpstr>
      </vt:variant>
      <vt:variant>
        <vt:i4>1</vt:i4>
      </vt:variant>
      <vt:variant>
        <vt:lpstr>スライド タイトル</vt:lpstr>
      </vt:variant>
      <vt:variant>
        <vt:i4>102</vt:i4>
      </vt:variant>
    </vt:vector>
  </HeadingPairs>
  <TitlesOfParts>
    <vt:vector size="123" baseType="lpstr">
      <vt:lpstr>Arial 本文</vt:lpstr>
      <vt:lpstr>Arila Black</vt:lpstr>
      <vt:lpstr>HGPSoeiKakugothicUB</vt:lpstr>
      <vt:lpstr>HGPSoeiKakugothicUB</vt:lpstr>
      <vt:lpstr>HGS創英角ｺﾞｼｯｸUB</vt:lpstr>
      <vt:lpstr>Meiryo UI</vt:lpstr>
      <vt:lpstr>MS PGothic (headings)</vt:lpstr>
      <vt:lpstr>ＭＳ Ｐゴシック</vt:lpstr>
      <vt:lpstr>ＭＳ Ｐゴシック</vt:lpstr>
      <vt:lpstr>ＭＳ Ｐゴシック 本文</vt:lpstr>
      <vt:lpstr>Yu Gothic UI</vt:lpstr>
      <vt:lpstr>ヒラギノ角ゴ Pro W3</vt:lpstr>
      <vt:lpstr>Arial</vt:lpstr>
      <vt:lpstr>Arial Black</vt:lpstr>
      <vt:lpstr>Cambria</vt:lpstr>
      <vt:lpstr>Courier New</vt:lpstr>
      <vt:lpstr>Times New Roman</vt:lpstr>
      <vt:lpstr>Wingdings</vt:lpstr>
      <vt:lpstr>Wingdings 2</vt:lpstr>
      <vt:lpstr>NRI Template</vt:lpstr>
      <vt:lpstr>think-cellスライド</vt:lpstr>
      <vt:lpstr>PowerPoint プレゼンテーション</vt:lpstr>
      <vt:lpstr>PowerPoint プレゼンテーション</vt:lpstr>
      <vt:lpstr>PowerPoint プレゼンテーション</vt:lpstr>
      <vt:lpstr>PowerPoint プレゼンテーション</vt:lpstr>
      <vt:lpstr>一般概況</vt:lpstr>
      <vt:lpstr>エジプト／一般概況</vt:lpstr>
      <vt:lpstr>エジプト／一般概況／経済</vt:lpstr>
      <vt:lpstr>エジプト／一般概況／経済</vt:lpstr>
      <vt:lpstr>エジプト／一般概況／経済</vt:lpstr>
      <vt:lpstr>エジプト／一般概況／経済</vt:lpstr>
      <vt:lpstr>エジプト／一般概況／規制</vt:lpstr>
      <vt:lpstr>エジプト／一般概況／規制</vt:lpstr>
      <vt:lpstr>エジプト／一般概況／規制</vt:lpstr>
      <vt:lpstr>エジプト／一般概況／規制</vt:lpstr>
      <vt:lpstr>エジプト／一般概況／規制</vt:lpstr>
      <vt:lpstr>医療関連</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エジプト／医療関連／公共調達制度</vt:lpstr>
      <vt:lpstr>エジプト／医療関連／公共調達制度</vt:lpstr>
      <vt:lpstr>エジプト／医療関連／公共調達制度</vt:lpstr>
      <vt:lpstr>エジプト／医療関連／制度</vt:lpstr>
      <vt:lpstr>エジプト／医療関連／制度</vt:lpstr>
      <vt:lpstr>エジプト／医療関連／制度</vt:lpstr>
      <vt:lpstr>エジプト／医療関連／制度</vt:lpstr>
      <vt:lpstr>エジプト／医療関連／公共調達制度</vt:lpstr>
      <vt:lpstr>エジプト／医療関連／医療サービス</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エジプト／医療関連／医薬品</vt:lpstr>
      <vt:lpstr>エジプト／医療関連／医薬品</vt:lpstr>
      <vt:lpstr>エジプト／医療関連／医薬品</vt:lpstr>
      <vt:lpstr>エジプト／医療関連／医薬品</vt:lpstr>
      <vt:lpstr>エジプト／医療関連／医薬品</vt:lpstr>
      <vt:lpstr>エジプト／医療関連／医薬品</vt:lpstr>
      <vt:lpstr>エジプト／医療関連／看護</vt:lpstr>
      <vt:lpstr>エジプト／医療関連／歯科</vt:lpstr>
      <vt:lpstr>その他</vt:lpstr>
      <vt:lpstr>エジプト／医療関連／その他</vt:lpstr>
      <vt:lpstr>エジプト／医療関連／その他</vt:lpstr>
      <vt:lpstr>エジプト／医療関連／その他</vt:lpstr>
      <vt:lpstr>エジプト／医療関連／その他</vt:lpstr>
      <vt:lpstr>エジプト／医療関連／その他</vt:lpstr>
      <vt:lpstr>政策動向</vt:lpstr>
      <vt:lpstr>エジプト／政策動向</vt:lpstr>
      <vt:lpstr>エジプト／政策動向</vt:lpstr>
      <vt:lpstr>エジプト／政策動向</vt:lpstr>
      <vt:lpstr>エジプト／政策動向</vt:lpstr>
      <vt:lpstr>エジプト／政策動向</vt:lpstr>
      <vt:lpstr>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2026-04-24T04:11:09Z</dcterms:created>
  <dcterms:modified xsi:type="dcterms:W3CDTF">2026-06-04T05:41:52Z</dcterms:modified>
</cp:coreProperties>
</file>