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charts/chart7.xml" ContentType="application/vnd.openxmlformats-officedocument.drawingml.chart+xml"/>
  <Override PartName="/ppt/tags/tag483.xml" ContentType="application/vnd.openxmlformats-officedocument.presentationml.tags+xml"/>
  <Override PartName="/ppt/tags/tag484.xml" ContentType="application/vnd.openxmlformats-officedocument.presentationml.tag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notesSlides/notesSlide7.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tags/tag612.xml" ContentType="application/vnd.openxmlformats-officedocument.presentationml.tags+xml"/>
  <Override PartName="/ppt/tags/tag613.xml" ContentType="application/vnd.openxmlformats-officedocument.presentationml.tags+xml"/>
  <Override PartName="/ppt/notesSlides/notesSlide8.xml" ContentType="application/vnd.openxmlformats-officedocument.presentationml.notesSlide+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notesSlides/notesSlide9.xml" ContentType="application/vnd.openxmlformats-officedocument.presentationml.notesSlide+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notesSlides/notesSlide10.xml" ContentType="application/vnd.openxmlformats-officedocument.presentationml.notesSlide+xml"/>
  <Override PartName="/ppt/tags/tag704.xml" ContentType="application/vnd.openxmlformats-officedocument.presentationml.tags+xml"/>
  <Override PartName="/ppt/tags/tag705.xml" ContentType="application/vnd.openxmlformats-officedocument.presentationml.tags+xml"/>
  <Override PartName="/ppt/notesSlides/notesSlide11.xml" ContentType="application/vnd.openxmlformats-officedocument.presentationml.notesSlide+xml"/>
  <Override PartName="/ppt/tags/tag706.xml" ContentType="application/vnd.openxmlformats-officedocument.presentationml.tags+xml"/>
  <Override PartName="/ppt/tags/tag707.xml" ContentType="application/vnd.openxmlformats-officedocument.presentationml.tags+xml"/>
  <Override PartName="/ppt/notesSlides/notesSlide12.xml" ContentType="application/vnd.openxmlformats-officedocument.presentationml.notesSlide+xml"/>
  <Override PartName="/ppt/tags/tag708.xml" ContentType="application/vnd.openxmlformats-officedocument.presentationml.tags+xml"/>
  <Override PartName="/ppt/notesSlides/notesSlide13.xml" ContentType="application/vnd.openxmlformats-officedocument.presentationml.notesSlide+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charts/chart22.xml" ContentType="application/vnd.openxmlformats-officedocument.drawingml.chart+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charts/chart23.xml" ContentType="application/vnd.openxmlformats-officedocument.drawingml.chart+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notesSlides/notesSlide1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notesSlides/notesSlide15.xml" ContentType="application/vnd.openxmlformats-officedocument.presentationml.notesSlide+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notesSlides/notesSlide16.xml" ContentType="application/vnd.openxmlformats-officedocument.presentationml.notesSlide+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charts/chart28.xml" ContentType="application/vnd.openxmlformats-officedocument.drawingml.chart+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notesSlides/notesSlide17.xml" ContentType="application/vnd.openxmlformats-officedocument.presentationml.notesSlide+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10">
  <p:sldMasterIdLst>
    <p:sldMasterId id="2147483660" r:id="rId1"/>
    <p:sldMasterId id="2147483681" r:id="rId2"/>
  </p:sldMasterIdLst>
  <p:notesMasterIdLst>
    <p:notesMasterId r:id="rId82"/>
  </p:notesMasterIdLst>
  <p:handoutMasterIdLst>
    <p:handoutMasterId r:id="rId83"/>
  </p:handoutMasterIdLst>
  <p:sldIdLst>
    <p:sldId id="568" r:id="rId3"/>
    <p:sldId id="631" r:id="rId4"/>
    <p:sldId id="632" r:id="rId5"/>
    <p:sldId id="381" r:id="rId6"/>
    <p:sldId id="639" r:id="rId7"/>
    <p:sldId id="2147470411" r:id="rId8"/>
    <p:sldId id="2147472430" r:id="rId9"/>
    <p:sldId id="2147470413" r:id="rId10"/>
    <p:sldId id="2147470414" r:id="rId11"/>
    <p:sldId id="472" r:id="rId12"/>
    <p:sldId id="640" r:id="rId13"/>
    <p:sldId id="527" r:id="rId14"/>
    <p:sldId id="2147470408" r:id="rId15"/>
    <p:sldId id="477" r:id="rId16"/>
    <p:sldId id="663" r:id="rId17"/>
    <p:sldId id="382" r:id="rId18"/>
    <p:sldId id="627" r:id="rId19"/>
    <p:sldId id="2147472431" r:id="rId20"/>
    <p:sldId id="2147472424" r:id="rId21"/>
    <p:sldId id="2147470390" r:id="rId22"/>
    <p:sldId id="528" r:id="rId23"/>
    <p:sldId id="2147470406" r:id="rId24"/>
    <p:sldId id="2147470356" r:id="rId25"/>
    <p:sldId id="2147470391" r:id="rId26"/>
    <p:sldId id="2147470377" r:id="rId27"/>
    <p:sldId id="2147470407" r:id="rId28"/>
    <p:sldId id="2147470398" r:id="rId29"/>
    <p:sldId id="2147472433" r:id="rId30"/>
    <p:sldId id="2147470340" r:id="rId31"/>
    <p:sldId id="2147470405" r:id="rId32"/>
    <p:sldId id="2147470335" r:id="rId33"/>
    <p:sldId id="2147470403" r:id="rId34"/>
    <p:sldId id="529" r:id="rId35"/>
    <p:sldId id="2147470358" r:id="rId36"/>
    <p:sldId id="2147470330" r:id="rId37"/>
    <p:sldId id="2147470354" r:id="rId38"/>
    <p:sldId id="694" r:id="rId39"/>
    <p:sldId id="2147472402" r:id="rId40"/>
    <p:sldId id="2147472414" r:id="rId41"/>
    <p:sldId id="690" r:id="rId42"/>
    <p:sldId id="533" r:id="rId43"/>
    <p:sldId id="2147470375" r:id="rId44"/>
    <p:sldId id="535" r:id="rId45"/>
    <p:sldId id="2147472434" r:id="rId46"/>
    <p:sldId id="733" r:id="rId47"/>
    <p:sldId id="2147472436" r:id="rId48"/>
    <p:sldId id="734" r:id="rId49"/>
    <p:sldId id="2147470380" r:id="rId50"/>
    <p:sldId id="2147470366" r:id="rId51"/>
    <p:sldId id="2147470312" r:id="rId52"/>
    <p:sldId id="538" r:id="rId53"/>
    <p:sldId id="2147472437" r:id="rId54"/>
    <p:sldId id="2147470383" r:id="rId55"/>
    <p:sldId id="2147470378" r:id="rId56"/>
    <p:sldId id="2147470376" r:id="rId57"/>
    <p:sldId id="2147470386" r:id="rId58"/>
    <p:sldId id="2147470387" r:id="rId59"/>
    <p:sldId id="2147470385" r:id="rId60"/>
    <p:sldId id="2147470379" r:id="rId61"/>
    <p:sldId id="691" r:id="rId62"/>
    <p:sldId id="552" r:id="rId63"/>
    <p:sldId id="557" r:id="rId64"/>
    <p:sldId id="451" r:id="rId65"/>
    <p:sldId id="652" r:id="rId66"/>
    <p:sldId id="2147472438" r:id="rId67"/>
    <p:sldId id="458" r:id="rId68"/>
    <p:sldId id="642" r:id="rId69"/>
    <p:sldId id="643" r:id="rId70"/>
    <p:sldId id="683" r:id="rId71"/>
    <p:sldId id="2147470399" r:id="rId72"/>
    <p:sldId id="599" r:id="rId73"/>
    <p:sldId id="600" r:id="rId74"/>
    <p:sldId id="644" r:id="rId75"/>
    <p:sldId id="2147470409" r:id="rId76"/>
    <p:sldId id="602" r:id="rId77"/>
    <p:sldId id="2147470400" r:id="rId78"/>
    <p:sldId id="603" r:id="rId79"/>
    <p:sldId id="673" r:id="rId80"/>
    <p:sldId id="2147470329" r:id="rId81"/>
  </p:sldIdLst>
  <p:sldSz cx="9906000" cy="6858000" type="A4"/>
  <p:notesSz cx="6735763" cy="9866313"/>
  <p:custDataLst>
    <p:tags r:id="rId8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B47264-B79F-48BD-B6AA-5F13244EEFFF}">
          <p14:sldIdLst>
            <p14:sldId id="568"/>
            <p14:sldId id="631"/>
            <p14:sldId id="632"/>
            <p14:sldId id="381"/>
            <p14:sldId id="639"/>
            <p14:sldId id="2147470411"/>
            <p14:sldId id="2147472430"/>
            <p14:sldId id="2147470413"/>
            <p14:sldId id="2147470414"/>
            <p14:sldId id="472"/>
            <p14:sldId id="640"/>
            <p14:sldId id="527"/>
            <p14:sldId id="2147470408"/>
            <p14:sldId id="477"/>
            <p14:sldId id="663"/>
            <p14:sldId id="382"/>
            <p14:sldId id="627"/>
            <p14:sldId id="2147472431"/>
            <p14:sldId id="2147472424"/>
            <p14:sldId id="2147470390"/>
            <p14:sldId id="528"/>
            <p14:sldId id="2147470406"/>
            <p14:sldId id="2147470356"/>
            <p14:sldId id="2147470391"/>
            <p14:sldId id="2147470377"/>
            <p14:sldId id="2147470407"/>
            <p14:sldId id="2147470398"/>
            <p14:sldId id="2147472433"/>
            <p14:sldId id="2147470340"/>
            <p14:sldId id="2147470405"/>
            <p14:sldId id="2147470335"/>
            <p14:sldId id="2147470403"/>
            <p14:sldId id="529"/>
            <p14:sldId id="2147470358"/>
            <p14:sldId id="2147470330"/>
            <p14:sldId id="2147470354"/>
            <p14:sldId id="694"/>
            <p14:sldId id="2147472402"/>
            <p14:sldId id="2147472414"/>
            <p14:sldId id="690"/>
            <p14:sldId id="533"/>
            <p14:sldId id="2147470375"/>
            <p14:sldId id="535"/>
            <p14:sldId id="2147472434"/>
            <p14:sldId id="733"/>
            <p14:sldId id="2147472436"/>
            <p14:sldId id="734"/>
            <p14:sldId id="2147470380"/>
            <p14:sldId id="2147470366"/>
            <p14:sldId id="2147470312"/>
            <p14:sldId id="538"/>
            <p14:sldId id="2147472437"/>
            <p14:sldId id="2147470383"/>
            <p14:sldId id="2147470378"/>
            <p14:sldId id="2147470376"/>
            <p14:sldId id="2147470386"/>
            <p14:sldId id="2147470387"/>
            <p14:sldId id="2147470385"/>
            <p14:sldId id="2147470379"/>
            <p14:sldId id="691"/>
            <p14:sldId id="552"/>
            <p14:sldId id="557"/>
            <p14:sldId id="451"/>
            <p14:sldId id="652"/>
            <p14:sldId id="2147472438"/>
            <p14:sldId id="458"/>
            <p14:sldId id="642"/>
            <p14:sldId id="643"/>
            <p14:sldId id="683"/>
            <p14:sldId id="2147470399"/>
            <p14:sldId id="599"/>
            <p14:sldId id="600"/>
            <p14:sldId id="644"/>
            <p14:sldId id="2147470409"/>
            <p14:sldId id="602"/>
            <p14:sldId id="2147470400"/>
            <p14:sldId id="603"/>
            <p14:sldId id="673"/>
            <p14:sldId id="2147470329"/>
          </p14:sldIdLst>
        </p14:section>
      </p14:sectionLst>
    </p:ex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4247" userDrawn="1">
          <p15:clr>
            <a:srgbClr val="A4A3A4"/>
          </p15:clr>
        </p15:guide>
        <p15:guide id="10" pos="2304" userDrawn="1">
          <p15:clr>
            <a:srgbClr val="A4A3A4"/>
          </p15:clr>
        </p15:guide>
        <p15:guide id="11" pos="988" userDrawn="1">
          <p15:clr>
            <a:srgbClr val="A4A3A4"/>
          </p15:clr>
        </p15:guide>
        <p15:guide id="13" orient="horz" pos="618" userDrawn="1">
          <p15:clr>
            <a:srgbClr val="A4A3A4"/>
          </p15:clr>
        </p15:guide>
        <p15:guide id="14" orient="horz" pos="3612" userDrawn="1">
          <p15:clr>
            <a:srgbClr val="A4A3A4"/>
          </p15:clr>
        </p15:guide>
        <p15:guide id="15" orient="horz" pos="2568" userDrawn="1">
          <p15:clr>
            <a:srgbClr val="A4A3A4"/>
          </p15:clr>
        </p15:guide>
        <p15:guide id="17" pos="5524">
          <p15:clr>
            <a:srgbClr val="A4A3A4"/>
          </p15:clr>
        </p15:guide>
        <p15:guide id="18" pos="3438" userDrawn="1">
          <p15:clr>
            <a:srgbClr val="A4A3A4"/>
          </p15:clr>
        </p15:guide>
        <p15:guide id="19" orient="horz" pos="411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作成者"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AA7"/>
    <a:srgbClr val="5F8AC3"/>
    <a:srgbClr val="D3E3EE"/>
    <a:srgbClr val="7AABCC"/>
    <a:srgbClr val="655939"/>
    <a:srgbClr val="4D4D4D"/>
    <a:srgbClr val="FFFFFF"/>
    <a:srgbClr val="BF0E0E"/>
    <a:srgbClr val="665A3A"/>
    <a:srgbClr val="D2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64" autoAdjust="0"/>
    <p:restoredTop sz="96058" autoAdjust="0"/>
  </p:normalViewPr>
  <p:slideViewPr>
    <p:cSldViewPr>
      <p:cViewPr varScale="1">
        <p:scale>
          <a:sx n="84" d="100"/>
          <a:sy n="84" d="100"/>
        </p:scale>
        <p:origin x="1608" y="288"/>
      </p:cViewPr>
      <p:guideLst>
        <p:guide orient="horz" pos="4156"/>
        <p:guide pos="6114"/>
        <p:guide orient="horz" pos="4247"/>
        <p:guide pos="2304"/>
        <p:guide pos="988"/>
        <p:guide orient="horz" pos="618"/>
        <p:guide orient="horz" pos="3612"/>
        <p:guide orient="horz" pos="2568"/>
        <p:guide pos="5524"/>
        <p:guide pos="3438"/>
        <p:guide orient="horz" pos="411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microsoft.com/office/2018/10/relationships/authors" Target="author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852303523035228E-2"/>
          <c:y val="0.16809933142311365"/>
          <c:w val="0.91768292682926833"/>
          <c:h val="0.70869149952244503"/>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461318051575931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F65-4B9E-98D8-DC20C12B9682}"/>
                </c:ext>
              </c:extLst>
            </c:dLbl>
            <c:dLbl>
              <c:idx val="1"/>
              <c:layout>
                <c:manualLayout>
                  <c:x val="2.7100271002710027E-3"/>
                  <c:y val="-0.1480420248328557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F65-4B9E-98D8-DC20C12B9682}"/>
                </c:ext>
              </c:extLst>
            </c:dLbl>
            <c:dLbl>
              <c:idx val="2"/>
              <c:layout>
                <c:manualLayout>
                  <c:x val="5.08130081300813E-3"/>
                  <c:y val="-0.1509073543457497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F65-4B9E-98D8-DC20C12B9682}"/>
                </c:ext>
              </c:extLst>
            </c:dLbl>
            <c:dLbl>
              <c:idx val="3"/>
              <c:layout>
                <c:manualLayout>
                  <c:x val="6.266937669376694E-3"/>
                  <c:y val="-0.1537726838586437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F65-4B9E-98D8-DC20C12B9682}"/>
                </c:ext>
              </c:extLst>
            </c:dLbl>
            <c:dLbl>
              <c:idx val="4"/>
              <c:layout>
                <c:manualLayout>
                  <c:x val="-2.7100271002710027E-3"/>
                  <c:y val="-0.2330468003820439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F65-4B9E-98D8-DC20C12B9682}"/>
                </c:ext>
              </c:extLst>
            </c:dLbl>
            <c:dLbl>
              <c:idx val="5"/>
              <c:layout>
                <c:manualLayout>
                  <c:x val="0"/>
                  <c:y val="-0.1585482330468003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F65-4B9E-98D8-DC20C12B9682}"/>
                </c:ext>
              </c:extLst>
            </c:dLbl>
            <c:dLbl>
              <c:idx val="6"/>
              <c:layout>
                <c:manualLayout>
                  <c:x val="2.7100271002710027E-3"/>
                  <c:y val="-0.1614135625596943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F65-4B9E-98D8-DC20C12B9682}"/>
                </c:ext>
              </c:extLst>
            </c:dLbl>
            <c:dLbl>
              <c:idx val="7"/>
              <c:layout>
                <c:manualLayout>
                  <c:x val="4.9119241192411922E-3"/>
                  <c:y val="-0.1652340019102196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F65-4B9E-98D8-DC20C12B9682}"/>
                </c:ext>
              </c:extLst>
            </c:dLbl>
            <c:dLbl>
              <c:idx val="8"/>
              <c:layout>
                <c:manualLayout>
                  <c:x val="6.266937669376694E-3"/>
                  <c:y val="-0.1680993314231136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F65-4B9E-98D8-DC20C12B9682}"/>
                </c:ext>
              </c:extLst>
            </c:dLbl>
            <c:dLbl>
              <c:idx val="9"/>
              <c:layout>
                <c:manualLayout>
                  <c:x val="-2.7100271002710027E-3"/>
                  <c:y val="-0.2464183381088825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F65-4B9E-98D8-DC20C12B9682}"/>
                </c:ext>
              </c:extLst>
            </c:dLbl>
            <c:dLbl>
              <c:idx val="10"/>
              <c:layout>
                <c:manualLayout>
                  <c:x val="0"/>
                  <c:y val="-0.1747851002865329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F65-4B9E-98D8-DC20C12B9682}"/>
                </c:ext>
              </c:extLst>
            </c:dLbl>
            <c:dLbl>
              <c:idx val="11"/>
              <c:layout>
                <c:manualLayout>
                  <c:x val="2.7100271002710027E-3"/>
                  <c:y val="-0.1786055396370582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F65-4B9E-98D8-DC20C12B9682}"/>
                </c:ext>
              </c:extLst>
            </c:dLbl>
            <c:dLbl>
              <c:idx val="12"/>
              <c:layout>
                <c:manualLayout>
                  <c:x val="5.08130081300813E-3"/>
                  <c:y val="-0.1814708691499522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F65-4B9E-98D8-DC20C12B9682}"/>
                </c:ext>
              </c:extLst>
            </c:dLbl>
            <c:dLbl>
              <c:idx val="13"/>
              <c:layout>
                <c:manualLayout>
                  <c:x val="6.0975609756097563E-3"/>
                  <c:y val="-0.1843361986628462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F65-4B9E-98D8-DC20C12B9682}"/>
                </c:ext>
              </c:extLst>
            </c:dLbl>
            <c:dLbl>
              <c:idx val="14"/>
              <c:layout>
                <c:manualLayout>
                  <c:x val="-2.7100271002710027E-3"/>
                  <c:y val="-0.2636103151862463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F65-4B9E-98D8-DC20C12B9682}"/>
                </c:ext>
              </c:extLst>
            </c:dLbl>
            <c:dLbl>
              <c:idx val="15"/>
              <c:layout>
                <c:manualLayout>
                  <c:x val="0"/>
                  <c:y val="-0.1910219675262655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F65-4B9E-98D8-DC20C12B9682}"/>
                </c:ext>
              </c:extLst>
            </c:dLbl>
            <c:dLbl>
              <c:idx val="16"/>
              <c:layout>
                <c:manualLayout>
                  <c:x val="2.7100271002710027E-3"/>
                  <c:y val="-0.1948424068767908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F65-4B9E-98D8-DC20C12B9682}"/>
                </c:ext>
              </c:extLst>
            </c:dLbl>
            <c:dLbl>
              <c:idx val="17"/>
              <c:layout>
                <c:manualLayout>
                  <c:x val="5.08130081300813E-3"/>
                  <c:y val="-0.1977077363896848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F65-4B9E-98D8-DC20C12B9682}"/>
                </c:ext>
              </c:extLst>
            </c:dLbl>
            <c:dLbl>
              <c:idx val="18"/>
              <c:layout>
                <c:manualLayout>
                  <c:x val="6.266937669376694E-3"/>
                  <c:y val="-0.2015281757402101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F65-4B9E-98D8-DC20C12B9682}"/>
                </c:ext>
              </c:extLst>
            </c:dLbl>
            <c:dLbl>
              <c:idx val="19"/>
              <c:layout>
                <c:manualLayout>
                  <c:x val="-2.8794037940379404E-3"/>
                  <c:y val="-0.27984718242597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F65-4B9E-98D8-DC20C12B9682}"/>
                </c:ext>
              </c:extLst>
            </c:dLbl>
            <c:dLbl>
              <c:idx val="20"/>
              <c:layout>
                <c:manualLayout>
                  <c:x val="0"/>
                  <c:y val="-0.2082139446036294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F65-4B9E-98D8-DC20C12B9682}"/>
                </c:ext>
              </c:extLst>
            </c:dLbl>
            <c:dLbl>
              <c:idx val="21"/>
              <c:layout>
                <c:manualLayout>
                  <c:x val="2.7100271002710027E-3"/>
                  <c:y val="-0.2120343839541547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F65-4B9E-98D8-DC20C12B9682}"/>
                </c:ext>
              </c:extLst>
            </c:dLbl>
            <c:dLbl>
              <c:idx val="22"/>
              <c:layout>
                <c:manualLayout>
                  <c:x val="5.08130081300813E-3"/>
                  <c:y val="-0.2139446036294173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F65-4B9E-98D8-DC20C12B9682}"/>
                </c:ext>
              </c:extLst>
            </c:dLbl>
            <c:dLbl>
              <c:idx val="23"/>
              <c:layout>
                <c:manualLayout>
                  <c:x val="6.266937669376694E-3"/>
                  <c:y val="-0.217765042979942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F65-4B9E-98D8-DC20C12B9682}"/>
                </c:ext>
              </c:extLst>
            </c:dLbl>
            <c:dLbl>
              <c:idx val="25"/>
              <c:layout>
                <c:manualLayout>
                  <c:x val="0"/>
                  <c:y val="-0.2254059216809933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F65-4B9E-98D8-DC20C12B9682}"/>
                </c:ext>
              </c:extLst>
            </c:dLbl>
            <c:dLbl>
              <c:idx val="27"/>
              <c:layout>
                <c:manualLayout>
                  <c:x val="0"/>
                  <c:y val="-0.2779369627507163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F65-4B9E-98D8-DC20C12B9682}"/>
                </c:ext>
              </c:extLst>
            </c:dLbl>
            <c:dLbl>
              <c:idx val="28"/>
              <c:layout>
                <c:manualLayout>
                  <c:x val="0"/>
                  <c:y val="-0.3266475644699140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F65-4B9E-98D8-DC20C12B968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126.38249399999999</c:v>
                </c:pt>
                <c:pt idx="1">
                  <c:v>129.8625945</c:v>
                </c:pt>
                <c:pt idx="2">
                  <c:v>133.47198850000001</c:v>
                </c:pt>
                <c:pt idx="3">
                  <c:v>137.20264449999999</c:v>
                </c:pt>
                <c:pt idx="4">
                  <c:v>141.05704499999999</c:v>
                </c:pt>
                <c:pt idx="5">
                  <c:v>145.01725350000001</c:v>
                </c:pt>
                <c:pt idx="6">
                  <c:v>149.07733350000001</c:v>
                </c:pt>
                <c:pt idx="7">
                  <c:v>153.26726099999999</c:v>
                </c:pt>
                <c:pt idx="8">
                  <c:v>157.59501399999999</c:v>
                </c:pt>
                <c:pt idx="9">
                  <c:v>162.049464</c:v>
                </c:pt>
                <c:pt idx="10">
                  <c:v>166.64288550000001</c:v>
                </c:pt>
                <c:pt idx="11">
                  <c:v>171.37959749999999</c:v>
                </c:pt>
                <c:pt idx="12">
                  <c:v>176.2006245</c:v>
                </c:pt>
                <c:pt idx="13">
                  <c:v>181.049443</c:v>
                </c:pt>
                <c:pt idx="14">
                  <c:v>185.89691500000001</c:v>
                </c:pt>
                <c:pt idx="15">
                  <c:v>190.67187799999999</c:v>
                </c:pt>
                <c:pt idx="16">
                  <c:v>195.44370000000001</c:v>
                </c:pt>
                <c:pt idx="17">
                  <c:v>200.25457850000001</c:v>
                </c:pt>
                <c:pt idx="18">
                  <c:v>204.93875449999999</c:v>
                </c:pt>
                <c:pt idx="19">
                  <c:v>209.48564099999999</c:v>
                </c:pt>
                <c:pt idx="20">
                  <c:v>213.99618100000001</c:v>
                </c:pt>
                <c:pt idx="21">
                  <c:v>218.52928650000001</c:v>
                </c:pt>
                <c:pt idx="22">
                  <c:v>223.15089549999999</c:v>
                </c:pt>
                <c:pt idx="23">
                  <c:v>227.88294500000001</c:v>
                </c:pt>
                <c:pt idx="24">
                  <c:v>232.6</c:v>
                </c:pt>
                <c:pt idx="25">
                  <c:v>237.5</c:v>
                </c:pt>
                <c:pt idx="26">
                  <c:v>262.3</c:v>
                </c:pt>
                <c:pt idx="27">
                  <c:v>312.7</c:v>
                </c:pt>
                <c:pt idx="28">
                  <c:v>359.1</c:v>
                </c:pt>
              </c:numCache>
            </c:numRef>
          </c:val>
          <c:extLst>
            <c:ext xmlns:c16="http://schemas.microsoft.com/office/drawing/2014/chart" uri="{C3380CC4-5D6E-409C-BE32-E72D297353CC}">
              <c16:uniqueId val="{0000001B-4F65-4B9E-98D8-DC20C12B9682}"/>
            </c:ext>
          </c:extLst>
        </c:ser>
        <c:dLbls>
          <c:showLegendKey val="0"/>
          <c:showVal val="0"/>
          <c:showCatName val="0"/>
          <c:showSerName val="0"/>
          <c:showPercent val="0"/>
          <c:showBubbleSize val="0"/>
        </c:dLbls>
        <c:gapWidth val="60"/>
        <c:overlap val="100"/>
        <c:axId val="1748035120"/>
        <c:axId val="1"/>
      </c:barChart>
      <c:lineChart>
        <c:grouping val="standard"/>
        <c:varyColors val="0"/>
        <c:ser>
          <c:idx val="1"/>
          <c:order val="1"/>
          <c:spPr>
            <a:ln w="9525" cmpd="sng" algn="ctr">
              <a:solidFill>
                <a:srgbClr val="1F497D"/>
              </a:solidFill>
              <a:prstDash val="solid"/>
            </a:ln>
          </c:spPr>
          <c:marker>
            <c:symbol val="circle"/>
            <c:size val="4"/>
            <c:spPr>
              <a:solidFill>
                <a:srgbClr val="1F497D"/>
              </a:solidFill>
              <a:ln w="9525" cmpd="sng" algn="ctr">
                <a:solidFill>
                  <a:srgbClr val="1F497D"/>
                </a:solidFill>
                <a:prstDash val="solid"/>
              </a:ln>
            </c:spPr>
          </c:marker>
          <c:dLbls>
            <c:dLbl>
              <c:idx val="0"/>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F65-4B9E-98D8-DC20C12B9682}"/>
                </c:ext>
              </c:extLst>
            </c:dLbl>
            <c:dLbl>
              <c:idx val="1"/>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F65-4B9E-98D8-DC20C12B9682}"/>
                </c:ext>
              </c:extLst>
            </c:dLbl>
            <c:dLbl>
              <c:idx val="2"/>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F65-4B9E-98D8-DC20C12B9682}"/>
                </c:ext>
              </c:extLst>
            </c:dLbl>
            <c:dLbl>
              <c:idx val="3"/>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F65-4B9E-98D8-DC20C12B9682}"/>
                </c:ext>
              </c:extLst>
            </c:dLbl>
            <c:dLbl>
              <c:idx val="4"/>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F65-4B9E-98D8-DC20C12B9682}"/>
                </c:ext>
              </c:extLst>
            </c:dLbl>
            <c:dLbl>
              <c:idx val="5"/>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F65-4B9E-98D8-DC20C12B9682}"/>
                </c:ext>
              </c:extLst>
            </c:dLbl>
            <c:dLbl>
              <c:idx val="6"/>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F65-4B9E-98D8-DC20C12B9682}"/>
                </c:ext>
              </c:extLst>
            </c:dLbl>
            <c:dLbl>
              <c:idx val="7"/>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F65-4B9E-98D8-DC20C12B9682}"/>
                </c:ext>
              </c:extLst>
            </c:dLbl>
            <c:dLbl>
              <c:idx val="8"/>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F65-4B9E-98D8-DC20C12B9682}"/>
                </c:ext>
              </c:extLst>
            </c:dLbl>
            <c:dLbl>
              <c:idx val="9"/>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F65-4B9E-98D8-DC20C12B9682}"/>
                </c:ext>
              </c:extLst>
            </c:dLbl>
            <c:dLbl>
              <c:idx val="10"/>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F65-4B9E-98D8-DC20C12B9682}"/>
                </c:ext>
              </c:extLst>
            </c:dLbl>
            <c:dLbl>
              <c:idx val="11"/>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F65-4B9E-98D8-DC20C12B9682}"/>
                </c:ext>
              </c:extLst>
            </c:dLbl>
            <c:dLbl>
              <c:idx val="12"/>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F65-4B9E-98D8-DC20C12B9682}"/>
                </c:ext>
              </c:extLst>
            </c:dLbl>
            <c:dLbl>
              <c:idx val="13"/>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F65-4B9E-98D8-DC20C12B9682}"/>
                </c:ext>
              </c:extLst>
            </c:dLbl>
            <c:dLbl>
              <c:idx val="14"/>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F65-4B9E-98D8-DC20C12B9682}"/>
                </c:ext>
              </c:extLst>
            </c:dLbl>
            <c:dLbl>
              <c:idx val="15"/>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F65-4B9E-98D8-DC20C12B9682}"/>
                </c:ext>
              </c:extLst>
            </c:dLbl>
            <c:dLbl>
              <c:idx val="16"/>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F65-4B9E-98D8-DC20C12B9682}"/>
                </c:ext>
              </c:extLst>
            </c:dLbl>
            <c:dLbl>
              <c:idx val="17"/>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4F65-4B9E-98D8-DC20C12B9682}"/>
                </c:ext>
              </c:extLst>
            </c:dLbl>
            <c:dLbl>
              <c:idx val="18"/>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4F65-4B9E-98D8-DC20C12B9682}"/>
                </c:ext>
              </c:extLst>
            </c:dLbl>
            <c:dLbl>
              <c:idx val="19"/>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4F65-4B9E-98D8-DC20C12B9682}"/>
                </c:ext>
              </c:extLst>
            </c:dLbl>
            <c:dLbl>
              <c:idx val="20"/>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4F65-4B9E-98D8-DC20C12B9682}"/>
                </c:ext>
              </c:extLst>
            </c:dLbl>
            <c:dLbl>
              <c:idx val="21"/>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4F65-4B9E-98D8-DC20C12B9682}"/>
                </c:ext>
              </c:extLst>
            </c:dLbl>
            <c:dLbl>
              <c:idx val="22"/>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4F65-4B9E-98D8-DC20C12B9682}"/>
                </c:ext>
              </c:extLst>
            </c:dLbl>
            <c:dLbl>
              <c:idx val="23"/>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4F65-4B9E-98D8-DC20C12B9682}"/>
                </c:ext>
              </c:extLst>
            </c:dLbl>
            <c:dLbl>
              <c:idx val="24"/>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4F65-4B9E-98D8-DC20C12B9682}"/>
                </c:ext>
              </c:extLst>
            </c:dLbl>
            <c:dLbl>
              <c:idx val="25"/>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4F65-4B9E-98D8-DC20C12B9682}"/>
                </c:ext>
              </c:extLst>
            </c:dLbl>
            <c:dLbl>
              <c:idx val="27"/>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4F65-4B9E-98D8-DC20C12B9682}"/>
                </c:ext>
              </c:extLst>
            </c:dLbl>
            <c:dLbl>
              <c:idx val="28"/>
              <c:layout>
                <c:manualLayout>
                  <c:x val="0"/>
                  <c:y val="8.978032473734479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4F65-4B9E-98D8-DC20C12B968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2.7040000000000002</c:v>
                </c:pt>
                <c:pt idx="1">
                  <c:v>2.7280000000000002</c:v>
                </c:pt>
                <c:pt idx="2">
                  <c:v>2.7549999999999999</c:v>
                </c:pt>
                <c:pt idx="3">
                  <c:v>2.7589999999999999</c:v>
                </c:pt>
                <c:pt idx="4">
                  <c:v>2.782</c:v>
                </c:pt>
                <c:pt idx="5">
                  <c:v>2.7559999999999998</c:v>
                </c:pt>
                <c:pt idx="6">
                  <c:v>2.766</c:v>
                </c:pt>
                <c:pt idx="7">
                  <c:v>2.7770000000000001</c:v>
                </c:pt>
                <c:pt idx="8">
                  <c:v>2.7919999999999998</c:v>
                </c:pt>
                <c:pt idx="9">
                  <c:v>2.7829999999999999</c:v>
                </c:pt>
                <c:pt idx="10">
                  <c:v>2.8069999999999999</c:v>
                </c:pt>
                <c:pt idx="11">
                  <c:v>2.7989999999999999</c:v>
                </c:pt>
                <c:pt idx="12">
                  <c:v>2.75</c:v>
                </c:pt>
                <c:pt idx="13">
                  <c:v>2.68</c:v>
                </c:pt>
                <c:pt idx="14">
                  <c:v>2.605</c:v>
                </c:pt>
                <c:pt idx="15">
                  <c:v>2.4689999999999999</c:v>
                </c:pt>
                <c:pt idx="16">
                  <c:v>2.4750000000000001</c:v>
                </c:pt>
                <c:pt idx="17">
                  <c:v>2.39</c:v>
                </c:pt>
                <c:pt idx="18">
                  <c:v>2.2370000000000001</c:v>
                </c:pt>
                <c:pt idx="19">
                  <c:v>2.153</c:v>
                </c:pt>
                <c:pt idx="20">
                  <c:v>2.1080000000000001</c:v>
                </c:pt>
                <c:pt idx="21">
                  <c:v>2.085</c:v>
                </c:pt>
                <c:pt idx="22">
                  <c:v>2.101</c:v>
                </c:pt>
                <c:pt idx="23">
                  <c:v>2.0960000000000001</c:v>
                </c:pt>
                <c:pt idx="24">
                  <c:v>2.0699999999999998</c:v>
                </c:pt>
                <c:pt idx="25">
                  <c:v>2.06</c:v>
                </c:pt>
                <c:pt idx="26">
                  <c:v>1.917</c:v>
                </c:pt>
                <c:pt idx="27">
                  <c:v>1.575</c:v>
                </c:pt>
                <c:pt idx="28">
                  <c:v>1.216</c:v>
                </c:pt>
              </c:numCache>
            </c:numRef>
          </c:val>
          <c:smooth val="0"/>
          <c:extLst>
            <c:ext xmlns:c16="http://schemas.microsoft.com/office/drawing/2014/chart" uri="{C3380CC4-5D6E-409C-BE32-E72D297353CC}">
              <c16:uniqueId val="{00000038-4F65-4B9E-98D8-DC20C12B9682}"/>
            </c:ext>
          </c:extLst>
        </c:ser>
        <c:dLbls>
          <c:showLegendKey val="0"/>
          <c:showVal val="0"/>
          <c:showCatName val="0"/>
          <c:showSerName val="0"/>
          <c:showPercent val="0"/>
          <c:showBubbleSize val="0"/>
        </c:dLbls>
        <c:marker val="1"/>
        <c:smooth val="0"/>
        <c:axId val="2"/>
        <c:axId val="3"/>
      </c:lineChart>
      <c:catAx>
        <c:axId val="17480351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en-US"/>
          </a:p>
        </c:txPr>
        <c:crossAx val="1748035120"/>
        <c:crosses val="min"/>
        <c:crossBetween val="between"/>
        <c:majorUnit val="5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34086481468061E-2"/>
          <c:y val="8.7220615227341369E-2"/>
          <c:w val="0.89808924752434871"/>
          <c:h val="0.79861304724952165"/>
        </c:manualLayout>
      </c:layout>
      <c:barChart>
        <c:barDir val="col"/>
        <c:grouping val="stacked"/>
        <c:varyColors val="0"/>
        <c:ser>
          <c:idx val="0"/>
          <c:order val="0"/>
          <c:tx>
            <c:strRef>
              <c:f>Sheet1!$B$1</c:f>
              <c:strCache>
                <c:ptCount val="1"/>
                <c:pt idx="0">
                  <c:v>government heath expenditure</c:v>
                </c:pt>
              </c:strCache>
            </c:strRef>
          </c:tx>
          <c:spPr>
            <a:solidFill>
              <a:srgbClr val="C0E6F4"/>
            </a:solidFill>
            <a:ln w="9525">
              <a:solidFill>
                <a:schemeClr val="tx1"/>
              </a:solidFill>
            </a:ln>
            <a:effectLst/>
          </c:spPr>
          <c:invertIfNegative val="0"/>
          <c:dLbls>
            <c:spPr>
              <a:noFill/>
              <a:ln>
                <a:noFill/>
              </a:ln>
              <a:effectLst/>
            </c:spPr>
            <c:txPr>
              <a:bodyPr rot="0" spcFirstLastPara="1" vertOverflow="ellipsis" vert="horz" wrap="square" anchor="ctr" anchorCtr="1"/>
              <a:lstStyle/>
              <a:p>
                <a:pPr>
                  <a:defRPr lang="ja-JP" sz="11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23</c:v>
                </c:pt>
                <c:pt idx="23">
                  <c:v>24</c:v>
                </c:pt>
              </c:strCache>
            </c:strRef>
          </c:cat>
          <c:val>
            <c:numRef>
              <c:f>Sheet1!$B$2:$B$25</c:f>
              <c:numCache>
                <c:formatCode>0.0</c:formatCode>
                <c:ptCount val="24"/>
                <c:pt idx="0">
                  <c:v>0.6466982229399999</c:v>
                </c:pt>
                <c:pt idx="1">
                  <c:v>1.0103492681099999</c:v>
                </c:pt>
                <c:pt idx="2">
                  <c:v>0.71730488821000005</c:v>
                </c:pt>
                <c:pt idx="3">
                  <c:v>1.3745811479100001</c:v>
                </c:pt>
                <c:pt idx="4">
                  <c:v>1.9625418386699998</c:v>
                </c:pt>
                <c:pt idx="5">
                  <c:v>1.9940280274099997</c:v>
                </c:pt>
                <c:pt idx="6">
                  <c:v>1.6816321411900004</c:v>
                </c:pt>
                <c:pt idx="7">
                  <c:v>1.5580526085700002</c:v>
                </c:pt>
                <c:pt idx="8">
                  <c:v>1.4170606606799998</c:v>
                </c:pt>
                <c:pt idx="9">
                  <c:v>1.3248826441000001</c:v>
                </c:pt>
                <c:pt idx="10">
                  <c:v>1.15974554764</c:v>
                </c:pt>
                <c:pt idx="11">
                  <c:v>1.30025987363</c:v>
                </c:pt>
                <c:pt idx="12">
                  <c:v>1.5397209536400001</c:v>
                </c:pt>
                <c:pt idx="13">
                  <c:v>1.4585612883200001</c:v>
                </c:pt>
                <c:pt idx="14">
                  <c:v>1.4132223232800001</c:v>
                </c:pt>
                <c:pt idx="15">
                  <c:v>1.9163850651500001</c:v>
                </c:pt>
                <c:pt idx="16">
                  <c:v>1.5201848361500001</c:v>
                </c:pt>
                <c:pt idx="17">
                  <c:v>1.7185793920800001</c:v>
                </c:pt>
                <c:pt idx="18">
                  <c:v>1.6361505671900001</c:v>
                </c:pt>
                <c:pt idx="19">
                  <c:v>1.57903330723</c:v>
                </c:pt>
                <c:pt idx="20">
                  <c:v>1.6701071301700001</c:v>
                </c:pt>
                <c:pt idx="21">
                  <c:v>1.8509307633099998</c:v>
                </c:pt>
                <c:pt idx="22">
                  <c:v>2.1883847804999994</c:v>
                </c:pt>
                <c:pt idx="23">
                  <c:v>2.1834408563599998</c:v>
                </c:pt>
              </c:numCache>
            </c:numRef>
          </c:val>
          <c:extLst>
            <c:ext xmlns:c16="http://schemas.microsoft.com/office/drawing/2014/chart" uri="{C3380CC4-5D6E-409C-BE32-E72D297353CC}">
              <c16:uniqueId val="{00000005-6C92-43DA-B0AA-60234E8F724B}"/>
            </c:ext>
          </c:extLst>
        </c:ser>
        <c:ser>
          <c:idx val="1"/>
          <c:order val="1"/>
          <c:tx>
            <c:strRef>
              <c:f>Sheet1!$C$1</c:f>
              <c:strCache>
                <c:ptCount val="1"/>
                <c:pt idx="0">
                  <c:v>non-government health expenditure</c:v>
                </c:pt>
              </c:strCache>
            </c:strRef>
          </c:tx>
          <c:spPr>
            <a:solidFill>
              <a:srgbClr val="80CCE8"/>
            </a:solidFill>
            <a:ln w="9525">
              <a:solidFill>
                <a:srgbClr val="808080"/>
              </a:solidFill>
            </a:ln>
            <a:effectLst/>
          </c:spPr>
          <c:invertIfNegative val="0"/>
          <c:dLbls>
            <c:dLbl>
              <c:idx val="16"/>
              <c:layout>
                <c:manualLayout>
                  <c:x val="0"/>
                  <c:y val="4.9177915630832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C92-43DA-B0AA-60234E8F724B}"/>
                </c:ext>
              </c:extLst>
            </c:dLbl>
            <c:dLbl>
              <c:idx val="17"/>
              <c:layout>
                <c:manualLayout>
                  <c:x val="-1.2319611287727033E-16"/>
                  <c:y val="4.30306761769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C92-43DA-B0AA-60234E8F724B}"/>
                </c:ext>
              </c:extLst>
            </c:dLbl>
            <c:dLbl>
              <c:idx val="21"/>
              <c:layout>
                <c:manualLayout>
                  <c:x val="-1.2319611287727033E-16"/>
                  <c:y val="0.129092028530935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E0-4B82-8DFD-D606108D9B4F}"/>
                </c:ext>
              </c:extLst>
            </c:dLbl>
            <c:dLbl>
              <c:idx val="22"/>
              <c:layout>
                <c:manualLayout>
                  <c:x val="3.3599328013439733E-3"/>
                  <c:y val="0.190564423069476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E0-4B82-8DFD-D606108D9B4F}"/>
                </c:ext>
              </c:extLst>
            </c:dLbl>
            <c:dLbl>
              <c:idx val="23"/>
              <c:layout>
                <c:manualLayout>
                  <c:x val="1.6799664006718633E-3"/>
                  <c:y val="0.129092028530935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E0-4B82-8DFD-D606108D9B4F}"/>
                </c:ext>
              </c:extLst>
            </c:dLbl>
            <c:spPr>
              <a:noFill/>
              <a:ln>
                <a:noFill/>
              </a:ln>
              <a:effectLst/>
            </c:spPr>
            <c:txPr>
              <a:bodyPr rot="0" spcFirstLastPara="1" vertOverflow="ellipsis" vert="horz" wrap="square" anchor="ctr" anchorCtr="1"/>
              <a:lstStyle/>
              <a:p>
                <a:pPr>
                  <a:defRPr lang="ja-JP" sz="11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23</c:v>
                </c:pt>
                <c:pt idx="23">
                  <c:v>24</c:v>
                </c:pt>
              </c:strCache>
            </c:strRef>
          </c:cat>
          <c:val>
            <c:numRef>
              <c:f>Sheet1!$C$2:$C$25</c:f>
              <c:numCache>
                <c:formatCode>0.0</c:formatCode>
                <c:ptCount val="24"/>
                <c:pt idx="0">
                  <c:v>2.28518951589</c:v>
                </c:pt>
                <c:pt idx="1">
                  <c:v>2.4944980501700003</c:v>
                </c:pt>
                <c:pt idx="2">
                  <c:v>2.3994752913999999</c:v>
                </c:pt>
                <c:pt idx="3">
                  <c:v>5.6692678653700002</c:v>
                </c:pt>
                <c:pt idx="4">
                  <c:v>5.1321836644099994</c:v>
                </c:pt>
                <c:pt idx="5">
                  <c:v>5.3834486329100004</c:v>
                </c:pt>
                <c:pt idx="6">
                  <c:v>5.8279945512699998</c:v>
                </c:pt>
                <c:pt idx="7">
                  <c:v>5.8044034659500001</c:v>
                </c:pt>
                <c:pt idx="8">
                  <c:v>6.0300700015300004</c:v>
                </c:pt>
                <c:pt idx="9">
                  <c:v>6.4793602811400008</c:v>
                </c:pt>
                <c:pt idx="10">
                  <c:v>6.8316641661100004</c:v>
                </c:pt>
                <c:pt idx="11">
                  <c:v>6.9992577035900005</c:v>
                </c:pt>
                <c:pt idx="12">
                  <c:v>7.1634028654199993</c:v>
                </c:pt>
                <c:pt idx="13">
                  <c:v>7.4698440395500016</c:v>
                </c:pt>
                <c:pt idx="14">
                  <c:v>7.8952850123699996</c:v>
                </c:pt>
                <c:pt idx="15">
                  <c:v>8.5809269434399997</c:v>
                </c:pt>
                <c:pt idx="16">
                  <c:v>8.9502294767300015</c:v>
                </c:pt>
                <c:pt idx="17">
                  <c:v>9.4544004859800008</c:v>
                </c:pt>
                <c:pt idx="18">
                  <c:v>7.7987232150599999</c:v>
                </c:pt>
                <c:pt idx="19">
                  <c:v>7.2765928440000005</c:v>
                </c:pt>
                <c:pt idx="20">
                  <c:v>8.4191363235399983</c:v>
                </c:pt>
                <c:pt idx="21">
                  <c:v>10.997823805060001</c:v>
                </c:pt>
                <c:pt idx="22">
                  <c:v>11.64992842639</c:v>
                </c:pt>
                <c:pt idx="23">
                  <c:v>11.326333213220002</c:v>
                </c:pt>
              </c:numCache>
            </c:numRef>
          </c:val>
          <c:extLst>
            <c:ext xmlns:c16="http://schemas.microsoft.com/office/drawing/2014/chart" uri="{C3380CC4-5D6E-409C-BE32-E72D297353CC}">
              <c16:uniqueId val="{00000011-6C92-43DA-B0AA-60234E8F724B}"/>
            </c:ext>
          </c:extLst>
        </c:ser>
        <c:dLbls>
          <c:showLegendKey val="0"/>
          <c:showVal val="1"/>
          <c:showCatName val="0"/>
          <c:showSerName val="0"/>
          <c:showPercent val="0"/>
          <c:showBubbleSize val="0"/>
        </c:dLbls>
        <c:gapWidth val="60"/>
        <c:overlap val="100"/>
        <c:axId val="745960527"/>
        <c:axId val="745970927"/>
      </c:barChart>
      <c:lineChart>
        <c:grouping val="standard"/>
        <c:varyColors val="0"/>
        <c:ser>
          <c:idx val="2"/>
          <c:order val="2"/>
          <c:tx>
            <c:strRef>
              <c:f>Sheet1!$D$1</c:f>
              <c:strCache>
                <c:ptCount val="1"/>
                <c:pt idx="0">
                  <c:v>government share of total health expenditure</c:v>
                </c:pt>
              </c:strCache>
            </c:strRef>
          </c:tx>
          <c:spPr>
            <a:ln w="28575" cap="rnd">
              <a:solidFill>
                <a:srgbClr val="1F497D"/>
              </a:solidFill>
              <a:round/>
            </a:ln>
            <a:effectLst/>
          </c:spPr>
          <c:marker>
            <c:symbol val="circle"/>
            <c:size val="5"/>
            <c:spPr>
              <a:solidFill>
                <a:srgbClr val="1F497D"/>
              </a:solidFill>
              <a:ln w="9525">
                <a:solidFill>
                  <a:srgbClr val="1F497D"/>
                </a:solidFill>
              </a:ln>
              <a:effectLst/>
            </c:spPr>
          </c:marker>
          <c:dLbls>
            <c:dLbl>
              <c:idx val="4"/>
              <c:layout>
                <c:manualLayout>
                  <c:x val="-3.527929441411172E-2"/>
                  <c:y val="-4.3030676176978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C92-43DA-B0AA-60234E8F724B}"/>
                </c:ext>
              </c:extLst>
            </c:dLbl>
            <c:dLbl>
              <c:idx val="6"/>
              <c:layout>
                <c:manualLayout>
                  <c:x val="-4.5359092818143668E-2"/>
                  <c:y val="6.7619633992394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C92-43DA-B0AA-60234E8F724B}"/>
                </c:ext>
              </c:extLst>
            </c:dLbl>
            <c:dLbl>
              <c:idx val="7"/>
              <c:layout>
                <c:manualLayout>
                  <c:x val="-2.51994960100798E-2"/>
                  <c:y val="-4.30306761769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C92-43DA-B0AA-60234E8F724B}"/>
                </c:ext>
              </c:extLst>
            </c:dLbl>
            <c:dLbl>
              <c:idx val="8"/>
              <c:layout>
                <c:manualLayout>
                  <c:x val="-2.8559428811423773E-2"/>
                  <c:y val="-4.30306761769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C92-43DA-B0AA-60234E8F724B}"/>
                </c:ext>
              </c:extLst>
            </c:dLbl>
            <c:dLbl>
              <c:idx val="9"/>
              <c:layout>
                <c:manualLayout>
                  <c:x val="-2.3519529609407813E-2"/>
                  <c:y val="-6.14723945385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C92-43DA-B0AA-60234E8F724B}"/>
                </c:ext>
              </c:extLst>
            </c:dLbl>
            <c:dLbl>
              <c:idx val="10"/>
              <c:layout>
                <c:manualLayout>
                  <c:x val="-2.8559428811423773E-2"/>
                  <c:y val="-7.3766873446248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C92-43DA-B0AA-60234E8F724B}"/>
                </c:ext>
              </c:extLst>
            </c:dLbl>
            <c:dLbl>
              <c:idx val="11"/>
              <c:layout>
                <c:manualLayout>
                  <c:x val="-3.0239395212095819E-2"/>
                  <c:y val="-7.991411290010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C92-43DA-B0AA-60234E8F724B}"/>
                </c:ext>
              </c:extLst>
            </c:dLbl>
            <c:dLbl>
              <c:idx val="12"/>
              <c:layout>
                <c:manualLayout>
                  <c:x val="-3.1919361612767809E-2"/>
                  <c:y val="-5.5325155084686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C92-43DA-B0AA-60234E8F724B}"/>
                </c:ext>
              </c:extLst>
            </c:dLbl>
            <c:dLbl>
              <c:idx val="13"/>
              <c:layout>
                <c:manualLayout>
                  <c:x val="-3.0239395212095819E-2"/>
                  <c:y val="-6.14723945385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C92-43DA-B0AA-60234E8F724B}"/>
                </c:ext>
              </c:extLst>
            </c:dLbl>
            <c:dLbl>
              <c:idx val="14"/>
              <c:layout>
                <c:manualLayout>
                  <c:x val="-3.3599328013439851E-2"/>
                  <c:y val="-6.7619633992394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C92-43DA-B0AA-60234E8F724B}"/>
                </c:ext>
              </c:extLst>
            </c:dLbl>
            <c:dLbl>
              <c:idx val="15"/>
              <c:layout>
                <c:manualLayout>
                  <c:x val="-3.1919361612767747E-2"/>
                  <c:y val="-7.3766873446248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C92-43DA-B0AA-60234E8F724B}"/>
                </c:ext>
              </c:extLst>
            </c:dLbl>
            <c:dLbl>
              <c:idx val="16"/>
              <c:layout>
                <c:manualLayout>
                  <c:x val="-3.0239395212095756E-2"/>
                  <c:y val="-8.6061352353957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C92-43DA-B0AA-60234E8F724B}"/>
                </c:ext>
              </c:extLst>
            </c:dLbl>
            <c:dLbl>
              <c:idx val="17"/>
              <c:layout>
                <c:manualLayout>
                  <c:x val="-3.1919361612767864E-2"/>
                  <c:y val="-0.116797549623227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C92-43DA-B0AA-60234E8F724B}"/>
                </c:ext>
              </c:extLst>
            </c:dLbl>
            <c:dLbl>
              <c:idx val="18"/>
              <c:layout>
                <c:manualLayout>
                  <c:x val="-3.3599328013439733E-2"/>
                  <c:y val="-9.8355831261665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C92-43DA-B0AA-60234E8F724B}"/>
                </c:ext>
              </c:extLst>
            </c:dLbl>
            <c:dLbl>
              <c:idx val="19"/>
              <c:layout>
                <c:manualLayout>
                  <c:x val="-2.8559428811423773E-2"/>
                  <c:y val="-5.5325155084686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C92-43DA-B0AA-60234E8F724B}"/>
                </c:ext>
              </c:extLst>
            </c:dLbl>
            <c:dLbl>
              <c:idx val="20"/>
              <c:layout>
                <c:manualLayout>
                  <c:x val="-3.0239395212095756E-2"/>
                  <c:y val="-7.3766873446248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C92-43DA-B0AA-60234E8F724B}"/>
                </c:ext>
              </c:extLst>
            </c:dLbl>
            <c:dLbl>
              <c:idx val="21"/>
              <c:layout>
                <c:manualLayout>
                  <c:x val="-3.1919361612767747E-2"/>
                  <c:y val="-6.14723945385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B82-8DFD-D606108D9B4F}"/>
                </c:ext>
              </c:extLst>
            </c:dLbl>
            <c:dLbl>
              <c:idx val="22"/>
              <c:layout>
                <c:manualLayout>
                  <c:x val="-3.0239395212095881E-2"/>
                  <c:y val="-6.14723945385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B82-8DFD-D606108D9B4F}"/>
                </c:ext>
              </c:extLst>
            </c:dLbl>
            <c:dLbl>
              <c:idx val="23"/>
              <c:layout>
                <c:manualLayout>
                  <c:x val="-2.51994960100798E-2"/>
                  <c:y val="-6.147239453854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E0-4B82-8DFD-D606108D9B4F}"/>
                </c:ext>
              </c:extLst>
            </c:dLbl>
            <c:spPr>
              <a:noFill/>
              <a:ln>
                <a:noFill/>
              </a:ln>
              <a:effectLst/>
            </c:spPr>
            <c:txPr>
              <a:bodyPr rot="0" spcFirstLastPara="1" vertOverflow="ellipsis" vert="horz" wrap="square" anchor="ctr" anchorCtr="1"/>
              <a:lstStyle/>
              <a:p>
                <a:pPr>
                  <a:defRPr lang="ja-JP" sz="11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23</c:v>
                </c:pt>
                <c:pt idx="23">
                  <c:v>24</c:v>
                </c:pt>
              </c:strCache>
            </c:strRef>
          </c:cat>
          <c:val>
            <c:numRef>
              <c:f>Sheet1!$D$2:$D$25</c:f>
              <c:numCache>
                <c:formatCode>0.0</c:formatCode>
                <c:ptCount val="24"/>
                <c:pt idx="0">
                  <c:v>18.314792630000007</c:v>
                </c:pt>
                <c:pt idx="1">
                  <c:v>26.891405110000004</c:v>
                </c:pt>
                <c:pt idx="2">
                  <c:v>21.333148960000003</c:v>
                </c:pt>
                <c:pt idx="3">
                  <c:v>18.39930725</c:v>
                </c:pt>
                <c:pt idx="4">
                  <c:v>25.941215520000004</c:v>
                </c:pt>
                <c:pt idx="5">
                  <c:v>25.556488039999998</c:v>
                </c:pt>
                <c:pt idx="6">
                  <c:v>21.181770320000005</c:v>
                </c:pt>
                <c:pt idx="7">
                  <c:v>19.913496019999997</c:v>
                </c:pt>
                <c:pt idx="8">
                  <c:v>17.874254229999998</c:v>
                </c:pt>
                <c:pt idx="9">
                  <c:v>15.921258930000002</c:v>
                </c:pt>
                <c:pt idx="10">
                  <c:v>13.604303359999999</c:v>
                </c:pt>
                <c:pt idx="11">
                  <c:v>14.435688019999997</c:v>
                </c:pt>
                <c:pt idx="12">
                  <c:v>16.202150339999996</c:v>
                </c:pt>
                <c:pt idx="13">
                  <c:v>14.303487780000001</c:v>
                </c:pt>
                <c:pt idx="14">
                  <c:v>13.3177433</c:v>
                </c:pt>
                <c:pt idx="15">
                  <c:v>16.44574738</c:v>
                </c:pt>
                <c:pt idx="16">
                  <c:v>13.020932199999999</c:v>
                </c:pt>
                <c:pt idx="17">
                  <c:v>14.213350299999998</c:v>
                </c:pt>
                <c:pt idx="18">
                  <c:v>16.098274229999998</c:v>
                </c:pt>
                <c:pt idx="19">
                  <c:v>15.736342429999999</c:v>
                </c:pt>
                <c:pt idx="20">
                  <c:v>14.966972350000001</c:v>
                </c:pt>
                <c:pt idx="21">
                  <c:v>13.27266693</c:v>
                </c:pt>
                <c:pt idx="22">
                  <c:v>14.714789390000002</c:v>
                </c:pt>
                <c:pt idx="23">
                  <c:v>14.339121819999997</c:v>
                </c:pt>
              </c:numCache>
            </c:numRef>
          </c:val>
          <c:smooth val="0"/>
          <c:extLst>
            <c:ext xmlns:c16="http://schemas.microsoft.com/office/drawing/2014/chart" uri="{C3380CC4-5D6E-409C-BE32-E72D297353CC}">
              <c16:uniqueId val="{00000027-6C92-43DA-B0AA-60234E8F724B}"/>
            </c:ext>
          </c:extLst>
        </c:ser>
        <c:dLbls>
          <c:showLegendKey val="0"/>
          <c:showVal val="1"/>
          <c:showCatName val="0"/>
          <c:showSerName val="0"/>
          <c:showPercent val="0"/>
          <c:showBubbleSize val="0"/>
        </c:dLbls>
        <c:marker val="1"/>
        <c:smooth val="0"/>
        <c:axId val="908965648"/>
        <c:axId val="908949008"/>
      </c:lineChart>
      <c:catAx>
        <c:axId val="74596052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745970927"/>
        <c:crosses val="autoZero"/>
        <c:auto val="1"/>
        <c:lblAlgn val="ctr"/>
        <c:lblOffset val="100"/>
        <c:noMultiLvlLbl val="0"/>
      </c:catAx>
      <c:valAx>
        <c:axId val="745970927"/>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745960527"/>
        <c:crosses val="autoZero"/>
        <c:crossBetween val="between"/>
      </c:valAx>
      <c:valAx>
        <c:axId val="90894900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908965648"/>
        <c:crosses val="max"/>
        <c:crossBetween val="between"/>
      </c:valAx>
      <c:catAx>
        <c:axId val="908965648"/>
        <c:scaling>
          <c:orientation val="minMax"/>
        </c:scaling>
        <c:delete val="1"/>
        <c:axPos val="b"/>
        <c:numFmt formatCode="General" sourceLinked="1"/>
        <c:majorTickMark val="out"/>
        <c:minorTickMark val="none"/>
        <c:tickLblPos val="nextTo"/>
        <c:crossAx val="9089490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349F-4064-A915-4AA25746F442}"/>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349F-4064-A915-4AA25746F442}"/>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349F-4064-A915-4AA25746F442}"/>
              </c:ext>
            </c:extLst>
          </c:dPt>
          <c:dLbls>
            <c:dLbl>
              <c:idx val="0"/>
              <c:layout>
                <c:manualLayout>
                  <c:x val="5.0335570469798654E-2"/>
                  <c:y val="-2.9427220178665267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49F-4064-A915-4AA25746F442}"/>
                </c:ext>
              </c:extLst>
            </c:dLbl>
            <c:dLbl>
              <c:idx val="1"/>
              <c:layout>
                <c:manualLayout>
                  <c:x val="-4.8238255033557047E-2"/>
                  <c:y val="3.6258539148712562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49F-4064-A915-4AA25746F44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36.1</c:v>
                </c:pt>
                <c:pt idx="1">
                  <c:v>60.5</c:v>
                </c:pt>
                <c:pt idx="2">
                  <c:v>3.4000000000000004</c:v>
                </c:pt>
              </c:numCache>
            </c:numRef>
          </c:val>
          <c:extLst>
            <c:ext xmlns:c16="http://schemas.microsoft.com/office/drawing/2014/chart" uri="{C3380CC4-5D6E-409C-BE32-E72D297353CC}">
              <c16:uniqueId val="{00000003-349F-4064-A915-4AA25746F44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EC2-4FB1-9088-F9D854971692}"/>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EC2-4FB1-9088-F9D854971692}"/>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EC2-4FB1-9088-F9D854971692}"/>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BEC2-4FB1-9088-F9D854971692}"/>
              </c:ext>
            </c:extLst>
          </c:dPt>
          <c:dLbls>
            <c:dLbl>
              <c:idx val="0"/>
              <c:layout>
                <c:manualLayout>
                  <c:x val="4.4463087248322146E-2"/>
                  <c:y val="-4.7293746715712036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EC2-4FB1-9088-F9D854971692}"/>
                </c:ext>
              </c:extLst>
            </c:dLbl>
            <c:dLbl>
              <c:idx val="1"/>
              <c:layout>
                <c:manualLayout>
                  <c:x val="-3.6912751677852351E-2"/>
                  <c:y val="6.726221755123489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C2-4FB1-9088-F9D85497169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27.700000000000003</c:v>
                </c:pt>
                <c:pt idx="1">
                  <c:v>63.7</c:v>
                </c:pt>
                <c:pt idx="2">
                  <c:v>7.8</c:v>
                </c:pt>
                <c:pt idx="3">
                  <c:v>0.8</c:v>
                </c:pt>
              </c:numCache>
            </c:numRef>
          </c:val>
          <c:extLst>
            <c:ext xmlns:c16="http://schemas.microsoft.com/office/drawing/2014/chart" uri="{C3380CC4-5D6E-409C-BE32-E72D297353CC}">
              <c16:uniqueId val="{00000004-BEC2-4FB1-9088-F9D85497169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15658362989328E-2"/>
          <c:y val="2.7310804772746902E-2"/>
          <c:w val="0.90747330960854089"/>
          <c:h val="0.94537815126050417"/>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12184.5318427373</c:v>
                </c:pt>
                <c:pt idx="1">
                  <c:v>91165.146434081296</c:v>
                </c:pt>
              </c:numCache>
            </c:numRef>
          </c:val>
          <c:extLst>
            <c:ext xmlns:c16="http://schemas.microsoft.com/office/drawing/2014/chart" uri="{C3380CC4-5D6E-409C-BE32-E72D297353CC}">
              <c16:uniqueId val="{00000000-447C-423E-8F1C-E0687C09BB68}"/>
            </c:ext>
          </c:extLst>
        </c:ser>
        <c:ser>
          <c:idx val="1"/>
          <c:order val="1"/>
          <c:spPr>
            <a:solidFill>
              <a:schemeClr val="accent6"/>
            </a:solidFill>
            <a:ln>
              <a:noFill/>
            </a:ln>
          </c:spPr>
          <c:invertIfNegative val="0"/>
          <c:val>
            <c:numRef>
              <c:f>Sheet1!$A$2:$B$2</c:f>
              <c:numCache>
                <c:formatCode>General</c:formatCode>
                <c:ptCount val="2"/>
                <c:pt idx="0">
                  <c:v>229140.69940783401</c:v>
                </c:pt>
                <c:pt idx="1">
                  <c:v>218474.62367518101</c:v>
                </c:pt>
              </c:numCache>
            </c:numRef>
          </c:val>
          <c:extLst>
            <c:ext xmlns:c16="http://schemas.microsoft.com/office/drawing/2014/chart" uri="{C3380CC4-5D6E-409C-BE32-E72D297353CC}">
              <c16:uniqueId val="{00000001-447C-423E-8F1C-E0687C09BB68}"/>
            </c:ext>
          </c:extLst>
        </c:ser>
        <c:ser>
          <c:idx val="2"/>
          <c:order val="2"/>
          <c:spPr>
            <a:solidFill>
              <a:schemeClr val="accent5"/>
            </a:solidFill>
            <a:ln>
              <a:noFill/>
            </a:ln>
          </c:spPr>
          <c:invertIfNegative val="0"/>
          <c:val>
            <c:numRef>
              <c:f>Sheet1!$A$3:$B$3</c:f>
              <c:numCache>
                <c:formatCode>General</c:formatCode>
                <c:ptCount val="2"/>
                <c:pt idx="0">
                  <c:v>302830.89329116797</c:v>
                </c:pt>
                <c:pt idx="1">
                  <c:v>220246.20273184599</c:v>
                </c:pt>
              </c:numCache>
            </c:numRef>
          </c:val>
          <c:extLst>
            <c:ext xmlns:c16="http://schemas.microsoft.com/office/drawing/2014/chart" uri="{C3380CC4-5D6E-409C-BE32-E72D297353CC}">
              <c16:uniqueId val="{00000002-447C-423E-8F1C-E0687C09BB68}"/>
            </c:ext>
          </c:extLst>
        </c:ser>
        <c:ser>
          <c:idx val="3"/>
          <c:order val="3"/>
          <c:spPr>
            <a:solidFill>
              <a:schemeClr val="accent4"/>
            </a:solidFill>
            <a:ln>
              <a:noFill/>
            </a:ln>
          </c:spPr>
          <c:invertIfNegative val="0"/>
          <c:val>
            <c:numRef>
              <c:f>Sheet1!$A$4:$B$4</c:f>
              <c:numCache>
                <c:formatCode>General</c:formatCode>
                <c:ptCount val="2"/>
                <c:pt idx="0">
                  <c:v>132906.300536394</c:v>
                </c:pt>
                <c:pt idx="1">
                  <c:v>213047.76393876801</c:v>
                </c:pt>
              </c:numCache>
            </c:numRef>
          </c:val>
          <c:extLst>
            <c:ext xmlns:c16="http://schemas.microsoft.com/office/drawing/2014/chart" uri="{C3380CC4-5D6E-409C-BE32-E72D297353CC}">
              <c16:uniqueId val="{00000003-447C-423E-8F1C-E0687C09BB68}"/>
            </c:ext>
          </c:extLst>
        </c:ser>
        <c:ser>
          <c:idx val="4"/>
          <c:order val="4"/>
          <c:spPr>
            <a:solidFill>
              <a:schemeClr val="accent3"/>
            </a:solidFill>
            <a:ln>
              <a:noFill/>
            </a:ln>
          </c:spPr>
          <c:invertIfNegative val="0"/>
          <c:val>
            <c:numRef>
              <c:f>Sheet1!$A$5:$B$5</c:f>
              <c:numCache>
                <c:formatCode>General</c:formatCode>
                <c:ptCount val="2"/>
                <c:pt idx="0">
                  <c:v>147141.91627793599</c:v>
                </c:pt>
                <c:pt idx="1">
                  <c:v>84588.153380212403</c:v>
                </c:pt>
              </c:numCache>
            </c:numRef>
          </c:val>
          <c:extLst>
            <c:ext xmlns:c16="http://schemas.microsoft.com/office/drawing/2014/chart" uri="{C3380CC4-5D6E-409C-BE32-E72D297353CC}">
              <c16:uniqueId val="{00000004-447C-423E-8F1C-E0687C09BB68}"/>
            </c:ext>
          </c:extLst>
        </c:ser>
        <c:ser>
          <c:idx val="5"/>
          <c:order val="5"/>
          <c:spPr>
            <a:solidFill>
              <a:schemeClr val="accent2"/>
            </a:solidFill>
            <a:ln>
              <a:noFill/>
            </a:ln>
          </c:spPr>
          <c:invertIfNegative val="0"/>
          <c:val>
            <c:numRef>
              <c:f>Sheet1!$A$6:$B$6</c:f>
              <c:numCache>
                <c:formatCode>General</c:formatCode>
                <c:ptCount val="2"/>
                <c:pt idx="0">
                  <c:v>160532.871188305</c:v>
                </c:pt>
                <c:pt idx="1">
                  <c:v>199213.285645603</c:v>
                </c:pt>
              </c:numCache>
            </c:numRef>
          </c:val>
          <c:extLst>
            <c:ext xmlns:c16="http://schemas.microsoft.com/office/drawing/2014/chart" uri="{C3380CC4-5D6E-409C-BE32-E72D297353CC}">
              <c16:uniqueId val="{00000005-447C-423E-8F1C-E0687C09BB68}"/>
            </c:ext>
          </c:extLst>
        </c:ser>
        <c:ser>
          <c:idx val="6"/>
          <c:order val="6"/>
          <c:spPr>
            <a:solidFill>
              <a:schemeClr val="accent1"/>
            </a:solidFill>
            <a:ln>
              <a:noFill/>
            </a:ln>
          </c:spPr>
          <c:invertIfNegative val="0"/>
          <c:val>
            <c:numRef>
              <c:f>Sheet1!$A$7:$B$7</c:f>
              <c:numCache>
                <c:formatCode>General</c:formatCode>
                <c:ptCount val="2"/>
                <c:pt idx="0">
                  <c:v>10235.853605829599</c:v>
                </c:pt>
                <c:pt idx="1">
                  <c:v>5495.6708511340503</c:v>
                </c:pt>
              </c:numCache>
            </c:numRef>
          </c:val>
          <c:extLst>
            <c:ext xmlns:c16="http://schemas.microsoft.com/office/drawing/2014/chart" uri="{C3380CC4-5D6E-409C-BE32-E72D297353CC}">
              <c16:uniqueId val="{00000006-447C-423E-8F1C-E0687C09BB68}"/>
            </c:ext>
          </c:extLst>
        </c:ser>
        <c:dLbls>
          <c:showLegendKey val="0"/>
          <c:showVal val="0"/>
          <c:showCatName val="0"/>
          <c:showSerName val="0"/>
          <c:showPercent val="0"/>
          <c:showBubbleSize val="0"/>
        </c:dLbls>
        <c:gapWidth val="80"/>
        <c:overlap val="100"/>
        <c:axId val="776928335"/>
        <c:axId val="1"/>
      </c:barChart>
      <c:catAx>
        <c:axId val="77692833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in val="0"/>
        </c:scaling>
        <c:delete val="1"/>
        <c:axPos val="l"/>
        <c:numFmt formatCode="General" sourceLinked="1"/>
        <c:majorTickMark val="out"/>
        <c:minorTickMark val="none"/>
        <c:tickLblPos val="nextTo"/>
        <c:crossAx val="776928335"/>
        <c:crosses val="min"/>
        <c:crossBetween val="between"/>
      </c:valAx>
    </c:plotArea>
    <c:plotVisOnly val="0"/>
    <c:dispBlanksAs val="gap"/>
    <c:showDLblsOverMax val="1"/>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3.3226837060702875E-2"/>
          <c:w val="0.90747330960854089"/>
          <c:h val="0.93354632587859421"/>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118056.95656273099</c:v>
                </c:pt>
                <c:pt idx="1">
                  <c:v>163496.11037347399</c:v>
                </c:pt>
              </c:numCache>
            </c:numRef>
          </c:val>
          <c:extLst>
            <c:ext xmlns:c16="http://schemas.microsoft.com/office/drawing/2014/chart" uri="{C3380CC4-5D6E-409C-BE32-E72D297353CC}">
              <c16:uniqueId val="{00000000-3F5D-4F4B-9A45-77F85286FD4F}"/>
            </c:ext>
          </c:extLst>
        </c:ser>
        <c:ser>
          <c:idx val="1"/>
          <c:order val="1"/>
          <c:spPr>
            <a:solidFill>
              <a:schemeClr val="accent6"/>
            </a:solidFill>
            <a:ln>
              <a:noFill/>
            </a:ln>
          </c:spPr>
          <c:invertIfNegative val="0"/>
          <c:val>
            <c:numRef>
              <c:f>Sheet1!$A$2:$B$2</c:f>
              <c:numCache>
                <c:formatCode>General</c:formatCode>
                <c:ptCount val="2"/>
                <c:pt idx="0">
                  <c:v>34235.994138497997</c:v>
                </c:pt>
                <c:pt idx="1">
                  <c:v>81557.941206104006</c:v>
                </c:pt>
              </c:numCache>
            </c:numRef>
          </c:val>
          <c:extLst>
            <c:ext xmlns:c16="http://schemas.microsoft.com/office/drawing/2014/chart" uri="{C3380CC4-5D6E-409C-BE32-E72D297353CC}">
              <c16:uniqueId val="{00000001-3F5D-4F4B-9A45-77F85286FD4F}"/>
            </c:ext>
          </c:extLst>
        </c:ser>
        <c:ser>
          <c:idx val="2"/>
          <c:order val="2"/>
          <c:spPr>
            <a:solidFill>
              <a:schemeClr val="accent5"/>
            </a:solidFill>
            <a:ln>
              <a:noFill/>
            </a:ln>
          </c:spPr>
          <c:invertIfNegative val="0"/>
          <c:val>
            <c:numRef>
              <c:f>Sheet1!$A$3:$B$3</c:f>
              <c:numCache>
                <c:formatCode>General</c:formatCode>
                <c:ptCount val="2"/>
                <c:pt idx="0">
                  <c:v>43375.110320198903</c:v>
                </c:pt>
                <c:pt idx="1">
                  <c:v>70076.785427912298</c:v>
                </c:pt>
              </c:numCache>
            </c:numRef>
          </c:val>
          <c:extLst>
            <c:ext xmlns:c16="http://schemas.microsoft.com/office/drawing/2014/chart" uri="{C3380CC4-5D6E-409C-BE32-E72D297353CC}">
              <c16:uniqueId val="{00000002-3F5D-4F4B-9A45-77F85286FD4F}"/>
            </c:ext>
          </c:extLst>
        </c:ser>
        <c:ser>
          <c:idx val="3"/>
          <c:order val="3"/>
          <c:spPr>
            <a:solidFill>
              <a:schemeClr val="accent4"/>
            </a:solidFill>
            <a:ln>
              <a:noFill/>
            </a:ln>
          </c:spPr>
          <c:invertIfNegative val="0"/>
          <c:val>
            <c:numRef>
              <c:f>Sheet1!$A$4:$B$4</c:f>
              <c:numCache>
                <c:formatCode>General</c:formatCode>
                <c:ptCount val="2"/>
                <c:pt idx="0">
                  <c:v>23870.189371125001</c:v>
                </c:pt>
                <c:pt idx="1">
                  <c:v>44538.733019870997</c:v>
                </c:pt>
              </c:numCache>
            </c:numRef>
          </c:val>
          <c:extLst>
            <c:ext xmlns:c16="http://schemas.microsoft.com/office/drawing/2014/chart" uri="{C3380CC4-5D6E-409C-BE32-E72D297353CC}">
              <c16:uniqueId val="{00000003-3F5D-4F4B-9A45-77F85286FD4F}"/>
            </c:ext>
          </c:extLst>
        </c:ser>
        <c:ser>
          <c:idx val="4"/>
          <c:order val="4"/>
          <c:spPr>
            <a:solidFill>
              <a:schemeClr val="accent3"/>
            </a:solidFill>
            <a:ln>
              <a:noFill/>
            </a:ln>
          </c:spPr>
          <c:invertIfNegative val="0"/>
          <c:val>
            <c:numRef>
              <c:f>Sheet1!$A$5:$B$5</c:f>
              <c:numCache>
                <c:formatCode>General</c:formatCode>
                <c:ptCount val="2"/>
                <c:pt idx="0">
                  <c:v>17748.629465901999</c:v>
                </c:pt>
                <c:pt idx="1">
                  <c:v>24505.921676379501</c:v>
                </c:pt>
              </c:numCache>
            </c:numRef>
          </c:val>
          <c:extLst>
            <c:ext xmlns:c16="http://schemas.microsoft.com/office/drawing/2014/chart" uri="{C3380CC4-5D6E-409C-BE32-E72D297353CC}">
              <c16:uniqueId val="{00000004-3F5D-4F4B-9A45-77F85286FD4F}"/>
            </c:ext>
          </c:extLst>
        </c:ser>
        <c:ser>
          <c:idx val="5"/>
          <c:order val="5"/>
          <c:spPr>
            <a:solidFill>
              <a:schemeClr val="accent2"/>
            </a:solidFill>
            <a:ln>
              <a:noFill/>
            </a:ln>
          </c:spPr>
          <c:invertIfNegative val="0"/>
          <c:val>
            <c:numRef>
              <c:f>Sheet1!$A$6:$B$6</c:f>
              <c:numCache>
                <c:formatCode>General</c:formatCode>
                <c:ptCount val="2"/>
                <c:pt idx="0">
                  <c:v>9774.2356216981207</c:v>
                </c:pt>
                <c:pt idx="1">
                  <c:v>22212.810857209199</c:v>
                </c:pt>
              </c:numCache>
            </c:numRef>
          </c:val>
          <c:extLst>
            <c:ext xmlns:c16="http://schemas.microsoft.com/office/drawing/2014/chart" uri="{C3380CC4-5D6E-409C-BE32-E72D297353CC}">
              <c16:uniqueId val="{00000005-3F5D-4F4B-9A45-77F85286FD4F}"/>
            </c:ext>
          </c:extLst>
        </c:ser>
        <c:ser>
          <c:idx val="6"/>
          <c:order val="6"/>
          <c:spPr>
            <a:solidFill>
              <a:schemeClr val="accent1"/>
            </a:solidFill>
            <a:ln>
              <a:noFill/>
            </a:ln>
          </c:spPr>
          <c:invertIfNegative val="0"/>
          <c:val>
            <c:numRef>
              <c:f>Sheet1!$A$7:$B$7</c:f>
              <c:numCache>
                <c:formatCode>General</c:formatCode>
                <c:ptCount val="2"/>
                <c:pt idx="0">
                  <c:v>47088.755355266301</c:v>
                </c:pt>
                <c:pt idx="1">
                  <c:v>77144.642131011031</c:v>
                </c:pt>
              </c:numCache>
            </c:numRef>
          </c:val>
          <c:extLst>
            <c:ext xmlns:c16="http://schemas.microsoft.com/office/drawing/2014/chart" uri="{C3380CC4-5D6E-409C-BE32-E72D297353CC}">
              <c16:uniqueId val="{00000006-3F5D-4F4B-9A45-77F85286FD4F}"/>
            </c:ext>
          </c:extLst>
        </c:ser>
        <c:dLbls>
          <c:showLegendKey val="0"/>
          <c:showVal val="0"/>
          <c:showCatName val="0"/>
          <c:showSerName val="0"/>
          <c:showPercent val="0"/>
          <c:showBubbleSize val="0"/>
        </c:dLbls>
        <c:gapWidth val="80"/>
        <c:overlap val="100"/>
        <c:axId val="1646190207"/>
        <c:axId val="1"/>
      </c:barChart>
      <c:catAx>
        <c:axId val="16461902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in val="0"/>
        </c:scaling>
        <c:delete val="1"/>
        <c:axPos val="l"/>
        <c:numFmt formatCode="General" sourceLinked="1"/>
        <c:majorTickMark val="out"/>
        <c:minorTickMark val="none"/>
        <c:tickLblPos val="nextTo"/>
        <c:crossAx val="1646190207"/>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2222222222222E-2"/>
          <c:y val="8.4967320261437912E-2"/>
          <c:w val="0.90755555555555556"/>
          <c:h val="0.83006535947712423"/>
        </c:manualLayout>
      </c:layout>
      <c:barChart>
        <c:barDir val="col"/>
        <c:grouping val="stacked"/>
        <c:varyColors val="0"/>
        <c:ser>
          <c:idx val="0"/>
          <c:order val="0"/>
          <c:spPr>
            <a:solidFill>
              <a:schemeClr val="accent3"/>
            </a:solidFill>
            <a:ln>
              <a:noFill/>
            </a:ln>
          </c:spPr>
          <c:invertIfNegative val="0"/>
          <c:val>
            <c:numRef>
              <c:f>Sheet1!$A$1:$B$1</c:f>
              <c:numCache>
                <c:formatCode>General</c:formatCode>
                <c:ptCount val="2"/>
                <c:pt idx="0">
                  <c:v>10996.222610454101</c:v>
                </c:pt>
                <c:pt idx="1">
                  <c:v>24278.760885485801</c:v>
                </c:pt>
              </c:numCache>
            </c:numRef>
          </c:val>
          <c:extLst>
            <c:ext xmlns:c16="http://schemas.microsoft.com/office/drawing/2014/chart" uri="{C3380CC4-5D6E-409C-BE32-E72D297353CC}">
              <c16:uniqueId val="{00000000-F0A5-4B6C-B274-476D445D00BE}"/>
            </c:ext>
          </c:extLst>
        </c:ser>
        <c:ser>
          <c:idx val="1"/>
          <c:order val="1"/>
          <c:spPr>
            <a:solidFill>
              <a:schemeClr val="accent2"/>
            </a:solidFill>
            <a:ln>
              <a:noFill/>
            </a:ln>
          </c:spPr>
          <c:invertIfNegative val="0"/>
          <c:val>
            <c:numRef>
              <c:f>Sheet1!$A$2:$B$2</c:f>
              <c:numCache>
                <c:formatCode>General</c:formatCode>
                <c:ptCount val="2"/>
                <c:pt idx="0">
                  <c:v>24437.199784795099</c:v>
                </c:pt>
                <c:pt idx="1">
                  <c:v>33474.2873109629</c:v>
                </c:pt>
              </c:numCache>
            </c:numRef>
          </c:val>
          <c:extLst>
            <c:ext xmlns:c16="http://schemas.microsoft.com/office/drawing/2014/chart" uri="{C3380CC4-5D6E-409C-BE32-E72D297353CC}">
              <c16:uniqueId val="{00000001-F0A5-4B6C-B274-476D445D00BE}"/>
            </c:ext>
          </c:extLst>
        </c:ser>
        <c:ser>
          <c:idx val="2"/>
          <c:order val="2"/>
          <c:spPr>
            <a:solidFill>
              <a:schemeClr val="accent1"/>
            </a:solidFill>
            <a:ln>
              <a:noFill/>
            </a:ln>
          </c:spPr>
          <c:invertIfNegative val="0"/>
          <c:val>
            <c:numRef>
              <c:f>Sheet1!$A$3:$B$3</c:f>
              <c:numCache>
                <c:formatCode>General</c:formatCode>
                <c:ptCount val="2"/>
                <c:pt idx="0">
                  <c:v>12617.849484980299</c:v>
                </c:pt>
                <c:pt idx="1">
                  <c:v>19663.187571059301</c:v>
                </c:pt>
              </c:numCache>
            </c:numRef>
          </c:val>
          <c:extLst>
            <c:ext xmlns:c16="http://schemas.microsoft.com/office/drawing/2014/chart" uri="{C3380CC4-5D6E-409C-BE32-E72D297353CC}">
              <c16:uniqueId val="{00000002-F0A5-4B6C-B274-476D445D00BE}"/>
            </c:ext>
          </c:extLst>
        </c:ser>
        <c:dLbls>
          <c:showLegendKey val="0"/>
          <c:showVal val="0"/>
          <c:showCatName val="0"/>
          <c:showSerName val="0"/>
          <c:showPercent val="0"/>
          <c:showBubbleSize val="0"/>
        </c:dLbls>
        <c:gapWidth val="80"/>
        <c:overlap val="100"/>
        <c:axId val="1101939023"/>
        <c:axId val="1"/>
      </c:barChart>
      <c:catAx>
        <c:axId val="110193902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in val="0"/>
        </c:scaling>
        <c:delete val="1"/>
        <c:axPos val="l"/>
        <c:numFmt formatCode="General" sourceLinked="1"/>
        <c:majorTickMark val="out"/>
        <c:minorTickMark val="none"/>
        <c:tickLblPos val="nextTo"/>
        <c:crossAx val="1101939023"/>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6946043615456E-2"/>
          <c:y val="0.13269229764594961"/>
          <c:w val="0.92329789253512518"/>
          <c:h val="0.73285079248555474"/>
        </c:manualLayout>
      </c:layout>
      <c:lineChart>
        <c:grouping val="standard"/>
        <c:varyColors val="0"/>
        <c:ser>
          <c:idx val="0"/>
          <c:order val="0"/>
          <c:tx>
            <c:strRef>
              <c:f>Sheet1!$B$1</c:f>
              <c:strCache>
                <c:ptCount val="1"/>
                <c:pt idx="0">
                  <c:v>1,000人当たりの病床数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0" sourceLinked="0"/>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1980</c:v>
                </c:pt>
                <c:pt idx="1">
                  <c:v>88</c:v>
                </c:pt>
                <c:pt idx="2">
                  <c:v>90</c:v>
                </c:pt>
                <c:pt idx="3">
                  <c:v>2000</c:v>
                </c:pt>
                <c:pt idx="4">
                  <c:v>2004</c:v>
                </c:pt>
              </c:strCache>
            </c:strRef>
          </c:cat>
          <c:val>
            <c:numRef>
              <c:f>Sheet1!$B$2:$B$6</c:f>
              <c:numCache>
                <c:formatCode>General</c:formatCode>
                <c:ptCount val="5"/>
                <c:pt idx="0">
                  <c:v>0.9</c:v>
                </c:pt>
                <c:pt idx="1">
                  <c:v>6.4</c:v>
                </c:pt>
                <c:pt idx="2">
                  <c:v>1.7</c:v>
                </c:pt>
                <c:pt idx="3">
                  <c:v>1.2</c:v>
                </c:pt>
                <c:pt idx="4">
                  <c:v>0.5</c:v>
                </c:pt>
              </c:numCache>
            </c:numRef>
          </c:val>
          <c:smooth val="0"/>
          <c:extLst>
            <c:ext xmlns:c16="http://schemas.microsoft.com/office/drawing/2014/chart" uri="{C3380CC4-5D6E-409C-BE32-E72D297353CC}">
              <c16:uniqueId val="{00000000-E465-4EA2-866C-B76346F3DB33}"/>
            </c:ext>
          </c:extLst>
        </c:ser>
        <c:dLbls>
          <c:showLegendKey val="0"/>
          <c:showVal val="0"/>
          <c:showCatName val="0"/>
          <c:showSerName val="0"/>
          <c:showPercent val="0"/>
          <c:showBubbleSize val="0"/>
        </c:dLbls>
        <c:marker val="1"/>
        <c:smooth val="0"/>
        <c:axId val="220470943"/>
        <c:axId val="220471775"/>
      </c:lineChart>
      <c:catAx>
        <c:axId val="22047094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220471775"/>
        <c:crosses val="autoZero"/>
        <c:auto val="1"/>
        <c:lblAlgn val="ctr"/>
        <c:lblOffset val="100"/>
        <c:noMultiLvlLbl val="0"/>
      </c:catAx>
      <c:valAx>
        <c:axId val="22047177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220470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53603034134007"/>
          <c:y val="5.5102832751261155E-2"/>
          <c:w val="0.81605562579013902"/>
          <c:h val="0.85331781140861462"/>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1"/>
            <c:marker>
              <c:symbol val="none"/>
            </c:marker>
            <c:bubble3D val="0"/>
            <c:extLst>
              <c:ext xmlns:c16="http://schemas.microsoft.com/office/drawing/2014/chart" uri="{C3380CC4-5D6E-409C-BE32-E72D297353CC}">
                <c16:uniqueId val="{00000000-E1EF-456E-9FBA-9C599C81A26D}"/>
              </c:ext>
            </c:extLst>
          </c:dPt>
          <c:dPt>
            <c:idx val="2"/>
            <c:marker>
              <c:symbol val="none"/>
            </c:marker>
            <c:bubble3D val="0"/>
            <c:extLst>
              <c:ext xmlns:c16="http://schemas.microsoft.com/office/drawing/2014/chart" uri="{C3380CC4-5D6E-409C-BE32-E72D297353CC}">
                <c16:uniqueId val="{00000001-E1EF-456E-9FBA-9C599C81A26D}"/>
              </c:ext>
            </c:extLst>
          </c:dPt>
          <c:dPt>
            <c:idx val="7"/>
            <c:marker>
              <c:symbol val="none"/>
            </c:marker>
            <c:bubble3D val="0"/>
            <c:extLst>
              <c:ext xmlns:c16="http://schemas.microsoft.com/office/drawing/2014/chart" uri="{C3380CC4-5D6E-409C-BE32-E72D297353CC}">
                <c16:uniqueId val="{00000002-E1EF-456E-9FBA-9C599C81A26D}"/>
              </c:ext>
            </c:extLst>
          </c:dPt>
          <c:dLbls>
            <c:dLbl>
              <c:idx val="0"/>
              <c:layout>
                <c:manualLayout>
                  <c:x val="5.4993678887484194E-2"/>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1EF-456E-9FBA-9C599C81A26D}"/>
                </c:ext>
              </c:extLst>
            </c:dLbl>
            <c:dLbl>
              <c:idx val="6"/>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1EF-456E-9FBA-9C599C81A26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Sheet1!$A$2:$I$2</c:f>
              <c:numCache>
                <c:formatCode>General</c:formatCode>
                <c:ptCount val="9"/>
                <c:pt idx="0">
                  <c:v>326376</c:v>
                </c:pt>
                <c:pt idx="1">
                  <c:v>292451.33333333331</c:v>
                </c:pt>
                <c:pt idx="2">
                  <c:v>258526.66666666669</c:v>
                </c:pt>
                <c:pt idx="3">
                  <c:v>224602</c:v>
                </c:pt>
                <c:pt idx="4">
                  <c:v>84276</c:v>
                </c:pt>
                <c:pt idx="5">
                  <c:v>241526</c:v>
                </c:pt>
                <c:pt idx="6">
                  <c:v>367468</c:v>
                </c:pt>
                <c:pt idx="7">
                  <c:v>317709.5</c:v>
                </c:pt>
                <c:pt idx="8">
                  <c:v>267951</c:v>
                </c:pt>
              </c:numCache>
            </c:numRef>
          </c:yVal>
          <c:smooth val="0"/>
          <c:extLst>
            <c:ext xmlns:c16="http://schemas.microsoft.com/office/drawing/2014/chart" uri="{C3380CC4-5D6E-409C-BE32-E72D297353CC}">
              <c16:uniqueId val="{00000005-E1EF-456E-9FBA-9C599C81A26D}"/>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1"/>
            <c:marker>
              <c:symbol val="none"/>
            </c:marker>
            <c:bubble3D val="0"/>
            <c:extLst>
              <c:ext xmlns:c16="http://schemas.microsoft.com/office/drawing/2014/chart" uri="{C3380CC4-5D6E-409C-BE32-E72D297353CC}">
                <c16:uniqueId val="{00000006-E1EF-456E-9FBA-9C599C81A26D}"/>
              </c:ext>
            </c:extLst>
          </c:dPt>
          <c:dPt>
            <c:idx val="4"/>
            <c:marker>
              <c:symbol val="none"/>
            </c:marker>
            <c:bubble3D val="0"/>
            <c:extLst>
              <c:ext xmlns:c16="http://schemas.microsoft.com/office/drawing/2014/chart" uri="{C3380CC4-5D6E-409C-BE32-E72D297353CC}">
                <c16:uniqueId val="{00000007-E1EF-456E-9FBA-9C599C81A26D}"/>
              </c:ext>
            </c:extLst>
          </c:dPt>
          <c:dLbls>
            <c:dLbl>
              <c:idx val="0"/>
              <c:layout>
                <c:manualLayout>
                  <c:x val="4.804045512010114E-2"/>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1EF-456E-9FBA-9C599C81A26D}"/>
                </c:ext>
              </c:extLst>
            </c:dLbl>
            <c:dLbl>
              <c:idx val="2"/>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1EF-456E-9FBA-9C599C81A26D}"/>
                </c:ext>
              </c:extLst>
            </c:dLbl>
            <c:dLbl>
              <c:idx val="3"/>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1EF-456E-9FBA-9C599C81A26D}"/>
                </c:ext>
              </c:extLst>
            </c:dLbl>
            <c:dLbl>
              <c:idx val="5"/>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1EF-456E-9FBA-9C599C81A26D}"/>
                </c:ext>
              </c:extLst>
            </c:dLbl>
            <c:dLbl>
              <c:idx val="6"/>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1EF-456E-9FBA-9C599C81A26D}"/>
                </c:ext>
              </c:extLst>
            </c:dLbl>
            <c:dLbl>
              <c:idx val="7"/>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1EF-456E-9FBA-9C599C81A26D}"/>
                </c:ext>
              </c:extLst>
            </c:dLbl>
            <c:dLbl>
              <c:idx val="8"/>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1EF-456E-9FBA-9C599C81A26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Sheet1!$A$3:$I$3</c:f>
              <c:numCache>
                <c:formatCode>General</c:formatCode>
                <c:ptCount val="9"/>
                <c:pt idx="0">
                  <c:v>83565</c:v>
                </c:pt>
                <c:pt idx="2">
                  <c:v>74543</c:v>
                </c:pt>
                <c:pt idx="3">
                  <c:v>74543</c:v>
                </c:pt>
                <c:pt idx="5">
                  <c:v>84277</c:v>
                </c:pt>
                <c:pt idx="6">
                  <c:v>86181</c:v>
                </c:pt>
                <c:pt idx="7">
                  <c:v>86642</c:v>
                </c:pt>
                <c:pt idx="8">
                  <c:v>96321</c:v>
                </c:pt>
              </c:numCache>
            </c:numRef>
          </c:yVal>
          <c:smooth val="0"/>
          <c:extLst>
            <c:ext xmlns:c16="http://schemas.microsoft.com/office/drawing/2014/chart" uri="{C3380CC4-5D6E-409C-BE32-E72D297353CC}">
              <c16:uniqueId val="{0000000F-E1EF-456E-9FBA-9C599C81A26D}"/>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4"/>
            <c:marker>
              <c:symbol val="none"/>
            </c:marker>
            <c:bubble3D val="0"/>
            <c:extLst>
              <c:ext xmlns:c16="http://schemas.microsoft.com/office/drawing/2014/chart" uri="{C3380CC4-5D6E-409C-BE32-E72D297353CC}">
                <c16:uniqueId val="{00000010-E1EF-456E-9FBA-9C599C81A26D}"/>
              </c:ext>
            </c:extLst>
          </c:dPt>
          <c:dPt>
            <c:idx val="7"/>
            <c:marker>
              <c:symbol val="none"/>
            </c:marker>
            <c:bubble3D val="0"/>
            <c:extLst>
              <c:ext xmlns:c16="http://schemas.microsoft.com/office/drawing/2014/chart" uri="{C3380CC4-5D6E-409C-BE32-E72D297353CC}">
                <c16:uniqueId val="{00000011-E1EF-456E-9FBA-9C599C81A26D}"/>
              </c:ext>
            </c:extLst>
          </c:dPt>
          <c:dLbls>
            <c:dLbl>
              <c:idx val="0"/>
              <c:layout>
                <c:manualLayout>
                  <c:x val="4.804045512010114E-2"/>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1EF-456E-9FBA-9C599C81A26D}"/>
                </c:ext>
              </c:extLst>
            </c:dLbl>
            <c:dLbl>
              <c:idx val="1"/>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1EF-456E-9FBA-9C599C81A26D}"/>
                </c:ext>
              </c:extLst>
            </c:dLbl>
            <c:dLbl>
              <c:idx val="2"/>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1EF-456E-9FBA-9C599C81A26D}"/>
                </c:ext>
              </c:extLst>
            </c:dLbl>
            <c:dLbl>
              <c:idx val="3"/>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1EF-456E-9FBA-9C599C81A26D}"/>
                </c:ext>
              </c:extLst>
            </c:dLbl>
            <c:dLbl>
              <c:idx val="5"/>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1EF-456E-9FBA-9C599C81A26D}"/>
                </c:ext>
              </c:extLst>
            </c:dLbl>
            <c:dLbl>
              <c:idx val="6"/>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1EF-456E-9FBA-9C599C81A26D}"/>
                </c:ext>
              </c:extLst>
            </c:dLbl>
            <c:dLbl>
              <c:idx val="8"/>
              <c:layout>
                <c:manualLayout>
                  <c:x val="0"/>
                  <c:y val="-4.1909196740395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1EF-456E-9FBA-9C599C81A26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Sheet1!$A$4:$I$4</c:f>
              <c:numCache>
                <c:formatCode>General</c:formatCode>
                <c:ptCount val="9"/>
                <c:pt idx="0">
                  <c:v>21892</c:v>
                </c:pt>
                <c:pt idx="1">
                  <c:v>23437</c:v>
                </c:pt>
                <c:pt idx="2">
                  <c:v>24668</c:v>
                </c:pt>
                <c:pt idx="3">
                  <c:v>24664</c:v>
                </c:pt>
                <c:pt idx="4">
                  <c:v>20997.5</c:v>
                </c:pt>
                <c:pt idx="5">
                  <c:v>17331</c:v>
                </c:pt>
                <c:pt idx="6">
                  <c:v>18277</c:v>
                </c:pt>
                <c:pt idx="7">
                  <c:v>26729.5</c:v>
                </c:pt>
                <c:pt idx="8">
                  <c:v>35182</c:v>
                </c:pt>
              </c:numCache>
            </c:numRef>
          </c:yVal>
          <c:smooth val="0"/>
          <c:extLst>
            <c:ext xmlns:c16="http://schemas.microsoft.com/office/drawing/2014/chart" uri="{C3380CC4-5D6E-409C-BE32-E72D297353CC}">
              <c16:uniqueId val="{00000019-E1EF-456E-9FBA-9C599C81A26D}"/>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7"/>
            <c:marker>
              <c:symbol val="none"/>
            </c:marker>
            <c:bubble3D val="0"/>
            <c:extLst>
              <c:ext xmlns:c16="http://schemas.microsoft.com/office/drawing/2014/chart" uri="{C3380CC4-5D6E-409C-BE32-E72D297353CC}">
                <c16:uniqueId val="{0000001A-E1EF-456E-9FBA-9C599C81A26D}"/>
              </c:ext>
            </c:extLst>
          </c:dPt>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Sheet1!$A$5:$I$5</c:f>
              <c:numCache>
                <c:formatCode>General</c:formatCode>
                <c:ptCount val="9"/>
                <c:pt idx="0">
                  <c:v>3982</c:v>
                </c:pt>
                <c:pt idx="1">
                  <c:v>4183</c:v>
                </c:pt>
                <c:pt idx="2">
                  <c:v>4358</c:v>
                </c:pt>
                <c:pt idx="3">
                  <c:v>4609</c:v>
                </c:pt>
                <c:pt idx="4">
                  <c:v>4722</c:v>
                </c:pt>
                <c:pt idx="5">
                  <c:v>4892</c:v>
                </c:pt>
                <c:pt idx="6">
                  <c:v>5048</c:v>
                </c:pt>
                <c:pt idx="7">
                  <c:v>5385</c:v>
                </c:pt>
                <c:pt idx="8">
                  <c:v>5722</c:v>
                </c:pt>
              </c:numCache>
            </c:numRef>
          </c:yVal>
          <c:smooth val="0"/>
          <c:extLst>
            <c:ext xmlns:c16="http://schemas.microsoft.com/office/drawing/2014/chart" uri="{C3380CC4-5D6E-409C-BE32-E72D297353CC}">
              <c16:uniqueId val="{0000001B-E1EF-456E-9FBA-9C599C81A26D}"/>
            </c:ext>
          </c:extLst>
        </c:ser>
        <c:dLbls>
          <c:showLegendKey val="0"/>
          <c:showVal val="0"/>
          <c:showCatName val="0"/>
          <c:showSerName val="0"/>
          <c:showPercent val="0"/>
          <c:showBubbleSize val="0"/>
        </c:dLbls>
        <c:axId val="4"/>
        <c:axId val="5"/>
      </c:scatterChart>
      <c:valAx>
        <c:axId val="4"/>
        <c:scaling>
          <c:orientation val="minMax"/>
          <c:max val="24"/>
          <c:min val="16"/>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40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500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164439876670088E-2"/>
          <c:y val="6.6692219241088535E-2"/>
          <c:w val="0.87016101404590618"/>
          <c:h val="0.842851667305481"/>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1"/>
            <c:marker>
              <c:symbol val="none"/>
            </c:marker>
            <c:bubble3D val="0"/>
            <c:extLst>
              <c:ext xmlns:c16="http://schemas.microsoft.com/office/drawing/2014/chart" uri="{C3380CC4-5D6E-409C-BE32-E72D297353CC}">
                <c16:uniqueId val="{00000000-1F07-4CCE-8BC7-BB57753A1459}"/>
              </c:ext>
            </c:extLst>
          </c:dPt>
          <c:dPt>
            <c:idx val="2"/>
            <c:marker>
              <c:symbol val="none"/>
            </c:marker>
            <c:bubble3D val="0"/>
            <c:extLst>
              <c:ext xmlns:c16="http://schemas.microsoft.com/office/drawing/2014/chart" uri="{C3380CC4-5D6E-409C-BE32-E72D297353CC}">
                <c16:uniqueId val="{00000001-1F07-4CCE-8BC7-BB57753A1459}"/>
              </c:ext>
            </c:extLst>
          </c:dPt>
          <c:dPt>
            <c:idx val="7"/>
            <c:marker>
              <c:symbol val="none"/>
            </c:marker>
            <c:bubble3D val="0"/>
            <c:extLst>
              <c:ext xmlns:c16="http://schemas.microsoft.com/office/drawing/2014/chart" uri="{C3380CC4-5D6E-409C-BE32-E72D297353CC}">
                <c16:uniqueId val="{00000002-1F07-4CCE-8BC7-BB57753A1459}"/>
              </c:ext>
            </c:extLst>
          </c:dPt>
          <c:dLbls>
            <c:dLbl>
              <c:idx val="0"/>
              <c:layout>
                <c:manualLayout>
                  <c:x val="3.1517643028434399E-2"/>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F07-4CCE-8BC7-BB57753A1459}"/>
                </c:ext>
              </c:extLst>
            </c:dLbl>
            <c:dLbl>
              <c:idx val="3"/>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F07-4CCE-8BC7-BB57753A1459}"/>
                </c:ext>
              </c:extLst>
            </c:dLbl>
            <c:dLbl>
              <c:idx val="6"/>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F07-4CCE-8BC7-BB57753A1459}"/>
                </c:ext>
              </c:extLst>
            </c:dLbl>
            <c:dLbl>
              <c:idx val="8"/>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F07-4CCE-8BC7-BB57753A14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Sheet1!$A$2:$I$2</c:f>
              <c:numCache>
                <c:formatCode>General</c:formatCode>
                <c:ptCount val="9"/>
                <c:pt idx="0">
                  <c:v>16.7</c:v>
                </c:pt>
                <c:pt idx="1">
                  <c:v>14.706666666666667</c:v>
                </c:pt>
                <c:pt idx="2">
                  <c:v>12.713333333333335</c:v>
                </c:pt>
                <c:pt idx="3">
                  <c:v>10.72</c:v>
                </c:pt>
                <c:pt idx="4">
                  <c:v>3.94</c:v>
                </c:pt>
                <c:pt idx="5">
                  <c:v>11.05</c:v>
                </c:pt>
                <c:pt idx="6">
                  <c:v>16.47</c:v>
                </c:pt>
                <c:pt idx="7">
                  <c:v>13.994999999999999</c:v>
                </c:pt>
                <c:pt idx="8">
                  <c:v>11.52</c:v>
                </c:pt>
              </c:numCache>
            </c:numRef>
          </c:yVal>
          <c:smooth val="0"/>
          <c:extLst>
            <c:ext xmlns:c16="http://schemas.microsoft.com/office/drawing/2014/chart" uri="{C3380CC4-5D6E-409C-BE32-E72D297353CC}">
              <c16:uniqueId val="{00000007-1F07-4CCE-8BC7-BB57753A1459}"/>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1"/>
            <c:marker>
              <c:symbol val="none"/>
            </c:marker>
            <c:bubble3D val="0"/>
            <c:extLst>
              <c:ext xmlns:c16="http://schemas.microsoft.com/office/drawing/2014/chart" uri="{C3380CC4-5D6E-409C-BE32-E72D297353CC}">
                <c16:uniqueId val="{00000008-1F07-4CCE-8BC7-BB57753A1459}"/>
              </c:ext>
            </c:extLst>
          </c:dPt>
          <c:dPt>
            <c:idx val="4"/>
            <c:marker>
              <c:symbol val="none"/>
            </c:marker>
            <c:bubble3D val="0"/>
            <c:extLst>
              <c:ext xmlns:c16="http://schemas.microsoft.com/office/drawing/2014/chart" uri="{C3380CC4-5D6E-409C-BE32-E72D297353CC}">
                <c16:uniqueId val="{00000009-1F07-4CCE-8BC7-BB57753A1459}"/>
              </c:ext>
            </c:extLst>
          </c:dPt>
          <c:dLbls>
            <c:dLbl>
              <c:idx val="0"/>
              <c:layout>
                <c:manualLayout>
                  <c:x val="2.5351147653305928E-2"/>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F07-4CCE-8BC7-BB57753A1459}"/>
                </c:ext>
              </c:extLst>
            </c:dLbl>
            <c:dLbl>
              <c:idx val="2"/>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F07-4CCE-8BC7-BB57753A1459}"/>
                </c:ext>
              </c:extLst>
            </c:dLbl>
            <c:dLbl>
              <c:idx val="3"/>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F07-4CCE-8BC7-BB57753A1459}"/>
                </c:ext>
              </c:extLst>
            </c:dLbl>
            <c:dLbl>
              <c:idx val="5"/>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F07-4CCE-8BC7-BB57753A1459}"/>
                </c:ext>
              </c:extLst>
            </c:dLbl>
            <c:dLbl>
              <c:idx val="6"/>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F07-4CCE-8BC7-BB57753A1459}"/>
                </c:ext>
              </c:extLst>
            </c:dLbl>
            <c:dLbl>
              <c:idx val="7"/>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F07-4CCE-8BC7-BB57753A1459}"/>
                </c:ext>
              </c:extLst>
            </c:dLbl>
            <c:dLbl>
              <c:idx val="8"/>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F07-4CCE-8BC7-BB57753A14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Sheet1!$A$3:$I$3</c:f>
              <c:numCache>
                <c:formatCode>General</c:formatCode>
                <c:ptCount val="9"/>
                <c:pt idx="0">
                  <c:v>4.28</c:v>
                </c:pt>
                <c:pt idx="1">
                  <c:v>3.96</c:v>
                </c:pt>
                <c:pt idx="2">
                  <c:v>3.64</c:v>
                </c:pt>
                <c:pt idx="3">
                  <c:v>3.56</c:v>
                </c:pt>
                <c:pt idx="4">
                  <c:v>3.71</c:v>
                </c:pt>
                <c:pt idx="5">
                  <c:v>3.86</c:v>
                </c:pt>
                <c:pt idx="6">
                  <c:v>3.86</c:v>
                </c:pt>
                <c:pt idx="7">
                  <c:v>3.8</c:v>
                </c:pt>
                <c:pt idx="8">
                  <c:v>4.1399999999999997</c:v>
                </c:pt>
              </c:numCache>
            </c:numRef>
          </c:yVal>
          <c:smooth val="0"/>
          <c:extLst>
            <c:ext xmlns:c16="http://schemas.microsoft.com/office/drawing/2014/chart" uri="{C3380CC4-5D6E-409C-BE32-E72D297353CC}">
              <c16:uniqueId val="{00000011-1F07-4CCE-8BC7-BB57753A1459}"/>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4"/>
            <c:marker>
              <c:symbol val="none"/>
            </c:marker>
            <c:bubble3D val="0"/>
            <c:extLst>
              <c:ext xmlns:c16="http://schemas.microsoft.com/office/drawing/2014/chart" uri="{C3380CC4-5D6E-409C-BE32-E72D297353CC}">
                <c16:uniqueId val="{00000012-1F07-4CCE-8BC7-BB57753A1459}"/>
              </c:ext>
            </c:extLst>
          </c:dPt>
          <c:dPt>
            <c:idx val="7"/>
            <c:marker>
              <c:symbol val="none"/>
            </c:marker>
            <c:bubble3D val="0"/>
            <c:extLst>
              <c:ext xmlns:c16="http://schemas.microsoft.com/office/drawing/2014/chart" uri="{C3380CC4-5D6E-409C-BE32-E72D297353CC}">
                <c16:uniqueId val="{00000013-1F07-4CCE-8BC7-BB57753A1459}"/>
              </c:ext>
            </c:extLst>
          </c:dPt>
          <c:dLbls>
            <c:dLbl>
              <c:idx val="0"/>
              <c:layout>
                <c:manualLayout>
                  <c:x val="2.5351147653305928E-2"/>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F07-4CCE-8BC7-BB57753A1459}"/>
                </c:ext>
              </c:extLst>
            </c:dLbl>
            <c:dLbl>
              <c:idx val="1"/>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F07-4CCE-8BC7-BB57753A1459}"/>
                </c:ext>
              </c:extLst>
            </c:dLbl>
            <c:dLbl>
              <c:idx val="2"/>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F07-4CCE-8BC7-BB57753A1459}"/>
                </c:ext>
              </c:extLst>
            </c:dLbl>
            <c:dLbl>
              <c:idx val="3"/>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F07-4CCE-8BC7-BB57753A1459}"/>
                </c:ext>
              </c:extLst>
            </c:dLbl>
            <c:dLbl>
              <c:idx val="5"/>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F07-4CCE-8BC7-BB57753A1459}"/>
                </c:ext>
              </c:extLst>
            </c:dLbl>
            <c:dLbl>
              <c:idx val="6"/>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F07-4CCE-8BC7-BB57753A1459}"/>
                </c:ext>
              </c:extLst>
            </c:dLbl>
            <c:dLbl>
              <c:idx val="8"/>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F07-4CCE-8BC7-BB57753A14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Sheet1!$A$4:$I$4</c:f>
              <c:numCache>
                <c:formatCode>General</c:formatCode>
                <c:ptCount val="9"/>
                <c:pt idx="0">
                  <c:v>1.1200000000000001</c:v>
                </c:pt>
                <c:pt idx="1">
                  <c:v>1.17</c:v>
                </c:pt>
                <c:pt idx="2">
                  <c:v>1.2</c:v>
                </c:pt>
                <c:pt idx="3">
                  <c:v>1.18</c:v>
                </c:pt>
                <c:pt idx="4">
                  <c:v>0.98499999999999999</c:v>
                </c:pt>
                <c:pt idx="5">
                  <c:v>0.79</c:v>
                </c:pt>
                <c:pt idx="6">
                  <c:v>0.82</c:v>
                </c:pt>
                <c:pt idx="7">
                  <c:v>1.165</c:v>
                </c:pt>
                <c:pt idx="8">
                  <c:v>1.51</c:v>
                </c:pt>
              </c:numCache>
            </c:numRef>
          </c:yVal>
          <c:smooth val="0"/>
          <c:extLst>
            <c:ext xmlns:c16="http://schemas.microsoft.com/office/drawing/2014/chart" uri="{C3380CC4-5D6E-409C-BE32-E72D297353CC}">
              <c16:uniqueId val="{0000001B-1F07-4CCE-8BC7-BB57753A1459}"/>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7"/>
            <c:marker>
              <c:symbol val="none"/>
            </c:marker>
            <c:bubble3D val="0"/>
            <c:extLst>
              <c:ext xmlns:c16="http://schemas.microsoft.com/office/drawing/2014/chart" uri="{C3380CC4-5D6E-409C-BE32-E72D297353CC}">
                <c16:uniqueId val="{0000001C-1F07-4CCE-8BC7-BB57753A1459}"/>
              </c:ext>
            </c:extLst>
          </c:dPt>
          <c:dLbls>
            <c:dLbl>
              <c:idx val="8"/>
              <c:layout>
                <c:manualLayout>
                  <c:x val="0"/>
                  <c:y val="-3.7178995783825219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F07-4CCE-8BC7-BB57753A14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Sheet1!$A$1:$I$1</c:f>
              <c:numCache>
                <c:formatCode>General</c:formatCode>
                <c:ptCount val="9"/>
                <c:pt idx="0">
                  <c:v>16</c:v>
                </c:pt>
                <c:pt idx="1">
                  <c:v>17</c:v>
                </c:pt>
                <c:pt idx="2">
                  <c:v>18</c:v>
                </c:pt>
                <c:pt idx="3">
                  <c:v>19</c:v>
                </c:pt>
                <c:pt idx="4">
                  <c:v>20</c:v>
                </c:pt>
                <c:pt idx="5">
                  <c:v>21</c:v>
                </c:pt>
                <c:pt idx="6">
                  <c:v>22</c:v>
                </c:pt>
                <c:pt idx="7">
                  <c:v>23</c:v>
                </c:pt>
                <c:pt idx="8">
                  <c:v>24</c:v>
                </c:pt>
              </c:numCache>
            </c:numRef>
          </c:xVal>
          <c:yVal>
            <c:numRef>
              <c:f>Sheet1!$A$5:$I$5</c:f>
              <c:numCache>
                <c:formatCode>General</c:formatCode>
                <c:ptCount val="9"/>
                <c:pt idx="0">
                  <c:v>0.2</c:v>
                </c:pt>
                <c:pt idx="1">
                  <c:v>0.21</c:v>
                </c:pt>
                <c:pt idx="2">
                  <c:v>0.21</c:v>
                </c:pt>
                <c:pt idx="3">
                  <c:v>0.22</c:v>
                </c:pt>
                <c:pt idx="4">
                  <c:v>0.22</c:v>
                </c:pt>
                <c:pt idx="5">
                  <c:v>0.22</c:v>
                </c:pt>
                <c:pt idx="6">
                  <c:v>0.23</c:v>
                </c:pt>
                <c:pt idx="7">
                  <c:v>0.24</c:v>
                </c:pt>
                <c:pt idx="8">
                  <c:v>0.25</c:v>
                </c:pt>
              </c:numCache>
            </c:numRef>
          </c:yVal>
          <c:smooth val="0"/>
          <c:extLst>
            <c:ext xmlns:c16="http://schemas.microsoft.com/office/drawing/2014/chart" uri="{C3380CC4-5D6E-409C-BE32-E72D297353CC}">
              <c16:uniqueId val="{0000001E-1F07-4CCE-8BC7-BB57753A1459}"/>
            </c:ext>
          </c:extLst>
        </c:ser>
        <c:dLbls>
          <c:showLegendKey val="0"/>
          <c:showVal val="0"/>
          <c:showCatName val="0"/>
          <c:showSerName val="0"/>
          <c:showPercent val="0"/>
          <c:showBubbleSize val="0"/>
        </c:dLbls>
        <c:axId val="4"/>
        <c:axId val="5"/>
      </c:scatterChart>
      <c:valAx>
        <c:axId val="4"/>
        <c:scaling>
          <c:orientation val="minMax"/>
          <c:max val="24"/>
          <c:min val="16"/>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17"/>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1"/>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2783443061871"/>
          <c:y val="0.16555107310340023"/>
          <c:w val="0.81428176301370969"/>
          <c:h val="0.75761802177992776"/>
        </c:manualLayout>
      </c:layout>
      <c:barChart>
        <c:barDir val="col"/>
        <c:grouping val="clustered"/>
        <c:varyColors val="0"/>
        <c:ser>
          <c:idx val="0"/>
          <c:order val="0"/>
          <c:tx>
            <c:strRef>
              <c:f>Sheet1!$B$1</c:f>
              <c:strCache>
                <c:ptCount val="1"/>
                <c:pt idx="0">
                  <c:v>病理・衛生検査技師</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2021</c:v>
                </c:pt>
                <c:pt idx="3">
                  <c:v>2022</c:v>
                </c:pt>
                <c:pt idx="4">
                  <c:v>2024</c:v>
                </c:pt>
              </c:numCache>
            </c:numRef>
          </c:cat>
          <c:val>
            <c:numRef>
              <c:f>Sheet1!$B$2:$B$6</c:f>
              <c:numCache>
                <c:formatCode>#,##0</c:formatCode>
                <c:ptCount val="5"/>
                <c:pt idx="0">
                  <c:v>29246</c:v>
                </c:pt>
                <c:pt idx="1">
                  <c:v>29803</c:v>
                </c:pt>
                <c:pt idx="2">
                  <c:v>34554</c:v>
                </c:pt>
                <c:pt idx="3" formatCode="General">
                  <c:v>38712</c:v>
                </c:pt>
                <c:pt idx="4" formatCode="General">
                  <c:v>47315</c:v>
                </c:pt>
              </c:numCache>
            </c:numRef>
          </c:val>
          <c:extLst>
            <c:ext xmlns:c16="http://schemas.microsoft.com/office/drawing/2014/chart" uri="{C3380CC4-5D6E-409C-BE32-E72D297353CC}">
              <c16:uniqueId val="{00000000-5A51-44BB-8BD2-52B5DA0CC4BB}"/>
            </c:ext>
          </c:extLst>
        </c:ser>
        <c:dLbls>
          <c:dLblPos val="outEnd"/>
          <c:showLegendKey val="0"/>
          <c:showVal val="1"/>
          <c:showCatName val="0"/>
          <c:showSerName val="0"/>
          <c:showPercent val="0"/>
          <c:showBubbleSize val="0"/>
        </c:dLbls>
        <c:gapWidth val="219"/>
        <c:overlap val="-27"/>
        <c:axId val="357190431"/>
        <c:axId val="357187935"/>
      </c:barChart>
      <c:catAx>
        <c:axId val="35719043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357187935"/>
        <c:crosses val="autoZero"/>
        <c:auto val="1"/>
        <c:lblAlgn val="ctr"/>
        <c:lblOffset val="100"/>
        <c:noMultiLvlLbl val="0"/>
      </c:catAx>
      <c:valAx>
        <c:axId val="357187935"/>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357190431"/>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1" i="0" u="none" strike="noStrike" kern="1200" baseline="0">
                <a:solidFill>
                  <a:schemeClr val="tx1"/>
                </a:solidFill>
                <a:latin typeface="+mn-ea"/>
                <a:ea typeface="+mn-ea"/>
                <a:cs typeface="+mn-cs"/>
              </a:defRPr>
            </a:pPr>
            <a:endParaRPr lang="ja-JP"/>
          </a:p>
        </c:txPr>
      </c:legendEntry>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56548856548859E-2"/>
          <c:y val="7.6555023923444973E-2"/>
          <c:w val="0.94213444213444208"/>
          <c:h val="0.8459330143540669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3.0372604452638825</c:v>
                </c:pt>
                <c:pt idx="1">
                  <c:v>3.029373096346077</c:v>
                </c:pt>
                <c:pt idx="2">
                  <c:v>3.023361714581783</c:v>
                </c:pt>
                <c:pt idx="3">
                  <c:v>3.0195882995535115</c:v>
                </c:pt>
                <c:pt idx="4">
                  <c:v>3.0168496724144473</c:v>
                </c:pt>
                <c:pt idx="5">
                  <c:v>3.0141010083327777</c:v>
                </c:pt>
                <c:pt idx="6">
                  <c:v>3.0114906770853933</c:v>
                </c:pt>
                <c:pt idx="7">
                  <c:v>3.0101252347688265</c:v>
                </c:pt>
                <c:pt idx="8">
                  <c:v>3.0106060335132168</c:v>
                </c:pt>
                <c:pt idx="9">
                  <c:v>3.0124320559307751</c:v>
                </c:pt>
                <c:pt idx="10">
                  <c:v>3.0143705114851724</c:v>
                </c:pt>
                <c:pt idx="11">
                  <c:v>3.0141303721990593</c:v>
                </c:pt>
                <c:pt idx="12">
                  <c:v>3.009658458957392</c:v>
                </c:pt>
                <c:pt idx="13">
                  <c:v>2.9978084494852606</c:v>
                </c:pt>
                <c:pt idx="14">
                  <c:v>2.9814889612342412</c:v>
                </c:pt>
                <c:pt idx="15">
                  <c:v>2.9702843751295092</c:v>
                </c:pt>
                <c:pt idx="16">
                  <c:v>2.9652917950284401</c:v>
                </c:pt>
                <c:pt idx="17">
                  <c:v>2.9634376124888453</c:v>
                </c:pt>
                <c:pt idx="18">
                  <c:v>2.9664852871934477</c:v>
                </c:pt>
                <c:pt idx="19">
                  <c:v>2.9748850423595385</c:v>
                </c:pt>
                <c:pt idx="20">
                  <c:v>2.9813113814400269</c:v>
                </c:pt>
                <c:pt idx="21">
                  <c:v>2.9903390088632356</c:v>
                </c:pt>
                <c:pt idx="22">
                  <c:v>3.007942219976437</c:v>
                </c:pt>
                <c:pt idx="23">
                  <c:v>3.0281629895558879</c:v>
                </c:pt>
                <c:pt idx="24">
                  <c:v>3.0486620806512681</c:v>
                </c:pt>
                <c:pt idx="25">
                  <c:v>3.0695363102189384</c:v>
                </c:pt>
                <c:pt idx="26">
                  <c:v>3.2005547185844967</c:v>
                </c:pt>
                <c:pt idx="27">
                  <c:v>3.6887789559411086</c:v>
                </c:pt>
                <c:pt idx="28">
                  <c:v>4.5395679893926015</c:v>
                </c:pt>
              </c:numCache>
            </c:numRef>
          </c:val>
          <c:extLst>
            <c:ext xmlns:c16="http://schemas.microsoft.com/office/drawing/2014/chart" uri="{C3380CC4-5D6E-409C-BE32-E72D297353CC}">
              <c16:uniqueId val="{00000000-8286-4F15-89B1-7250695A081F}"/>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53.225362841787252</c:v>
                </c:pt>
                <c:pt idx="1">
                  <c:v>53.229401634971964</c:v>
                </c:pt>
                <c:pt idx="2">
                  <c:v>53.194670880324836</c:v>
                </c:pt>
                <c:pt idx="3">
                  <c:v>53.134497710064174</c:v>
                </c:pt>
                <c:pt idx="4">
                  <c:v>53.069456048792176</c:v>
                </c:pt>
                <c:pt idx="5">
                  <c:v>52.993788425320034</c:v>
                </c:pt>
                <c:pt idx="6">
                  <c:v>52.899687463218534</c:v>
                </c:pt>
                <c:pt idx="7">
                  <c:v>52.806187682834626</c:v>
                </c:pt>
                <c:pt idx="8">
                  <c:v>52.714511323308741</c:v>
                </c:pt>
                <c:pt idx="9">
                  <c:v>52.627388819996334</c:v>
                </c:pt>
                <c:pt idx="10">
                  <c:v>52.56656546552658</c:v>
                </c:pt>
                <c:pt idx="11">
                  <c:v>52.53497284004299</c:v>
                </c:pt>
                <c:pt idx="12">
                  <c:v>52.527078869689262</c:v>
                </c:pt>
                <c:pt idx="13">
                  <c:v>52.54936023194503</c:v>
                </c:pt>
                <c:pt idx="14">
                  <c:v>52.605846363830203</c:v>
                </c:pt>
                <c:pt idx="15">
                  <c:v>52.709081986385002</c:v>
                </c:pt>
                <c:pt idx="16">
                  <c:v>52.892622018514793</c:v>
                </c:pt>
                <c:pt idx="17">
                  <c:v>53.155983647085492</c:v>
                </c:pt>
                <c:pt idx="18">
                  <c:v>53.459845731618316</c:v>
                </c:pt>
                <c:pt idx="19">
                  <c:v>53.798313794691069</c:v>
                </c:pt>
                <c:pt idx="20">
                  <c:v>54.192952863957885</c:v>
                </c:pt>
                <c:pt idx="21">
                  <c:v>54.614961871483537</c:v>
                </c:pt>
                <c:pt idx="22">
                  <c:v>55.039623849504103</c:v>
                </c:pt>
                <c:pt idx="23">
                  <c:v>55.479608182174388</c:v>
                </c:pt>
                <c:pt idx="24">
                  <c:v>55.937492381553064</c:v>
                </c:pt>
                <c:pt idx="25">
                  <c:v>56.410740315864913</c:v>
                </c:pt>
                <c:pt idx="26">
                  <c:v>58.762124514521993</c:v>
                </c:pt>
                <c:pt idx="27">
                  <c:v>61.768682757546337</c:v>
                </c:pt>
                <c:pt idx="28">
                  <c:v>64.568195588254937</c:v>
                </c:pt>
              </c:numCache>
            </c:numRef>
          </c:val>
          <c:extLst>
            <c:ext xmlns:c16="http://schemas.microsoft.com/office/drawing/2014/chart" uri="{C3380CC4-5D6E-409C-BE32-E72D297353CC}">
              <c16:uniqueId val="{00000001-8286-4F15-89B1-7250695A081F}"/>
            </c:ext>
          </c:extLst>
        </c:ser>
        <c:ser>
          <c:idx val="2"/>
          <c:order val="2"/>
          <c:spPr>
            <a:solidFill>
              <a:srgbClr val="C0E6F4"/>
            </a:solidFill>
            <a:ln w="9525" cmpd="sng" algn="ctr">
              <a:solidFill>
                <a:srgbClr val="808080"/>
              </a:solidFill>
              <a:prstDash val="solid"/>
            </a:ln>
          </c:spPr>
          <c:invertIfNegative val="0"/>
          <c:val>
            <c:numRef>
              <c:f>Sheet1!$A$3:$AC$3</c:f>
              <c:numCache>
                <c:formatCode>General</c:formatCode>
                <c:ptCount val="29"/>
                <c:pt idx="0">
                  <c:v>43.737376712948873</c:v>
                </c:pt>
                <c:pt idx="1">
                  <c:v>43.741225268681958</c:v>
                </c:pt>
                <c:pt idx="2">
                  <c:v>43.781967405093404</c:v>
                </c:pt>
                <c:pt idx="3">
                  <c:v>43.8459139903823</c:v>
                </c:pt>
                <c:pt idx="4">
                  <c:v>43.913694278793379</c:v>
                </c:pt>
                <c:pt idx="5">
                  <c:v>43.992110566347208</c:v>
                </c:pt>
                <c:pt idx="6">
                  <c:v>44.088821859696068</c:v>
                </c:pt>
                <c:pt idx="7">
                  <c:v>44.183687082396553</c:v>
                </c:pt>
                <c:pt idx="8">
                  <c:v>44.274882643178039</c:v>
                </c:pt>
                <c:pt idx="9">
                  <c:v>44.360179124072886</c:v>
                </c:pt>
                <c:pt idx="10">
                  <c:v>44.419064022988245</c:v>
                </c:pt>
                <c:pt idx="11">
                  <c:v>44.450896787757941</c:v>
                </c:pt>
                <c:pt idx="12">
                  <c:v>44.463262671353355</c:v>
                </c:pt>
                <c:pt idx="13">
                  <c:v>44.452831318569707</c:v>
                </c:pt>
                <c:pt idx="14">
                  <c:v>44.412664674935577</c:v>
                </c:pt>
                <c:pt idx="15">
                  <c:v>44.320633638485482</c:v>
                </c:pt>
                <c:pt idx="16">
                  <c:v>44.142086186456766</c:v>
                </c:pt>
                <c:pt idx="17">
                  <c:v>43.880578740425655</c:v>
                </c:pt>
                <c:pt idx="18">
                  <c:v>43.573668981188227</c:v>
                </c:pt>
                <c:pt idx="19">
                  <c:v>43.226801162949393</c:v>
                </c:pt>
                <c:pt idx="20">
                  <c:v>42.825735754602093</c:v>
                </c:pt>
                <c:pt idx="21">
                  <c:v>42.394699119653247</c:v>
                </c:pt>
                <c:pt idx="22">
                  <c:v>41.952433930519447</c:v>
                </c:pt>
                <c:pt idx="23">
                  <c:v>41.492228828269702</c:v>
                </c:pt>
                <c:pt idx="24">
                  <c:v>41.013845537795667</c:v>
                </c:pt>
                <c:pt idx="25">
                  <c:v>40.519723373916172</c:v>
                </c:pt>
                <c:pt idx="26">
                  <c:v>38.037320766893501</c:v>
                </c:pt>
                <c:pt idx="27">
                  <c:v>34.54253828651256</c:v>
                </c:pt>
                <c:pt idx="28">
                  <c:v>30.892236422352447</c:v>
                </c:pt>
              </c:numCache>
            </c:numRef>
          </c:val>
          <c:extLst>
            <c:ext xmlns:c16="http://schemas.microsoft.com/office/drawing/2014/chart" uri="{C3380CC4-5D6E-409C-BE32-E72D297353CC}">
              <c16:uniqueId val="{00000002-8286-4F15-89B1-7250695A081F}"/>
            </c:ext>
          </c:extLst>
        </c:ser>
        <c:dLbls>
          <c:showLegendKey val="0"/>
          <c:showVal val="0"/>
          <c:showCatName val="0"/>
          <c:showSerName val="0"/>
          <c:showPercent val="0"/>
          <c:showBubbleSize val="0"/>
        </c:dLbls>
        <c:gapWidth val="60"/>
        <c:overlap val="100"/>
        <c:axId val="1578166080"/>
        <c:axId val="1"/>
      </c:barChart>
      <c:catAx>
        <c:axId val="15781660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1578166080"/>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83870967741936"/>
          <c:y val="0.14153846153846153"/>
          <c:w val="0.69086021505376349"/>
          <c:h val="0.75948717948717948"/>
        </c:manualLayout>
      </c:layout>
      <c:barChart>
        <c:barDir val="col"/>
        <c:grouping val="stacked"/>
        <c:varyColors val="0"/>
        <c:ser>
          <c:idx val="0"/>
          <c:order val="0"/>
          <c:spPr>
            <a:solidFill>
              <a:schemeClr val="accent1"/>
            </a:solidFill>
            <a:ln>
              <a:noFill/>
            </a:ln>
          </c:spPr>
          <c:invertIfNegative val="0"/>
          <c:dLbls>
            <c:dLbl>
              <c:idx val="0"/>
              <c:layout>
                <c:manualLayout>
                  <c:x val="0"/>
                  <c:y val="-0.3323076923076923"/>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0FC-4A50-B78D-015763CF7559}"/>
                </c:ext>
              </c:extLst>
            </c:dLbl>
            <c:dLbl>
              <c:idx val="1"/>
              <c:layout>
                <c:manualLayout>
                  <c:x val="0"/>
                  <c:y val="-0.3430769230769230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0FC-4A50-B78D-015763CF7559}"/>
                </c:ext>
              </c:extLst>
            </c:dLbl>
            <c:dLbl>
              <c:idx val="2"/>
              <c:layout>
                <c:manualLayout>
                  <c:x val="0"/>
                  <c:y val="-0.42256410256410254"/>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0FC-4A50-B78D-015763CF75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4793</c:v>
                </c:pt>
                <c:pt idx="1">
                  <c:v>4971</c:v>
                </c:pt>
                <c:pt idx="2">
                  <c:v>6282</c:v>
                </c:pt>
              </c:numCache>
            </c:numRef>
          </c:val>
          <c:extLst>
            <c:ext xmlns:c16="http://schemas.microsoft.com/office/drawing/2014/chart" uri="{C3380CC4-5D6E-409C-BE32-E72D297353CC}">
              <c16:uniqueId val="{00000003-B0FC-4A50-B78D-015763CF7559}"/>
            </c:ext>
          </c:extLst>
        </c:ser>
        <c:dLbls>
          <c:showLegendKey val="0"/>
          <c:showVal val="0"/>
          <c:showCatName val="0"/>
          <c:showSerName val="0"/>
          <c:showPercent val="0"/>
          <c:showBubbleSize val="0"/>
        </c:dLbls>
        <c:gapWidth val="80"/>
        <c:overlap val="100"/>
        <c:axId val="1990638144"/>
        <c:axId val="1"/>
      </c:barChart>
      <c:catAx>
        <c:axId val="19906381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282"/>
          <c:min val="0"/>
        </c:scaling>
        <c:delete val="1"/>
        <c:axPos val="l"/>
        <c:numFmt formatCode="General" sourceLinked="1"/>
        <c:majorTickMark val="out"/>
        <c:minorTickMark val="none"/>
        <c:tickLblPos val="nextTo"/>
        <c:crossAx val="1990638144"/>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84946236559138E-2"/>
          <c:y val="0.14153846153846153"/>
          <c:w val="0.82096774193548383"/>
          <c:h val="0.75948717948717948"/>
        </c:manualLayout>
      </c:layout>
      <c:barChart>
        <c:barDir val="col"/>
        <c:grouping val="stacked"/>
        <c:varyColors val="0"/>
        <c:ser>
          <c:idx val="0"/>
          <c:order val="0"/>
          <c:spPr>
            <a:solidFill>
              <a:schemeClr val="accent1"/>
            </a:solidFill>
            <a:ln>
              <a:noFill/>
            </a:ln>
          </c:spPr>
          <c:invertIfNegative val="0"/>
          <c:dLbls>
            <c:dLbl>
              <c:idx val="0"/>
              <c:layout>
                <c:manualLayout>
                  <c:x val="0"/>
                  <c:y val="-0.3948717948717948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ACE-44B3-86BD-1CE470358DBD}"/>
                </c:ext>
              </c:extLst>
            </c:dLbl>
            <c:dLbl>
              <c:idx val="1"/>
              <c:layout>
                <c:manualLayout>
                  <c:x val="0"/>
                  <c:y val="-0.3948717948717948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ACE-44B3-86BD-1CE470358DBD}"/>
                </c:ext>
              </c:extLst>
            </c:dLbl>
            <c:dLbl>
              <c:idx val="2"/>
              <c:layout>
                <c:manualLayout>
                  <c:x val="0"/>
                  <c:y val="-0.42256410256410254"/>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ACE-44B3-86BD-1CE470358DB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5793</c:v>
                </c:pt>
                <c:pt idx="1">
                  <c:v>5793</c:v>
                </c:pt>
                <c:pt idx="2">
                  <c:v>6243</c:v>
                </c:pt>
              </c:numCache>
            </c:numRef>
          </c:val>
          <c:extLst>
            <c:ext xmlns:c16="http://schemas.microsoft.com/office/drawing/2014/chart" uri="{C3380CC4-5D6E-409C-BE32-E72D297353CC}">
              <c16:uniqueId val="{00000003-CACE-44B3-86BD-1CE470358DBD}"/>
            </c:ext>
          </c:extLst>
        </c:ser>
        <c:dLbls>
          <c:showLegendKey val="0"/>
          <c:showVal val="0"/>
          <c:showCatName val="0"/>
          <c:showSerName val="0"/>
          <c:showPercent val="0"/>
          <c:showBubbleSize val="0"/>
        </c:dLbls>
        <c:gapWidth val="80"/>
        <c:overlap val="100"/>
        <c:axId val="1788709328"/>
        <c:axId val="1"/>
      </c:barChart>
      <c:catAx>
        <c:axId val="178870932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243"/>
          <c:min val="0"/>
        </c:scaling>
        <c:delete val="1"/>
        <c:axPos val="l"/>
        <c:numFmt formatCode="General" sourceLinked="1"/>
        <c:majorTickMark val="out"/>
        <c:minorTickMark val="none"/>
        <c:tickLblPos val="nextTo"/>
        <c:crossAx val="1788709328"/>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725991355008465E-3"/>
          <c:y val="2.3412877082395318E-2"/>
          <c:w val="0.98045480172899835"/>
          <c:h val="0.9531742458352093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3531.0159768600001</c:v>
                </c:pt>
                <c:pt idx="1">
                  <c:v>3757.1457198100006</c:v>
                </c:pt>
                <c:pt idx="2">
                  <c:v>3362.3958876099996</c:v>
                </c:pt>
                <c:pt idx="3">
                  <c:v>7470.8307644899996</c:v>
                </c:pt>
                <c:pt idx="4">
                  <c:v>7565.3426370099987</c:v>
                </c:pt>
                <c:pt idx="5">
                  <c:v>7802.4340295399988</c:v>
                </c:pt>
                <c:pt idx="6">
                  <c:v>7939.0539136000007</c:v>
                </c:pt>
                <c:pt idx="7">
                  <c:v>7824.104551639999</c:v>
                </c:pt>
                <c:pt idx="8">
                  <c:v>7927.9433364199995</c:v>
                </c:pt>
                <c:pt idx="9">
                  <c:v>8321.4691833699999</c:v>
                </c:pt>
                <c:pt idx="10">
                  <c:v>8524.8433562199989</c:v>
                </c:pt>
                <c:pt idx="11">
                  <c:v>9007.2588617700003</c:v>
                </c:pt>
                <c:pt idx="12">
                  <c:v>9503.1888653000005</c:v>
                </c:pt>
                <c:pt idx="13">
                  <c:v>10197.24236636</c:v>
                </c:pt>
                <c:pt idx="14">
                  <c:v>10611.57466556</c:v>
                </c:pt>
                <c:pt idx="15">
                  <c:v>11652.770191420001</c:v>
                </c:pt>
                <c:pt idx="16">
                  <c:v>11674.930863259997</c:v>
                </c:pt>
                <c:pt idx="17">
                  <c:v>12091.30372278</c:v>
                </c:pt>
                <c:pt idx="18">
                  <c:v>10163.51561893</c:v>
                </c:pt>
                <c:pt idx="19">
                  <c:v>10034.309245119997</c:v>
                </c:pt>
                <c:pt idx="20">
                  <c:v>11158.616337429999</c:v>
                </c:pt>
                <c:pt idx="21">
                  <c:v>13945.43210962</c:v>
                </c:pt>
                <c:pt idx="22">
                  <c:v>14872.009952310002</c:v>
                </c:pt>
                <c:pt idx="23">
                  <c:v>15227.159530899997</c:v>
                </c:pt>
              </c:numCache>
            </c:numRef>
          </c:val>
          <c:extLst>
            <c:ext xmlns:c16="http://schemas.microsoft.com/office/drawing/2014/chart" uri="{C3380CC4-5D6E-409C-BE32-E72D297353CC}">
              <c16:uniqueId val="{00000000-92B2-43E1-8BE1-2F5EC1F24B5A}"/>
            </c:ext>
          </c:extLst>
        </c:ser>
        <c:dLbls>
          <c:showLegendKey val="0"/>
          <c:showVal val="0"/>
          <c:showCatName val="0"/>
          <c:showSerName val="0"/>
          <c:showPercent val="0"/>
          <c:showBubbleSize val="0"/>
        </c:dLbls>
        <c:gapWidth val="60"/>
        <c:overlap val="100"/>
        <c:axId val="1792593296"/>
        <c:axId val="1"/>
      </c:barChart>
      <c:catAx>
        <c:axId val="17925932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792593296"/>
        <c:crosses val="min"/>
        <c:crossBetween val="between"/>
        <c:majorUnit val="1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571C-4432-AB11-2764505CB468}"/>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571C-4432-AB11-2764505CB468}"/>
              </c:ext>
            </c:extLst>
          </c:dPt>
          <c:dLbls>
            <c:spPr>
              <a:noFill/>
              <a:ln>
                <a:noFill/>
              </a:ln>
              <a:effectLst/>
            </c:spPr>
            <c:txPr>
              <a:bodyPr wrap="square" lIns="38100" tIns="19050" rIns="38100" bIns="19050" anchor="ctr">
                <a:spAutoFit/>
              </a:bodyPr>
              <a:lstStyle/>
              <a:p>
                <a:pPr>
                  <a:defRPr lang="ja-JP"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Sheet1!$A$1:$D$1</c:f>
              <c:numCache>
                <c:formatCode>General</c:formatCode>
                <c:ptCount val="4"/>
                <c:pt idx="0">
                  <c:v>139.30000000000001</c:v>
                </c:pt>
                <c:pt idx="1">
                  <c:v>151.9</c:v>
                </c:pt>
                <c:pt idx="2">
                  <c:v>167.4</c:v>
                </c:pt>
                <c:pt idx="3">
                  <c:v>184.4</c:v>
                </c:pt>
              </c:numCache>
            </c:numRef>
          </c:val>
          <c:extLst>
            <c:ext xmlns:c16="http://schemas.microsoft.com/office/drawing/2014/chart" uri="{C3380CC4-5D6E-409C-BE32-E72D297353CC}">
              <c16:uniqueId val="{00000004-571C-4432-AB11-2764505CB468}"/>
            </c:ext>
          </c:extLst>
        </c:ser>
        <c:dLbls>
          <c:dLblPos val="ctr"/>
          <c:showLegendKey val="0"/>
          <c:showVal val="1"/>
          <c:showCatName val="0"/>
          <c:showSerName val="0"/>
          <c:showPercent val="0"/>
          <c:showBubbleSize val="0"/>
        </c:dLbls>
        <c:gapWidth val="60"/>
        <c:overlap val="100"/>
        <c:axId val="69014735"/>
        <c:axId val="1"/>
      </c:barChart>
      <c:catAx>
        <c:axId val="690147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69014735"/>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1892901618929E-2"/>
          <c:y val="3.4098360655737708E-2"/>
          <c:w val="0.96762141967621418"/>
          <c:h val="0.9318032786885246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0</c:v>
                </c:pt>
                <c:pt idx="1">
                  <c:v>0</c:v>
                </c:pt>
                <c:pt idx="2">
                  <c:v>0</c:v>
                </c:pt>
                <c:pt idx="3">
                  <c:v>0</c:v>
                </c:pt>
                <c:pt idx="4">
                  <c:v>9</c:v>
                </c:pt>
                <c:pt idx="5">
                  <c:v>76</c:v>
                </c:pt>
                <c:pt idx="6">
                  <c:v>5</c:v>
                </c:pt>
                <c:pt idx="7">
                  <c:v>0</c:v>
                </c:pt>
              </c:numCache>
            </c:numRef>
          </c:val>
          <c:extLst>
            <c:ext xmlns:c16="http://schemas.microsoft.com/office/drawing/2014/chart" uri="{C3380CC4-5D6E-409C-BE32-E72D297353CC}">
              <c16:uniqueId val="{00000000-5493-47D2-B6C8-D22B4A0265BB}"/>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55437</c:v>
                </c:pt>
                <c:pt idx="1">
                  <c:v>176180</c:v>
                </c:pt>
                <c:pt idx="2">
                  <c:v>2617536</c:v>
                </c:pt>
                <c:pt idx="3">
                  <c:v>134302</c:v>
                </c:pt>
                <c:pt idx="4">
                  <c:v>76890</c:v>
                </c:pt>
                <c:pt idx="5">
                  <c:v>96242</c:v>
                </c:pt>
                <c:pt idx="6">
                  <c:v>80795</c:v>
                </c:pt>
                <c:pt idx="7">
                  <c:v>57715</c:v>
                </c:pt>
              </c:numCache>
            </c:numRef>
          </c:val>
          <c:extLst>
            <c:ext xmlns:c16="http://schemas.microsoft.com/office/drawing/2014/chart" uri="{C3380CC4-5D6E-409C-BE32-E72D297353CC}">
              <c16:uniqueId val="{00000001-5493-47D2-B6C8-D22B4A0265BB}"/>
            </c:ext>
          </c:extLst>
        </c:ser>
        <c:dLbls>
          <c:showLegendKey val="0"/>
          <c:showVal val="0"/>
          <c:showCatName val="0"/>
          <c:showSerName val="0"/>
          <c:showPercent val="0"/>
          <c:showBubbleSize val="0"/>
        </c:dLbls>
        <c:gapWidth val="60"/>
        <c:axId val="1649411328"/>
        <c:axId val="1"/>
      </c:barChart>
      <c:catAx>
        <c:axId val="164941132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49411328"/>
        <c:crosses val="min"/>
        <c:crossBetween val="between"/>
        <c:majorUnit val="500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50C2-4178-A36E-E8A347CF9C36}"/>
              </c:ext>
            </c:extLst>
          </c:dPt>
          <c:dPt>
            <c:idx val="1"/>
            <c:bubble3D val="0"/>
            <c:spPr>
              <a:solidFill>
                <a:srgbClr val="DFE5EF"/>
              </a:solidFill>
              <a:ln>
                <a:noFill/>
              </a:ln>
            </c:spPr>
            <c:extLst>
              <c:ext xmlns:c16="http://schemas.microsoft.com/office/drawing/2014/chart" uri="{C3380CC4-5D6E-409C-BE32-E72D297353CC}">
                <c16:uniqueId val="{00000001-50C2-4178-A36E-E8A347CF9C36}"/>
              </c:ext>
            </c:extLst>
          </c:dPt>
          <c:dPt>
            <c:idx val="2"/>
            <c:bubble3D val="0"/>
            <c:spPr>
              <a:solidFill>
                <a:schemeClr val="accent3"/>
              </a:solidFill>
              <a:ln>
                <a:noFill/>
              </a:ln>
            </c:spPr>
            <c:extLst>
              <c:ext xmlns:c16="http://schemas.microsoft.com/office/drawing/2014/chart" uri="{C3380CC4-5D6E-409C-BE32-E72D297353CC}">
                <c16:uniqueId val="{00000002-50C2-4178-A36E-E8A347CF9C36}"/>
              </c:ext>
            </c:extLst>
          </c:dPt>
          <c:dPt>
            <c:idx val="3"/>
            <c:bubble3D val="0"/>
            <c:spPr>
              <a:solidFill>
                <a:schemeClr val="accent4"/>
              </a:solidFill>
              <a:ln>
                <a:noFill/>
              </a:ln>
            </c:spPr>
            <c:extLst>
              <c:ext xmlns:c16="http://schemas.microsoft.com/office/drawing/2014/chart" uri="{C3380CC4-5D6E-409C-BE32-E72D297353CC}">
                <c16:uniqueId val="{00000003-50C2-4178-A36E-E8A347CF9C36}"/>
              </c:ext>
            </c:extLst>
          </c:dPt>
          <c:dPt>
            <c:idx val="4"/>
            <c:bubble3D val="0"/>
            <c:spPr>
              <a:solidFill>
                <a:srgbClr val="9DB1CF"/>
              </a:solidFill>
              <a:ln>
                <a:noFill/>
              </a:ln>
            </c:spPr>
            <c:extLst>
              <c:ext xmlns:c16="http://schemas.microsoft.com/office/drawing/2014/chart" uri="{C3380CC4-5D6E-409C-BE32-E72D297353CC}">
                <c16:uniqueId val="{00000004-50C2-4178-A36E-E8A347CF9C36}"/>
              </c:ext>
            </c:extLst>
          </c:dPt>
          <c:dPt>
            <c:idx val="5"/>
            <c:bubble3D val="0"/>
            <c:spPr>
              <a:solidFill>
                <a:schemeClr val="accent6"/>
              </a:solidFill>
              <a:ln>
                <a:noFill/>
              </a:ln>
            </c:spPr>
            <c:extLst>
              <c:ext xmlns:c16="http://schemas.microsoft.com/office/drawing/2014/chart" uri="{C3380CC4-5D6E-409C-BE32-E72D297353CC}">
                <c16:uniqueId val="{00000005-50C2-4178-A36E-E8A347CF9C36}"/>
              </c:ext>
            </c:extLst>
          </c:dPt>
          <c:dPt>
            <c:idx val="6"/>
            <c:bubble3D val="0"/>
            <c:spPr>
              <a:solidFill>
                <a:schemeClr val="accent1"/>
              </a:solidFill>
              <a:ln>
                <a:noFill/>
              </a:ln>
            </c:spPr>
            <c:extLst>
              <c:ext xmlns:c16="http://schemas.microsoft.com/office/drawing/2014/chart" uri="{C3380CC4-5D6E-409C-BE32-E72D297353CC}">
                <c16:uniqueId val="{00000006-50C2-4178-A36E-E8A347CF9C36}"/>
              </c:ext>
            </c:extLst>
          </c:dPt>
          <c:dPt>
            <c:idx val="7"/>
            <c:bubble3D val="0"/>
            <c:spPr>
              <a:solidFill>
                <a:schemeClr val="accent2"/>
              </a:solidFill>
              <a:ln>
                <a:noFill/>
              </a:ln>
            </c:spPr>
            <c:extLst>
              <c:ext xmlns:c16="http://schemas.microsoft.com/office/drawing/2014/chart" uri="{C3380CC4-5D6E-409C-BE32-E72D297353CC}">
                <c16:uniqueId val="{00000007-50C2-4178-A36E-E8A347CF9C36}"/>
              </c:ext>
            </c:extLst>
          </c:dPt>
          <c:dLbls>
            <c:dLbl>
              <c:idx val="0"/>
              <c:layout>
                <c:manualLayout>
                  <c:x val="0.13532401524777637"/>
                  <c:y val="-8.6114101184068897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0C2-4178-A36E-E8A347CF9C36}"/>
                </c:ext>
              </c:extLst>
            </c:dLbl>
            <c:dLbl>
              <c:idx val="1"/>
              <c:layout>
                <c:manualLayout>
                  <c:x val="0.12452350698856417"/>
                  <c:y val="9.8493003229278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0C2-4178-A36E-E8A347CF9C36}"/>
                </c:ext>
              </c:extLst>
            </c:dLbl>
            <c:dLbl>
              <c:idx val="2"/>
              <c:layout>
                <c:manualLayout>
                  <c:x val="1.8424396442185513E-2"/>
                  <c:y val="0.1625403659849300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0C2-4178-A36E-E8A347CF9C36}"/>
                </c:ext>
              </c:extLst>
            </c:dLbl>
            <c:dLbl>
              <c:idx val="3"/>
              <c:layout>
                <c:manualLayout>
                  <c:x val="-6.734434561626429E-2"/>
                  <c:y val="0.14693218514531756"/>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0C2-4178-A36E-E8A347CF9C36}"/>
                </c:ext>
              </c:extLst>
            </c:dLbl>
            <c:dLbl>
              <c:idx val="4"/>
              <c:layout>
                <c:manualLayout>
                  <c:x val="-0.12325285895806862"/>
                  <c:y val="0.1124865446716899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0C2-4178-A36E-E8A347CF9C36}"/>
                </c:ext>
              </c:extLst>
            </c:dLbl>
            <c:dLbl>
              <c:idx val="5"/>
              <c:layout>
                <c:manualLayout>
                  <c:x val="-0.15692503176620076"/>
                  <c:y val="7.6964477933261569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0C2-4178-A36E-E8A347CF9C36}"/>
                </c:ext>
              </c:extLst>
            </c:dLbl>
            <c:dLbl>
              <c:idx val="7"/>
              <c:layout>
                <c:manualLayout>
                  <c:x val="-0.13468869123252858"/>
                  <c:y val="-8.719052744886975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0C2-4178-A36E-E8A347CF9C3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29.5</c:v>
                </c:pt>
                <c:pt idx="1">
                  <c:v>14.899999999999999</c:v>
                </c:pt>
                <c:pt idx="2">
                  <c:v>8.1</c:v>
                </c:pt>
                <c:pt idx="3">
                  <c:v>6.8000000000000007</c:v>
                </c:pt>
                <c:pt idx="4">
                  <c:v>5.0999999999999996</c:v>
                </c:pt>
                <c:pt idx="5">
                  <c:v>4.5</c:v>
                </c:pt>
                <c:pt idx="6">
                  <c:v>1.9</c:v>
                </c:pt>
                <c:pt idx="7">
                  <c:v>29.199999999999992</c:v>
                </c:pt>
              </c:numCache>
            </c:numRef>
          </c:val>
          <c:extLst>
            <c:ext xmlns:c16="http://schemas.microsoft.com/office/drawing/2014/chart" uri="{C3380CC4-5D6E-409C-BE32-E72D297353CC}">
              <c16:uniqueId val="{00000008-50C2-4178-A36E-E8A347CF9C3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72646127267493E-2"/>
          <c:y val="2.5883524141363863E-2"/>
          <c:w val="0.97005470774546498"/>
          <c:h val="0.9482329517172722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624</c:v>
                </c:pt>
                <c:pt idx="1">
                  <c:v>710</c:v>
                </c:pt>
                <c:pt idx="2">
                  <c:v>5184</c:v>
                </c:pt>
                <c:pt idx="3">
                  <c:v>451</c:v>
                </c:pt>
                <c:pt idx="4">
                  <c:v>2230</c:v>
                </c:pt>
                <c:pt idx="5">
                  <c:v>779</c:v>
                </c:pt>
                <c:pt idx="6">
                  <c:v>1146</c:v>
                </c:pt>
                <c:pt idx="7">
                  <c:v>735</c:v>
                </c:pt>
              </c:numCache>
            </c:numRef>
          </c:val>
          <c:extLst>
            <c:ext xmlns:c16="http://schemas.microsoft.com/office/drawing/2014/chart" uri="{C3380CC4-5D6E-409C-BE32-E72D297353CC}">
              <c16:uniqueId val="{00000000-BE29-4A07-A6F0-B49B1F503132}"/>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358869</c:v>
                </c:pt>
                <c:pt idx="1">
                  <c:v>514201</c:v>
                </c:pt>
                <c:pt idx="2">
                  <c:v>1453370</c:v>
                </c:pt>
                <c:pt idx="3">
                  <c:v>2837893</c:v>
                </c:pt>
                <c:pt idx="4">
                  <c:v>1369840</c:v>
                </c:pt>
                <c:pt idx="5">
                  <c:v>1053591</c:v>
                </c:pt>
                <c:pt idx="6">
                  <c:v>704603</c:v>
                </c:pt>
                <c:pt idx="7">
                  <c:v>660596</c:v>
                </c:pt>
              </c:numCache>
            </c:numRef>
          </c:val>
          <c:extLst>
            <c:ext xmlns:c16="http://schemas.microsoft.com/office/drawing/2014/chart" uri="{C3380CC4-5D6E-409C-BE32-E72D297353CC}">
              <c16:uniqueId val="{00000001-BE29-4A07-A6F0-B49B1F503132}"/>
            </c:ext>
          </c:extLst>
        </c:ser>
        <c:dLbls>
          <c:showLegendKey val="0"/>
          <c:showVal val="0"/>
          <c:showCatName val="0"/>
          <c:showSerName val="0"/>
          <c:showPercent val="0"/>
          <c:showBubbleSize val="0"/>
        </c:dLbls>
        <c:gapWidth val="60"/>
        <c:axId val="1990633824"/>
        <c:axId val="1"/>
      </c:barChart>
      <c:catAx>
        <c:axId val="19906338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990633824"/>
        <c:crosses val="min"/>
        <c:crossBetween val="between"/>
        <c:majorUnit val="5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099378881987575E-2"/>
          <c:y val="0.10441334768568353"/>
          <c:w val="0.91304347826086951"/>
          <c:h val="0.79117330462863289"/>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646F-4259-9698-941F70040B44}"/>
              </c:ext>
            </c:extLst>
          </c:dPt>
          <c:dPt>
            <c:idx val="1"/>
            <c:bubble3D val="0"/>
            <c:spPr>
              <a:solidFill>
                <a:srgbClr val="DFE5EF"/>
              </a:solidFill>
              <a:ln>
                <a:noFill/>
              </a:ln>
            </c:spPr>
            <c:extLst>
              <c:ext xmlns:c16="http://schemas.microsoft.com/office/drawing/2014/chart" uri="{C3380CC4-5D6E-409C-BE32-E72D297353CC}">
                <c16:uniqueId val="{00000001-646F-4259-9698-941F70040B44}"/>
              </c:ext>
            </c:extLst>
          </c:dPt>
          <c:dPt>
            <c:idx val="2"/>
            <c:bubble3D val="0"/>
            <c:spPr>
              <a:solidFill>
                <a:schemeClr val="accent3"/>
              </a:solidFill>
              <a:ln>
                <a:noFill/>
              </a:ln>
            </c:spPr>
            <c:extLst>
              <c:ext xmlns:c16="http://schemas.microsoft.com/office/drawing/2014/chart" uri="{C3380CC4-5D6E-409C-BE32-E72D297353CC}">
                <c16:uniqueId val="{00000002-646F-4259-9698-941F70040B44}"/>
              </c:ext>
            </c:extLst>
          </c:dPt>
          <c:dPt>
            <c:idx val="3"/>
            <c:bubble3D val="0"/>
            <c:spPr>
              <a:solidFill>
                <a:schemeClr val="accent4"/>
              </a:solidFill>
              <a:ln>
                <a:noFill/>
              </a:ln>
            </c:spPr>
            <c:extLst>
              <c:ext xmlns:c16="http://schemas.microsoft.com/office/drawing/2014/chart" uri="{C3380CC4-5D6E-409C-BE32-E72D297353CC}">
                <c16:uniqueId val="{00000003-646F-4259-9698-941F70040B44}"/>
              </c:ext>
            </c:extLst>
          </c:dPt>
          <c:dPt>
            <c:idx val="4"/>
            <c:bubble3D val="0"/>
            <c:spPr>
              <a:solidFill>
                <a:srgbClr val="9DB1CF"/>
              </a:solidFill>
              <a:ln>
                <a:noFill/>
              </a:ln>
            </c:spPr>
            <c:extLst>
              <c:ext xmlns:c16="http://schemas.microsoft.com/office/drawing/2014/chart" uri="{C3380CC4-5D6E-409C-BE32-E72D297353CC}">
                <c16:uniqueId val="{00000004-646F-4259-9698-941F70040B44}"/>
              </c:ext>
            </c:extLst>
          </c:dPt>
          <c:dPt>
            <c:idx val="5"/>
            <c:bubble3D val="0"/>
            <c:spPr>
              <a:solidFill>
                <a:schemeClr val="accent6"/>
              </a:solidFill>
              <a:ln>
                <a:noFill/>
              </a:ln>
            </c:spPr>
            <c:extLst>
              <c:ext xmlns:c16="http://schemas.microsoft.com/office/drawing/2014/chart" uri="{C3380CC4-5D6E-409C-BE32-E72D297353CC}">
                <c16:uniqueId val="{00000005-646F-4259-9698-941F70040B44}"/>
              </c:ext>
            </c:extLst>
          </c:dPt>
          <c:dPt>
            <c:idx val="6"/>
            <c:bubble3D val="0"/>
            <c:spPr>
              <a:solidFill>
                <a:schemeClr val="accent1"/>
              </a:solidFill>
              <a:ln>
                <a:noFill/>
              </a:ln>
            </c:spPr>
            <c:extLst>
              <c:ext xmlns:c16="http://schemas.microsoft.com/office/drawing/2014/chart" uri="{C3380CC4-5D6E-409C-BE32-E72D297353CC}">
                <c16:uniqueId val="{00000006-646F-4259-9698-941F70040B44}"/>
              </c:ext>
            </c:extLst>
          </c:dPt>
          <c:dPt>
            <c:idx val="7"/>
            <c:bubble3D val="0"/>
            <c:spPr>
              <a:solidFill>
                <a:schemeClr val="accent2"/>
              </a:solidFill>
              <a:ln>
                <a:noFill/>
              </a:ln>
            </c:spPr>
            <c:extLst>
              <c:ext xmlns:c16="http://schemas.microsoft.com/office/drawing/2014/chart" uri="{C3380CC4-5D6E-409C-BE32-E72D297353CC}">
                <c16:uniqueId val="{00000007-646F-4259-9698-941F70040B44}"/>
              </c:ext>
            </c:extLst>
          </c:dPt>
          <c:dLbls>
            <c:dLbl>
              <c:idx val="0"/>
              <c:layout>
                <c:manualLayout>
                  <c:x val="0.17080745341614906"/>
                  <c:y val="-7.5349838536060282E-3"/>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46F-4259-9698-941F70040B44}"/>
                </c:ext>
              </c:extLst>
            </c:dLbl>
            <c:dLbl>
              <c:idx val="1"/>
              <c:layout>
                <c:manualLayout>
                  <c:x val="-5.5900621118012424E-2"/>
                  <c:y val="0.1463939720129171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46F-4259-9698-941F70040B44}"/>
                </c:ext>
              </c:extLst>
            </c:dLbl>
            <c:dLbl>
              <c:idx val="2"/>
              <c:layout>
                <c:manualLayout>
                  <c:x val="-0.14472049689440994"/>
                  <c:y val="8.826695371367061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46F-4259-9698-941F70040B44}"/>
                </c:ext>
              </c:extLst>
            </c:dLbl>
            <c:dLbl>
              <c:idx val="3"/>
              <c:layout>
                <c:manualLayout>
                  <c:x val="-0.17453416149068324"/>
                  <c:y val="4.0365984930032295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46F-4259-9698-941F70040B44}"/>
                </c:ext>
              </c:extLst>
            </c:dLbl>
            <c:dLbl>
              <c:idx val="4"/>
              <c:layout>
                <c:manualLayout>
                  <c:x val="-0.18633540372670807"/>
                  <c:y val="0"/>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46F-4259-9698-941F70040B44}"/>
                </c:ext>
              </c:extLst>
            </c:dLbl>
            <c:dLbl>
              <c:idx val="5"/>
              <c:layout>
                <c:manualLayout>
                  <c:x val="-0.17701863354037267"/>
                  <c:y val="-3.5522066738428421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46F-4259-9698-941F70040B44}"/>
                </c:ext>
              </c:extLst>
            </c:dLbl>
            <c:dLbl>
              <c:idx val="7"/>
              <c:layout>
                <c:manualLayout>
                  <c:x val="-8.6956521739130432E-2"/>
                  <c:y val="-0.128632938643702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46F-4259-9698-941F70040B4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48.4</c:v>
                </c:pt>
                <c:pt idx="1">
                  <c:v>13.4</c:v>
                </c:pt>
                <c:pt idx="2">
                  <c:v>6.8000000000000007</c:v>
                </c:pt>
                <c:pt idx="3">
                  <c:v>4.5</c:v>
                </c:pt>
                <c:pt idx="4">
                  <c:v>3.8</c:v>
                </c:pt>
                <c:pt idx="5">
                  <c:v>3.5000000000000004</c:v>
                </c:pt>
                <c:pt idx="6">
                  <c:v>2.7</c:v>
                </c:pt>
                <c:pt idx="7">
                  <c:v>16.899999999999991</c:v>
                </c:pt>
              </c:numCache>
            </c:numRef>
          </c:val>
          <c:extLst>
            <c:ext xmlns:c16="http://schemas.microsoft.com/office/drawing/2014/chart" uri="{C3380CC4-5D6E-409C-BE32-E72D297353CC}">
              <c16:uniqueId val="{00000008-646F-4259-9698-941F70040B4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17046238785361E-3"/>
          <c:y val="2.4242424242424242E-2"/>
          <c:w val="0.98205659075224294"/>
          <c:h val="0.95151515151515154"/>
        </c:manualLayout>
      </c:layout>
      <c:barChart>
        <c:barDir val="col"/>
        <c:grouping val="stacked"/>
        <c:varyColors val="0"/>
        <c:ser>
          <c:idx val="0"/>
          <c:order val="0"/>
          <c:spPr>
            <a:solidFill>
              <a:schemeClr val="accent1"/>
            </a:solidFill>
            <a:ln>
              <a:noFill/>
            </a:ln>
          </c:spPr>
          <c:invertIfNegative val="0"/>
          <c:val>
            <c:numRef>
              <c:f>Sheet1!$A$1:$K$1</c:f>
              <c:numCache>
                <c:formatCode>General</c:formatCode>
                <c:ptCount val="11"/>
                <c:pt idx="0">
                  <c:v>250062891075</c:v>
                </c:pt>
                <c:pt idx="1">
                  <c:v>252854396662</c:v>
                </c:pt>
                <c:pt idx="2">
                  <c:v>269000000000</c:v>
                </c:pt>
                <c:pt idx="3">
                  <c:v>315717344056</c:v>
                </c:pt>
                <c:pt idx="4">
                  <c:v>336597463881</c:v>
                </c:pt>
                <c:pt idx="5">
                  <c:v>380209655130</c:v>
                </c:pt>
                <c:pt idx="6">
                  <c:v>462858698619</c:v>
                </c:pt>
                <c:pt idx="7">
                  <c:v>1075795183695</c:v>
                </c:pt>
                <c:pt idx="8">
                  <c:v>1228100390765</c:v>
                </c:pt>
                <c:pt idx="9">
                  <c:v>957498152236</c:v>
                </c:pt>
                <c:pt idx="10">
                  <c:v>2149365867131</c:v>
                </c:pt>
              </c:numCache>
            </c:numRef>
          </c:val>
          <c:extLst>
            <c:ext xmlns:c16="http://schemas.microsoft.com/office/drawing/2014/chart" uri="{C3380CC4-5D6E-409C-BE32-E72D297353CC}">
              <c16:uniqueId val="{00000000-4D56-4672-BE96-B73C063E563A}"/>
            </c:ext>
          </c:extLst>
        </c:ser>
        <c:dLbls>
          <c:showLegendKey val="0"/>
          <c:showVal val="0"/>
          <c:showCatName val="0"/>
          <c:showSerName val="0"/>
          <c:showPercent val="0"/>
          <c:showBubbleSize val="0"/>
        </c:dLbls>
        <c:gapWidth val="80"/>
        <c:overlap val="100"/>
        <c:axId val="262115584"/>
        <c:axId val="1"/>
      </c:barChart>
      <c:catAx>
        <c:axId val="26211558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149365867131"/>
          <c:min val="0"/>
        </c:scaling>
        <c:delete val="1"/>
        <c:axPos val="l"/>
        <c:numFmt formatCode="General" sourceLinked="1"/>
        <c:majorTickMark val="out"/>
        <c:minorTickMark val="none"/>
        <c:tickLblPos val="nextTo"/>
        <c:crossAx val="26211558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53536754507628"/>
          <c:y val="5.7466612707405912E-2"/>
          <c:w val="0.84743411927877943"/>
          <c:h val="0.88506677458518823"/>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4.0469445568595711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700-4635-864B-491ECAC40CC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700-4635-864B-491ECAC40CC7}"/>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700-4635-864B-491ECAC40CC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700-4635-864B-491ECAC40C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7908.9610000000002</c:v>
                </c:pt>
                <c:pt idx="1">
                  <c:v>10133.103999999999</c:v>
                </c:pt>
                <c:pt idx="2">
                  <c:v>12791.699000000001</c:v>
                </c:pt>
                <c:pt idx="3">
                  <c:v>13616.401</c:v>
                </c:pt>
              </c:numCache>
            </c:numRef>
          </c:val>
          <c:extLst>
            <c:ext xmlns:c16="http://schemas.microsoft.com/office/drawing/2014/chart" uri="{C3380CC4-5D6E-409C-BE32-E72D297353CC}">
              <c16:uniqueId val="{00000004-6700-4635-864B-491ECAC40CC7}"/>
            </c:ext>
          </c:extLst>
        </c:ser>
        <c:ser>
          <c:idx val="1"/>
          <c:order val="1"/>
          <c:spPr>
            <a:solidFill>
              <a:srgbClr val="D2E0E6"/>
            </a:solidFill>
            <a:ln w="9525" cmpd="sng" algn="ctr">
              <a:solidFill>
                <a:srgbClr val="808080"/>
              </a:solidFill>
              <a:prstDash val="solid"/>
            </a:ln>
          </c:spPr>
          <c:invertIfNegative val="0"/>
          <c:dLbls>
            <c:dLbl>
              <c:idx val="0"/>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700-4635-864B-491ECAC40CC7}"/>
                </c:ext>
              </c:extLst>
            </c:dLbl>
            <c:dLbl>
              <c:idx val="1"/>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700-4635-864B-491ECAC40CC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700-4635-864B-491ECAC40CC7}"/>
                </c:ext>
              </c:extLst>
            </c:dLbl>
            <c:dLbl>
              <c:idx val="3"/>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700-4635-864B-491ECAC40C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2353.0860000000002</c:v>
                </c:pt>
                <c:pt idx="1">
                  <c:v>3404.5990000000002</c:v>
                </c:pt>
                <c:pt idx="2">
                  <c:v>5627.7059999999983</c:v>
                </c:pt>
                <c:pt idx="3">
                  <c:v>6297.7660000000014</c:v>
                </c:pt>
              </c:numCache>
            </c:numRef>
          </c:val>
          <c:extLst>
            <c:ext xmlns:c16="http://schemas.microsoft.com/office/drawing/2014/chart" uri="{C3380CC4-5D6E-409C-BE32-E72D297353CC}">
              <c16:uniqueId val="{00000009-6700-4635-864B-491ECAC40CC7}"/>
            </c:ext>
          </c:extLst>
        </c:ser>
        <c:ser>
          <c:idx val="2"/>
          <c:order val="2"/>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700-4635-864B-491ECAC40CC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700-4635-864B-491ECAC40CC7}"/>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700-4635-864B-491ECAC40CC7}"/>
                </c:ext>
              </c:extLst>
            </c:dLbl>
            <c:dLbl>
              <c:idx val="3"/>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700-4635-864B-491ECAC40C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2719.8539999999994</c:v>
                </c:pt>
                <c:pt idx="1">
                  <c:v>3572.2759999999998</c:v>
                </c:pt>
                <c:pt idx="2">
                  <c:v>4840.2799999999988</c:v>
                </c:pt>
                <c:pt idx="3">
                  <c:v>5173.4629999999997</c:v>
                </c:pt>
              </c:numCache>
            </c:numRef>
          </c:val>
          <c:extLst>
            <c:ext xmlns:c16="http://schemas.microsoft.com/office/drawing/2014/chart" uri="{C3380CC4-5D6E-409C-BE32-E72D297353CC}">
              <c16:uniqueId val="{0000000E-6700-4635-864B-491ECAC40CC7}"/>
            </c:ext>
          </c:extLst>
        </c:ser>
        <c:ser>
          <c:idx val="3"/>
          <c:order val="3"/>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700-4635-864B-491ECAC40CC7}"/>
                </c:ext>
              </c:extLst>
            </c:dLbl>
            <c:dLbl>
              <c:idx val="1"/>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700-4635-864B-491ECAC40CC7}"/>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700-4635-864B-491ECAC40CC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700-4635-864B-491ECAC40C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1271.0470000000005</c:v>
                </c:pt>
                <c:pt idx="1">
                  <c:v>2110.732</c:v>
                </c:pt>
                <c:pt idx="2">
                  <c:v>3833.3430000000008</c:v>
                </c:pt>
                <c:pt idx="3">
                  <c:v>4409.4609999999993</c:v>
                </c:pt>
              </c:numCache>
            </c:numRef>
          </c:val>
          <c:extLst>
            <c:ext xmlns:c16="http://schemas.microsoft.com/office/drawing/2014/chart" uri="{C3380CC4-5D6E-409C-BE32-E72D297353CC}">
              <c16:uniqueId val="{00000013-6700-4635-864B-491ECAC40CC7}"/>
            </c:ext>
          </c:extLst>
        </c:ser>
        <c:ser>
          <c:idx val="4"/>
          <c:order val="4"/>
          <c:spPr>
            <a:solidFill>
              <a:srgbClr val="C3CFE1"/>
            </a:solidFill>
            <a:ln w="9525" cmpd="sng" algn="ctr">
              <a:solidFill>
                <a:srgbClr val="808080"/>
              </a:solidFill>
              <a:prstDash val="solid"/>
            </a:ln>
          </c:spPr>
          <c:invertIfNegative val="0"/>
          <c:dLbls>
            <c:dLbl>
              <c:idx val="0"/>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700-4635-864B-491ECAC40CC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700-4635-864B-491ECAC40CC7}"/>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700-4635-864B-491ECAC40CC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700-4635-864B-491ECAC40C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2097.3760000000002</c:v>
                </c:pt>
                <c:pt idx="1">
                  <c:v>2808.1749999999993</c:v>
                </c:pt>
                <c:pt idx="2">
                  <c:v>3720.7210000000014</c:v>
                </c:pt>
                <c:pt idx="3">
                  <c:v>3935.4890000000014</c:v>
                </c:pt>
              </c:numCache>
            </c:numRef>
          </c:val>
          <c:extLst>
            <c:ext xmlns:c16="http://schemas.microsoft.com/office/drawing/2014/chart" uri="{C3380CC4-5D6E-409C-BE32-E72D297353CC}">
              <c16:uniqueId val="{00000018-6700-4635-864B-491ECAC40CC7}"/>
            </c:ext>
          </c:extLst>
        </c:ser>
        <c:dLbls>
          <c:showLegendKey val="0"/>
          <c:showVal val="0"/>
          <c:showCatName val="0"/>
          <c:showSerName val="0"/>
          <c:showPercent val="0"/>
          <c:showBubbleSize val="0"/>
        </c:dLbls>
        <c:gapWidth val="60"/>
        <c:overlap val="100"/>
        <c:axId val="271728080"/>
        <c:axId val="1"/>
      </c:barChart>
      <c:catAx>
        <c:axId val="2717280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71728080"/>
        <c:crosses val="min"/>
        <c:crossBetween val="between"/>
        <c:majorUnit val="20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9380654140571"/>
          <c:y val="5.9339740910990389E-2"/>
          <c:w val="0.8434237995824635"/>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3.7578288100208766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DE5-4786-8F34-09CBD59DD3D9}"/>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DE5-4786-8F34-09CBD59DD3D9}"/>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DE5-4786-8F34-09CBD59DD3D9}"/>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DE5-4786-8F34-09CBD59DD3D9}"/>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DE5-4786-8F34-09CBD59DD3D9}"/>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DE5-4786-8F34-09CBD59DD3D9}"/>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DE5-4786-8F34-09CBD59DD3D9}"/>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DE5-4786-8F34-09CBD59DD3D9}"/>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DE5-4786-8F34-09CBD59DD3D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43.278505125024303</c:v>
                </c:pt>
                <c:pt idx="1">
                  <c:v>47.565641475686299</c:v>
                </c:pt>
                <c:pt idx="2">
                  <c:v>51.677818825544598</c:v>
                </c:pt>
                <c:pt idx="3">
                  <c:v>55.732568205713797</c:v>
                </c:pt>
                <c:pt idx="4">
                  <c:v>59.765965484878102</c:v>
                </c:pt>
                <c:pt idx="5">
                  <c:v>63.775418046787202</c:v>
                </c:pt>
                <c:pt idx="6">
                  <c:v>67.758333275187496</c:v>
                </c:pt>
                <c:pt idx="7">
                  <c:v>71.712118553822194</c:v>
                </c:pt>
                <c:pt idx="8">
                  <c:v>75.634181266430602</c:v>
                </c:pt>
                <c:pt idx="9">
                  <c:v>79.521928796747702</c:v>
                </c:pt>
                <c:pt idx="10">
                  <c:v>83.372771533600499</c:v>
                </c:pt>
              </c:numCache>
            </c:numRef>
          </c:val>
          <c:smooth val="0"/>
          <c:extLst>
            <c:ext xmlns:c16="http://schemas.microsoft.com/office/drawing/2014/chart" uri="{C3380CC4-5D6E-409C-BE32-E72D297353CC}">
              <c16:uniqueId val="{00000009-FDE5-4786-8F34-09CBD59DD3D9}"/>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A-FDE5-4786-8F34-09CBD59DD3D9}"/>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B-FDE5-4786-8F34-09CBD59DD3D9}"/>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FDE5-4786-8F34-09CBD59DD3D9}"/>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FDE5-4786-8F34-09CBD59DD3D9}"/>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FDE5-4786-8F34-09CBD59DD3D9}"/>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FDE5-4786-8F34-09CBD59DD3D9}"/>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FDE5-4786-8F34-09CBD59DD3D9}"/>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FDE5-4786-8F34-09CBD59DD3D9}"/>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FDE5-4786-8F34-09CBD59DD3D9}"/>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FDE5-4786-8F34-09CBD59DD3D9}"/>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FDE5-4786-8F34-09CBD59DD3D9}"/>
              </c:ext>
            </c:extLst>
          </c:dPt>
          <c:dLbls>
            <c:dLbl>
              <c:idx val="0"/>
              <c:layout>
                <c:manualLayout>
                  <c:x val="3.7578288100208766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DE5-4786-8F34-09CBD59DD3D9}"/>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DE5-4786-8F34-09CBD59DD3D9}"/>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DE5-4786-8F34-09CBD59DD3D9}"/>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DE5-4786-8F34-09CBD59DD3D9}"/>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DE5-4786-8F34-09CBD59DD3D9}"/>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DE5-4786-8F34-09CBD59DD3D9}"/>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DE5-4786-8F34-09CBD59DD3D9}"/>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DE5-4786-8F34-09CBD59DD3D9}"/>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DE5-4786-8F34-09CBD59DD3D9}"/>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DE5-4786-8F34-09CBD59DD3D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56.721494874975697</c:v>
                </c:pt>
                <c:pt idx="1">
                  <c:v>52.434358524313701</c:v>
                </c:pt>
                <c:pt idx="2">
                  <c:v>48.322181174455402</c:v>
                </c:pt>
                <c:pt idx="3">
                  <c:v>44.267431794286203</c:v>
                </c:pt>
                <c:pt idx="4">
                  <c:v>40.234034515121898</c:v>
                </c:pt>
                <c:pt idx="5">
                  <c:v>36.224581953212798</c:v>
                </c:pt>
                <c:pt idx="6">
                  <c:v>32.241666724812504</c:v>
                </c:pt>
                <c:pt idx="7">
                  <c:v>28.287881446177806</c:v>
                </c:pt>
                <c:pt idx="8">
                  <c:v>24.365818733569398</c:v>
                </c:pt>
                <c:pt idx="9">
                  <c:v>20.478071203252298</c:v>
                </c:pt>
                <c:pt idx="10">
                  <c:v>16.627228466399501</c:v>
                </c:pt>
              </c:numCache>
            </c:numRef>
          </c:val>
          <c:smooth val="0"/>
          <c:extLst>
            <c:ext xmlns:c16="http://schemas.microsoft.com/office/drawing/2014/chart" uri="{C3380CC4-5D6E-409C-BE32-E72D297353CC}">
              <c16:uniqueId val="{00000015-FDE5-4786-8F34-09CBD59DD3D9}"/>
            </c:ext>
          </c:extLst>
        </c:ser>
        <c:dLbls>
          <c:showLegendKey val="0"/>
          <c:showVal val="0"/>
          <c:showCatName val="0"/>
          <c:showSerName val="0"/>
          <c:showPercent val="0"/>
          <c:showBubbleSize val="0"/>
        </c:dLbls>
        <c:marker val="1"/>
        <c:smooth val="0"/>
        <c:axId val="1267499279"/>
        <c:axId val="1"/>
      </c:lineChart>
      <c:catAx>
        <c:axId val="126749927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67499279"/>
        <c:crosses val="min"/>
        <c:crossBetween val="midCat"/>
        <c:majorUnit val="1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76349912908839E-2"/>
          <c:y val="0.12033898305084746"/>
          <c:w val="0.87013741048964588"/>
          <c:h val="0.759322033898305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9.067796610169491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9C9-4874-A991-190EA9123FB1}"/>
                </c:ext>
              </c:extLst>
            </c:dLbl>
            <c:dLbl>
              <c:idx val="1"/>
              <c:layout>
                <c:manualLayout>
                  <c:x val="0"/>
                  <c:y val="-9.322033898305084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9C9-4874-A991-190EA9123FB1}"/>
                </c:ext>
              </c:extLst>
            </c:dLbl>
            <c:dLbl>
              <c:idx val="2"/>
              <c:layout>
                <c:manualLayout>
                  <c:x val="0"/>
                  <c:y val="-0.105084745762711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9C9-4874-A991-190EA9123FB1}"/>
                </c:ext>
              </c:extLst>
            </c:dLbl>
            <c:dLbl>
              <c:idx val="3"/>
              <c:layout>
                <c:manualLayout>
                  <c:x val="0"/>
                  <c:y val="-0.109322033898305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9C9-4874-A991-190EA9123FB1}"/>
                </c:ext>
              </c:extLst>
            </c:dLbl>
            <c:dLbl>
              <c:idx val="4"/>
              <c:layout>
                <c:manualLayout>
                  <c:x val="0"/>
                  <c:y val="-0.123728813559322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9C9-4874-A991-190EA9123FB1}"/>
                </c:ext>
              </c:extLst>
            </c:dLbl>
            <c:dLbl>
              <c:idx val="5"/>
              <c:layout>
                <c:manualLayout>
                  <c:x val="0"/>
                  <c:y val="-0.144915254237288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9C9-4874-A991-190EA9123FB1}"/>
                </c:ext>
              </c:extLst>
            </c:dLbl>
            <c:dLbl>
              <c:idx val="6"/>
              <c:layout>
                <c:manualLayout>
                  <c:x val="0"/>
                  <c:y val="-0.172881355932203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9C9-4874-A991-190EA9123FB1}"/>
                </c:ext>
              </c:extLst>
            </c:dLbl>
            <c:dLbl>
              <c:idx val="7"/>
              <c:layout>
                <c:manualLayout>
                  <c:x val="0"/>
                  <c:y val="-0.19661016949152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9C9-4874-A991-190EA9123FB1}"/>
                </c:ext>
              </c:extLst>
            </c:dLbl>
            <c:dLbl>
              <c:idx val="9"/>
              <c:layout>
                <c:manualLayout>
                  <c:x val="0"/>
                  <c:y val="-0.216101694915254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9C9-4874-A991-190EA9123FB1}"/>
                </c:ext>
              </c:extLst>
            </c:dLbl>
            <c:dLbl>
              <c:idx val="11"/>
              <c:layout>
                <c:manualLayout>
                  <c:x val="0"/>
                  <c:y val="-0.2788135593220338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9C9-4874-A991-190EA9123FB1}"/>
                </c:ext>
              </c:extLst>
            </c:dLbl>
            <c:dLbl>
              <c:idx val="12"/>
              <c:layout>
                <c:manualLayout>
                  <c:x val="0"/>
                  <c:y val="-0.303389830508474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9C9-4874-A991-190EA9123FB1}"/>
                </c:ext>
              </c:extLst>
            </c:dLbl>
            <c:dLbl>
              <c:idx val="13"/>
              <c:layout>
                <c:manualLayout>
                  <c:x val="0"/>
                  <c:y val="-0.333050847457627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9C9-4874-A991-190EA9123FB1}"/>
                </c:ext>
              </c:extLst>
            </c:dLbl>
            <c:dLbl>
              <c:idx val="14"/>
              <c:layout>
                <c:manualLayout>
                  <c:x val="0"/>
                  <c:y val="-0.362711864406779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9C9-4874-A991-190EA9123FB1}"/>
                </c:ext>
              </c:extLst>
            </c:dLbl>
            <c:dLbl>
              <c:idx val="15"/>
              <c:layout>
                <c:manualLayout>
                  <c:x val="0"/>
                  <c:y val="-0.318644067796610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9C9-4874-A991-190EA9123FB1}"/>
                </c:ext>
              </c:extLst>
            </c:dLbl>
            <c:dLbl>
              <c:idx val="16"/>
              <c:layout>
                <c:manualLayout>
                  <c:x val="0"/>
                  <c:y val="-0.270338983050847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9C9-4874-A991-190EA9123FB1}"/>
                </c:ext>
              </c:extLst>
            </c:dLbl>
            <c:dLbl>
              <c:idx val="17"/>
              <c:layout>
                <c:manualLayout>
                  <c:x val="0"/>
                  <c:y val="-0.255084745762711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9C9-4874-A991-190EA9123FB1}"/>
                </c:ext>
              </c:extLst>
            </c:dLbl>
            <c:dLbl>
              <c:idx val="18"/>
              <c:layout>
                <c:manualLayout>
                  <c:x val="0"/>
                  <c:y val="-0.279661016949152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9C9-4874-A991-190EA9123FB1}"/>
                </c:ext>
              </c:extLst>
            </c:dLbl>
            <c:dLbl>
              <c:idx val="19"/>
              <c:layout>
                <c:manualLayout>
                  <c:x val="0"/>
                  <c:y val="-0.308474576271186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9C9-4874-A991-190EA9123FB1}"/>
                </c:ext>
              </c:extLst>
            </c:dLbl>
            <c:dLbl>
              <c:idx val="20"/>
              <c:layout>
                <c:manualLayout>
                  <c:x val="0"/>
                  <c:y val="-0.281355932203389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9C9-4874-A991-190EA9123FB1}"/>
                </c:ext>
              </c:extLst>
            </c:dLbl>
            <c:dLbl>
              <c:idx val="21"/>
              <c:layout>
                <c:manualLayout>
                  <c:x val="0"/>
                  <c:y val="-0.285593220338983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9C9-4874-A991-190EA9123FB1}"/>
                </c:ext>
              </c:extLst>
            </c:dLbl>
            <c:dLbl>
              <c:idx val="22"/>
              <c:layout>
                <c:manualLayout>
                  <c:x val="0"/>
                  <c:y val="-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9C9-4874-A991-190EA9123FB1}"/>
                </c:ext>
              </c:extLst>
            </c:dLbl>
            <c:dLbl>
              <c:idx val="23"/>
              <c:layout>
                <c:manualLayout>
                  <c:x val="0"/>
                  <c:y val="-0.239830508474576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9C9-4874-A991-190EA9123FB1}"/>
                </c:ext>
              </c:extLst>
            </c:dLbl>
            <c:dLbl>
              <c:idx val="24"/>
              <c:layout>
                <c:manualLayout>
                  <c:x val="0"/>
                  <c:y val="-0.1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9C9-4874-A991-190EA9123FB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95.51</c:v>
                </c:pt>
                <c:pt idx="1">
                  <c:v>102.98</c:v>
                </c:pt>
                <c:pt idx="2">
                  <c:v>132.34700000000001</c:v>
                </c:pt>
                <c:pt idx="3">
                  <c:v>144.95500000000001</c:v>
                </c:pt>
                <c:pt idx="4">
                  <c:v>183.553</c:v>
                </c:pt>
                <c:pt idx="5">
                  <c:v>238.89500000000001</c:v>
                </c:pt>
                <c:pt idx="6">
                  <c:v>313.73700000000002</c:v>
                </c:pt>
                <c:pt idx="7">
                  <c:v>375.05500000000001</c:v>
                </c:pt>
                <c:pt idx="8">
                  <c:v>472.28300000000002</c:v>
                </c:pt>
                <c:pt idx="9">
                  <c:v>425.92200000000003</c:v>
                </c:pt>
                <c:pt idx="10">
                  <c:v>526.80899999999997</c:v>
                </c:pt>
                <c:pt idx="11">
                  <c:v>591.36699999999996</c:v>
                </c:pt>
                <c:pt idx="12">
                  <c:v>657.85400000000004</c:v>
                </c:pt>
                <c:pt idx="13">
                  <c:v>734.89</c:v>
                </c:pt>
                <c:pt idx="14">
                  <c:v>811.13400000000001</c:v>
                </c:pt>
                <c:pt idx="15">
                  <c:v>696.08799999999997</c:v>
                </c:pt>
                <c:pt idx="16">
                  <c:v>570.351</c:v>
                </c:pt>
                <c:pt idx="17">
                  <c:v>529.14400000000001</c:v>
                </c:pt>
                <c:pt idx="18">
                  <c:v>593.89700000000005</c:v>
                </c:pt>
                <c:pt idx="19">
                  <c:v>668.21900000000005</c:v>
                </c:pt>
                <c:pt idx="20">
                  <c:v>598.72500000000002</c:v>
                </c:pt>
                <c:pt idx="21">
                  <c:v>609.47900000000004</c:v>
                </c:pt>
                <c:pt idx="22">
                  <c:v>645.68200000000002</c:v>
                </c:pt>
                <c:pt idx="23">
                  <c:v>487.34699999999998</c:v>
                </c:pt>
                <c:pt idx="24">
                  <c:v>252.10900000000001</c:v>
                </c:pt>
              </c:numCache>
            </c:numRef>
          </c:val>
          <c:extLst>
            <c:ext xmlns:c16="http://schemas.microsoft.com/office/drawing/2014/chart" uri="{C3380CC4-5D6E-409C-BE32-E72D297353CC}">
              <c16:uniqueId val="{00000017-69C9-4874-A991-190EA9123FB1}"/>
            </c:ext>
          </c:extLst>
        </c:ser>
        <c:dLbls>
          <c:showLegendKey val="0"/>
          <c:showVal val="0"/>
          <c:showCatName val="0"/>
          <c:showSerName val="0"/>
          <c:showPercent val="0"/>
          <c:showBubbleSize val="0"/>
        </c:dLbls>
        <c:gapWidth val="60"/>
        <c:overlap val="100"/>
        <c:axId val="1255851567"/>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Sheet1!$A$2:$Y$2</c:f>
              <c:numCache>
                <c:formatCode>General</c:formatCode>
                <c:ptCount val="25"/>
                <c:pt idx="0">
                  <c:v>5.5179999999999998</c:v>
                </c:pt>
                <c:pt idx="1">
                  <c:v>6.6669999999999998</c:v>
                </c:pt>
                <c:pt idx="2">
                  <c:v>14.603999999999999</c:v>
                </c:pt>
                <c:pt idx="3">
                  <c:v>9.5030000000000001</c:v>
                </c:pt>
                <c:pt idx="4">
                  <c:v>10.442</c:v>
                </c:pt>
                <c:pt idx="5">
                  <c:v>7.008</c:v>
                </c:pt>
                <c:pt idx="6">
                  <c:v>6.726</c:v>
                </c:pt>
                <c:pt idx="7">
                  <c:v>7.3179999999999996</c:v>
                </c:pt>
                <c:pt idx="8">
                  <c:v>7.1989999999999998</c:v>
                </c:pt>
                <c:pt idx="9">
                  <c:v>8.3529999999999998</c:v>
                </c:pt>
                <c:pt idx="10">
                  <c:v>11.259</c:v>
                </c:pt>
                <c:pt idx="11">
                  <c:v>4.8869999999999996</c:v>
                </c:pt>
                <c:pt idx="12">
                  <c:v>4.2789999999999999</c:v>
                </c:pt>
                <c:pt idx="13">
                  <c:v>5.3940000000000001</c:v>
                </c:pt>
                <c:pt idx="14">
                  <c:v>6.31</c:v>
                </c:pt>
                <c:pt idx="15">
                  <c:v>2.653</c:v>
                </c:pt>
                <c:pt idx="16">
                  <c:v>-1.617</c:v>
                </c:pt>
                <c:pt idx="17">
                  <c:v>0.80600000000000005</c:v>
                </c:pt>
                <c:pt idx="18">
                  <c:v>1.923</c:v>
                </c:pt>
                <c:pt idx="19">
                  <c:v>2.2080000000000002</c:v>
                </c:pt>
                <c:pt idx="20">
                  <c:v>-6.3689999999999998</c:v>
                </c:pt>
                <c:pt idx="21">
                  <c:v>1.109</c:v>
                </c:pt>
                <c:pt idx="22">
                  <c:v>4.319</c:v>
                </c:pt>
                <c:pt idx="23">
                  <c:v>3.327</c:v>
                </c:pt>
                <c:pt idx="24">
                  <c:v>4.0629999999999997</c:v>
                </c:pt>
              </c:numCache>
            </c:numRef>
          </c:val>
          <c:smooth val="0"/>
          <c:extLst>
            <c:ext xmlns:c16="http://schemas.microsoft.com/office/drawing/2014/chart" uri="{C3380CC4-5D6E-409C-BE32-E72D297353CC}">
              <c16:uniqueId val="{00000018-69C9-4874-A991-190EA9123FB1}"/>
            </c:ext>
          </c:extLst>
        </c:ser>
        <c:dLbls>
          <c:showLegendKey val="0"/>
          <c:showVal val="0"/>
          <c:showCatName val="0"/>
          <c:showSerName val="0"/>
          <c:showPercent val="0"/>
          <c:showBubbleSize val="0"/>
        </c:dLbls>
        <c:marker val="1"/>
        <c:smooth val="0"/>
        <c:axId val="2"/>
        <c:axId val="3"/>
      </c:lineChart>
      <c:catAx>
        <c:axId val="125585156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55851567"/>
        <c:crosses val="min"/>
        <c:crossBetween val="between"/>
        <c:majorUnit val="2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0"/>
          <c:min val="-1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018318746183597E-2"/>
          <c:y val="0.12897366030881016"/>
          <c:w val="0.91939751679218396"/>
          <c:h val="0.7420526793823796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14441416893732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316-40F5-AD8C-E6C82BBE2B88}"/>
                </c:ext>
              </c:extLst>
            </c:dLbl>
            <c:dLbl>
              <c:idx val="1"/>
              <c:layout>
                <c:manualLayout>
                  <c:x val="0"/>
                  <c:y val="-0.117166212534059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316-40F5-AD8C-E6C82BBE2B88}"/>
                </c:ext>
              </c:extLst>
            </c:dLbl>
            <c:dLbl>
              <c:idx val="2"/>
              <c:layout>
                <c:manualLayout>
                  <c:x val="0"/>
                  <c:y val="-0.132606721162579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316-40F5-AD8C-E6C82BBE2B88}"/>
                </c:ext>
              </c:extLst>
            </c:dLbl>
            <c:dLbl>
              <c:idx val="3"/>
              <c:layout>
                <c:manualLayout>
                  <c:x val="-9.3629147160594339E-3"/>
                  <c:y val="-0.2152588555858310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316-40F5-AD8C-E6C82BBE2B88}"/>
                </c:ext>
              </c:extLst>
            </c:dLbl>
            <c:dLbl>
              <c:idx val="4"/>
              <c:layout>
                <c:manualLayout>
                  <c:x val="0"/>
                  <c:y val="-0.1553133514986375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316-40F5-AD8C-E6C82BBE2B88}"/>
                </c:ext>
              </c:extLst>
            </c:dLbl>
            <c:dLbl>
              <c:idx val="5"/>
              <c:layout>
                <c:manualLayout>
                  <c:x val="0"/>
                  <c:y val="-0.216167120799273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316-40F5-AD8C-E6C82BBE2B88}"/>
                </c:ext>
              </c:extLst>
            </c:dLbl>
            <c:dLbl>
              <c:idx val="6"/>
              <c:layout>
                <c:manualLayout>
                  <c:x val="-9.3629147160594339E-3"/>
                  <c:y val="-0.269754768392370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316-40F5-AD8C-E6C82BBE2B88}"/>
                </c:ext>
              </c:extLst>
            </c:dLbl>
            <c:dLbl>
              <c:idx val="7"/>
              <c:layout>
                <c:manualLayout>
                  <c:x val="0"/>
                  <c:y val="-0.239782016348773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316-40F5-AD8C-E6C82BBE2B88}"/>
                </c:ext>
              </c:extLst>
            </c:dLbl>
            <c:dLbl>
              <c:idx val="8"/>
              <c:layout>
                <c:manualLayout>
                  <c:x val="-9.1593730917972731E-3"/>
                  <c:y val="-0.287011807447774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316-40F5-AD8C-E6C82BBE2B88}"/>
                </c:ext>
              </c:extLst>
            </c:dLbl>
            <c:dLbl>
              <c:idx val="9"/>
              <c:layout>
                <c:manualLayout>
                  <c:x val="0"/>
                  <c:y val="-0.253405994550408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316-40F5-AD8C-E6C82BBE2B88}"/>
                </c:ext>
              </c:extLst>
            </c:dLbl>
            <c:dLbl>
              <c:idx val="10"/>
              <c:layout>
                <c:manualLayout>
                  <c:x val="0"/>
                  <c:y val="-0.301544050862851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316-40F5-AD8C-E6C82BBE2B88}"/>
                </c:ext>
              </c:extLst>
            </c:dLbl>
            <c:dLbl>
              <c:idx val="11"/>
              <c:layout>
                <c:manualLayout>
                  <c:x val="-9.1593730917972731E-3"/>
                  <c:y val="-0.366939146230699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316-40F5-AD8C-E6C82BBE2B88}"/>
                </c:ext>
              </c:extLst>
            </c:dLbl>
            <c:dLbl>
              <c:idx val="12"/>
              <c:layout>
                <c:manualLayout>
                  <c:x val="0"/>
                  <c:y val="-0.335149863760217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316-40F5-AD8C-E6C82BBE2B88}"/>
                </c:ext>
              </c:extLst>
            </c:dLbl>
            <c:dLbl>
              <c:idx val="13"/>
              <c:layout>
                <c:manualLayout>
                  <c:x val="0"/>
                  <c:y val="-0.3978201634877384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316-40F5-AD8C-E6C82BBE2B88}"/>
                </c:ext>
              </c:extLst>
            </c:dLbl>
            <c:dLbl>
              <c:idx val="14"/>
              <c:layout>
                <c:manualLayout>
                  <c:x val="9.3629147160594339E-3"/>
                  <c:y val="-0.3814713896457765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316-40F5-AD8C-E6C82BBE2B88}"/>
                </c:ext>
              </c:extLst>
            </c:dLbl>
            <c:dLbl>
              <c:idx val="15"/>
              <c:layout>
                <c:manualLayout>
                  <c:x val="0"/>
                  <c:y val="-0.328792007266121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316-40F5-AD8C-E6C82BBE2B88}"/>
                </c:ext>
              </c:extLst>
            </c:dLbl>
            <c:dLbl>
              <c:idx val="17"/>
              <c:layout>
                <c:manualLayout>
                  <c:x val="0"/>
                  <c:y val="-0.254314259763851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316-40F5-AD8C-E6C82BBE2B88}"/>
                </c:ext>
              </c:extLst>
            </c:dLbl>
            <c:dLbl>
              <c:idx val="18"/>
              <c:layout>
                <c:manualLayout>
                  <c:x val="-9.1593730917972731E-3"/>
                  <c:y val="-0.322434150772025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316-40F5-AD8C-E6C82BBE2B88}"/>
                </c:ext>
              </c:extLst>
            </c:dLbl>
            <c:dLbl>
              <c:idx val="19"/>
              <c:layout>
                <c:manualLayout>
                  <c:x val="0"/>
                  <c:y val="-0.294277929155313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316-40F5-AD8C-E6C82BBE2B88}"/>
                </c:ext>
              </c:extLst>
            </c:dLbl>
            <c:dLbl>
              <c:idx val="20"/>
              <c:layout>
                <c:manualLayout>
                  <c:x val="9.3629147160594339E-3"/>
                  <c:y val="-0.351498637602179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316-40F5-AD8C-E6C82BBE2B88}"/>
                </c:ext>
              </c:extLst>
            </c:dLbl>
            <c:dLbl>
              <c:idx val="21"/>
              <c:layout>
                <c:manualLayout>
                  <c:x val="0"/>
                  <c:y val="-0.265213442325158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316-40F5-AD8C-E6C82BBE2B88}"/>
                </c:ext>
              </c:extLst>
            </c:dLbl>
            <c:dLbl>
              <c:idx val="22"/>
              <c:layout>
                <c:manualLayout>
                  <c:x val="9.1593730917972731E-3"/>
                  <c:y val="-0.272479564032697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316-40F5-AD8C-E6C82BBE2B88}"/>
                </c:ext>
              </c:extLst>
            </c:dLbl>
            <c:dLbl>
              <c:idx val="23"/>
              <c:layout>
                <c:manualLayout>
                  <c:x val="0"/>
                  <c:y val="-0.217075386012715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316-40F5-AD8C-E6C82BBE2B88}"/>
                </c:ext>
              </c:extLst>
            </c:dLbl>
            <c:dLbl>
              <c:idx val="24"/>
              <c:layout>
                <c:manualLayout>
                  <c:x val="0"/>
                  <c:y val="-0.138056312443233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316-40F5-AD8C-E6C82BBE2B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764.70699999999999</c:v>
                </c:pt>
                <c:pt idx="1">
                  <c:v>801.08</c:v>
                </c:pt>
                <c:pt idx="2">
                  <c:v>1000.265</c:v>
                </c:pt>
                <c:pt idx="3">
                  <c:v>1064.4100000000001</c:v>
                </c:pt>
                <c:pt idx="4">
                  <c:v>1309.529</c:v>
                </c:pt>
                <c:pt idx="5">
                  <c:v>1655.912</c:v>
                </c:pt>
                <c:pt idx="6">
                  <c:v>2112.8670000000002</c:v>
                </c:pt>
                <c:pt idx="7">
                  <c:v>2454.0189999999998</c:v>
                </c:pt>
                <c:pt idx="8">
                  <c:v>3002.3560000000002</c:v>
                </c:pt>
                <c:pt idx="9">
                  <c:v>2630.6709999999998</c:v>
                </c:pt>
                <c:pt idx="10">
                  <c:v>3161.3049999999998</c:v>
                </c:pt>
                <c:pt idx="11">
                  <c:v>3450.625</c:v>
                </c:pt>
                <c:pt idx="12">
                  <c:v>3733.5529999999999</c:v>
                </c:pt>
                <c:pt idx="13">
                  <c:v>4059.0549999999998</c:v>
                </c:pt>
                <c:pt idx="14">
                  <c:v>4363.3549999999996</c:v>
                </c:pt>
                <c:pt idx="15">
                  <c:v>3650.7109999999998</c:v>
                </c:pt>
                <c:pt idx="16">
                  <c:v>2918.2370000000001</c:v>
                </c:pt>
                <c:pt idx="17">
                  <c:v>2642.355</c:v>
                </c:pt>
                <c:pt idx="18">
                  <c:v>2897.9259999999999</c:v>
                </c:pt>
                <c:pt idx="19">
                  <c:v>3189.8090000000002</c:v>
                </c:pt>
                <c:pt idx="20">
                  <c:v>2797.8310000000001</c:v>
                </c:pt>
                <c:pt idx="21">
                  <c:v>2789.0050000000001</c:v>
                </c:pt>
                <c:pt idx="22">
                  <c:v>2893.4769999999999</c:v>
                </c:pt>
                <c:pt idx="23">
                  <c:v>2138.585</c:v>
                </c:pt>
                <c:pt idx="24">
                  <c:v>1083.5</c:v>
                </c:pt>
              </c:numCache>
            </c:numRef>
          </c:val>
          <c:extLst>
            <c:ext xmlns:c16="http://schemas.microsoft.com/office/drawing/2014/chart" uri="{C3380CC4-5D6E-409C-BE32-E72D297353CC}">
              <c16:uniqueId val="{00000018-1316-40F5-AD8C-E6C82BBE2B88}"/>
            </c:ext>
          </c:extLst>
        </c:ser>
        <c:dLbls>
          <c:showLegendKey val="0"/>
          <c:showVal val="0"/>
          <c:showCatName val="0"/>
          <c:showSerName val="0"/>
          <c:showPercent val="0"/>
          <c:showBubbleSize val="0"/>
        </c:dLbls>
        <c:gapWidth val="60"/>
        <c:overlap val="100"/>
        <c:axId val="1444967104"/>
        <c:axId val="1"/>
      </c:barChart>
      <c:catAx>
        <c:axId val="144496710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44967104"/>
        <c:crosses val="min"/>
        <c:crossBetween val="between"/>
        <c:majorUnit val="1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53908530651963E-2"/>
          <c:y val="8.48E-2"/>
          <c:w val="0.93415504378851766"/>
          <c:h val="0.85840000000000005"/>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1"/>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248-4A37-A0D7-03650B81504A}"/>
                </c:ext>
              </c:extLst>
            </c:dLbl>
            <c:dLbl>
              <c:idx val="3"/>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248-4A37-A0D7-03650B81504A}"/>
                </c:ext>
              </c:extLst>
            </c:dLbl>
            <c:dLbl>
              <c:idx val="4"/>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248-4A37-A0D7-03650B81504A}"/>
                </c:ext>
              </c:extLst>
            </c:dLbl>
            <c:dLbl>
              <c:idx val="5"/>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248-4A37-A0D7-03650B81504A}"/>
                </c:ext>
              </c:extLst>
            </c:dLbl>
            <c:dLbl>
              <c:idx val="8"/>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248-4A37-A0D7-03650B81504A}"/>
                </c:ext>
              </c:extLst>
            </c:dLbl>
            <c:dLbl>
              <c:idx val="9"/>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248-4A37-A0D7-03650B81504A}"/>
                </c:ext>
              </c:extLst>
            </c:dLbl>
            <c:dLbl>
              <c:idx val="10"/>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248-4A37-A0D7-03650B81504A}"/>
                </c:ext>
              </c:extLst>
            </c:dLbl>
            <c:dLbl>
              <c:idx val="11"/>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248-4A37-A0D7-03650B81504A}"/>
                </c:ext>
              </c:extLst>
            </c:dLbl>
            <c:dLbl>
              <c:idx val="12"/>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248-4A37-A0D7-03650B81504A}"/>
                </c:ext>
              </c:extLst>
            </c:dLbl>
            <c:dLbl>
              <c:idx val="13"/>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248-4A37-A0D7-03650B81504A}"/>
                </c:ext>
              </c:extLst>
            </c:dLbl>
            <c:dLbl>
              <c:idx val="14"/>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248-4A37-A0D7-03650B81504A}"/>
                </c:ext>
              </c:extLst>
            </c:dLbl>
            <c:dLbl>
              <c:idx val="16"/>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248-4A37-A0D7-03650B81504A}"/>
                </c:ext>
              </c:extLst>
            </c:dLbl>
            <c:dLbl>
              <c:idx val="17"/>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248-4A37-A0D7-03650B81504A}"/>
                </c:ext>
              </c:extLst>
            </c:dLbl>
            <c:dLbl>
              <c:idx val="19"/>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248-4A37-A0D7-03650B81504A}"/>
                </c:ext>
              </c:extLst>
            </c:dLbl>
            <c:dLbl>
              <c:idx val="21"/>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248-4A37-A0D7-03650B81504A}"/>
                </c:ext>
              </c:extLst>
            </c:dLbl>
            <c:dLbl>
              <c:idx val="24"/>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248-4A37-A0D7-03650B81504A}"/>
                </c:ext>
              </c:extLst>
            </c:dLbl>
            <c:dLbl>
              <c:idx val="26"/>
              <c:layout>
                <c:manualLayout>
                  <c:x val="0"/>
                  <c:y val="-4.320000000000000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248-4A37-A0D7-03650B81504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6.9</c:v>
                </c:pt>
                <c:pt idx="1">
                  <c:v>18.899999999999999</c:v>
                </c:pt>
                <c:pt idx="2">
                  <c:v>12.9</c:v>
                </c:pt>
                <c:pt idx="3">
                  <c:v>14</c:v>
                </c:pt>
                <c:pt idx="4">
                  <c:v>15</c:v>
                </c:pt>
                <c:pt idx="5">
                  <c:v>17.899999999999999</c:v>
                </c:pt>
                <c:pt idx="6">
                  <c:v>8.1999999999999993</c:v>
                </c:pt>
                <c:pt idx="7">
                  <c:v>5.4</c:v>
                </c:pt>
                <c:pt idx="8">
                  <c:v>11.6</c:v>
                </c:pt>
                <c:pt idx="9">
                  <c:v>12.5</c:v>
                </c:pt>
                <c:pt idx="10">
                  <c:v>13.7</c:v>
                </c:pt>
                <c:pt idx="11">
                  <c:v>10.8</c:v>
                </c:pt>
                <c:pt idx="12">
                  <c:v>12.2</c:v>
                </c:pt>
                <c:pt idx="13">
                  <c:v>8.5</c:v>
                </c:pt>
                <c:pt idx="14">
                  <c:v>8</c:v>
                </c:pt>
                <c:pt idx="15">
                  <c:v>9</c:v>
                </c:pt>
                <c:pt idx="16">
                  <c:v>15.7</c:v>
                </c:pt>
                <c:pt idx="17">
                  <c:v>16.5</c:v>
                </c:pt>
                <c:pt idx="18">
                  <c:v>12.1</c:v>
                </c:pt>
                <c:pt idx="19">
                  <c:v>11.4</c:v>
                </c:pt>
                <c:pt idx="20">
                  <c:v>13.2</c:v>
                </c:pt>
                <c:pt idx="21">
                  <c:v>17</c:v>
                </c:pt>
                <c:pt idx="22">
                  <c:v>18.8</c:v>
                </c:pt>
                <c:pt idx="23">
                  <c:v>24.7</c:v>
                </c:pt>
                <c:pt idx="24">
                  <c:v>31.4</c:v>
                </c:pt>
                <c:pt idx="25">
                  <c:v>23</c:v>
                </c:pt>
                <c:pt idx="26">
                  <c:v>22</c:v>
                </c:pt>
              </c:numCache>
            </c:numRef>
          </c:val>
          <c:smooth val="0"/>
          <c:extLst>
            <c:ext xmlns:c16="http://schemas.microsoft.com/office/drawing/2014/chart" uri="{C3380CC4-5D6E-409C-BE32-E72D297353CC}">
              <c16:uniqueId val="{00000011-6248-4A37-A0D7-03650B81504A}"/>
            </c:ext>
          </c:extLst>
        </c:ser>
        <c:dLbls>
          <c:showLegendKey val="0"/>
          <c:showVal val="0"/>
          <c:showCatName val="0"/>
          <c:showSerName val="0"/>
          <c:showPercent val="0"/>
          <c:showBubbleSize val="0"/>
        </c:dLbls>
        <c:marker val="1"/>
        <c:smooth val="0"/>
        <c:axId val="1769798800"/>
        <c:axId val="1"/>
      </c:lineChart>
      <c:catAx>
        <c:axId val="176979880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32"/>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9798800"/>
        <c:crosses val="min"/>
        <c:crossBetween val="midCat"/>
        <c:majorUnit val="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24591017664709E-2"/>
          <c:y val="8.5539488381291079E-2"/>
          <c:w val="0.91455420956995759"/>
          <c:h val="0.78201917214336525"/>
        </c:manualLayout>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none"/>
          </c:marker>
          <c:dLbls>
            <c:numFmt formatCode="#,##0.00" sourceLinked="0"/>
            <c:spPr>
              <a:noFill/>
              <a:ln>
                <a:noFill/>
              </a:ln>
              <a:effectLst/>
            </c:spPr>
            <c:txPr>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numCache>
            </c:numRef>
          </c:cat>
          <c:val>
            <c:numRef>
              <c:f>Sheet1!$B$2:$B$27</c:f>
              <c:numCache>
                <c:formatCode>0.0000</c:formatCode>
                <c:ptCount val="26"/>
                <c:pt idx="0">
                  <c:v>1.0569</c:v>
                </c:pt>
                <c:pt idx="1">
                  <c:v>1.0946</c:v>
                </c:pt>
                <c:pt idx="2">
                  <c:v>1.0364</c:v>
                </c:pt>
                <c:pt idx="3">
                  <c:v>0.89839999999999998</c:v>
                </c:pt>
                <c:pt idx="4">
                  <c:v>0.8135</c:v>
                </c:pt>
                <c:pt idx="5">
                  <c:v>0.84119999999999995</c:v>
                </c:pt>
                <c:pt idx="6">
                  <c:v>0.91569999999999996</c:v>
                </c:pt>
                <c:pt idx="7">
                  <c:v>0.95</c:v>
                </c:pt>
                <c:pt idx="8">
                  <c:v>0.88380000000000003</c:v>
                </c:pt>
                <c:pt idx="9">
                  <c:v>0.63670000000000004</c:v>
                </c:pt>
                <c:pt idx="10">
                  <c:v>0.59319999999999995</c:v>
                </c:pt>
                <c:pt idx="11">
                  <c:v>0.52500000000000002</c:v>
                </c:pt>
                <c:pt idx="12">
                  <c:v>0.51480000000000004</c:v>
                </c:pt>
                <c:pt idx="13">
                  <c:v>0.62970000000000004</c:v>
                </c:pt>
                <c:pt idx="14">
                  <c:v>0.67759999999999998</c:v>
                </c:pt>
                <c:pt idx="15">
                  <c:v>0.62690000000000001</c:v>
                </c:pt>
                <c:pt idx="16">
                  <c:v>0.43</c:v>
                </c:pt>
                <c:pt idx="17">
                  <c:v>0.3679</c:v>
                </c:pt>
                <c:pt idx="18">
                  <c:v>0.36080000000000001</c:v>
                </c:pt>
                <c:pt idx="19">
                  <c:v>0.35620000000000002</c:v>
                </c:pt>
                <c:pt idx="20">
                  <c:v>0.3</c:v>
                </c:pt>
                <c:pt idx="21">
                  <c:v>0.2752</c:v>
                </c:pt>
                <c:pt idx="22">
                  <c:v>0.31090000000000001</c:v>
                </c:pt>
                <c:pt idx="23">
                  <c:v>0.2175</c:v>
                </c:pt>
                <c:pt idx="24">
                  <c:v>0.10199999999999999</c:v>
                </c:pt>
                <c:pt idx="25">
                  <c:v>9.6500000000000002E-2</c:v>
                </c:pt>
              </c:numCache>
            </c:numRef>
          </c:val>
          <c:smooth val="0"/>
          <c:extLst>
            <c:ext xmlns:c16="http://schemas.microsoft.com/office/drawing/2014/chart" uri="{C3380CC4-5D6E-409C-BE32-E72D297353CC}">
              <c16:uniqueId val="{00000017-6714-480F-8CE5-B54D34642C15}"/>
            </c:ext>
          </c:extLst>
        </c:ser>
        <c:dLbls>
          <c:dLblPos val="t"/>
          <c:showLegendKey val="0"/>
          <c:showVal val="1"/>
          <c:showCatName val="0"/>
          <c:showSerName val="0"/>
          <c:showPercent val="0"/>
          <c:showBubbleSize val="0"/>
        </c:dLbls>
        <c:smooth val="0"/>
        <c:axId val="910910912"/>
        <c:axId val="910921312"/>
      </c:lineChart>
      <c:catAx>
        <c:axId val="9109109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910921312"/>
        <c:crosses val="autoZero"/>
        <c:auto val="1"/>
        <c:lblAlgn val="ctr"/>
        <c:lblOffset val="100"/>
        <c:noMultiLvlLbl val="0"/>
      </c:catAx>
      <c:valAx>
        <c:axId val="910921312"/>
        <c:scaling>
          <c:orientation val="minMax"/>
        </c:scaling>
        <c:delete val="0"/>
        <c:axPos val="l"/>
        <c:numFmt formatCode="0.00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910910912"/>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200">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00260468843917E-2"/>
          <c:y val="0.11922753988245172"/>
          <c:w val="0.93388098577439393"/>
          <c:h val="0.76154492023509657"/>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1.1821278300941694E-2"/>
                  <c:y val="-0.150293870696893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9F0-4179-B18E-E0B60941BC5B}"/>
                </c:ext>
              </c:extLst>
            </c:dLbl>
            <c:dLbl>
              <c:idx val="1"/>
              <c:layout>
                <c:manualLayout>
                  <c:x val="1.1821278300941694E-2"/>
                  <c:y val="-0.162888329135180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9F0-4179-B18E-E0B60941BC5B}"/>
                </c:ext>
              </c:extLst>
            </c:dLbl>
            <c:dLbl>
              <c:idx val="2"/>
              <c:layout>
                <c:manualLayout>
                  <c:x val="1.1821278300941694E-2"/>
                  <c:y val="-0.162888329135180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9F0-4179-B18E-E0B60941BC5B}"/>
                </c:ext>
              </c:extLst>
            </c:dLbl>
            <c:dLbl>
              <c:idx val="4"/>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9F0-4179-B18E-E0B60941BC5B}"/>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9F0-4179-B18E-E0B60941BC5B}"/>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9F0-4179-B18E-E0B60941BC5B}"/>
                </c:ext>
              </c:extLst>
            </c:dLbl>
            <c:dLbl>
              <c:idx val="7"/>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9F0-4179-B18E-E0B60941BC5B}"/>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9F0-4179-B18E-E0B60941BC5B}"/>
                </c:ext>
              </c:extLst>
            </c:dLbl>
            <c:dLbl>
              <c:idx val="9"/>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9F0-4179-B18E-E0B60941BC5B}"/>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9F0-4179-B18E-E0B60941BC5B}"/>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9F0-4179-B18E-E0B60941BC5B}"/>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9F0-4179-B18E-E0B60941BC5B}"/>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9F0-4179-B18E-E0B60941BC5B}"/>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9F0-4179-B18E-E0B60941BC5B}"/>
                </c:ext>
              </c:extLst>
            </c:dLbl>
            <c:dLbl>
              <c:idx val="15"/>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9F0-4179-B18E-E0B60941BC5B}"/>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9F0-4179-B18E-E0B60941BC5B}"/>
                </c:ext>
              </c:extLst>
            </c:dLbl>
            <c:dLbl>
              <c:idx val="17"/>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9F0-4179-B18E-E0B60941BC5B}"/>
                </c:ext>
              </c:extLst>
            </c:dLbl>
            <c:dLbl>
              <c:idx val="18"/>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9F0-4179-B18E-E0B60941BC5B}"/>
                </c:ext>
              </c:extLst>
            </c:dLbl>
            <c:dLbl>
              <c:idx val="19"/>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9F0-4179-B18E-E0B60941BC5B}"/>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9F0-4179-B18E-E0B60941BC5B}"/>
                </c:ext>
              </c:extLst>
            </c:dLbl>
            <c:dLbl>
              <c:idx val="21"/>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9F0-4179-B18E-E0B60941BC5B}"/>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9F0-4179-B18E-E0B60941BC5B}"/>
                </c:ext>
              </c:extLst>
            </c:dLbl>
            <c:dLbl>
              <c:idx val="23"/>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9F0-4179-B18E-E0B60941BC5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3.1426123100000005</c:v>
                </c:pt>
                <c:pt idx="1">
                  <c:v>4.8298393100000006</c:v>
                </c:pt>
                <c:pt idx="2">
                  <c:v>3.7413069299999995</c:v>
                </c:pt>
                <c:pt idx="3">
                  <c:v>6.9759861499999998</c:v>
                </c:pt>
                <c:pt idx="4">
                  <c:v>11.107504349999999</c:v>
                </c:pt>
                <c:pt idx="5">
                  <c:v>13.351570219999999</c:v>
                </c:pt>
                <c:pt idx="6">
                  <c:v>13.478113089999999</c:v>
                </c:pt>
                <c:pt idx="7">
                  <c:v>13.323439490000002</c:v>
                </c:pt>
                <c:pt idx="8">
                  <c:v>13.843704240000003</c:v>
                </c:pt>
                <c:pt idx="9">
                  <c:v>10.46315192</c:v>
                </c:pt>
                <c:pt idx="10">
                  <c:v>9.9322642300000012</c:v>
                </c:pt>
                <c:pt idx="11">
                  <c:v>11.582868359999997</c:v>
                </c:pt>
                <c:pt idx="12">
                  <c:v>14.240918119999998</c:v>
                </c:pt>
                <c:pt idx="13">
                  <c:v>13.916704499999998</c:v>
                </c:pt>
                <c:pt idx="14">
                  <c:v>13.6372211</c:v>
                </c:pt>
                <c:pt idx="15">
                  <c:v>15.280084350000001</c:v>
                </c:pt>
                <c:pt idx="16">
                  <c:v>9.8338353499999993</c:v>
                </c:pt>
                <c:pt idx="17">
                  <c:v>9.99456509</c:v>
                </c:pt>
                <c:pt idx="18">
                  <c:v>10.23889638</c:v>
                </c:pt>
                <c:pt idx="19">
                  <c:v>10.641770709999999</c:v>
                </c:pt>
                <c:pt idx="20">
                  <c:v>10.164647640000002</c:v>
                </c:pt>
                <c:pt idx="21">
                  <c:v>10.866760150000001</c:v>
                </c:pt>
                <c:pt idx="22">
                  <c:v>13.188803720000001</c:v>
                </c:pt>
                <c:pt idx="23">
                  <c:v>9.581414070000001</c:v>
                </c:pt>
              </c:numCache>
            </c:numRef>
          </c:val>
          <c:extLst>
            <c:ext xmlns:c16="http://schemas.microsoft.com/office/drawing/2014/chart" uri="{C3380CC4-5D6E-409C-BE32-E72D297353CC}">
              <c16:uniqueId val="{00000017-B9F0-4179-B18E-E0B60941BC5B}"/>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9F0-4179-B18E-E0B60941BC5B}"/>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9F0-4179-B18E-E0B60941BC5B}"/>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9F0-4179-B18E-E0B60941BC5B}"/>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9F0-4179-B18E-E0B60941BC5B}"/>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9F0-4179-B18E-E0B60941BC5B}"/>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9F0-4179-B18E-E0B60941BC5B}"/>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9F0-4179-B18E-E0B60941BC5B}"/>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B9F0-4179-B18E-E0B60941BC5B}"/>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B9F0-4179-B18E-E0B60941BC5B}"/>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B9F0-4179-B18E-E0B60941BC5B}"/>
                </c:ext>
              </c:extLst>
            </c:dLbl>
            <c:dLbl>
              <c:idx val="10"/>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B9F0-4179-B18E-E0B60941BC5B}"/>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9F0-4179-B18E-E0B60941BC5B}"/>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9F0-4179-B18E-E0B60941BC5B}"/>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B9F0-4179-B18E-E0B60941BC5B}"/>
                </c:ext>
              </c:extLst>
            </c:dLbl>
            <c:dLbl>
              <c:idx val="14"/>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B9F0-4179-B18E-E0B60941BC5B}"/>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B9F0-4179-B18E-E0B60941BC5B}"/>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B9F0-4179-B18E-E0B60941BC5B}"/>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B9F0-4179-B18E-E0B60941BC5B}"/>
                </c:ext>
              </c:extLst>
            </c:dLbl>
            <c:dLbl>
              <c:idx val="18"/>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B9F0-4179-B18E-E0B60941BC5B}"/>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B9F0-4179-B18E-E0B60941BC5B}"/>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B9F0-4179-B18E-E0B60941BC5B}"/>
                </c:ext>
              </c:extLst>
            </c:dLbl>
            <c:dLbl>
              <c:idx val="21"/>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B9F0-4179-B18E-E0B60941BC5B}"/>
                </c:ext>
              </c:extLst>
            </c:dLbl>
            <c:dLbl>
              <c:idx val="22"/>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B9F0-4179-B18E-E0B60941BC5B}"/>
                </c:ext>
              </c:extLst>
            </c:dLbl>
            <c:dLbl>
              <c:idx val="23"/>
              <c:layout>
                <c:manualLayout>
                  <c:x val="0"/>
                  <c:y val="-8.396305625524768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B9F0-4179-B18E-E0B60941BC5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11.10481588</c:v>
                </c:pt>
                <c:pt idx="1">
                  <c:v>11.924613709999999</c:v>
                </c:pt>
                <c:pt idx="2">
                  <c:v>12.515143389999999</c:v>
                </c:pt>
                <c:pt idx="3">
                  <c:v>28.771480089999994</c:v>
                </c:pt>
                <c:pt idx="4">
                  <c:v>29.046897880000003</c:v>
                </c:pt>
                <c:pt idx="5">
                  <c:v>36.046380210000002</c:v>
                </c:pt>
                <c:pt idx="6">
                  <c:v>46.710792280000007</c:v>
                </c:pt>
                <c:pt idx="7">
                  <c:v>49.635434599999996</c:v>
                </c:pt>
                <c:pt idx="8">
                  <c:v>58.909620420000017</c:v>
                </c:pt>
                <c:pt idx="9">
                  <c:v>51.170215899999995</c:v>
                </c:pt>
                <c:pt idx="10">
                  <c:v>58.507569810000007</c:v>
                </c:pt>
                <c:pt idx="11">
                  <c:v>62.350213379999992</c:v>
                </c:pt>
                <c:pt idx="12">
                  <c:v>66.254494649999998</c:v>
                </c:pt>
                <c:pt idx="13">
                  <c:v>71.272707580000002</c:v>
                </c:pt>
                <c:pt idx="14">
                  <c:v>76.187409169999995</c:v>
                </c:pt>
                <c:pt idx="15">
                  <c:v>68.419071849999995</c:v>
                </c:pt>
                <c:pt idx="16">
                  <c:v>57.897619390000003</c:v>
                </c:pt>
                <c:pt idx="17">
                  <c:v>54.982982720000003</c:v>
                </c:pt>
                <c:pt idx="18">
                  <c:v>48.803771810000001</c:v>
                </c:pt>
                <c:pt idx="19">
                  <c:v>49.040024849999995</c:v>
                </c:pt>
                <c:pt idx="20">
                  <c:v>51.240757319999986</c:v>
                </c:pt>
                <c:pt idx="21">
                  <c:v>64.567900539999997</c:v>
                </c:pt>
                <c:pt idx="22">
                  <c:v>70.210970530000012</c:v>
                </c:pt>
                <c:pt idx="23">
                  <c:v>49.702417239999996</c:v>
                </c:pt>
              </c:numCache>
            </c:numRef>
          </c:val>
          <c:extLst>
            <c:ext xmlns:c16="http://schemas.microsoft.com/office/drawing/2014/chart" uri="{C3380CC4-5D6E-409C-BE32-E72D297353CC}">
              <c16:uniqueId val="{00000030-B9F0-4179-B18E-E0B60941BC5B}"/>
            </c:ext>
          </c:extLst>
        </c:ser>
        <c:dLbls>
          <c:showLegendKey val="0"/>
          <c:showVal val="0"/>
          <c:showCatName val="0"/>
          <c:showSerName val="0"/>
          <c:showPercent val="0"/>
          <c:showBubbleSize val="0"/>
        </c:dLbls>
        <c:gapWidth val="60"/>
        <c:overlap val="100"/>
        <c:axId val="1649418048"/>
        <c:axId val="1"/>
      </c:barChart>
      <c:catAx>
        <c:axId val="16494180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49418048"/>
        <c:crosses val="min"/>
        <c:crossBetween val="between"/>
        <c:majorUnit val="2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0.16321</cdr:x>
      <cdr:y>0.13455</cdr:y>
    </cdr:from>
    <cdr:to>
      <cdr:x>0.43724</cdr:x>
      <cdr:y>0.17687</cdr:y>
    </cdr:to>
    <cdr:sp macro="" textlink="">
      <cdr:nvSpPr>
        <cdr:cNvPr id="2" name="テキスト プレースホルダ 9">
          <a:extLst xmlns:a="http://schemas.openxmlformats.org/drawingml/2006/main">
            <a:ext uri="{FF2B5EF4-FFF2-40B4-BE49-F238E27FC236}">
              <a16:creationId xmlns:a16="http://schemas.microsoft.com/office/drawing/2014/main" id="{FF3E82AE-1204-4F81-9381-14B8BAB6B2A7}"/>
            </a:ext>
          </a:extLst>
        </cdr:cNvPr>
        <cdr:cNvSpPr>
          <a:spLocks xmlns:a="http://schemas.openxmlformats.org/drawingml/2006/main" noGrp="1"/>
        </cdr:cNvSpPr>
      </cdr:nvSpPr>
      <cdr:spPr bwMode="gray">
        <a:xfrm xmlns:a="http://schemas.openxmlformats.org/drawingml/2006/main">
          <a:off x="291222" y="484533"/>
          <a:ext cx="488966" cy="15239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Lst>
      </cdr:spPr>
      <cdr:txBody>
        <a:bodyPr xmlns:a="http://schemas.openxmlformats.org/drawingml/2006/main" vert="horz" wrap="none" lIns="17463" tIns="0" rIns="17463" bIns="0" numCol="1" spcCol="0" rtlCol="0" anchor="b" anchorCtr="0">
          <a:noAutofit/>
        </a:bodyPr>
        <a:lstStyle xmlns:a="http://schemas.openxmlformats.org/drawingml/2006/main">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xmlns:a="http://schemas.openxmlformats.org/drawingml/2006/main">
          <a:pPr marL="0" indent="0" algn="ctr">
            <a:spcBef>
              <a:spcPct val="0"/>
            </a:spcBef>
            <a:buNone/>
          </a:pPr>
          <a:r>
            <a:rPr lang="en-US" altLang="ja-JP" sz="1000" dirty="0">
              <a:latin typeface="MS PGothic" panose="020B0600070205080204" pitchFamily="34" charset="-128"/>
              <a:ea typeface="MS PGothic" panose="020B0600070205080204" pitchFamily="34" charset="-128"/>
            </a:rPr>
            <a:t>994,973</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cdr:txBody>
    </cdr:sp>
  </cdr:relSizeAnchor>
  <cdr:relSizeAnchor xmlns:cdr="http://schemas.openxmlformats.org/drawingml/2006/chartDrawing">
    <cdr:from>
      <cdr:x>0.59912</cdr:x>
      <cdr:y>0.08572</cdr:y>
    </cdr:from>
    <cdr:to>
      <cdr:x>0.87315</cdr:x>
      <cdr:y>0.12804</cdr:y>
    </cdr:to>
    <cdr:sp macro="" textlink="">
      <cdr:nvSpPr>
        <cdr:cNvPr id="3" name="テキスト プレースホルダ 9">
          <a:extLst xmlns:a="http://schemas.openxmlformats.org/drawingml/2006/main">
            <a:ext uri="{FF2B5EF4-FFF2-40B4-BE49-F238E27FC236}">
              <a16:creationId xmlns:a16="http://schemas.microsoft.com/office/drawing/2014/main" id="{0F8A26E1-EE08-5ED1-B55C-482609A2BE22}"/>
            </a:ext>
          </a:extLst>
        </cdr:cNvPr>
        <cdr:cNvSpPr>
          <a:spLocks xmlns:a="http://schemas.openxmlformats.org/drawingml/2006/main" noGrp="1"/>
        </cdr:cNvSpPr>
      </cdr:nvSpPr>
      <cdr:spPr bwMode="gray">
        <a:xfrm xmlns:a="http://schemas.openxmlformats.org/drawingml/2006/main">
          <a:off x="1069048" y="308675"/>
          <a:ext cx="488966" cy="15239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Lst>
      </cdr:spPr>
      <cdr:txBody>
        <a:bodyPr xmlns:a="http://schemas.openxmlformats.org/drawingml/2006/main" vert="horz" wrap="none" lIns="17463" tIns="0" rIns="17463" bIns="0" numCol="1" spcCol="0" rtlCol="0" anchor="b" anchorCtr="0">
          <a:noAutofit/>
        </a:bodyPr>
        <a:lstStyle xmlns:a="http://schemas.openxmlformats.org/drawingml/2006/main">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xmlns:a="http://schemas.openxmlformats.org/drawingml/2006/main">
          <a:pPr marL="0" indent="0" algn="ctr">
            <a:spcBef>
              <a:spcPct val="0"/>
            </a:spcBef>
            <a:buNone/>
          </a:pPr>
          <a:r>
            <a:rPr lang="en-US" altLang="ja-JP" sz="1000" dirty="0">
              <a:latin typeface="MS PGothic" panose="020B0600070205080204" pitchFamily="34" charset="-128"/>
              <a:ea typeface="MS PGothic" panose="020B0600070205080204" pitchFamily="34" charset="-128"/>
            </a:rPr>
            <a:t>1,032,230</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19413" cy="495299"/>
          </a:xfrm>
          <a:prstGeom prst="rect">
            <a:avLst/>
          </a:prstGeom>
        </p:spPr>
        <p:txBody>
          <a:bodyPr vert="horz" lIns="91399" tIns="45699" rIns="91399" bIns="45699"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399" tIns="45699" rIns="91399" bIns="45699"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99" tIns="45699" rIns="91399" bIns="45699"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99" tIns="45699" rIns="91399" bIns="45699"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22" tIns="45360" rIns="90722" bIns="45360"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22" tIns="45360" rIns="90722" bIns="45360" rtlCol="0"/>
          <a:lstStyle>
            <a:lvl1pPr algn="r">
              <a:defRPr sz="12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2" tIns="45360" rIns="90722" bIns="45360" rtlCol="0" anchor="ctr"/>
          <a:lstStyle/>
          <a:p>
            <a:endParaRPr lang="ja-JP" altLang="en-US" dirty="0"/>
          </a:p>
        </p:txBody>
      </p:sp>
      <p:sp>
        <p:nvSpPr>
          <p:cNvPr id="5" name="ノート プレースホルダ 4"/>
          <p:cNvSpPr>
            <a:spLocks noGrp="1"/>
          </p:cNvSpPr>
          <p:nvPr>
            <p:ph type="body" sz="quarter" idx="3"/>
          </p:nvPr>
        </p:nvSpPr>
        <p:spPr>
          <a:xfrm>
            <a:off x="673263" y="4686227"/>
            <a:ext cx="5389240" cy="4440076"/>
          </a:xfrm>
          <a:prstGeom prst="rect">
            <a:avLst/>
          </a:prstGeom>
        </p:spPr>
        <p:txBody>
          <a:bodyPr vert="horz" lIns="90722" tIns="45360" rIns="90722"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2"/>
            <a:ext cx="2919565" cy="493868"/>
          </a:xfrm>
          <a:prstGeom prst="rect">
            <a:avLst/>
          </a:prstGeom>
        </p:spPr>
        <p:txBody>
          <a:bodyPr vert="horz" lIns="90722" tIns="45360" rIns="90722" bIns="4536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2"/>
            <a:ext cx="2919565" cy="493868"/>
          </a:xfrm>
          <a:prstGeom prst="rect">
            <a:avLst/>
          </a:prstGeom>
        </p:spPr>
        <p:txBody>
          <a:bodyPr vert="horz" lIns="90722" tIns="45360" rIns="90722" bIns="45360"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0</a:t>
            </a:fld>
            <a:endParaRPr lang="ja-JP" altLang="en-US" dirty="0"/>
          </a:p>
        </p:txBody>
      </p:sp>
    </p:spTree>
    <p:extLst>
      <p:ext uri="{BB962C8B-B14F-4D97-AF65-F5344CB8AC3E}">
        <p14:creationId xmlns:p14="http://schemas.microsoft.com/office/powerpoint/2010/main" val="105405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a:t>https://web.pharmacyboardkenya.org/download/guidelines-for-registration-of-medical-devices-including-in-vitro-diagnostics/?wpdmdl=6656&amp;refresh=63895b0fba02e1669946127</a:t>
            </a:r>
          </a:p>
          <a:p>
            <a:r>
              <a:rPr lang="en-US" altLang="ja-JP" sz="1200" dirty="0"/>
              <a:t>https://openjicareport.jica.go.jp/pdf/12328233.pdf</a:t>
            </a:r>
          </a:p>
          <a:p>
            <a:r>
              <a:rPr lang="en-US" altLang="ja-JP" sz="1200" dirty="0"/>
              <a:t>https://www.jetro.go.jp/ext_images/_Reports/02/2021/9b33dc8a948ba799/202105.pdf</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dirty="0"/>
          </a:p>
        </p:txBody>
      </p:sp>
    </p:spTree>
    <p:extLst>
      <p:ext uri="{BB962C8B-B14F-4D97-AF65-F5344CB8AC3E}">
        <p14:creationId xmlns:p14="http://schemas.microsoft.com/office/powerpoint/2010/main" val="155848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35</a:t>
            </a:fld>
            <a:endParaRPr lang="ja-JP" altLang="en-US" dirty="0"/>
          </a:p>
        </p:txBody>
      </p:sp>
    </p:spTree>
    <p:extLst>
      <p:ext uri="{BB962C8B-B14F-4D97-AF65-F5344CB8AC3E}">
        <p14:creationId xmlns:p14="http://schemas.microsoft.com/office/powerpoint/2010/main" val="246590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https://ndpc.gov.ng/wp-content/uploads/2024/03/ナイジェリア_データ保護_Act_2023.pdf</a:t>
            </a:r>
          </a:p>
          <a:p>
            <a:r>
              <a:rPr lang="ja" dirty="0"/>
              <a:t>https://securiti.ai/ナイジェリアデータ保護法の概要/</a:t>
            </a:r>
          </a:p>
          <a:p>
            <a:r>
              <a:rPr lang="ja" b="0" dirty="0"/>
              <a:t>https://ndpc.gov.ng/resources/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947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https://www.gov.br/mcti/pt-br/acesso-a-informacao/lei-geral-de-protecao-de-dados-pessoais-lgpd/base-juridica-1</a:t>
            </a:r>
          </a:p>
          <a:p>
            <a:r>
              <a:rPr lang="ja" dirty="0"/>
              <a:t>https://www.gov.br/mcti/pt-br/acesso-a-informacao/lei-geral-de-protecao-de-dados-pessoais-lgpd</a:t>
            </a:r>
          </a:p>
          <a:p>
            <a:r>
              <a:rPr lang="ja" dirty="0"/>
              <a:t>https://www4.planalto.gov.br/legislacao</a:t>
            </a:r>
          </a:p>
          <a:p>
            <a:r>
              <a:rPr lang="ja" dirty="0"/>
              <a:t>https://www.gov.br/anpd/pt-br/centrais-de-conteudo/outros-documentos-e-publicacoes-institucionais/lgpd-en-lei-no-13-709-capa.pdf</a:t>
            </a:r>
          </a:p>
          <a:p>
            <a:r>
              <a:rPr lang="ja" dirty="0"/>
              <a:t>https://www.planalto.gov.br/ccivil_03/_ato2015-2018/2018/lei/L13709compilado.htm</a:t>
            </a:r>
          </a:p>
          <a:p>
            <a:r>
              <a:rPr lang="ja" dirty="0"/>
              <a:t>https://www.gov.br/mds/pt-br/acesso-a-informacao/governanca/integridade/campanhas/lgpd</a:t>
            </a:r>
          </a:p>
          <a:p>
            <a:r>
              <a:rPr lang="ja" dirty="0"/>
              <a:t>https://www.truendo.com/en/blog/navigating-brazils-lgpd-amendments-key-changes-and-implications-for-2024</a:t>
            </a:r>
          </a:p>
          <a:p>
            <a:r>
              <a:rPr lang="ja" dirty="0"/>
              <a:t>https://www4.planalto.gov.br/legislacao/portal-legis/legislacao-1/leis-ordinarias/2018-leis-ordinarias</a:t>
            </a:r>
          </a:p>
          <a:p>
            <a:r>
              <a:rPr lang="ja" dirty="0"/>
              <a:t>https://www.ibanet.org/protections-health-data-brazilds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71008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51</a:t>
            </a:fld>
            <a:endParaRPr lang="ja-JP" altLang="en-US" dirty="0"/>
          </a:p>
        </p:txBody>
      </p:sp>
    </p:spTree>
    <p:extLst>
      <p:ext uri="{BB962C8B-B14F-4D97-AF65-F5344CB8AC3E}">
        <p14:creationId xmlns:p14="http://schemas.microsoft.com/office/powerpoint/2010/main" val="3279822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https://www.jetro.go.jp/biznews/2023/03/ee95f37f65a47ef7.html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https://www.ohara-ch.co.jp/wp/wp-content/uploads/2019/05/201905_16_info_J.pdf</a:t>
            </a:r>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54</a:t>
            </a:fld>
            <a:endParaRPr lang="ja-JP" altLang="en-US" dirty="0"/>
          </a:p>
        </p:txBody>
      </p:sp>
    </p:spTree>
    <p:extLst>
      <p:ext uri="{BB962C8B-B14F-4D97-AF65-F5344CB8AC3E}">
        <p14:creationId xmlns:p14="http://schemas.microsoft.com/office/powerpoint/2010/main" val="53036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56</a:t>
            </a:fld>
            <a:endParaRPr lang="ja-JP" altLang="en-US" dirty="0"/>
          </a:p>
        </p:txBody>
      </p:sp>
    </p:spTree>
    <p:extLst>
      <p:ext uri="{BB962C8B-B14F-4D97-AF65-F5344CB8AC3E}">
        <p14:creationId xmlns:p14="http://schemas.microsoft.com/office/powerpoint/2010/main" val="230303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https://www.jetro.go.jp/biznews/2022/11/e35a2cb7d6ad5037.html</a:t>
            </a:r>
          </a:p>
          <a:p>
            <a:r>
              <a:rPr kumimoji="1" lang="ja-JP" altLang="en-US" dirty="0"/>
              <a:t>・</a:t>
            </a:r>
            <a:r>
              <a:rPr kumimoji="1" lang="en-US" altLang="ja-JP" dirty="0"/>
              <a:t>https://www.meti.go.jp/report/tsuhaku2023/2023honbun/i3290000.html</a:t>
            </a:r>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68</a:t>
            </a:fld>
            <a:endParaRPr lang="ja-JP" altLang="en-US" dirty="0"/>
          </a:p>
        </p:txBody>
      </p:sp>
    </p:spTree>
    <p:extLst>
      <p:ext uri="{BB962C8B-B14F-4D97-AF65-F5344CB8AC3E}">
        <p14:creationId xmlns:p14="http://schemas.microsoft.com/office/powerpoint/2010/main" val="28790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17</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3741-3F1C-823F-91BC-3304445CF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53F2D-65DF-376A-72EC-B267711880E3}"/>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4CB74983-4B1E-F0F2-1F89-435404DDD511}"/>
              </a:ext>
            </a:extLst>
          </p:cNvPr>
          <p:cNvSpPr>
            <a:spLocks noGrp="1"/>
          </p:cNvSpPr>
          <p:nvPr>
            <p:ph type="body" idx="1"/>
          </p:nvPr>
        </p:nvSpPr>
        <p:spPr/>
        <p:txBody>
          <a:bodyPr/>
          <a:lstStyle/>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endParaRPr lang="ja-JP" altLang="en-US" dirty="0"/>
          </a:p>
        </p:txBody>
      </p:sp>
      <p:sp>
        <p:nvSpPr>
          <p:cNvPr id="4" name="Slide Number Placeholder 3">
            <a:extLst>
              <a:ext uri="{FF2B5EF4-FFF2-40B4-BE49-F238E27FC236}">
                <a16:creationId xmlns:a16="http://schemas.microsoft.com/office/drawing/2014/main" id="{0A6003EA-C619-922E-8836-59524EF431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7594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54545"/>
                </a:solidFill>
                <a:effectLst/>
                <a:latin typeface="Avenir Next"/>
              </a:rPr>
              <a:t>https://vizhub.healthdata.org/gbd-results/?params=gbd-api-2019-permalink/fa6278dc968b49dc91e1e1dc4de1a3f5</a:t>
            </a:r>
          </a:p>
          <a:p>
            <a:r>
              <a:rPr lang="en-US" dirty="0"/>
              <a:t>https://www.beintheknow.org/understanding-hiv-epidemic/data/glance-hiv-nigeria</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19</a:t>
            </a:fld>
            <a:endParaRPr lang="ja-JP" altLang="en-US" dirty="0"/>
          </a:p>
        </p:txBody>
      </p:sp>
    </p:spTree>
    <p:extLst>
      <p:ext uri="{BB962C8B-B14F-4D97-AF65-F5344CB8AC3E}">
        <p14:creationId xmlns:p14="http://schemas.microsoft.com/office/powerpoint/2010/main" val="344105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https://www.severemalaria.org/countries/nigeria/nigeria-health-system</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106253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https://wiki.unece.org/download/attachments/23759108/P0001_National%20Policy%20on%20Public%20Private%20Partnership%20for%20Health%20in%20Nigeria.pdf?version=1&amp;modificationDate=1409645739492&amp;api=v2</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5762380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67829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51603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04221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6.xml"/><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8947391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84.xml"/><Relationship Id="rId1" Type="http://schemas.openxmlformats.org/officeDocument/2006/relationships/tags" Target="../tags/tag483.xml"/><Relationship Id="rId6" Type="http://schemas.openxmlformats.org/officeDocument/2006/relationships/chart" Target="../charts/chart8.x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485.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486.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487.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488.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489.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490.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6" Type="http://schemas.openxmlformats.org/officeDocument/2006/relationships/tags" Target="../tags/tag516.xml"/><Relationship Id="rId21" Type="http://schemas.openxmlformats.org/officeDocument/2006/relationships/tags" Target="../tags/tag511.xml"/><Relationship Id="rId34" Type="http://schemas.openxmlformats.org/officeDocument/2006/relationships/tags" Target="../tags/tag524.xml"/><Relationship Id="rId42" Type="http://schemas.openxmlformats.org/officeDocument/2006/relationships/tags" Target="../tags/tag532.xml"/><Relationship Id="rId47" Type="http://schemas.openxmlformats.org/officeDocument/2006/relationships/tags" Target="../tags/tag537.xml"/><Relationship Id="rId50" Type="http://schemas.openxmlformats.org/officeDocument/2006/relationships/tags" Target="../tags/tag540.xml"/><Relationship Id="rId55" Type="http://schemas.openxmlformats.org/officeDocument/2006/relationships/tags" Target="../tags/tag545.xml"/><Relationship Id="rId63" Type="http://schemas.openxmlformats.org/officeDocument/2006/relationships/notesSlide" Target="../notesSlides/notesSlide5.xml"/><Relationship Id="rId7" Type="http://schemas.openxmlformats.org/officeDocument/2006/relationships/tags" Target="../tags/tag497.xml"/><Relationship Id="rId2" Type="http://schemas.openxmlformats.org/officeDocument/2006/relationships/tags" Target="../tags/tag492.xml"/><Relationship Id="rId16" Type="http://schemas.openxmlformats.org/officeDocument/2006/relationships/tags" Target="../tags/tag506.xml"/><Relationship Id="rId29" Type="http://schemas.openxmlformats.org/officeDocument/2006/relationships/tags" Target="../tags/tag519.xml"/><Relationship Id="rId11" Type="http://schemas.openxmlformats.org/officeDocument/2006/relationships/tags" Target="../tags/tag501.xml"/><Relationship Id="rId24" Type="http://schemas.openxmlformats.org/officeDocument/2006/relationships/tags" Target="../tags/tag514.xml"/><Relationship Id="rId32" Type="http://schemas.openxmlformats.org/officeDocument/2006/relationships/tags" Target="../tags/tag522.xml"/><Relationship Id="rId37" Type="http://schemas.openxmlformats.org/officeDocument/2006/relationships/tags" Target="../tags/tag527.xml"/><Relationship Id="rId40" Type="http://schemas.openxmlformats.org/officeDocument/2006/relationships/tags" Target="../tags/tag530.xml"/><Relationship Id="rId45" Type="http://schemas.openxmlformats.org/officeDocument/2006/relationships/tags" Target="../tags/tag535.xml"/><Relationship Id="rId53" Type="http://schemas.openxmlformats.org/officeDocument/2006/relationships/tags" Target="../tags/tag543.xml"/><Relationship Id="rId58" Type="http://schemas.openxmlformats.org/officeDocument/2006/relationships/tags" Target="../tags/tag548.xml"/><Relationship Id="rId66" Type="http://schemas.openxmlformats.org/officeDocument/2006/relationships/chart" Target="../charts/chart9.xml"/><Relationship Id="rId5" Type="http://schemas.openxmlformats.org/officeDocument/2006/relationships/tags" Target="../tags/tag495.xml"/><Relationship Id="rId61" Type="http://schemas.openxmlformats.org/officeDocument/2006/relationships/tags" Target="../tags/tag551.xml"/><Relationship Id="rId19" Type="http://schemas.openxmlformats.org/officeDocument/2006/relationships/tags" Target="../tags/tag509.xml"/><Relationship Id="rId14" Type="http://schemas.openxmlformats.org/officeDocument/2006/relationships/tags" Target="../tags/tag504.xml"/><Relationship Id="rId22" Type="http://schemas.openxmlformats.org/officeDocument/2006/relationships/tags" Target="../tags/tag512.xml"/><Relationship Id="rId27" Type="http://schemas.openxmlformats.org/officeDocument/2006/relationships/tags" Target="../tags/tag517.xml"/><Relationship Id="rId30" Type="http://schemas.openxmlformats.org/officeDocument/2006/relationships/tags" Target="../tags/tag520.xml"/><Relationship Id="rId35" Type="http://schemas.openxmlformats.org/officeDocument/2006/relationships/tags" Target="../tags/tag525.xml"/><Relationship Id="rId43" Type="http://schemas.openxmlformats.org/officeDocument/2006/relationships/tags" Target="../tags/tag533.xml"/><Relationship Id="rId48" Type="http://schemas.openxmlformats.org/officeDocument/2006/relationships/tags" Target="../tags/tag538.xml"/><Relationship Id="rId56" Type="http://schemas.openxmlformats.org/officeDocument/2006/relationships/tags" Target="../tags/tag546.xml"/><Relationship Id="rId64" Type="http://schemas.openxmlformats.org/officeDocument/2006/relationships/oleObject" Target="../embeddings/oleObject17.bin"/><Relationship Id="rId8" Type="http://schemas.openxmlformats.org/officeDocument/2006/relationships/tags" Target="../tags/tag498.xml"/><Relationship Id="rId51" Type="http://schemas.openxmlformats.org/officeDocument/2006/relationships/tags" Target="../tags/tag541.xml"/><Relationship Id="rId3" Type="http://schemas.openxmlformats.org/officeDocument/2006/relationships/tags" Target="../tags/tag493.xml"/><Relationship Id="rId12" Type="http://schemas.openxmlformats.org/officeDocument/2006/relationships/tags" Target="../tags/tag502.xml"/><Relationship Id="rId17" Type="http://schemas.openxmlformats.org/officeDocument/2006/relationships/tags" Target="../tags/tag507.xml"/><Relationship Id="rId25" Type="http://schemas.openxmlformats.org/officeDocument/2006/relationships/tags" Target="../tags/tag515.xml"/><Relationship Id="rId33" Type="http://schemas.openxmlformats.org/officeDocument/2006/relationships/tags" Target="../tags/tag523.xml"/><Relationship Id="rId38" Type="http://schemas.openxmlformats.org/officeDocument/2006/relationships/tags" Target="../tags/tag528.xml"/><Relationship Id="rId46" Type="http://schemas.openxmlformats.org/officeDocument/2006/relationships/tags" Target="../tags/tag536.xml"/><Relationship Id="rId59" Type="http://schemas.openxmlformats.org/officeDocument/2006/relationships/tags" Target="../tags/tag549.xml"/><Relationship Id="rId67" Type="http://schemas.openxmlformats.org/officeDocument/2006/relationships/chart" Target="../charts/chart10.xml"/><Relationship Id="rId20" Type="http://schemas.openxmlformats.org/officeDocument/2006/relationships/tags" Target="../tags/tag510.xml"/><Relationship Id="rId41" Type="http://schemas.openxmlformats.org/officeDocument/2006/relationships/tags" Target="../tags/tag531.xml"/><Relationship Id="rId54" Type="http://schemas.openxmlformats.org/officeDocument/2006/relationships/tags" Target="../tags/tag544.xml"/><Relationship Id="rId62" Type="http://schemas.openxmlformats.org/officeDocument/2006/relationships/slideLayout" Target="../slideLayouts/slideLayout3.xml"/><Relationship Id="rId1" Type="http://schemas.openxmlformats.org/officeDocument/2006/relationships/tags" Target="../tags/tag491.xml"/><Relationship Id="rId6" Type="http://schemas.openxmlformats.org/officeDocument/2006/relationships/tags" Target="../tags/tag496.xml"/><Relationship Id="rId15" Type="http://schemas.openxmlformats.org/officeDocument/2006/relationships/tags" Target="../tags/tag505.xml"/><Relationship Id="rId23" Type="http://schemas.openxmlformats.org/officeDocument/2006/relationships/tags" Target="../tags/tag513.xml"/><Relationship Id="rId28" Type="http://schemas.openxmlformats.org/officeDocument/2006/relationships/tags" Target="../tags/tag518.xml"/><Relationship Id="rId36" Type="http://schemas.openxmlformats.org/officeDocument/2006/relationships/tags" Target="../tags/tag526.xml"/><Relationship Id="rId49" Type="http://schemas.openxmlformats.org/officeDocument/2006/relationships/tags" Target="../tags/tag539.xml"/><Relationship Id="rId57" Type="http://schemas.openxmlformats.org/officeDocument/2006/relationships/tags" Target="../tags/tag547.xml"/><Relationship Id="rId10" Type="http://schemas.openxmlformats.org/officeDocument/2006/relationships/tags" Target="../tags/tag500.xml"/><Relationship Id="rId31" Type="http://schemas.openxmlformats.org/officeDocument/2006/relationships/tags" Target="../tags/tag521.xml"/><Relationship Id="rId44" Type="http://schemas.openxmlformats.org/officeDocument/2006/relationships/tags" Target="../tags/tag534.xml"/><Relationship Id="rId52" Type="http://schemas.openxmlformats.org/officeDocument/2006/relationships/tags" Target="../tags/tag542.xml"/><Relationship Id="rId60" Type="http://schemas.openxmlformats.org/officeDocument/2006/relationships/tags" Target="../tags/tag550.xml"/><Relationship Id="rId65" Type="http://schemas.openxmlformats.org/officeDocument/2006/relationships/image" Target="../media/image1.emf"/><Relationship Id="rId4" Type="http://schemas.openxmlformats.org/officeDocument/2006/relationships/tags" Target="../tags/tag494.xml"/><Relationship Id="rId9" Type="http://schemas.openxmlformats.org/officeDocument/2006/relationships/tags" Target="../tags/tag499.xml"/><Relationship Id="rId13" Type="http://schemas.openxmlformats.org/officeDocument/2006/relationships/tags" Target="../tags/tag503.xml"/><Relationship Id="rId18" Type="http://schemas.openxmlformats.org/officeDocument/2006/relationships/tags" Target="../tags/tag508.xml"/><Relationship Id="rId39" Type="http://schemas.openxmlformats.org/officeDocument/2006/relationships/tags" Target="../tags/tag529.xml"/></Relationships>
</file>

<file path=ppt/slides/_rels/slide19.xml.rels><?xml version="1.0" encoding="UTF-8" standalone="yes"?>
<Relationships xmlns="http://schemas.openxmlformats.org/package/2006/relationships"><Relationship Id="rId8" Type="http://schemas.openxmlformats.org/officeDocument/2006/relationships/tags" Target="../tags/tag559.xml"/><Relationship Id="rId13" Type="http://schemas.openxmlformats.org/officeDocument/2006/relationships/tags" Target="../tags/tag564.xml"/><Relationship Id="rId18" Type="http://schemas.openxmlformats.org/officeDocument/2006/relationships/tags" Target="../tags/tag569.xml"/><Relationship Id="rId26" Type="http://schemas.openxmlformats.org/officeDocument/2006/relationships/chart" Target="../charts/chart11.xml"/><Relationship Id="rId3" Type="http://schemas.openxmlformats.org/officeDocument/2006/relationships/tags" Target="../tags/tag554.xml"/><Relationship Id="rId21" Type="http://schemas.openxmlformats.org/officeDocument/2006/relationships/tags" Target="../tags/tag572.xml"/><Relationship Id="rId7" Type="http://schemas.openxmlformats.org/officeDocument/2006/relationships/tags" Target="../tags/tag558.xml"/><Relationship Id="rId12" Type="http://schemas.openxmlformats.org/officeDocument/2006/relationships/tags" Target="../tags/tag563.xml"/><Relationship Id="rId17" Type="http://schemas.openxmlformats.org/officeDocument/2006/relationships/tags" Target="../tags/tag568.xml"/><Relationship Id="rId25" Type="http://schemas.openxmlformats.org/officeDocument/2006/relationships/image" Target="../media/image18.emf"/><Relationship Id="rId2" Type="http://schemas.openxmlformats.org/officeDocument/2006/relationships/tags" Target="../tags/tag553.xml"/><Relationship Id="rId16" Type="http://schemas.openxmlformats.org/officeDocument/2006/relationships/tags" Target="../tags/tag567.xml"/><Relationship Id="rId20" Type="http://schemas.openxmlformats.org/officeDocument/2006/relationships/tags" Target="../tags/tag571.xml"/><Relationship Id="rId1" Type="http://schemas.openxmlformats.org/officeDocument/2006/relationships/tags" Target="../tags/tag552.xml"/><Relationship Id="rId6" Type="http://schemas.openxmlformats.org/officeDocument/2006/relationships/tags" Target="../tags/tag557.xml"/><Relationship Id="rId11" Type="http://schemas.openxmlformats.org/officeDocument/2006/relationships/tags" Target="../tags/tag562.xml"/><Relationship Id="rId24" Type="http://schemas.openxmlformats.org/officeDocument/2006/relationships/oleObject" Target="../embeddings/oleObject18.bin"/><Relationship Id="rId5" Type="http://schemas.openxmlformats.org/officeDocument/2006/relationships/tags" Target="../tags/tag556.xml"/><Relationship Id="rId15" Type="http://schemas.openxmlformats.org/officeDocument/2006/relationships/tags" Target="../tags/tag566.xml"/><Relationship Id="rId23" Type="http://schemas.openxmlformats.org/officeDocument/2006/relationships/notesSlide" Target="../notesSlides/notesSlide6.xml"/><Relationship Id="rId10" Type="http://schemas.openxmlformats.org/officeDocument/2006/relationships/tags" Target="../tags/tag561.xml"/><Relationship Id="rId19" Type="http://schemas.openxmlformats.org/officeDocument/2006/relationships/tags" Target="../tags/tag570.xml"/><Relationship Id="rId4" Type="http://schemas.openxmlformats.org/officeDocument/2006/relationships/tags" Target="../tags/tag555.xml"/><Relationship Id="rId9" Type="http://schemas.openxmlformats.org/officeDocument/2006/relationships/tags" Target="../tags/tag560.xml"/><Relationship Id="rId14" Type="http://schemas.openxmlformats.org/officeDocument/2006/relationships/tags" Target="../tags/tag565.xml"/><Relationship Id="rId22" Type="http://schemas.openxmlformats.org/officeDocument/2006/relationships/slideLayout" Target="../slideLayouts/slideLayout3.xml"/><Relationship Id="rId27"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3" Type="http://schemas.openxmlformats.org/officeDocument/2006/relationships/tags" Target="../tags/tag585.xml"/><Relationship Id="rId18" Type="http://schemas.openxmlformats.org/officeDocument/2006/relationships/tags" Target="../tags/tag590.xml"/><Relationship Id="rId26" Type="http://schemas.openxmlformats.org/officeDocument/2006/relationships/tags" Target="../tags/tag598.xml"/><Relationship Id="rId39" Type="http://schemas.openxmlformats.org/officeDocument/2006/relationships/oleObject" Target="../embeddings/oleObject19.bin"/><Relationship Id="rId21" Type="http://schemas.openxmlformats.org/officeDocument/2006/relationships/tags" Target="../tags/tag593.xml"/><Relationship Id="rId34" Type="http://schemas.openxmlformats.org/officeDocument/2006/relationships/tags" Target="../tags/tag606.xml"/><Relationship Id="rId42" Type="http://schemas.openxmlformats.org/officeDocument/2006/relationships/chart" Target="../charts/chart14.xml"/><Relationship Id="rId7" Type="http://schemas.openxmlformats.org/officeDocument/2006/relationships/tags" Target="../tags/tag579.xml"/><Relationship Id="rId2" Type="http://schemas.openxmlformats.org/officeDocument/2006/relationships/tags" Target="../tags/tag574.xml"/><Relationship Id="rId16" Type="http://schemas.openxmlformats.org/officeDocument/2006/relationships/tags" Target="../tags/tag588.xml"/><Relationship Id="rId20" Type="http://schemas.openxmlformats.org/officeDocument/2006/relationships/tags" Target="../tags/tag592.xml"/><Relationship Id="rId29" Type="http://schemas.openxmlformats.org/officeDocument/2006/relationships/tags" Target="../tags/tag601.xml"/><Relationship Id="rId41" Type="http://schemas.openxmlformats.org/officeDocument/2006/relationships/chart" Target="../charts/chart13.xml"/><Relationship Id="rId1" Type="http://schemas.openxmlformats.org/officeDocument/2006/relationships/tags" Target="../tags/tag573.xml"/><Relationship Id="rId6" Type="http://schemas.openxmlformats.org/officeDocument/2006/relationships/tags" Target="../tags/tag578.xml"/><Relationship Id="rId11" Type="http://schemas.openxmlformats.org/officeDocument/2006/relationships/tags" Target="../tags/tag583.xml"/><Relationship Id="rId24" Type="http://schemas.openxmlformats.org/officeDocument/2006/relationships/tags" Target="../tags/tag596.xml"/><Relationship Id="rId32" Type="http://schemas.openxmlformats.org/officeDocument/2006/relationships/tags" Target="../tags/tag604.xml"/><Relationship Id="rId37" Type="http://schemas.openxmlformats.org/officeDocument/2006/relationships/slideLayout" Target="../slideLayouts/slideLayout3.xml"/><Relationship Id="rId40" Type="http://schemas.openxmlformats.org/officeDocument/2006/relationships/image" Target="../media/image18.emf"/><Relationship Id="rId5" Type="http://schemas.openxmlformats.org/officeDocument/2006/relationships/tags" Target="../tags/tag577.xml"/><Relationship Id="rId15" Type="http://schemas.openxmlformats.org/officeDocument/2006/relationships/tags" Target="../tags/tag587.xml"/><Relationship Id="rId23" Type="http://schemas.openxmlformats.org/officeDocument/2006/relationships/tags" Target="../tags/tag595.xml"/><Relationship Id="rId28" Type="http://schemas.openxmlformats.org/officeDocument/2006/relationships/tags" Target="../tags/tag600.xml"/><Relationship Id="rId36" Type="http://schemas.openxmlformats.org/officeDocument/2006/relationships/tags" Target="../tags/tag608.xml"/><Relationship Id="rId10" Type="http://schemas.openxmlformats.org/officeDocument/2006/relationships/tags" Target="../tags/tag582.xml"/><Relationship Id="rId19" Type="http://schemas.openxmlformats.org/officeDocument/2006/relationships/tags" Target="../tags/tag591.xml"/><Relationship Id="rId31" Type="http://schemas.openxmlformats.org/officeDocument/2006/relationships/tags" Target="../tags/tag603.xml"/><Relationship Id="rId4" Type="http://schemas.openxmlformats.org/officeDocument/2006/relationships/tags" Target="../tags/tag576.xml"/><Relationship Id="rId9" Type="http://schemas.openxmlformats.org/officeDocument/2006/relationships/tags" Target="../tags/tag581.xml"/><Relationship Id="rId14" Type="http://schemas.openxmlformats.org/officeDocument/2006/relationships/tags" Target="../tags/tag586.xml"/><Relationship Id="rId22" Type="http://schemas.openxmlformats.org/officeDocument/2006/relationships/tags" Target="../tags/tag594.xml"/><Relationship Id="rId27" Type="http://schemas.openxmlformats.org/officeDocument/2006/relationships/tags" Target="../tags/tag599.xml"/><Relationship Id="rId30" Type="http://schemas.openxmlformats.org/officeDocument/2006/relationships/tags" Target="../tags/tag602.xml"/><Relationship Id="rId35" Type="http://schemas.openxmlformats.org/officeDocument/2006/relationships/tags" Target="../tags/tag607.xml"/><Relationship Id="rId43" Type="http://schemas.openxmlformats.org/officeDocument/2006/relationships/chart" Target="../charts/chart15.xml"/><Relationship Id="rId8" Type="http://schemas.openxmlformats.org/officeDocument/2006/relationships/tags" Target="../tags/tag580.xml"/><Relationship Id="rId3" Type="http://schemas.openxmlformats.org/officeDocument/2006/relationships/tags" Target="../tags/tag575.xml"/><Relationship Id="rId12" Type="http://schemas.openxmlformats.org/officeDocument/2006/relationships/tags" Target="../tags/tag584.xml"/><Relationship Id="rId17" Type="http://schemas.openxmlformats.org/officeDocument/2006/relationships/tags" Target="../tags/tag589.xml"/><Relationship Id="rId25" Type="http://schemas.openxmlformats.org/officeDocument/2006/relationships/tags" Target="../tags/tag597.xml"/><Relationship Id="rId33" Type="http://schemas.openxmlformats.org/officeDocument/2006/relationships/tags" Target="../tags/tag605.xml"/><Relationship Id="rId38"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1.jpeg"/><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611.xml"/><Relationship Id="rId5" Type="http://schemas.openxmlformats.org/officeDocument/2006/relationships/chart" Target="../charts/chart16.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612.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13.xml"/><Relationship Id="rId5" Type="http://schemas.openxmlformats.org/officeDocument/2006/relationships/image" Target="../media/image19.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614.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615.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16.xml"/><Relationship Id="rId5" Type="http://schemas.openxmlformats.org/officeDocument/2006/relationships/image" Target="../media/image19.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26" Type="http://schemas.openxmlformats.org/officeDocument/2006/relationships/tags" Target="../tags/tag642.xml"/><Relationship Id="rId21" Type="http://schemas.openxmlformats.org/officeDocument/2006/relationships/tags" Target="../tags/tag637.xml"/><Relationship Id="rId42" Type="http://schemas.openxmlformats.org/officeDocument/2006/relationships/tags" Target="../tags/tag658.xml"/><Relationship Id="rId47" Type="http://schemas.openxmlformats.org/officeDocument/2006/relationships/tags" Target="../tags/tag663.xml"/><Relationship Id="rId63" Type="http://schemas.openxmlformats.org/officeDocument/2006/relationships/tags" Target="../tags/tag679.xml"/><Relationship Id="rId68" Type="http://schemas.openxmlformats.org/officeDocument/2006/relationships/oleObject" Target="../embeddings/oleObject23.bin"/><Relationship Id="rId7" Type="http://schemas.openxmlformats.org/officeDocument/2006/relationships/tags" Target="../tags/tag623.xml"/><Relationship Id="rId71" Type="http://schemas.openxmlformats.org/officeDocument/2006/relationships/chart" Target="../charts/chart18.xml"/><Relationship Id="rId2" Type="http://schemas.openxmlformats.org/officeDocument/2006/relationships/tags" Target="../tags/tag618.xml"/><Relationship Id="rId16" Type="http://schemas.openxmlformats.org/officeDocument/2006/relationships/tags" Target="../tags/tag632.xml"/><Relationship Id="rId29" Type="http://schemas.openxmlformats.org/officeDocument/2006/relationships/tags" Target="../tags/tag645.xml"/><Relationship Id="rId11" Type="http://schemas.openxmlformats.org/officeDocument/2006/relationships/tags" Target="../tags/tag627.xml"/><Relationship Id="rId24" Type="http://schemas.openxmlformats.org/officeDocument/2006/relationships/tags" Target="../tags/tag640.xml"/><Relationship Id="rId32" Type="http://schemas.openxmlformats.org/officeDocument/2006/relationships/tags" Target="../tags/tag648.xml"/><Relationship Id="rId37" Type="http://schemas.openxmlformats.org/officeDocument/2006/relationships/tags" Target="../tags/tag653.xml"/><Relationship Id="rId40" Type="http://schemas.openxmlformats.org/officeDocument/2006/relationships/tags" Target="../tags/tag656.xml"/><Relationship Id="rId45" Type="http://schemas.openxmlformats.org/officeDocument/2006/relationships/tags" Target="../tags/tag661.xml"/><Relationship Id="rId53" Type="http://schemas.openxmlformats.org/officeDocument/2006/relationships/tags" Target="../tags/tag669.xml"/><Relationship Id="rId58" Type="http://schemas.openxmlformats.org/officeDocument/2006/relationships/tags" Target="../tags/tag674.xml"/><Relationship Id="rId66" Type="http://schemas.openxmlformats.org/officeDocument/2006/relationships/tags" Target="../tags/tag682.xml"/><Relationship Id="rId5" Type="http://schemas.openxmlformats.org/officeDocument/2006/relationships/tags" Target="../tags/tag621.xml"/><Relationship Id="rId61" Type="http://schemas.openxmlformats.org/officeDocument/2006/relationships/tags" Target="../tags/tag677.xml"/><Relationship Id="rId19" Type="http://schemas.openxmlformats.org/officeDocument/2006/relationships/tags" Target="../tags/tag635.xml"/><Relationship Id="rId14" Type="http://schemas.openxmlformats.org/officeDocument/2006/relationships/tags" Target="../tags/tag630.xml"/><Relationship Id="rId22" Type="http://schemas.openxmlformats.org/officeDocument/2006/relationships/tags" Target="../tags/tag638.xml"/><Relationship Id="rId27" Type="http://schemas.openxmlformats.org/officeDocument/2006/relationships/tags" Target="../tags/tag643.xml"/><Relationship Id="rId30" Type="http://schemas.openxmlformats.org/officeDocument/2006/relationships/tags" Target="../tags/tag646.xml"/><Relationship Id="rId35" Type="http://schemas.openxmlformats.org/officeDocument/2006/relationships/tags" Target="../tags/tag651.xml"/><Relationship Id="rId43" Type="http://schemas.openxmlformats.org/officeDocument/2006/relationships/tags" Target="../tags/tag659.xml"/><Relationship Id="rId48" Type="http://schemas.openxmlformats.org/officeDocument/2006/relationships/tags" Target="../tags/tag664.xml"/><Relationship Id="rId56" Type="http://schemas.openxmlformats.org/officeDocument/2006/relationships/tags" Target="../tags/tag672.xml"/><Relationship Id="rId64" Type="http://schemas.openxmlformats.org/officeDocument/2006/relationships/tags" Target="../tags/tag680.xml"/><Relationship Id="rId69" Type="http://schemas.openxmlformats.org/officeDocument/2006/relationships/image" Target="../media/image18.emf"/><Relationship Id="rId8" Type="http://schemas.openxmlformats.org/officeDocument/2006/relationships/tags" Target="../tags/tag624.xml"/><Relationship Id="rId51" Type="http://schemas.openxmlformats.org/officeDocument/2006/relationships/tags" Target="../tags/tag667.xml"/><Relationship Id="rId3" Type="http://schemas.openxmlformats.org/officeDocument/2006/relationships/tags" Target="../tags/tag619.xml"/><Relationship Id="rId12" Type="http://schemas.openxmlformats.org/officeDocument/2006/relationships/tags" Target="../tags/tag628.xml"/><Relationship Id="rId17" Type="http://schemas.openxmlformats.org/officeDocument/2006/relationships/tags" Target="../tags/tag633.xml"/><Relationship Id="rId25" Type="http://schemas.openxmlformats.org/officeDocument/2006/relationships/tags" Target="../tags/tag641.xml"/><Relationship Id="rId33" Type="http://schemas.openxmlformats.org/officeDocument/2006/relationships/tags" Target="../tags/tag649.xml"/><Relationship Id="rId38" Type="http://schemas.openxmlformats.org/officeDocument/2006/relationships/tags" Target="../tags/tag654.xml"/><Relationship Id="rId46" Type="http://schemas.openxmlformats.org/officeDocument/2006/relationships/tags" Target="../tags/tag662.xml"/><Relationship Id="rId59" Type="http://schemas.openxmlformats.org/officeDocument/2006/relationships/tags" Target="../tags/tag675.xml"/><Relationship Id="rId67" Type="http://schemas.openxmlformats.org/officeDocument/2006/relationships/slideLayout" Target="../slideLayouts/slideLayout3.xml"/><Relationship Id="rId20" Type="http://schemas.openxmlformats.org/officeDocument/2006/relationships/tags" Target="../tags/tag636.xml"/><Relationship Id="rId41" Type="http://schemas.openxmlformats.org/officeDocument/2006/relationships/tags" Target="../tags/tag657.xml"/><Relationship Id="rId54" Type="http://schemas.openxmlformats.org/officeDocument/2006/relationships/tags" Target="../tags/tag670.xml"/><Relationship Id="rId62" Type="http://schemas.openxmlformats.org/officeDocument/2006/relationships/tags" Target="../tags/tag678.xml"/><Relationship Id="rId70" Type="http://schemas.openxmlformats.org/officeDocument/2006/relationships/chart" Target="../charts/chart17.xml"/><Relationship Id="rId1" Type="http://schemas.openxmlformats.org/officeDocument/2006/relationships/tags" Target="../tags/tag617.xml"/><Relationship Id="rId6" Type="http://schemas.openxmlformats.org/officeDocument/2006/relationships/tags" Target="../tags/tag622.xml"/><Relationship Id="rId15" Type="http://schemas.openxmlformats.org/officeDocument/2006/relationships/tags" Target="../tags/tag631.xml"/><Relationship Id="rId23" Type="http://schemas.openxmlformats.org/officeDocument/2006/relationships/tags" Target="../tags/tag639.xml"/><Relationship Id="rId28" Type="http://schemas.openxmlformats.org/officeDocument/2006/relationships/tags" Target="../tags/tag644.xml"/><Relationship Id="rId36" Type="http://schemas.openxmlformats.org/officeDocument/2006/relationships/tags" Target="../tags/tag652.xml"/><Relationship Id="rId49" Type="http://schemas.openxmlformats.org/officeDocument/2006/relationships/tags" Target="../tags/tag665.xml"/><Relationship Id="rId57" Type="http://schemas.openxmlformats.org/officeDocument/2006/relationships/tags" Target="../tags/tag673.xml"/><Relationship Id="rId10" Type="http://schemas.openxmlformats.org/officeDocument/2006/relationships/tags" Target="../tags/tag626.xml"/><Relationship Id="rId31" Type="http://schemas.openxmlformats.org/officeDocument/2006/relationships/tags" Target="../tags/tag647.xml"/><Relationship Id="rId44" Type="http://schemas.openxmlformats.org/officeDocument/2006/relationships/tags" Target="../tags/tag660.xml"/><Relationship Id="rId52" Type="http://schemas.openxmlformats.org/officeDocument/2006/relationships/tags" Target="../tags/tag668.xml"/><Relationship Id="rId60" Type="http://schemas.openxmlformats.org/officeDocument/2006/relationships/tags" Target="../tags/tag676.xml"/><Relationship Id="rId65" Type="http://schemas.openxmlformats.org/officeDocument/2006/relationships/tags" Target="../tags/tag681.xml"/><Relationship Id="rId4" Type="http://schemas.openxmlformats.org/officeDocument/2006/relationships/tags" Target="../tags/tag620.xml"/><Relationship Id="rId9" Type="http://schemas.openxmlformats.org/officeDocument/2006/relationships/tags" Target="../tags/tag625.xml"/><Relationship Id="rId13" Type="http://schemas.openxmlformats.org/officeDocument/2006/relationships/tags" Target="../tags/tag629.xml"/><Relationship Id="rId18" Type="http://schemas.openxmlformats.org/officeDocument/2006/relationships/tags" Target="../tags/tag634.xml"/><Relationship Id="rId39" Type="http://schemas.openxmlformats.org/officeDocument/2006/relationships/tags" Target="../tags/tag655.xml"/><Relationship Id="rId34" Type="http://schemas.openxmlformats.org/officeDocument/2006/relationships/tags" Target="../tags/tag650.xml"/><Relationship Id="rId50" Type="http://schemas.openxmlformats.org/officeDocument/2006/relationships/tags" Target="../tags/tag666.xml"/><Relationship Id="rId55" Type="http://schemas.openxmlformats.org/officeDocument/2006/relationships/tags" Target="../tags/tag671.xml"/></Relationships>
</file>

<file path=ppt/slides/_rels/slide29.xml.rels><?xml version="1.0" encoding="UTF-8" standalone="yes"?>
<Relationships xmlns="http://schemas.openxmlformats.org/package/2006/relationships"><Relationship Id="rId8" Type="http://schemas.openxmlformats.org/officeDocument/2006/relationships/tags" Target="../tags/tag690.xml"/><Relationship Id="rId13" Type="http://schemas.openxmlformats.org/officeDocument/2006/relationships/tags" Target="../tags/tag695.xml"/><Relationship Id="rId18" Type="http://schemas.openxmlformats.org/officeDocument/2006/relationships/slideLayout" Target="../slideLayouts/slideLayout3.xml"/><Relationship Id="rId3" Type="http://schemas.openxmlformats.org/officeDocument/2006/relationships/tags" Target="../tags/tag685.xml"/><Relationship Id="rId21" Type="http://schemas.openxmlformats.org/officeDocument/2006/relationships/chart" Target="../charts/chart19.xml"/><Relationship Id="rId7" Type="http://schemas.openxmlformats.org/officeDocument/2006/relationships/tags" Target="../tags/tag689.xml"/><Relationship Id="rId12" Type="http://schemas.openxmlformats.org/officeDocument/2006/relationships/tags" Target="../tags/tag694.xml"/><Relationship Id="rId17" Type="http://schemas.openxmlformats.org/officeDocument/2006/relationships/tags" Target="../tags/tag699.xml"/><Relationship Id="rId2" Type="http://schemas.openxmlformats.org/officeDocument/2006/relationships/tags" Target="../tags/tag684.xml"/><Relationship Id="rId16" Type="http://schemas.openxmlformats.org/officeDocument/2006/relationships/tags" Target="../tags/tag698.xml"/><Relationship Id="rId20" Type="http://schemas.openxmlformats.org/officeDocument/2006/relationships/image" Target="../media/image19.emf"/><Relationship Id="rId1" Type="http://schemas.openxmlformats.org/officeDocument/2006/relationships/tags" Target="../tags/tag683.xml"/><Relationship Id="rId6" Type="http://schemas.openxmlformats.org/officeDocument/2006/relationships/tags" Target="../tags/tag688.xml"/><Relationship Id="rId11" Type="http://schemas.openxmlformats.org/officeDocument/2006/relationships/tags" Target="../tags/tag693.xml"/><Relationship Id="rId5" Type="http://schemas.openxmlformats.org/officeDocument/2006/relationships/tags" Target="../tags/tag687.xml"/><Relationship Id="rId15" Type="http://schemas.openxmlformats.org/officeDocument/2006/relationships/tags" Target="../tags/tag697.xml"/><Relationship Id="rId23" Type="http://schemas.openxmlformats.org/officeDocument/2006/relationships/chart" Target="../charts/chart21.xml"/><Relationship Id="rId10" Type="http://schemas.openxmlformats.org/officeDocument/2006/relationships/tags" Target="../tags/tag692.xml"/><Relationship Id="rId19" Type="http://schemas.openxmlformats.org/officeDocument/2006/relationships/oleObject" Target="../embeddings/oleObject24.bin"/><Relationship Id="rId4" Type="http://schemas.openxmlformats.org/officeDocument/2006/relationships/tags" Target="../tags/tag686.xml"/><Relationship Id="rId9" Type="http://schemas.openxmlformats.org/officeDocument/2006/relationships/tags" Target="../tags/tag691.xml"/><Relationship Id="rId14" Type="http://schemas.openxmlformats.org/officeDocument/2006/relationships/tags" Target="../tags/tag696.xml"/><Relationship Id="rId22" Type="http://schemas.openxmlformats.org/officeDocument/2006/relationships/chart" Target="../charts/chart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tags" Target="../tags/tag700.x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701.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702.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03.xml"/><Relationship Id="rId5" Type="http://schemas.openxmlformats.org/officeDocument/2006/relationships/image" Target="../media/image19.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704.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705.xml"/><Relationship Id="rId5" Type="http://schemas.openxmlformats.org/officeDocument/2006/relationships/image" Target="../media/image19.e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706.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707.xml"/><Relationship Id="rId5" Type="http://schemas.openxmlformats.org/officeDocument/2006/relationships/image" Target="../media/image22.emf"/><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708.xml"/><Relationship Id="rId5" Type="http://schemas.openxmlformats.org/officeDocument/2006/relationships/image" Target="../media/image22.emf"/><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709.x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710.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711.xml"/><Relationship Id="rId4" Type="http://schemas.openxmlformats.org/officeDocument/2006/relationships/image" Target="../media/image19.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712.xml"/><Relationship Id="rId4" Type="http://schemas.openxmlformats.org/officeDocument/2006/relationships/image" Target="../media/image19.emf"/></Relationships>
</file>

<file path=ppt/slides/_rels/slide44.xml.rels><?xml version="1.0" encoding="UTF-8" standalone="yes"?>
<Relationships xmlns="http://schemas.openxmlformats.org/package/2006/relationships"><Relationship Id="rId26" Type="http://schemas.openxmlformats.org/officeDocument/2006/relationships/tags" Target="../tags/tag738.xml"/><Relationship Id="rId21" Type="http://schemas.openxmlformats.org/officeDocument/2006/relationships/tags" Target="../tags/tag733.xml"/><Relationship Id="rId42" Type="http://schemas.openxmlformats.org/officeDocument/2006/relationships/tags" Target="../tags/tag754.xml"/><Relationship Id="rId47" Type="http://schemas.openxmlformats.org/officeDocument/2006/relationships/tags" Target="../tags/tag759.xml"/><Relationship Id="rId63" Type="http://schemas.openxmlformats.org/officeDocument/2006/relationships/tags" Target="../tags/tag775.xml"/><Relationship Id="rId68" Type="http://schemas.openxmlformats.org/officeDocument/2006/relationships/tags" Target="../tags/tag780.xml"/><Relationship Id="rId7" Type="http://schemas.openxmlformats.org/officeDocument/2006/relationships/tags" Target="../tags/tag719.xml"/><Relationship Id="rId71" Type="http://schemas.openxmlformats.org/officeDocument/2006/relationships/image" Target="../media/image18.emf"/><Relationship Id="rId2" Type="http://schemas.openxmlformats.org/officeDocument/2006/relationships/tags" Target="../tags/tag714.xml"/><Relationship Id="rId16" Type="http://schemas.openxmlformats.org/officeDocument/2006/relationships/tags" Target="../tags/tag728.xml"/><Relationship Id="rId29" Type="http://schemas.openxmlformats.org/officeDocument/2006/relationships/tags" Target="../tags/tag741.xml"/><Relationship Id="rId11" Type="http://schemas.openxmlformats.org/officeDocument/2006/relationships/tags" Target="../tags/tag723.xml"/><Relationship Id="rId24" Type="http://schemas.openxmlformats.org/officeDocument/2006/relationships/tags" Target="../tags/tag736.xml"/><Relationship Id="rId32" Type="http://schemas.openxmlformats.org/officeDocument/2006/relationships/tags" Target="../tags/tag744.xml"/><Relationship Id="rId37" Type="http://schemas.openxmlformats.org/officeDocument/2006/relationships/tags" Target="../tags/tag749.xml"/><Relationship Id="rId40" Type="http://schemas.openxmlformats.org/officeDocument/2006/relationships/tags" Target="../tags/tag752.xml"/><Relationship Id="rId45" Type="http://schemas.openxmlformats.org/officeDocument/2006/relationships/tags" Target="../tags/tag757.xml"/><Relationship Id="rId53" Type="http://schemas.openxmlformats.org/officeDocument/2006/relationships/tags" Target="../tags/tag765.xml"/><Relationship Id="rId58" Type="http://schemas.openxmlformats.org/officeDocument/2006/relationships/tags" Target="../tags/tag770.xml"/><Relationship Id="rId66" Type="http://schemas.openxmlformats.org/officeDocument/2006/relationships/tags" Target="../tags/tag778.xml"/><Relationship Id="rId5" Type="http://schemas.openxmlformats.org/officeDocument/2006/relationships/tags" Target="../tags/tag717.xml"/><Relationship Id="rId61" Type="http://schemas.openxmlformats.org/officeDocument/2006/relationships/tags" Target="../tags/tag773.xml"/><Relationship Id="rId19" Type="http://schemas.openxmlformats.org/officeDocument/2006/relationships/tags" Target="../tags/tag731.xml"/><Relationship Id="rId14" Type="http://schemas.openxmlformats.org/officeDocument/2006/relationships/tags" Target="../tags/tag726.xml"/><Relationship Id="rId22" Type="http://schemas.openxmlformats.org/officeDocument/2006/relationships/tags" Target="../tags/tag734.xml"/><Relationship Id="rId27" Type="http://schemas.openxmlformats.org/officeDocument/2006/relationships/tags" Target="../tags/tag739.xml"/><Relationship Id="rId30" Type="http://schemas.openxmlformats.org/officeDocument/2006/relationships/tags" Target="../tags/tag742.xml"/><Relationship Id="rId35" Type="http://schemas.openxmlformats.org/officeDocument/2006/relationships/tags" Target="../tags/tag747.xml"/><Relationship Id="rId43" Type="http://schemas.openxmlformats.org/officeDocument/2006/relationships/tags" Target="../tags/tag755.xml"/><Relationship Id="rId48" Type="http://schemas.openxmlformats.org/officeDocument/2006/relationships/tags" Target="../tags/tag760.xml"/><Relationship Id="rId56" Type="http://schemas.openxmlformats.org/officeDocument/2006/relationships/tags" Target="../tags/tag768.xml"/><Relationship Id="rId64" Type="http://schemas.openxmlformats.org/officeDocument/2006/relationships/tags" Target="../tags/tag776.xml"/><Relationship Id="rId69" Type="http://schemas.openxmlformats.org/officeDocument/2006/relationships/slideLayout" Target="../slideLayouts/slideLayout3.xml"/><Relationship Id="rId8" Type="http://schemas.openxmlformats.org/officeDocument/2006/relationships/tags" Target="../tags/tag720.xml"/><Relationship Id="rId51" Type="http://schemas.openxmlformats.org/officeDocument/2006/relationships/tags" Target="../tags/tag763.xml"/><Relationship Id="rId72" Type="http://schemas.openxmlformats.org/officeDocument/2006/relationships/chart" Target="../charts/chart22.xml"/><Relationship Id="rId3" Type="http://schemas.openxmlformats.org/officeDocument/2006/relationships/tags" Target="../tags/tag715.xml"/><Relationship Id="rId12" Type="http://schemas.openxmlformats.org/officeDocument/2006/relationships/tags" Target="../tags/tag724.xml"/><Relationship Id="rId17" Type="http://schemas.openxmlformats.org/officeDocument/2006/relationships/tags" Target="../tags/tag729.xml"/><Relationship Id="rId25" Type="http://schemas.openxmlformats.org/officeDocument/2006/relationships/tags" Target="../tags/tag737.xml"/><Relationship Id="rId33" Type="http://schemas.openxmlformats.org/officeDocument/2006/relationships/tags" Target="../tags/tag745.xml"/><Relationship Id="rId38" Type="http://schemas.openxmlformats.org/officeDocument/2006/relationships/tags" Target="../tags/tag750.xml"/><Relationship Id="rId46" Type="http://schemas.openxmlformats.org/officeDocument/2006/relationships/tags" Target="../tags/tag758.xml"/><Relationship Id="rId59" Type="http://schemas.openxmlformats.org/officeDocument/2006/relationships/tags" Target="../tags/tag771.xml"/><Relationship Id="rId67" Type="http://schemas.openxmlformats.org/officeDocument/2006/relationships/tags" Target="../tags/tag779.xml"/><Relationship Id="rId20" Type="http://schemas.openxmlformats.org/officeDocument/2006/relationships/tags" Target="../tags/tag732.xml"/><Relationship Id="rId41" Type="http://schemas.openxmlformats.org/officeDocument/2006/relationships/tags" Target="../tags/tag753.xml"/><Relationship Id="rId54" Type="http://schemas.openxmlformats.org/officeDocument/2006/relationships/tags" Target="../tags/tag766.xml"/><Relationship Id="rId62" Type="http://schemas.openxmlformats.org/officeDocument/2006/relationships/tags" Target="../tags/tag774.xml"/><Relationship Id="rId70" Type="http://schemas.openxmlformats.org/officeDocument/2006/relationships/oleObject" Target="../embeddings/oleObject38.bin"/><Relationship Id="rId1" Type="http://schemas.openxmlformats.org/officeDocument/2006/relationships/tags" Target="../tags/tag713.xml"/><Relationship Id="rId6" Type="http://schemas.openxmlformats.org/officeDocument/2006/relationships/tags" Target="../tags/tag718.xml"/><Relationship Id="rId15" Type="http://schemas.openxmlformats.org/officeDocument/2006/relationships/tags" Target="../tags/tag727.xml"/><Relationship Id="rId23" Type="http://schemas.openxmlformats.org/officeDocument/2006/relationships/tags" Target="../tags/tag735.xml"/><Relationship Id="rId28" Type="http://schemas.openxmlformats.org/officeDocument/2006/relationships/tags" Target="../tags/tag740.xml"/><Relationship Id="rId36" Type="http://schemas.openxmlformats.org/officeDocument/2006/relationships/tags" Target="../tags/tag748.xml"/><Relationship Id="rId49" Type="http://schemas.openxmlformats.org/officeDocument/2006/relationships/tags" Target="../tags/tag761.xml"/><Relationship Id="rId57" Type="http://schemas.openxmlformats.org/officeDocument/2006/relationships/tags" Target="../tags/tag769.xml"/><Relationship Id="rId10" Type="http://schemas.openxmlformats.org/officeDocument/2006/relationships/tags" Target="../tags/tag722.xml"/><Relationship Id="rId31" Type="http://schemas.openxmlformats.org/officeDocument/2006/relationships/tags" Target="../tags/tag743.xml"/><Relationship Id="rId44" Type="http://schemas.openxmlformats.org/officeDocument/2006/relationships/tags" Target="../tags/tag756.xml"/><Relationship Id="rId52" Type="http://schemas.openxmlformats.org/officeDocument/2006/relationships/tags" Target="../tags/tag764.xml"/><Relationship Id="rId60" Type="http://schemas.openxmlformats.org/officeDocument/2006/relationships/tags" Target="../tags/tag772.xml"/><Relationship Id="rId65" Type="http://schemas.openxmlformats.org/officeDocument/2006/relationships/tags" Target="../tags/tag777.xml"/><Relationship Id="rId4" Type="http://schemas.openxmlformats.org/officeDocument/2006/relationships/tags" Target="../tags/tag716.xml"/><Relationship Id="rId9" Type="http://schemas.openxmlformats.org/officeDocument/2006/relationships/tags" Target="../tags/tag721.xml"/><Relationship Id="rId13" Type="http://schemas.openxmlformats.org/officeDocument/2006/relationships/tags" Target="../tags/tag725.xml"/><Relationship Id="rId18" Type="http://schemas.openxmlformats.org/officeDocument/2006/relationships/tags" Target="../tags/tag730.xml"/><Relationship Id="rId39" Type="http://schemas.openxmlformats.org/officeDocument/2006/relationships/tags" Target="../tags/tag751.xml"/><Relationship Id="rId34" Type="http://schemas.openxmlformats.org/officeDocument/2006/relationships/tags" Target="../tags/tag746.xml"/><Relationship Id="rId50" Type="http://schemas.openxmlformats.org/officeDocument/2006/relationships/tags" Target="../tags/tag762.xml"/><Relationship Id="rId55" Type="http://schemas.openxmlformats.org/officeDocument/2006/relationships/tags" Target="../tags/tag767.xml"/></Relationships>
</file>

<file path=ppt/slides/_rels/slide45.xml.rels><?xml version="1.0" encoding="UTF-8" standalone="yes"?>
<Relationships xmlns="http://schemas.openxmlformats.org/package/2006/relationships"><Relationship Id="rId8" Type="http://schemas.openxmlformats.org/officeDocument/2006/relationships/tags" Target="../tags/tag788.xml"/><Relationship Id="rId13" Type="http://schemas.openxmlformats.org/officeDocument/2006/relationships/chart" Target="../charts/chart23.xml"/><Relationship Id="rId3" Type="http://schemas.openxmlformats.org/officeDocument/2006/relationships/tags" Target="../tags/tag783.xml"/><Relationship Id="rId7" Type="http://schemas.openxmlformats.org/officeDocument/2006/relationships/tags" Target="../tags/tag787.xml"/><Relationship Id="rId12" Type="http://schemas.openxmlformats.org/officeDocument/2006/relationships/image" Target="../media/image1.emf"/><Relationship Id="rId2" Type="http://schemas.openxmlformats.org/officeDocument/2006/relationships/tags" Target="../tags/tag782.xml"/><Relationship Id="rId1" Type="http://schemas.openxmlformats.org/officeDocument/2006/relationships/tags" Target="../tags/tag781.xml"/><Relationship Id="rId6" Type="http://schemas.openxmlformats.org/officeDocument/2006/relationships/tags" Target="../tags/tag786.xml"/><Relationship Id="rId11" Type="http://schemas.openxmlformats.org/officeDocument/2006/relationships/oleObject" Target="../embeddings/oleObject39.bin"/><Relationship Id="rId5" Type="http://schemas.openxmlformats.org/officeDocument/2006/relationships/tags" Target="../tags/tag785.xml"/><Relationship Id="rId10" Type="http://schemas.openxmlformats.org/officeDocument/2006/relationships/slideLayout" Target="../slideLayouts/slideLayout3.xml"/><Relationship Id="rId4" Type="http://schemas.openxmlformats.org/officeDocument/2006/relationships/tags" Target="../tags/tag784.xml"/><Relationship Id="rId9" Type="http://schemas.openxmlformats.org/officeDocument/2006/relationships/tags" Target="../tags/tag789.xml"/></Relationships>
</file>

<file path=ppt/slides/_rels/slide46.xml.rels><?xml version="1.0" encoding="UTF-8" standalone="yes"?>
<Relationships xmlns="http://schemas.openxmlformats.org/package/2006/relationships"><Relationship Id="rId13" Type="http://schemas.openxmlformats.org/officeDocument/2006/relationships/tags" Target="../tags/tag802.xml"/><Relationship Id="rId18" Type="http://schemas.openxmlformats.org/officeDocument/2006/relationships/tags" Target="../tags/tag807.xml"/><Relationship Id="rId26" Type="http://schemas.openxmlformats.org/officeDocument/2006/relationships/tags" Target="../tags/tag815.xml"/><Relationship Id="rId39" Type="http://schemas.openxmlformats.org/officeDocument/2006/relationships/tags" Target="../tags/tag828.xml"/><Relationship Id="rId21" Type="http://schemas.openxmlformats.org/officeDocument/2006/relationships/tags" Target="../tags/tag810.xml"/><Relationship Id="rId34" Type="http://schemas.openxmlformats.org/officeDocument/2006/relationships/tags" Target="../tags/tag823.xml"/><Relationship Id="rId42" Type="http://schemas.openxmlformats.org/officeDocument/2006/relationships/tags" Target="../tags/tag831.xml"/><Relationship Id="rId47" Type="http://schemas.openxmlformats.org/officeDocument/2006/relationships/tags" Target="../tags/tag836.xml"/><Relationship Id="rId50" Type="http://schemas.openxmlformats.org/officeDocument/2006/relationships/tags" Target="../tags/tag839.xml"/><Relationship Id="rId55" Type="http://schemas.openxmlformats.org/officeDocument/2006/relationships/tags" Target="../tags/tag844.xml"/><Relationship Id="rId7" Type="http://schemas.openxmlformats.org/officeDocument/2006/relationships/tags" Target="../tags/tag796.xml"/><Relationship Id="rId2" Type="http://schemas.openxmlformats.org/officeDocument/2006/relationships/tags" Target="../tags/tag791.xml"/><Relationship Id="rId16" Type="http://schemas.openxmlformats.org/officeDocument/2006/relationships/tags" Target="../tags/tag805.xml"/><Relationship Id="rId29" Type="http://schemas.openxmlformats.org/officeDocument/2006/relationships/tags" Target="../tags/tag818.xml"/><Relationship Id="rId11" Type="http://schemas.openxmlformats.org/officeDocument/2006/relationships/tags" Target="../tags/tag800.xml"/><Relationship Id="rId24" Type="http://schemas.openxmlformats.org/officeDocument/2006/relationships/tags" Target="../tags/tag813.xml"/><Relationship Id="rId32" Type="http://schemas.openxmlformats.org/officeDocument/2006/relationships/tags" Target="../tags/tag821.xml"/><Relationship Id="rId37" Type="http://schemas.openxmlformats.org/officeDocument/2006/relationships/tags" Target="../tags/tag826.xml"/><Relationship Id="rId40" Type="http://schemas.openxmlformats.org/officeDocument/2006/relationships/tags" Target="../tags/tag829.xml"/><Relationship Id="rId45" Type="http://schemas.openxmlformats.org/officeDocument/2006/relationships/tags" Target="../tags/tag834.xml"/><Relationship Id="rId53" Type="http://schemas.openxmlformats.org/officeDocument/2006/relationships/tags" Target="../tags/tag842.xml"/><Relationship Id="rId58" Type="http://schemas.openxmlformats.org/officeDocument/2006/relationships/oleObject" Target="../embeddings/oleObject40.bin"/><Relationship Id="rId5" Type="http://schemas.openxmlformats.org/officeDocument/2006/relationships/tags" Target="../tags/tag794.xml"/><Relationship Id="rId61" Type="http://schemas.openxmlformats.org/officeDocument/2006/relationships/chart" Target="../charts/chart25.xml"/><Relationship Id="rId19" Type="http://schemas.openxmlformats.org/officeDocument/2006/relationships/tags" Target="../tags/tag808.xml"/><Relationship Id="rId14" Type="http://schemas.openxmlformats.org/officeDocument/2006/relationships/tags" Target="../tags/tag803.xml"/><Relationship Id="rId22" Type="http://schemas.openxmlformats.org/officeDocument/2006/relationships/tags" Target="../tags/tag811.xml"/><Relationship Id="rId27" Type="http://schemas.openxmlformats.org/officeDocument/2006/relationships/tags" Target="../tags/tag816.xml"/><Relationship Id="rId30" Type="http://schemas.openxmlformats.org/officeDocument/2006/relationships/tags" Target="../tags/tag819.xml"/><Relationship Id="rId35" Type="http://schemas.openxmlformats.org/officeDocument/2006/relationships/tags" Target="../tags/tag824.xml"/><Relationship Id="rId43" Type="http://schemas.openxmlformats.org/officeDocument/2006/relationships/tags" Target="../tags/tag832.xml"/><Relationship Id="rId48" Type="http://schemas.openxmlformats.org/officeDocument/2006/relationships/tags" Target="../tags/tag837.xml"/><Relationship Id="rId56" Type="http://schemas.openxmlformats.org/officeDocument/2006/relationships/tags" Target="../tags/tag845.xml"/><Relationship Id="rId8" Type="http://schemas.openxmlformats.org/officeDocument/2006/relationships/tags" Target="../tags/tag797.xml"/><Relationship Id="rId51" Type="http://schemas.openxmlformats.org/officeDocument/2006/relationships/tags" Target="../tags/tag840.xml"/><Relationship Id="rId3" Type="http://schemas.openxmlformats.org/officeDocument/2006/relationships/tags" Target="../tags/tag792.xml"/><Relationship Id="rId12" Type="http://schemas.openxmlformats.org/officeDocument/2006/relationships/tags" Target="../tags/tag801.xml"/><Relationship Id="rId17" Type="http://schemas.openxmlformats.org/officeDocument/2006/relationships/tags" Target="../tags/tag806.xml"/><Relationship Id="rId25" Type="http://schemas.openxmlformats.org/officeDocument/2006/relationships/tags" Target="../tags/tag814.xml"/><Relationship Id="rId33" Type="http://schemas.openxmlformats.org/officeDocument/2006/relationships/tags" Target="../tags/tag822.xml"/><Relationship Id="rId38" Type="http://schemas.openxmlformats.org/officeDocument/2006/relationships/tags" Target="../tags/tag827.xml"/><Relationship Id="rId46" Type="http://schemas.openxmlformats.org/officeDocument/2006/relationships/tags" Target="../tags/tag835.xml"/><Relationship Id="rId59" Type="http://schemas.openxmlformats.org/officeDocument/2006/relationships/image" Target="../media/image18.emf"/><Relationship Id="rId20" Type="http://schemas.openxmlformats.org/officeDocument/2006/relationships/tags" Target="../tags/tag809.xml"/><Relationship Id="rId41" Type="http://schemas.openxmlformats.org/officeDocument/2006/relationships/tags" Target="../tags/tag830.xml"/><Relationship Id="rId54" Type="http://schemas.openxmlformats.org/officeDocument/2006/relationships/tags" Target="../tags/tag843.xml"/><Relationship Id="rId1" Type="http://schemas.openxmlformats.org/officeDocument/2006/relationships/tags" Target="../tags/tag790.xml"/><Relationship Id="rId6" Type="http://schemas.openxmlformats.org/officeDocument/2006/relationships/tags" Target="../tags/tag795.xml"/><Relationship Id="rId15" Type="http://schemas.openxmlformats.org/officeDocument/2006/relationships/tags" Target="../tags/tag804.xml"/><Relationship Id="rId23" Type="http://schemas.openxmlformats.org/officeDocument/2006/relationships/tags" Target="../tags/tag812.xml"/><Relationship Id="rId28" Type="http://schemas.openxmlformats.org/officeDocument/2006/relationships/tags" Target="../tags/tag817.xml"/><Relationship Id="rId36" Type="http://schemas.openxmlformats.org/officeDocument/2006/relationships/tags" Target="../tags/tag825.xml"/><Relationship Id="rId49" Type="http://schemas.openxmlformats.org/officeDocument/2006/relationships/tags" Target="../tags/tag838.xml"/><Relationship Id="rId57" Type="http://schemas.openxmlformats.org/officeDocument/2006/relationships/slideLayout" Target="../slideLayouts/slideLayout3.xml"/><Relationship Id="rId10" Type="http://schemas.openxmlformats.org/officeDocument/2006/relationships/tags" Target="../tags/tag799.xml"/><Relationship Id="rId31" Type="http://schemas.openxmlformats.org/officeDocument/2006/relationships/tags" Target="../tags/tag820.xml"/><Relationship Id="rId44" Type="http://schemas.openxmlformats.org/officeDocument/2006/relationships/tags" Target="../tags/tag833.xml"/><Relationship Id="rId52" Type="http://schemas.openxmlformats.org/officeDocument/2006/relationships/tags" Target="../tags/tag841.xml"/><Relationship Id="rId60" Type="http://schemas.openxmlformats.org/officeDocument/2006/relationships/chart" Target="../charts/chart24.xml"/><Relationship Id="rId4" Type="http://schemas.openxmlformats.org/officeDocument/2006/relationships/tags" Target="../tags/tag793.xml"/><Relationship Id="rId9" Type="http://schemas.openxmlformats.org/officeDocument/2006/relationships/tags" Target="../tags/tag798.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7.xml"/><Relationship Id="rId1" Type="http://schemas.openxmlformats.org/officeDocument/2006/relationships/tags" Target="../tags/tag846.xm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tags" Target="../tags/tag848.xml"/><Relationship Id="rId4" Type="http://schemas.openxmlformats.org/officeDocument/2006/relationships/image" Target="../media/image19.emf"/></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isnmedical.com/" TargetMode="External"/><Relationship Id="rId2" Type="http://schemas.openxmlformats.org/officeDocument/2006/relationships/tags" Target="../tags/tag850.xml"/><Relationship Id="rId1" Type="http://schemas.openxmlformats.org/officeDocument/2006/relationships/tags" Target="../tags/tag849.xml"/><Relationship Id="rId6" Type="http://schemas.openxmlformats.org/officeDocument/2006/relationships/hyperlink" Target="https://jubileesyringe.com/" TargetMode="External"/><Relationship Id="rId5" Type="http://schemas.openxmlformats.org/officeDocument/2006/relationships/image" Target="../media/image19.emf"/><Relationship Id="rId4" Type="http://schemas.openxmlformats.org/officeDocument/2006/relationships/oleObject" Target="../embeddings/oleObject4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tags" Target="../tags/tag851.xml"/><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tags" Target="../tags/tag852.xml"/><Relationship Id="rId4" Type="http://schemas.openxmlformats.org/officeDocument/2006/relationships/image" Target="../media/image19.emf"/></Relationships>
</file>

<file path=ppt/slides/_rels/slide52.xml.rels><?xml version="1.0" encoding="UTF-8" standalone="yes"?>
<Relationships xmlns="http://schemas.openxmlformats.org/package/2006/relationships"><Relationship Id="rId13" Type="http://schemas.openxmlformats.org/officeDocument/2006/relationships/tags" Target="../tags/tag865.xml"/><Relationship Id="rId18" Type="http://schemas.openxmlformats.org/officeDocument/2006/relationships/tags" Target="../tags/tag870.xml"/><Relationship Id="rId26" Type="http://schemas.openxmlformats.org/officeDocument/2006/relationships/tags" Target="../tags/tag878.xml"/><Relationship Id="rId39" Type="http://schemas.openxmlformats.org/officeDocument/2006/relationships/tags" Target="../tags/tag891.xml"/><Relationship Id="rId21" Type="http://schemas.openxmlformats.org/officeDocument/2006/relationships/tags" Target="../tags/tag873.xml"/><Relationship Id="rId34" Type="http://schemas.openxmlformats.org/officeDocument/2006/relationships/tags" Target="../tags/tag886.xml"/><Relationship Id="rId42" Type="http://schemas.openxmlformats.org/officeDocument/2006/relationships/tags" Target="../tags/tag894.xml"/><Relationship Id="rId47" Type="http://schemas.openxmlformats.org/officeDocument/2006/relationships/tags" Target="../tags/tag899.xml"/><Relationship Id="rId50" Type="http://schemas.openxmlformats.org/officeDocument/2006/relationships/tags" Target="../tags/tag902.xml"/><Relationship Id="rId55" Type="http://schemas.openxmlformats.org/officeDocument/2006/relationships/tags" Target="../tags/tag907.xml"/><Relationship Id="rId7" Type="http://schemas.openxmlformats.org/officeDocument/2006/relationships/tags" Target="../tags/tag859.xml"/><Relationship Id="rId2" Type="http://schemas.openxmlformats.org/officeDocument/2006/relationships/tags" Target="../tags/tag854.xml"/><Relationship Id="rId16" Type="http://schemas.openxmlformats.org/officeDocument/2006/relationships/tags" Target="../tags/tag868.xml"/><Relationship Id="rId29" Type="http://schemas.openxmlformats.org/officeDocument/2006/relationships/tags" Target="../tags/tag881.xml"/><Relationship Id="rId11" Type="http://schemas.openxmlformats.org/officeDocument/2006/relationships/tags" Target="../tags/tag863.xml"/><Relationship Id="rId24" Type="http://schemas.openxmlformats.org/officeDocument/2006/relationships/tags" Target="../tags/tag876.xml"/><Relationship Id="rId32" Type="http://schemas.openxmlformats.org/officeDocument/2006/relationships/tags" Target="../tags/tag884.xml"/><Relationship Id="rId37" Type="http://schemas.openxmlformats.org/officeDocument/2006/relationships/tags" Target="../tags/tag889.xml"/><Relationship Id="rId40" Type="http://schemas.openxmlformats.org/officeDocument/2006/relationships/tags" Target="../tags/tag892.xml"/><Relationship Id="rId45" Type="http://schemas.openxmlformats.org/officeDocument/2006/relationships/tags" Target="../tags/tag897.xml"/><Relationship Id="rId53" Type="http://schemas.openxmlformats.org/officeDocument/2006/relationships/tags" Target="../tags/tag905.xml"/><Relationship Id="rId58" Type="http://schemas.openxmlformats.org/officeDocument/2006/relationships/notesSlide" Target="../notesSlides/notesSlide14.xml"/><Relationship Id="rId5" Type="http://schemas.openxmlformats.org/officeDocument/2006/relationships/tags" Target="../tags/tag857.xml"/><Relationship Id="rId61" Type="http://schemas.openxmlformats.org/officeDocument/2006/relationships/chart" Target="../charts/chart26.xml"/><Relationship Id="rId19" Type="http://schemas.openxmlformats.org/officeDocument/2006/relationships/tags" Target="../tags/tag871.xml"/><Relationship Id="rId14" Type="http://schemas.openxmlformats.org/officeDocument/2006/relationships/tags" Target="../tags/tag866.xml"/><Relationship Id="rId22" Type="http://schemas.openxmlformats.org/officeDocument/2006/relationships/tags" Target="../tags/tag874.xml"/><Relationship Id="rId27" Type="http://schemas.openxmlformats.org/officeDocument/2006/relationships/tags" Target="../tags/tag879.xml"/><Relationship Id="rId30" Type="http://schemas.openxmlformats.org/officeDocument/2006/relationships/tags" Target="../tags/tag882.xml"/><Relationship Id="rId35" Type="http://schemas.openxmlformats.org/officeDocument/2006/relationships/tags" Target="../tags/tag887.xml"/><Relationship Id="rId43" Type="http://schemas.openxmlformats.org/officeDocument/2006/relationships/tags" Target="../tags/tag895.xml"/><Relationship Id="rId48" Type="http://schemas.openxmlformats.org/officeDocument/2006/relationships/tags" Target="../tags/tag900.xml"/><Relationship Id="rId56" Type="http://schemas.openxmlformats.org/officeDocument/2006/relationships/tags" Target="../tags/tag908.xml"/><Relationship Id="rId8" Type="http://schemas.openxmlformats.org/officeDocument/2006/relationships/tags" Target="../tags/tag860.xml"/><Relationship Id="rId51" Type="http://schemas.openxmlformats.org/officeDocument/2006/relationships/tags" Target="../tags/tag903.xml"/><Relationship Id="rId3" Type="http://schemas.openxmlformats.org/officeDocument/2006/relationships/tags" Target="../tags/tag855.xml"/><Relationship Id="rId12" Type="http://schemas.openxmlformats.org/officeDocument/2006/relationships/tags" Target="../tags/tag864.xml"/><Relationship Id="rId17" Type="http://schemas.openxmlformats.org/officeDocument/2006/relationships/tags" Target="../tags/tag869.xml"/><Relationship Id="rId25" Type="http://schemas.openxmlformats.org/officeDocument/2006/relationships/tags" Target="../tags/tag877.xml"/><Relationship Id="rId33" Type="http://schemas.openxmlformats.org/officeDocument/2006/relationships/tags" Target="../tags/tag885.xml"/><Relationship Id="rId38" Type="http://schemas.openxmlformats.org/officeDocument/2006/relationships/tags" Target="../tags/tag890.xml"/><Relationship Id="rId46" Type="http://schemas.openxmlformats.org/officeDocument/2006/relationships/tags" Target="../tags/tag898.xml"/><Relationship Id="rId59" Type="http://schemas.openxmlformats.org/officeDocument/2006/relationships/oleObject" Target="../embeddings/oleObject45.bin"/><Relationship Id="rId20" Type="http://schemas.openxmlformats.org/officeDocument/2006/relationships/tags" Target="../tags/tag872.xml"/><Relationship Id="rId41" Type="http://schemas.openxmlformats.org/officeDocument/2006/relationships/tags" Target="../tags/tag893.xml"/><Relationship Id="rId54" Type="http://schemas.openxmlformats.org/officeDocument/2006/relationships/tags" Target="../tags/tag906.xml"/><Relationship Id="rId62" Type="http://schemas.openxmlformats.org/officeDocument/2006/relationships/chart" Target="../charts/chart27.xml"/><Relationship Id="rId1" Type="http://schemas.openxmlformats.org/officeDocument/2006/relationships/tags" Target="../tags/tag853.xml"/><Relationship Id="rId6" Type="http://schemas.openxmlformats.org/officeDocument/2006/relationships/tags" Target="../tags/tag858.xml"/><Relationship Id="rId15" Type="http://schemas.openxmlformats.org/officeDocument/2006/relationships/tags" Target="../tags/tag867.xml"/><Relationship Id="rId23" Type="http://schemas.openxmlformats.org/officeDocument/2006/relationships/tags" Target="../tags/tag875.xml"/><Relationship Id="rId28" Type="http://schemas.openxmlformats.org/officeDocument/2006/relationships/tags" Target="../tags/tag880.xml"/><Relationship Id="rId36" Type="http://schemas.openxmlformats.org/officeDocument/2006/relationships/tags" Target="../tags/tag888.xml"/><Relationship Id="rId49" Type="http://schemas.openxmlformats.org/officeDocument/2006/relationships/tags" Target="../tags/tag901.xml"/><Relationship Id="rId57" Type="http://schemas.openxmlformats.org/officeDocument/2006/relationships/slideLayout" Target="../slideLayouts/slideLayout3.xml"/><Relationship Id="rId10" Type="http://schemas.openxmlformats.org/officeDocument/2006/relationships/tags" Target="../tags/tag862.xml"/><Relationship Id="rId31" Type="http://schemas.openxmlformats.org/officeDocument/2006/relationships/tags" Target="../tags/tag883.xml"/><Relationship Id="rId44" Type="http://schemas.openxmlformats.org/officeDocument/2006/relationships/tags" Target="../tags/tag896.xml"/><Relationship Id="rId52" Type="http://schemas.openxmlformats.org/officeDocument/2006/relationships/tags" Target="../tags/tag904.xml"/><Relationship Id="rId60" Type="http://schemas.openxmlformats.org/officeDocument/2006/relationships/image" Target="../media/image18.emf"/><Relationship Id="rId4" Type="http://schemas.openxmlformats.org/officeDocument/2006/relationships/tags" Target="../tags/tag856.xml"/><Relationship Id="rId9" Type="http://schemas.openxmlformats.org/officeDocument/2006/relationships/tags" Target="../tags/tag86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tags" Target="../tags/tag909.xml"/><Relationship Id="rId4" Type="http://schemas.openxmlformats.org/officeDocument/2006/relationships/image" Target="../media/image19.em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1.xml"/><Relationship Id="rId1" Type="http://schemas.openxmlformats.org/officeDocument/2006/relationships/tags" Target="../tags/tag910.xml"/><Relationship Id="rId5" Type="http://schemas.openxmlformats.org/officeDocument/2006/relationships/image" Target="../media/image19.emf"/><Relationship Id="rId4" Type="http://schemas.openxmlformats.org/officeDocument/2006/relationships/oleObject" Target="../embeddings/oleObject4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12.xml"/><Relationship Id="rId5" Type="http://schemas.openxmlformats.org/officeDocument/2006/relationships/image" Target="../media/image19.emf"/><Relationship Id="rId4" Type="http://schemas.openxmlformats.org/officeDocument/2006/relationships/oleObject" Target="../embeddings/oleObject48.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tags" Target="../tags/tag913.xml"/><Relationship Id="rId4" Type="http://schemas.openxmlformats.org/officeDocument/2006/relationships/image" Target="../media/image19.emf"/></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5.xml"/><Relationship Id="rId1" Type="http://schemas.openxmlformats.org/officeDocument/2006/relationships/tags" Target="../tags/tag914.x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notesSlide" Target="../notesSlides/notesSlide16.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916.xml"/><Relationship Id="rId4" Type="http://schemas.openxmlformats.org/officeDocument/2006/relationships/image" Target="../media/image19.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tags" Target="../tags/tag917.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117" Type="http://schemas.openxmlformats.org/officeDocument/2006/relationships/tags" Target="../tags/tag127.xml"/><Relationship Id="rId21" Type="http://schemas.openxmlformats.org/officeDocument/2006/relationships/tags" Target="../tags/tag31.xml"/><Relationship Id="rId63" Type="http://schemas.openxmlformats.org/officeDocument/2006/relationships/tags" Target="../tags/tag73.xml"/><Relationship Id="rId159" Type="http://schemas.openxmlformats.org/officeDocument/2006/relationships/tags" Target="../tags/tag169.xml"/><Relationship Id="rId170" Type="http://schemas.openxmlformats.org/officeDocument/2006/relationships/tags" Target="../tags/tag180.xml"/><Relationship Id="rId226" Type="http://schemas.openxmlformats.org/officeDocument/2006/relationships/tags" Target="../tags/tag236.xml"/><Relationship Id="rId268" Type="http://schemas.openxmlformats.org/officeDocument/2006/relationships/tags" Target="../tags/tag278.xml"/><Relationship Id="rId32" Type="http://schemas.openxmlformats.org/officeDocument/2006/relationships/tags" Target="../tags/tag42.xml"/><Relationship Id="rId74" Type="http://schemas.openxmlformats.org/officeDocument/2006/relationships/tags" Target="../tags/tag84.xml"/><Relationship Id="rId128" Type="http://schemas.openxmlformats.org/officeDocument/2006/relationships/tags" Target="../tags/tag138.xml"/><Relationship Id="rId5" Type="http://schemas.openxmlformats.org/officeDocument/2006/relationships/tags" Target="../tags/tag15.xml"/><Relationship Id="rId181" Type="http://schemas.openxmlformats.org/officeDocument/2006/relationships/tags" Target="../tags/tag191.xml"/><Relationship Id="rId237" Type="http://schemas.openxmlformats.org/officeDocument/2006/relationships/tags" Target="../tags/tag247.xml"/><Relationship Id="rId279" Type="http://schemas.openxmlformats.org/officeDocument/2006/relationships/oleObject" Target="../embeddings/oleObject7.bin"/><Relationship Id="rId22" Type="http://schemas.openxmlformats.org/officeDocument/2006/relationships/tags" Target="../tags/tag32.xml"/><Relationship Id="rId43" Type="http://schemas.openxmlformats.org/officeDocument/2006/relationships/tags" Target="../tags/tag53.xml"/><Relationship Id="rId64" Type="http://schemas.openxmlformats.org/officeDocument/2006/relationships/tags" Target="../tags/tag74.xml"/><Relationship Id="rId118" Type="http://schemas.openxmlformats.org/officeDocument/2006/relationships/tags" Target="../tags/tag128.xml"/><Relationship Id="rId139" Type="http://schemas.openxmlformats.org/officeDocument/2006/relationships/tags" Target="../tags/tag149.xml"/><Relationship Id="rId85" Type="http://schemas.openxmlformats.org/officeDocument/2006/relationships/tags" Target="../tags/tag95.xml"/><Relationship Id="rId150" Type="http://schemas.openxmlformats.org/officeDocument/2006/relationships/tags" Target="../tags/tag160.xml"/><Relationship Id="rId171" Type="http://schemas.openxmlformats.org/officeDocument/2006/relationships/tags" Target="../tags/tag181.xml"/><Relationship Id="rId192" Type="http://schemas.openxmlformats.org/officeDocument/2006/relationships/tags" Target="../tags/tag202.xml"/><Relationship Id="rId206" Type="http://schemas.openxmlformats.org/officeDocument/2006/relationships/tags" Target="../tags/tag216.xml"/><Relationship Id="rId227" Type="http://schemas.openxmlformats.org/officeDocument/2006/relationships/tags" Target="../tags/tag237.xml"/><Relationship Id="rId248" Type="http://schemas.openxmlformats.org/officeDocument/2006/relationships/tags" Target="../tags/tag258.xml"/><Relationship Id="rId269" Type="http://schemas.openxmlformats.org/officeDocument/2006/relationships/tags" Target="../tags/tag279.xml"/><Relationship Id="rId12" Type="http://schemas.openxmlformats.org/officeDocument/2006/relationships/tags" Target="../tags/tag22.xml"/><Relationship Id="rId33" Type="http://schemas.openxmlformats.org/officeDocument/2006/relationships/tags" Target="../tags/tag43.xml"/><Relationship Id="rId108" Type="http://schemas.openxmlformats.org/officeDocument/2006/relationships/tags" Target="../tags/tag118.xml"/><Relationship Id="rId129" Type="http://schemas.openxmlformats.org/officeDocument/2006/relationships/tags" Target="../tags/tag139.xml"/><Relationship Id="rId280" Type="http://schemas.openxmlformats.org/officeDocument/2006/relationships/image" Target="../media/image1.emf"/><Relationship Id="rId54" Type="http://schemas.openxmlformats.org/officeDocument/2006/relationships/tags" Target="../tags/tag64.xml"/><Relationship Id="rId75" Type="http://schemas.openxmlformats.org/officeDocument/2006/relationships/tags" Target="../tags/tag85.xml"/><Relationship Id="rId96" Type="http://schemas.openxmlformats.org/officeDocument/2006/relationships/tags" Target="../tags/tag106.xml"/><Relationship Id="rId140" Type="http://schemas.openxmlformats.org/officeDocument/2006/relationships/tags" Target="../tags/tag150.xml"/><Relationship Id="rId161" Type="http://schemas.openxmlformats.org/officeDocument/2006/relationships/tags" Target="../tags/tag171.xml"/><Relationship Id="rId182" Type="http://schemas.openxmlformats.org/officeDocument/2006/relationships/tags" Target="../tags/tag192.xml"/><Relationship Id="rId217" Type="http://schemas.openxmlformats.org/officeDocument/2006/relationships/tags" Target="../tags/tag227.xml"/><Relationship Id="rId6" Type="http://schemas.openxmlformats.org/officeDocument/2006/relationships/tags" Target="../tags/tag16.xml"/><Relationship Id="rId238" Type="http://schemas.openxmlformats.org/officeDocument/2006/relationships/tags" Target="../tags/tag248.xml"/><Relationship Id="rId259" Type="http://schemas.openxmlformats.org/officeDocument/2006/relationships/tags" Target="../tags/tag269.xml"/><Relationship Id="rId23" Type="http://schemas.openxmlformats.org/officeDocument/2006/relationships/tags" Target="../tags/tag33.xml"/><Relationship Id="rId119" Type="http://schemas.openxmlformats.org/officeDocument/2006/relationships/tags" Target="../tags/tag129.xml"/><Relationship Id="rId270" Type="http://schemas.openxmlformats.org/officeDocument/2006/relationships/tags" Target="../tags/tag280.xml"/><Relationship Id="rId44" Type="http://schemas.openxmlformats.org/officeDocument/2006/relationships/tags" Target="../tags/tag54.xml"/><Relationship Id="rId65" Type="http://schemas.openxmlformats.org/officeDocument/2006/relationships/tags" Target="../tags/tag75.xml"/><Relationship Id="rId86" Type="http://schemas.openxmlformats.org/officeDocument/2006/relationships/tags" Target="../tags/tag96.xml"/><Relationship Id="rId130" Type="http://schemas.openxmlformats.org/officeDocument/2006/relationships/tags" Target="../tags/tag140.xml"/><Relationship Id="rId151" Type="http://schemas.openxmlformats.org/officeDocument/2006/relationships/tags" Target="../tags/tag161.xml"/><Relationship Id="rId172" Type="http://schemas.openxmlformats.org/officeDocument/2006/relationships/tags" Target="../tags/tag182.xml"/><Relationship Id="rId193" Type="http://schemas.openxmlformats.org/officeDocument/2006/relationships/tags" Target="../tags/tag203.xml"/><Relationship Id="rId207" Type="http://schemas.openxmlformats.org/officeDocument/2006/relationships/tags" Target="../tags/tag217.xml"/><Relationship Id="rId228" Type="http://schemas.openxmlformats.org/officeDocument/2006/relationships/tags" Target="../tags/tag238.xml"/><Relationship Id="rId249" Type="http://schemas.openxmlformats.org/officeDocument/2006/relationships/tags" Target="../tags/tag259.xml"/><Relationship Id="rId13" Type="http://schemas.openxmlformats.org/officeDocument/2006/relationships/tags" Target="../tags/tag23.xml"/><Relationship Id="rId109" Type="http://schemas.openxmlformats.org/officeDocument/2006/relationships/tags" Target="../tags/tag119.xml"/><Relationship Id="rId260" Type="http://schemas.openxmlformats.org/officeDocument/2006/relationships/tags" Target="../tags/tag270.xml"/><Relationship Id="rId281" Type="http://schemas.openxmlformats.org/officeDocument/2006/relationships/chart" Target="../charts/chart1.xml"/><Relationship Id="rId34" Type="http://schemas.openxmlformats.org/officeDocument/2006/relationships/tags" Target="../tags/tag44.xml"/><Relationship Id="rId55" Type="http://schemas.openxmlformats.org/officeDocument/2006/relationships/tags" Target="../tags/tag65.xml"/><Relationship Id="rId76" Type="http://schemas.openxmlformats.org/officeDocument/2006/relationships/tags" Target="../tags/tag86.xml"/><Relationship Id="rId97" Type="http://schemas.openxmlformats.org/officeDocument/2006/relationships/tags" Target="../tags/tag107.xml"/><Relationship Id="rId120" Type="http://schemas.openxmlformats.org/officeDocument/2006/relationships/tags" Target="../tags/tag130.xml"/><Relationship Id="rId141" Type="http://schemas.openxmlformats.org/officeDocument/2006/relationships/tags" Target="../tags/tag151.xml"/><Relationship Id="rId7" Type="http://schemas.openxmlformats.org/officeDocument/2006/relationships/tags" Target="../tags/tag17.xml"/><Relationship Id="rId162" Type="http://schemas.openxmlformats.org/officeDocument/2006/relationships/tags" Target="../tags/tag172.xml"/><Relationship Id="rId183" Type="http://schemas.openxmlformats.org/officeDocument/2006/relationships/tags" Target="../tags/tag193.xml"/><Relationship Id="rId218" Type="http://schemas.openxmlformats.org/officeDocument/2006/relationships/tags" Target="../tags/tag228.xml"/><Relationship Id="rId239" Type="http://schemas.openxmlformats.org/officeDocument/2006/relationships/tags" Target="../tags/tag249.xml"/><Relationship Id="rId250" Type="http://schemas.openxmlformats.org/officeDocument/2006/relationships/tags" Target="../tags/tag260.xml"/><Relationship Id="rId271" Type="http://schemas.openxmlformats.org/officeDocument/2006/relationships/tags" Target="../tags/tag281.xml"/><Relationship Id="rId24" Type="http://schemas.openxmlformats.org/officeDocument/2006/relationships/tags" Target="../tags/tag34.xml"/><Relationship Id="rId45" Type="http://schemas.openxmlformats.org/officeDocument/2006/relationships/tags" Target="../tags/tag55.xml"/><Relationship Id="rId66" Type="http://schemas.openxmlformats.org/officeDocument/2006/relationships/tags" Target="../tags/tag76.xml"/><Relationship Id="rId87" Type="http://schemas.openxmlformats.org/officeDocument/2006/relationships/tags" Target="../tags/tag97.xml"/><Relationship Id="rId110" Type="http://schemas.openxmlformats.org/officeDocument/2006/relationships/tags" Target="../tags/tag120.xml"/><Relationship Id="rId131" Type="http://schemas.openxmlformats.org/officeDocument/2006/relationships/tags" Target="../tags/tag141.xml"/><Relationship Id="rId152" Type="http://schemas.openxmlformats.org/officeDocument/2006/relationships/tags" Target="../tags/tag162.xml"/><Relationship Id="rId173" Type="http://schemas.openxmlformats.org/officeDocument/2006/relationships/tags" Target="../tags/tag183.xml"/><Relationship Id="rId194" Type="http://schemas.openxmlformats.org/officeDocument/2006/relationships/tags" Target="../tags/tag204.xml"/><Relationship Id="rId208" Type="http://schemas.openxmlformats.org/officeDocument/2006/relationships/tags" Target="../tags/tag218.xml"/><Relationship Id="rId229" Type="http://schemas.openxmlformats.org/officeDocument/2006/relationships/tags" Target="../tags/tag239.xml"/><Relationship Id="rId240" Type="http://schemas.openxmlformats.org/officeDocument/2006/relationships/tags" Target="../tags/tag250.xml"/><Relationship Id="rId261" Type="http://schemas.openxmlformats.org/officeDocument/2006/relationships/tags" Target="../tags/tag271.xml"/><Relationship Id="rId14" Type="http://schemas.openxmlformats.org/officeDocument/2006/relationships/tags" Target="../tags/tag24.xml"/><Relationship Id="rId35" Type="http://schemas.openxmlformats.org/officeDocument/2006/relationships/tags" Target="../tags/tag45.xml"/><Relationship Id="rId56" Type="http://schemas.openxmlformats.org/officeDocument/2006/relationships/tags" Target="../tags/tag66.xml"/><Relationship Id="rId77" Type="http://schemas.openxmlformats.org/officeDocument/2006/relationships/tags" Target="../tags/tag87.xml"/><Relationship Id="rId100" Type="http://schemas.openxmlformats.org/officeDocument/2006/relationships/tags" Target="../tags/tag110.xml"/><Relationship Id="rId282" Type="http://schemas.openxmlformats.org/officeDocument/2006/relationships/chart" Target="../charts/chart2.xml"/><Relationship Id="rId8" Type="http://schemas.openxmlformats.org/officeDocument/2006/relationships/tags" Target="../tags/tag18.xml"/><Relationship Id="rId98" Type="http://schemas.openxmlformats.org/officeDocument/2006/relationships/tags" Target="../tags/tag108.xml"/><Relationship Id="rId121" Type="http://schemas.openxmlformats.org/officeDocument/2006/relationships/tags" Target="../tags/tag131.xml"/><Relationship Id="rId142" Type="http://schemas.openxmlformats.org/officeDocument/2006/relationships/tags" Target="../tags/tag152.xml"/><Relationship Id="rId163" Type="http://schemas.openxmlformats.org/officeDocument/2006/relationships/tags" Target="../tags/tag173.xml"/><Relationship Id="rId184" Type="http://schemas.openxmlformats.org/officeDocument/2006/relationships/tags" Target="../tags/tag194.xml"/><Relationship Id="rId219" Type="http://schemas.openxmlformats.org/officeDocument/2006/relationships/tags" Target="../tags/tag229.xml"/><Relationship Id="rId230" Type="http://schemas.openxmlformats.org/officeDocument/2006/relationships/tags" Target="../tags/tag240.xml"/><Relationship Id="rId251" Type="http://schemas.openxmlformats.org/officeDocument/2006/relationships/tags" Target="../tags/tag261.xml"/><Relationship Id="rId25" Type="http://schemas.openxmlformats.org/officeDocument/2006/relationships/tags" Target="../tags/tag35.xml"/><Relationship Id="rId46" Type="http://schemas.openxmlformats.org/officeDocument/2006/relationships/tags" Target="../tags/tag56.xml"/><Relationship Id="rId67" Type="http://schemas.openxmlformats.org/officeDocument/2006/relationships/tags" Target="../tags/tag77.xml"/><Relationship Id="rId272" Type="http://schemas.openxmlformats.org/officeDocument/2006/relationships/tags" Target="../tags/tag282.xml"/><Relationship Id="rId88" Type="http://schemas.openxmlformats.org/officeDocument/2006/relationships/tags" Target="../tags/tag98.xml"/><Relationship Id="rId111" Type="http://schemas.openxmlformats.org/officeDocument/2006/relationships/tags" Target="../tags/tag121.xml"/><Relationship Id="rId132" Type="http://schemas.openxmlformats.org/officeDocument/2006/relationships/tags" Target="../tags/tag142.xml"/><Relationship Id="rId153" Type="http://schemas.openxmlformats.org/officeDocument/2006/relationships/tags" Target="../tags/tag163.xml"/><Relationship Id="rId174" Type="http://schemas.openxmlformats.org/officeDocument/2006/relationships/tags" Target="../tags/tag184.xml"/><Relationship Id="rId195" Type="http://schemas.openxmlformats.org/officeDocument/2006/relationships/tags" Target="../tags/tag205.xml"/><Relationship Id="rId209" Type="http://schemas.openxmlformats.org/officeDocument/2006/relationships/tags" Target="../tags/tag219.xml"/><Relationship Id="rId220" Type="http://schemas.openxmlformats.org/officeDocument/2006/relationships/tags" Target="../tags/tag230.xml"/><Relationship Id="rId241" Type="http://schemas.openxmlformats.org/officeDocument/2006/relationships/tags" Target="../tags/tag251.xml"/><Relationship Id="rId15" Type="http://schemas.openxmlformats.org/officeDocument/2006/relationships/tags" Target="../tags/tag25.xml"/><Relationship Id="rId36" Type="http://schemas.openxmlformats.org/officeDocument/2006/relationships/tags" Target="../tags/tag46.xml"/><Relationship Id="rId57" Type="http://schemas.openxmlformats.org/officeDocument/2006/relationships/tags" Target="../tags/tag67.xml"/><Relationship Id="rId262" Type="http://schemas.openxmlformats.org/officeDocument/2006/relationships/tags" Target="../tags/tag272.xml"/><Relationship Id="rId78" Type="http://schemas.openxmlformats.org/officeDocument/2006/relationships/tags" Target="../tags/tag88.xml"/><Relationship Id="rId99" Type="http://schemas.openxmlformats.org/officeDocument/2006/relationships/tags" Target="../tags/tag109.xml"/><Relationship Id="rId101" Type="http://schemas.openxmlformats.org/officeDocument/2006/relationships/tags" Target="../tags/tag111.xml"/><Relationship Id="rId122" Type="http://schemas.openxmlformats.org/officeDocument/2006/relationships/tags" Target="../tags/tag132.xml"/><Relationship Id="rId143" Type="http://schemas.openxmlformats.org/officeDocument/2006/relationships/tags" Target="../tags/tag153.xml"/><Relationship Id="rId164" Type="http://schemas.openxmlformats.org/officeDocument/2006/relationships/tags" Target="../tags/tag174.xml"/><Relationship Id="rId185" Type="http://schemas.openxmlformats.org/officeDocument/2006/relationships/tags" Target="../tags/tag195.xml"/><Relationship Id="rId9" Type="http://schemas.openxmlformats.org/officeDocument/2006/relationships/tags" Target="../tags/tag19.xml"/><Relationship Id="rId210" Type="http://schemas.openxmlformats.org/officeDocument/2006/relationships/tags" Target="../tags/tag220.xml"/><Relationship Id="rId26" Type="http://schemas.openxmlformats.org/officeDocument/2006/relationships/tags" Target="../tags/tag36.xml"/><Relationship Id="rId231" Type="http://schemas.openxmlformats.org/officeDocument/2006/relationships/tags" Target="../tags/tag241.xml"/><Relationship Id="rId252" Type="http://schemas.openxmlformats.org/officeDocument/2006/relationships/tags" Target="../tags/tag262.xml"/><Relationship Id="rId273" Type="http://schemas.openxmlformats.org/officeDocument/2006/relationships/tags" Target="../tags/tag283.xml"/><Relationship Id="rId47" Type="http://schemas.openxmlformats.org/officeDocument/2006/relationships/tags" Target="../tags/tag57.xml"/><Relationship Id="rId68" Type="http://schemas.openxmlformats.org/officeDocument/2006/relationships/tags" Target="../tags/tag78.xml"/><Relationship Id="rId89" Type="http://schemas.openxmlformats.org/officeDocument/2006/relationships/tags" Target="../tags/tag99.xml"/><Relationship Id="rId112" Type="http://schemas.openxmlformats.org/officeDocument/2006/relationships/tags" Target="../tags/tag122.xml"/><Relationship Id="rId133" Type="http://schemas.openxmlformats.org/officeDocument/2006/relationships/tags" Target="../tags/tag143.xml"/><Relationship Id="rId154" Type="http://schemas.openxmlformats.org/officeDocument/2006/relationships/tags" Target="../tags/tag164.xml"/><Relationship Id="rId175" Type="http://schemas.openxmlformats.org/officeDocument/2006/relationships/tags" Target="../tags/tag185.xml"/><Relationship Id="rId196" Type="http://schemas.openxmlformats.org/officeDocument/2006/relationships/tags" Target="../tags/tag206.xml"/><Relationship Id="rId200" Type="http://schemas.openxmlformats.org/officeDocument/2006/relationships/tags" Target="../tags/tag210.xml"/><Relationship Id="rId16" Type="http://schemas.openxmlformats.org/officeDocument/2006/relationships/tags" Target="../tags/tag26.xml"/><Relationship Id="rId221" Type="http://schemas.openxmlformats.org/officeDocument/2006/relationships/tags" Target="../tags/tag231.xml"/><Relationship Id="rId242" Type="http://schemas.openxmlformats.org/officeDocument/2006/relationships/tags" Target="../tags/tag252.xml"/><Relationship Id="rId263" Type="http://schemas.openxmlformats.org/officeDocument/2006/relationships/tags" Target="../tags/tag273.xml"/><Relationship Id="rId37" Type="http://schemas.openxmlformats.org/officeDocument/2006/relationships/tags" Target="../tags/tag47.xml"/><Relationship Id="rId58" Type="http://schemas.openxmlformats.org/officeDocument/2006/relationships/tags" Target="../tags/tag68.xml"/><Relationship Id="rId79" Type="http://schemas.openxmlformats.org/officeDocument/2006/relationships/tags" Target="../tags/tag89.xml"/><Relationship Id="rId102" Type="http://schemas.openxmlformats.org/officeDocument/2006/relationships/tags" Target="../tags/tag112.xml"/><Relationship Id="rId123" Type="http://schemas.openxmlformats.org/officeDocument/2006/relationships/tags" Target="../tags/tag133.xml"/><Relationship Id="rId144" Type="http://schemas.openxmlformats.org/officeDocument/2006/relationships/tags" Target="../tags/tag154.xml"/><Relationship Id="rId90" Type="http://schemas.openxmlformats.org/officeDocument/2006/relationships/tags" Target="../tags/tag100.xml"/><Relationship Id="rId165" Type="http://schemas.openxmlformats.org/officeDocument/2006/relationships/tags" Target="../tags/tag175.xml"/><Relationship Id="rId186" Type="http://schemas.openxmlformats.org/officeDocument/2006/relationships/tags" Target="../tags/tag196.xml"/><Relationship Id="rId211" Type="http://schemas.openxmlformats.org/officeDocument/2006/relationships/tags" Target="../tags/tag221.xml"/><Relationship Id="rId232" Type="http://schemas.openxmlformats.org/officeDocument/2006/relationships/tags" Target="../tags/tag242.xml"/><Relationship Id="rId253" Type="http://schemas.openxmlformats.org/officeDocument/2006/relationships/tags" Target="../tags/tag263.xml"/><Relationship Id="rId274" Type="http://schemas.openxmlformats.org/officeDocument/2006/relationships/tags" Target="../tags/tag284.xml"/><Relationship Id="rId27" Type="http://schemas.openxmlformats.org/officeDocument/2006/relationships/tags" Target="../tags/tag37.xml"/><Relationship Id="rId48" Type="http://schemas.openxmlformats.org/officeDocument/2006/relationships/tags" Target="../tags/tag58.xml"/><Relationship Id="rId69" Type="http://schemas.openxmlformats.org/officeDocument/2006/relationships/tags" Target="../tags/tag79.xml"/><Relationship Id="rId113" Type="http://schemas.openxmlformats.org/officeDocument/2006/relationships/tags" Target="../tags/tag123.xml"/><Relationship Id="rId134" Type="http://schemas.openxmlformats.org/officeDocument/2006/relationships/tags" Target="../tags/tag144.xml"/><Relationship Id="rId80" Type="http://schemas.openxmlformats.org/officeDocument/2006/relationships/tags" Target="../tags/tag90.xml"/><Relationship Id="rId155" Type="http://schemas.openxmlformats.org/officeDocument/2006/relationships/tags" Target="../tags/tag165.xml"/><Relationship Id="rId176" Type="http://schemas.openxmlformats.org/officeDocument/2006/relationships/tags" Target="../tags/tag186.xml"/><Relationship Id="rId197" Type="http://schemas.openxmlformats.org/officeDocument/2006/relationships/tags" Target="../tags/tag207.xml"/><Relationship Id="rId201" Type="http://schemas.openxmlformats.org/officeDocument/2006/relationships/tags" Target="../tags/tag211.xml"/><Relationship Id="rId222" Type="http://schemas.openxmlformats.org/officeDocument/2006/relationships/tags" Target="../tags/tag232.xml"/><Relationship Id="rId243" Type="http://schemas.openxmlformats.org/officeDocument/2006/relationships/tags" Target="../tags/tag253.xml"/><Relationship Id="rId264" Type="http://schemas.openxmlformats.org/officeDocument/2006/relationships/tags" Target="../tags/tag274.xml"/><Relationship Id="rId17" Type="http://schemas.openxmlformats.org/officeDocument/2006/relationships/tags" Target="../tags/tag27.xml"/><Relationship Id="rId38" Type="http://schemas.openxmlformats.org/officeDocument/2006/relationships/tags" Target="../tags/tag48.xml"/><Relationship Id="rId59" Type="http://schemas.openxmlformats.org/officeDocument/2006/relationships/tags" Target="../tags/tag69.xml"/><Relationship Id="rId103" Type="http://schemas.openxmlformats.org/officeDocument/2006/relationships/tags" Target="../tags/tag113.xml"/><Relationship Id="rId124" Type="http://schemas.openxmlformats.org/officeDocument/2006/relationships/tags" Target="../tags/tag134.xml"/><Relationship Id="rId70" Type="http://schemas.openxmlformats.org/officeDocument/2006/relationships/tags" Target="../tags/tag80.xml"/><Relationship Id="rId91" Type="http://schemas.openxmlformats.org/officeDocument/2006/relationships/tags" Target="../tags/tag101.xml"/><Relationship Id="rId145" Type="http://schemas.openxmlformats.org/officeDocument/2006/relationships/tags" Target="../tags/tag155.xml"/><Relationship Id="rId166" Type="http://schemas.openxmlformats.org/officeDocument/2006/relationships/tags" Target="../tags/tag176.xml"/><Relationship Id="rId187" Type="http://schemas.openxmlformats.org/officeDocument/2006/relationships/tags" Target="../tags/tag197.xml"/><Relationship Id="rId1" Type="http://schemas.openxmlformats.org/officeDocument/2006/relationships/tags" Target="../tags/tag11.xml"/><Relationship Id="rId212" Type="http://schemas.openxmlformats.org/officeDocument/2006/relationships/tags" Target="../tags/tag222.xml"/><Relationship Id="rId233" Type="http://schemas.openxmlformats.org/officeDocument/2006/relationships/tags" Target="../tags/tag243.xml"/><Relationship Id="rId254" Type="http://schemas.openxmlformats.org/officeDocument/2006/relationships/tags" Target="../tags/tag264.xml"/><Relationship Id="rId28" Type="http://schemas.openxmlformats.org/officeDocument/2006/relationships/tags" Target="../tags/tag38.xml"/><Relationship Id="rId49" Type="http://schemas.openxmlformats.org/officeDocument/2006/relationships/tags" Target="../tags/tag59.xml"/><Relationship Id="rId114" Type="http://schemas.openxmlformats.org/officeDocument/2006/relationships/tags" Target="../tags/tag124.xml"/><Relationship Id="rId275" Type="http://schemas.openxmlformats.org/officeDocument/2006/relationships/tags" Target="../tags/tag285.xml"/><Relationship Id="rId60" Type="http://schemas.openxmlformats.org/officeDocument/2006/relationships/tags" Target="../tags/tag70.xml"/><Relationship Id="rId81" Type="http://schemas.openxmlformats.org/officeDocument/2006/relationships/tags" Target="../tags/tag91.xml"/><Relationship Id="rId135" Type="http://schemas.openxmlformats.org/officeDocument/2006/relationships/tags" Target="../tags/tag145.xml"/><Relationship Id="rId156" Type="http://schemas.openxmlformats.org/officeDocument/2006/relationships/tags" Target="../tags/tag166.xml"/><Relationship Id="rId177" Type="http://schemas.openxmlformats.org/officeDocument/2006/relationships/tags" Target="../tags/tag187.xml"/><Relationship Id="rId198" Type="http://schemas.openxmlformats.org/officeDocument/2006/relationships/tags" Target="../tags/tag208.xml"/><Relationship Id="rId202" Type="http://schemas.openxmlformats.org/officeDocument/2006/relationships/tags" Target="../tags/tag212.xml"/><Relationship Id="rId223" Type="http://schemas.openxmlformats.org/officeDocument/2006/relationships/tags" Target="../tags/tag233.xml"/><Relationship Id="rId244" Type="http://schemas.openxmlformats.org/officeDocument/2006/relationships/tags" Target="../tags/tag254.xml"/><Relationship Id="rId18" Type="http://schemas.openxmlformats.org/officeDocument/2006/relationships/tags" Target="../tags/tag28.xml"/><Relationship Id="rId39" Type="http://schemas.openxmlformats.org/officeDocument/2006/relationships/tags" Target="../tags/tag49.xml"/><Relationship Id="rId265" Type="http://schemas.openxmlformats.org/officeDocument/2006/relationships/tags" Target="../tags/tag275.xml"/><Relationship Id="rId50" Type="http://schemas.openxmlformats.org/officeDocument/2006/relationships/tags" Target="../tags/tag60.xml"/><Relationship Id="rId104" Type="http://schemas.openxmlformats.org/officeDocument/2006/relationships/tags" Target="../tags/tag114.xml"/><Relationship Id="rId125" Type="http://schemas.openxmlformats.org/officeDocument/2006/relationships/tags" Target="../tags/tag135.xml"/><Relationship Id="rId146" Type="http://schemas.openxmlformats.org/officeDocument/2006/relationships/tags" Target="../tags/tag156.xml"/><Relationship Id="rId167" Type="http://schemas.openxmlformats.org/officeDocument/2006/relationships/tags" Target="../tags/tag177.xml"/><Relationship Id="rId188" Type="http://schemas.openxmlformats.org/officeDocument/2006/relationships/tags" Target="../tags/tag198.xml"/><Relationship Id="rId71" Type="http://schemas.openxmlformats.org/officeDocument/2006/relationships/tags" Target="../tags/tag81.xml"/><Relationship Id="rId92" Type="http://schemas.openxmlformats.org/officeDocument/2006/relationships/tags" Target="../tags/tag102.xml"/><Relationship Id="rId213" Type="http://schemas.openxmlformats.org/officeDocument/2006/relationships/tags" Target="../tags/tag223.xml"/><Relationship Id="rId234" Type="http://schemas.openxmlformats.org/officeDocument/2006/relationships/tags" Target="../tags/tag244.xml"/><Relationship Id="rId2" Type="http://schemas.openxmlformats.org/officeDocument/2006/relationships/tags" Target="../tags/tag12.xml"/><Relationship Id="rId29" Type="http://schemas.openxmlformats.org/officeDocument/2006/relationships/tags" Target="../tags/tag39.xml"/><Relationship Id="rId255" Type="http://schemas.openxmlformats.org/officeDocument/2006/relationships/tags" Target="../tags/tag265.xml"/><Relationship Id="rId276" Type="http://schemas.openxmlformats.org/officeDocument/2006/relationships/tags" Target="../tags/tag286.xml"/><Relationship Id="rId40" Type="http://schemas.openxmlformats.org/officeDocument/2006/relationships/tags" Target="../tags/tag50.xml"/><Relationship Id="rId115" Type="http://schemas.openxmlformats.org/officeDocument/2006/relationships/tags" Target="../tags/tag125.xml"/><Relationship Id="rId136" Type="http://schemas.openxmlformats.org/officeDocument/2006/relationships/tags" Target="../tags/tag146.xml"/><Relationship Id="rId157" Type="http://schemas.openxmlformats.org/officeDocument/2006/relationships/tags" Target="../tags/tag167.xml"/><Relationship Id="rId178" Type="http://schemas.openxmlformats.org/officeDocument/2006/relationships/tags" Target="../tags/tag188.xml"/><Relationship Id="rId61" Type="http://schemas.openxmlformats.org/officeDocument/2006/relationships/tags" Target="../tags/tag71.xml"/><Relationship Id="rId82" Type="http://schemas.openxmlformats.org/officeDocument/2006/relationships/tags" Target="../tags/tag92.xml"/><Relationship Id="rId199" Type="http://schemas.openxmlformats.org/officeDocument/2006/relationships/tags" Target="../tags/tag209.xml"/><Relationship Id="rId203" Type="http://schemas.openxmlformats.org/officeDocument/2006/relationships/tags" Target="../tags/tag213.xml"/><Relationship Id="rId19" Type="http://schemas.openxmlformats.org/officeDocument/2006/relationships/tags" Target="../tags/tag29.xml"/><Relationship Id="rId224" Type="http://schemas.openxmlformats.org/officeDocument/2006/relationships/tags" Target="../tags/tag234.xml"/><Relationship Id="rId245" Type="http://schemas.openxmlformats.org/officeDocument/2006/relationships/tags" Target="../tags/tag255.xml"/><Relationship Id="rId266" Type="http://schemas.openxmlformats.org/officeDocument/2006/relationships/tags" Target="../tags/tag276.xml"/><Relationship Id="rId30" Type="http://schemas.openxmlformats.org/officeDocument/2006/relationships/tags" Target="../tags/tag40.xml"/><Relationship Id="rId105" Type="http://schemas.openxmlformats.org/officeDocument/2006/relationships/tags" Target="../tags/tag115.xml"/><Relationship Id="rId126" Type="http://schemas.openxmlformats.org/officeDocument/2006/relationships/tags" Target="../tags/tag136.xml"/><Relationship Id="rId147" Type="http://schemas.openxmlformats.org/officeDocument/2006/relationships/tags" Target="../tags/tag157.xml"/><Relationship Id="rId168" Type="http://schemas.openxmlformats.org/officeDocument/2006/relationships/tags" Target="../tags/tag178.xml"/><Relationship Id="rId51" Type="http://schemas.openxmlformats.org/officeDocument/2006/relationships/tags" Target="../tags/tag61.xml"/><Relationship Id="rId72" Type="http://schemas.openxmlformats.org/officeDocument/2006/relationships/tags" Target="../tags/tag82.xml"/><Relationship Id="rId93" Type="http://schemas.openxmlformats.org/officeDocument/2006/relationships/tags" Target="../tags/tag103.xml"/><Relationship Id="rId189" Type="http://schemas.openxmlformats.org/officeDocument/2006/relationships/tags" Target="../tags/tag199.xml"/><Relationship Id="rId3" Type="http://schemas.openxmlformats.org/officeDocument/2006/relationships/tags" Target="../tags/tag13.xml"/><Relationship Id="rId214" Type="http://schemas.openxmlformats.org/officeDocument/2006/relationships/tags" Target="../tags/tag224.xml"/><Relationship Id="rId235" Type="http://schemas.openxmlformats.org/officeDocument/2006/relationships/tags" Target="../tags/tag245.xml"/><Relationship Id="rId256" Type="http://schemas.openxmlformats.org/officeDocument/2006/relationships/tags" Target="../tags/tag266.xml"/><Relationship Id="rId277" Type="http://schemas.openxmlformats.org/officeDocument/2006/relationships/tags" Target="../tags/tag287.xml"/><Relationship Id="rId116" Type="http://schemas.openxmlformats.org/officeDocument/2006/relationships/tags" Target="../tags/tag126.xml"/><Relationship Id="rId137" Type="http://schemas.openxmlformats.org/officeDocument/2006/relationships/tags" Target="../tags/tag147.xml"/><Relationship Id="rId158" Type="http://schemas.openxmlformats.org/officeDocument/2006/relationships/tags" Target="../tags/tag168.xml"/><Relationship Id="rId20" Type="http://schemas.openxmlformats.org/officeDocument/2006/relationships/tags" Target="../tags/tag30.xml"/><Relationship Id="rId41" Type="http://schemas.openxmlformats.org/officeDocument/2006/relationships/tags" Target="../tags/tag51.xml"/><Relationship Id="rId62" Type="http://schemas.openxmlformats.org/officeDocument/2006/relationships/tags" Target="../tags/tag72.xml"/><Relationship Id="rId83" Type="http://schemas.openxmlformats.org/officeDocument/2006/relationships/tags" Target="../tags/tag93.xml"/><Relationship Id="rId179" Type="http://schemas.openxmlformats.org/officeDocument/2006/relationships/tags" Target="../tags/tag189.xml"/><Relationship Id="rId190" Type="http://schemas.openxmlformats.org/officeDocument/2006/relationships/tags" Target="../tags/tag200.xml"/><Relationship Id="rId204" Type="http://schemas.openxmlformats.org/officeDocument/2006/relationships/tags" Target="../tags/tag214.xml"/><Relationship Id="rId225" Type="http://schemas.openxmlformats.org/officeDocument/2006/relationships/tags" Target="../tags/tag235.xml"/><Relationship Id="rId246" Type="http://schemas.openxmlformats.org/officeDocument/2006/relationships/tags" Target="../tags/tag256.xml"/><Relationship Id="rId267" Type="http://schemas.openxmlformats.org/officeDocument/2006/relationships/tags" Target="../tags/tag277.xml"/><Relationship Id="rId106" Type="http://schemas.openxmlformats.org/officeDocument/2006/relationships/tags" Target="../tags/tag116.xml"/><Relationship Id="rId127" Type="http://schemas.openxmlformats.org/officeDocument/2006/relationships/tags" Target="../tags/tag137.xml"/><Relationship Id="rId10" Type="http://schemas.openxmlformats.org/officeDocument/2006/relationships/tags" Target="../tags/tag20.xml"/><Relationship Id="rId31" Type="http://schemas.openxmlformats.org/officeDocument/2006/relationships/tags" Target="../tags/tag41.xml"/><Relationship Id="rId52" Type="http://schemas.openxmlformats.org/officeDocument/2006/relationships/tags" Target="../tags/tag62.xml"/><Relationship Id="rId73" Type="http://schemas.openxmlformats.org/officeDocument/2006/relationships/tags" Target="../tags/tag83.xml"/><Relationship Id="rId94" Type="http://schemas.openxmlformats.org/officeDocument/2006/relationships/tags" Target="../tags/tag104.xml"/><Relationship Id="rId148" Type="http://schemas.openxmlformats.org/officeDocument/2006/relationships/tags" Target="../tags/tag158.xml"/><Relationship Id="rId169" Type="http://schemas.openxmlformats.org/officeDocument/2006/relationships/tags" Target="../tags/tag179.xml"/><Relationship Id="rId4" Type="http://schemas.openxmlformats.org/officeDocument/2006/relationships/tags" Target="../tags/tag14.xml"/><Relationship Id="rId180" Type="http://schemas.openxmlformats.org/officeDocument/2006/relationships/tags" Target="../tags/tag190.xml"/><Relationship Id="rId215" Type="http://schemas.openxmlformats.org/officeDocument/2006/relationships/tags" Target="../tags/tag225.xml"/><Relationship Id="rId236" Type="http://schemas.openxmlformats.org/officeDocument/2006/relationships/tags" Target="../tags/tag246.xml"/><Relationship Id="rId257" Type="http://schemas.openxmlformats.org/officeDocument/2006/relationships/tags" Target="../tags/tag267.xml"/><Relationship Id="rId278" Type="http://schemas.openxmlformats.org/officeDocument/2006/relationships/slideLayout" Target="../slideLayouts/slideLayout3.xml"/><Relationship Id="rId42" Type="http://schemas.openxmlformats.org/officeDocument/2006/relationships/tags" Target="../tags/tag52.xml"/><Relationship Id="rId84" Type="http://schemas.openxmlformats.org/officeDocument/2006/relationships/tags" Target="../tags/tag94.xml"/><Relationship Id="rId138" Type="http://schemas.openxmlformats.org/officeDocument/2006/relationships/tags" Target="../tags/tag148.xml"/><Relationship Id="rId191" Type="http://schemas.openxmlformats.org/officeDocument/2006/relationships/tags" Target="../tags/tag201.xml"/><Relationship Id="rId205" Type="http://schemas.openxmlformats.org/officeDocument/2006/relationships/tags" Target="../tags/tag215.xml"/><Relationship Id="rId247" Type="http://schemas.openxmlformats.org/officeDocument/2006/relationships/tags" Target="../tags/tag257.xml"/><Relationship Id="rId107" Type="http://schemas.openxmlformats.org/officeDocument/2006/relationships/tags" Target="../tags/tag117.xml"/><Relationship Id="rId11" Type="http://schemas.openxmlformats.org/officeDocument/2006/relationships/tags" Target="../tags/tag21.xml"/><Relationship Id="rId53" Type="http://schemas.openxmlformats.org/officeDocument/2006/relationships/tags" Target="../tags/tag63.xml"/><Relationship Id="rId149" Type="http://schemas.openxmlformats.org/officeDocument/2006/relationships/tags" Target="../tags/tag159.xml"/><Relationship Id="rId95" Type="http://schemas.openxmlformats.org/officeDocument/2006/relationships/tags" Target="../tags/tag105.xml"/><Relationship Id="rId160" Type="http://schemas.openxmlformats.org/officeDocument/2006/relationships/tags" Target="../tags/tag170.xml"/><Relationship Id="rId216" Type="http://schemas.openxmlformats.org/officeDocument/2006/relationships/tags" Target="../tags/tag226.xml"/><Relationship Id="rId258" Type="http://schemas.openxmlformats.org/officeDocument/2006/relationships/tags" Target="../tags/tag268.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tags" Target="../tags/tag918.xml"/><Relationship Id="rId4" Type="http://schemas.openxmlformats.org/officeDocument/2006/relationships/image" Target="../media/image19.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919.xml"/><Relationship Id="rId4" Type="http://schemas.openxmlformats.org/officeDocument/2006/relationships/image" Target="../media/image19.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tags" Target="../tags/tag920.xml"/><Relationship Id="rId4" Type="http://schemas.openxmlformats.org/officeDocument/2006/relationships/image" Target="../media/image1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921.xml"/><Relationship Id="rId4" Type="http://schemas.openxmlformats.org/officeDocument/2006/relationships/image" Target="../media/image19.emf"/></Relationships>
</file>

<file path=ppt/slides/_rels/slide65.xml.rels><?xml version="1.0" encoding="UTF-8" standalone="yes"?>
<Relationships xmlns="http://schemas.openxmlformats.org/package/2006/relationships"><Relationship Id="rId13" Type="http://schemas.openxmlformats.org/officeDocument/2006/relationships/tags" Target="../tags/tag934.xml"/><Relationship Id="rId18" Type="http://schemas.openxmlformats.org/officeDocument/2006/relationships/tags" Target="../tags/tag939.xml"/><Relationship Id="rId26" Type="http://schemas.openxmlformats.org/officeDocument/2006/relationships/tags" Target="../tags/tag947.xml"/><Relationship Id="rId39" Type="http://schemas.openxmlformats.org/officeDocument/2006/relationships/image" Target="../media/image18.emf"/><Relationship Id="rId21" Type="http://schemas.openxmlformats.org/officeDocument/2006/relationships/tags" Target="../tags/tag942.xml"/><Relationship Id="rId34" Type="http://schemas.openxmlformats.org/officeDocument/2006/relationships/tags" Target="../tags/tag955.xml"/><Relationship Id="rId7" Type="http://schemas.openxmlformats.org/officeDocument/2006/relationships/tags" Target="../tags/tag928.xml"/><Relationship Id="rId12" Type="http://schemas.openxmlformats.org/officeDocument/2006/relationships/tags" Target="../tags/tag933.xml"/><Relationship Id="rId17" Type="http://schemas.openxmlformats.org/officeDocument/2006/relationships/tags" Target="../tags/tag938.xml"/><Relationship Id="rId25" Type="http://schemas.openxmlformats.org/officeDocument/2006/relationships/tags" Target="../tags/tag946.xml"/><Relationship Id="rId33" Type="http://schemas.openxmlformats.org/officeDocument/2006/relationships/tags" Target="../tags/tag954.xml"/><Relationship Id="rId38" Type="http://schemas.openxmlformats.org/officeDocument/2006/relationships/oleObject" Target="../embeddings/oleObject57.bin"/><Relationship Id="rId2" Type="http://schemas.openxmlformats.org/officeDocument/2006/relationships/tags" Target="../tags/tag923.xml"/><Relationship Id="rId16" Type="http://schemas.openxmlformats.org/officeDocument/2006/relationships/tags" Target="../tags/tag937.xml"/><Relationship Id="rId20" Type="http://schemas.openxmlformats.org/officeDocument/2006/relationships/tags" Target="../tags/tag941.xml"/><Relationship Id="rId29" Type="http://schemas.openxmlformats.org/officeDocument/2006/relationships/tags" Target="../tags/tag950.xml"/><Relationship Id="rId1" Type="http://schemas.openxmlformats.org/officeDocument/2006/relationships/tags" Target="../tags/tag922.xml"/><Relationship Id="rId6" Type="http://schemas.openxmlformats.org/officeDocument/2006/relationships/tags" Target="../tags/tag927.xml"/><Relationship Id="rId11" Type="http://schemas.openxmlformats.org/officeDocument/2006/relationships/tags" Target="../tags/tag932.xml"/><Relationship Id="rId24" Type="http://schemas.openxmlformats.org/officeDocument/2006/relationships/tags" Target="../tags/tag945.xml"/><Relationship Id="rId32" Type="http://schemas.openxmlformats.org/officeDocument/2006/relationships/tags" Target="../tags/tag953.xml"/><Relationship Id="rId37" Type="http://schemas.openxmlformats.org/officeDocument/2006/relationships/slideLayout" Target="../slideLayouts/slideLayout3.xml"/><Relationship Id="rId40" Type="http://schemas.openxmlformats.org/officeDocument/2006/relationships/chart" Target="../charts/chart28.xml"/><Relationship Id="rId5" Type="http://schemas.openxmlformats.org/officeDocument/2006/relationships/tags" Target="../tags/tag926.xml"/><Relationship Id="rId15" Type="http://schemas.openxmlformats.org/officeDocument/2006/relationships/tags" Target="../tags/tag936.xml"/><Relationship Id="rId23" Type="http://schemas.openxmlformats.org/officeDocument/2006/relationships/tags" Target="../tags/tag944.xml"/><Relationship Id="rId28" Type="http://schemas.openxmlformats.org/officeDocument/2006/relationships/tags" Target="../tags/tag949.xml"/><Relationship Id="rId36" Type="http://schemas.openxmlformats.org/officeDocument/2006/relationships/tags" Target="../tags/tag957.xml"/><Relationship Id="rId10" Type="http://schemas.openxmlformats.org/officeDocument/2006/relationships/tags" Target="../tags/tag931.xml"/><Relationship Id="rId19" Type="http://schemas.openxmlformats.org/officeDocument/2006/relationships/tags" Target="../tags/tag940.xml"/><Relationship Id="rId31" Type="http://schemas.openxmlformats.org/officeDocument/2006/relationships/tags" Target="../tags/tag952.xml"/><Relationship Id="rId4" Type="http://schemas.openxmlformats.org/officeDocument/2006/relationships/tags" Target="../tags/tag925.xml"/><Relationship Id="rId9" Type="http://schemas.openxmlformats.org/officeDocument/2006/relationships/tags" Target="../tags/tag930.xml"/><Relationship Id="rId14" Type="http://schemas.openxmlformats.org/officeDocument/2006/relationships/tags" Target="../tags/tag935.xml"/><Relationship Id="rId22" Type="http://schemas.openxmlformats.org/officeDocument/2006/relationships/tags" Target="../tags/tag943.xml"/><Relationship Id="rId27" Type="http://schemas.openxmlformats.org/officeDocument/2006/relationships/tags" Target="../tags/tag948.xml"/><Relationship Id="rId30" Type="http://schemas.openxmlformats.org/officeDocument/2006/relationships/tags" Target="../tags/tag951.xml"/><Relationship Id="rId35" Type="http://schemas.openxmlformats.org/officeDocument/2006/relationships/tags" Target="../tags/tag956.xml"/><Relationship Id="rId8" Type="http://schemas.openxmlformats.org/officeDocument/2006/relationships/tags" Target="../tags/tag929.xml"/><Relationship Id="rId3" Type="http://schemas.openxmlformats.org/officeDocument/2006/relationships/tags" Target="../tags/tag9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3.xml"/><Relationship Id="rId1" Type="http://schemas.openxmlformats.org/officeDocument/2006/relationships/tags" Target="../tags/tag958.xml"/><Relationship Id="rId4" Type="http://schemas.openxmlformats.org/officeDocument/2006/relationships/image" Target="../media/image19.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959.xml"/><Relationship Id="rId4" Type="http://schemas.openxmlformats.org/officeDocument/2006/relationships/image" Target="../media/image19.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960.xml"/><Relationship Id="rId5" Type="http://schemas.openxmlformats.org/officeDocument/2006/relationships/image" Target="../media/image19.emf"/><Relationship Id="rId4" Type="http://schemas.openxmlformats.org/officeDocument/2006/relationships/oleObject" Target="../embeddings/oleObject60.bin"/></Relationships>
</file>

<file path=ppt/slides/_rels/slide7.xml.rels><?xml version="1.0" encoding="UTF-8" standalone="yes"?>
<Relationships xmlns="http://schemas.openxmlformats.org/package/2006/relationships"><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tags" Target="../tags/tag313.xml"/><Relationship Id="rId39" Type="http://schemas.openxmlformats.org/officeDocument/2006/relationships/tags" Target="../tags/tag326.xml"/><Relationship Id="rId21" Type="http://schemas.openxmlformats.org/officeDocument/2006/relationships/tags" Target="../tags/tag308.xml"/><Relationship Id="rId34" Type="http://schemas.openxmlformats.org/officeDocument/2006/relationships/tags" Target="../tags/tag321.xml"/><Relationship Id="rId42" Type="http://schemas.openxmlformats.org/officeDocument/2006/relationships/slideLayout" Target="../slideLayouts/slideLayout3.xml"/><Relationship Id="rId7" Type="http://schemas.openxmlformats.org/officeDocument/2006/relationships/tags" Target="../tags/tag294.xml"/><Relationship Id="rId2" Type="http://schemas.openxmlformats.org/officeDocument/2006/relationships/tags" Target="../tags/tag289.xml"/><Relationship Id="rId16" Type="http://schemas.openxmlformats.org/officeDocument/2006/relationships/tags" Target="../tags/tag303.xml"/><Relationship Id="rId29" Type="http://schemas.openxmlformats.org/officeDocument/2006/relationships/tags" Target="../tags/tag316.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tags" Target="../tags/tag311.xml"/><Relationship Id="rId32" Type="http://schemas.openxmlformats.org/officeDocument/2006/relationships/tags" Target="../tags/tag319.xml"/><Relationship Id="rId37" Type="http://schemas.openxmlformats.org/officeDocument/2006/relationships/tags" Target="../tags/tag324.xml"/><Relationship Id="rId40" Type="http://schemas.openxmlformats.org/officeDocument/2006/relationships/tags" Target="../tags/tag327.xml"/><Relationship Id="rId45" Type="http://schemas.openxmlformats.org/officeDocument/2006/relationships/chart" Target="../charts/chart3.xml"/><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tags" Target="../tags/tag310.xml"/><Relationship Id="rId28" Type="http://schemas.openxmlformats.org/officeDocument/2006/relationships/tags" Target="../tags/tag315.xml"/><Relationship Id="rId36" Type="http://schemas.openxmlformats.org/officeDocument/2006/relationships/tags" Target="../tags/tag323.xml"/><Relationship Id="rId10" Type="http://schemas.openxmlformats.org/officeDocument/2006/relationships/tags" Target="../tags/tag297.xml"/><Relationship Id="rId19" Type="http://schemas.openxmlformats.org/officeDocument/2006/relationships/tags" Target="../tags/tag306.xml"/><Relationship Id="rId31" Type="http://schemas.openxmlformats.org/officeDocument/2006/relationships/tags" Target="../tags/tag318.xml"/><Relationship Id="rId44" Type="http://schemas.openxmlformats.org/officeDocument/2006/relationships/image" Target="../media/image18.emf"/><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tags" Target="../tags/tag309.xml"/><Relationship Id="rId27" Type="http://schemas.openxmlformats.org/officeDocument/2006/relationships/tags" Target="../tags/tag314.xml"/><Relationship Id="rId30" Type="http://schemas.openxmlformats.org/officeDocument/2006/relationships/tags" Target="../tags/tag317.xml"/><Relationship Id="rId35" Type="http://schemas.openxmlformats.org/officeDocument/2006/relationships/tags" Target="../tags/tag322.xml"/><Relationship Id="rId43" Type="http://schemas.openxmlformats.org/officeDocument/2006/relationships/oleObject" Target="../embeddings/oleObject8.bin"/><Relationship Id="rId8" Type="http://schemas.openxmlformats.org/officeDocument/2006/relationships/tags" Target="../tags/tag295.xml"/><Relationship Id="rId3" Type="http://schemas.openxmlformats.org/officeDocument/2006/relationships/tags" Target="../tags/tag290.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tags" Target="../tags/tag312.xml"/><Relationship Id="rId33" Type="http://schemas.openxmlformats.org/officeDocument/2006/relationships/tags" Target="../tags/tag320.xml"/><Relationship Id="rId38" Type="http://schemas.openxmlformats.org/officeDocument/2006/relationships/tags" Target="../tags/tag325.xml"/><Relationship Id="rId46" Type="http://schemas.openxmlformats.org/officeDocument/2006/relationships/chart" Target="../charts/chart4.xml"/><Relationship Id="rId20" Type="http://schemas.openxmlformats.org/officeDocument/2006/relationships/tags" Target="../tags/tag307.xml"/><Relationship Id="rId41" Type="http://schemas.openxmlformats.org/officeDocument/2006/relationships/tags" Target="../tags/tag328.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961.xml"/><Relationship Id="rId4" Type="http://schemas.openxmlformats.org/officeDocument/2006/relationships/image" Target="../media/image19.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962.xml"/><Relationship Id="rId4" Type="http://schemas.openxmlformats.org/officeDocument/2006/relationships/image" Target="../media/image19.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963.xml"/><Relationship Id="rId4" Type="http://schemas.openxmlformats.org/officeDocument/2006/relationships/image" Target="../media/image19.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964.xml"/><Relationship Id="rId4" Type="http://schemas.openxmlformats.org/officeDocument/2006/relationships/image" Target="../media/image19.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965.xml"/><Relationship Id="rId4" Type="http://schemas.openxmlformats.org/officeDocument/2006/relationships/image" Target="../media/image19.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966.xml"/><Relationship Id="rId4" Type="http://schemas.openxmlformats.org/officeDocument/2006/relationships/image" Target="../media/image19.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967.xml"/><Relationship Id="rId4" Type="http://schemas.openxmlformats.org/officeDocument/2006/relationships/image" Target="../media/image19.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968.xml"/><Relationship Id="rId4" Type="http://schemas.openxmlformats.org/officeDocument/2006/relationships/image" Target="../media/image19.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3.xml"/><Relationship Id="rId1" Type="http://schemas.openxmlformats.org/officeDocument/2006/relationships/tags" Target="../tags/tag969.xml"/><Relationship Id="rId4" Type="http://schemas.openxmlformats.org/officeDocument/2006/relationships/image" Target="../media/image23.emf"/></Relationships>
</file>

<file path=ppt/slides/_rels/slide79.xml.rels><?xml version="1.0" encoding="UTF-8" standalone="yes"?>
<Relationships xmlns="http://schemas.openxmlformats.org/package/2006/relationships"><Relationship Id="rId8" Type="http://schemas.openxmlformats.org/officeDocument/2006/relationships/hyperlink" Target="https://www.jetro.go.jp/biz/areareports/2020/847e756b83bccc7a.html" TargetMode="External"/><Relationship Id="rId3" Type="http://schemas.openxmlformats.org/officeDocument/2006/relationships/oleObject" Target="../embeddings/oleObject67.bin"/><Relationship Id="rId7" Type="http://schemas.openxmlformats.org/officeDocument/2006/relationships/hyperlink" Target="https://www.jetro.go.jp/biz/areareports/special/2021/0901.html" TargetMode="External"/><Relationship Id="rId2" Type="http://schemas.openxmlformats.org/officeDocument/2006/relationships/slideLayout" Target="../slideLayouts/slideLayout3.xml"/><Relationship Id="rId1" Type="http://schemas.openxmlformats.org/officeDocument/2006/relationships/tags" Target="../tags/tag970.xml"/><Relationship Id="rId6" Type="http://schemas.openxmlformats.org/officeDocument/2006/relationships/hyperlink" Target="https://www.jetro.go.jp/ext_images/_Reports/02/2021/9b33dc8a948ba799/202105.pdf" TargetMode="External"/><Relationship Id="rId5" Type="http://schemas.openxmlformats.org/officeDocument/2006/relationships/hyperlink" Target="https://www.jetro.go.jp/world/reports/2022/01/0f9608e604f5e318.html" TargetMode="External"/><Relationship Id="rId10" Type="http://schemas.openxmlformats.org/officeDocument/2006/relationships/hyperlink" Target="https://www.jetro.go.jp/world/reports/2018/01/a324be199e326fab.html" TargetMode="External"/><Relationship Id="rId4" Type="http://schemas.openxmlformats.org/officeDocument/2006/relationships/image" Target="../media/image19.emf"/><Relationship Id="rId9" Type="http://schemas.openxmlformats.org/officeDocument/2006/relationships/hyperlink" Target="https://www.jetro.go.jp/biz/areareports/2018/15e9b79b6a71c6b2.html" TargetMode="External"/></Relationships>
</file>

<file path=ppt/slides/_rels/slide8.xml.rels><?xml version="1.0" encoding="UTF-8" standalone="yes"?>
<Relationships xmlns="http://schemas.openxmlformats.org/package/2006/relationships"><Relationship Id="rId26" Type="http://schemas.openxmlformats.org/officeDocument/2006/relationships/tags" Target="../tags/tag354.xml"/><Relationship Id="rId117" Type="http://schemas.openxmlformats.org/officeDocument/2006/relationships/chart" Target="../charts/chart5.xml"/><Relationship Id="rId21" Type="http://schemas.openxmlformats.org/officeDocument/2006/relationships/tags" Target="../tags/tag349.xml"/><Relationship Id="rId42" Type="http://schemas.openxmlformats.org/officeDocument/2006/relationships/tags" Target="../tags/tag370.xml"/><Relationship Id="rId47" Type="http://schemas.openxmlformats.org/officeDocument/2006/relationships/tags" Target="../tags/tag375.xml"/><Relationship Id="rId63" Type="http://schemas.openxmlformats.org/officeDocument/2006/relationships/tags" Target="../tags/tag391.xml"/><Relationship Id="rId68" Type="http://schemas.openxmlformats.org/officeDocument/2006/relationships/tags" Target="../tags/tag396.xml"/><Relationship Id="rId84" Type="http://schemas.openxmlformats.org/officeDocument/2006/relationships/tags" Target="../tags/tag412.xml"/><Relationship Id="rId89" Type="http://schemas.openxmlformats.org/officeDocument/2006/relationships/tags" Target="../tags/tag417.xml"/><Relationship Id="rId112" Type="http://schemas.openxmlformats.org/officeDocument/2006/relationships/tags" Target="../tags/tag440.xml"/><Relationship Id="rId16" Type="http://schemas.openxmlformats.org/officeDocument/2006/relationships/tags" Target="../tags/tag344.xml"/><Relationship Id="rId107" Type="http://schemas.openxmlformats.org/officeDocument/2006/relationships/tags" Target="../tags/tag435.xml"/><Relationship Id="rId11" Type="http://schemas.openxmlformats.org/officeDocument/2006/relationships/tags" Target="../tags/tag339.xml"/><Relationship Id="rId32" Type="http://schemas.openxmlformats.org/officeDocument/2006/relationships/tags" Target="../tags/tag360.xml"/><Relationship Id="rId37" Type="http://schemas.openxmlformats.org/officeDocument/2006/relationships/tags" Target="../tags/tag365.xml"/><Relationship Id="rId53" Type="http://schemas.openxmlformats.org/officeDocument/2006/relationships/tags" Target="../tags/tag381.xml"/><Relationship Id="rId58" Type="http://schemas.openxmlformats.org/officeDocument/2006/relationships/tags" Target="../tags/tag386.xml"/><Relationship Id="rId74" Type="http://schemas.openxmlformats.org/officeDocument/2006/relationships/tags" Target="../tags/tag402.xml"/><Relationship Id="rId79" Type="http://schemas.openxmlformats.org/officeDocument/2006/relationships/tags" Target="../tags/tag407.xml"/><Relationship Id="rId102" Type="http://schemas.openxmlformats.org/officeDocument/2006/relationships/tags" Target="../tags/tag430.xml"/><Relationship Id="rId5" Type="http://schemas.openxmlformats.org/officeDocument/2006/relationships/tags" Target="../tags/tag333.xml"/><Relationship Id="rId90" Type="http://schemas.openxmlformats.org/officeDocument/2006/relationships/tags" Target="../tags/tag418.xml"/><Relationship Id="rId95" Type="http://schemas.openxmlformats.org/officeDocument/2006/relationships/tags" Target="../tags/tag423.xml"/><Relationship Id="rId22" Type="http://schemas.openxmlformats.org/officeDocument/2006/relationships/tags" Target="../tags/tag350.xml"/><Relationship Id="rId27" Type="http://schemas.openxmlformats.org/officeDocument/2006/relationships/tags" Target="../tags/tag355.xml"/><Relationship Id="rId43" Type="http://schemas.openxmlformats.org/officeDocument/2006/relationships/tags" Target="../tags/tag371.xml"/><Relationship Id="rId48" Type="http://schemas.openxmlformats.org/officeDocument/2006/relationships/tags" Target="../tags/tag376.xml"/><Relationship Id="rId64" Type="http://schemas.openxmlformats.org/officeDocument/2006/relationships/tags" Target="../tags/tag392.xml"/><Relationship Id="rId69" Type="http://schemas.openxmlformats.org/officeDocument/2006/relationships/tags" Target="../tags/tag397.xml"/><Relationship Id="rId113" Type="http://schemas.openxmlformats.org/officeDocument/2006/relationships/tags" Target="../tags/tag441.xml"/><Relationship Id="rId118" Type="http://schemas.openxmlformats.org/officeDocument/2006/relationships/chart" Target="../charts/chart6.xml"/><Relationship Id="rId80" Type="http://schemas.openxmlformats.org/officeDocument/2006/relationships/tags" Target="../tags/tag408.xml"/><Relationship Id="rId85" Type="http://schemas.openxmlformats.org/officeDocument/2006/relationships/tags" Target="../tags/tag413.xml"/><Relationship Id="rId12" Type="http://schemas.openxmlformats.org/officeDocument/2006/relationships/tags" Target="../tags/tag340.xml"/><Relationship Id="rId17" Type="http://schemas.openxmlformats.org/officeDocument/2006/relationships/tags" Target="../tags/tag345.xml"/><Relationship Id="rId33" Type="http://schemas.openxmlformats.org/officeDocument/2006/relationships/tags" Target="../tags/tag361.xml"/><Relationship Id="rId38" Type="http://schemas.openxmlformats.org/officeDocument/2006/relationships/tags" Target="../tags/tag366.xml"/><Relationship Id="rId59" Type="http://schemas.openxmlformats.org/officeDocument/2006/relationships/tags" Target="../tags/tag387.xml"/><Relationship Id="rId103" Type="http://schemas.openxmlformats.org/officeDocument/2006/relationships/tags" Target="../tags/tag431.xml"/><Relationship Id="rId108" Type="http://schemas.openxmlformats.org/officeDocument/2006/relationships/tags" Target="../tags/tag436.xml"/><Relationship Id="rId54" Type="http://schemas.openxmlformats.org/officeDocument/2006/relationships/tags" Target="../tags/tag382.xml"/><Relationship Id="rId70" Type="http://schemas.openxmlformats.org/officeDocument/2006/relationships/tags" Target="../tags/tag398.xml"/><Relationship Id="rId75" Type="http://schemas.openxmlformats.org/officeDocument/2006/relationships/tags" Target="../tags/tag403.xml"/><Relationship Id="rId91" Type="http://schemas.openxmlformats.org/officeDocument/2006/relationships/tags" Target="../tags/tag419.xml"/><Relationship Id="rId96" Type="http://schemas.openxmlformats.org/officeDocument/2006/relationships/tags" Target="../tags/tag424.xml"/><Relationship Id="rId1" Type="http://schemas.openxmlformats.org/officeDocument/2006/relationships/tags" Target="../tags/tag329.xml"/><Relationship Id="rId6" Type="http://schemas.openxmlformats.org/officeDocument/2006/relationships/tags" Target="../tags/tag334.xml"/><Relationship Id="rId23" Type="http://schemas.openxmlformats.org/officeDocument/2006/relationships/tags" Target="../tags/tag351.xml"/><Relationship Id="rId28" Type="http://schemas.openxmlformats.org/officeDocument/2006/relationships/tags" Target="../tags/tag356.xml"/><Relationship Id="rId49" Type="http://schemas.openxmlformats.org/officeDocument/2006/relationships/tags" Target="../tags/tag377.xml"/><Relationship Id="rId114" Type="http://schemas.openxmlformats.org/officeDocument/2006/relationships/slideLayout" Target="../slideLayouts/slideLayout3.xml"/><Relationship Id="rId10" Type="http://schemas.openxmlformats.org/officeDocument/2006/relationships/tags" Target="../tags/tag338.xml"/><Relationship Id="rId31" Type="http://schemas.openxmlformats.org/officeDocument/2006/relationships/tags" Target="../tags/tag359.xml"/><Relationship Id="rId44" Type="http://schemas.openxmlformats.org/officeDocument/2006/relationships/tags" Target="../tags/tag372.xml"/><Relationship Id="rId52" Type="http://schemas.openxmlformats.org/officeDocument/2006/relationships/tags" Target="../tags/tag380.xml"/><Relationship Id="rId60" Type="http://schemas.openxmlformats.org/officeDocument/2006/relationships/tags" Target="../tags/tag388.xml"/><Relationship Id="rId65" Type="http://schemas.openxmlformats.org/officeDocument/2006/relationships/tags" Target="../tags/tag393.xml"/><Relationship Id="rId73" Type="http://schemas.openxmlformats.org/officeDocument/2006/relationships/tags" Target="../tags/tag401.xml"/><Relationship Id="rId78" Type="http://schemas.openxmlformats.org/officeDocument/2006/relationships/tags" Target="../tags/tag406.xml"/><Relationship Id="rId81" Type="http://schemas.openxmlformats.org/officeDocument/2006/relationships/tags" Target="../tags/tag409.xml"/><Relationship Id="rId86" Type="http://schemas.openxmlformats.org/officeDocument/2006/relationships/tags" Target="../tags/tag414.xml"/><Relationship Id="rId94" Type="http://schemas.openxmlformats.org/officeDocument/2006/relationships/tags" Target="../tags/tag422.xml"/><Relationship Id="rId99" Type="http://schemas.openxmlformats.org/officeDocument/2006/relationships/tags" Target="../tags/tag427.xml"/><Relationship Id="rId101" Type="http://schemas.openxmlformats.org/officeDocument/2006/relationships/tags" Target="../tags/tag429.xml"/><Relationship Id="rId4" Type="http://schemas.openxmlformats.org/officeDocument/2006/relationships/tags" Target="../tags/tag332.xml"/><Relationship Id="rId9" Type="http://schemas.openxmlformats.org/officeDocument/2006/relationships/tags" Target="../tags/tag337.xml"/><Relationship Id="rId13" Type="http://schemas.openxmlformats.org/officeDocument/2006/relationships/tags" Target="../tags/tag341.xml"/><Relationship Id="rId18" Type="http://schemas.openxmlformats.org/officeDocument/2006/relationships/tags" Target="../tags/tag346.xml"/><Relationship Id="rId39" Type="http://schemas.openxmlformats.org/officeDocument/2006/relationships/tags" Target="../tags/tag367.xml"/><Relationship Id="rId109" Type="http://schemas.openxmlformats.org/officeDocument/2006/relationships/tags" Target="../tags/tag437.xml"/><Relationship Id="rId34" Type="http://schemas.openxmlformats.org/officeDocument/2006/relationships/tags" Target="../tags/tag362.xml"/><Relationship Id="rId50" Type="http://schemas.openxmlformats.org/officeDocument/2006/relationships/tags" Target="../tags/tag378.xml"/><Relationship Id="rId55" Type="http://schemas.openxmlformats.org/officeDocument/2006/relationships/tags" Target="../tags/tag383.xml"/><Relationship Id="rId76" Type="http://schemas.openxmlformats.org/officeDocument/2006/relationships/tags" Target="../tags/tag404.xml"/><Relationship Id="rId97" Type="http://schemas.openxmlformats.org/officeDocument/2006/relationships/tags" Target="../tags/tag425.xml"/><Relationship Id="rId104" Type="http://schemas.openxmlformats.org/officeDocument/2006/relationships/tags" Target="../tags/tag432.xml"/><Relationship Id="rId7" Type="http://schemas.openxmlformats.org/officeDocument/2006/relationships/tags" Target="../tags/tag335.xml"/><Relationship Id="rId71" Type="http://schemas.openxmlformats.org/officeDocument/2006/relationships/tags" Target="../tags/tag399.xml"/><Relationship Id="rId92" Type="http://schemas.openxmlformats.org/officeDocument/2006/relationships/tags" Target="../tags/tag420.xml"/><Relationship Id="rId2" Type="http://schemas.openxmlformats.org/officeDocument/2006/relationships/tags" Target="../tags/tag330.xml"/><Relationship Id="rId29" Type="http://schemas.openxmlformats.org/officeDocument/2006/relationships/tags" Target="../tags/tag357.xml"/><Relationship Id="rId24" Type="http://schemas.openxmlformats.org/officeDocument/2006/relationships/tags" Target="../tags/tag352.xml"/><Relationship Id="rId40" Type="http://schemas.openxmlformats.org/officeDocument/2006/relationships/tags" Target="../tags/tag368.xml"/><Relationship Id="rId45" Type="http://schemas.openxmlformats.org/officeDocument/2006/relationships/tags" Target="../tags/tag373.xml"/><Relationship Id="rId66" Type="http://schemas.openxmlformats.org/officeDocument/2006/relationships/tags" Target="../tags/tag394.xml"/><Relationship Id="rId87" Type="http://schemas.openxmlformats.org/officeDocument/2006/relationships/tags" Target="../tags/tag415.xml"/><Relationship Id="rId110" Type="http://schemas.openxmlformats.org/officeDocument/2006/relationships/tags" Target="../tags/tag438.xml"/><Relationship Id="rId115" Type="http://schemas.openxmlformats.org/officeDocument/2006/relationships/oleObject" Target="../embeddings/oleObject9.bin"/><Relationship Id="rId61" Type="http://schemas.openxmlformats.org/officeDocument/2006/relationships/tags" Target="../tags/tag389.xml"/><Relationship Id="rId82" Type="http://schemas.openxmlformats.org/officeDocument/2006/relationships/tags" Target="../tags/tag410.xml"/><Relationship Id="rId19" Type="http://schemas.openxmlformats.org/officeDocument/2006/relationships/tags" Target="../tags/tag347.xml"/><Relationship Id="rId14" Type="http://schemas.openxmlformats.org/officeDocument/2006/relationships/tags" Target="../tags/tag342.xml"/><Relationship Id="rId30" Type="http://schemas.openxmlformats.org/officeDocument/2006/relationships/tags" Target="../tags/tag358.xml"/><Relationship Id="rId35" Type="http://schemas.openxmlformats.org/officeDocument/2006/relationships/tags" Target="../tags/tag363.xml"/><Relationship Id="rId56" Type="http://schemas.openxmlformats.org/officeDocument/2006/relationships/tags" Target="../tags/tag384.xml"/><Relationship Id="rId77" Type="http://schemas.openxmlformats.org/officeDocument/2006/relationships/tags" Target="../tags/tag405.xml"/><Relationship Id="rId100" Type="http://schemas.openxmlformats.org/officeDocument/2006/relationships/tags" Target="../tags/tag428.xml"/><Relationship Id="rId105" Type="http://schemas.openxmlformats.org/officeDocument/2006/relationships/tags" Target="../tags/tag433.xml"/><Relationship Id="rId8" Type="http://schemas.openxmlformats.org/officeDocument/2006/relationships/tags" Target="../tags/tag336.xml"/><Relationship Id="rId51" Type="http://schemas.openxmlformats.org/officeDocument/2006/relationships/tags" Target="../tags/tag379.xml"/><Relationship Id="rId72" Type="http://schemas.openxmlformats.org/officeDocument/2006/relationships/tags" Target="../tags/tag400.xml"/><Relationship Id="rId93" Type="http://schemas.openxmlformats.org/officeDocument/2006/relationships/tags" Target="../tags/tag421.xml"/><Relationship Id="rId98" Type="http://schemas.openxmlformats.org/officeDocument/2006/relationships/tags" Target="../tags/tag426.xml"/><Relationship Id="rId3" Type="http://schemas.openxmlformats.org/officeDocument/2006/relationships/tags" Target="../tags/tag331.xml"/><Relationship Id="rId25" Type="http://schemas.openxmlformats.org/officeDocument/2006/relationships/tags" Target="../tags/tag353.xml"/><Relationship Id="rId46" Type="http://schemas.openxmlformats.org/officeDocument/2006/relationships/tags" Target="../tags/tag374.xml"/><Relationship Id="rId67" Type="http://schemas.openxmlformats.org/officeDocument/2006/relationships/tags" Target="../tags/tag395.xml"/><Relationship Id="rId116" Type="http://schemas.openxmlformats.org/officeDocument/2006/relationships/image" Target="../media/image18.emf"/><Relationship Id="rId20" Type="http://schemas.openxmlformats.org/officeDocument/2006/relationships/tags" Target="../tags/tag348.xml"/><Relationship Id="rId41" Type="http://schemas.openxmlformats.org/officeDocument/2006/relationships/tags" Target="../tags/tag369.xml"/><Relationship Id="rId62" Type="http://schemas.openxmlformats.org/officeDocument/2006/relationships/tags" Target="../tags/tag390.xml"/><Relationship Id="rId83" Type="http://schemas.openxmlformats.org/officeDocument/2006/relationships/tags" Target="../tags/tag411.xml"/><Relationship Id="rId88" Type="http://schemas.openxmlformats.org/officeDocument/2006/relationships/tags" Target="../tags/tag416.xml"/><Relationship Id="rId111" Type="http://schemas.openxmlformats.org/officeDocument/2006/relationships/tags" Target="../tags/tag439.xml"/><Relationship Id="rId15" Type="http://schemas.openxmlformats.org/officeDocument/2006/relationships/tags" Target="../tags/tag343.xml"/><Relationship Id="rId36" Type="http://schemas.openxmlformats.org/officeDocument/2006/relationships/tags" Target="../tags/tag364.xml"/><Relationship Id="rId57" Type="http://schemas.openxmlformats.org/officeDocument/2006/relationships/tags" Target="../tags/tag385.xml"/><Relationship Id="rId106" Type="http://schemas.openxmlformats.org/officeDocument/2006/relationships/tags" Target="../tags/tag434.xml"/></Relationships>
</file>

<file path=ppt/slides/_rels/slide9.xml.rels><?xml version="1.0" encoding="UTF-8" standalone="yes"?>
<Relationships xmlns="http://schemas.openxmlformats.org/package/2006/relationships"><Relationship Id="rId13" Type="http://schemas.openxmlformats.org/officeDocument/2006/relationships/tags" Target="../tags/tag454.xml"/><Relationship Id="rId18" Type="http://schemas.openxmlformats.org/officeDocument/2006/relationships/tags" Target="../tags/tag459.xml"/><Relationship Id="rId26" Type="http://schemas.openxmlformats.org/officeDocument/2006/relationships/tags" Target="../tags/tag467.xml"/><Relationship Id="rId39" Type="http://schemas.openxmlformats.org/officeDocument/2006/relationships/tags" Target="../tags/tag480.xml"/><Relationship Id="rId21" Type="http://schemas.openxmlformats.org/officeDocument/2006/relationships/tags" Target="../tags/tag462.xml"/><Relationship Id="rId34" Type="http://schemas.openxmlformats.org/officeDocument/2006/relationships/tags" Target="../tags/tag475.xml"/><Relationship Id="rId42" Type="http://schemas.openxmlformats.org/officeDocument/2006/relationships/slideLayout" Target="../slideLayouts/slideLayout3.xml"/><Relationship Id="rId7" Type="http://schemas.openxmlformats.org/officeDocument/2006/relationships/tags" Target="../tags/tag448.xml"/><Relationship Id="rId2" Type="http://schemas.openxmlformats.org/officeDocument/2006/relationships/tags" Target="../tags/tag443.xml"/><Relationship Id="rId16" Type="http://schemas.openxmlformats.org/officeDocument/2006/relationships/tags" Target="../tags/tag457.xml"/><Relationship Id="rId29" Type="http://schemas.openxmlformats.org/officeDocument/2006/relationships/tags" Target="../tags/tag470.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24" Type="http://schemas.openxmlformats.org/officeDocument/2006/relationships/tags" Target="../tags/tag465.xml"/><Relationship Id="rId32" Type="http://schemas.openxmlformats.org/officeDocument/2006/relationships/tags" Target="../tags/tag473.xml"/><Relationship Id="rId37" Type="http://schemas.openxmlformats.org/officeDocument/2006/relationships/tags" Target="../tags/tag478.xml"/><Relationship Id="rId40" Type="http://schemas.openxmlformats.org/officeDocument/2006/relationships/tags" Target="../tags/tag481.xml"/><Relationship Id="rId45" Type="http://schemas.openxmlformats.org/officeDocument/2006/relationships/chart" Target="../charts/chart7.xml"/><Relationship Id="rId5" Type="http://schemas.openxmlformats.org/officeDocument/2006/relationships/tags" Target="../tags/tag446.xml"/><Relationship Id="rId15" Type="http://schemas.openxmlformats.org/officeDocument/2006/relationships/tags" Target="../tags/tag456.xml"/><Relationship Id="rId23" Type="http://schemas.openxmlformats.org/officeDocument/2006/relationships/tags" Target="../tags/tag464.xml"/><Relationship Id="rId28" Type="http://schemas.openxmlformats.org/officeDocument/2006/relationships/tags" Target="../tags/tag469.xml"/><Relationship Id="rId36" Type="http://schemas.openxmlformats.org/officeDocument/2006/relationships/tags" Target="../tags/tag477.xml"/><Relationship Id="rId10" Type="http://schemas.openxmlformats.org/officeDocument/2006/relationships/tags" Target="../tags/tag451.xml"/><Relationship Id="rId19" Type="http://schemas.openxmlformats.org/officeDocument/2006/relationships/tags" Target="../tags/tag460.xml"/><Relationship Id="rId31" Type="http://schemas.openxmlformats.org/officeDocument/2006/relationships/tags" Target="../tags/tag472.xml"/><Relationship Id="rId44" Type="http://schemas.openxmlformats.org/officeDocument/2006/relationships/image" Target="../media/image18.emf"/><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 Id="rId22" Type="http://schemas.openxmlformats.org/officeDocument/2006/relationships/tags" Target="../tags/tag463.xml"/><Relationship Id="rId27" Type="http://schemas.openxmlformats.org/officeDocument/2006/relationships/tags" Target="../tags/tag468.xml"/><Relationship Id="rId30" Type="http://schemas.openxmlformats.org/officeDocument/2006/relationships/tags" Target="../tags/tag471.xml"/><Relationship Id="rId35" Type="http://schemas.openxmlformats.org/officeDocument/2006/relationships/tags" Target="../tags/tag476.xml"/><Relationship Id="rId43" Type="http://schemas.openxmlformats.org/officeDocument/2006/relationships/oleObject" Target="../embeddings/oleObject10.bin"/><Relationship Id="rId8" Type="http://schemas.openxmlformats.org/officeDocument/2006/relationships/tags" Target="../tags/tag449.xml"/><Relationship Id="rId3" Type="http://schemas.openxmlformats.org/officeDocument/2006/relationships/tags" Target="../tags/tag444.xml"/><Relationship Id="rId12" Type="http://schemas.openxmlformats.org/officeDocument/2006/relationships/tags" Target="../tags/tag453.xml"/><Relationship Id="rId17" Type="http://schemas.openxmlformats.org/officeDocument/2006/relationships/tags" Target="../tags/tag458.xml"/><Relationship Id="rId25" Type="http://schemas.openxmlformats.org/officeDocument/2006/relationships/tags" Target="../tags/tag466.xml"/><Relationship Id="rId33" Type="http://schemas.openxmlformats.org/officeDocument/2006/relationships/tags" Target="../tags/tag474.xml"/><Relationship Id="rId38" Type="http://schemas.openxmlformats.org/officeDocument/2006/relationships/tags" Target="../tags/tag479.xml"/><Relationship Id="rId20" Type="http://schemas.openxmlformats.org/officeDocument/2006/relationships/tags" Target="../tags/tag461.xml"/><Relationship Id="rId41" Type="http://schemas.openxmlformats.org/officeDocument/2006/relationships/tags" Target="../tags/tag4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2026</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ナイジェリア</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694526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為替レート</a:t>
            </a:r>
          </a:p>
        </p:txBody>
      </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対円為替レートはおおむね上昇している。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7">
            <a:extLst>
              <a:ext uri="{FF2B5EF4-FFF2-40B4-BE49-F238E27FC236}">
                <a16:creationId xmlns:a16="http://schemas.microsoft.com/office/drawing/2014/main" id="{413A845E-C098-1616-F41D-045877B45DD9}"/>
              </a:ext>
            </a:extLst>
          </p:cNvPr>
          <p:cNvGrpSpPr/>
          <p:nvPr/>
        </p:nvGrpSpPr>
        <p:grpSpPr>
          <a:xfrm>
            <a:off x="211264" y="1914302"/>
            <a:ext cx="9505950" cy="288032"/>
            <a:chOff x="4803500" y="2113806"/>
            <a:chExt cx="2954133" cy="288032"/>
          </a:xfrm>
        </p:grpSpPr>
        <p:cxnSp>
          <p:nvCxnSpPr>
            <p:cNvPr id="10" name="直線コネクタ 29">
              <a:extLst>
                <a:ext uri="{FF2B5EF4-FFF2-40B4-BE49-F238E27FC236}">
                  <a16:creationId xmlns:a16="http://schemas.microsoft.com/office/drawing/2014/main" id="{48D86791-F4D2-8FDA-7687-C7340B6074A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4DF3C280-EC1D-04AF-5AD5-73C580FED6E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為替レート</a:t>
              </a:r>
              <a:endParaRPr lang="zh-TW" altLang="en-US" sz="1400" noProof="1">
                <a:solidFill>
                  <a:srgbClr val="000000"/>
                </a:solidFill>
                <a:latin typeface="Arial Black" pitchFamily="34" charset="0"/>
                <a:ea typeface="HGP創英角ｺﾞｼｯｸUB" pitchFamily="50" charset="-128"/>
              </a:endParaRPr>
            </a:p>
          </p:txBody>
        </p:sp>
      </p:grpSp>
      <p:graphicFrame>
        <p:nvGraphicFramePr>
          <p:cNvPr id="2" name="Chart 15">
            <a:extLst>
              <a:ext uri="{FF2B5EF4-FFF2-40B4-BE49-F238E27FC236}">
                <a16:creationId xmlns:a16="http://schemas.microsoft.com/office/drawing/2014/main" id="{9A16A4DF-0CD5-7EB2-4B6D-7CC86EC1F55E}"/>
              </a:ext>
            </a:extLst>
          </p:cNvPr>
          <p:cNvGraphicFramePr/>
          <p:nvPr>
            <p:extLst>
              <p:ext uri="{D42A27DB-BD31-4B8C-83A1-F6EECF244321}">
                <p14:modId xmlns:p14="http://schemas.microsoft.com/office/powerpoint/2010/main" val="1249147673"/>
              </p:ext>
            </p:extLst>
          </p:nvPr>
        </p:nvGraphicFramePr>
        <p:xfrm>
          <a:off x="128464" y="2564904"/>
          <a:ext cx="9677089" cy="3650922"/>
        </p:xfrm>
        <a:graphic>
          <a:graphicData uri="http://schemas.openxmlformats.org/drawingml/2006/chart">
            <c:chart xmlns:c="http://schemas.openxmlformats.org/drawingml/2006/chart" xmlns:r="http://schemas.openxmlformats.org/officeDocument/2006/relationships" r:id="rId6"/>
          </a:graphicData>
        </a:graphic>
      </p:graphicFrame>
      <p:sp>
        <p:nvSpPr>
          <p:cNvPr id="3" name="テキスト ボックス 24">
            <a:extLst>
              <a:ext uri="{FF2B5EF4-FFF2-40B4-BE49-F238E27FC236}">
                <a16:creationId xmlns:a16="http://schemas.microsoft.com/office/drawing/2014/main" id="{FF4A3C0D-A03B-F214-9B0F-6AB9B0E63F57}"/>
              </a:ext>
            </a:extLst>
          </p:cNvPr>
          <p:cNvSpPr txBox="1"/>
          <p:nvPr/>
        </p:nvSpPr>
        <p:spPr>
          <a:xfrm>
            <a:off x="344488" y="6597352"/>
            <a:ext cx="5616624" cy="144016"/>
          </a:xfrm>
          <a:prstGeom prst="rect">
            <a:avLst/>
          </a:prstGeom>
          <a:noFill/>
        </p:spPr>
        <p:txBody>
          <a:bodyPr wrap="square" lIns="0" tIns="0" rIns="0" bIns="0" rtlCol="0">
            <a:noAutofit/>
          </a:bodyPr>
          <a:lstStyle/>
          <a:p>
            <a:pPr>
              <a:spcAft>
                <a:spcPts val="100"/>
              </a:spcAft>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 Google Finance</a:t>
            </a:r>
            <a:r>
              <a:rPr lang="ja-JP" altLang="en-US" sz="900" dirty="0">
                <a:solidFill>
                  <a:srgbClr val="000000"/>
                </a:solidFill>
              </a:rPr>
              <a:t> （２０２６年３月時点）</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C22099F7-1A83-D85C-5383-D57CD98D5166}"/>
              </a:ext>
            </a:extLst>
          </p:cNvPr>
          <p:cNvSpPr txBox="1"/>
          <p:nvPr/>
        </p:nvSpPr>
        <p:spPr>
          <a:xfrm>
            <a:off x="100446" y="2505318"/>
            <a:ext cx="820105" cy="230832"/>
          </a:xfrm>
          <a:prstGeom prst="rect">
            <a:avLst/>
          </a:prstGeom>
          <a:noFill/>
        </p:spPr>
        <p:txBody>
          <a:bodyPr wrap="square" rtlCol="0">
            <a:spAutoFit/>
          </a:bodyPr>
          <a:lstStyle/>
          <a:p>
            <a:r>
              <a:rPr kumimoji="1" lang="en-US" altLang="ja-JP" sz="900" dirty="0">
                <a:solidFill>
                  <a:srgbClr val="595959"/>
                </a:solidFill>
                <a:latin typeface="Arial" panose="020B0604020202020204" pitchFamily="34" charset="0"/>
                <a:ea typeface="ＭＳ Ｐゴシック" panose="020B0600070205080204" pitchFamily="50" charset="-128"/>
                <a:cs typeface="Arial" panose="020B0604020202020204" pitchFamily="34" charset="0"/>
              </a:rPr>
              <a:t>JPY/NGN</a:t>
            </a:r>
            <a:endParaRPr kumimoji="1" lang="ja-JP" altLang="en-US" sz="900" dirty="0">
              <a:solidFill>
                <a:srgbClr val="595959"/>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357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8C088B-28CE-4235-BBF7-6D6373A61BCD}"/>
              </a:ext>
            </a:extLst>
          </p:cNvPr>
          <p:cNvGraphicFramePr>
            <a:graphicFrameLocks noChangeAspect="1"/>
          </p:cNvGraphicFramePr>
          <p:nvPr>
            <p:custDataLst>
              <p:tags r:id="rId1"/>
            </p:custDataLst>
            <p:extLst>
              <p:ext uri="{D42A27DB-BD31-4B8C-83A1-F6EECF244321}">
                <p14:modId xmlns:p14="http://schemas.microsoft.com/office/powerpoint/2010/main" val="215540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408C088B-28CE-4235-BBF7-6D6373A61B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2264230184"/>
              </p:ext>
            </p:extLst>
          </p:nvPr>
        </p:nvGraphicFramePr>
        <p:xfrm>
          <a:off x="187115" y="2266617"/>
          <a:ext cx="9505056" cy="4258008"/>
        </p:xfrm>
        <a:graphic>
          <a:graphicData uri="http://schemas.openxmlformats.org/drawingml/2006/table">
            <a:tbl>
              <a:tblPr firstRow="1" bandRow="1">
                <a:tableStyleId>{5C22544A-7EE6-4342-B048-85BDC9FD1C3A}</a:tableStyleId>
              </a:tblPr>
              <a:tblGrid>
                <a:gridCol w="1381509">
                  <a:extLst>
                    <a:ext uri="{9D8B030D-6E8A-4147-A177-3AD203B41FA5}">
                      <a16:colId xmlns:a16="http://schemas.microsoft.com/office/drawing/2014/main" val="20000"/>
                    </a:ext>
                  </a:extLst>
                </a:gridCol>
                <a:gridCol w="8123547">
                  <a:extLst>
                    <a:ext uri="{9D8B030D-6E8A-4147-A177-3AD203B41FA5}">
                      <a16:colId xmlns:a16="http://schemas.microsoft.com/office/drawing/2014/main" val="20001"/>
                    </a:ext>
                  </a:extLst>
                </a:gridCol>
              </a:tblGrid>
              <a:tr h="738099">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規制業種・</a:t>
                      </a:r>
                      <a:br>
                        <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b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ナイジェリア投資促進委員会法で、</a:t>
                      </a:r>
                      <a:r>
                        <a:rPr kumimoji="1" lang="en-US" altLang="ja-JP" sz="1000" b="0" kern="1200" dirty="0">
                          <a:solidFill>
                            <a:srgbClr val="000000"/>
                          </a:solidFill>
                          <a:latin typeface="+mn-lt"/>
                          <a:ea typeface="ＭＳ Ｐゴシック" charset="-128"/>
                          <a:cs typeface="Arial" pitchFamily="34" charset="0"/>
                        </a:rPr>
                        <a:t>4</a:t>
                      </a:r>
                      <a:r>
                        <a:rPr kumimoji="1" lang="ja-JP" altLang="en-US" sz="1000" b="0" kern="1200" dirty="0">
                          <a:solidFill>
                            <a:srgbClr val="000000"/>
                          </a:solidFill>
                          <a:latin typeface="+mn-lt"/>
                          <a:ea typeface="ＭＳ Ｐゴシック" charset="-128"/>
                          <a:cs typeface="Arial" pitchFamily="34" charset="0"/>
                        </a:rPr>
                        <a:t>業種を禁止としている。</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１．武器・弾薬等の製造業</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２．麻薬および向精神薬の製造・販売業</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３．軍事・準軍事的な衣類および携行品の製造（警察、税関、出入国管理、刑務所業務に関する衣類および携行品を含む）</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４．連邦評議会（</a:t>
                      </a:r>
                      <a:r>
                        <a:rPr kumimoji="1" lang="en-US" altLang="ja-JP" sz="1000" b="0" kern="1200" dirty="0">
                          <a:solidFill>
                            <a:srgbClr val="000000"/>
                          </a:solidFill>
                          <a:latin typeface="+mn-lt"/>
                          <a:ea typeface="ＭＳ Ｐゴシック" charset="-128"/>
                          <a:cs typeface="Arial" pitchFamily="34" charset="0"/>
                        </a:rPr>
                        <a:t>The Executive Council of The Federation</a:t>
                      </a:r>
                      <a:r>
                        <a:rPr kumimoji="1" lang="ja-JP" altLang="en-US" sz="1000" b="0" kern="1200" dirty="0">
                          <a:solidFill>
                            <a:srgbClr val="000000"/>
                          </a:solidFill>
                          <a:latin typeface="+mn-lt"/>
                          <a:ea typeface="ＭＳ Ｐゴシック" charset="-128"/>
                          <a:cs typeface="Arial" pitchFamily="34" charset="0"/>
                        </a:rPr>
                        <a:t>）が随時決定するその他の事項</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endParaRPr kumimoji="1" lang="en-US" altLang="ja-JP" sz="1000" b="0" kern="1200" dirty="0">
                        <a:solidFill>
                          <a:srgbClr val="000000"/>
                        </a:solidFill>
                        <a:latin typeface="+mn-lt"/>
                        <a:ea typeface="ＭＳ Ｐゴシック" charset="-128"/>
                        <a:cs typeface="Arial" pitchFamily="34" charset="0"/>
                      </a:endParaRPr>
                    </a:p>
                    <a:p>
                      <a:pPr marL="17145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下記</a:t>
                      </a:r>
                      <a:r>
                        <a:rPr kumimoji="1" lang="en-US" altLang="ja-JP" sz="1000" b="0" kern="1200" dirty="0">
                          <a:solidFill>
                            <a:srgbClr val="000000"/>
                          </a:solidFill>
                          <a:latin typeface="+mn-lt"/>
                          <a:ea typeface="ＭＳ Ｐゴシック" charset="-128"/>
                          <a:cs typeface="Arial" pitchFamily="34" charset="0"/>
                        </a:rPr>
                        <a:t>2</a:t>
                      </a:r>
                      <a:r>
                        <a:rPr kumimoji="1" lang="ja-JP" altLang="en-US" sz="1000" b="0" kern="1200" dirty="0">
                          <a:solidFill>
                            <a:srgbClr val="000000"/>
                          </a:solidFill>
                          <a:latin typeface="+mn-lt"/>
                          <a:ea typeface="ＭＳ Ｐゴシック" charset="-128"/>
                          <a:cs typeface="Arial" pitchFamily="34" charset="0"/>
                        </a:rPr>
                        <a:t>業種は外国人による投資は認められていない。</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１．民間警備会社</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２．国内海上輸送業</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10144">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b="0" i="0" dirty="0">
                          <a:solidFill>
                            <a:srgbClr val="000000"/>
                          </a:solidFill>
                          <a:effectLst/>
                          <a:latin typeface="ヒラギノ角ゴ Pro W3"/>
                        </a:rPr>
                        <a:t>特に制限はない。</a:t>
                      </a:r>
                      <a:endParaRPr lang="en-US" altLang="ja-JP" sz="1000" b="0" i="0" dirty="0">
                        <a:solidFill>
                          <a:srgbClr val="000000"/>
                        </a:solidFill>
                        <a:effectLst/>
                        <a:latin typeface="ヒラギノ角ゴ Pro W3"/>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i="0" kern="1200" dirty="0">
                          <a:solidFill>
                            <a:srgbClr val="000000"/>
                          </a:solidFill>
                          <a:effectLst/>
                          <a:latin typeface="ヒラギノ角ゴ Pro W3"/>
                          <a:ea typeface="ＭＳ Ｐゴシック" charset="-128"/>
                          <a:cs typeface="Arial" pitchFamily="34" charset="0"/>
                        </a:rPr>
                        <a:t>外資による</a:t>
                      </a:r>
                      <a:r>
                        <a:rPr kumimoji="1" lang="en-US" altLang="ja-JP" sz="1000" b="0" i="0" kern="1200" dirty="0">
                          <a:solidFill>
                            <a:srgbClr val="000000"/>
                          </a:solidFill>
                          <a:effectLst/>
                          <a:latin typeface="ヒラギノ角ゴ Pro W3"/>
                          <a:ea typeface="ＭＳ Ｐゴシック" charset="-128"/>
                          <a:cs typeface="Arial" pitchFamily="34" charset="0"/>
                        </a:rPr>
                        <a:t>100</a:t>
                      </a:r>
                      <a:r>
                        <a:rPr kumimoji="1" lang="ja-JP" altLang="en-US" sz="1000" b="0" i="0" kern="1200" dirty="0">
                          <a:solidFill>
                            <a:srgbClr val="000000"/>
                          </a:solidFill>
                          <a:effectLst/>
                          <a:latin typeface="ヒラギノ角ゴ Pro W3"/>
                          <a:ea typeface="ＭＳ Ｐゴシック" charset="-128"/>
                          <a:cs typeface="Arial" pitchFamily="34" charset="0"/>
                        </a:rPr>
                        <a:t>％による投資も可能（ただし、石油・ガス・エンジニアリング分野には出資規制あり）。</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8624">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資本金に関する</a:t>
                      </a:r>
                      <a:br>
                        <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b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ナイジェリアの投資に関して、外国資本が入る場合は、最低株式資本</a:t>
                      </a:r>
                      <a:r>
                        <a:rPr lang="en-US" altLang="ja-JP" sz="1000" dirty="0"/>
                        <a:t>1,000</a:t>
                      </a:r>
                      <a:r>
                        <a:rPr lang="ja-JP" altLang="en-US" sz="1000" dirty="0"/>
                        <a:t>万ナイラが必要。</a:t>
                      </a:r>
                      <a:endParaRPr lang="en-US" altLang="ja-JP" sz="1000" dirty="0"/>
                    </a:p>
                    <a:p>
                      <a:pPr marL="355600" lvl="1" indent="-35560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　会社および関連事項に関する法律（</a:t>
                      </a:r>
                      <a:r>
                        <a:rPr kumimoji="1" lang="en-US" altLang="ja-JP" sz="1000" b="0" kern="1200" dirty="0">
                          <a:solidFill>
                            <a:srgbClr val="000000"/>
                          </a:solidFill>
                          <a:latin typeface="+mn-lt"/>
                          <a:ea typeface="ＭＳ Ｐゴシック" charset="-128"/>
                          <a:cs typeface="Arial" pitchFamily="34" charset="0"/>
                        </a:rPr>
                        <a:t>Companies and Allied Matters Act</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CAMA2020</a:t>
                      </a:r>
                      <a:r>
                        <a:rPr kumimoji="1" lang="ja-JP" altLang="en-US" sz="1000" b="0" kern="1200" dirty="0">
                          <a:solidFill>
                            <a:srgbClr val="000000"/>
                          </a:solidFill>
                          <a:latin typeface="+mn-lt"/>
                          <a:ea typeface="ＭＳ Ｐゴシック" charset="-128"/>
                          <a:cs typeface="Arial" pitchFamily="34" charset="0"/>
                        </a:rPr>
                        <a:t>）において、ナイジェリアで株式会社を設立する場合の最低株　式資本額を、非公開会社で</a:t>
                      </a:r>
                      <a:r>
                        <a:rPr kumimoji="1" lang="en-US" altLang="ja-JP" sz="1000" b="0" kern="1200" dirty="0">
                          <a:solidFill>
                            <a:srgbClr val="000000"/>
                          </a:solidFill>
                          <a:latin typeface="+mn-lt"/>
                          <a:ea typeface="ＭＳ Ｐゴシック" charset="-128"/>
                          <a:cs typeface="Arial" pitchFamily="34" charset="0"/>
                        </a:rPr>
                        <a:t>10</a:t>
                      </a:r>
                      <a:r>
                        <a:rPr kumimoji="1" lang="ja-JP" altLang="en-US" sz="1000" b="0" kern="1200" dirty="0">
                          <a:solidFill>
                            <a:srgbClr val="000000"/>
                          </a:solidFill>
                          <a:latin typeface="+mn-lt"/>
                          <a:ea typeface="ＭＳ Ｐゴシック" charset="-128"/>
                          <a:cs typeface="Arial" pitchFamily="34" charset="0"/>
                        </a:rPr>
                        <a:t>万ナイラ、公開会社で</a:t>
                      </a:r>
                      <a:r>
                        <a:rPr kumimoji="1" lang="en-US" altLang="ja-JP" sz="1000" b="0" kern="1200" dirty="0">
                          <a:solidFill>
                            <a:srgbClr val="000000"/>
                          </a:solidFill>
                          <a:latin typeface="+mn-lt"/>
                          <a:ea typeface="ＭＳ Ｐゴシック" charset="-128"/>
                          <a:cs typeface="Arial" pitchFamily="34" charset="0"/>
                        </a:rPr>
                        <a:t>20</a:t>
                      </a:r>
                      <a:r>
                        <a:rPr kumimoji="1" lang="ja-JP" altLang="en-US" sz="1000" b="0" kern="1200" dirty="0">
                          <a:solidFill>
                            <a:srgbClr val="000000"/>
                          </a:solidFill>
                          <a:latin typeface="+mn-lt"/>
                          <a:ea typeface="ＭＳ Ｐゴシック" charset="-128"/>
                          <a:cs typeface="Arial" pitchFamily="34" charset="0"/>
                        </a:rPr>
                        <a:t>万ナイラと定めている（独資による外国企業の参入に対しても同様）。</a:t>
                      </a:r>
                    </a:p>
                    <a:p>
                      <a:pPr marL="355600" lvl="1" indent="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ただし、現地企業と外国企業との合弁の場合、最低株式資本</a:t>
                      </a:r>
                      <a:r>
                        <a:rPr kumimoji="1" lang="en-US" altLang="ja-JP" sz="1000" b="0" kern="1200" dirty="0">
                          <a:solidFill>
                            <a:srgbClr val="000000"/>
                          </a:solidFill>
                          <a:latin typeface="+mn-lt"/>
                          <a:ea typeface="ＭＳ Ｐゴシック" charset="-128"/>
                          <a:cs typeface="Arial" pitchFamily="34" charset="0"/>
                        </a:rPr>
                        <a:t>1,000</a:t>
                      </a:r>
                      <a:r>
                        <a:rPr kumimoji="1" lang="ja-JP" altLang="en-US" sz="1000" b="0" kern="1200" dirty="0">
                          <a:solidFill>
                            <a:srgbClr val="000000"/>
                          </a:solidFill>
                          <a:latin typeface="+mn-lt"/>
                          <a:ea typeface="ＭＳ Ｐゴシック" charset="-128"/>
                          <a:cs typeface="Arial" pitchFamily="34" charset="0"/>
                        </a:rPr>
                        <a:t>万ナイラが必要。</a:t>
                      </a:r>
                    </a:p>
                    <a:p>
                      <a:pPr marL="0" lvl="1" indent="35560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金融など一部産業には、別途設定あり。</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8624">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外国企業の</a:t>
                      </a:r>
                      <a:br>
                        <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b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所有は原則不可。</a:t>
                      </a:r>
                      <a:r>
                        <a:rPr lang="en-US" altLang="ja-JP" sz="1000" dirty="0"/>
                        <a:t>99</a:t>
                      </a:r>
                      <a:r>
                        <a:rPr lang="ja-JP" altLang="en-US" sz="1000" dirty="0"/>
                        <a:t>年間を上限にリース可能。</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禁止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業種を定めている。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特定分野以外は外資による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％投資も可能。</a:t>
            </a:r>
          </a:p>
        </p:txBody>
      </p:sp>
      <p:sp>
        <p:nvSpPr>
          <p:cNvPr id="8" name="Rectangle 6"/>
          <p:cNvSpPr>
            <a:spLocks noChangeArrowheads="1"/>
          </p:cNvSpPr>
          <p:nvPr/>
        </p:nvSpPr>
        <p:spPr bwMode="auto">
          <a:xfrm>
            <a:off x="213829" y="1948536"/>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noChangeAspect="1"/>
          </p:cNvGraphicFramePr>
          <p:nvPr>
            <p:custDataLst>
              <p:tags r:id="rId1"/>
            </p:custDataLst>
            <p:extLst>
              <p:ext uri="{D42A27DB-BD31-4B8C-83A1-F6EECF244321}">
                <p14:modId xmlns:p14="http://schemas.microsoft.com/office/powerpoint/2010/main" val="339955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(1/2)</a:t>
            </a:r>
            <a:endParaRPr lang="ja-JP" altLang="en-US" dirty="0"/>
          </a:p>
        </p:txBody>
      </p:sp>
      <p:sp>
        <p:nvSpPr>
          <p:cNvPr id="4" name="テキスト プレースホルダ 1"/>
          <p:cNvSpPr txBox="1">
            <a:spLocks/>
          </p:cNvSpPr>
          <p:nvPr/>
        </p:nvSpPr>
        <p:spPr>
          <a:xfrm>
            <a:off x="199710" y="1124744"/>
            <a:ext cx="9505950" cy="11902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外国会社は、ナイジェリアにおいて個別主体として事前登記しない限り、ナイジェリアで事業を営むこと、または登記済み会社の権限を行使することが禁止される。</a:t>
            </a:r>
            <a:endParaRPr lang="en-US" altLang="ja-JP" dirty="0"/>
          </a:p>
          <a:p>
            <a:r>
              <a:rPr lang="ja-JP" altLang="en-US" dirty="0"/>
              <a:t>昨今、ナイジェリア連邦政府は、</a:t>
            </a:r>
            <a:r>
              <a:rPr lang="en-US" altLang="ja-JP" dirty="0"/>
              <a:t>CAC </a:t>
            </a:r>
            <a:r>
              <a:rPr lang="ja-JP" altLang="en-US" dirty="0"/>
              <a:t>登記企業ポータル（以下、「</a:t>
            </a:r>
            <a:r>
              <a:rPr lang="en-US" altLang="ja-JP" dirty="0"/>
              <a:t>CRP</a:t>
            </a:r>
            <a:r>
              <a:rPr lang="ja-JP" altLang="en-US" dirty="0"/>
              <a:t>」）を介してナイジェリアでの会社法人化を最大</a:t>
            </a:r>
            <a:r>
              <a:rPr lang="en-US" altLang="ja-JP" dirty="0"/>
              <a:t>48</a:t>
            </a:r>
            <a:r>
              <a:rPr lang="ja-JP" altLang="en-US" dirty="0"/>
              <a:t>時間で可能とするべく、より円滑な設立手続きの促進に乗り出している。しかし、実務的な視点から考えるに、会社法人設立手続きの完了には、予測不能の遅延が生じた場合を除き、登録書類が</a:t>
            </a:r>
            <a:r>
              <a:rPr lang="en-US" altLang="ja-JP" dirty="0"/>
              <a:t>CRP</a:t>
            </a:r>
            <a:r>
              <a:rPr lang="ja-JP" altLang="en-US" dirty="0"/>
              <a:t>にアップロードされてから</a:t>
            </a:r>
            <a:r>
              <a:rPr lang="en-US" altLang="ja-JP" dirty="0"/>
              <a:t>21</a:t>
            </a:r>
            <a:r>
              <a:rPr lang="ja-JP" altLang="en-US" dirty="0"/>
              <a:t>営業日を要すると考えられる。</a:t>
            </a:r>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「ナイジェリア会社設立ガイドブック」</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374F46AC-383C-4F64-8C95-1225D3BAB327}"/>
              </a:ext>
            </a:extLst>
          </p:cNvPr>
          <p:cNvSpPr txBox="1"/>
          <p:nvPr/>
        </p:nvSpPr>
        <p:spPr>
          <a:xfrm>
            <a:off x="200472" y="2348880"/>
            <a:ext cx="8640960" cy="115724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400" b="1" dirty="0">
                <a:solidFill>
                  <a:srgbClr val="000000"/>
                </a:solidFill>
                <a:latin typeface="Arial Black" pitchFamily="34" charset="0"/>
                <a:ea typeface="HGP創英角ｺﾞｼｯｸUB" pitchFamily="50" charset="-128"/>
              </a:rPr>
              <a:t>Companies and Allied Matters Act</a:t>
            </a:r>
            <a:r>
              <a:rPr lang="ja-JP" altLang="en-US" sz="1400" b="1" dirty="0">
                <a:solidFill>
                  <a:srgbClr val="000000"/>
                </a:solidFill>
                <a:latin typeface="Arial Black" pitchFamily="34" charset="0"/>
                <a:ea typeface="HGP創英角ｺﾞｼｯｸUB" pitchFamily="50" charset="-128"/>
                <a:sym typeface="Wingdings" panose="05000000000000000000" pitchFamily="2" charset="2"/>
              </a:rPr>
              <a:t>（</a:t>
            </a:r>
            <a:r>
              <a:rPr lang="ja-JP" altLang="en-US" sz="1400" b="1" dirty="0">
                <a:solidFill>
                  <a:srgbClr val="000000"/>
                </a:solidFill>
                <a:latin typeface="Arial Black" pitchFamily="34" charset="0"/>
                <a:ea typeface="HGP創英角ｺﾞｼｯｸUB" pitchFamily="50" charset="-128"/>
              </a:rPr>
              <a:t>以下、「</a:t>
            </a:r>
            <a:r>
              <a:rPr lang="en-US" altLang="ja-JP" sz="1400" b="1" dirty="0">
                <a:solidFill>
                  <a:srgbClr val="000000"/>
                </a:solidFill>
                <a:latin typeface="Arial Black" pitchFamily="34" charset="0"/>
                <a:ea typeface="HGP創英角ｺﾞｼｯｸUB" pitchFamily="50" charset="-128"/>
              </a:rPr>
              <a:t>CAMA</a:t>
            </a:r>
            <a:r>
              <a:rPr lang="ja-JP" altLang="en-US" sz="1400" b="1" dirty="0">
                <a:solidFill>
                  <a:srgbClr val="000000"/>
                </a:solidFill>
                <a:latin typeface="Arial Black" pitchFamily="34" charset="0"/>
                <a:ea typeface="HGP創英角ｺﾞｼｯｸUB" pitchFamily="50" charset="-128"/>
              </a:rPr>
              <a:t>」）</a:t>
            </a:r>
            <a:endParaRPr lang="en-US" altLang="ja-JP" sz="1400" b="1" dirty="0">
              <a:solidFill>
                <a:srgbClr val="000000"/>
              </a:solidFill>
              <a:latin typeface="Arial Black" pitchFamily="34" charset="0"/>
              <a:ea typeface="HGP創英角ｺﾞｼｯｸUB" pitchFamily="50" charset="-128"/>
            </a:endParaRPr>
          </a:p>
          <a:p>
            <a:pPr>
              <a:buClrTx/>
              <a:buFont typeface="Wingdings" panose="05000000000000000000" pitchFamily="2" charset="2"/>
              <a:buChar char="Ø"/>
            </a:pPr>
            <a:r>
              <a:rPr lang="ja-JP" altLang="en-US" sz="1200" dirty="0">
                <a:solidFill>
                  <a:srgbClr val="000000"/>
                </a:solidFill>
                <a:latin typeface="+mn-ea"/>
              </a:rPr>
              <a:t>ナイジェリア国内のすべての会社を管理する主要法令であり、ナイジェリアにおける 会社の法人化、規制および清算に関する法的枠組について定めている法律。</a:t>
            </a:r>
            <a:endParaRPr lang="en-US" altLang="ja-JP" sz="1200" dirty="0">
              <a:solidFill>
                <a:srgbClr val="000000"/>
              </a:solidFill>
              <a:latin typeface="+mn-ea"/>
            </a:endParaRPr>
          </a:p>
          <a:p>
            <a:pPr>
              <a:buClrTx/>
              <a:buFont typeface="Wingdings" panose="05000000000000000000" pitchFamily="2" charset="2"/>
              <a:buChar char="Ø"/>
            </a:pPr>
            <a:r>
              <a:rPr lang="ja-JP" altLang="en-US" sz="1200" dirty="0">
                <a:solidFill>
                  <a:srgbClr val="000000"/>
                </a:solidFill>
                <a:latin typeface="+mn-ea"/>
              </a:rPr>
              <a:t>ナイジェリアの会社登記機関である商事委員会（</a:t>
            </a:r>
            <a:r>
              <a:rPr lang="en-US" altLang="ja-JP" sz="1200" dirty="0">
                <a:solidFill>
                  <a:srgbClr val="000000"/>
                </a:solidFill>
                <a:latin typeface="+mn-ea"/>
              </a:rPr>
              <a:t>Corporate Affairs Commission</a:t>
            </a:r>
            <a:r>
              <a:rPr lang="ja-JP" altLang="en-US" sz="1200" dirty="0">
                <a:solidFill>
                  <a:srgbClr val="000000"/>
                </a:solidFill>
                <a:latin typeface="+mn-ea"/>
              </a:rPr>
              <a:t>：以下、 「</a:t>
            </a:r>
            <a:r>
              <a:rPr lang="en-US" altLang="ja-JP" sz="1200" dirty="0">
                <a:solidFill>
                  <a:srgbClr val="000000"/>
                </a:solidFill>
                <a:latin typeface="+mn-ea"/>
              </a:rPr>
              <a:t>CAC</a:t>
            </a:r>
            <a:r>
              <a:rPr lang="ja-JP" altLang="en-US" sz="1200" dirty="0">
                <a:solidFill>
                  <a:srgbClr val="000000"/>
                </a:solidFill>
                <a:latin typeface="+mn-ea"/>
              </a:rPr>
              <a:t>」）は、ナイジェリアにおける会社登記および規制に責任を負っている。</a:t>
            </a:r>
            <a:r>
              <a:rPr lang="en-US" altLang="ja-JP" sz="1200" dirty="0">
                <a:solidFill>
                  <a:srgbClr val="000000"/>
                </a:solidFill>
                <a:latin typeface="+mn-ea"/>
              </a:rPr>
              <a:t>CAC </a:t>
            </a:r>
            <a:r>
              <a:rPr lang="ja-JP" altLang="en-US" sz="1200" dirty="0">
                <a:solidFill>
                  <a:srgbClr val="000000"/>
                </a:solidFill>
                <a:latin typeface="+mn-ea"/>
              </a:rPr>
              <a:t>はアブジャに本部を有している。</a:t>
            </a:r>
            <a:endParaRPr lang="en-US" altLang="ja-JP" sz="1200" dirty="0">
              <a:solidFill>
                <a:srgbClr val="000000"/>
              </a:solidFill>
              <a:latin typeface="+mn-ea"/>
            </a:endParaRP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2" name="TextBox 7">
            <a:extLst>
              <a:ext uri="{FF2B5EF4-FFF2-40B4-BE49-F238E27FC236}">
                <a16:creationId xmlns:a16="http://schemas.microsoft.com/office/drawing/2014/main" id="{E5B49204-8963-D202-B54A-E2E4601FFBD7}"/>
              </a:ext>
            </a:extLst>
          </p:cNvPr>
          <p:cNvSpPr txBox="1"/>
          <p:nvPr/>
        </p:nvSpPr>
        <p:spPr>
          <a:xfrm>
            <a:off x="525301" y="3573016"/>
            <a:ext cx="4731151"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dirty="0">
                <a:solidFill>
                  <a:srgbClr val="000000"/>
                </a:solidFill>
                <a:latin typeface="Arial Black" pitchFamily="34" charset="0"/>
                <a:ea typeface="HGP創英角ｺﾞｼｯｸUB" pitchFamily="50" charset="-128"/>
              </a:rPr>
              <a:t>法人化をするにあたり以下のステップを踏む必要がある。</a:t>
            </a:r>
            <a:endParaRPr lang="en-US" altLang="ja-JP" sz="1400" dirty="0">
              <a:solidFill>
                <a:srgbClr val="000000"/>
              </a:solidFill>
              <a:latin typeface="Arial Black" pitchFamily="34" charset="0"/>
              <a:ea typeface="HGP創英角ｺﾞｼｯｸUB" pitchFamily="50" charset="-128"/>
            </a:endParaRPr>
          </a:p>
        </p:txBody>
      </p:sp>
      <p:sp>
        <p:nvSpPr>
          <p:cNvPr id="6" name="TextBox 7">
            <a:extLst>
              <a:ext uri="{FF2B5EF4-FFF2-40B4-BE49-F238E27FC236}">
                <a16:creationId xmlns:a16="http://schemas.microsoft.com/office/drawing/2014/main" id="{9E504118-9710-D346-34A7-6B0B855CA4F6}"/>
              </a:ext>
            </a:extLst>
          </p:cNvPr>
          <p:cNvSpPr txBox="1"/>
          <p:nvPr/>
        </p:nvSpPr>
        <p:spPr>
          <a:xfrm>
            <a:off x="525301" y="3856421"/>
            <a:ext cx="9180673" cy="173586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Tx/>
              <a:buFont typeface="Wingdings" panose="05000000000000000000" pitchFamily="2" charset="2"/>
              <a:buChar char="p"/>
            </a:pPr>
            <a:r>
              <a:rPr lang="en-US" altLang="ja-JP" sz="1200" dirty="0">
                <a:solidFill>
                  <a:srgbClr val="000000"/>
                </a:solidFill>
                <a:latin typeface="+mn-ea"/>
              </a:rPr>
              <a:t>CAC </a:t>
            </a:r>
            <a:r>
              <a:rPr lang="ja-JP" altLang="en-US" sz="1200" dirty="0">
                <a:solidFill>
                  <a:srgbClr val="000000"/>
                </a:solidFill>
                <a:latin typeface="+mn-ea"/>
              </a:rPr>
              <a:t>における新設会社の名称案の利用可能性の検索を事前に行う。名称案が登記可能な場合、当初 </a:t>
            </a:r>
            <a:r>
              <a:rPr lang="en-US" altLang="ja-JP" sz="1200" dirty="0">
                <a:solidFill>
                  <a:srgbClr val="000000"/>
                </a:solidFill>
                <a:latin typeface="+mn-ea"/>
              </a:rPr>
              <a:t>60 </a:t>
            </a:r>
            <a:r>
              <a:rPr lang="ja-JP" altLang="en-US" sz="1200" dirty="0">
                <a:solidFill>
                  <a:srgbClr val="000000"/>
                </a:solidFill>
                <a:latin typeface="+mn-ea"/>
              </a:rPr>
              <a:t>日間、その後さらに </a:t>
            </a:r>
            <a:r>
              <a:rPr lang="en-US" altLang="ja-JP" sz="1200" dirty="0">
                <a:solidFill>
                  <a:srgbClr val="000000"/>
                </a:solidFill>
                <a:latin typeface="+mn-ea"/>
              </a:rPr>
              <a:t>30 </a:t>
            </a:r>
            <a:r>
              <a:rPr lang="ja-JP" altLang="en-US" sz="1200" dirty="0">
                <a:solidFill>
                  <a:srgbClr val="000000"/>
                </a:solidFill>
                <a:latin typeface="+mn-ea"/>
              </a:rPr>
              <a:t>日間隔で、当該名称を確保するための申請 を行うことができる。名称案が使用不可能な場合には、</a:t>
            </a:r>
            <a:r>
              <a:rPr lang="en-US" altLang="ja-JP" sz="1200" dirty="0">
                <a:solidFill>
                  <a:srgbClr val="000000"/>
                </a:solidFill>
                <a:latin typeface="+mn-ea"/>
              </a:rPr>
              <a:t>CAC </a:t>
            </a:r>
            <a:r>
              <a:rPr lang="ja-JP" altLang="en-US" sz="1200" dirty="0">
                <a:solidFill>
                  <a:srgbClr val="000000"/>
                </a:solidFill>
                <a:latin typeface="+mn-ea"/>
              </a:rPr>
              <a:t>の承認を得るため代替名称を提供する。</a:t>
            </a:r>
            <a:endParaRPr lang="en-US" altLang="ja-JP" sz="1200" dirty="0">
              <a:solidFill>
                <a:srgbClr val="000000"/>
              </a:solidFill>
              <a:latin typeface="+mn-ea"/>
            </a:endParaRPr>
          </a:p>
          <a:p>
            <a:pPr>
              <a:buClrTx/>
              <a:buFont typeface="Wingdings" panose="05000000000000000000" pitchFamily="2" charset="2"/>
              <a:buChar char="p"/>
            </a:pPr>
            <a:r>
              <a:rPr lang="ja-JP" altLang="en-US" sz="1200" dirty="0">
                <a:solidFill>
                  <a:srgbClr val="000000"/>
                </a:solidFill>
                <a:latin typeface="+mn-ea"/>
              </a:rPr>
              <a:t>名称の確保時に、</a:t>
            </a:r>
            <a:r>
              <a:rPr lang="en-US" altLang="ja-JP" sz="1200" dirty="0">
                <a:solidFill>
                  <a:srgbClr val="000000"/>
                </a:solidFill>
                <a:latin typeface="+mn-ea"/>
              </a:rPr>
              <a:t>CAC </a:t>
            </a:r>
            <a:r>
              <a:rPr lang="ja-JP" altLang="en-US" sz="1200" dirty="0">
                <a:solidFill>
                  <a:srgbClr val="000000"/>
                </a:solidFill>
                <a:latin typeface="+mn-ea"/>
              </a:rPr>
              <a:t>登記企業ポータル（以下、「</a:t>
            </a:r>
            <a:r>
              <a:rPr lang="en-US" altLang="ja-JP" sz="1200" dirty="0">
                <a:solidFill>
                  <a:srgbClr val="000000"/>
                </a:solidFill>
                <a:latin typeface="+mn-ea"/>
              </a:rPr>
              <a:t>CRP</a:t>
            </a:r>
            <a:r>
              <a:rPr lang="ja-JP" altLang="en-US" sz="1200" dirty="0">
                <a:solidFill>
                  <a:srgbClr val="000000"/>
                </a:solidFill>
                <a:latin typeface="+mn-ea"/>
              </a:rPr>
              <a:t>」）において、新設会社の株主、資本金、株式保有比率、取締役リスト、会社秘書、実質的支配者（</a:t>
            </a:r>
            <a:r>
              <a:rPr lang="en-US" altLang="ja-JP" sz="1200" dirty="0">
                <a:solidFill>
                  <a:srgbClr val="000000"/>
                </a:solidFill>
                <a:latin typeface="+mn-ea"/>
              </a:rPr>
              <a:t>PSC</a:t>
            </a:r>
            <a:r>
              <a:rPr lang="ja-JP" altLang="en-US" sz="1200" dirty="0">
                <a:solidFill>
                  <a:srgbClr val="000000"/>
                </a:solidFill>
                <a:latin typeface="+mn-ea"/>
              </a:rPr>
              <a:t>）、事業目標、事業所予定地住所を含む必須情報を記載の、事前登記フォームを登録する。</a:t>
            </a:r>
            <a:endParaRPr lang="en-US" altLang="ja-JP" sz="1200" dirty="0">
              <a:solidFill>
                <a:srgbClr val="000000"/>
              </a:solidFill>
              <a:latin typeface="+mn-ea"/>
            </a:endParaRPr>
          </a:p>
          <a:p>
            <a:pPr>
              <a:buClrTx/>
              <a:buFont typeface="Wingdings" panose="05000000000000000000" pitchFamily="2" charset="2"/>
              <a:buChar char="p"/>
            </a:pPr>
            <a:r>
              <a:rPr lang="en-US" altLang="ja-JP" sz="1200" dirty="0">
                <a:solidFill>
                  <a:srgbClr val="000000"/>
                </a:solidFill>
                <a:latin typeface="+mn-ea"/>
              </a:rPr>
              <a:t>CRP</a:t>
            </a:r>
            <a:r>
              <a:rPr lang="ja-JP" altLang="en-US" sz="1200" dirty="0">
                <a:solidFill>
                  <a:srgbClr val="000000"/>
                </a:solidFill>
                <a:latin typeface="+mn-ea"/>
              </a:rPr>
              <a:t>に新設会社の取締役、株主などの身分証明書・電子署名や登記手数料や印紙税の支払い証明書などの提出。</a:t>
            </a:r>
            <a:endParaRPr lang="en-US" altLang="ja-JP" sz="1200" dirty="0">
              <a:solidFill>
                <a:srgbClr val="000000"/>
              </a:solidFill>
              <a:latin typeface="+mn-ea"/>
            </a:endParaRPr>
          </a:p>
          <a:p>
            <a:pPr>
              <a:buClrTx/>
              <a:buFont typeface="Wingdings" panose="05000000000000000000" pitchFamily="2" charset="2"/>
              <a:buChar char="p"/>
            </a:pPr>
            <a:r>
              <a:rPr lang="en-US" altLang="ja-JP" sz="1200" dirty="0">
                <a:solidFill>
                  <a:srgbClr val="000000"/>
                </a:solidFill>
                <a:latin typeface="+mn-ea"/>
              </a:rPr>
              <a:t>CAC </a:t>
            </a:r>
            <a:r>
              <a:rPr lang="ja-JP" altLang="en-US" sz="1200" dirty="0">
                <a:solidFill>
                  <a:srgbClr val="000000"/>
                </a:solidFill>
                <a:latin typeface="+mn-ea"/>
              </a:rPr>
              <a:t>に支払うべき登記手数料およびナイジェリアの連邦税務当局である連邦歳入庁（以下、「</a:t>
            </a:r>
            <a:r>
              <a:rPr lang="en-US" altLang="ja-JP" sz="1200" dirty="0">
                <a:solidFill>
                  <a:srgbClr val="000000"/>
                </a:solidFill>
                <a:latin typeface="+mn-ea"/>
              </a:rPr>
              <a:t>FIRS</a:t>
            </a:r>
            <a:r>
              <a:rPr lang="ja-JP" altLang="en-US" sz="1200" dirty="0">
                <a:solidFill>
                  <a:srgbClr val="000000"/>
                </a:solidFill>
                <a:latin typeface="+mn-ea"/>
              </a:rPr>
              <a:t>」）に支払うべき印紙税の支払いは、</a:t>
            </a:r>
            <a:r>
              <a:rPr lang="en-US" altLang="ja-JP" sz="1200" dirty="0">
                <a:solidFill>
                  <a:srgbClr val="000000"/>
                </a:solidFill>
                <a:latin typeface="+mn-ea"/>
              </a:rPr>
              <a:t>CRP </a:t>
            </a:r>
            <a:r>
              <a:rPr lang="ja-JP" altLang="en-US" sz="1200" dirty="0">
                <a:solidFill>
                  <a:srgbClr val="000000"/>
                </a:solidFill>
                <a:latin typeface="+mn-ea"/>
              </a:rPr>
              <a:t>において履行する。</a:t>
            </a:r>
            <a:r>
              <a:rPr lang="en-US" altLang="ja-JP" sz="1200" dirty="0">
                <a:solidFill>
                  <a:srgbClr val="000000"/>
                </a:solidFill>
                <a:latin typeface="+mn-ea"/>
              </a:rPr>
              <a:t>CAC</a:t>
            </a:r>
            <a:r>
              <a:rPr lang="ja-JP" altLang="en-US" sz="1200" dirty="0">
                <a:solidFill>
                  <a:srgbClr val="000000"/>
                </a:solidFill>
                <a:latin typeface="+mn-ea"/>
              </a:rPr>
              <a:t>による承認後、新設会社の基本定款および付属定款（</a:t>
            </a:r>
            <a:r>
              <a:rPr lang="en-US" altLang="ja-JP" sz="1200" dirty="0">
                <a:solidFill>
                  <a:srgbClr val="000000"/>
                </a:solidFill>
                <a:latin typeface="+mn-ea"/>
              </a:rPr>
              <a:t>Memorandum and Articles of</a:t>
            </a:r>
            <a:r>
              <a:rPr lang="ja-JP" altLang="en-US" sz="1200" dirty="0">
                <a:solidFill>
                  <a:srgbClr val="000000"/>
                </a:solidFill>
                <a:latin typeface="+mn-ea"/>
              </a:rPr>
              <a:t> </a:t>
            </a:r>
            <a:r>
              <a:rPr lang="en-US" altLang="ja-JP" sz="1200" dirty="0">
                <a:solidFill>
                  <a:srgbClr val="000000"/>
                </a:solidFill>
                <a:latin typeface="+mn-ea"/>
              </a:rPr>
              <a:t>Association</a:t>
            </a:r>
            <a:r>
              <a:rPr lang="ja-JP" altLang="en-US" sz="1200" dirty="0">
                <a:solidFill>
                  <a:srgbClr val="000000"/>
                </a:solidFill>
                <a:latin typeface="+mn-ea"/>
              </a:rPr>
              <a:t>）の抄本および設立証書のソフトコピーとともに、新設会社の登記情報の抄本（現状報告書 </a:t>
            </a:r>
            <a:r>
              <a:rPr lang="en-US" altLang="ja-JP" sz="1200" dirty="0">
                <a:solidFill>
                  <a:srgbClr val="000000"/>
                </a:solidFill>
                <a:latin typeface="+mn-ea"/>
              </a:rPr>
              <a:t>(Status Report) </a:t>
            </a:r>
            <a:r>
              <a:rPr lang="ja-JP" altLang="en-US" sz="1200" dirty="0">
                <a:solidFill>
                  <a:srgbClr val="000000"/>
                </a:solidFill>
                <a:latin typeface="+mn-ea"/>
              </a:rPr>
              <a:t>として認識されている）が発行される。</a:t>
            </a:r>
          </a:p>
        </p:txBody>
      </p:sp>
    </p:spTree>
    <p:extLst>
      <p:ext uri="{BB962C8B-B14F-4D97-AF65-F5344CB8AC3E}">
        <p14:creationId xmlns:p14="http://schemas.microsoft.com/office/powerpoint/2010/main" val="22026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(2/2)</a:t>
            </a:r>
            <a:endParaRPr lang="ja-JP" altLang="en-US" dirty="0"/>
          </a:p>
        </p:txBody>
      </p:sp>
      <p:sp>
        <p:nvSpPr>
          <p:cNvPr id="4" name="テキスト プレースホルダ 1"/>
          <p:cNvSpPr txBox="1">
            <a:spLocks/>
          </p:cNvSpPr>
          <p:nvPr/>
        </p:nvSpPr>
        <p:spPr>
          <a:xfrm>
            <a:off x="199710" y="1124744"/>
            <a:ext cx="9505950" cy="45858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ナイジェリアにおけるフィンテック・スタートアップの発展のための法的・制度的枠組みを定めることを目的として、</a:t>
            </a:r>
            <a:r>
              <a:rPr lang="en-US" altLang="ja-JP" dirty="0"/>
              <a:t>2022</a:t>
            </a:r>
            <a:r>
              <a:rPr lang="ja-JP" altLang="en-US" dirty="0"/>
              <a:t>年にスタートアップ法</a:t>
            </a:r>
            <a:r>
              <a:rPr lang="ja-JP" altLang="en-US" dirty="0">
                <a:latin typeface="Arial Black" panose="020B0A04020102020204" pitchFamily="34" charset="0"/>
              </a:rPr>
              <a:t>（</a:t>
            </a:r>
            <a:r>
              <a:rPr lang="en-US" altLang="ja-JP" dirty="0">
                <a:latin typeface="Arial Black" panose="020B0A04020102020204" pitchFamily="34" charset="0"/>
              </a:rPr>
              <a:t>Startup Act</a:t>
            </a:r>
            <a:r>
              <a:rPr lang="ja-JP" altLang="en-US" dirty="0">
                <a:latin typeface="Arial Black" panose="020B0A04020102020204" pitchFamily="34" charset="0"/>
              </a:rPr>
              <a:t>）</a:t>
            </a:r>
            <a:r>
              <a:rPr lang="ja-JP" altLang="en-US" dirty="0"/>
              <a:t>が制定された。</a:t>
            </a:r>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「ナイジェリア・スタートアップ法</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374F46AC-383C-4F64-8C95-1225D3BAB327}"/>
              </a:ext>
            </a:extLst>
          </p:cNvPr>
          <p:cNvSpPr txBox="1"/>
          <p:nvPr/>
        </p:nvSpPr>
        <p:spPr>
          <a:xfrm>
            <a:off x="200472" y="1700808"/>
            <a:ext cx="8640960" cy="366254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800" b="1" u="sng" dirty="0">
                <a:latin typeface="+mn-ea"/>
              </a:rPr>
              <a:t>スタートアップ法</a:t>
            </a:r>
            <a:r>
              <a:rPr lang="ja-JP" altLang="en-US" sz="1800" b="1" u="sng" dirty="0">
                <a:latin typeface="Arial Black" panose="020B0A04020102020204" pitchFamily="34" charset="0"/>
              </a:rPr>
              <a:t>（</a:t>
            </a:r>
            <a:r>
              <a:rPr lang="en-US" altLang="ja-JP" sz="1800" b="1" u="sng" dirty="0">
                <a:latin typeface="Arial Black" panose="020B0A04020102020204" pitchFamily="34" charset="0"/>
              </a:rPr>
              <a:t>Startup Act</a:t>
            </a:r>
            <a:r>
              <a:rPr lang="ja-JP" altLang="en-US" sz="1800" b="1" u="sng" dirty="0">
                <a:latin typeface="Arial Black" panose="020B0A04020102020204" pitchFamily="34" charset="0"/>
              </a:rPr>
              <a:t>）</a:t>
            </a:r>
          </a:p>
          <a:p>
            <a:pPr>
              <a:buClrTx/>
              <a:buFont typeface="Wingdings" panose="05000000000000000000" pitchFamily="2" charset="2"/>
              <a:buChar char="Ø"/>
            </a:pPr>
            <a:r>
              <a:rPr lang="ja-JP" altLang="en-US" sz="1400" dirty="0">
                <a:solidFill>
                  <a:srgbClr val="000000"/>
                </a:solidFill>
                <a:latin typeface="+mn-ea"/>
              </a:rPr>
              <a:t>スタートアップ法の目的はフィンテック・スタートアップの発展以外にも、以下の目的がある。</a:t>
            </a:r>
            <a:endParaRPr lang="en-US" altLang="ja-JP" sz="1400" dirty="0">
              <a:solidFill>
                <a:srgbClr val="000000"/>
              </a:solidFill>
              <a:latin typeface="+mn-ea"/>
            </a:endParaRPr>
          </a:p>
          <a:p>
            <a:pPr lvl="1">
              <a:buClrTx/>
              <a:buFont typeface="Wingdings" panose="05000000000000000000" pitchFamily="2" charset="2"/>
              <a:buChar char="p"/>
            </a:pPr>
            <a:r>
              <a:rPr lang="ja-JP" altLang="en-US" sz="1200" dirty="0"/>
              <a:t>ナイジェリアにおいてスタートアップの設立、発展、運営を可能にする環境を提供する。</a:t>
            </a:r>
            <a:endParaRPr lang="en-US" altLang="ja-JP" sz="1200" dirty="0"/>
          </a:p>
          <a:p>
            <a:pPr lvl="1">
              <a:buClrTx/>
              <a:buFont typeface="Wingdings" panose="05000000000000000000" pitchFamily="2" charset="2"/>
              <a:buChar char="p"/>
            </a:pPr>
            <a:r>
              <a:rPr lang="ja-JP" altLang="en-US" sz="1200" dirty="0"/>
              <a:t>テクノロジー関連の人材の育成および成長を促進する。 </a:t>
            </a:r>
            <a:endParaRPr lang="en-US" altLang="ja-JP" sz="1200" dirty="0"/>
          </a:p>
          <a:p>
            <a:pPr lvl="1">
              <a:buClrTx/>
              <a:buFont typeface="Wingdings" panose="05000000000000000000" pitchFamily="2" charset="2"/>
              <a:buChar char="p"/>
            </a:pPr>
            <a:r>
              <a:rPr lang="ja-JP" altLang="en-US" sz="1200" dirty="0"/>
              <a:t>ナイジェリアのスタートアップ・エコシステムを、最先端のスキルと輸出できる能力を備 えた優れたイノベーターを有するアフリカの主要なデジタル・テクノロジー・ハブとして 位置付ける。</a:t>
            </a:r>
            <a:endParaRPr lang="en-US" altLang="ja-JP" sz="1200" dirty="0"/>
          </a:p>
          <a:p>
            <a:pPr>
              <a:buClrTx/>
              <a:buFont typeface="Wingdings" panose="05000000000000000000" pitchFamily="2" charset="2"/>
              <a:buChar char="Ø"/>
            </a:pPr>
            <a:r>
              <a:rPr lang="ja-JP" altLang="en-US" sz="1400" dirty="0">
                <a:solidFill>
                  <a:srgbClr val="000000"/>
                </a:solidFill>
                <a:latin typeface="+mn-ea"/>
              </a:rPr>
              <a:t>スタートアップ法によりスタートアップが利用可能な財政上の優遇措置は以下のようなものがある。</a:t>
            </a:r>
            <a:endParaRPr lang="en-US" altLang="ja-JP" sz="1400" dirty="0">
              <a:solidFill>
                <a:srgbClr val="000000"/>
              </a:solidFill>
              <a:latin typeface="+mn-ea"/>
            </a:endParaRPr>
          </a:p>
          <a:p>
            <a:pPr lvl="1">
              <a:buClrTx/>
              <a:buFont typeface="Wingdings" panose="05000000000000000000" pitchFamily="2" charset="2"/>
              <a:buChar char="p"/>
            </a:pPr>
            <a:r>
              <a:rPr lang="ja-JP" altLang="en-US" sz="1200" dirty="0">
                <a:solidFill>
                  <a:srgbClr val="000000"/>
                </a:solidFill>
                <a:latin typeface="+mn-ea"/>
              </a:rPr>
              <a:t>優遇を受ける前提として、国家情報技術開発庁（</a:t>
            </a:r>
            <a:r>
              <a:rPr lang="en-US" altLang="ja-JP" sz="1200" dirty="0">
                <a:solidFill>
                  <a:srgbClr val="000000"/>
                </a:solidFill>
                <a:latin typeface="+mn-ea"/>
              </a:rPr>
              <a:t>NITDA)</a:t>
            </a:r>
            <a:r>
              <a:rPr lang="ja-JP" altLang="en-US" sz="1200" dirty="0">
                <a:solidFill>
                  <a:srgbClr val="000000"/>
                </a:solidFill>
                <a:latin typeface="+mn-ea"/>
              </a:rPr>
              <a:t>が発行する証明書により、「ラベル取得スタートアップ」である必要がある。条件には、有限責任会社の場合は設立日から</a:t>
            </a:r>
            <a:r>
              <a:rPr lang="en-US" altLang="ja-JP" sz="1200" dirty="0">
                <a:solidFill>
                  <a:srgbClr val="000000"/>
                </a:solidFill>
                <a:latin typeface="+mn-ea"/>
              </a:rPr>
              <a:t>10</a:t>
            </a:r>
            <a:r>
              <a:rPr lang="ja-JP" altLang="en-US" sz="1200" dirty="0">
                <a:solidFill>
                  <a:srgbClr val="000000"/>
                </a:solidFill>
                <a:latin typeface="+mn-ea"/>
              </a:rPr>
              <a:t>年以内であること、事業目的にデジタル技術の革新的な製品またはプロセスのイノベーション、開発、生産などが含まれていることなどがある。</a:t>
            </a:r>
            <a:endParaRPr lang="en-US" altLang="ja-JP" sz="1200" dirty="0">
              <a:solidFill>
                <a:srgbClr val="000000"/>
              </a:solidFill>
              <a:latin typeface="+mn-ea"/>
            </a:endParaRPr>
          </a:p>
          <a:p>
            <a:pPr lvl="1">
              <a:buClrTx/>
              <a:buFont typeface="Wingdings" panose="05000000000000000000" pitchFamily="2" charset="2"/>
              <a:buChar char="p"/>
            </a:pPr>
            <a:r>
              <a:rPr lang="ja-JP" altLang="en-US" sz="1200" dirty="0">
                <a:solidFill>
                  <a:srgbClr val="000000"/>
                </a:solidFill>
                <a:latin typeface="+mn-ea"/>
              </a:rPr>
              <a:t>税制上の優遇措置としては、取引高の規模にかかわらず、スタートアップは </a:t>
            </a:r>
            <a:r>
              <a:rPr lang="en-US" altLang="ja-JP" sz="1200" dirty="0">
                <a:solidFill>
                  <a:srgbClr val="000000"/>
                </a:solidFill>
                <a:latin typeface="+mn-ea"/>
              </a:rPr>
              <a:t>3 </a:t>
            </a:r>
            <a:r>
              <a:rPr lang="ja-JP" altLang="en-US" sz="1200" dirty="0">
                <a:solidFill>
                  <a:srgbClr val="000000"/>
                </a:solidFill>
                <a:latin typeface="+mn-ea"/>
              </a:rPr>
              <a:t>年間、所得税およびその他の所得または収益に課されるその他の税金の支払を免除され、引き続きラベル取得スタートアップに分類されれば、さらに </a:t>
            </a:r>
            <a:r>
              <a:rPr lang="en-US" altLang="ja-JP" sz="1200" dirty="0">
                <a:solidFill>
                  <a:srgbClr val="000000"/>
                </a:solidFill>
                <a:latin typeface="+mn-ea"/>
              </a:rPr>
              <a:t>2 </a:t>
            </a:r>
            <a:r>
              <a:rPr lang="ja-JP" altLang="en-US" sz="1200" dirty="0">
                <a:solidFill>
                  <a:srgbClr val="000000"/>
                </a:solidFill>
                <a:latin typeface="+mn-ea"/>
              </a:rPr>
              <a:t>年間この減税が継続される。</a:t>
            </a:r>
            <a:endParaRPr lang="en-US" altLang="ja-JP" sz="1200" dirty="0">
              <a:solidFill>
                <a:srgbClr val="000000"/>
              </a:solidFill>
              <a:latin typeface="+mn-ea"/>
            </a:endParaRPr>
          </a:p>
          <a:p>
            <a:pPr lvl="1">
              <a:buClrTx/>
              <a:buFont typeface="Wingdings" panose="05000000000000000000" pitchFamily="2" charset="2"/>
              <a:buChar char="p"/>
            </a:pPr>
            <a:r>
              <a:rPr lang="ja-JP" altLang="en-US" sz="1200" dirty="0">
                <a:solidFill>
                  <a:srgbClr val="000000"/>
                </a:solidFill>
                <a:latin typeface="+mn-ea"/>
              </a:rPr>
              <a:t>その他、輸出（優遇措置および雑則）法（</a:t>
            </a:r>
            <a:r>
              <a:rPr lang="en-US" altLang="ja-JP" sz="1200" dirty="0">
                <a:solidFill>
                  <a:srgbClr val="000000"/>
                </a:solidFill>
                <a:latin typeface="+mn-ea"/>
              </a:rPr>
              <a:t>Export (Incentives and Miscellaneous Provisions) Act</a:t>
            </a:r>
            <a:r>
              <a:rPr lang="ja-JP" altLang="en-US" sz="1200" dirty="0">
                <a:solidFill>
                  <a:srgbClr val="000000"/>
                </a:solidFill>
                <a:latin typeface="+mn-ea"/>
              </a:rPr>
              <a:t>）に基づく対象とみなされる製品およびサービスの輸出に携わっている場合、資金援助を受けることができる場合やナイジェリア中央銀行などからの助成金を受ける制度、研究開発の控除などがある。</a:t>
            </a:r>
            <a:endParaRPr lang="en-US" altLang="ja-JP" sz="1200" dirty="0">
              <a:solidFill>
                <a:srgbClr val="000000"/>
              </a:solidFill>
              <a:latin typeface="+mn-ea"/>
            </a:endParaRP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Tree>
    <p:extLst>
      <p:ext uri="{BB962C8B-B14F-4D97-AF65-F5344CB8AC3E}">
        <p14:creationId xmlns:p14="http://schemas.microsoft.com/office/powerpoint/2010/main" val="23097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15">
            <a:extLst>
              <a:ext uri="{FF2B5EF4-FFF2-40B4-BE49-F238E27FC236}">
                <a16:creationId xmlns:a16="http://schemas.microsoft.com/office/drawing/2014/main" id="{AF272EBD-75CD-ED46-D11C-3BAE3CC512EE}"/>
              </a:ext>
            </a:extLst>
          </p:cNvPr>
          <p:cNvSpPr/>
          <p:nvPr/>
        </p:nvSpPr>
        <p:spPr>
          <a:xfrm>
            <a:off x="6465168" y="2428846"/>
            <a:ext cx="3225250" cy="2823120"/>
          </a:xfrm>
          <a:custGeom>
            <a:avLst/>
            <a:gdLst>
              <a:gd name="connsiteX0" fmla="*/ 497396 w 519112"/>
              <a:gd name="connsiteY0" fmla="*/ 70295 h 427863"/>
              <a:gd name="connsiteX1" fmla="*/ 492823 w 519112"/>
              <a:gd name="connsiteY1" fmla="*/ 36481 h 427863"/>
              <a:gd name="connsiteX2" fmla="*/ 474536 w 519112"/>
              <a:gd name="connsiteY2" fmla="*/ 6096 h 427863"/>
              <a:gd name="connsiteX3" fmla="*/ 459391 w 519112"/>
              <a:gd name="connsiteY3" fmla="*/ 6096 h 427863"/>
              <a:gd name="connsiteX4" fmla="*/ 454247 w 519112"/>
              <a:gd name="connsiteY4" fmla="*/ 17526 h 427863"/>
              <a:gd name="connsiteX5" fmla="*/ 434530 w 519112"/>
              <a:gd name="connsiteY5" fmla="*/ 24575 h 427863"/>
              <a:gd name="connsiteX6" fmla="*/ 423386 w 519112"/>
              <a:gd name="connsiteY6" fmla="*/ 42005 h 427863"/>
              <a:gd name="connsiteX7" fmla="*/ 378905 w 519112"/>
              <a:gd name="connsiteY7" fmla="*/ 23622 h 427863"/>
              <a:gd name="connsiteX8" fmla="*/ 321469 w 519112"/>
              <a:gd name="connsiteY8" fmla="*/ 29813 h 427863"/>
              <a:gd name="connsiteX9" fmla="*/ 300133 w 519112"/>
              <a:gd name="connsiteY9" fmla="*/ 52483 h 427863"/>
              <a:gd name="connsiteX10" fmla="*/ 261556 w 519112"/>
              <a:gd name="connsiteY10" fmla="*/ 49054 h 427863"/>
              <a:gd name="connsiteX11" fmla="*/ 252127 w 519112"/>
              <a:gd name="connsiteY11" fmla="*/ 36767 h 427863"/>
              <a:gd name="connsiteX12" fmla="*/ 221266 w 519112"/>
              <a:gd name="connsiteY12" fmla="*/ 25432 h 427863"/>
              <a:gd name="connsiteX13" fmla="*/ 196405 w 519112"/>
              <a:gd name="connsiteY13" fmla="*/ 35052 h 427863"/>
              <a:gd name="connsiteX14" fmla="*/ 181832 w 519112"/>
              <a:gd name="connsiteY14" fmla="*/ 42863 h 427863"/>
              <a:gd name="connsiteX15" fmla="*/ 171640 w 519112"/>
              <a:gd name="connsiteY15" fmla="*/ 21050 h 427863"/>
              <a:gd name="connsiteX16" fmla="*/ 156210 w 519112"/>
              <a:gd name="connsiteY16" fmla="*/ 7048 h 427863"/>
              <a:gd name="connsiteX17" fmla="*/ 145923 w 519112"/>
              <a:gd name="connsiteY17" fmla="*/ 16669 h 427863"/>
              <a:gd name="connsiteX18" fmla="*/ 121920 w 519112"/>
              <a:gd name="connsiteY18" fmla="*/ 0 h 427863"/>
              <a:gd name="connsiteX19" fmla="*/ 109061 w 519112"/>
              <a:gd name="connsiteY19" fmla="*/ 12287 h 427863"/>
              <a:gd name="connsiteX20" fmla="*/ 93631 w 519112"/>
              <a:gd name="connsiteY20" fmla="*/ 13145 h 427863"/>
              <a:gd name="connsiteX21" fmla="*/ 86773 w 519112"/>
              <a:gd name="connsiteY21" fmla="*/ 2667 h 427863"/>
              <a:gd name="connsiteX22" fmla="*/ 61055 w 519112"/>
              <a:gd name="connsiteY22" fmla="*/ 18383 h 427863"/>
              <a:gd name="connsiteX23" fmla="*/ 58579 w 519112"/>
              <a:gd name="connsiteY23" fmla="*/ 43815 h 427863"/>
              <a:gd name="connsiteX24" fmla="*/ 39719 w 519112"/>
              <a:gd name="connsiteY24" fmla="*/ 61246 h 427863"/>
              <a:gd name="connsiteX25" fmla="*/ 41434 w 519112"/>
              <a:gd name="connsiteY25" fmla="*/ 90202 h 427863"/>
              <a:gd name="connsiteX26" fmla="*/ 33719 w 519112"/>
              <a:gd name="connsiteY26" fmla="*/ 112967 h 427863"/>
              <a:gd name="connsiteX27" fmla="*/ 43148 w 519112"/>
              <a:gd name="connsiteY27" fmla="*/ 121634 h 427863"/>
              <a:gd name="connsiteX28" fmla="*/ 39719 w 519112"/>
              <a:gd name="connsiteY28" fmla="*/ 131350 h 427863"/>
              <a:gd name="connsiteX29" fmla="*/ 51435 w 519112"/>
              <a:gd name="connsiteY29" fmla="*/ 140398 h 427863"/>
              <a:gd name="connsiteX30" fmla="*/ 49149 w 519112"/>
              <a:gd name="connsiteY30" fmla="*/ 159448 h 427863"/>
              <a:gd name="connsiteX31" fmla="*/ 35433 w 519112"/>
              <a:gd name="connsiteY31" fmla="*/ 159448 h 427863"/>
              <a:gd name="connsiteX32" fmla="*/ 35433 w 519112"/>
              <a:gd name="connsiteY32" fmla="*/ 182309 h 427863"/>
              <a:gd name="connsiteX33" fmla="*/ 18288 w 519112"/>
              <a:gd name="connsiteY33" fmla="*/ 192500 h 427863"/>
              <a:gd name="connsiteX34" fmla="*/ 18288 w 519112"/>
              <a:gd name="connsiteY34" fmla="*/ 216503 h 427863"/>
              <a:gd name="connsiteX35" fmla="*/ 1143 w 519112"/>
              <a:gd name="connsiteY35" fmla="*/ 219932 h 427863"/>
              <a:gd name="connsiteX36" fmla="*/ 0 w 519112"/>
              <a:gd name="connsiteY36" fmla="*/ 335661 h 427863"/>
              <a:gd name="connsiteX37" fmla="*/ 0 w 519112"/>
              <a:gd name="connsiteY37" fmla="*/ 335756 h 427863"/>
              <a:gd name="connsiteX38" fmla="*/ 71342 w 519112"/>
              <a:gd name="connsiteY38" fmla="*/ 335756 h 427863"/>
              <a:gd name="connsiteX39" fmla="*/ 99822 w 519112"/>
              <a:gd name="connsiteY39" fmla="*/ 362807 h 427863"/>
              <a:gd name="connsiteX40" fmla="*/ 123920 w 519112"/>
              <a:gd name="connsiteY40" fmla="*/ 356426 h 427863"/>
              <a:gd name="connsiteX41" fmla="*/ 118110 w 519112"/>
              <a:gd name="connsiteY41" fmla="*/ 402241 h 427863"/>
              <a:gd name="connsiteX42" fmla="*/ 145923 w 519112"/>
              <a:gd name="connsiteY42" fmla="*/ 427863 h 427863"/>
              <a:gd name="connsiteX43" fmla="*/ 197834 w 519112"/>
              <a:gd name="connsiteY43" fmla="*/ 417576 h 427863"/>
              <a:gd name="connsiteX44" fmla="*/ 204978 w 519112"/>
              <a:gd name="connsiteY44" fmla="*/ 401574 h 427863"/>
              <a:gd name="connsiteX45" fmla="*/ 214598 w 519112"/>
              <a:gd name="connsiteY45" fmla="*/ 417576 h 427863"/>
              <a:gd name="connsiteX46" fmla="*/ 242411 w 519112"/>
              <a:gd name="connsiteY46" fmla="*/ 415480 h 427863"/>
              <a:gd name="connsiteX47" fmla="*/ 237268 w 519112"/>
              <a:gd name="connsiteY47" fmla="*/ 396430 h 427863"/>
              <a:gd name="connsiteX48" fmla="*/ 253365 w 519112"/>
              <a:gd name="connsiteY48" fmla="*/ 405194 h 427863"/>
              <a:gd name="connsiteX49" fmla="*/ 265557 w 519112"/>
              <a:gd name="connsiteY49" fmla="*/ 388430 h 427863"/>
              <a:gd name="connsiteX50" fmla="*/ 270129 w 519112"/>
              <a:gd name="connsiteY50" fmla="*/ 371285 h 427863"/>
              <a:gd name="connsiteX51" fmla="*/ 266129 w 519112"/>
              <a:gd name="connsiteY51" fmla="*/ 358712 h 427863"/>
              <a:gd name="connsiteX52" fmla="*/ 287846 w 519112"/>
              <a:gd name="connsiteY52" fmla="*/ 337566 h 427863"/>
              <a:gd name="connsiteX53" fmla="*/ 305467 w 519112"/>
              <a:gd name="connsiteY53" fmla="*/ 331851 h 427863"/>
              <a:gd name="connsiteX54" fmla="*/ 306705 w 519112"/>
              <a:gd name="connsiteY54" fmla="*/ 315849 h 427863"/>
              <a:gd name="connsiteX55" fmla="*/ 322612 w 519112"/>
              <a:gd name="connsiteY55" fmla="*/ 304419 h 427863"/>
              <a:gd name="connsiteX56" fmla="*/ 326041 w 519112"/>
              <a:gd name="connsiteY56" fmla="*/ 315849 h 427863"/>
              <a:gd name="connsiteX57" fmla="*/ 339185 w 519112"/>
              <a:gd name="connsiteY57" fmla="*/ 316421 h 427863"/>
              <a:gd name="connsiteX58" fmla="*/ 343757 w 519112"/>
              <a:gd name="connsiteY58" fmla="*/ 302800 h 427863"/>
              <a:gd name="connsiteX59" fmla="*/ 362045 w 519112"/>
              <a:gd name="connsiteY59" fmla="*/ 317563 h 427863"/>
              <a:gd name="connsiteX60" fmla="*/ 363760 w 519112"/>
              <a:gd name="connsiteY60" fmla="*/ 332422 h 427863"/>
              <a:gd name="connsiteX61" fmla="*/ 380905 w 519112"/>
              <a:gd name="connsiteY61" fmla="*/ 330137 h 427863"/>
              <a:gd name="connsiteX62" fmla="*/ 386048 w 519112"/>
              <a:gd name="connsiteY62" fmla="*/ 312420 h 427863"/>
              <a:gd name="connsiteX63" fmla="*/ 402622 w 519112"/>
              <a:gd name="connsiteY63" fmla="*/ 302800 h 427863"/>
              <a:gd name="connsiteX64" fmla="*/ 395764 w 519112"/>
              <a:gd name="connsiteY64" fmla="*/ 291941 h 427863"/>
              <a:gd name="connsiteX65" fmla="*/ 413480 w 519112"/>
              <a:gd name="connsiteY65" fmla="*/ 266795 h 427863"/>
              <a:gd name="connsiteX66" fmla="*/ 414052 w 519112"/>
              <a:gd name="connsiteY66" fmla="*/ 246221 h 427863"/>
              <a:gd name="connsiteX67" fmla="*/ 424815 w 519112"/>
              <a:gd name="connsiteY67" fmla="*/ 243935 h 427863"/>
              <a:gd name="connsiteX68" fmla="*/ 424815 w 519112"/>
              <a:gd name="connsiteY68" fmla="*/ 232505 h 427863"/>
              <a:gd name="connsiteX69" fmla="*/ 440817 w 519112"/>
              <a:gd name="connsiteY69" fmla="*/ 231362 h 427863"/>
              <a:gd name="connsiteX70" fmla="*/ 441388 w 519112"/>
              <a:gd name="connsiteY70" fmla="*/ 202787 h 427863"/>
              <a:gd name="connsiteX71" fmla="*/ 459105 w 519112"/>
              <a:gd name="connsiteY71" fmla="*/ 197644 h 427863"/>
              <a:gd name="connsiteX72" fmla="*/ 457390 w 519112"/>
              <a:gd name="connsiteY72" fmla="*/ 174879 h 427863"/>
              <a:gd name="connsiteX73" fmla="*/ 469392 w 519112"/>
              <a:gd name="connsiteY73" fmla="*/ 170307 h 427863"/>
              <a:gd name="connsiteX74" fmla="*/ 471678 w 519112"/>
              <a:gd name="connsiteY74" fmla="*/ 148495 h 427863"/>
              <a:gd name="connsiteX75" fmla="*/ 489966 w 519112"/>
              <a:gd name="connsiteY75" fmla="*/ 117634 h 427863"/>
              <a:gd name="connsiteX76" fmla="*/ 501396 w 519112"/>
              <a:gd name="connsiteY76" fmla="*/ 120491 h 427863"/>
              <a:gd name="connsiteX77" fmla="*/ 517398 w 519112"/>
              <a:gd name="connsiteY77" fmla="*/ 109442 h 427863"/>
              <a:gd name="connsiteX78" fmla="*/ 519113 w 519112"/>
              <a:gd name="connsiteY78" fmla="*/ 77914 h 427863"/>
              <a:gd name="connsiteX79" fmla="*/ 497396 w 519112"/>
              <a:gd name="connsiteY79" fmla="*/ 70295 h 42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19112" h="427863">
                <a:moveTo>
                  <a:pt x="497396" y="70295"/>
                </a:moveTo>
                <a:lnTo>
                  <a:pt x="492823" y="36481"/>
                </a:lnTo>
                <a:lnTo>
                  <a:pt x="474536" y="6096"/>
                </a:lnTo>
                <a:lnTo>
                  <a:pt x="459391" y="6096"/>
                </a:lnTo>
                <a:lnTo>
                  <a:pt x="454247" y="17526"/>
                </a:lnTo>
                <a:lnTo>
                  <a:pt x="434530" y="24575"/>
                </a:lnTo>
                <a:lnTo>
                  <a:pt x="423386" y="42005"/>
                </a:lnTo>
                <a:lnTo>
                  <a:pt x="378905" y="23622"/>
                </a:lnTo>
                <a:lnTo>
                  <a:pt x="321469" y="29813"/>
                </a:lnTo>
                <a:lnTo>
                  <a:pt x="300133" y="52483"/>
                </a:lnTo>
                <a:lnTo>
                  <a:pt x="261556" y="49054"/>
                </a:lnTo>
                <a:lnTo>
                  <a:pt x="252127" y="36767"/>
                </a:lnTo>
                <a:lnTo>
                  <a:pt x="221266" y="25432"/>
                </a:lnTo>
                <a:lnTo>
                  <a:pt x="196405" y="35052"/>
                </a:lnTo>
                <a:lnTo>
                  <a:pt x="181832" y="42863"/>
                </a:lnTo>
                <a:lnTo>
                  <a:pt x="171640" y="21050"/>
                </a:lnTo>
                <a:lnTo>
                  <a:pt x="156210" y="7048"/>
                </a:lnTo>
                <a:lnTo>
                  <a:pt x="145923" y="16669"/>
                </a:lnTo>
                <a:lnTo>
                  <a:pt x="121920" y="0"/>
                </a:lnTo>
                <a:lnTo>
                  <a:pt x="109061" y="12287"/>
                </a:lnTo>
                <a:lnTo>
                  <a:pt x="93631" y="13145"/>
                </a:lnTo>
                <a:lnTo>
                  <a:pt x="86773" y="2667"/>
                </a:lnTo>
                <a:lnTo>
                  <a:pt x="61055" y="18383"/>
                </a:lnTo>
                <a:lnTo>
                  <a:pt x="58579" y="43815"/>
                </a:lnTo>
                <a:lnTo>
                  <a:pt x="39719" y="61246"/>
                </a:lnTo>
                <a:lnTo>
                  <a:pt x="41434" y="90202"/>
                </a:lnTo>
                <a:lnTo>
                  <a:pt x="33719" y="112967"/>
                </a:lnTo>
                <a:lnTo>
                  <a:pt x="43148" y="121634"/>
                </a:lnTo>
                <a:lnTo>
                  <a:pt x="39719" y="131350"/>
                </a:lnTo>
                <a:lnTo>
                  <a:pt x="51435" y="140398"/>
                </a:lnTo>
                <a:lnTo>
                  <a:pt x="49149" y="159448"/>
                </a:lnTo>
                <a:lnTo>
                  <a:pt x="35433" y="159448"/>
                </a:lnTo>
                <a:lnTo>
                  <a:pt x="35433" y="182309"/>
                </a:lnTo>
                <a:lnTo>
                  <a:pt x="18288" y="192500"/>
                </a:lnTo>
                <a:lnTo>
                  <a:pt x="18288" y="216503"/>
                </a:lnTo>
                <a:lnTo>
                  <a:pt x="1143" y="219932"/>
                </a:lnTo>
                <a:lnTo>
                  <a:pt x="0" y="335661"/>
                </a:lnTo>
                <a:lnTo>
                  <a:pt x="0" y="335756"/>
                </a:lnTo>
                <a:lnTo>
                  <a:pt x="71342" y="335756"/>
                </a:lnTo>
                <a:lnTo>
                  <a:pt x="99822" y="362807"/>
                </a:lnTo>
                <a:lnTo>
                  <a:pt x="123920" y="356426"/>
                </a:lnTo>
                <a:lnTo>
                  <a:pt x="118110" y="402241"/>
                </a:lnTo>
                <a:lnTo>
                  <a:pt x="145923" y="427863"/>
                </a:lnTo>
                <a:lnTo>
                  <a:pt x="197834" y="417576"/>
                </a:lnTo>
                <a:lnTo>
                  <a:pt x="204978" y="401574"/>
                </a:lnTo>
                <a:lnTo>
                  <a:pt x="214598" y="417576"/>
                </a:lnTo>
                <a:lnTo>
                  <a:pt x="242411" y="415480"/>
                </a:lnTo>
                <a:lnTo>
                  <a:pt x="237268" y="396430"/>
                </a:lnTo>
                <a:lnTo>
                  <a:pt x="253365" y="405194"/>
                </a:lnTo>
                <a:lnTo>
                  <a:pt x="265557" y="388430"/>
                </a:lnTo>
                <a:lnTo>
                  <a:pt x="270129" y="371285"/>
                </a:lnTo>
                <a:lnTo>
                  <a:pt x="266129" y="358712"/>
                </a:lnTo>
                <a:lnTo>
                  <a:pt x="287846" y="337566"/>
                </a:lnTo>
                <a:lnTo>
                  <a:pt x="305467" y="331851"/>
                </a:lnTo>
                <a:lnTo>
                  <a:pt x="306705" y="315849"/>
                </a:lnTo>
                <a:lnTo>
                  <a:pt x="322612" y="304419"/>
                </a:lnTo>
                <a:lnTo>
                  <a:pt x="326041" y="315849"/>
                </a:lnTo>
                <a:lnTo>
                  <a:pt x="339185" y="316421"/>
                </a:lnTo>
                <a:lnTo>
                  <a:pt x="343757" y="302800"/>
                </a:lnTo>
                <a:lnTo>
                  <a:pt x="362045" y="317563"/>
                </a:lnTo>
                <a:lnTo>
                  <a:pt x="363760" y="332422"/>
                </a:lnTo>
                <a:lnTo>
                  <a:pt x="380905" y="330137"/>
                </a:lnTo>
                <a:lnTo>
                  <a:pt x="386048" y="312420"/>
                </a:lnTo>
                <a:lnTo>
                  <a:pt x="402622" y="302800"/>
                </a:lnTo>
                <a:lnTo>
                  <a:pt x="395764" y="291941"/>
                </a:lnTo>
                <a:lnTo>
                  <a:pt x="413480" y="266795"/>
                </a:lnTo>
                <a:lnTo>
                  <a:pt x="414052" y="246221"/>
                </a:lnTo>
                <a:lnTo>
                  <a:pt x="424815" y="243935"/>
                </a:lnTo>
                <a:lnTo>
                  <a:pt x="424815" y="232505"/>
                </a:lnTo>
                <a:lnTo>
                  <a:pt x="440817" y="231362"/>
                </a:lnTo>
                <a:lnTo>
                  <a:pt x="441388" y="202787"/>
                </a:lnTo>
                <a:lnTo>
                  <a:pt x="459105" y="197644"/>
                </a:lnTo>
                <a:lnTo>
                  <a:pt x="457390" y="174879"/>
                </a:lnTo>
                <a:lnTo>
                  <a:pt x="469392" y="170307"/>
                </a:lnTo>
                <a:lnTo>
                  <a:pt x="471678" y="148495"/>
                </a:lnTo>
                <a:lnTo>
                  <a:pt x="489966" y="117634"/>
                </a:lnTo>
                <a:lnTo>
                  <a:pt x="501396" y="120491"/>
                </a:lnTo>
                <a:lnTo>
                  <a:pt x="517398" y="109442"/>
                </a:lnTo>
                <a:lnTo>
                  <a:pt x="519113" y="77914"/>
                </a:lnTo>
                <a:lnTo>
                  <a:pt x="497396" y="70295"/>
                </a:lnTo>
                <a:close/>
              </a:path>
            </a:pathLst>
          </a:custGeom>
          <a:solidFill>
            <a:schemeClr val="bg1">
              <a:lumMod val="85000"/>
            </a:schemeClr>
          </a:solidFill>
          <a:ln w="9525" cap="flat">
            <a:solidFill>
              <a:srgbClr val="A7A8AA"/>
            </a:solidFill>
            <a:prstDash val="solid"/>
            <a:miter/>
          </a:ln>
        </p:spPr>
        <p:txBody>
          <a:bodyPr wrap="none" lIns="0" tIns="0" rIns="0" bIns="0" rtlCol="0" anchor="ctr"/>
          <a:lstStyle/>
          <a:p>
            <a:endParaRPr lang="en-GB" dirty="0"/>
          </a:p>
        </p:txBody>
      </p:sp>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extLst>
              <p:ext uri="{D42A27DB-BD31-4B8C-83A1-F6EECF244321}">
                <p14:modId xmlns:p14="http://schemas.microsoft.com/office/powerpoint/2010/main" val="2909269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１万米ドル相当額以上の外貨および高額な貴重品等の持込みおよび持出しには、空港等で申告が必要である。</a:t>
            </a:r>
            <a:endParaRPr lang="en-US" altLang="ja-JP" dirty="0"/>
          </a:p>
        </p:txBody>
      </p:sp>
      <p:sp>
        <p:nvSpPr>
          <p:cNvPr id="28" name="角丸四角形 27"/>
          <p:cNvSpPr/>
          <p:nvPr/>
        </p:nvSpPr>
        <p:spPr>
          <a:xfrm>
            <a:off x="848544" y="206084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48544" y="393305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44688" y="428245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56656"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705642" y="1916832"/>
            <a:ext cx="2161184" cy="1926830"/>
            <a:chOff x="2287194" y="2575129"/>
            <a:chExt cx="2161184" cy="192683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14455" y="3486296"/>
              <a:ext cx="2106667" cy="1015663"/>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超える通貨・貴重品</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515633" y="3079185"/>
              <a:ext cx="1704313"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空港などへの申告が必要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319092" y="357301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314462" y="3486296"/>
              <a:ext cx="2106667" cy="646331"/>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通貨</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・貴重品</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515635" y="3079185"/>
              <a:ext cx="1704313"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空港などへの申告が必要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97352"/>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ナイジェリア税関「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Passenger’s Concessions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924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27A8ED-4C07-4196-80E2-0186F34ED404}"/>
              </a:ext>
            </a:extLst>
          </p:cNvPr>
          <p:cNvGraphicFramePr>
            <a:graphicFrameLocks noChangeAspect="1"/>
          </p:cNvGraphicFramePr>
          <p:nvPr>
            <p:custDataLst>
              <p:tags r:id="rId1"/>
            </p:custDataLst>
            <p:extLst>
              <p:ext uri="{D42A27DB-BD31-4B8C-83A1-F6EECF244321}">
                <p14:modId xmlns:p14="http://schemas.microsoft.com/office/powerpoint/2010/main" val="3887328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E027A8ED-4C07-4196-80E2-0186F34ED4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外資優遇と経済特区</a:t>
            </a:r>
            <a:endParaRPr lang="en-US" altLang="ja-JP" dirty="0"/>
          </a:p>
        </p:txBody>
      </p:sp>
      <p:sp>
        <p:nvSpPr>
          <p:cNvPr id="20" name="テキスト ボックス 19"/>
          <p:cNvSpPr txBox="1"/>
          <p:nvPr/>
        </p:nvSpPr>
        <p:spPr>
          <a:xfrm>
            <a:off x="200472" y="6597352"/>
            <a:ext cx="8856984" cy="18864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（出所）ナイジェリア投資促進委員会</a:t>
            </a:r>
          </a:p>
        </p:txBody>
      </p:sp>
      <p:sp>
        <p:nvSpPr>
          <p:cNvPr id="11" name="テキスト ボックス 4">
            <a:extLst>
              <a:ext uri="{FF2B5EF4-FFF2-40B4-BE49-F238E27FC236}">
                <a16:creationId xmlns:a16="http://schemas.microsoft.com/office/drawing/2014/main" id="{0EAFB490-0C6B-41F9-83C9-6671C5427900}"/>
              </a:ext>
            </a:extLst>
          </p:cNvPr>
          <p:cNvSpPr txBox="1"/>
          <p:nvPr/>
        </p:nvSpPr>
        <p:spPr>
          <a:xfrm>
            <a:off x="320185" y="1130096"/>
            <a:ext cx="9169319" cy="238424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ナイジェリア政府は</a:t>
            </a:r>
            <a:r>
              <a:rPr lang="en-US" altLang="ja-JP" sz="1400" b="0" i="0" dirty="0">
                <a:solidFill>
                  <a:srgbClr val="000000"/>
                </a:solidFill>
                <a:effectLst/>
                <a:latin typeface="ヒラギノ角ゴ Pro W3"/>
              </a:rPr>
              <a:t>NEPZA</a:t>
            </a:r>
            <a:r>
              <a:rPr lang="ja-JP" altLang="en-US" sz="1400" b="0" i="0" dirty="0">
                <a:solidFill>
                  <a:srgbClr val="000000"/>
                </a:solidFill>
                <a:effectLst/>
                <a:latin typeface="ヒラギノ角ゴ Pro W3"/>
              </a:rPr>
              <a:t>（</a:t>
            </a:r>
            <a:r>
              <a:rPr lang="en-US" altLang="ja-JP" sz="1400" b="0" i="0" dirty="0">
                <a:solidFill>
                  <a:srgbClr val="000000"/>
                </a:solidFill>
                <a:effectLst/>
                <a:latin typeface="ヒラギノ角ゴ Pro W3"/>
              </a:rPr>
              <a:t>Nigeria Export Processing Zones Authority</a:t>
            </a:r>
            <a:r>
              <a:rPr lang="ja-JP" altLang="en-US" sz="1400" b="0" i="0" dirty="0">
                <a:solidFill>
                  <a:srgbClr val="000000"/>
                </a:solidFill>
                <a:effectLst/>
                <a:latin typeface="ヒラギノ角ゴ Pro W3"/>
              </a:rPr>
              <a:t>）管轄の輸出促進区、</a:t>
            </a:r>
            <a:r>
              <a:rPr lang="en-US" altLang="ja-JP" sz="1400" b="0" i="0" dirty="0">
                <a:solidFill>
                  <a:srgbClr val="000000"/>
                </a:solidFill>
                <a:effectLst/>
                <a:latin typeface="ヒラギノ角ゴ Pro W3"/>
              </a:rPr>
              <a:t>Oil &amp; Gas Free Zones Authority</a:t>
            </a:r>
            <a:r>
              <a:rPr lang="ja-JP" altLang="en-US" sz="1400" b="0" i="0" dirty="0">
                <a:solidFill>
                  <a:srgbClr val="000000"/>
                </a:solidFill>
                <a:effectLst/>
                <a:latin typeface="ヒラギノ角ゴ Pro W3"/>
              </a:rPr>
              <a:t>管轄のオイル＆ガス促進区の</a:t>
            </a:r>
            <a:r>
              <a:rPr lang="en-US" altLang="ja-JP" sz="1400" b="0" i="0" dirty="0">
                <a:solidFill>
                  <a:srgbClr val="000000"/>
                </a:solidFill>
                <a:effectLst/>
                <a:latin typeface="ヒラギノ角ゴ Pro W3"/>
              </a:rPr>
              <a:t>SEZ</a:t>
            </a:r>
            <a:r>
              <a:rPr lang="ja-JP" altLang="en-US" sz="1400" b="0" i="0" dirty="0">
                <a:solidFill>
                  <a:srgbClr val="000000"/>
                </a:solidFill>
                <a:effectLst/>
                <a:latin typeface="ヒラギノ角ゴ Pro W3"/>
              </a:rPr>
              <a:t>が存在する。輸出促進区では工業商品やサービス、金融業などに関する活動が許可されインセンティブが与えられている。</a:t>
            </a:r>
            <a:endParaRPr lang="en-US" altLang="ja-JP" sz="1400" b="0" i="0" dirty="0">
              <a:solidFill>
                <a:srgbClr val="000000"/>
              </a:solidFill>
              <a:effectLst/>
              <a:latin typeface="ヒラギノ角ゴ Pro W3"/>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インセンティブとしては</a:t>
            </a:r>
            <a:r>
              <a:rPr lang="ja-JP" altLang="en-US" sz="1400" dirty="0">
                <a:solidFill>
                  <a:srgbClr val="000000"/>
                </a:solidFill>
                <a:latin typeface="ヒラギノ角ゴ Pro W3"/>
              </a:rPr>
              <a:t>、</a:t>
            </a:r>
            <a:endParaRPr lang="en-US" altLang="ja-JP" sz="1400" dirty="0">
              <a:solidFill>
                <a:srgbClr val="000000"/>
              </a:solidFill>
              <a:latin typeface="ヒラギノ角ゴ Pro W3"/>
            </a:endParaRP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外国人による</a:t>
            </a:r>
            <a:r>
              <a:rPr lang="en-US" altLang="ja-JP" sz="1200" b="0" i="0" dirty="0">
                <a:solidFill>
                  <a:srgbClr val="000000"/>
                </a:solidFill>
                <a:effectLst/>
                <a:latin typeface="+mn-ea"/>
              </a:rPr>
              <a:t>100</a:t>
            </a:r>
            <a:r>
              <a:rPr lang="ja-JP" altLang="en-US" sz="1200" b="0" i="0" dirty="0">
                <a:solidFill>
                  <a:srgbClr val="000000"/>
                </a:solidFill>
                <a:effectLst/>
                <a:latin typeface="+mn-ea"/>
              </a:rPr>
              <a:t>％投資所有</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外国人投資家による資本、利益、配当の自由な譲渡</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建設段階での土地の賃借料は無料（その後は賃借料を支払う）</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輸出加工区で操業する外国企業および個人を含むすべての産業事業は、連邦政府、州政府、地方政府から全額免税を受けることができる</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再輸出を目的とした商品の原材料の輸入は免税、免税</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すべての輸出入ライセンスの免除</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輸出加工区で操業する企業に対するすべての駐在員割当の免除</a:t>
            </a:r>
            <a:endParaRPr lang="en-US" altLang="ja-JP" sz="1200" b="0" i="0" dirty="0">
              <a:solidFill>
                <a:srgbClr val="000000"/>
              </a:solidFill>
              <a:effectLst/>
              <a:latin typeface="+mn-ea"/>
            </a:endParaRPr>
          </a:p>
        </p:txBody>
      </p:sp>
      <p:sp>
        <p:nvSpPr>
          <p:cNvPr id="14" name="Rectangle 6">
            <a:extLst>
              <a:ext uri="{FF2B5EF4-FFF2-40B4-BE49-F238E27FC236}">
                <a16:creationId xmlns:a16="http://schemas.microsoft.com/office/drawing/2014/main" id="{D10B4F8A-DC71-402F-B108-F757223146D1}"/>
              </a:ext>
            </a:extLst>
          </p:cNvPr>
          <p:cNvSpPr>
            <a:spLocks noChangeArrowheads="1"/>
          </p:cNvSpPr>
          <p:nvPr/>
        </p:nvSpPr>
        <p:spPr bwMode="auto">
          <a:xfrm>
            <a:off x="320185" y="3645024"/>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認可された経済特区（</a:t>
            </a: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　</a:t>
            </a:r>
            <a:r>
              <a:rPr lang="en-US" altLang="ja-JP" sz="1400" dirty="0">
                <a:solidFill>
                  <a:srgbClr val="000000"/>
                </a:solidFill>
                <a:latin typeface="Arial Black" pitchFamily="34" charset="0"/>
                <a:ea typeface="HGP創英角ｺﾞｼｯｸUB" pitchFamily="50" charset="-128"/>
              </a:rPr>
              <a:t>*</a:t>
            </a:r>
            <a:r>
              <a:rPr lang="ja-JP" altLang="en-US" dirty="0">
                <a:solidFill>
                  <a:srgbClr val="000000"/>
                </a:solidFill>
                <a:latin typeface="Arial Black" pitchFamily="34" charset="0"/>
                <a:ea typeface="HGP創英角ｺﾞｼｯｸUB" pitchFamily="50" charset="-128"/>
              </a:rPr>
              <a:t>一部記載</a:t>
            </a:r>
            <a:endParaRPr lang="ja-JP" altLang="en-US" sz="1400" dirty="0">
              <a:solidFill>
                <a:srgbClr val="000000"/>
              </a:solidFill>
              <a:latin typeface="Arial Black" pitchFamily="34" charset="0"/>
              <a:ea typeface="HGP創英角ｺﾞｼｯｸUB" pitchFamily="50" charset="-128"/>
            </a:endParaRPr>
          </a:p>
        </p:txBody>
      </p:sp>
      <p:graphicFrame>
        <p:nvGraphicFramePr>
          <p:cNvPr id="3" name="表 2">
            <a:extLst>
              <a:ext uri="{FF2B5EF4-FFF2-40B4-BE49-F238E27FC236}">
                <a16:creationId xmlns:a16="http://schemas.microsoft.com/office/drawing/2014/main" id="{7DEE1562-8916-79FB-947C-0EC190B4C40A}"/>
              </a:ext>
            </a:extLst>
          </p:cNvPr>
          <p:cNvGraphicFramePr>
            <a:graphicFrameLocks noGrp="1"/>
          </p:cNvGraphicFramePr>
          <p:nvPr>
            <p:extLst>
              <p:ext uri="{D42A27DB-BD31-4B8C-83A1-F6EECF244321}">
                <p14:modId xmlns:p14="http://schemas.microsoft.com/office/powerpoint/2010/main" val="1399690784"/>
              </p:ext>
            </p:extLst>
          </p:nvPr>
        </p:nvGraphicFramePr>
        <p:xfrm>
          <a:off x="671238" y="3972205"/>
          <a:ext cx="8563520" cy="2461726"/>
        </p:xfrm>
        <a:graphic>
          <a:graphicData uri="http://schemas.openxmlformats.org/drawingml/2006/table">
            <a:tbl>
              <a:tblPr>
                <a:tableStyleId>{5C22544A-7EE6-4342-B048-85BDC9FD1C3A}</a:tableStyleId>
              </a:tblPr>
              <a:tblGrid>
                <a:gridCol w="3447200">
                  <a:extLst>
                    <a:ext uri="{9D8B030D-6E8A-4147-A177-3AD203B41FA5}">
                      <a16:colId xmlns:a16="http://schemas.microsoft.com/office/drawing/2014/main" val="3082047839"/>
                    </a:ext>
                  </a:extLst>
                </a:gridCol>
                <a:gridCol w="1410626">
                  <a:extLst>
                    <a:ext uri="{9D8B030D-6E8A-4147-A177-3AD203B41FA5}">
                      <a16:colId xmlns:a16="http://schemas.microsoft.com/office/drawing/2014/main" val="1089922846"/>
                    </a:ext>
                  </a:extLst>
                </a:gridCol>
                <a:gridCol w="3705694">
                  <a:extLst>
                    <a:ext uri="{9D8B030D-6E8A-4147-A177-3AD203B41FA5}">
                      <a16:colId xmlns:a16="http://schemas.microsoft.com/office/drawing/2014/main" val="2639986465"/>
                    </a:ext>
                  </a:extLst>
                </a:gridCol>
              </a:tblGrid>
              <a:tr h="236989">
                <a:tc>
                  <a:txBody>
                    <a:bodyPr/>
                    <a:lstStyle/>
                    <a:p>
                      <a:pPr marL="0" marR="0" indent="0" algn="ctr"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経済特区名</a:t>
                      </a:r>
                    </a:p>
                  </a:txBody>
                  <a:tcPr marL="9525" marR="9525" marT="9525" marB="0" anchor="ctr" anchorCtr="1">
                    <a:solidFill>
                      <a:srgbClr val="5F8AC3"/>
                    </a:solidFill>
                  </a:tcPr>
                </a:tc>
                <a:tc>
                  <a:txBody>
                    <a:bodyPr/>
                    <a:lstStyle/>
                    <a:p>
                      <a:pPr marL="0" marR="0" indent="0" algn="ctr"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場所</a:t>
                      </a:r>
                    </a:p>
                  </a:txBody>
                  <a:tcPr marL="9525" marR="9525" marT="9525" marB="0" anchor="ctr" anchorCtr="1">
                    <a:solidFill>
                      <a:srgbClr val="5F8AC3"/>
                    </a:solidFill>
                  </a:tcPr>
                </a:tc>
                <a:tc>
                  <a:txBody>
                    <a:bodyPr/>
                    <a:lstStyle/>
                    <a:p>
                      <a:pPr marL="0" marR="0" indent="0" algn="ctr"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スポンサー</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ディベロッパー</a:t>
                      </a:r>
                    </a:p>
                  </a:txBody>
                  <a:tcPr marL="9525" marR="9525" marT="9525" marB="0" anchor="ctr" anchorCtr="1">
                    <a:solidFill>
                      <a:srgbClr val="5F8AC3"/>
                    </a:solidFill>
                  </a:tcPr>
                </a:tc>
                <a:extLst>
                  <a:ext uri="{0D108BD9-81ED-4DB2-BD59-A6C34878D82A}">
                    <a16:rowId xmlns:a16="http://schemas.microsoft.com/office/drawing/2014/main" val="1360760575"/>
                  </a:ext>
                </a:extLst>
              </a:tr>
              <a:tr h="247193">
                <a:tc>
                  <a:txBody>
                    <a:bodyPr/>
                    <a:lstStyle/>
                    <a:p>
                      <a:pPr algn="l" fontAlgn="b"/>
                      <a:r>
                        <a:rPr lang="en-US" sz="1100" u="none" strike="noStrike" dirty="0">
                          <a:effectLst/>
                        </a:rPr>
                        <a:t>Calabar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Cross River</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Federal Government</a:t>
                      </a: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4660488"/>
                  </a:ext>
                </a:extLst>
              </a:tr>
              <a:tr h="247193">
                <a:tc>
                  <a:txBody>
                    <a:bodyPr/>
                    <a:lstStyle/>
                    <a:p>
                      <a:pPr algn="l" fontAlgn="b"/>
                      <a:r>
                        <a:rPr lang="en-US" sz="1100" u="none" strike="noStrike" dirty="0">
                          <a:effectLst/>
                        </a:rPr>
                        <a:t>Kano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Kano</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Federal Government</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2237654"/>
                  </a:ext>
                </a:extLst>
              </a:tr>
              <a:tr h="247193">
                <a:tc>
                  <a:txBody>
                    <a:bodyPr/>
                    <a:lstStyle/>
                    <a:p>
                      <a:pPr algn="l" fontAlgn="b"/>
                      <a:r>
                        <a:rPr lang="en-US" sz="1100" u="none" strike="noStrike" dirty="0" err="1">
                          <a:effectLst/>
                        </a:rPr>
                        <a:t>Sebore</a:t>
                      </a:r>
                      <a:r>
                        <a:rPr lang="en-US" sz="1100" u="none" strike="noStrike" dirty="0">
                          <a:effectLst/>
                        </a:rPr>
                        <a:t> Farms Export Processing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Adamawa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071584"/>
                  </a:ext>
                </a:extLst>
              </a:tr>
              <a:tr h="247193">
                <a:tc>
                  <a:txBody>
                    <a:bodyPr/>
                    <a:lstStyle/>
                    <a:p>
                      <a:pPr algn="l" fontAlgn="b"/>
                      <a:r>
                        <a:rPr lang="en-US" sz="1100" u="none" strike="noStrike" dirty="0">
                          <a:effectLst/>
                        </a:rPr>
                        <a:t>Lagos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State Government &amp; 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0425606"/>
                  </a:ext>
                </a:extLst>
              </a:tr>
              <a:tr h="247193">
                <a:tc>
                  <a:txBody>
                    <a:bodyPr/>
                    <a:lstStyle/>
                    <a:p>
                      <a:pPr algn="l" fontAlgn="b"/>
                      <a:r>
                        <a:rPr lang="en-US" sz="1100" u="none" strike="noStrike">
                          <a:effectLst/>
                        </a:rPr>
                        <a:t>Newrest Airline Services &amp; Logistics Free Zone</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800466"/>
                  </a:ext>
                </a:extLst>
              </a:tr>
              <a:tr h="247193">
                <a:tc>
                  <a:txBody>
                    <a:bodyPr/>
                    <a:lstStyle/>
                    <a:p>
                      <a:pPr algn="l" fontAlgn="b"/>
                      <a:r>
                        <a:rPr lang="en-US" sz="1100" u="none" strike="noStrike">
                          <a:effectLst/>
                        </a:rPr>
                        <a:t>ALSCON Export Processing Zone</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err="1">
                          <a:effectLst/>
                        </a:rPr>
                        <a:t>Akwa</a:t>
                      </a:r>
                      <a:r>
                        <a:rPr lang="en-US" sz="1100" u="none" strike="noStrike" dirty="0">
                          <a:effectLst/>
                        </a:rPr>
                        <a:t> Ibom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Public Private Partnership</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517386"/>
                  </a:ext>
                </a:extLst>
              </a:tr>
              <a:tr h="247193">
                <a:tc>
                  <a:txBody>
                    <a:bodyPr/>
                    <a:lstStyle/>
                    <a:p>
                      <a:pPr algn="l" fontAlgn="b"/>
                      <a:r>
                        <a:rPr lang="en-US" sz="1100" u="none" strike="noStrike" dirty="0">
                          <a:effectLst/>
                        </a:rPr>
                        <a:t>Snake Island Integrated Free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4226429"/>
                  </a:ext>
                </a:extLst>
              </a:tr>
              <a:tr h="247193">
                <a:tc>
                  <a:txBody>
                    <a:bodyPr/>
                    <a:lstStyle/>
                    <a:p>
                      <a:pPr algn="l" fontAlgn="b"/>
                      <a:r>
                        <a:rPr lang="en-US" sz="1100" u="none" strike="noStrike">
                          <a:effectLst/>
                        </a:rPr>
                        <a:t>Ladol Free Trade Zone</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456697"/>
                  </a:ext>
                </a:extLst>
              </a:tr>
              <a:tr h="247193">
                <a:tc>
                  <a:txBody>
                    <a:bodyPr/>
                    <a:lstStyle/>
                    <a:p>
                      <a:pPr algn="l" fontAlgn="b"/>
                      <a:r>
                        <a:rPr lang="en-US" sz="1100" u="none" strike="noStrike" dirty="0">
                          <a:effectLst/>
                        </a:rPr>
                        <a:t>Lekki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State Government &amp; 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739017"/>
                  </a:ext>
                </a:extLst>
              </a:tr>
            </a:tbl>
          </a:graphicData>
        </a:graphic>
      </p:graphicFrame>
    </p:spTree>
    <p:extLst>
      <p:ext uri="{BB962C8B-B14F-4D97-AF65-F5344CB8AC3E}">
        <p14:creationId xmlns:p14="http://schemas.microsoft.com/office/powerpoint/2010/main" val="331035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D829DD-790D-4061-B6EF-3EAF151CD0E2}"/>
              </a:ext>
            </a:extLst>
          </p:cNvPr>
          <p:cNvGraphicFramePr>
            <a:graphicFrameLocks noChangeAspect="1"/>
          </p:cNvGraphicFramePr>
          <p:nvPr>
            <p:custDataLst>
              <p:tags r:id="rId1"/>
            </p:custDataLst>
            <p:extLst>
              <p:ext uri="{D42A27DB-BD31-4B8C-83A1-F6EECF244321}">
                <p14:modId xmlns:p14="http://schemas.microsoft.com/office/powerpoint/2010/main" val="145056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82D829DD-790D-4061-B6EF-3EAF151CD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560512" y="980728"/>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63.4</a:t>
            </a:r>
            <a:r>
              <a:rPr lang="ja-JP" altLang="en-US" dirty="0"/>
              <a:t>歳、健康寿命は</a:t>
            </a:r>
            <a:r>
              <a:rPr lang="en-US" altLang="ja-JP" dirty="0"/>
              <a:t>54.9</a:t>
            </a:r>
            <a:r>
              <a:rPr lang="ja-JP" altLang="en-US" dirty="0"/>
              <a:t>歳である。</a:t>
            </a:r>
            <a:endParaRPr lang="en-US" altLang="ja-JP" dirty="0"/>
          </a:p>
        </p:txBody>
      </p:sp>
      <p:sp>
        <p:nvSpPr>
          <p:cNvPr id="14" name="Rectangle 6"/>
          <p:cNvSpPr>
            <a:spLocks noChangeArrowheads="1"/>
          </p:cNvSpPr>
          <p:nvPr/>
        </p:nvSpPr>
        <p:spPr bwMode="auto">
          <a:xfrm>
            <a:off x="1352600" y="1196752"/>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352600" y="5949280"/>
            <a:ext cx="6408712" cy="360040"/>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では「平均寿命」を新生児が予想される平均余命年数、「健康寿命」は生まれてから完全に健康状態で生きられる平均期待年数を意味する。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a:t>で算出される。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925836919"/>
              </p:ext>
            </p:extLst>
          </p:nvPr>
        </p:nvGraphicFramePr>
        <p:xfrm>
          <a:off x="1352600" y="1556792"/>
          <a:ext cx="7295827" cy="432048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平均寿命</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kumimoji="1" lang="en-US" altLang="ja-JP"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mn-lt"/>
                          <a:ea typeface="+mn-ea"/>
                        </a:rPr>
                        <a:t>62.1</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64.8</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algn="ctr" rtl="0" fontAlgn="ctr"/>
                      <a:r>
                        <a:rPr lang="en-US" altLang="ja-JP" sz="1400" b="1" i="0" u="none" strike="noStrike" dirty="0">
                          <a:solidFill>
                            <a:srgbClr val="000000"/>
                          </a:solidFill>
                          <a:effectLst/>
                          <a:latin typeface="+mn-lt"/>
                          <a:ea typeface="+mn-ea"/>
                        </a:rPr>
                        <a:t>63.4</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健康寿命</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mn-lt"/>
                          <a:ea typeface="+mn-ea"/>
                        </a:rPr>
                        <a:t>54.9</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55</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algn="ctr" rtl="0" fontAlgn="ctr"/>
                      <a:r>
                        <a:rPr lang="en-US" altLang="ja-JP" sz="1400" b="1" i="0" u="none" strike="noStrike" dirty="0">
                          <a:solidFill>
                            <a:srgbClr val="000000"/>
                          </a:solidFill>
                          <a:effectLst/>
                          <a:latin typeface="+mn-lt"/>
                          <a:ea typeface="+mn-ea"/>
                        </a:rPr>
                        <a:t>54.9</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歳以下の乳幼児死亡率</a:t>
                      </a:r>
                      <a:b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1,000</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kern="1200" dirty="0">
                          <a:solidFill>
                            <a:schemeClr val="tx1"/>
                          </a:solidFill>
                          <a:latin typeface="+mn-lt"/>
                          <a:ea typeface="+mn-ea"/>
                          <a:cs typeface="Arial" panose="020B0604020202020204" pitchFamily="34" charset="0"/>
                        </a:rPr>
                        <a:t>108.1</a:t>
                      </a:r>
                      <a:r>
                        <a:rPr kumimoji="1" lang="ja-JP" altLang="en-US" sz="1400" b="1" kern="1200" dirty="0">
                          <a:solidFill>
                            <a:schemeClr val="tx1"/>
                          </a:solidFill>
                          <a:latin typeface="+mn-lt"/>
                          <a:ea typeface="+mn-ea"/>
                          <a:cs typeface="Arial" panose="020B0604020202020204" pitchFamily="34" charset="0"/>
                        </a:rPr>
                        <a:t>人</a:t>
                      </a:r>
                      <a:endParaRPr kumimoji="1" lang="en-US" altLang="ja-JP" sz="1400" b="1" kern="1200" dirty="0">
                        <a:solidFill>
                          <a:schemeClr val="tx1"/>
                        </a:solidFill>
                        <a:latin typeface="+mn-lt"/>
                        <a:ea typeface="+mn-ea"/>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妊産婦死亡率</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10</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a:solidFill>
                            <a:srgbClr val="000000"/>
                          </a:solidFill>
                          <a:effectLst/>
                          <a:latin typeface="+mn-lt"/>
                          <a:ea typeface="+mn-ea"/>
                        </a:rPr>
                        <a:t>―</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altLang="ja-JP" sz="1400" b="1" i="0" u="none" strike="noStrike" dirty="0">
                          <a:solidFill>
                            <a:srgbClr val="000000"/>
                          </a:solidFill>
                          <a:effectLst/>
                          <a:latin typeface="+mn-lt"/>
                          <a:ea typeface="+mn-ea"/>
                        </a:rPr>
                        <a:t>993</a:t>
                      </a:r>
                      <a:r>
                        <a:rPr lang="ja-JP" altLang="en-US" sz="1400" b="1" i="0" u="none" strike="noStrike" dirty="0">
                          <a:solidFill>
                            <a:srgbClr val="000000"/>
                          </a:solidFill>
                          <a:effectLst/>
                          <a:latin typeface="+mn-lt"/>
                          <a:ea typeface="+mn-ea"/>
                        </a:rPr>
                        <a:t>人</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18</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高血圧</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mn-lt"/>
                          <a:ea typeface="+mn-ea"/>
                        </a:rPr>
                        <a:t>33%</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39%</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18</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肥満</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mn-lt"/>
                          <a:ea typeface="+mn-ea"/>
                        </a:rPr>
                        <a:t>8.2%</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16.5%</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15</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Arial" panose="020B0604020202020204" pitchFamily="34" charset="0"/>
                          <a:ea typeface="游ゴシック" panose="020B0400000000000000" pitchFamily="50" charset="-128"/>
                        </a:rPr>
                        <a:t>5.6%</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Arial" panose="020B0604020202020204" pitchFamily="34" charset="0"/>
                          <a:ea typeface="游ゴシック" panose="020B0400000000000000" pitchFamily="50" charset="-128"/>
                        </a:rPr>
                        <a:t>0.4%</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7" name="テキスト ボックス 6">
            <a:extLst>
              <a:ext uri="{FF2B5EF4-FFF2-40B4-BE49-F238E27FC236}">
                <a16:creationId xmlns:a16="http://schemas.microsoft.com/office/drawing/2014/main" id="{60CE9E4A-9A0F-31CF-4A2A-EA96CEAF4A7A}"/>
              </a:ext>
            </a:extLst>
          </p:cNvPr>
          <p:cNvSpPr txBox="1"/>
          <p:nvPr/>
        </p:nvSpPr>
        <p:spPr>
          <a:xfrm>
            <a:off x="560512" y="6532141"/>
            <a:ext cx="7295827" cy="215444"/>
          </a:xfrm>
          <a:prstGeom prst="rect">
            <a:avLst/>
          </a:prstGeom>
          <a:noFill/>
        </p:spPr>
        <p:txBody>
          <a:bodyPr wrap="square" rtlCol="0">
            <a:spAutoFit/>
          </a:bodyPr>
          <a:lstStyle/>
          <a:p>
            <a:pPr lvl="0">
              <a:spcAft>
                <a:spcPts val="100"/>
              </a:spcAf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（出所）世界保健機関（</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2893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986363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4" imgW="270" imgH="270" progId="TCLayout.ActiveDocument.1">
                  <p:embed/>
                </p:oleObj>
              </mc:Choice>
              <mc:Fallback>
                <p:oleObj name="think-cellスライド" r:id="rId64" imgW="270" imgH="270" progId="TCLayout.ActiveDocument.1">
                  <p:embed/>
                  <p:pic>
                    <p:nvPicPr>
                      <p:cNvPr id="8" name="オブジェクト 7" hidden="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052736"/>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医療への総支出は増加しているが、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年以降、政府の医療支出は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億米ドルにとどまっている。このため、ナイジェリアでは医療インフラ施設が不十分で、質の高い医療サービスへのアクセスも悪い。そのため、医療費は依然として自己負担が主流である。</a:t>
            </a:r>
          </a:p>
        </p:txBody>
      </p:sp>
      <p:sp>
        <p:nvSpPr>
          <p:cNvPr id="2" name="テキスト ボックス 1">
            <a:extLst>
              <a:ext uri="{FF2B5EF4-FFF2-40B4-BE49-F238E27FC236}">
                <a16:creationId xmlns:a16="http://schemas.microsoft.com/office/drawing/2014/main" id="{9EEBA7D0-584B-09B4-0854-46E4FD4F80BD}"/>
              </a:ext>
            </a:extLst>
          </p:cNvPr>
          <p:cNvSpPr txBox="1"/>
          <p:nvPr/>
        </p:nvSpPr>
        <p:spPr>
          <a:xfrm>
            <a:off x="848543" y="4797152"/>
            <a:ext cx="504056" cy="144016"/>
          </a:xfrm>
          <a:prstGeom prst="rect">
            <a:avLst/>
          </a:prstGeom>
          <a:noFill/>
        </p:spPr>
        <p:txBody>
          <a:bodyPr wrap="square" lIns="0" tIns="0" rIns="0" bIns="0" rtlCol="0" anchor="ctr" anchorCtr="0">
            <a:noAutofit/>
          </a:bodyPr>
          <a:lstStyle/>
          <a:p>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(US</a:t>
            </a:r>
            <a:r>
              <a:rPr kumimoji="1" lang="en-US" altLang="ja-JP" sz="640" noProof="1">
                <a:latin typeface="Arial" panose="020B0604020202020204" pitchFamily="34" charset="0"/>
                <a:ea typeface="ＭＳ Ｐゴシック" panose="020B0600070205080204" pitchFamily="50" charset="-128"/>
                <a:cs typeface="Arial" panose="020B0604020202020204" pitchFamily="34" charset="0"/>
              </a:rPr>
              <a:t>D</a:t>
            </a:r>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 name="グループ化 7">
            <a:extLst>
              <a:ext uri="{FF2B5EF4-FFF2-40B4-BE49-F238E27FC236}">
                <a16:creationId xmlns:a16="http://schemas.microsoft.com/office/drawing/2014/main" id="{3BA91553-2BD3-6BE5-40ED-A1C517914749}"/>
              </a:ext>
            </a:extLst>
          </p:cNvPr>
          <p:cNvGrpSpPr/>
          <p:nvPr/>
        </p:nvGrpSpPr>
        <p:grpSpPr>
          <a:xfrm>
            <a:off x="632520" y="1751186"/>
            <a:ext cx="8640960" cy="288032"/>
            <a:chOff x="4803500" y="2113806"/>
            <a:chExt cx="5626916" cy="288032"/>
          </a:xfrm>
        </p:grpSpPr>
        <p:cxnSp>
          <p:nvCxnSpPr>
            <p:cNvPr id="6" name="直線コネクタ 5">
              <a:extLst>
                <a:ext uri="{FF2B5EF4-FFF2-40B4-BE49-F238E27FC236}">
                  <a16:creationId xmlns:a16="http://schemas.microsoft.com/office/drawing/2014/main" id="{5C4737F3-99FE-6271-2A3C-B0B961FF9F3A}"/>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30337321-C072-7B0A-0909-6F08BB74E53B}"/>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医療費支出総額と政府の医療費支出、政府の負担割合</a:t>
              </a:r>
              <a:r>
                <a:rPr lang="en-US" altLang="ja-JP" sz="1120" baseline="30000" noProof="1">
                  <a:solidFill>
                    <a:srgbClr val="000000"/>
                  </a:solidFill>
                  <a:latin typeface="Arial Black" pitchFamily="34" charset="0"/>
                  <a:ea typeface="HGP創英角ｺﾞｼｯｸUB" pitchFamily="50" charset="-128"/>
                </a:rPr>
                <a:t>*</a:t>
              </a:r>
              <a:endParaRPr lang="en-US" altLang="ja-JP" sz="1120" baseline="30000" dirty="0">
                <a:solidFill>
                  <a:srgbClr val="000000"/>
                </a:solidFill>
                <a:ea typeface="HGP創英角ｺﾞｼｯｸUB" pitchFamily="50" charset="-128"/>
                <a:cs typeface="Arial" panose="020B0604020202020204" pitchFamily="34" charset="0"/>
              </a:endParaRPr>
            </a:p>
          </p:txBody>
        </p:sp>
      </p:grpSp>
      <p:grpSp>
        <p:nvGrpSpPr>
          <p:cNvPr id="10" name="グループ化 7">
            <a:extLst>
              <a:ext uri="{FF2B5EF4-FFF2-40B4-BE49-F238E27FC236}">
                <a16:creationId xmlns:a16="http://schemas.microsoft.com/office/drawing/2014/main" id="{95B6AC41-C50B-945A-7C72-BD0536D40AEB}"/>
              </a:ext>
            </a:extLst>
          </p:cNvPr>
          <p:cNvGrpSpPr/>
          <p:nvPr/>
        </p:nvGrpSpPr>
        <p:grpSpPr>
          <a:xfrm>
            <a:off x="632520" y="4365104"/>
            <a:ext cx="8640960" cy="288032"/>
            <a:chOff x="4803500" y="1993813"/>
            <a:chExt cx="5626916" cy="288032"/>
          </a:xfrm>
        </p:grpSpPr>
        <p:cxnSp>
          <p:nvCxnSpPr>
            <p:cNvPr id="11" name="直線コネクタ 10">
              <a:extLst>
                <a:ext uri="{FF2B5EF4-FFF2-40B4-BE49-F238E27FC236}">
                  <a16:creationId xmlns:a16="http://schemas.microsoft.com/office/drawing/2014/main" id="{A8BD5894-0FF1-034F-21D0-60A5460F28C6}"/>
                </a:ext>
              </a:extLst>
            </p:cNvPr>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53CAD374-C85F-1F4E-B726-B92E6DEFE469}"/>
                </a:ext>
              </a:extLst>
            </p:cNvPr>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一人当たり医療費の推移</a:t>
              </a:r>
              <a:endParaRPr lang="en-US" altLang="ja-JP" sz="1200" baseline="30000" dirty="0">
                <a:solidFill>
                  <a:srgbClr val="000000"/>
                </a:solidFill>
                <a:ea typeface="HGP創英角ｺﾞｼｯｸUB" pitchFamily="50" charset="-128"/>
                <a:cs typeface="Arial" panose="020B0604020202020204" pitchFamily="34" charset="0"/>
              </a:endParaRPr>
            </a:p>
          </p:txBody>
        </p:sp>
      </p:grpSp>
      <p:graphicFrame>
        <p:nvGraphicFramePr>
          <p:cNvPr id="229" name="Chart 228">
            <a:extLst>
              <a:ext uri="{FF2B5EF4-FFF2-40B4-BE49-F238E27FC236}">
                <a16:creationId xmlns:a16="http://schemas.microsoft.com/office/drawing/2014/main" id="{6396CAAD-5163-CD19-6F0D-6A12F7ED48E6}"/>
              </a:ext>
            </a:extLst>
          </p:cNvPr>
          <p:cNvGraphicFramePr/>
          <p:nvPr>
            <p:custDataLst>
              <p:tags r:id="rId3"/>
            </p:custDataLst>
            <p:extLst>
              <p:ext uri="{D42A27DB-BD31-4B8C-83A1-F6EECF244321}">
                <p14:modId xmlns:p14="http://schemas.microsoft.com/office/powerpoint/2010/main" val="956032763"/>
              </p:ext>
            </p:extLst>
          </p:nvPr>
        </p:nvGraphicFramePr>
        <p:xfrm>
          <a:off x="314325" y="4572000"/>
          <a:ext cx="7923213" cy="1890713"/>
        </p:xfrm>
        <a:graphic>
          <a:graphicData uri="http://schemas.openxmlformats.org/drawingml/2006/chart">
            <c:chart xmlns:c="http://schemas.openxmlformats.org/drawingml/2006/chart" xmlns:r="http://schemas.openxmlformats.org/officeDocument/2006/relationships" r:id="rId66"/>
          </a:graphicData>
        </a:graphic>
      </p:graphicFrame>
      <p:cxnSp>
        <p:nvCxnSpPr>
          <p:cNvPr id="206" name="Straight Connector 205">
            <a:extLst>
              <a:ext uri="{FF2B5EF4-FFF2-40B4-BE49-F238E27FC236}">
                <a16:creationId xmlns:a16="http://schemas.microsoft.com/office/drawing/2014/main" id="{9DD23015-A143-D447-DDB7-73D23EB1BA8F}"/>
              </a:ext>
            </a:extLst>
          </p:cNvPr>
          <p:cNvCxnSpPr/>
          <p:nvPr>
            <p:custDataLst>
              <p:tags r:id="rId4"/>
            </p:custDataLst>
          </p:nvPr>
        </p:nvCxnSpPr>
        <p:spPr bwMode="auto">
          <a:xfrm>
            <a:off x="1003300" y="6007100"/>
            <a:ext cx="0" cy="207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05965A0E-4B47-F516-633E-E41B8AC79DAB}"/>
              </a:ext>
            </a:extLst>
          </p:cNvPr>
          <p:cNvCxnSpPr/>
          <p:nvPr>
            <p:custDataLst>
              <p:tags r:id="rId5"/>
            </p:custDataLst>
          </p:nvPr>
        </p:nvCxnSpPr>
        <p:spPr bwMode="auto">
          <a:xfrm>
            <a:off x="1311275" y="5970588"/>
            <a:ext cx="0" cy="231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58A34FB6-1FD9-80E8-84D1-3273D93A5323}"/>
              </a:ext>
            </a:extLst>
          </p:cNvPr>
          <p:cNvCxnSpPr/>
          <p:nvPr>
            <p:custDataLst>
              <p:tags r:id="rId6"/>
            </p:custDataLst>
          </p:nvPr>
        </p:nvCxnSpPr>
        <p:spPr bwMode="auto">
          <a:xfrm>
            <a:off x="1619250" y="5978525"/>
            <a:ext cx="0" cy="231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1" name="テキスト プレースホルダ 9">
            <a:extLst>
              <a:ext uri="{FF2B5EF4-FFF2-40B4-BE49-F238E27FC236}">
                <a16:creationId xmlns:a16="http://schemas.microsoft.com/office/drawing/2014/main" id="{465D4798-1068-6E17-A187-740D6653D76A}"/>
              </a:ext>
            </a:extLst>
          </p:cNvPr>
          <p:cNvSpPr>
            <a:spLocks noGrp="1"/>
          </p:cNvSpPr>
          <p:nvPr>
            <p:custDataLst>
              <p:tags r:id="rId7"/>
            </p:custDataLst>
          </p:nvPr>
        </p:nvSpPr>
        <p:spPr bwMode="auto">
          <a:xfrm>
            <a:off x="206692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DC1A4C-BFD0-4F61-8459-9A1C5D1027D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52" name="テキスト プレースホルダ 9">
            <a:extLst>
              <a:ext uri="{FF2B5EF4-FFF2-40B4-BE49-F238E27FC236}">
                <a16:creationId xmlns:a16="http://schemas.microsoft.com/office/drawing/2014/main" id="{79B66DCE-ED7D-CF30-8333-F245E6A84DCD}"/>
              </a:ext>
            </a:extLst>
          </p:cNvPr>
          <p:cNvSpPr>
            <a:spLocks noGrp="1"/>
          </p:cNvSpPr>
          <p:nvPr>
            <p:custDataLst>
              <p:tags r:id="rId8"/>
            </p:custDataLst>
          </p:nvPr>
        </p:nvSpPr>
        <p:spPr bwMode="auto">
          <a:xfrm>
            <a:off x="237490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A2E0F0-B959-4712-8AD2-3D5148A9BC86}"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53" name="テキスト プレースホルダ 9">
            <a:extLst>
              <a:ext uri="{FF2B5EF4-FFF2-40B4-BE49-F238E27FC236}">
                <a16:creationId xmlns:a16="http://schemas.microsoft.com/office/drawing/2014/main" id="{715269D0-837A-090D-60BF-CBC4C5042179}"/>
              </a:ext>
            </a:extLst>
          </p:cNvPr>
          <p:cNvSpPr>
            <a:spLocks noGrp="1"/>
          </p:cNvSpPr>
          <p:nvPr>
            <p:custDataLst>
              <p:tags r:id="rId9"/>
            </p:custDataLst>
          </p:nvPr>
        </p:nvSpPr>
        <p:spPr bwMode="auto">
          <a:xfrm>
            <a:off x="268287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D1B357-D482-4CBE-99A5-034C4530FB8C}"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54" name="テキスト プレースホルダ 9">
            <a:extLst>
              <a:ext uri="{FF2B5EF4-FFF2-40B4-BE49-F238E27FC236}">
                <a16:creationId xmlns:a16="http://schemas.microsoft.com/office/drawing/2014/main" id="{D2A7DEB4-EC72-34B4-85BD-618937C379B8}"/>
              </a:ext>
            </a:extLst>
          </p:cNvPr>
          <p:cNvSpPr>
            <a:spLocks noGrp="1"/>
          </p:cNvSpPr>
          <p:nvPr>
            <p:custDataLst>
              <p:tags r:id="rId10"/>
            </p:custDataLst>
          </p:nvPr>
        </p:nvSpPr>
        <p:spPr bwMode="auto">
          <a:xfrm>
            <a:off x="299085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2DA68-56AC-4AFE-B998-69A3EB8AD56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74E2C74C-3503-DA14-1127-4B58F9F448D2}"/>
              </a:ext>
            </a:extLst>
          </p:cNvPr>
          <p:cNvSpPr>
            <a:spLocks noGrp="1"/>
          </p:cNvSpPr>
          <p:nvPr>
            <p:custDataLst>
              <p:tags r:id="rId11"/>
            </p:custDataLst>
          </p:nvPr>
        </p:nvSpPr>
        <p:spPr bwMode="auto">
          <a:xfrm>
            <a:off x="330041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5B7067-0759-49BA-BD0B-DBD4E7935238}"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FE604ABF-D8D7-9C25-C3EE-D75E5EFC2213}"/>
              </a:ext>
            </a:extLst>
          </p:cNvPr>
          <p:cNvSpPr>
            <a:spLocks noGrp="1"/>
          </p:cNvSpPr>
          <p:nvPr>
            <p:custDataLst>
              <p:tags r:id="rId12"/>
            </p:custDataLst>
          </p:nvPr>
        </p:nvSpPr>
        <p:spPr bwMode="auto">
          <a:xfrm>
            <a:off x="360838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98349D-2587-4FF4-9603-4F679E7E5578}"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FACD7387-E245-6890-CE63-A3483D78CD8A}"/>
              </a:ext>
            </a:extLst>
          </p:cNvPr>
          <p:cNvSpPr>
            <a:spLocks noGrp="1"/>
          </p:cNvSpPr>
          <p:nvPr>
            <p:custDataLst>
              <p:tags r:id="rId13"/>
            </p:custDataLst>
          </p:nvPr>
        </p:nvSpPr>
        <p:spPr bwMode="auto">
          <a:xfrm>
            <a:off x="391636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4A4EBC-0904-4B28-AAD6-9D6D27C4EA37}"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DB327D69-59B0-AA3B-6218-1A157D7DC518}"/>
              </a:ext>
            </a:extLst>
          </p:cNvPr>
          <p:cNvSpPr>
            <a:spLocks noGrp="1"/>
          </p:cNvSpPr>
          <p:nvPr>
            <p:custDataLst>
              <p:tags r:id="rId14"/>
            </p:custDataLst>
          </p:nvPr>
        </p:nvSpPr>
        <p:spPr bwMode="auto">
          <a:xfrm>
            <a:off x="422433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11ACEE-9C28-4857-840F-D60AAE57162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A1DC4F30-3E6F-7C0C-0124-4353A6F9066B}"/>
              </a:ext>
            </a:extLst>
          </p:cNvPr>
          <p:cNvSpPr>
            <a:spLocks noGrp="1"/>
          </p:cNvSpPr>
          <p:nvPr>
            <p:custDataLst>
              <p:tags r:id="rId15"/>
            </p:custDataLst>
          </p:nvPr>
        </p:nvSpPr>
        <p:spPr bwMode="auto">
          <a:xfrm>
            <a:off x="453390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3C75EF-B3F0-4F1A-8EBB-CCFB8F55F3C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4EAC9444-29D3-F1B7-30B8-B5988EF8745A}"/>
              </a:ext>
            </a:extLst>
          </p:cNvPr>
          <p:cNvSpPr>
            <a:spLocks noGrp="1"/>
          </p:cNvSpPr>
          <p:nvPr>
            <p:custDataLst>
              <p:tags r:id="rId16"/>
            </p:custDataLst>
          </p:nvPr>
        </p:nvSpPr>
        <p:spPr bwMode="auto">
          <a:xfrm>
            <a:off x="484187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CF22A3-6381-476D-8F89-E71B5A0D31F7}"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A309C92A-CA5B-D9C7-1970-0C283DDBCEE4}"/>
              </a:ext>
            </a:extLst>
          </p:cNvPr>
          <p:cNvSpPr>
            <a:spLocks noGrp="1"/>
          </p:cNvSpPr>
          <p:nvPr>
            <p:custDataLst>
              <p:tags r:id="rId17"/>
            </p:custDataLst>
          </p:nvPr>
        </p:nvSpPr>
        <p:spPr bwMode="auto">
          <a:xfrm>
            <a:off x="514985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17E4AA-7AE8-489D-811E-56C26FBCA616}"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E52F0487-34ED-69E1-9726-122DA888612C}"/>
              </a:ext>
            </a:extLst>
          </p:cNvPr>
          <p:cNvSpPr>
            <a:spLocks noGrp="1"/>
          </p:cNvSpPr>
          <p:nvPr>
            <p:custDataLst>
              <p:tags r:id="rId18"/>
            </p:custDataLst>
          </p:nvPr>
        </p:nvSpPr>
        <p:spPr bwMode="auto">
          <a:xfrm>
            <a:off x="545782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7D0CA5-7480-4C06-8E91-1BBAE9BDA228}"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DF5360DB-D02E-2473-97C6-D215CD6A5295}"/>
              </a:ext>
            </a:extLst>
          </p:cNvPr>
          <p:cNvSpPr>
            <a:spLocks noGrp="1"/>
          </p:cNvSpPr>
          <p:nvPr>
            <p:custDataLst>
              <p:tags r:id="rId19"/>
            </p:custDataLst>
          </p:nvPr>
        </p:nvSpPr>
        <p:spPr bwMode="auto">
          <a:xfrm>
            <a:off x="576580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B7EAF4-EAB1-4FFA-8C18-2D7B7673ADA6}"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51F21853-8A9E-BFE6-6437-6A6D1B9FBECC}"/>
              </a:ext>
            </a:extLst>
          </p:cNvPr>
          <p:cNvSpPr>
            <a:spLocks noGrp="1"/>
          </p:cNvSpPr>
          <p:nvPr>
            <p:custDataLst>
              <p:tags r:id="rId20"/>
            </p:custDataLst>
          </p:nvPr>
        </p:nvSpPr>
        <p:spPr bwMode="auto">
          <a:xfrm>
            <a:off x="607536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C2EF21-6302-457F-A4B2-AC397DDD5D7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E7442B98-EB15-9E47-057C-FE5561A8C03D}"/>
              </a:ext>
            </a:extLst>
          </p:cNvPr>
          <p:cNvSpPr>
            <a:spLocks noGrp="1"/>
          </p:cNvSpPr>
          <p:nvPr>
            <p:custDataLst>
              <p:tags r:id="rId21"/>
            </p:custDataLst>
          </p:nvPr>
        </p:nvSpPr>
        <p:spPr bwMode="auto">
          <a:xfrm>
            <a:off x="638333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FBE6D9-E86E-41E7-89BF-2A459A7813F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CE94A4D0-01D9-CF0E-677F-5E5A99C46B7B}"/>
              </a:ext>
            </a:extLst>
          </p:cNvPr>
          <p:cNvSpPr>
            <a:spLocks noGrp="1"/>
          </p:cNvSpPr>
          <p:nvPr>
            <p:custDataLst>
              <p:tags r:id="rId22"/>
            </p:custDataLst>
          </p:nvPr>
        </p:nvSpPr>
        <p:spPr bwMode="auto">
          <a:xfrm>
            <a:off x="669131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689634-F194-450C-81DD-1FC5B3BEBF61}"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67" name="テキスト プレースホルダ 9">
            <a:extLst>
              <a:ext uri="{FF2B5EF4-FFF2-40B4-BE49-F238E27FC236}">
                <a16:creationId xmlns:a16="http://schemas.microsoft.com/office/drawing/2014/main" id="{4CD7918F-32F7-BD9C-074D-F99A573003F4}"/>
              </a:ext>
            </a:extLst>
          </p:cNvPr>
          <p:cNvSpPr>
            <a:spLocks noGrp="1"/>
          </p:cNvSpPr>
          <p:nvPr>
            <p:custDataLst>
              <p:tags r:id="rId23"/>
            </p:custDataLst>
          </p:nvPr>
        </p:nvSpPr>
        <p:spPr bwMode="auto">
          <a:xfrm>
            <a:off x="699928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305399-B164-45B4-B9E1-FDD6751996A9}"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68" name="テキスト プレースホルダ 9">
            <a:extLst>
              <a:ext uri="{FF2B5EF4-FFF2-40B4-BE49-F238E27FC236}">
                <a16:creationId xmlns:a16="http://schemas.microsoft.com/office/drawing/2014/main" id="{791ABDA7-252D-268D-C89E-9FFFBAB40422}"/>
              </a:ext>
            </a:extLst>
          </p:cNvPr>
          <p:cNvSpPr>
            <a:spLocks noGrp="1"/>
          </p:cNvSpPr>
          <p:nvPr>
            <p:custDataLst>
              <p:tags r:id="rId24"/>
            </p:custDataLst>
          </p:nvPr>
        </p:nvSpPr>
        <p:spPr bwMode="auto">
          <a:xfrm>
            <a:off x="730726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C555FF-6301-435C-80AB-EB2380857354}"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69" name="テキスト プレースホルダ 9">
            <a:extLst>
              <a:ext uri="{FF2B5EF4-FFF2-40B4-BE49-F238E27FC236}">
                <a16:creationId xmlns:a16="http://schemas.microsoft.com/office/drawing/2014/main" id="{DD2B49D6-93C7-E4CB-F8B1-76B04701F02D}"/>
              </a:ext>
            </a:extLst>
          </p:cNvPr>
          <p:cNvSpPr>
            <a:spLocks noGrp="1"/>
          </p:cNvSpPr>
          <p:nvPr>
            <p:custDataLst>
              <p:tags r:id="rId25"/>
            </p:custDataLst>
          </p:nvPr>
        </p:nvSpPr>
        <p:spPr bwMode="auto">
          <a:xfrm>
            <a:off x="761682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FDD5A3-F4DD-43F5-A2F6-49D1B1188120}"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70" name="テキスト プレースホルダ 9">
            <a:extLst>
              <a:ext uri="{FF2B5EF4-FFF2-40B4-BE49-F238E27FC236}">
                <a16:creationId xmlns:a16="http://schemas.microsoft.com/office/drawing/2014/main" id="{FD90DB1E-D966-492D-7CE7-CBA91492BAED}"/>
              </a:ext>
            </a:extLst>
          </p:cNvPr>
          <p:cNvSpPr>
            <a:spLocks noGrp="1"/>
          </p:cNvSpPr>
          <p:nvPr>
            <p:custDataLst>
              <p:tags r:id="rId26"/>
            </p:custDataLst>
          </p:nvPr>
        </p:nvSpPr>
        <p:spPr bwMode="auto">
          <a:xfrm>
            <a:off x="792480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BCB9DC-66AD-4843-BDE8-B4DA5C265E66}"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9D9A0EE6-3B29-F4FE-E164-4D4F89AC347C}"/>
              </a:ext>
            </a:extLst>
          </p:cNvPr>
          <p:cNvSpPr>
            <a:spLocks noGrp="1"/>
          </p:cNvSpPr>
          <p:nvPr>
            <p:custDataLst>
              <p:tags r:id="rId27"/>
            </p:custDataLst>
          </p:nvPr>
        </p:nvSpPr>
        <p:spPr bwMode="gray">
          <a:xfrm>
            <a:off x="822325" y="57023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FED787-D02C-4702-8869-02B1A83A5894}"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6F04D2D0-40CF-0BEA-2A7F-4B84E96D2685}"/>
              </a:ext>
            </a:extLst>
          </p:cNvPr>
          <p:cNvSpPr>
            <a:spLocks noGrp="1"/>
          </p:cNvSpPr>
          <p:nvPr>
            <p:custDataLst>
              <p:tags r:id="rId28"/>
            </p:custDataLst>
          </p:nvPr>
        </p:nvSpPr>
        <p:spPr bwMode="gray">
          <a:xfrm>
            <a:off x="1130300" y="5665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FF175D-895D-4F4C-9295-9C7FF4B756A4}"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CCA3F76E-E2A6-8A8A-DB8D-F1FDB8EEEBA2}"/>
              </a:ext>
            </a:extLst>
          </p:cNvPr>
          <p:cNvSpPr>
            <a:spLocks noGrp="1"/>
          </p:cNvSpPr>
          <p:nvPr>
            <p:custDataLst>
              <p:tags r:id="rId29"/>
            </p:custDataLst>
          </p:nvPr>
        </p:nvSpPr>
        <p:spPr bwMode="gray">
          <a:xfrm>
            <a:off x="1438275" y="5673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F174AF-FFEF-4BA0-8A80-E61A9955FE1E}"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4A6A976E-AE72-CA75-1F6A-B4973EC553B4}"/>
              </a:ext>
            </a:extLst>
          </p:cNvPr>
          <p:cNvSpPr>
            <a:spLocks noGrp="1"/>
          </p:cNvSpPr>
          <p:nvPr>
            <p:custDataLst>
              <p:tags r:id="rId30"/>
            </p:custDataLst>
          </p:nvPr>
        </p:nvSpPr>
        <p:spPr bwMode="gray">
          <a:xfrm>
            <a:off x="1747838" y="5545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3324B8-90AB-4BB1-A905-158189ACA5E6}"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1B75C373-F8B0-4DBA-0AA4-B0B841F81047}"/>
              </a:ext>
            </a:extLst>
          </p:cNvPr>
          <p:cNvSpPr>
            <a:spLocks noGrp="1"/>
          </p:cNvSpPr>
          <p:nvPr>
            <p:custDataLst>
              <p:tags r:id="rId31"/>
            </p:custDataLst>
          </p:nvPr>
        </p:nvSpPr>
        <p:spPr bwMode="gray">
          <a:xfrm>
            <a:off x="2055813" y="5481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2E3F94-9D39-4C6E-8F0A-DECEDDC71956}"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0B6A0E21-D1EE-2326-7A0F-8E0B5BF1D590}"/>
              </a:ext>
            </a:extLst>
          </p:cNvPr>
          <p:cNvSpPr>
            <a:spLocks noGrp="1"/>
          </p:cNvSpPr>
          <p:nvPr>
            <p:custDataLst>
              <p:tags r:id="rId32"/>
            </p:custDataLst>
          </p:nvPr>
        </p:nvSpPr>
        <p:spPr bwMode="gray">
          <a:xfrm>
            <a:off x="2363788" y="53482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8680DD-3FEC-46CF-92D5-3830D0504729}" type="datetime'''''''''''''''4''9'''''''''''''''''''''''''''''''''''''''''''">
              <a:rPr lang="ja-JP" altLang="en-US" sz="1000" smtClean="0">
                <a:effectLst/>
                <a:sym typeface="+mn-lt"/>
              </a:rPr>
              <a:pPr marL="0" lvl="0" indent="0" algn="ctr">
                <a:spcBef>
                  <a:spcPct val="0"/>
                </a:spcBef>
                <a:buNone/>
              </a:pPr>
              <a:t>49</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CAC7B93E-6FE9-E896-64CF-6678E398599E}"/>
              </a:ext>
            </a:extLst>
          </p:cNvPr>
          <p:cNvSpPr>
            <a:spLocks noGrp="1"/>
          </p:cNvSpPr>
          <p:nvPr>
            <p:custDataLst>
              <p:tags r:id="rId33"/>
            </p:custDataLst>
          </p:nvPr>
        </p:nvSpPr>
        <p:spPr bwMode="gray">
          <a:xfrm>
            <a:off x="2671763" y="5192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E8C8D1-91B0-4467-A38A-30FF8B5CAB5D}" type="datetime'''6''''''''''''''''''''''''''''''''''''''0'''''''''">
              <a:rPr lang="ja-JP" altLang="en-US" sz="1000" smtClean="0">
                <a:effectLst/>
                <a:sym typeface="+mn-lt"/>
              </a:rPr>
              <a:pPr marL="0" lvl="0" indent="0" algn="ctr">
                <a:spcBef>
                  <a:spcPct val="0"/>
                </a:spcBef>
                <a:buNone/>
              </a:pPr>
              <a:t>60</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33FC88D8-18F3-E554-CB8B-E33812485156}"/>
              </a:ext>
            </a:extLst>
          </p:cNvPr>
          <p:cNvSpPr>
            <a:spLocks noGrp="1"/>
          </p:cNvSpPr>
          <p:nvPr>
            <p:custDataLst>
              <p:tags r:id="rId34"/>
            </p:custDataLst>
          </p:nvPr>
        </p:nvSpPr>
        <p:spPr bwMode="gray">
          <a:xfrm>
            <a:off x="2979738" y="5153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3CEFDB-78AB-4684-8C4C-F7CFACC5EFA8}" type="datetime'''''6''''''''''''''''''''3'''''''''''''''''">
              <a:rPr lang="ja-JP" altLang="en-US" sz="1000" smtClean="0">
                <a:effectLst/>
                <a:sym typeface="+mn-lt"/>
              </a:rPr>
              <a:pPr marL="0" lvl="0" indent="0" algn="ctr">
                <a:spcBef>
                  <a:spcPct val="0"/>
                </a:spcBef>
                <a:buNone/>
              </a:pPr>
              <a:t>63</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9254202F-3B33-1942-6ED2-E663F78AAFD1}"/>
              </a:ext>
            </a:extLst>
          </p:cNvPr>
          <p:cNvSpPr>
            <a:spLocks noGrp="1"/>
          </p:cNvSpPr>
          <p:nvPr>
            <p:custDataLst>
              <p:tags r:id="rId35"/>
            </p:custDataLst>
          </p:nvPr>
        </p:nvSpPr>
        <p:spPr bwMode="gray">
          <a:xfrm>
            <a:off x="3289300" y="5011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BE3115-13E8-4F28-8552-8DE543297516}" type="datetime'''7''''''''''3'''''''''">
              <a:rPr lang="ja-JP" altLang="en-US" sz="1000" smtClean="0">
                <a:effectLst/>
                <a:sym typeface="+mn-lt"/>
              </a:rPr>
              <a:pPr marL="0" lvl="0" indent="0" algn="ctr">
                <a:spcBef>
                  <a:spcPct val="0"/>
                </a:spcBef>
                <a:buNone/>
              </a:pPr>
              <a:t>73</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342B6555-7243-ECD9-9366-D800685CCC29}"/>
              </a:ext>
            </a:extLst>
          </p:cNvPr>
          <p:cNvSpPr>
            <a:spLocks noGrp="1"/>
          </p:cNvSpPr>
          <p:nvPr>
            <p:custDataLst>
              <p:tags r:id="rId36"/>
            </p:custDataLst>
          </p:nvPr>
        </p:nvSpPr>
        <p:spPr bwMode="gray">
          <a:xfrm>
            <a:off x="3597275" y="5172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253D2F-347D-479A-8179-8B52ECD8E952}" type="datetime'''''''''6''''''''''''''''''''''''''2'''''''">
              <a:rPr lang="ja-JP" altLang="en-US" sz="1000" smtClean="0">
                <a:effectLst/>
                <a:sym typeface="+mn-lt"/>
              </a:rPr>
              <a:pPr marL="0" lvl="0" indent="0" algn="ctr">
                <a:spcBef>
                  <a:spcPct val="0"/>
                </a:spcBef>
                <a:buNone/>
              </a:pPr>
              <a:t>62</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F9753623-4B4B-DFEB-9745-0F66AC97214C}"/>
              </a:ext>
            </a:extLst>
          </p:cNvPr>
          <p:cNvSpPr>
            <a:spLocks noGrp="1"/>
          </p:cNvSpPr>
          <p:nvPr>
            <p:custDataLst>
              <p:tags r:id="rId37"/>
            </p:custDataLst>
          </p:nvPr>
        </p:nvSpPr>
        <p:spPr bwMode="gray">
          <a:xfrm>
            <a:off x="3905250" y="5073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E163DC-A3A3-4674-91FE-F7A6038F663F}"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3C6D9B37-9DE8-61A1-1489-CC6B9D939E66}"/>
              </a:ext>
            </a:extLst>
          </p:cNvPr>
          <p:cNvSpPr>
            <a:spLocks noGrp="1"/>
          </p:cNvSpPr>
          <p:nvPr>
            <p:custDataLst>
              <p:tags r:id="rId38"/>
            </p:custDataLst>
          </p:nvPr>
        </p:nvSpPr>
        <p:spPr bwMode="gray">
          <a:xfrm>
            <a:off x="4213225" y="49942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FC8E21-C5E8-4908-8E03-132CEE9374B7}"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7549B028-D4A6-00A6-847F-BEE571BC5BB8}"/>
              </a:ext>
            </a:extLst>
          </p:cNvPr>
          <p:cNvSpPr>
            <a:spLocks noGrp="1"/>
          </p:cNvSpPr>
          <p:nvPr>
            <p:custDataLst>
              <p:tags r:id="rId39"/>
            </p:custDataLst>
          </p:nvPr>
        </p:nvSpPr>
        <p:spPr bwMode="gray">
          <a:xfrm>
            <a:off x="4522788" y="4900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7AE534-416D-4DED-9839-5B2761DD73EF}" type="datetime'''''''''''''8''''''''''''0'''''''''''''''''''''''''">
              <a:rPr lang="ja-JP" altLang="en-US" sz="1000" smtClean="0">
                <a:effectLst/>
                <a:sym typeface="+mn-lt"/>
              </a:rPr>
              <a:pPr marL="0" lvl="0" indent="0" algn="ctr">
                <a:spcBef>
                  <a:spcPct val="0"/>
                </a:spcBef>
                <a:buNone/>
              </a:pPr>
              <a:t>80</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D13FB14B-F77B-50BE-CDDC-642EC4E172F8}"/>
              </a:ext>
            </a:extLst>
          </p:cNvPr>
          <p:cNvSpPr>
            <a:spLocks noGrp="1"/>
          </p:cNvSpPr>
          <p:nvPr>
            <p:custDataLst>
              <p:tags r:id="rId40"/>
            </p:custDataLst>
          </p:nvPr>
        </p:nvSpPr>
        <p:spPr bwMode="gray">
          <a:xfrm>
            <a:off x="4830763" y="4832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16832D-A017-42BD-A71D-8487D79A76B1}" type="datetime'''''''8''''''''''''''''''''''''5'''">
              <a:rPr lang="ja-JP" altLang="en-US" sz="1000" smtClean="0">
                <a:effectLst/>
                <a:sym typeface="+mn-lt"/>
              </a:rPr>
              <a:pPr marL="0" lvl="0" indent="0" algn="ctr">
                <a:spcBef>
                  <a:spcPct val="0"/>
                </a:spcBef>
                <a:buNone/>
              </a:pPr>
              <a:t>85</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57177720-D9B4-24F9-BD75-CA806118A508}"/>
              </a:ext>
            </a:extLst>
          </p:cNvPr>
          <p:cNvSpPr>
            <a:spLocks noGrp="1"/>
          </p:cNvSpPr>
          <p:nvPr>
            <p:custDataLst>
              <p:tags r:id="rId41"/>
            </p:custDataLst>
          </p:nvPr>
        </p:nvSpPr>
        <p:spPr bwMode="gray">
          <a:xfrm>
            <a:off x="5138738" y="4765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2441E2-6B62-426B-A6D1-FB418508BB7F}" type="datetime'''''''''''''''''''''9''''''0'''''''''''">
              <a:rPr lang="ja-JP" altLang="en-US" sz="1000" smtClean="0">
                <a:effectLst/>
                <a:sym typeface="+mn-lt"/>
              </a:rPr>
              <a:pPr marL="0" lvl="0" indent="0" algn="ctr">
                <a:spcBef>
                  <a:spcPct val="0"/>
                </a:spcBef>
                <a:buNone/>
              </a:pPr>
              <a:t>90</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44803D7C-E567-49B2-AF74-D371D627875E}"/>
              </a:ext>
            </a:extLst>
          </p:cNvPr>
          <p:cNvSpPr>
            <a:spLocks noGrp="1"/>
          </p:cNvSpPr>
          <p:nvPr>
            <p:custDataLst>
              <p:tags r:id="rId42"/>
            </p:custDataLst>
          </p:nvPr>
        </p:nvSpPr>
        <p:spPr bwMode="gray">
          <a:xfrm>
            <a:off x="5446713" y="48545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848FDF-11F3-446D-B753-511C911B696A}" type="datetime'''''''''''''''''''''''''''''''84'''''''''''''''''''''''''''''">
              <a:rPr lang="ja-JP" altLang="en-US" sz="1000" smtClean="0">
                <a:effectLst/>
                <a:sym typeface="+mn-lt"/>
              </a:rPr>
              <a:pPr marL="0" lvl="0" indent="0" algn="ctr">
                <a:spcBef>
                  <a:spcPct val="0"/>
                </a:spcBef>
                <a:buNone/>
              </a:pPr>
              <a:t>84</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E12705D8-B64F-1EEA-2480-71C6254F1663}"/>
              </a:ext>
            </a:extLst>
          </p:cNvPr>
          <p:cNvSpPr>
            <a:spLocks noGrp="1"/>
          </p:cNvSpPr>
          <p:nvPr>
            <p:custDataLst>
              <p:tags r:id="rId43"/>
            </p:custDataLst>
          </p:nvPr>
        </p:nvSpPr>
        <p:spPr bwMode="auto">
          <a:xfrm>
            <a:off x="763588" y="63230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B02FE3-4DD3-4BB8-8E79-5795AD03C44C}"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211C32EB-50BE-04EF-340D-F58554FBF005}"/>
              </a:ext>
            </a:extLst>
          </p:cNvPr>
          <p:cNvSpPr>
            <a:spLocks noGrp="1"/>
          </p:cNvSpPr>
          <p:nvPr>
            <p:custDataLst>
              <p:tags r:id="rId44"/>
            </p:custDataLst>
          </p:nvPr>
        </p:nvSpPr>
        <p:spPr bwMode="gray">
          <a:xfrm>
            <a:off x="6064250" y="51244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85164F-DF02-4114-9F70-A357EA3840A2}" type="datetime'6''''''''''''5'''''''''''''''''''''''''''''''''''''">
              <a:rPr lang="ja-JP" altLang="en-US" sz="1000" smtClean="0">
                <a:effectLst/>
                <a:sym typeface="+mn-lt"/>
              </a:rPr>
              <a:pPr marL="0" lvl="0" indent="0" algn="ctr">
                <a:spcBef>
                  <a:spcPct val="0"/>
                </a:spcBef>
                <a:buNone/>
              </a:pPr>
              <a:t>65</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8F0DD73A-1C82-4B3D-3035-F249371E1D1A}"/>
              </a:ext>
            </a:extLst>
          </p:cNvPr>
          <p:cNvSpPr>
            <a:spLocks noGrp="1"/>
          </p:cNvSpPr>
          <p:nvPr>
            <p:custDataLst>
              <p:tags r:id="rId45"/>
            </p:custDataLst>
          </p:nvPr>
        </p:nvSpPr>
        <p:spPr bwMode="gray">
          <a:xfrm>
            <a:off x="6372225" y="5208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1193F8-50C9-471A-B62A-D2C2B09248BD}"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23DEBE2B-1691-7A4C-B489-391B7E53E577}"/>
              </a:ext>
            </a:extLst>
          </p:cNvPr>
          <p:cNvSpPr>
            <a:spLocks noGrp="1"/>
          </p:cNvSpPr>
          <p:nvPr>
            <p:custDataLst>
              <p:tags r:id="rId46"/>
            </p:custDataLst>
          </p:nvPr>
        </p:nvSpPr>
        <p:spPr bwMode="gray">
          <a:xfrm>
            <a:off x="6680200" y="5200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67F248-8AF6-4CB9-8DB9-DEA1ACF852A7}" type="datetime'''''''''''''''''6''0'''''''''''''''''''''''''''''''''''''">
              <a:rPr lang="ja-JP" altLang="en-US" sz="1000" smtClean="0">
                <a:effectLst/>
                <a:sym typeface="+mn-lt"/>
              </a:rPr>
              <a:pPr marL="0" lvl="0" indent="0" algn="ctr">
                <a:spcBef>
                  <a:spcPct val="0"/>
                </a:spcBef>
                <a:buNone/>
              </a:pPr>
              <a:t>60</a:t>
            </a:fld>
            <a:endParaRPr kumimoji="1" lang="ja-JP" altLang="en-US" sz="1000" dirty="0">
              <a:sym typeface="+mn-lt"/>
            </a:endParaRPr>
          </a:p>
        </p:txBody>
      </p:sp>
      <p:sp>
        <p:nvSpPr>
          <p:cNvPr id="199" name="テキスト プレースホルダ 9">
            <a:extLst>
              <a:ext uri="{FF2B5EF4-FFF2-40B4-BE49-F238E27FC236}">
                <a16:creationId xmlns:a16="http://schemas.microsoft.com/office/drawing/2014/main" id="{C7F1028E-CD07-7751-7676-B750EFC02B71}"/>
              </a:ext>
            </a:extLst>
          </p:cNvPr>
          <p:cNvSpPr>
            <a:spLocks noGrp="1"/>
          </p:cNvSpPr>
          <p:nvPr>
            <p:custDataLst>
              <p:tags r:id="rId47"/>
            </p:custDataLst>
          </p:nvPr>
        </p:nvSpPr>
        <p:spPr bwMode="gray">
          <a:xfrm>
            <a:off x="6988175" y="51752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A02C80-263D-49A1-A9BE-173714F87EF0}" type="datetime'''''''''''''''''6''''''1'''''''''''">
              <a:rPr lang="ja-JP" altLang="en-US" sz="1000" smtClean="0">
                <a:effectLst/>
                <a:sym typeface="+mn-lt"/>
              </a:rPr>
              <a:pPr marL="0" lvl="0" indent="0" algn="ctr">
                <a:spcBef>
                  <a:spcPct val="0"/>
                </a:spcBef>
                <a:buNone/>
              </a:pPr>
              <a:t>61</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59110B65-324B-4424-B92F-F6CF1C011D6F}"/>
              </a:ext>
            </a:extLst>
          </p:cNvPr>
          <p:cNvSpPr>
            <a:spLocks noGrp="1"/>
          </p:cNvSpPr>
          <p:nvPr>
            <p:custDataLst>
              <p:tags r:id="rId48"/>
            </p:custDataLst>
          </p:nvPr>
        </p:nvSpPr>
        <p:spPr bwMode="gray">
          <a:xfrm>
            <a:off x="7296150" y="4973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03F18D-9E4A-46F5-861A-E87B7CB3B1F3}" type="datetime'''''''7''''''''''''''''''''''''''''''''5'">
              <a:rPr lang="ja-JP" altLang="en-US" sz="1000" smtClean="0">
                <a:effectLst/>
                <a:sym typeface="+mn-lt"/>
              </a:rPr>
              <a:pPr marL="0" lvl="0" indent="0" algn="ctr">
                <a:spcBef>
                  <a:spcPct val="0"/>
                </a:spcBef>
                <a:buNone/>
              </a:pPr>
              <a:t>75</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12BA0FF1-83CC-71E1-3F43-ADBAAC552185}"/>
              </a:ext>
            </a:extLst>
          </p:cNvPr>
          <p:cNvSpPr>
            <a:spLocks noGrp="1"/>
          </p:cNvSpPr>
          <p:nvPr>
            <p:custDataLst>
              <p:tags r:id="rId49"/>
            </p:custDataLst>
          </p:nvPr>
        </p:nvSpPr>
        <p:spPr bwMode="gray">
          <a:xfrm>
            <a:off x="5754688" y="50847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3BF8A7-6372-4EC0-88A8-21594B5FC01F}"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F5B5075D-C494-BBED-5BFC-3ED991F56254}"/>
              </a:ext>
            </a:extLst>
          </p:cNvPr>
          <p:cNvSpPr>
            <a:spLocks noGrp="1"/>
          </p:cNvSpPr>
          <p:nvPr>
            <p:custDataLst>
              <p:tags r:id="rId50"/>
            </p:custDataLst>
          </p:nvPr>
        </p:nvSpPr>
        <p:spPr bwMode="gray">
          <a:xfrm>
            <a:off x="7913688" y="52054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0F0E98-0342-4AA9-8ACC-A9FCB7FB9021}"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205" name="テキスト プレースホルダ 9">
            <a:extLst>
              <a:ext uri="{FF2B5EF4-FFF2-40B4-BE49-F238E27FC236}">
                <a16:creationId xmlns:a16="http://schemas.microsoft.com/office/drawing/2014/main" id="{5E5A266B-5E6E-44A3-60CC-78D640D97EDA}"/>
              </a:ext>
            </a:extLst>
          </p:cNvPr>
          <p:cNvSpPr>
            <a:spLocks noGrp="1"/>
          </p:cNvSpPr>
          <p:nvPr>
            <p:custDataLst>
              <p:tags r:id="rId51"/>
            </p:custDataLst>
          </p:nvPr>
        </p:nvSpPr>
        <p:spPr bwMode="gray">
          <a:xfrm>
            <a:off x="1782763" y="6110288"/>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2071B1-816B-4C03-978B-62FE16C083A8}" type="datetime'''''7'''''''''''''''''''''''''''''''''''''''">
              <a:rPr lang="ja-JP" altLang="en-US" sz="1000" smtClean="0">
                <a:effectLst/>
                <a:sym typeface="+mn-lt"/>
              </a:rPr>
              <a:pPr marL="0" lvl="0" indent="0" algn="ctr">
                <a:spcBef>
                  <a:spcPct val="0"/>
                </a:spcBef>
                <a:buNone/>
              </a:pPr>
              <a:t>7</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B6844FEB-CAD0-2863-FF05-B9EED77FE22E}"/>
              </a:ext>
            </a:extLst>
          </p:cNvPr>
          <p:cNvSpPr>
            <a:spLocks noGrp="1"/>
          </p:cNvSpPr>
          <p:nvPr>
            <p:custDataLst>
              <p:tags r:id="rId52"/>
            </p:custDataLst>
          </p:nvPr>
        </p:nvSpPr>
        <p:spPr bwMode="auto">
          <a:xfrm>
            <a:off x="114141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BCBFF6-3968-4B52-86D8-53AFF14509EB}"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067E8058-3AAC-C4F4-6A88-F0AF936D6A5A}"/>
              </a:ext>
            </a:extLst>
          </p:cNvPr>
          <p:cNvSpPr>
            <a:spLocks noGrp="1"/>
          </p:cNvSpPr>
          <p:nvPr>
            <p:custDataLst>
              <p:tags r:id="rId53"/>
            </p:custDataLst>
          </p:nvPr>
        </p:nvSpPr>
        <p:spPr bwMode="auto">
          <a:xfrm>
            <a:off x="144938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CFEC6B-A5C2-4733-BE73-D0DD42962961}"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6B0869D1-688C-5B38-E138-1008901CBFCA}"/>
              </a:ext>
            </a:extLst>
          </p:cNvPr>
          <p:cNvSpPr>
            <a:spLocks noGrp="1"/>
          </p:cNvSpPr>
          <p:nvPr>
            <p:custDataLst>
              <p:tags r:id="rId54"/>
            </p:custDataLst>
          </p:nvPr>
        </p:nvSpPr>
        <p:spPr bwMode="auto">
          <a:xfrm>
            <a:off x="175895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087392-EB33-4C4C-8C26-66FE17923A78}"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DC0EB7EE-47BC-4CB4-472A-F979A421913B}"/>
              </a:ext>
            </a:extLst>
          </p:cNvPr>
          <p:cNvSpPr>
            <a:spLocks noGrp="1"/>
          </p:cNvSpPr>
          <p:nvPr>
            <p:custDataLst>
              <p:tags r:id="rId55"/>
            </p:custDataLst>
          </p:nvPr>
        </p:nvSpPr>
        <p:spPr bwMode="gray">
          <a:xfrm>
            <a:off x="7605713" y="48577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1DEBA8-958B-47F3-9C73-36070E964A4A}" type="datetime'''''''''''''''''''''''''''''''8''3'''''">
              <a:rPr lang="ja-JP" altLang="en-US" sz="1000" smtClean="0">
                <a:effectLst/>
                <a:sym typeface="+mn-lt"/>
              </a:rPr>
              <a:pPr marL="0" lvl="0" indent="0" algn="ctr">
                <a:spcBef>
                  <a:spcPct val="0"/>
                </a:spcBef>
                <a:buNone/>
              </a:pPr>
              <a:t>83</a:t>
            </a:fld>
            <a:endParaRPr kumimoji="1" lang="ja-JP" altLang="en-US" sz="1000" dirty="0">
              <a:sym typeface="+mn-lt"/>
            </a:endParaRPr>
          </a:p>
        </p:txBody>
      </p:sp>
      <p:sp>
        <p:nvSpPr>
          <p:cNvPr id="63" name="Rectangle 278">
            <a:extLst>
              <a:ext uri="{FF2B5EF4-FFF2-40B4-BE49-F238E27FC236}">
                <a16:creationId xmlns:a16="http://schemas.microsoft.com/office/drawing/2014/main" id="{96352606-38BC-901D-B57B-1500CC6D5A5A}"/>
              </a:ext>
            </a:extLst>
          </p:cNvPr>
          <p:cNvSpPr/>
          <p:nvPr/>
        </p:nvSpPr>
        <p:spPr bwMode="gray">
          <a:xfrm>
            <a:off x="8305055" y="3307335"/>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Rectangle 277">
            <a:extLst>
              <a:ext uri="{FF2B5EF4-FFF2-40B4-BE49-F238E27FC236}">
                <a16:creationId xmlns:a16="http://schemas.microsoft.com/office/drawing/2014/main" id="{52F251EF-F26B-9A62-8C6F-B2670DF75634}"/>
              </a:ext>
            </a:extLst>
          </p:cNvPr>
          <p:cNvSpPr/>
          <p:nvPr>
            <p:custDataLst>
              <p:tags r:id="rId56"/>
            </p:custDataLst>
          </p:nvPr>
        </p:nvSpPr>
        <p:spPr bwMode="gray">
          <a:xfrm>
            <a:off x="8316913" y="5272088"/>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120" dirty="0">
              <a:solidFill>
                <a:srgbClr val="000000"/>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71" name="Rectangle 12">
            <a:extLst>
              <a:ext uri="{FF2B5EF4-FFF2-40B4-BE49-F238E27FC236}">
                <a16:creationId xmlns:a16="http://schemas.microsoft.com/office/drawing/2014/main" id="{85509F14-489D-6C50-A4EB-B6A038094710}"/>
              </a:ext>
            </a:extLst>
          </p:cNvPr>
          <p:cNvSpPr/>
          <p:nvPr>
            <p:custDataLst>
              <p:tags r:id="rId57"/>
            </p:custDataLst>
          </p:nvPr>
        </p:nvSpPr>
        <p:spPr bwMode="gray">
          <a:xfrm>
            <a:off x="8316913" y="5475288"/>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プレースホルダ 9">
            <a:extLst>
              <a:ext uri="{FF2B5EF4-FFF2-40B4-BE49-F238E27FC236}">
                <a16:creationId xmlns:a16="http://schemas.microsoft.com/office/drawing/2014/main" id="{2CF113FD-3C58-5D0C-2389-EB57F240676E}"/>
              </a:ext>
            </a:extLst>
          </p:cNvPr>
          <p:cNvSpPr>
            <a:spLocks noGrp="1"/>
          </p:cNvSpPr>
          <p:nvPr>
            <p:custDataLst>
              <p:tags r:id="rId58"/>
            </p:custDataLst>
          </p:nvPr>
        </p:nvSpPr>
        <p:spPr bwMode="auto">
          <a:xfrm>
            <a:off x="8547100" y="526732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smtClean="0"/>
              <a:pPr marL="0" indent="0">
                <a:spcBef>
                  <a:spcPct val="0"/>
                </a:spcBef>
                <a:buNone/>
              </a:pPr>
              <a:t>政府以外</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701DA732-959C-2575-647A-80AF5E1CDD52}"/>
              </a:ext>
            </a:extLst>
          </p:cNvPr>
          <p:cNvSpPr>
            <a:spLocks noGrp="1"/>
          </p:cNvSpPr>
          <p:nvPr>
            <p:custDataLst>
              <p:tags r:id="rId59"/>
            </p:custDataLst>
          </p:nvPr>
        </p:nvSpPr>
        <p:spPr bwMode="auto">
          <a:xfrm>
            <a:off x="8547100" y="54705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smtClean="0"/>
              <a:pPr marL="0" indent="0">
                <a:spcBef>
                  <a:spcPct val="0"/>
                </a:spcBef>
                <a:buNone/>
              </a:pPr>
              <a:t>政府</a:t>
            </a:fld>
            <a:endParaRPr kumimoji="0" lang="ja-JP" altLang="en-US" sz="1000" dirty="0">
              <a:sym typeface="+mn-lt"/>
            </a:endParaRPr>
          </a:p>
        </p:txBody>
      </p:sp>
      <p:sp>
        <p:nvSpPr>
          <p:cNvPr id="66" name="テキスト ボックス 6">
            <a:extLst>
              <a:ext uri="{FF2B5EF4-FFF2-40B4-BE49-F238E27FC236}">
                <a16:creationId xmlns:a16="http://schemas.microsoft.com/office/drawing/2014/main" id="{A51EA3F1-1501-8EC1-1FCA-10889E7DF4C2}"/>
              </a:ext>
            </a:extLst>
          </p:cNvPr>
          <p:cNvSpPr txBox="1"/>
          <p:nvPr/>
        </p:nvSpPr>
        <p:spPr>
          <a:xfrm>
            <a:off x="6141342" y="6534519"/>
            <a:ext cx="2628082" cy="350865"/>
          </a:xfrm>
          <a:prstGeom prst="rect">
            <a:avLst/>
          </a:prstGeom>
          <a:noFill/>
        </p:spPr>
        <p:txBody>
          <a:bodyPr wrap="square" rtlCol="0">
            <a:spAutoFit/>
          </a:bodyPr>
          <a:lstStyle/>
          <a:p>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月時点の</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WHO</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データより算出</a:t>
            </a:r>
            <a:endParaRPr kumimoji="1" lang="en-US" altLang="ja-JP" sz="56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総医療費として現在の医療費を算出</a:t>
            </a:r>
            <a:endParaRPr kumimoji="1" lang="en-US" altLang="ja-JP" sz="56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を政府医療費として算出</a:t>
            </a:r>
          </a:p>
        </p:txBody>
      </p:sp>
      <p:graphicFrame>
        <p:nvGraphicFramePr>
          <p:cNvPr id="67" name="Chart 8">
            <a:extLst>
              <a:ext uri="{FF2B5EF4-FFF2-40B4-BE49-F238E27FC236}">
                <a16:creationId xmlns:a16="http://schemas.microsoft.com/office/drawing/2014/main" id="{0CFB92E4-D096-1B0C-0BE8-4C6584C9DF4F}"/>
              </a:ext>
            </a:extLst>
          </p:cNvPr>
          <p:cNvGraphicFramePr/>
          <p:nvPr>
            <p:extLst>
              <p:ext uri="{D42A27DB-BD31-4B8C-83A1-F6EECF244321}">
                <p14:modId xmlns:p14="http://schemas.microsoft.com/office/powerpoint/2010/main" val="1509037743"/>
              </p:ext>
            </p:extLst>
          </p:nvPr>
        </p:nvGraphicFramePr>
        <p:xfrm>
          <a:off x="625985" y="2334158"/>
          <a:ext cx="7559675" cy="2065968"/>
        </p:xfrm>
        <a:graphic>
          <a:graphicData uri="http://schemas.openxmlformats.org/drawingml/2006/chart">
            <c:chart xmlns:c="http://schemas.openxmlformats.org/drawingml/2006/chart" xmlns:r="http://schemas.openxmlformats.org/officeDocument/2006/relationships" r:id="rId67"/>
          </a:graphicData>
        </a:graphic>
      </p:graphicFrame>
      <p:sp>
        <p:nvSpPr>
          <p:cNvPr id="68" name="テキスト ボックス 32">
            <a:extLst>
              <a:ext uri="{FF2B5EF4-FFF2-40B4-BE49-F238E27FC236}">
                <a16:creationId xmlns:a16="http://schemas.microsoft.com/office/drawing/2014/main" id="{6CB74320-FF9C-C722-77A2-FEA1B1843611}"/>
              </a:ext>
            </a:extLst>
          </p:cNvPr>
          <p:cNvSpPr txBox="1"/>
          <p:nvPr/>
        </p:nvSpPr>
        <p:spPr>
          <a:xfrm>
            <a:off x="755291" y="2143585"/>
            <a:ext cx="655997" cy="190573"/>
          </a:xfrm>
          <a:prstGeom prst="rect">
            <a:avLst/>
          </a:prstGeom>
          <a:noFill/>
        </p:spPr>
        <p:txBody>
          <a:bodyPr wrap="square" lIns="0" tIns="0" rIns="0" bIns="0" rtlCol="0" anchor="ctr" anchorCtr="0">
            <a:no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69" name="テキスト ボックス 32">
            <a:extLst>
              <a:ext uri="{FF2B5EF4-FFF2-40B4-BE49-F238E27FC236}">
                <a16:creationId xmlns:a16="http://schemas.microsoft.com/office/drawing/2014/main" id="{E8756873-D70C-1417-2D76-36C6C67076CC}"/>
              </a:ext>
            </a:extLst>
          </p:cNvPr>
          <p:cNvSpPr txBox="1"/>
          <p:nvPr/>
        </p:nvSpPr>
        <p:spPr>
          <a:xfrm>
            <a:off x="8008529" y="2132856"/>
            <a:ext cx="146833" cy="190573"/>
          </a:xfrm>
          <a:prstGeom prst="rect">
            <a:avLst/>
          </a:prstGeom>
          <a:noFill/>
        </p:spPr>
        <p:txBody>
          <a:bodyPr wrap="square" lIns="0" tIns="0" rIns="0" bIns="0" rtlCol="0" anchor="ctr" anchorCtr="0">
            <a:noAutofit/>
          </a:bodyPr>
          <a:lstStyle/>
          <a:p>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640" noProof="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70" name="Rectangle 11">
            <a:extLst>
              <a:ext uri="{FF2B5EF4-FFF2-40B4-BE49-F238E27FC236}">
                <a16:creationId xmlns:a16="http://schemas.microsoft.com/office/drawing/2014/main" id="{A02E796A-9A62-DB45-60D1-1BFF5BC0AC66}"/>
              </a:ext>
            </a:extLst>
          </p:cNvPr>
          <p:cNvSpPr/>
          <p:nvPr/>
        </p:nvSpPr>
        <p:spPr bwMode="gray">
          <a:xfrm>
            <a:off x="8307387" y="2945197"/>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テキスト プレースホルダ 9">
            <a:extLst>
              <a:ext uri="{FF2B5EF4-FFF2-40B4-BE49-F238E27FC236}">
                <a16:creationId xmlns:a16="http://schemas.microsoft.com/office/drawing/2014/main" id="{9BE4BFC3-F5FC-06B3-B661-17A858F38AE5}"/>
              </a:ext>
            </a:extLst>
          </p:cNvPr>
          <p:cNvSpPr>
            <a:spLocks noGrp="1"/>
          </p:cNvSpPr>
          <p:nvPr/>
        </p:nvSpPr>
        <p:spPr bwMode="auto">
          <a:xfrm>
            <a:off x="8537575" y="294043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1000" smtClean="0">
                <a:sym typeface="+mn-lt"/>
              </a:rPr>
              <a:pPr marL="0" indent="0">
                <a:spcBef>
                  <a:spcPct val="0"/>
                </a:spcBef>
                <a:buNone/>
              </a:pPr>
              <a:t>政府以外の医療費支出</a:t>
            </a:fld>
            <a:endParaRPr kumimoji="0" lang="ja-JP" altLang="en-US" sz="1000" dirty="0">
              <a:sym typeface="+mn-lt"/>
            </a:endParaRPr>
          </a:p>
        </p:txBody>
      </p:sp>
      <p:sp>
        <p:nvSpPr>
          <p:cNvPr id="73" name="テキスト プレースホルダ 9">
            <a:extLst>
              <a:ext uri="{FF2B5EF4-FFF2-40B4-BE49-F238E27FC236}">
                <a16:creationId xmlns:a16="http://schemas.microsoft.com/office/drawing/2014/main" id="{A3353A3D-5B89-E409-1A28-7F2D9CE6CB95}"/>
              </a:ext>
            </a:extLst>
          </p:cNvPr>
          <p:cNvSpPr>
            <a:spLocks noGrp="1"/>
          </p:cNvSpPr>
          <p:nvPr/>
        </p:nvSpPr>
        <p:spPr bwMode="auto">
          <a:xfrm>
            <a:off x="8537575" y="33004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1000" smtClean="0">
                <a:sym typeface="+mn-lt"/>
              </a:rPr>
              <a:pPr marL="0" indent="0">
                <a:spcBef>
                  <a:spcPct val="0"/>
                </a:spcBef>
                <a:buNone/>
              </a:pPr>
              <a:t>政府の医療費支出</a:t>
            </a:fld>
            <a:endParaRPr kumimoji="0" lang="ja-JP" altLang="en-US" sz="1000" dirty="0">
              <a:sym typeface="+mn-lt"/>
            </a:endParaRPr>
          </a:p>
        </p:txBody>
      </p:sp>
      <p:cxnSp>
        <p:nvCxnSpPr>
          <p:cNvPr id="74" name="Straight Connector 16">
            <a:extLst>
              <a:ext uri="{FF2B5EF4-FFF2-40B4-BE49-F238E27FC236}">
                <a16:creationId xmlns:a16="http://schemas.microsoft.com/office/drawing/2014/main" id="{119A72A6-B900-E493-E3B3-75A1E3268A59}"/>
              </a:ext>
            </a:extLst>
          </p:cNvPr>
          <p:cNvCxnSpPr/>
          <p:nvPr>
            <p:custDataLst>
              <p:tags r:id="rId60"/>
            </p:custDataLst>
          </p:nvPr>
        </p:nvCxnSpPr>
        <p:spPr bwMode="gray">
          <a:xfrm>
            <a:off x="8265368" y="3802823"/>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5" name="Oval 17">
            <a:extLst>
              <a:ext uri="{FF2B5EF4-FFF2-40B4-BE49-F238E27FC236}">
                <a16:creationId xmlns:a16="http://schemas.microsoft.com/office/drawing/2014/main" id="{14FFF446-5E46-2AED-469B-B2D9C0F54A0F}"/>
              </a:ext>
            </a:extLst>
          </p:cNvPr>
          <p:cNvSpPr/>
          <p:nvPr>
            <p:custDataLst>
              <p:tags r:id="rId61"/>
            </p:custDataLst>
          </p:nvPr>
        </p:nvSpPr>
        <p:spPr bwMode="gray">
          <a:xfrm>
            <a:off x="8336805" y="376472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テキスト プレースホルダ 9">
            <a:extLst>
              <a:ext uri="{FF2B5EF4-FFF2-40B4-BE49-F238E27FC236}">
                <a16:creationId xmlns:a16="http://schemas.microsoft.com/office/drawing/2014/main" id="{B513419B-BAFA-7FBF-523F-EA0EE9828D44}"/>
              </a:ext>
            </a:extLst>
          </p:cNvPr>
          <p:cNvSpPr>
            <a:spLocks noGrp="1"/>
          </p:cNvSpPr>
          <p:nvPr/>
        </p:nvSpPr>
        <p:spPr bwMode="auto">
          <a:xfrm>
            <a:off x="8553400" y="373252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1000" smtClean="0"/>
              <a:pPr marL="0" indent="0">
                <a:spcBef>
                  <a:spcPct val="0"/>
                </a:spcBef>
                <a:buNone/>
              </a:pPr>
              <a:t>医療費支出総額における
政府の負担割合</a:t>
            </a:fld>
            <a:endParaRPr kumimoji="0" lang="ja-JP" altLang="en-US" sz="1000" dirty="0">
              <a:sym typeface="+mn-lt"/>
            </a:endParaRPr>
          </a:p>
        </p:txBody>
      </p:sp>
      <p:cxnSp>
        <p:nvCxnSpPr>
          <p:cNvPr id="77" name="Straight Connector 21">
            <a:extLst>
              <a:ext uri="{FF2B5EF4-FFF2-40B4-BE49-F238E27FC236}">
                <a16:creationId xmlns:a16="http://schemas.microsoft.com/office/drawing/2014/main" id="{DB3A0C39-4CDC-3907-8A4A-B643101F42E3}"/>
              </a:ext>
            </a:extLst>
          </p:cNvPr>
          <p:cNvCxnSpPr/>
          <p:nvPr/>
        </p:nvCxnSpPr>
        <p:spPr>
          <a:xfrm>
            <a:off x="1322502" y="5960166"/>
            <a:ext cx="0" cy="1440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22">
            <a:extLst>
              <a:ext uri="{FF2B5EF4-FFF2-40B4-BE49-F238E27FC236}">
                <a16:creationId xmlns:a16="http://schemas.microsoft.com/office/drawing/2014/main" id="{1A96E1F5-5DAE-6889-1E44-1F6494FAEF68}"/>
              </a:ext>
            </a:extLst>
          </p:cNvPr>
          <p:cNvCxnSpPr>
            <a:cxnSpLocks/>
          </p:cNvCxnSpPr>
          <p:nvPr/>
        </p:nvCxnSpPr>
        <p:spPr>
          <a:xfrm>
            <a:off x="1640632" y="597359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88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67610-935C-7EBA-C5A1-6CB4A3EEEC80}"/>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C252E5F-2D20-C63C-3C78-5274D5F79FC4}"/>
              </a:ext>
            </a:extLst>
          </p:cNvPr>
          <p:cNvGraphicFramePr>
            <a:graphicFrameLocks noChangeAspect="1"/>
          </p:cNvGraphicFramePr>
          <p:nvPr>
            <p:custDataLst>
              <p:tags r:id="rId1"/>
            </p:custDataLst>
            <p:extLst>
              <p:ext uri="{D42A27DB-BD31-4B8C-83A1-F6EECF244321}">
                <p14:modId xmlns:p14="http://schemas.microsoft.com/office/powerpoint/2010/main" val="27905791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9" name="Object 8" hidden="1">
                        <a:extLst>
                          <a:ext uri="{FF2B5EF4-FFF2-40B4-BE49-F238E27FC236}">
                            <a16:creationId xmlns:a16="http://schemas.microsoft.com/office/drawing/2014/main" id="{0C252E5F-2D20-C63C-3C78-5274D5F79FC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84BCA301-1D29-D9D9-CA52-87834B983527}"/>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5" name="タイトル 4">
            <a:extLst>
              <a:ext uri="{FF2B5EF4-FFF2-40B4-BE49-F238E27FC236}">
                <a16:creationId xmlns:a16="http://schemas.microsoft.com/office/drawing/2014/main" id="{BC3B8B4E-E29C-73CE-AB5D-82C9DABD5B6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2C7D63C7-B800-BA34-D507-17830137366E}"/>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a:extLst>
              <a:ext uri="{FF2B5EF4-FFF2-40B4-BE49-F238E27FC236}">
                <a16:creationId xmlns:a16="http://schemas.microsoft.com/office/drawing/2014/main" id="{DD45393E-37EF-86F4-D398-AD55BE9823F0}"/>
              </a:ext>
            </a:extLst>
          </p:cNvPr>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E107F17D-FC34-81BC-F0EF-28368817D739}"/>
              </a:ext>
            </a:extLst>
          </p:cNvPr>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死亡要因の割合 </a:t>
            </a:r>
            <a:r>
              <a:rPr kumimoji="1" lang="ja-JP"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1990</a:t>
            </a:r>
            <a:r>
              <a:rPr kumimoji="1" lang="ja-JP"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r>
              <a:rPr kumimoji="1" lang="en-US"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JP"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sp>
        <p:nvSpPr>
          <p:cNvPr id="34" name="テキスト ボックス 33">
            <a:extLst>
              <a:ext uri="{FF2B5EF4-FFF2-40B4-BE49-F238E27FC236}">
                <a16:creationId xmlns:a16="http://schemas.microsoft.com/office/drawing/2014/main" id="{E2A63C29-6EAF-ABCC-02E9-E5D9E6F91C53}"/>
              </a:ext>
            </a:extLst>
          </p:cNvPr>
          <p:cNvSpPr txBox="1"/>
          <p:nvPr/>
        </p:nvSpPr>
        <p:spPr>
          <a:xfrm>
            <a:off x="1769667" y="2483604"/>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a:extLst>
              <a:ext uri="{FF2B5EF4-FFF2-40B4-BE49-F238E27FC236}">
                <a16:creationId xmlns:a16="http://schemas.microsoft.com/office/drawing/2014/main" id="{9034BC27-E78E-F12E-9B06-7BA8A2D949CA}"/>
              </a:ext>
            </a:extLst>
          </p:cNvPr>
          <p:cNvSpPr txBox="1"/>
          <p:nvPr/>
        </p:nvSpPr>
        <p:spPr>
          <a:xfrm>
            <a:off x="6728400" y="2471478"/>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a:extLst>
              <a:ext uri="{FF2B5EF4-FFF2-40B4-BE49-F238E27FC236}">
                <a16:creationId xmlns:a16="http://schemas.microsoft.com/office/drawing/2014/main" id="{E0158B7C-5226-E672-2D54-2C8C0969BB59}"/>
              </a:ext>
            </a:extLst>
          </p:cNvPr>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テキスト プレースホルダ 9">
            <a:extLst>
              <a:ext uri="{FF2B5EF4-FFF2-40B4-BE49-F238E27FC236}">
                <a16:creationId xmlns:a16="http://schemas.microsoft.com/office/drawing/2014/main" id="{6A6B8FFA-A69E-3469-8D03-CB8AA7379166}"/>
              </a:ext>
            </a:extLst>
          </p:cNvPr>
          <p:cNvSpPr>
            <a:spLocks noGrp="1"/>
          </p:cNvSpPr>
          <p:nvPr/>
        </p:nvSpPr>
        <p:spPr bwMode="gray">
          <a:xfrm>
            <a:off x="1387898" y="3673396"/>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A21F673-1B3F-4CF0-B786-A8B59B3492E3}" type="datetime'''''''''''''60.''''''''''''''''''''''''5%'''''''''''''''''''''">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60.5%</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テキスト ボックス 36">
            <a:extLst>
              <a:ext uri="{FF2B5EF4-FFF2-40B4-BE49-F238E27FC236}">
                <a16:creationId xmlns:a16="http://schemas.microsoft.com/office/drawing/2014/main" id="{0E24DF94-0112-9B80-F42F-97EE725402B4}"/>
              </a:ext>
            </a:extLst>
          </p:cNvPr>
          <p:cNvSpPr txBox="1"/>
          <p:nvPr/>
        </p:nvSpPr>
        <p:spPr>
          <a:xfrm>
            <a:off x="224999" y="1101991"/>
            <a:ext cx="9505056" cy="481222"/>
          </a:xfrm>
          <a:prstGeom prst="rect">
            <a:avLst/>
          </a:prstGeom>
          <a:noFill/>
        </p:spPr>
        <p:txBody>
          <a:bodyPr wrap="square" lIns="0" tIns="0" rIns="0" bIns="0" rtlCol="0">
            <a:spAutoFit/>
          </a:bodyPr>
          <a:lstStyle/>
          <a:p>
            <a:pPr marL="190500" lvl="0" indent="-190500" algn="just">
              <a:lnSpc>
                <a:spcPct val="110000"/>
              </a:lnSpc>
              <a:spcAft>
                <a:spcPts val="200"/>
              </a:spcAft>
              <a:buClr>
                <a:srgbClr val="5F8AC3"/>
              </a:buClr>
              <a:buFont typeface="Wingdings" panose="05000000000000000000" pitchFamily="2" charset="2"/>
              <a:buChar char="n"/>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ナイジェリアでは、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年のいずれにおいても、感染症が死因の大部分を占めていた。</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lvl="0" indent="-190500" algn="just">
              <a:lnSpc>
                <a:spcPct val="110000"/>
              </a:lnSpc>
              <a:spcAft>
                <a:spcPts val="200"/>
              </a:spcAft>
              <a:buClr>
                <a:srgbClr val="5F8AC3"/>
              </a:buClr>
              <a:buFont typeface="Wingdings" panose="05000000000000000000" pitchFamily="2" charset="2"/>
              <a:buChar char="n"/>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a:extLst>
              <a:ext uri="{FF2B5EF4-FFF2-40B4-BE49-F238E27FC236}">
                <a16:creationId xmlns:a16="http://schemas.microsoft.com/office/drawing/2014/main" id="{64F2FB7E-73B6-168F-9F5A-65C9A12F3F0D}"/>
              </a:ext>
            </a:extLst>
          </p:cNvPr>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Global Burden of Disease Study</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Chart 10">
            <a:extLst>
              <a:ext uri="{FF2B5EF4-FFF2-40B4-BE49-F238E27FC236}">
                <a16:creationId xmlns:a16="http://schemas.microsoft.com/office/drawing/2014/main" id="{1FE79838-B295-0CF8-BF06-A8B4EB6AC6F5}"/>
              </a:ext>
            </a:extLst>
          </p:cNvPr>
          <p:cNvGraphicFramePr/>
          <p:nvPr>
            <p:custDataLst>
              <p:tags r:id="rId3"/>
            </p:custData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13" name="テキスト プレースホルダ 9">
            <a:extLst>
              <a:ext uri="{FF2B5EF4-FFF2-40B4-BE49-F238E27FC236}">
                <a16:creationId xmlns:a16="http://schemas.microsoft.com/office/drawing/2014/main" id="{FC3F08A1-0FFC-7C74-E19B-A67F1C59EA57}"/>
              </a:ext>
            </a:extLst>
          </p:cNvPr>
          <p:cNvSpPr>
            <a:spLocks noGrp="1"/>
          </p:cNvSpPr>
          <p:nvPr>
            <p:custDataLst>
              <p:tags r:id="rId4"/>
            </p:custDataLst>
          </p:nvPr>
        </p:nvSpPr>
        <p:spPr bwMode="gray">
          <a:xfrm>
            <a:off x="1931988" y="3241675"/>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2284E10-FE77-40E5-A72F-76298D9A810F}" type="datetime'''''''''''''3''.''''''''''''''4''''''''''''''%'''''''''''">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3.4%</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テキスト ボックス 14">
            <a:extLst>
              <a:ext uri="{FF2B5EF4-FFF2-40B4-BE49-F238E27FC236}">
                <a16:creationId xmlns:a16="http://schemas.microsoft.com/office/drawing/2014/main" id="{741AB33F-AA5E-5B2B-571B-3E71863D16F7}"/>
              </a:ext>
            </a:extLst>
          </p:cNvPr>
          <p:cNvSpPr txBox="1"/>
          <p:nvPr/>
        </p:nvSpPr>
        <p:spPr>
          <a:xfrm>
            <a:off x="200025" y="639312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Rectangle 23">
            <a:extLst>
              <a:ext uri="{FF2B5EF4-FFF2-40B4-BE49-F238E27FC236}">
                <a16:creationId xmlns:a16="http://schemas.microsoft.com/office/drawing/2014/main" id="{4B7EB96D-E25C-7F21-78AA-853F21158B4A}"/>
              </a:ext>
            </a:extLst>
          </p:cNvPr>
          <p:cNvSpPr/>
          <p:nvPr>
            <p:custDataLst>
              <p:tags r:id="rId5"/>
            </p:custDataLst>
          </p:nvPr>
        </p:nvSpPr>
        <p:spPr bwMode="auto">
          <a:xfrm>
            <a:off x="1393825" y="5592763"/>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5" name="Rectangle 24">
            <a:extLst>
              <a:ext uri="{FF2B5EF4-FFF2-40B4-BE49-F238E27FC236}">
                <a16:creationId xmlns:a16="http://schemas.microsoft.com/office/drawing/2014/main" id="{EA4D5602-2BD4-EB1D-59F0-EBF1CF306896}"/>
              </a:ext>
            </a:extLst>
          </p:cNvPr>
          <p:cNvSpPr/>
          <p:nvPr>
            <p:custDataLst>
              <p:tags r:id="rId6"/>
            </p:custDataLst>
          </p:nvPr>
        </p:nvSpPr>
        <p:spPr bwMode="auto">
          <a:xfrm>
            <a:off x="1393825" y="5856288"/>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 name="Rectangle 25">
            <a:extLst>
              <a:ext uri="{FF2B5EF4-FFF2-40B4-BE49-F238E27FC236}">
                <a16:creationId xmlns:a16="http://schemas.microsoft.com/office/drawing/2014/main" id="{2028FBC9-69A3-0964-821D-31ECE191B4E7}"/>
              </a:ext>
            </a:extLst>
          </p:cNvPr>
          <p:cNvSpPr/>
          <p:nvPr>
            <p:custDataLst>
              <p:tags r:id="rId7"/>
            </p:custDataLst>
          </p:nvPr>
        </p:nvSpPr>
        <p:spPr bwMode="auto">
          <a:xfrm>
            <a:off x="2508250" y="5592763"/>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 name="テキスト プレースホルダ 9">
            <a:extLst>
              <a:ext uri="{FF2B5EF4-FFF2-40B4-BE49-F238E27FC236}">
                <a16:creationId xmlns:a16="http://schemas.microsoft.com/office/drawing/2014/main" id="{8C39AD83-ECA3-51CC-9027-9A62092EBE19}"/>
              </a:ext>
            </a:extLst>
          </p:cNvPr>
          <p:cNvSpPr>
            <a:spLocks noGrp="1"/>
          </p:cNvSpPr>
          <p:nvPr>
            <p:custDataLst>
              <p:tags r:id="rId8"/>
            </p:custDataLst>
          </p:nvPr>
        </p:nvSpPr>
        <p:spPr bwMode="auto">
          <a:xfrm>
            <a:off x="1695450" y="55880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F583626-4F3D-499E-AE5B-D7D9332C16A4}" type="datetime'''''''非''''''''''''''''''''''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テキスト プレースホルダ 9">
            <a:extLst>
              <a:ext uri="{FF2B5EF4-FFF2-40B4-BE49-F238E27FC236}">
                <a16:creationId xmlns:a16="http://schemas.microsoft.com/office/drawing/2014/main" id="{346DAE2F-601C-4351-2BED-5A63E2A7BFE4}"/>
              </a:ext>
            </a:extLst>
          </p:cNvPr>
          <p:cNvSpPr>
            <a:spLocks noGrp="1"/>
          </p:cNvSpPr>
          <p:nvPr>
            <p:custDataLst>
              <p:tags r:id="rId9"/>
            </p:custDataLst>
          </p:nvPr>
        </p:nvSpPr>
        <p:spPr bwMode="auto">
          <a:xfrm>
            <a:off x="1695450" y="5851525"/>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B412B31-9BD2-4971-9586-816F06EB0438}" type="datetime'''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テキスト プレースホルダ 9">
            <a:extLst>
              <a:ext uri="{FF2B5EF4-FFF2-40B4-BE49-F238E27FC236}">
                <a16:creationId xmlns:a16="http://schemas.microsoft.com/office/drawing/2014/main" id="{A6F1FB4B-F5A7-9DF7-FA0A-E9FCEC3A377B}"/>
              </a:ext>
            </a:extLst>
          </p:cNvPr>
          <p:cNvSpPr>
            <a:spLocks noGrp="1"/>
          </p:cNvSpPr>
          <p:nvPr>
            <p:custDataLst>
              <p:tags r:id="rId10"/>
            </p:custDataLst>
          </p:nvPr>
        </p:nvSpPr>
        <p:spPr bwMode="auto">
          <a:xfrm>
            <a:off x="2809875" y="5588000"/>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E126161-CEAB-4561-8706-1F01598306B5}" type="datetime'事''''''''''''''''''''''''''''''''''故''''''等'''''''''">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29" name="Chart 28">
            <a:extLst>
              <a:ext uri="{FF2B5EF4-FFF2-40B4-BE49-F238E27FC236}">
                <a16:creationId xmlns:a16="http://schemas.microsoft.com/office/drawing/2014/main" id="{C2FB1E72-01DC-1072-1B5F-E9A4BE06144E}"/>
              </a:ext>
            </a:extLst>
          </p:cNvPr>
          <p:cNvGraphicFramePr/>
          <p:nvPr>
            <p:custDataLst>
              <p:tags r:id="rId11"/>
            </p:custDataLst>
          </p:nvPr>
        </p:nvGraphicFramePr>
        <p:xfrm>
          <a:off x="5364163" y="2744788"/>
          <a:ext cx="3784600" cy="3021012"/>
        </p:xfrm>
        <a:graphic>
          <a:graphicData uri="http://schemas.openxmlformats.org/drawingml/2006/chart">
            <c:chart xmlns:c="http://schemas.openxmlformats.org/drawingml/2006/chart" xmlns:r="http://schemas.openxmlformats.org/officeDocument/2006/relationships" r:id="rId27"/>
          </a:graphicData>
        </a:graphic>
      </p:graphicFrame>
      <p:sp>
        <p:nvSpPr>
          <p:cNvPr id="73" name="テキスト プレースホルダ 9">
            <a:extLst>
              <a:ext uri="{FF2B5EF4-FFF2-40B4-BE49-F238E27FC236}">
                <a16:creationId xmlns:a16="http://schemas.microsoft.com/office/drawing/2014/main" id="{57E53728-2269-7778-2797-81C380193FCF}"/>
              </a:ext>
            </a:extLst>
          </p:cNvPr>
          <p:cNvSpPr>
            <a:spLocks noGrp="1"/>
          </p:cNvSpPr>
          <p:nvPr>
            <p:custDataLst>
              <p:tags r:id="rId12"/>
            </p:custDataLst>
          </p:nvPr>
        </p:nvSpPr>
        <p:spPr bwMode="gray">
          <a:xfrm>
            <a:off x="6981825" y="3551238"/>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F385EF9-2841-4814-B9F0-3A5003EFB969}" type="datetime'''''''''''0''''''''.''''''''''8''''%'''">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テキスト プレースホルダ 9">
            <a:extLst>
              <a:ext uri="{FF2B5EF4-FFF2-40B4-BE49-F238E27FC236}">
                <a16:creationId xmlns:a16="http://schemas.microsoft.com/office/drawing/2014/main" id="{C066A292-5AFD-213D-6DF9-DF5A64DFFAC8}"/>
              </a:ext>
            </a:extLst>
          </p:cNvPr>
          <p:cNvSpPr>
            <a:spLocks noGrp="1"/>
          </p:cNvSpPr>
          <p:nvPr>
            <p:custDataLst>
              <p:tags r:id="rId13"/>
            </p:custDataLst>
          </p:nvPr>
        </p:nvSpPr>
        <p:spPr bwMode="gray">
          <a:xfrm>
            <a:off x="6745288" y="3306763"/>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547CC60-01E9-44B6-BA8E-2492778B2250}" type="datetime'7''''''.''''''''8%'''''''''''''''''''''''''''''">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7.8%</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Rectangle 41">
            <a:extLst>
              <a:ext uri="{FF2B5EF4-FFF2-40B4-BE49-F238E27FC236}">
                <a16:creationId xmlns:a16="http://schemas.microsoft.com/office/drawing/2014/main" id="{63195F9F-FCB0-1644-96A5-9F24EAD83CB6}"/>
              </a:ext>
            </a:extLst>
          </p:cNvPr>
          <p:cNvSpPr/>
          <p:nvPr>
            <p:custDataLst>
              <p:tags r:id="rId14"/>
            </p:custDataLst>
          </p:nvPr>
        </p:nvSpPr>
        <p:spPr bwMode="auto">
          <a:xfrm>
            <a:off x="5632450" y="5461000"/>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3" name="Rectangle 42">
            <a:extLst>
              <a:ext uri="{FF2B5EF4-FFF2-40B4-BE49-F238E27FC236}">
                <a16:creationId xmlns:a16="http://schemas.microsoft.com/office/drawing/2014/main" id="{0A5DB91E-9F9D-A00E-5A16-75E829BBCF12}"/>
              </a:ext>
            </a:extLst>
          </p:cNvPr>
          <p:cNvSpPr/>
          <p:nvPr>
            <p:custDataLst>
              <p:tags r:id="rId15"/>
            </p:custDataLst>
          </p:nvPr>
        </p:nvSpPr>
        <p:spPr bwMode="auto">
          <a:xfrm>
            <a:off x="5632450" y="5724525"/>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5" name="Rectangle 44">
            <a:extLst>
              <a:ext uri="{FF2B5EF4-FFF2-40B4-BE49-F238E27FC236}">
                <a16:creationId xmlns:a16="http://schemas.microsoft.com/office/drawing/2014/main" id="{2177FF8C-01C1-E4BF-5AFB-11E975828826}"/>
              </a:ext>
            </a:extLst>
          </p:cNvPr>
          <p:cNvSpPr/>
          <p:nvPr>
            <p:custDataLst>
              <p:tags r:id="rId16"/>
            </p:custDataLst>
          </p:nvPr>
        </p:nvSpPr>
        <p:spPr bwMode="auto">
          <a:xfrm>
            <a:off x="5632450" y="5988050"/>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Rectangle 64">
            <a:extLst>
              <a:ext uri="{FF2B5EF4-FFF2-40B4-BE49-F238E27FC236}">
                <a16:creationId xmlns:a16="http://schemas.microsoft.com/office/drawing/2014/main" id="{F987CB1E-4D78-4F2A-A987-759732619545}"/>
              </a:ext>
            </a:extLst>
          </p:cNvPr>
          <p:cNvSpPr/>
          <p:nvPr>
            <p:custDataLst>
              <p:tags r:id="rId17"/>
            </p:custDataLst>
          </p:nvPr>
        </p:nvSpPr>
        <p:spPr bwMode="auto">
          <a:xfrm>
            <a:off x="5632450" y="6251575"/>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6" name="テキスト プレースホルダ 9">
            <a:extLst>
              <a:ext uri="{FF2B5EF4-FFF2-40B4-BE49-F238E27FC236}">
                <a16:creationId xmlns:a16="http://schemas.microsoft.com/office/drawing/2014/main" id="{046F40B4-ADE8-00B2-C900-83EF4DDBDF58}"/>
              </a:ext>
            </a:extLst>
          </p:cNvPr>
          <p:cNvSpPr>
            <a:spLocks noGrp="1"/>
          </p:cNvSpPr>
          <p:nvPr>
            <p:custDataLst>
              <p:tags r:id="rId18"/>
            </p:custDataLst>
          </p:nvPr>
        </p:nvSpPr>
        <p:spPr bwMode="auto">
          <a:xfrm>
            <a:off x="5934075" y="5456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E53780-258D-48C2-8090-B7ED7B8E1B26}" type="datetime'''''''''''''非''''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テキスト プレースホルダ 9">
            <a:extLst>
              <a:ext uri="{FF2B5EF4-FFF2-40B4-BE49-F238E27FC236}">
                <a16:creationId xmlns:a16="http://schemas.microsoft.com/office/drawing/2014/main" id="{A2BA7F81-589E-8C39-4146-744522646314}"/>
              </a:ext>
            </a:extLst>
          </p:cNvPr>
          <p:cNvSpPr>
            <a:spLocks noGrp="1"/>
          </p:cNvSpPr>
          <p:nvPr>
            <p:custDataLst>
              <p:tags r:id="rId19"/>
            </p:custDataLst>
          </p:nvPr>
        </p:nvSpPr>
        <p:spPr bwMode="auto">
          <a:xfrm>
            <a:off x="5934075" y="5719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69E22B-3D9E-4896-A93D-E691F8782F65}" type="datetime'''''''''''''''''''''''''感''''''''''''''''''''''''''染''''''症'">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テキスト プレースホルダ 9">
            <a:extLst>
              <a:ext uri="{FF2B5EF4-FFF2-40B4-BE49-F238E27FC236}">
                <a16:creationId xmlns:a16="http://schemas.microsoft.com/office/drawing/2014/main" id="{F4B691DB-C6B3-D192-F595-8737C4A48DAC}"/>
              </a:ext>
            </a:extLst>
          </p:cNvPr>
          <p:cNvSpPr>
            <a:spLocks noGrp="1"/>
          </p:cNvSpPr>
          <p:nvPr>
            <p:custDataLst>
              <p:tags r:id="rId20"/>
            </p:custDataLst>
          </p:nvPr>
        </p:nvSpPr>
        <p:spPr bwMode="auto">
          <a:xfrm>
            <a:off x="5934075" y="59832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4307A90-5ED1-490B-8E68-D46FF07114AD}" type="datetime'''''''''''''''''''''''''''''''''事故''''等'">
              <a:rPr kumimoji="1" lang="ja-JP"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テキスト プレースホルダ 9">
            <a:extLst>
              <a:ext uri="{FF2B5EF4-FFF2-40B4-BE49-F238E27FC236}">
                <a16:creationId xmlns:a16="http://schemas.microsoft.com/office/drawing/2014/main" id="{99925D1B-FEC1-2A20-BF48-14CA5AB26553}"/>
              </a:ext>
            </a:extLst>
          </p:cNvPr>
          <p:cNvSpPr>
            <a:spLocks noGrp="1"/>
          </p:cNvSpPr>
          <p:nvPr>
            <p:custDataLst>
              <p:tags r:id="rId21"/>
            </p:custDataLst>
          </p:nvPr>
        </p:nvSpPr>
        <p:spPr bwMode="auto">
          <a:xfrm>
            <a:off x="5934075" y="6246813"/>
            <a:ext cx="36147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C0C0BE0-60CC-4C48-8F8A-9AB0008CB382}" type="datetime'''''C''''OVID''-''''19パン''デ''ミ''ックに''''関連す''る''その他の''結''果'">
              <a:rPr kumimoji="1" lang="en-US" altLang="en-US" sz="140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COVID-19パンデミックに関連するその他の結果</a:t>
            </a:fld>
            <a:endParaRPr kumimoji="1" lang="ja-JP" altLang="en-US" sz="140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360939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extLst>
              <p:ext uri="{D42A27DB-BD31-4B8C-83A1-F6EECF244321}">
                <p14:modId xmlns:p14="http://schemas.microsoft.com/office/powerpoint/2010/main" val="1519549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6" name="表 5"/>
          <p:cNvGraphicFramePr>
            <a:graphicFrameLocks noGrp="1"/>
          </p:cNvGraphicFramePr>
          <p:nvPr>
            <p:extLst>
              <p:ext uri="{D42A27DB-BD31-4B8C-83A1-F6EECF244321}">
                <p14:modId xmlns:p14="http://schemas.microsoft.com/office/powerpoint/2010/main" val="3903779533"/>
              </p:ext>
            </p:extLst>
          </p:nvPr>
        </p:nvGraphicFramePr>
        <p:xfrm>
          <a:off x="5205600" y="1152000"/>
          <a:ext cx="4500000" cy="48377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公的医療制度の特徴</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6657468"/>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主な民間医療機関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 altLang="en-US" sz="1050" noProof="1"/>
                        <a:t>医療機関 - 民間医療部門の特徴</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172389"/>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医療従事者</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212808"/>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現地の臨床工学技士や理学療法士などの資格の有無</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24555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t>国民医療保険制度の概要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8212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678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t>医療情報・個人情報保護法に関する規制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347903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64364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17453001"/>
              </p:ext>
            </p:extLst>
          </p:nvPr>
        </p:nvGraphicFramePr>
        <p:xfrm>
          <a:off x="200025" y="1152000"/>
          <a:ext cx="4500000" cy="527302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為替率</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465384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外資優遇と経済特区</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3252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96315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6813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208495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主な公的医療機関</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736025"/>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9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7506598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9" imgW="360" imgH="360" progId="TCLayout.ActiveDocument.1">
                  <p:embed/>
                </p:oleObj>
              </mc:Choice>
              <mc:Fallback>
                <p:oleObj name="think-cellスライド" r:id="rId39" imgW="360" imgH="360" progId="TCLayout.ActiveDocument.1">
                  <p:embed/>
                  <p:pic>
                    <p:nvPicPr>
                      <p:cNvPr id="4" name="Object 3"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800" dirty="0">
              <a:sym typeface="+mn-lt"/>
            </a:endParaRPr>
          </a:p>
        </p:txBody>
      </p:sp>
      <p:sp>
        <p:nvSpPr>
          <p:cNvPr id="5" name="タイトル 4"/>
          <p:cNvSpPr>
            <a:spLocks noGrp="1"/>
          </p:cNvSpPr>
          <p:nvPr>
            <p:ph type="title"/>
          </p:nvPr>
        </p:nvSpPr>
        <p:spPr>
          <a:xfrm>
            <a:off x="170607" y="274607"/>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6" name="テキスト プレースホルダー 5"/>
          <p:cNvSpPr>
            <a:spLocks noGrp="1"/>
          </p:cNvSpPr>
          <p:nvPr>
            <p:ph type="body" sz="quarter" idx="15"/>
          </p:nvPr>
        </p:nvSpPr>
        <p:spPr>
          <a:xfrm>
            <a:off x="170161" y="542394"/>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170161" y="1835369"/>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死亡要因で見る疾病構造の変化（</a:t>
              </a:r>
              <a:r>
                <a:rPr lang="en-US" altLang="ja-JP" sz="1200" dirty="0">
                  <a:solidFill>
                    <a:srgbClr val="000000"/>
                  </a:solidFill>
                  <a:latin typeface="Arial Black" pitchFamily="34" charset="0"/>
                  <a:ea typeface="HGP創英角ｺﾞｼｯｸUB" pitchFamily="50" charset="-128"/>
                </a:rPr>
                <a:t>1990</a:t>
              </a:r>
              <a:r>
                <a:rPr lang="ja-JP" altLang="en-US" sz="1200" dirty="0">
                  <a:solidFill>
                    <a:srgbClr val="000000"/>
                  </a:solidFill>
                  <a:latin typeface="Arial Black" pitchFamily="34" charset="0"/>
                  <a:ea typeface="HGP創英角ｺﾞｼｯｸUB" pitchFamily="50" charset="-128"/>
                </a:rPr>
                <a:t>年⇒</a:t>
              </a:r>
              <a:r>
                <a:rPr lang="en-US" altLang="ja-JP" sz="1200" dirty="0">
                  <a:solidFill>
                    <a:srgbClr val="000000"/>
                  </a:solidFill>
                  <a:latin typeface="Arial Black" pitchFamily="34" charset="0"/>
                  <a:ea typeface="HGP創英角ｺﾞｼｯｸUB" pitchFamily="50" charset="-128"/>
                </a:rPr>
                <a:t>2019</a:t>
              </a:r>
              <a:r>
                <a:rPr lang="ja-JP" altLang="en-US" sz="1200" dirty="0">
                  <a:solidFill>
                    <a:srgbClr val="000000"/>
                  </a:solidFill>
                  <a:latin typeface="Arial Black" pitchFamily="34" charset="0"/>
                  <a:ea typeface="HGP創英角ｺﾞｼｯｸUB" pitchFamily="50" charset="-128"/>
                </a:rPr>
                <a:t>年）</a:t>
              </a:r>
              <a:endParaRPr lang="zh-TW" altLang="en-US" sz="1200" dirty="0">
                <a:solidFill>
                  <a:srgbClr val="000000"/>
                </a:solidFill>
                <a:latin typeface="Arial Black" pitchFamily="34" charset="0"/>
                <a:ea typeface="HGP創英角ｺﾞｼｯｸUB" pitchFamily="50" charset="-128"/>
              </a:endParaRPr>
            </a:p>
          </p:txBody>
        </p:sp>
      </p:grpSp>
      <p:sp>
        <p:nvSpPr>
          <p:cNvPr id="57" name="テキスト ボックス 56"/>
          <p:cNvSpPr txBox="1"/>
          <p:nvPr/>
        </p:nvSpPr>
        <p:spPr>
          <a:xfrm>
            <a:off x="170606"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ほとんどの感染症は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年以降、減少または微増にとどまっているが、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と性感染症だけは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倍に増加している。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HIV</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患者を取り巻く法的規制や社会的スティグマが、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HIV</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検査を受けたり、適切な治療を受けたりすることを妨げている。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非感染性疾患と事故は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1.6</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倍に増加している。非感染症では、新生物と神経疾患の増加が大きい。</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p:cNvSpPr txBox="1"/>
          <p:nvPr/>
        </p:nvSpPr>
        <p:spPr>
          <a:xfrm>
            <a:off x="170608" y="6631136"/>
            <a:ext cx="9505054" cy="19386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Institute of Health Metrics and Evaluation Global Burden of Disease Study (2019)、</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Beintheknow</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At a glance: HIV in Nigeria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ｔ</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he largest HIV epidemic in West and Central Africa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65" name="Chart 364">
            <a:extLst>
              <a:ext uri="{FF2B5EF4-FFF2-40B4-BE49-F238E27FC236}">
                <a16:creationId xmlns:a16="http://schemas.microsoft.com/office/drawing/2014/main" id="{AEE75CB0-B937-4E39-9627-A3E3DB7E9DC1}"/>
              </a:ext>
            </a:extLst>
          </p:cNvPr>
          <p:cNvGraphicFramePr/>
          <p:nvPr>
            <p:custDataLst>
              <p:tags r:id="rId3"/>
            </p:custDataLst>
            <p:extLst>
              <p:ext uri="{D42A27DB-BD31-4B8C-83A1-F6EECF244321}">
                <p14:modId xmlns:p14="http://schemas.microsoft.com/office/powerpoint/2010/main" val="4265737899"/>
              </p:ext>
            </p:extLst>
          </p:nvPr>
        </p:nvGraphicFramePr>
        <p:xfrm>
          <a:off x="160636" y="2499039"/>
          <a:ext cx="1784350" cy="3601029"/>
        </p:xfrm>
        <a:graphic>
          <a:graphicData uri="http://schemas.openxmlformats.org/drawingml/2006/chart">
            <c:chart xmlns:c="http://schemas.openxmlformats.org/drawingml/2006/chart" xmlns:r="http://schemas.openxmlformats.org/officeDocument/2006/relationships" r:id="rId41"/>
          </a:graphicData>
        </a:graphic>
      </p:graphicFrame>
      <p:cxnSp>
        <p:nvCxnSpPr>
          <p:cNvPr id="115" name="Straight Connector 114">
            <a:extLst>
              <a:ext uri="{FF2B5EF4-FFF2-40B4-BE49-F238E27FC236}">
                <a16:creationId xmlns:a16="http://schemas.microsoft.com/office/drawing/2014/main" id="{E43A9350-AB61-41E4-94E5-A0C6C431F15C}"/>
              </a:ext>
            </a:extLst>
          </p:cNvPr>
          <p:cNvCxnSpPr>
            <a:cxnSpLocks/>
          </p:cNvCxnSpPr>
          <p:nvPr>
            <p:custDataLst>
              <p:tags r:id="rId4"/>
            </p:custDataLst>
          </p:nvPr>
        </p:nvCxnSpPr>
        <p:spPr bwMode="auto">
          <a:xfrm flipV="1">
            <a:off x="647999" y="2721620"/>
            <a:ext cx="781718" cy="21085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7" name="テキスト プレースホルダ 9">
            <a:extLst>
              <a:ext uri="{FF2B5EF4-FFF2-40B4-BE49-F238E27FC236}">
                <a16:creationId xmlns:a16="http://schemas.microsoft.com/office/drawing/2014/main" id="{C5D9BBFB-E5EE-4B7E-8696-06935950F6F0}"/>
              </a:ext>
            </a:extLst>
          </p:cNvPr>
          <p:cNvSpPr>
            <a:spLocks noGrp="1"/>
          </p:cNvSpPr>
          <p:nvPr>
            <p:custDataLst>
              <p:tags r:id="rId5"/>
            </p:custDataLst>
          </p:nvPr>
        </p:nvSpPr>
        <p:spPr bwMode="auto">
          <a:xfrm>
            <a:off x="1775124" y="4098751"/>
            <a:ext cx="1206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5887DCF2-9163-4091-A4AD-3E902F45A587}" type="datetime'''''''''''''''妊''''''産婦''・''''''新''''''生児''''の障''''''''害'''">
              <a:rPr lang="ja-JP" altLang="en-US" sz="1000" smtClean="0"/>
              <a:pPr marL="0" indent="0">
                <a:spcBef>
                  <a:spcPct val="0"/>
                </a:spcBef>
                <a:buNone/>
              </a:pPr>
              <a:t>妊産婦・新生児の障害</a:t>
            </a:fld>
            <a:endParaRPr lang="ja-JP" altLang="en-US" sz="1000" dirty="0"/>
          </a:p>
        </p:txBody>
      </p:sp>
      <p:sp>
        <p:nvSpPr>
          <p:cNvPr id="68" name="テキスト プレースホルダ 9">
            <a:extLst>
              <a:ext uri="{FF2B5EF4-FFF2-40B4-BE49-F238E27FC236}">
                <a16:creationId xmlns:a16="http://schemas.microsoft.com/office/drawing/2014/main" id="{F33EE508-E0FE-4FC7-9620-D7564AA16A54}"/>
              </a:ext>
            </a:extLst>
          </p:cNvPr>
          <p:cNvSpPr>
            <a:spLocks noGrp="1"/>
          </p:cNvSpPr>
          <p:nvPr>
            <p:custDataLst>
              <p:tags r:id="rId6"/>
            </p:custDataLst>
          </p:nvPr>
        </p:nvSpPr>
        <p:spPr bwMode="auto">
          <a:xfrm>
            <a:off x="1801777" y="3016002"/>
            <a:ext cx="508000" cy="89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800" dirty="0">
                <a:latin typeface="MS PGothic" panose="020B0600070205080204" pitchFamily="34" charset="-128"/>
                <a:ea typeface="MS PGothic" panose="020B0600070205080204" pitchFamily="34" charset="-128"/>
              </a:rPr>
              <a:t>栄養失調</a:t>
            </a:r>
          </a:p>
        </p:txBody>
      </p:sp>
      <p:sp>
        <p:nvSpPr>
          <p:cNvPr id="65" name="テキスト プレースホルダ 9">
            <a:extLst>
              <a:ext uri="{FF2B5EF4-FFF2-40B4-BE49-F238E27FC236}">
                <a16:creationId xmlns:a16="http://schemas.microsoft.com/office/drawing/2014/main" id="{2CE56454-D59D-4275-8663-047DCE3A212B}"/>
              </a:ext>
            </a:extLst>
          </p:cNvPr>
          <p:cNvSpPr>
            <a:spLocks noGrp="1"/>
          </p:cNvSpPr>
          <p:nvPr>
            <p:custDataLst>
              <p:tags r:id="rId7"/>
            </p:custDataLst>
          </p:nvPr>
        </p:nvSpPr>
        <p:spPr bwMode="auto">
          <a:xfrm>
            <a:off x="1311574" y="6060381"/>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A8185B-8E1E-40D1-858F-5E65254955FA}" type="datetime'''''''2''''''0''''''''''1''''''''''''''''''''9'''''''">
              <a:rPr lang="ja-JP" altLang="en-US" sz="1000" smtClean="0">
                <a:latin typeface="MS PGothic" panose="020B0600070205080204" pitchFamily="34" charset="-128"/>
                <a:ea typeface="MS PGothic" panose="020B0600070205080204" pitchFamily="34" charset="-128"/>
              </a:rPr>
              <a:pPr/>
              <a:t>2019</a:t>
            </a:fld>
            <a:endParaRPr lang="ja-JP" altLang="en-US" sz="800" dirty="0">
              <a:latin typeface="MS PGothic" panose="020B0600070205080204" pitchFamily="34" charset="-128"/>
              <a:ea typeface="MS PGothic" panose="020B0600070205080204" pitchFamily="34" charset="-128"/>
            </a:endParaRPr>
          </a:p>
        </p:txBody>
      </p:sp>
      <p:sp>
        <p:nvSpPr>
          <p:cNvPr id="69" name="テキスト プレースホルダ 9">
            <a:extLst>
              <a:ext uri="{FF2B5EF4-FFF2-40B4-BE49-F238E27FC236}">
                <a16:creationId xmlns:a16="http://schemas.microsoft.com/office/drawing/2014/main" id="{52DF56D2-904D-4206-B2F3-18F5B111EDD3}"/>
              </a:ext>
            </a:extLst>
          </p:cNvPr>
          <p:cNvSpPr>
            <a:spLocks noGrp="1"/>
          </p:cNvSpPr>
          <p:nvPr>
            <p:custDataLst>
              <p:tags r:id="rId8"/>
            </p:custDataLst>
          </p:nvPr>
        </p:nvSpPr>
        <p:spPr bwMode="auto">
          <a:xfrm>
            <a:off x="1775124" y="3331772"/>
            <a:ext cx="1159445" cy="3416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640FA00-9CAA-4052-8478-5FC848318519}" type="datetime'''顧み''ら''れな''''い熱''''帯''''''''病''''&#10;''とマ''''ラ''''リ''''ア'''">
              <a:rPr lang="ja-JP" altLang="en-US" sz="1000" smtClean="0"/>
              <a:pPr/>
              <a:t>顧みられない熱帯病
とマラリア</a:t>
            </a:fld>
            <a:endParaRPr lang="ja-JP" altLang="en-US" sz="800" dirty="0">
              <a:latin typeface="MS PGothic" panose="020B0600070205080204" pitchFamily="34" charset="-128"/>
              <a:ea typeface="MS PGothic" panose="020B0600070205080204" pitchFamily="34" charset="-128"/>
            </a:endParaRPr>
          </a:p>
        </p:txBody>
      </p:sp>
      <p:sp>
        <p:nvSpPr>
          <p:cNvPr id="70" name="テキスト プレースホルダ 9">
            <a:extLst>
              <a:ext uri="{FF2B5EF4-FFF2-40B4-BE49-F238E27FC236}">
                <a16:creationId xmlns:a16="http://schemas.microsoft.com/office/drawing/2014/main" id="{94D69A3D-F9AE-4513-A6C3-B7C14E220D34}"/>
              </a:ext>
            </a:extLst>
          </p:cNvPr>
          <p:cNvSpPr>
            <a:spLocks noGrp="1"/>
          </p:cNvSpPr>
          <p:nvPr>
            <p:custDataLst>
              <p:tags r:id="rId9"/>
            </p:custDataLst>
          </p:nvPr>
        </p:nvSpPr>
        <p:spPr bwMode="auto">
          <a:xfrm>
            <a:off x="1769118" y="3696176"/>
            <a:ext cx="879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BAC897E-7495-4378-9B68-8A56F46737C2}" type="datetime'''''そ''''''''''''''''''''の''''他''''の''''感染''''''''''''症'''">
              <a:rPr lang="ja-JP" altLang="en-US" sz="1000" smtClean="0"/>
              <a:pPr marL="0" indent="0">
                <a:spcBef>
                  <a:spcPct val="0"/>
                </a:spcBef>
                <a:buNone/>
              </a:pPr>
              <a:t>その他の感染症</a:t>
            </a:fld>
            <a:endParaRPr lang="ja-JP" altLang="en-US" sz="1000" dirty="0"/>
          </a:p>
        </p:txBody>
      </p:sp>
      <p:sp>
        <p:nvSpPr>
          <p:cNvPr id="28" name="テキスト プレースホルダ 9">
            <a:extLst>
              <a:ext uri="{FF2B5EF4-FFF2-40B4-BE49-F238E27FC236}">
                <a16:creationId xmlns:a16="http://schemas.microsoft.com/office/drawing/2014/main" id="{C4B4C560-48B8-43D0-834D-BFB3085DFF18}"/>
              </a:ext>
            </a:extLst>
          </p:cNvPr>
          <p:cNvSpPr>
            <a:spLocks noGrp="1"/>
          </p:cNvSpPr>
          <p:nvPr>
            <p:custDataLst>
              <p:tags r:id="rId10"/>
            </p:custDataLst>
          </p:nvPr>
        </p:nvSpPr>
        <p:spPr bwMode="auto">
          <a:xfrm>
            <a:off x="1769287" y="4735810"/>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腸内感染症</a:t>
            </a:r>
            <a:endParaRPr lang="ja-JP" altLang="en-US" sz="800" dirty="0">
              <a:latin typeface="MS PGothic" panose="020B0600070205080204" pitchFamily="34" charset="-128"/>
              <a:ea typeface="MS PGothic" panose="020B0600070205080204" pitchFamily="34" charset="-128"/>
            </a:endParaRPr>
          </a:p>
        </p:txBody>
      </p:sp>
      <p:sp>
        <p:nvSpPr>
          <p:cNvPr id="29" name="テキスト プレースホルダ 9">
            <a:extLst>
              <a:ext uri="{FF2B5EF4-FFF2-40B4-BE49-F238E27FC236}">
                <a16:creationId xmlns:a16="http://schemas.microsoft.com/office/drawing/2014/main" id="{A17EE956-E514-4BED-B62D-C0F2042F4C3B}"/>
              </a:ext>
            </a:extLst>
          </p:cNvPr>
          <p:cNvSpPr>
            <a:spLocks noGrp="1"/>
          </p:cNvSpPr>
          <p:nvPr>
            <p:custDataLst>
              <p:tags r:id="rId11"/>
            </p:custDataLst>
          </p:nvPr>
        </p:nvSpPr>
        <p:spPr bwMode="auto">
          <a:xfrm>
            <a:off x="1791213" y="5254293"/>
            <a:ext cx="1177870" cy="28198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呼吸器感染症および結核</a:t>
            </a:r>
            <a:endParaRPr lang="ja-JP" altLang="en-US" sz="800" dirty="0">
              <a:latin typeface="MS PGothic" panose="020B0600070205080204" pitchFamily="34" charset="-128"/>
              <a:ea typeface="MS PGothic" panose="020B0600070205080204" pitchFamily="34" charset="-128"/>
            </a:endParaRPr>
          </a:p>
        </p:txBody>
      </p:sp>
      <p:sp>
        <p:nvSpPr>
          <p:cNvPr id="30" name="テキスト プレースホルダ 9">
            <a:extLst>
              <a:ext uri="{FF2B5EF4-FFF2-40B4-BE49-F238E27FC236}">
                <a16:creationId xmlns:a16="http://schemas.microsoft.com/office/drawing/2014/main" id="{7C66819F-6274-4944-BCC5-DDE408EB9E66}"/>
              </a:ext>
            </a:extLst>
          </p:cNvPr>
          <p:cNvSpPr>
            <a:spLocks noGrp="1"/>
          </p:cNvSpPr>
          <p:nvPr>
            <p:custDataLst>
              <p:tags r:id="rId12"/>
            </p:custDataLst>
          </p:nvPr>
        </p:nvSpPr>
        <p:spPr bwMode="auto">
          <a:xfrm>
            <a:off x="1841431" y="5646594"/>
            <a:ext cx="764573" cy="337877"/>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en-US" sz="1000" dirty="0">
                <a:latin typeface="MS PGothic" panose="020B0600070205080204" pitchFamily="34" charset="-128"/>
                <a:ea typeface="MS PGothic" panose="020B0600070205080204" pitchFamily="34" charset="-128"/>
              </a:rPr>
              <a:t>HIV/AIDS </a:t>
            </a:r>
          </a:p>
          <a:p>
            <a:pPr marL="0" indent="0">
              <a:spcBef>
                <a:spcPct val="0"/>
              </a:spcBef>
              <a:buNone/>
            </a:pPr>
            <a:r>
              <a:rPr lang="ja-JP" altLang="en-US" sz="1000" dirty="0">
                <a:latin typeface="MS PGothic" panose="020B0600070205080204" pitchFamily="34" charset="-128"/>
                <a:ea typeface="MS PGothic" panose="020B0600070205080204" pitchFamily="34" charset="-128"/>
              </a:rPr>
              <a:t>および性感染症</a:t>
            </a:r>
            <a:endParaRPr lang="ja-JP" altLang="en-US" sz="800" dirty="0">
              <a:latin typeface="MS PGothic" panose="020B0600070205080204" pitchFamily="34" charset="-128"/>
              <a:ea typeface="MS PGothic" panose="020B0600070205080204" pitchFamily="34" charset="-128"/>
            </a:endParaRPr>
          </a:p>
        </p:txBody>
      </p:sp>
      <p:sp>
        <p:nvSpPr>
          <p:cNvPr id="51" name="テキスト プレースホルダ 9">
            <a:extLst>
              <a:ext uri="{FF2B5EF4-FFF2-40B4-BE49-F238E27FC236}">
                <a16:creationId xmlns:a16="http://schemas.microsoft.com/office/drawing/2014/main" id="{B0781FC8-2C93-4222-8A8C-442B8D38C148}"/>
              </a:ext>
            </a:extLst>
          </p:cNvPr>
          <p:cNvSpPr>
            <a:spLocks noGrp="1"/>
          </p:cNvSpPr>
          <p:nvPr>
            <p:custDataLst>
              <p:tags r:id="rId13"/>
            </p:custDataLst>
          </p:nvPr>
        </p:nvSpPr>
        <p:spPr bwMode="auto">
          <a:xfrm>
            <a:off x="501949" y="6060381"/>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F5B913A-2909-4AF3-ADE7-3D2B4F97E117}" type="datetime'''''''''1''''''''''''''''9''''''9''''0'''''">
              <a:rPr lang="ja-JP" altLang="en-US" sz="1000" smtClean="0">
                <a:latin typeface="MS PGothic" panose="020B0600070205080204" pitchFamily="34" charset="-128"/>
                <a:ea typeface="MS PGothic" panose="020B0600070205080204" pitchFamily="34" charset="-128"/>
              </a:rPr>
              <a:pPr/>
              <a:t>1990</a:t>
            </a:fld>
            <a:endParaRPr lang="ja-JP" altLang="en-US" sz="800" dirty="0">
              <a:latin typeface="MS PGothic" panose="020B0600070205080204" pitchFamily="34" charset="-128"/>
              <a:ea typeface="MS PGothic" panose="020B0600070205080204" pitchFamily="34" charset="-128"/>
            </a:endParaRPr>
          </a:p>
        </p:txBody>
      </p:sp>
      <p:sp>
        <p:nvSpPr>
          <p:cNvPr id="113" name="テキスト プレースホルダ 9">
            <a:extLst>
              <a:ext uri="{FF2B5EF4-FFF2-40B4-BE49-F238E27FC236}">
                <a16:creationId xmlns:a16="http://schemas.microsoft.com/office/drawing/2014/main" id="{6F2464D4-CB6B-467D-9ED2-4D57A6905A78}"/>
              </a:ext>
            </a:extLst>
          </p:cNvPr>
          <p:cNvSpPr>
            <a:spLocks noGrp="1"/>
          </p:cNvSpPr>
          <p:nvPr>
            <p:custDataLst>
              <p:tags r:id="rId14"/>
            </p:custDataLst>
          </p:nvPr>
        </p:nvSpPr>
        <p:spPr bwMode="auto">
          <a:xfrm rot="20726876">
            <a:off x="815289" y="2726991"/>
            <a:ext cx="366713"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b="1" noProof="1">
                <a:latin typeface="MS PGothic" panose="020B0600070205080204" pitchFamily="34" charset="-128"/>
                <a:ea typeface="MS PGothic" panose="020B0600070205080204" pitchFamily="34" charset="-128"/>
              </a:rPr>
              <a:t>X1.0</a:t>
            </a:r>
            <a:endParaRPr lang="ja-JP" altLang="en-US" sz="800" b="1" dirty="0">
              <a:latin typeface="MS PGothic" panose="020B0600070205080204" pitchFamily="34" charset="-128"/>
              <a:ea typeface="MS PGothic" panose="020B0600070205080204" pitchFamily="34" charset="-128"/>
            </a:endParaRPr>
          </a:p>
        </p:txBody>
      </p:sp>
      <p:sp>
        <p:nvSpPr>
          <p:cNvPr id="102" name="TextBox 101">
            <a:extLst>
              <a:ext uri="{FF2B5EF4-FFF2-40B4-BE49-F238E27FC236}">
                <a16:creationId xmlns:a16="http://schemas.microsoft.com/office/drawing/2014/main" id="{B6AD02F1-09AD-47BF-8434-1EADD2F2AAC7}"/>
              </a:ext>
            </a:extLst>
          </p:cNvPr>
          <p:cNvSpPr txBox="1"/>
          <p:nvPr/>
        </p:nvSpPr>
        <p:spPr>
          <a:xfrm>
            <a:off x="3046711" y="2924944"/>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0.5</a:t>
            </a:r>
            <a:endParaRPr lang="ja-JP" altLang="en-US" sz="800" dirty="0">
              <a:latin typeface="MS PGothic" panose="020B0600070205080204" pitchFamily="34" charset="-128"/>
              <a:ea typeface="MS PGothic" panose="020B0600070205080204" pitchFamily="34" charset="-128"/>
            </a:endParaRPr>
          </a:p>
        </p:txBody>
      </p:sp>
      <p:sp>
        <p:nvSpPr>
          <p:cNvPr id="108" name="TextBox 107">
            <a:extLst>
              <a:ext uri="{FF2B5EF4-FFF2-40B4-BE49-F238E27FC236}">
                <a16:creationId xmlns:a16="http://schemas.microsoft.com/office/drawing/2014/main" id="{9D826B3D-1B41-406B-B5A3-E72A94A28AF7}"/>
              </a:ext>
            </a:extLst>
          </p:cNvPr>
          <p:cNvSpPr txBox="1"/>
          <p:nvPr/>
        </p:nvSpPr>
        <p:spPr>
          <a:xfrm>
            <a:off x="2868959" y="2617580"/>
            <a:ext cx="906699" cy="33855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dirty="0"/>
              <a:t>1990</a:t>
            </a:r>
            <a:r>
              <a:rPr lang="ja-JP" altLang="en-US" sz="800" dirty="0"/>
              <a:t>年から</a:t>
            </a:r>
            <a:r>
              <a:rPr lang="en-US" altLang="ja-JP" sz="800" dirty="0"/>
              <a:t>2019</a:t>
            </a:r>
            <a:r>
              <a:rPr lang="ja-JP" altLang="en-US" sz="800" dirty="0"/>
              <a:t>年の変化</a:t>
            </a:r>
          </a:p>
        </p:txBody>
      </p:sp>
      <p:sp>
        <p:nvSpPr>
          <p:cNvPr id="109" name="TextBox 108">
            <a:extLst>
              <a:ext uri="{FF2B5EF4-FFF2-40B4-BE49-F238E27FC236}">
                <a16:creationId xmlns:a16="http://schemas.microsoft.com/office/drawing/2014/main" id="{5398B87D-7F79-48AC-8766-D0C963E1FA9B}"/>
              </a:ext>
            </a:extLst>
          </p:cNvPr>
          <p:cNvSpPr txBox="1"/>
          <p:nvPr/>
        </p:nvSpPr>
        <p:spPr>
          <a:xfrm>
            <a:off x="3046711" y="3394856"/>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1.2</a:t>
            </a:r>
            <a:endParaRPr lang="ja-JP" altLang="en-US" sz="800" dirty="0">
              <a:latin typeface="MS PGothic" panose="020B0600070205080204" pitchFamily="34" charset="-128"/>
              <a:ea typeface="MS PGothic" panose="020B0600070205080204" pitchFamily="34" charset="-128"/>
            </a:endParaRPr>
          </a:p>
        </p:txBody>
      </p:sp>
      <p:sp>
        <p:nvSpPr>
          <p:cNvPr id="110" name="TextBox 109">
            <a:extLst>
              <a:ext uri="{FF2B5EF4-FFF2-40B4-BE49-F238E27FC236}">
                <a16:creationId xmlns:a16="http://schemas.microsoft.com/office/drawing/2014/main" id="{E960377C-A48F-499E-9E5B-36D28AFEDCBA}"/>
              </a:ext>
            </a:extLst>
          </p:cNvPr>
          <p:cNvSpPr txBox="1"/>
          <p:nvPr/>
        </p:nvSpPr>
        <p:spPr>
          <a:xfrm>
            <a:off x="3046711" y="3664654"/>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0.6</a:t>
            </a:r>
            <a:endParaRPr lang="ja-JP" altLang="en-US" sz="800" dirty="0">
              <a:latin typeface="MS PGothic" panose="020B0600070205080204" pitchFamily="34" charset="-128"/>
              <a:ea typeface="MS PGothic" panose="020B0600070205080204" pitchFamily="34" charset="-128"/>
            </a:endParaRPr>
          </a:p>
        </p:txBody>
      </p:sp>
      <p:sp>
        <p:nvSpPr>
          <p:cNvPr id="111" name="TextBox 110">
            <a:extLst>
              <a:ext uri="{FF2B5EF4-FFF2-40B4-BE49-F238E27FC236}">
                <a16:creationId xmlns:a16="http://schemas.microsoft.com/office/drawing/2014/main" id="{2CFE1FB3-B3C5-41A4-93F8-503B8DB5A432}"/>
              </a:ext>
            </a:extLst>
          </p:cNvPr>
          <p:cNvSpPr txBox="1"/>
          <p:nvPr/>
        </p:nvSpPr>
        <p:spPr>
          <a:xfrm>
            <a:off x="3046711" y="4067229"/>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1.6</a:t>
            </a:r>
            <a:endParaRPr lang="ja-JP" altLang="en-US" sz="800" dirty="0">
              <a:latin typeface="MS PGothic" panose="020B0600070205080204" pitchFamily="34" charset="-128"/>
              <a:ea typeface="MS PGothic" panose="020B0600070205080204" pitchFamily="34" charset="-128"/>
            </a:endParaRPr>
          </a:p>
        </p:txBody>
      </p:sp>
      <p:sp>
        <p:nvSpPr>
          <p:cNvPr id="112" name="TextBox 111">
            <a:extLst>
              <a:ext uri="{FF2B5EF4-FFF2-40B4-BE49-F238E27FC236}">
                <a16:creationId xmlns:a16="http://schemas.microsoft.com/office/drawing/2014/main" id="{591B8278-6CEA-4D62-979D-C590FF4A6241}"/>
              </a:ext>
            </a:extLst>
          </p:cNvPr>
          <p:cNvSpPr txBox="1"/>
          <p:nvPr/>
        </p:nvSpPr>
        <p:spPr>
          <a:xfrm>
            <a:off x="3031948" y="5287565"/>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1.0</a:t>
            </a:r>
            <a:endParaRPr lang="ja-JP" altLang="en-US" sz="800" dirty="0">
              <a:latin typeface="MS PGothic" panose="020B0600070205080204" pitchFamily="34" charset="-128"/>
              <a:ea typeface="MS PGothic" panose="020B0600070205080204" pitchFamily="34" charset="-128"/>
            </a:endParaRPr>
          </a:p>
        </p:txBody>
      </p:sp>
      <p:sp>
        <p:nvSpPr>
          <p:cNvPr id="121" name="TextBox 120">
            <a:extLst>
              <a:ext uri="{FF2B5EF4-FFF2-40B4-BE49-F238E27FC236}">
                <a16:creationId xmlns:a16="http://schemas.microsoft.com/office/drawing/2014/main" id="{A69CCB5B-096A-436B-AD26-2029CE58EABD}"/>
              </a:ext>
            </a:extLst>
          </p:cNvPr>
          <p:cNvSpPr txBox="1"/>
          <p:nvPr/>
        </p:nvSpPr>
        <p:spPr>
          <a:xfrm>
            <a:off x="3015817" y="5707810"/>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7.5</a:t>
            </a:r>
            <a:endParaRPr lang="ja-JP" altLang="en-US" sz="800" dirty="0">
              <a:latin typeface="MS PGothic" panose="020B0600070205080204" pitchFamily="34" charset="-128"/>
              <a:ea typeface="MS PGothic" panose="020B0600070205080204" pitchFamily="34" charset="-128"/>
            </a:endParaRPr>
          </a:p>
        </p:txBody>
      </p:sp>
      <p:sp>
        <p:nvSpPr>
          <p:cNvPr id="122" name="TextBox 121">
            <a:extLst>
              <a:ext uri="{FF2B5EF4-FFF2-40B4-BE49-F238E27FC236}">
                <a16:creationId xmlns:a16="http://schemas.microsoft.com/office/drawing/2014/main" id="{FE540623-E865-4EB1-8B2C-035DB2B34D82}"/>
              </a:ext>
            </a:extLst>
          </p:cNvPr>
          <p:cNvSpPr txBox="1"/>
          <p:nvPr/>
        </p:nvSpPr>
        <p:spPr>
          <a:xfrm>
            <a:off x="3037611" y="4704288"/>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0.7</a:t>
            </a:r>
            <a:endParaRPr lang="ja-JP" altLang="en-US" sz="800" dirty="0">
              <a:latin typeface="MS PGothic" panose="020B0600070205080204" pitchFamily="34" charset="-128"/>
              <a:ea typeface="MS PGothic" panose="020B0600070205080204" pitchFamily="34" charset="-128"/>
            </a:endParaRPr>
          </a:p>
        </p:txBody>
      </p:sp>
      <p:graphicFrame>
        <p:nvGraphicFramePr>
          <p:cNvPr id="350" name="Chart 349">
            <a:extLst>
              <a:ext uri="{FF2B5EF4-FFF2-40B4-BE49-F238E27FC236}">
                <a16:creationId xmlns:a16="http://schemas.microsoft.com/office/drawing/2014/main" id="{2E9CF69C-68E5-4948-8764-A66694CE98FF}"/>
              </a:ext>
            </a:extLst>
          </p:cNvPr>
          <p:cNvGraphicFramePr/>
          <p:nvPr>
            <p:custDataLst>
              <p:tags r:id="rId15"/>
            </p:custDataLst>
            <p:extLst>
              <p:ext uri="{D42A27DB-BD31-4B8C-83A1-F6EECF244321}">
                <p14:modId xmlns:p14="http://schemas.microsoft.com/office/powerpoint/2010/main" val="3021573873"/>
              </p:ext>
            </p:extLst>
          </p:nvPr>
        </p:nvGraphicFramePr>
        <p:xfrm>
          <a:off x="3947492" y="2706687"/>
          <a:ext cx="1784350" cy="3393381"/>
        </p:xfrm>
        <a:graphic>
          <a:graphicData uri="http://schemas.openxmlformats.org/drawingml/2006/chart">
            <c:chart xmlns:c="http://schemas.openxmlformats.org/drawingml/2006/chart" xmlns:r="http://schemas.openxmlformats.org/officeDocument/2006/relationships" r:id="rId42"/>
          </a:graphicData>
        </a:graphic>
      </p:graphicFrame>
      <p:cxnSp>
        <p:nvCxnSpPr>
          <p:cNvPr id="131" name="Straight Connector 130">
            <a:extLst>
              <a:ext uri="{FF2B5EF4-FFF2-40B4-BE49-F238E27FC236}">
                <a16:creationId xmlns:a16="http://schemas.microsoft.com/office/drawing/2014/main" id="{3B22D44A-F4B6-4EDE-861C-CF41355D54D2}"/>
              </a:ext>
            </a:extLst>
          </p:cNvPr>
          <p:cNvCxnSpPr>
            <a:cxnSpLocks/>
          </p:cNvCxnSpPr>
          <p:nvPr>
            <p:custDataLst>
              <p:tags r:id="rId16"/>
            </p:custDataLst>
          </p:nvPr>
        </p:nvCxnSpPr>
        <p:spPr bwMode="auto">
          <a:xfrm flipV="1">
            <a:off x="4293824" y="3097390"/>
            <a:ext cx="732573" cy="100102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58" name="テキスト プレースホルダ 9">
            <a:extLst>
              <a:ext uri="{FF2B5EF4-FFF2-40B4-BE49-F238E27FC236}">
                <a16:creationId xmlns:a16="http://schemas.microsoft.com/office/drawing/2014/main" id="{ADEE9231-0C3F-430F-8E1E-8F3EBADF1A2B}"/>
              </a:ext>
            </a:extLst>
          </p:cNvPr>
          <p:cNvSpPr>
            <a:spLocks noGrp="1"/>
          </p:cNvSpPr>
          <p:nvPr>
            <p:custDataLst>
              <p:tags r:id="rId17"/>
            </p:custDataLst>
          </p:nvPr>
        </p:nvSpPr>
        <p:spPr bwMode="auto">
          <a:xfrm>
            <a:off x="5629414" y="3647717"/>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FAB043-EDE2-40E5-89F9-5025A800B96C}" type="datetime'神''''''''経疾''''''''''''''患'''''''''''''''''''''''''''''''''">
              <a:rPr lang="ja-JP" altLang="en-US" sz="1000" smtClean="0"/>
              <a:pPr marL="0" indent="0">
                <a:spcBef>
                  <a:spcPct val="0"/>
                </a:spcBef>
                <a:buNone/>
              </a:pPr>
              <a:t>神経疾患</a:t>
            </a:fld>
            <a:endParaRPr lang="ja-JP" altLang="en-US" sz="1000" dirty="0"/>
          </a:p>
        </p:txBody>
      </p:sp>
      <p:sp>
        <p:nvSpPr>
          <p:cNvPr id="151" name="テキスト プレースホルダ 9">
            <a:extLst>
              <a:ext uri="{FF2B5EF4-FFF2-40B4-BE49-F238E27FC236}">
                <a16:creationId xmlns:a16="http://schemas.microsoft.com/office/drawing/2014/main" id="{CFB7C2CC-7A2E-4922-BCA5-BC269CA49584}"/>
              </a:ext>
            </a:extLst>
          </p:cNvPr>
          <p:cNvSpPr>
            <a:spLocks noGrp="1"/>
          </p:cNvSpPr>
          <p:nvPr>
            <p:custDataLst>
              <p:tags r:id="rId18"/>
            </p:custDataLst>
          </p:nvPr>
        </p:nvSpPr>
        <p:spPr bwMode="auto">
          <a:xfrm>
            <a:off x="5136676" y="606619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9C28859-03AA-40FB-A12F-F22D4019A682}" type="datetime'''''''''2''0''''''''''''''''1''''''''''''''''9'''">
              <a:rPr lang="ja-JP" altLang="en-US" sz="1000" smtClean="0">
                <a:latin typeface="MS PGothic" panose="020B0600070205080204" pitchFamily="34" charset="-128"/>
                <a:ea typeface="MS PGothic" panose="020B0600070205080204" pitchFamily="34" charset="-128"/>
              </a:rPr>
              <a:pPr/>
              <a:t>2019</a:t>
            </a:fld>
            <a:endParaRPr lang="ja-JP" altLang="en-US" sz="800" dirty="0">
              <a:latin typeface="MS PGothic" panose="020B0600070205080204" pitchFamily="34" charset="-128"/>
              <a:ea typeface="MS PGothic" panose="020B0600070205080204" pitchFamily="34" charset="-128"/>
            </a:endParaRPr>
          </a:p>
        </p:txBody>
      </p:sp>
      <p:sp>
        <p:nvSpPr>
          <p:cNvPr id="205" name="テキスト プレースホルダ 9">
            <a:extLst>
              <a:ext uri="{FF2B5EF4-FFF2-40B4-BE49-F238E27FC236}">
                <a16:creationId xmlns:a16="http://schemas.microsoft.com/office/drawing/2014/main" id="{A8E53CAB-275C-4771-89FB-A698DDDDE5C3}"/>
              </a:ext>
            </a:extLst>
          </p:cNvPr>
          <p:cNvSpPr>
            <a:spLocks noGrp="1"/>
          </p:cNvSpPr>
          <p:nvPr>
            <p:custDataLst>
              <p:tags r:id="rId19"/>
            </p:custDataLst>
          </p:nvPr>
        </p:nvSpPr>
        <p:spPr bwMode="auto">
          <a:xfrm>
            <a:off x="5642990" y="3402346"/>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B0DCE089-98B3-4A22-A500-DC412B9CC753}" type="datetime'''''''そ''''''''''''''''''''''の''''''''他'''''''''">
              <a:rPr lang="ja-JP" altLang="en-US" sz="1000" smtClean="0"/>
              <a:pPr marL="0" indent="0">
                <a:spcBef>
                  <a:spcPct val="0"/>
                </a:spcBef>
                <a:buNone/>
              </a:pPr>
              <a:t>その他</a:t>
            </a:fld>
            <a:r>
              <a:rPr lang="en-US" altLang="ja-JP" sz="1000" baseline="30000" dirty="0"/>
              <a:t>1</a:t>
            </a:r>
            <a:r>
              <a:rPr lang="en-US" altLang="ja-JP" sz="1000" dirty="0"/>
              <a:t> </a:t>
            </a:r>
            <a:endParaRPr lang="ja-JP" altLang="en-US" sz="1000" dirty="0"/>
          </a:p>
        </p:txBody>
      </p:sp>
      <p:sp>
        <p:nvSpPr>
          <p:cNvPr id="159" name="テキスト プレースホルダ 9">
            <a:extLst>
              <a:ext uri="{FF2B5EF4-FFF2-40B4-BE49-F238E27FC236}">
                <a16:creationId xmlns:a16="http://schemas.microsoft.com/office/drawing/2014/main" id="{239453E2-51EA-4B5C-82AA-701B5B4E7DA8}"/>
              </a:ext>
            </a:extLst>
          </p:cNvPr>
          <p:cNvSpPr>
            <a:spLocks noGrp="1"/>
          </p:cNvSpPr>
          <p:nvPr>
            <p:custDataLst>
              <p:tags r:id="rId20"/>
            </p:custDataLst>
          </p:nvPr>
        </p:nvSpPr>
        <p:spPr bwMode="auto">
          <a:xfrm>
            <a:off x="5552334" y="3878956"/>
            <a:ext cx="966754" cy="16549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慢性呼吸器疾患</a:t>
            </a:r>
            <a:endParaRPr lang="ja-JP" altLang="en-US" sz="800" dirty="0">
              <a:latin typeface="MS PGothic" panose="020B0600070205080204" pitchFamily="34" charset="-128"/>
              <a:ea typeface="MS PGothic" panose="020B0600070205080204" pitchFamily="34" charset="-128"/>
            </a:endParaRPr>
          </a:p>
        </p:txBody>
      </p:sp>
      <p:sp>
        <p:nvSpPr>
          <p:cNvPr id="136" name="テキスト プレースホルダ 9">
            <a:extLst>
              <a:ext uri="{FF2B5EF4-FFF2-40B4-BE49-F238E27FC236}">
                <a16:creationId xmlns:a16="http://schemas.microsoft.com/office/drawing/2014/main" id="{4FF3721A-B581-435F-89D1-79C7491D1FF3}"/>
              </a:ext>
            </a:extLst>
          </p:cNvPr>
          <p:cNvSpPr>
            <a:spLocks noGrp="1"/>
          </p:cNvSpPr>
          <p:nvPr>
            <p:custDataLst>
              <p:tags r:id="rId21"/>
            </p:custDataLst>
          </p:nvPr>
        </p:nvSpPr>
        <p:spPr bwMode="auto">
          <a:xfrm>
            <a:off x="5539873" y="4158055"/>
            <a:ext cx="1064590" cy="15676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糖尿病・腎臓病</a:t>
            </a:r>
            <a:endParaRPr lang="ja-JP" altLang="en-US" sz="800" dirty="0">
              <a:latin typeface="MS PGothic" panose="020B0600070205080204" pitchFamily="34" charset="-128"/>
              <a:ea typeface="MS PGothic" panose="020B0600070205080204" pitchFamily="34" charset="-128"/>
            </a:endParaRPr>
          </a:p>
        </p:txBody>
      </p:sp>
      <p:sp>
        <p:nvSpPr>
          <p:cNvPr id="139" name="テキスト プレースホルダ 9">
            <a:extLst>
              <a:ext uri="{FF2B5EF4-FFF2-40B4-BE49-F238E27FC236}">
                <a16:creationId xmlns:a16="http://schemas.microsoft.com/office/drawing/2014/main" id="{3696C38A-7BA7-48CC-AA1C-4D7022A95512}"/>
              </a:ext>
            </a:extLst>
          </p:cNvPr>
          <p:cNvSpPr>
            <a:spLocks noGrp="1"/>
          </p:cNvSpPr>
          <p:nvPr>
            <p:custDataLst>
              <p:tags r:id="rId22"/>
            </p:custDataLst>
          </p:nvPr>
        </p:nvSpPr>
        <p:spPr bwMode="auto">
          <a:xfrm>
            <a:off x="5541468" y="4445495"/>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473EE101-C1C5-4A44-83A3-974535F14241}" type="datetime'''''''''''消化''''''''''''''''''''器''''''''疾患'''">
              <a:rPr lang="ja-JP" altLang="en-US" sz="1000" smtClean="0"/>
              <a:pPr/>
              <a:t>消化器疾患</a:t>
            </a:fld>
            <a:endParaRPr lang="ja-JP" altLang="en-US" sz="800" dirty="0">
              <a:latin typeface="MS PGothic" panose="020B0600070205080204" pitchFamily="34" charset="-128"/>
              <a:ea typeface="MS PGothic" panose="020B0600070205080204" pitchFamily="34" charset="-128"/>
            </a:endParaRPr>
          </a:p>
        </p:txBody>
      </p:sp>
      <p:sp>
        <p:nvSpPr>
          <p:cNvPr id="140" name="テキスト プレースホルダ 9">
            <a:extLst>
              <a:ext uri="{FF2B5EF4-FFF2-40B4-BE49-F238E27FC236}">
                <a16:creationId xmlns:a16="http://schemas.microsoft.com/office/drawing/2014/main" id="{4509587C-1298-4984-A9EE-59FFD81C4665}"/>
              </a:ext>
            </a:extLst>
          </p:cNvPr>
          <p:cNvSpPr>
            <a:spLocks noGrp="1"/>
          </p:cNvSpPr>
          <p:nvPr>
            <p:custDataLst>
              <p:tags r:id="rId23"/>
            </p:custDataLst>
          </p:nvPr>
        </p:nvSpPr>
        <p:spPr bwMode="auto">
          <a:xfrm>
            <a:off x="5539873" y="4776152"/>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614F2FCA-4C8B-4BB6-9BEC-4F8DBB9F5D88}" type="datetime'''''''''''''''''''''''新''生''''物'">
              <a:rPr lang="ja-JP" altLang="en-US" sz="1000" smtClean="0"/>
              <a:pPr/>
              <a:t>新生物</a:t>
            </a:fld>
            <a:endParaRPr lang="ja-JP" altLang="en-US" sz="800" dirty="0">
              <a:latin typeface="MS PGothic" panose="020B0600070205080204" pitchFamily="34" charset="-128"/>
              <a:ea typeface="MS PGothic" panose="020B0600070205080204" pitchFamily="34" charset="-128"/>
            </a:endParaRPr>
          </a:p>
        </p:txBody>
      </p:sp>
      <p:sp>
        <p:nvSpPr>
          <p:cNvPr id="141" name="テキスト プレースホルダ 9">
            <a:extLst>
              <a:ext uri="{FF2B5EF4-FFF2-40B4-BE49-F238E27FC236}">
                <a16:creationId xmlns:a16="http://schemas.microsoft.com/office/drawing/2014/main" id="{F35E81E2-F7C3-4351-8D00-B38C872C60ED}"/>
              </a:ext>
            </a:extLst>
          </p:cNvPr>
          <p:cNvSpPr>
            <a:spLocks noGrp="1"/>
          </p:cNvSpPr>
          <p:nvPr>
            <p:custDataLst>
              <p:tags r:id="rId24"/>
            </p:custDataLst>
          </p:nvPr>
        </p:nvSpPr>
        <p:spPr bwMode="auto">
          <a:xfrm>
            <a:off x="5514694" y="5448525"/>
            <a:ext cx="859572" cy="340801"/>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6D10C60-E2B4-436A-92F6-F62F6902E294}" type="datetime'心''''''''''''''''''''''''''血''''''''''''''''管''''''''疾''''患'''">
              <a:rPr lang="ja-JP" altLang="en-US" sz="1000" smtClean="0"/>
              <a:pPr/>
              <a:t>心血管疾患</a:t>
            </a:fld>
            <a:endParaRPr lang="ja-JP" altLang="en-US" sz="800" dirty="0">
              <a:latin typeface="MS PGothic" panose="020B0600070205080204" pitchFamily="34" charset="-128"/>
              <a:ea typeface="MS PGothic" panose="020B0600070205080204" pitchFamily="34" charset="-128"/>
            </a:endParaRPr>
          </a:p>
        </p:txBody>
      </p:sp>
      <p:sp>
        <p:nvSpPr>
          <p:cNvPr id="150" name="テキスト プレースホルダ 9">
            <a:extLst>
              <a:ext uri="{FF2B5EF4-FFF2-40B4-BE49-F238E27FC236}">
                <a16:creationId xmlns:a16="http://schemas.microsoft.com/office/drawing/2014/main" id="{F93AD23F-1560-472B-9B75-44A6CAE3DFFF}"/>
              </a:ext>
            </a:extLst>
          </p:cNvPr>
          <p:cNvSpPr>
            <a:spLocks noGrp="1"/>
          </p:cNvSpPr>
          <p:nvPr>
            <p:custDataLst>
              <p:tags r:id="rId25"/>
            </p:custDataLst>
          </p:nvPr>
        </p:nvSpPr>
        <p:spPr bwMode="auto">
          <a:xfrm>
            <a:off x="4288805" y="6060381"/>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FE0F7D8-C0CF-466D-B547-AEEC956D0A17}" type="datetime'''19''''9''''''''''''''''''''''''''''''''''0'''''''''">
              <a:rPr lang="ja-JP" altLang="en-US" sz="1000" smtClean="0">
                <a:latin typeface="MS PGothic" panose="020B0600070205080204" pitchFamily="34" charset="-128"/>
                <a:ea typeface="MS PGothic" panose="020B0600070205080204" pitchFamily="34" charset="-128"/>
              </a:rPr>
              <a:pPr/>
              <a:t>1990</a:t>
            </a:fld>
            <a:endParaRPr lang="ja-JP" altLang="en-US" sz="800" dirty="0">
              <a:latin typeface="MS PGothic" panose="020B0600070205080204" pitchFamily="34" charset="-128"/>
              <a:ea typeface="MS PGothic" panose="020B0600070205080204" pitchFamily="34" charset="-128"/>
            </a:endParaRPr>
          </a:p>
        </p:txBody>
      </p:sp>
      <p:sp>
        <p:nvSpPr>
          <p:cNvPr id="161" name="テキスト プレースホルダ 9">
            <a:extLst>
              <a:ext uri="{FF2B5EF4-FFF2-40B4-BE49-F238E27FC236}">
                <a16:creationId xmlns:a16="http://schemas.microsoft.com/office/drawing/2014/main" id="{CF3859B6-1767-4505-9C4B-3DDBAF7D5B12}"/>
              </a:ext>
            </a:extLst>
          </p:cNvPr>
          <p:cNvSpPr>
            <a:spLocks noGrp="1"/>
          </p:cNvSpPr>
          <p:nvPr/>
        </p:nvSpPr>
        <p:spPr bwMode="auto">
          <a:xfrm rot="18673211">
            <a:off x="4456780" y="3516646"/>
            <a:ext cx="346075"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b="1" noProof="1">
                <a:latin typeface="MS PGothic" panose="020B0600070205080204" pitchFamily="34" charset="-128"/>
                <a:ea typeface="MS PGothic" panose="020B0600070205080204" pitchFamily="34" charset="-128"/>
              </a:rPr>
              <a:t>X1.6</a:t>
            </a:r>
            <a:endParaRPr lang="ja-JP" altLang="en-US" sz="800" b="1" dirty="0">
              <a:latin typeface="MS PGothic" panose="020B0600070205080204" pitchFamily="34" charset="-128"/>
              <a:ea typeface="MS PGothic" panose="020B0600070205080204" pitchFamily="34" charset="-128"/>
            </a:endParaRPr>
          </a:p>
        </p:txBody>
      </p:sp>
      <p:sp>
        <p:nvSpPr>
          <p:cNvPr id="227" name="TextBox 226">
            <a:extLst>
              <a:ext uri="{FF2B5EF4-FFF2-40B4-BE49-F238E27FC236}">
                <a16:creationId xmlns:a16="http://schemas.microsoft.com/office/drawing/2014/main" id="{A596757D-061F-4E73-A2EE-653A7B3438EB}"/>
              </a:ext>
            </a:extLst>
          </p:cNvPr>
          <p:cNvSpPr txBox="1"/>
          <p:nvPr/>
        </p:nvSpPr>
        <p:spPr>
          <a:xfrm>
            <a:off x="6386852" y="2996952"/>
            <a:ext cx="853360" cy="37548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dirty="0"/>
              <a:t>1990</a:t>
            </a:r>
            <a:r>
              <a:rPr lang="ja-JP" altLang="en-US" sz="800" dirty="0"/>
              <a:t>年から</a:t>
            </a:r>
            <a:endParaRPr lang="en-US" altLang="ja-JP" sz="800" dirty="0"/>
          </a:p>
          <a:p>
            <a:pPr marL="0" indent="0">
              <a:buNone/>
            </a:pPr>
            <a:r>
              <a:rPr lang="en-US" altLang="ja-JP" sz="800" dirty="0"/>
              <a:t>2019</a:t>
            </a:r>
            <a:r>
              <a:rPr lang="ja-JP" altLang="en-US" sz="800" dirty="0"/>
              <a:t>年の変化</a:t>
            </a:r>
          </a:p>
        </p:txBody>
      </p:sp>
      <p:sp>
        <p:nvSpPr>
          <p:cNvPr id="228" name="TextBox 227">
            <a:extLst>
              <a:ext uri="{FF2B5EF4-FFF2-40B4-BE49-F238E27FC236}">
                <a16:creationId xmlns:a16="http://schemas.microsoft.com/office/drawing/2014/main" id="{6AAF1935-9072-4ED3-963A-1EA019A327CE}"/>
              </a:ext>
            </a:extLst>
          </p:cNvPr>
          <p:cNvSpPr txBox="1"/>
          <p:nvPr/>
        </p:nvSpPr>
        <p:spPr>
          <a:xfrm>
            <a:off x="6604463" y="3584673"/>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2.3</a:t>
            </a:r>
            <a:endParaRPr lang="ja-JP" altLang="en-US" sz="800" dirty="0">
              <a:latin typeface="+mn-ea"/>
            </a:endParaRPr>
          </a:p>
        </p:txBody>
      </p:sp>
      <p:sp>
        <p:nvSpPr>
          <p:cNvPr id="229" name="TextBox 228">
            <a:extLst>
              <a:ext uri="{FF2B5EF4-FFF2-40B4-BE49-F238E27FC236}">
                <a16:creationId xmlns:a16="http://schemas.microsoft.com/office/drawing/2014/main" id="{ABDD69D4-250A-4E7C-A794-37F169FA4B5F}"/>
              </a:ext>
            </a:extLst>
          </p:cNvPr>
          <p:cNvSpPr txBox="1"/>
          <p:nvPr/>
        </p:nvSpPr>
        <p:spPr>
          <a:xfrm>
            <a:off x="6604463" y="3829010"/>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1.4</a:t>
            </a:r>
            <a:endParaRPr lang="ja-JP" altLang="en-US" sz="800" dirty="0">
              <a:latin typeface="+mn-ea"/>
            </a:endParaRPr>
          </a:p>
        </p:txBody>
      </p:sp>
      <p:sp>
        <p:nvSpPr>
          <p:cNvPr id="230" name="TextBox 229">
            <a:extLst>
              <a:ext uri="{FF2B5EF4-FFF2-40B4-BE49-F238E27FC236}">
                <a16:creationId xmlns:a16="http://schemas.microsoft.com/office/drawing/2014/main" id="{BABECC5B-09C6-40A2-8A07-07004D9F443A}"/>
              </a:ext>
            </a:extLst>
          </p:cNvPr>
          <p:cNvSpPr txBox="1"/>
          <p:nvPr/>
        </p:nvSpPr>
        <p:spPr>
          <a:xfrm>
            <a:off x="6604463" y="4099380"/>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1.9</a:t>
            </a:r>
            <a:endParaRPr lang="ja-JP" altLang="en-US" sz="800" dirty="0">
              <a:latin typeface="+mn-ea"/>
            </a:endParaRPr>
          </a:p>
        </p:txBody>
      </p:sp>
      <p:sp>
        <p:nvSpPr>
          <p:cNvPr id="231" name="TextBox 230">
            <a:extLst>
              <a:ext uri="{FF2B5EF4-FFF2-40B4-BE49-F238E27FC236}">
                <a16:creationId xmlns:a16="http://schemas.microsoft.com/office/drawing/2014/main" id="{10736472-9130-43C9-BD00-039FB448CC2C}"/>
              </a:ext>
            </a:extLst>
          </p:cNvPr>
          <p:cNvSpPr txBox="1"/>
          <p:nvPr/>
        </p:nvSpPr>
        <p:spPr>
          <a:xfrm>
            <a:off x="6604463" y="4713108"/>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2.4</a:t>
            </a:r>
            <a:endParaRPr lang="ja-JP" altLang="en-US" sz="800" dirty="0">
              <a:latin typeface="+mn-ea"/>
            </a:endParaRPr>
          </a:p>
        </p:txBody>
      </p:sp>
      <p:sp>
        <p:nvSpPr>
          <p:cNvPr id="232" name="TextBox 231">
            <a:extLst>
              <a:ext uri="{FF2B5EF4-FFF2-40B4-BE49-F238E27FC236}">
                <a16:creationId xmlns:a16="http://schemas.microsoft.com/office/drawing/2014/main" id="{E470F00B-778D-4B40-8608-D92CA84072AB}"/>
              </a:ext>
            </a:extLst>
          </p:cNvPr>
          <p:cNvSpPr txBox="1"/>
          <p:nvPr/>
        </p:nvSpPr>
        <p:spPr>
          <a:xfrm>
            <a:off x="6604463" y="5517232"/>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1.4</a:t>
            </a:r>
            <a:endParaRPr lang="ja-JP" altLang="en-US" sz="800" dirty="0">
              <a:latin typeface="+mn-ea"/>
            </a:endParaRPr>
          </a:p>
        </p:txBody>
      </p:sp>
      <p:sp>
        <p:nvSpPr>
          <p:cNvPr id="233" name="TextBox 232">
            <a:extLst>
              <a:ext uri="{FF2B5EF4-FFF2-40B4-BE49-F238E27FC236}">
                <a16:creationId xmlns:a16="http://schemas.microsoft.com/office/drawing/2014/main" id="{D11717F2-E2C9-45CF-8506-3A85513183F6}"/>
              </a:ext>
            </a:extLst>
          </p:cNvPr>
          <p:cNvSpPr txBox="1"/>
          <p:nvPr/>
        </p:nvSpPr>
        <p:spPr>
          <a:xfrm>
            <a:off x="6604463" y="4382451"/>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1.6</a:t>
            </a:r>
            <a:endParaRPr lang="ja-JP" altLang="en-US" sz="800" dirty="0">
              <a:latin typeface="+mn-ea"/>
            </a:endParaRPr>
          </a:p>
        </p:txBody>
      </p:sp>
      <p:sp>
        <p:nvSpPr>
          <p:cNvPr id="234" name="TextBox 233">
            <a:extLst>
              <a:ext uri="{FF2B5EF4-FFF2-40B4-BE49-F238E27FC236}">
                <a16:creationId xmlns:a16="http://schemas.microsoft.com/office/drawing/2014/main" id="{4070853F-D748-4638-A918-9F3674B51488}"/>
              </a:ext>
            </a:extLst>
          </p:cNvPr>
          <p:cNvSpPr txBox="1"/>
          <p:nvPr/>
        </p:nvSpPr>
        <p:spPr>
          <a:xfrm>
            <a:off x="6604463" y="3339302"/>
            <a:ext cx="409824"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1.6</a:t>
            </a:r>
            <a:endParaRPr lang="ja-JP" altLang="en-US" sz="800" dirty="0">
              <a:latin typeface="+mn-ea"/>
            </a:endParaRPr>
          </a:p>
        </p:txBody>
      </p:sp>
      <p:sp>
        <p:nvSpPr>
          <p:cNvPr id="235" name="4. Footnote">
            <a:extLst>
              <a:ext uri="{FF2B5EF4-FFF2-40B4-BE49-F238E27FC236}">
                <a16:creationId xmlns:a16="http://schemas.microsoft.com/office/drawing/2014/main" id="{E36A940B-5C0C-4AF2-921D-FDAA431E11C7}"/>
              </a:ext>
            </a:extLst>
          </p:cNvPr>
          <p:cNvSpPr txBox="1"/>
          <p:nvPr>
            <p:custDataLst>
              <p:tags r:id="rId26"/>
            </p:custDataLst>
          </p:nvPr>
        </p:nvSpPr>
        <p:spPr>
          <a:xfrm>
            <a:off x="187638" y="6438248"/>
            <a:ext cx="4579620" cy="138499"/>
          </a:xfrm>
          <a:prstGeom prst="rect">
            <a:avLst/>
          </a:prstGeom>
          <a:noFill/>
        </p:spPr>
        <p:txBody>
          <a:bodyPr vert="horz" wrap="square" lIns="0" tIns="0" rIns="0" bIns="0" rtlCol="0" anchor="b" anchorCtr="0">
            <a:spAutoFit/>
          </a:bodyPr>
          <a:lstStyle/>
          <a:p>
            <a:pPr marL="203200" indent="-212725"/>
            <a:r>
              <a:rPr lang="ja-JP" altLang="en-US" sz="900" noProof="1">
                <a:latin typeface="Arial" panose="020B0604020202020204" pitchFamily="34" charset="0"/>
                <a:ea typeface="ＭＳ Ｐゴシック" panose="020B0600070205080204" pitchFamily="50" charset="-128"/>
                <a:cs typeface="Arial" panose="020B0604020202020204" pitchFamily="34" charset="0"/>
              </a:rPr>
              <a:t>１：</a:t>
            </a: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皮下疾患、薬物乱用、筋骨格系疾患、精神疾患、その他の非感染性疾患</a:t>
            </a:r>
            <a:endParaRPr kumimoji="1" lang="en-US" altLang="ja-JP" sz="90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3" name="Chart 162">
            <a:extLst>
              <a:ext uri="{FF2B5EF4-FFF2-40B4-BE49-F238E27FC236}">
                <a16:creationId xmlns:a16="http://schemas.microsoft.com/office/drawing/2014/main" id="{EE7D8187-BCA6-4B2B-9D27-EA367A2B6898}"/>
              </a:ext>
            </a:extLst>
          </p:cNvPr>
          <p:cNvGraphicFramePr/>
          <p:nvPr>
            <p:custDataLst>
              <p:tags r:id="rId27"/>
            </p:custDataLst>
            <p:extLst>
              <p:ext uri="{D42A27DB-BD31-4B8C-83A1-F6EECF244321}">
                <p14:modId xmlns:p14="http://schemas.microsoft.com/office/powerpoint/2010/main" val="1102514439"/>
              </p:ext>
            </p:extLst>
          </p:nvPr>
        </p:nvGraphicFramePr>
        <p:xfrm>
          <a:off x="7161511" y="2499039"/>
          <a:ext cx="1785938" cy="3829628"/>
        </p:xfrm>
        <a:graphic>
          <a:graphicData uri="http://schemas.openxmlformats.org/drawingml/2006/chart">
            <c:chart xmlns:c="http://schemas.openxmlformats.org/drawingml/2006/chart" xmlns:r="http://schemas.openxmlformats.org/officeDocument/2006/relationships" r:id="rId43"/>
          </a:graphicData>
        </a:graphic>
      </p:graphicFrame>
      <p:cxnSp>
        <p:nvCxnSpPr>
          <p:cNvPr id="272" name="Straight Connector 271">
            <a:extLst>
              <a:ext uri="{FF2B5EF4-FFF2-40B4-BE49-F238E27FC236}">
                <a16:creationId xmlns:a16="http://schemas.microsoft.com/office/drawing/2014/main" id="{A3E391FF-4179-4B67-8AB7-03043A765265}"/>
              </a:ext>
            </a:extLst>
          </p:cNvPr>
          <p:cNvCxnSpPr>
            <a:cxnSpLocks/>
          </p:cNvCxnSpPr>
          <p:nvPr>
            <p:custDataLst>
              <p:tags r:id="rId28"/>
            </p:custDataLst>
          </p:nvPr>
        </p:nvCxnSpPr>
        <p:spPr bwMode="auto">
          <a:xfrm flipV="1">
            <a:off x="7544548" y="3068145"/>
            <a:ext cx="685962" cy="98140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80" name="テキスト プレースホルダ 9">
            <a:extLst>
              <a:ext uri="{FF2B5EF4-FFF2-40B4-BE49-F238E27FC236}">
                <a16:creationId xmlns:a16="http://schemas.microsoft.com/office/drawing/2014/main" id="{18FEF68B-B334-49E4-9146-ABDCF63AED0C}"/>
              </a:ext>
            </a:extLst>
          </p:cNvPr>
          <p:cNvSpPr>
            <a:spLocks noGrp="1"/>
          </p:cNvSpPr>
          <p:nvPr>
            <p:custDataLst>
              <p:tags r:id="rId29"/>
            </p:custDataLst>
          </p:nvPr>
        </p:nvSpPr>
        <p:spPr bwMode="auto">
          <a:xfrm>
            <a:off x="7382819" y="610396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B866330-DB95-4DE7-BC58-5EEBF1CA449D}" type="datetime'''1''''''''9''''''9''''''''''''''''''''''''''''0'''''''''">
              <a:rPr lang="ja-JP" altLang="en-US" sz="1000" smtClean="0">
                <a:latin typeface="MS PGothic" panose="020B0600070205080204" pitchFamily="34" charset="-128"/>
                <a:ea typeface="MS PGothic" panose="020B0600070205080204" pitchFamily="34" charset="-128"/>
              </a:rPr>
              <a:pPr/>
              <a:t>1990</a:t>
            </a:fld>
            <a:endParaRPr lang="ja-JP" altLang="en-US" sz="800" dirty="0">
              <a:latin typeface="MS PGothic" panose="020B0600070205080204" pitchFamily="34" charset="-128"/>
              <a:ea typeface="MS PGothic" panose="020B0600070205080204" pitchFamily="34" charset="-128"/>
            </a:endParaRPr>
          </a:p>
        </p:txBody>
      </p:sp>
      <p:sp>
        <p:nvSpPr>
          <p:cNvPr id="283" name="テキスト プレースホルダ 9">
            <a:extLst>
              <a:ext uri="{FF2B5EF4-FFF2-40B4-BE49-F238E27FC236}">
                <a16:creationId xmlns:a16="http://schemas.microsoft.com/office/drawing/2014/main" id="{0C99E4FD-A751-42FF-A46E-2E0C1AA9D7CB}"/>
              </a:ext>
            </a:extLst>
          </p:cNvPr>
          <p:cNvSpPr>
            <a:spLocks noGrp="1"/>
          </p:cNvSpPr>
          <p:nvPr>
            <p:custDataLst>
              <p:tags r:id="rId30"/>
            </p:custDataLst>
          </p:nvPr>
        </p:nvSpPr>
        <p:spPr bwMode="auto">
          <a:xfrm>
            <a:off x="8314036" y="610396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DA3ED4-D300-4992-85C7-3A2CF8D984A1}" type="datetime'2''01''''''''''''''''''''9'''''''''''">
              <a:rPr lang="ja-JP" altLang="en-US" sz="1000" smtClean="0">
                <a:latin typeface="MS PGothic" panose="020B0600070205080204" pitchFamily="34" charset="-128"/>
                <a:ea typeface="MS PGothic" panose="020B0600070205080204" pitchFamily="34" charset="-128"/>
              </a:rPr>
              <a:pPr/>
              <a:t>2019</a:t>
            </a:fld>
            <a:endParaRPr lang="ja-JP" altLang="en-US" sz="800" dirty="0">
              <a:latin typeface="MS PGothic" panose="020B0600070205080204" pitchFamily="34" charset="-128"/>
              <a:ea typeface="MS PGothic" panose="020B0600070205080204" pitchFamily="34" charset="-128"/>
            </a:endParaRPr>
          </a:p>
        </p:txBody>
      </p:sp>
      <p:sp>
        <p:nvSpPr>
          <p:cNvPr id="285" name="テキスト プレースホルダ 9">
            <a:extLst>
              <a:ext uri="{FF2B5EF4-FFF2-40B4-BE49-F238E27FC236}">
                <a16:creationId xmlns:a16="http://schemas.microsoft.com/office/drawing/2014/main" id="{D0373BBF-93D5-4321-9BB0-5A00B060C8B5}"/>
              </a:ext>
            </a:extLst>
          </p:cNvPr>
          <p:cNvSpPr>
            <a:spLocks noGrp="1"/>
          </p:cNvSpPr>
          <p:nvPr>
            <p:custDataLst>
              <p:tags r:id="rId31"/>
            </p:custDataLst>
          </p:nvPr>
        </p:nvSpPr>
        <p:spPr bwMode="auto">
          <a:xfrm>
            <a:off x="8721758" y="3446305"/>
            <a:ext cx="685963" cy="3298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D68EB76A-6872-4B8D-90E0-9ABAD96902C6}" type="datetime'''''''''''''''''''''''交''''''''''''''''''''通事''故'''''''''''">
              <a:rPr lang="ja-JP" altLang="en-US" sz="1000" smtClean="0"/>
              <a:pPr/>
              <a:t>交通事故</a:t>
            </a:fld>
            <a:endParaRPr lang="ja-JP" altLang="en-US" sz="800" dirty="0">
              <a:latin typeface="MS PGothic" panose="020B0600070205080204" pitchFamily="34" charset="-128"/>
              <a:ea typeface="MS PGothic" panose="020B0600070205080204" pitchFamily="34" charset="-128"/>
            </a:endParaRPr>
          </a:p>
        </p:txBody>
      </p:sp>
      <p:sp>
        <p:nvSpPr>
          <p:cNvPr id="284" name="テキスト プレースホルダ 9">
            <a:extLst>
              <a:ext uri="{FF2B5EF4-FFF2-40B4-BE49-F238E27FC236}">
                <a16:creationId xmlns:a16="http://schemas.microsoft.com/office/drawing/2014/main" id="{63C26508-F423-4609-888F-4EAA58923947}"/>
              </a:ext>
            </a:extLst>
          </p:cNvPr>
          <p:cNvSpPr>
            <a:spLocks noGrp="1"/>
          </p:cNvSpPr>
          <p:nvPr>
            <p:custDataLst>
              <p:tags r:id="rId32"/>
            </p:custDataLst>
          </p:nvPr>
        </p:nvSpPr>
        <p:spPr bwMode="auto">
          <a:xfrm>
            <a:off x="8733805" y="4704695"/>
            <a:ext cx="577033" cy="296952"/>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61127928-75AD-4E80-A043-DB49EB313F20}" type="datetime'''''''''非''意''図''''''''''的''''''''''''''''''''負''''''傷'''''''">
              <a:rPr lang="zh-TW" altLang="en-US" sz="1000" smtClean="0"/>
              <a:pPr marL="0" indent="0">
                <a:spcBef>
                  <a:spcPct val="0"/>
                </a:spcBef>
                <a:buNone/>
              </a:pPr>
              <a:t>非意図的負傷</a:t>
            </a:fld>
            <a:endParaRPr lang="en-US" altLang="zh-TW" sz="1000" dirty="0"/>
          </a:p>
        </p:txBody>
      </p:sp>
      <p:sp>
        <p:nvSpPr>
          <p:cNvPr id="287" name="テキスト プレースホルダ 9">
            <a:extLst>
              <a:ext uri="{FF2B5EF4-FFF2-40B4-BE49-F238E27FC236}">
                <a16:creationId xmlns:a16="http://schemas.microsoft.com/office/drawing/2014/main" id="{FF6E8F3B-225D-4BE7-A541-F4A4D551199F}"/>
              </a:ext>
            </a:extLst>
          </p:cNvPr>
          <p:cNvSpPr>
            <a:spLocks noGrp="1"/>
          </p:cNvSpPr>
          <p:nvPr>
            <p:custDataLst>
              <p:tags r:id="rId33"/>
            </p:custDataLst>
          </p:nvPr>
        </p:nvSpPr>
        <p:spPr bwMode="auto">
          <a:xfrm>
            <a:off x="8749026" y="5486492"/>
            <a:ext cx="815976"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C4D2FA4-48CE-444F-AAA8-B74D720A2C17}" type="datetime'''自''''''''''''''傷''''''''''、''''''''個''''人&#10;間暴''力'''''''''''''">
              <a:rPr lang="zh-TW" altLang="en-US" sz="1000" smtClean="0"/>
              <a:pPr marL="0" indent="0">
                <a:spcBef>
                  <a:spcPct val="0"/>
                </a:spcBef>
                <a:buNone/>
              </a:pPr>
              <a:t>自傷、個人
間暴力</a:t>
            </a:fld>
            <a:endParaRPr lang="ja-JP" altLang="en-US" sz="1000" dirty="0"/>
          </a:p>
        </p:txBody>
      </p:sp>
      <p:sp>
        <p:nvSpPr>
          <p:cNvPr id="330" name="TextBox 329">
            <a:extLst>
              <a:ext uri="{FF2B5EF4-FFF2-40B4-BE49-F238E27FC236}">
                <a16:creationId xmlns:a16="http://schemas.microsoft.com/office/drawing/2014/main" id="{6919D52D-DAEC-4355-95A8-9AD0E66E9565}"/>
              </a:ext>
            </a:extLst>
          </p:cNvPr>
          <p:cNvSpPr txBox="1"/>
          <p:nvPr/>
        </p:nvSpPr>
        <p:spPr>
          <a:xfrm>
            <a:off x="406391" y="2204864"/>
            <a:ext cx="3531337"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200" dirty="0"/>
              <a:t>感染症および妊産婦、新生児、栄養にかかわる疾病</a:t>
            </a:r>
          </a:p>
        </p:txBody>
      </p:sp>
      <p:sp>
        <p:nvSpPr>
          <p:cNvPr id="331" name="TextBox 330">
            <a:extLst>
              <a:ext uri="{FF2B5EF4-FFF2-40B4-BE49-F238E27FC236}">
                <a16:creationId xmlns:a16="http://schemas.microsoft.com/office/drawing/2014/main" id="{69AE535F-724A-4041-84F9-6E5685A0D72F}"/>
              </a:ext>
            </a:extLst>
          </p:cNvPr>
          <p:cNvSpPr txBox="1"/>
          <p:nvPr/>
        </p:nvSpPr>
        <p:spPr>
          <a:xfrm>
            <a:off x="5173556" y="2185119"/>
            <a:ext cx="95678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dirty="0"/>
              <a:t>非感染症</a:t>
            </a:r>
          </a:p>
        </p:txBody>
      </p:sp>
      <p:sp>
        <p:nvSpPr>
          <p:cNvPr id="332" name="TextBox 331">
            <a:extLst>
              <a:ext uri="{FF2B5EF4-FFF2-40B4-BE49-F238E27FC236}">
                <a16:creationId xmlns:a16="http://schemas.microsoft.com/office/drawing/2014/main" id="{21FB4B3E-22CC-46E2-83D0-A667C5A98214}"/>
              </a:ext>
            </a:extLst>
          </p:cNvPr>
          <p:cNvSpPr txBox="1"/>
          <p:nvPr/>
        </p:nvSpPr>
        <p:spPr>
          <a:xfrm>
            <a:off x="7969605" y="2185119"/>
            <a:ext cx="933216"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noProof="1"/>
              <a:t>事故など</a:t>
            </a:r>
          </a:p>
        </p:txBody>
      </p:sp>
      <p:cxnSp>
        <p:nvCxnSpPr>
          <p:cNvPr id="334" name="Straight Connector 333">
            <a:extLst>
              <a:ext uri="{FF2B5EF4-FFF2-40B4-BE49-F238E27FC236}">
                <a16:creationId xmlns:a16="http://schemas.microsoft.com/office/drawing/2014/main" id="{366455A8-4C32-48FE-8385-ECD1577246F4}"/>
              </a:ext>
            </a:extLst>
          </p:cNvPr>
          <p:cNvCxnSpPr>
            <a:cxnSpLocks/>
          </p:cNvCxnSpPr>
          <p:nvPr/>
        </p:nvCxnSpPr>
        <p:spPr>
          <a:xfrm>
            <a:off x="374215" y="2457339"/>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F6569D0-5968-4A0D-99F3-0D9787F584CF}"/>
              </a:ext>
            </a:extLst>
          </p:cNvPr>
          <p:cNvCxnSpPr>
            <a:cxnSpLocks/>
          </p:cNvCxnSpPr>
          <p:nvPr/>
        </p:nvCxnSpPr>
        <p:spPr>
          <a:xfrm>
            <a:off x="4005745" y="2457339"/>
            <a:ext cx="3124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03D930C-03FB-4FC4-805D-7068D67608BC}"/>
              </a:ext>
            </a:extLst>
          </p:cNvPr>
          <p:cNvCxnSpPr>
            <a:cxnSpLocks/>
          </p:cNvCxnSpPr>
          <p:nvPr/>
        </p:nvCxnSpPr>
        <p:spPr>
          <a:xfrm>
            <a:off x="7240211" y="2457339"/>
            <a:ext cx="222793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3865EB3A-4E24-41F0-8562-860951DAA989}"/>
              </a:ext>
            </a:extLst>
          </p:cNvPr>
          <p:cNvSpPr txBox="1"/>
          <p:nvPr/>
        </p:nvSpPr>
        <p:spPr>
          <a:xfrm>
            <a:off x="9345488" y="4626771"/>
            <a:ext cx="425927"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1.4</a:t>
            </a:r>
            <a:endParaRPr lang="ja-JP" altLang="en-US" sz="800" dirty="0">
              <a:latin typeface="MS PGothic" panose="020B0600070205080204" pitchFamily="34" charset="-128"/>
              <a:ea typeface="MS PGothic" panose="020B0600070205080204" pitchFamily="34" charset="-128"/>
            </a:endParaRPr>
          </a:p>
        </p:txBody>
      </p:sp>
      <p:sp>
        <p:nvSpPr>
          <p:cNvPr id="347" name="TextBox 346">
            <a:extLst>
              <a:ext uri="{FF2B5EF4-FFF2-40B4-BE49-F238E27FC236}">
                <a16:creationId xmlns:a16="http://schemas.microsoft.com/office/drawing/2014/main" id="{0817A0B0-8D50-463B-8B53-0F62FDE66FC2}"/>
              </a:ext>
            </a:extLst>
          </p:cNvPr>
          <p:cNvSpPr txBox="1"/>
          <p:nvPr/>
        </p:nvSpPr>
        <p:spPr>
          <a:xfrm>
            <a:off x="9345488" y="5487306"/>
            <a:ext cx="425927"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2.2</a:t>
            </a:r>
            <a:endParaRPr lang="ja-JP" altLang="en-US" sz="800" dirty="0">
              <a:latin typeface="MS PGothic" panose="020B0600070205080204" pitchFamily="34" charset="-128"/>
              <a:ea typeface="MS PGothic" panose="020B0600070205080204" pitchFamily="34" charset="-128"/>
            </a:endParaRPr>
          </a:p>
        </p:txBody>
      </p:sp>
      <p:sp>
        <p:nvSpPr>
          <p:cNvPr id="162" name="TextBox 161">
            <a:extLst>
              <a:ext uri="{FF2B5EF4-FFF2-40B4-BE49-F238E27FC236}">
                <a16:creationId xmlns:a16="http://schemas.microsoft.com/office/drawing/2014/main" id="{7C70D51D-24D0-4FDF-ABBE-832D1806F0BF}"/>
              </a:ext>
            </a:extLst>
          </p:cNvPr>
          <p:cNvSpPr txBox="1"/>
          <p:nvPr/>
        </p:nvSpPr>
        <p:spPr>
          <a:xfrm>
            <a:off x="9078020" y="3005296"/>
            <a:ext cx="827979" cy="33855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dirty="0"/>
              <a:t>1990</a:t>
            </a:r>
            <a:r>
              <a:rPr lang="ja-JP" altLang="en-US" sz="800" dirty="0"/>
              <a:t>年から</a:t>
            </a:r>
            <a:r>
              <a:rPr lang="en-US" altLang="ja-JP" sz="800" dirty="0"/>
              <a:t>2019</a:t>
            </a:r>
            <a:r>
              <a:rPr lang="ja-JP" altLang="en-US" sz="800" dirty="0"/>
              <a:t>年の変化</a:t>
            </a:r>
          </a:p>
        </p:txBody>
      </p:sp>
      <p:cxnSp>
        <p:nvCxnSpPr>
          <p:cNvPr id="9" name="Straight Connector 8">
            <a:extLst>
              <a:ext uri="{FF2B5EF4-FFF2-40B4-BE49-F238E27FC236}">
                <a16:creationId xmlns:a16="http://schemas.microsoft.com/office/drawing/2014/main" id="{E9064D14-433C-3249-4CA0-033BAB1ECA2E}"/>
              </a:ext>
            </a:extLst>
          </p:cNvPr>
          <p:cNvCxnSpPr>
            <a:cxnSpLocks/>
            <a:stCxn id="159" idx="1"/>
          </p:cNvCxnSpPr>
          <p:nvPr/>
        </p:nvCxnSpPr>
        <p:spPr bwMode="auto">
          <a:xfrm flipH="1">
            <a:off x="5462231" y="3961705"/>
            <a:ext cx="90103" cy="84946"/>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テキスト プレースホルダ 9">
            <a:extLst>
              <a:ext uri="{FF2B5EF4-FFF2-40B4-BE49-F238E27FC236}">
                <a16:creationId xmlns:a16="http://schemas.microsoft.com/office/drawing/2014/main" id="{E9CBF076-F5D4-3857-4ACB-9AB2C15C5148}"/>
              </a:ext>
            </a:extLst>
          </p:cNvPr>
          <p:cNvSpPr>
            <a:spLocks noGrp="1"/>
          </p:cNvSpPr>
          <p:nvPr>
            <p:custDataLst>
              <p:tags r:id="rId34"/>
            </p:custDataLst>
          </p:nvPr>
        </p:nvSpPr>
        <p:spPr bwMode="auto">
          <a:xfrm>
            <a:off x="7682353" y="3479393"/>
            <a:ext cx="346075"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b="1" noProof="1">
                <a:latin typeface="MS PGothic" panose="020B0600070205080204" pitchFamily="34" charset="-128"/>
                <a:ea typeface="MS PGothic" panose="020B0600070205080204" pitchFamily="34" charset="-128"/>
              </a:rPr>
              <a:t>X1.6</a:t>
            </a:r>
            <a:endParaRPr lang="ja-JP" altLang="en-US" sz="800" b="1" dirty="0">
              <a:latin typeface="MS PGothic" panose="020B0600070205080204" pitchFamily="34" charset="-128"/>
              <a:ea typeface="MS PGothic" panose="020B0600070205080204" pitchFamily="34" charset="-128"/>
            </a:endParaRPr>
          </a:p>
        </p:txBody>
      </p:sp>
      <p:sp>
        <p:nvSpPr>
          <p:cNvPr id="17" name="テキスト プレースホルダ 9">
            <a:extLst>
              <a:ext uri="{FF2B5EF4-FFF2-40B4-BE49-F238E27FC236}">
                <a16:creationId xmlns:a16="http://schemas.microsoft.com/office/drawing/2014/main" id="{70873D54-3B7F-CB45-19F8-275176111D53}"/>
              </a:ext>
            </a:extLst>
          </p:cNvPr>
          <p:cNvSpPr>
            <a:spLocks noGrp="1"/>
          </p:cNvSpPr>
          <p:nvPr>
            <p:custDataLst>
              <p:tags r:id="rId35"/>
            </p:custDataLst>
          </p:nvPr>
        </p:nvSpPr>
        <p:spPr bwMode="gray">
          <a:xfrm>
            <a:off x="506711" y="5866282"/>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b="1" dirty="0">
                <a:latin typeface="MS PGothic" panose="020B0600070205080204" pitchFamily="34" charset="-128"/>
                <a:ea typeface="MS PGothic" panose="020B0600070205080204" pitchFamily="34" charset="-128"/>
              </a:rPr>
              <a:t>1%</a:t>
            </a:r>
            <a:endParaRPr lang="ja-JP" altLang="en-US" sz="800" b="1" dirty="0">
              <a:solidFill>
                <a:schemeClr val="bg1"/>
              </a:solidFill>
              <a:latin typeface="MS PGothic" panose="020B0600070205080204" pitchFamily="34" charset="-128"/>
              <a:ea typeface="MS PGothic" panose="020B0600070205080204" pitchFamily="34" charset="-128"/>
            </a:endParaRPr>
          </a:p>
        </p:txBody>
      </p:sp>
      <p:sp>
        <p:nvSpPr>
          <p:cNvPr id="22" name="テキスト プレースホルダ 9">
            <a:extLst>
              <a:ext uri="{FF2B5EF4-FFF2-40B4-BE49-F238E27FC236}">
                <a16:creationId xmlns:a16="http://schemas.microsoft.com/office/drawing/2014/main" id="{51BDA894-CA03-222D-AE2D-1C8419FDA00A}"/>
              </a:ext>
            </a:extLst>
          </p:cNvPr>
          <p:cNvSpPr>
            <a:spLocks noGrp="1"/>
          </p:cNvSpPr>
          <p:nvPr/>
        </p:nvSpPr>
        <p:spPr bwMode="gray">
          <a:xfrm>
            <a:off x="536873" y="55666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23%</a:t>
            </a:r>
            <a:endParaRPr lang="ja-JP" altLang="en-US" sz="900" b="1" dirty="0">
              <a:latin typeface="MS PGothic" panose="020B0600070205080204" pitchFamily="34" charset="-128"/>
              <a:ea typeface="MS PGothic" panose="020B0600070205080204" pitchFamily="34" charset="-128"/>
            </a:endParaRPr>
          </a:p>
        </p:txBody>
      </p:sp>
      <p:sp>
        <p:nvSpPr>
          <p:cNvPr id="23" name="テキスト プレースホルダ 9">
            <a:extLst>
              <a:ext uri="{FF2B5EF4-FFF2-40B4-BE49-F238E27FC236}">
                <a16:creationId xmlns:a16="http://schemas.microsoft.com/office/drawing/2014/main" id="{A2AA6E5E-C719-6CCA-AB33-B652911639DC}"/>
              </a:ext>
            </a:extLst>
          </p:cNvPr>
          <p:cNvSpPr>
            <a:spLocks noGrp="1"/>
          </p:cNvSpPr>
          <p:nvPr/>
        </p:nvSpPr>
        <p:spPr bwMode="gray">
          <a:xfrm>
            <a:off x="561206" y="476445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30%</a:t>
            </a:r>
            <a:endParaRPr lang="ja-JP" altLang="en-US" sz="900" b="1" dirty="0">
              <a:latin typeface="MS PGothic" panose="020B0600070205080204" pitchFamily="34" charset="-128"/>
              <a:ea typeface="MS PGothic" panose="020B0600070205080204" pitchFamily="34" charset="-128"/>
            </a:endParaRPr>
          </a:p>
        </p:txBody>
      </p:sp>
      <p:sp>
        <p:nvSpPr>
          <p:cNvPr id="24" name="テキスト プレースホルダ 9">
            <a:extLst>
              <a:ext uri="{FF2B5EF4-FFF2-40B4-BE49-F238E27FC236}">
                <a16:creationId xmlns:a16="http://schemas.microsoft.com/office/drawing/2014/main" id="{7A8EAAAD-CC2E-B7D9-F487-02AF7315DE94}"/>
              </a:ext>
            </a:extLst>
          </p:cNvPr>
          <p:cNvSpPr>
            <a:spLocks noGrp="1"/>
          </p:cNvSpPr>
          <p:nvPr/>
        </p:nvSpPr>
        <p:spPr bwMode="gray">
          <a:xfrm>
            <a:off x="536873" y="419176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13%</a:t>
            </a:r>
            <a:endParaRPr lang="ja-JP" altLang="en-US" sz="900" b="1" dirty="0">
              <a:latin typeface="MS PGothic" panose="020B0600070205080204" pitchFamily="34" charset="-128"/>
              <a:ea typeface="MS PGothic" panose="020B0600070205080204" pitchFamily="34" charset="-128"/>
            </a:endParaRPr>
          </a:p>
        </p:txBody>
      </p:sp>
      <p:sp>
        <p:nvSpPr>
          <p:cNvPr id="25" name="テキスト プレースホルダ 9">
            <a:extLst>
              <a:ext uri="{FF2B5EF4-FFF2-40B4-BE49-F238E27FC236}">
                <a16:creationId xmlns:a16="http://schemas.microsoft.com/office/drawing/2014/main" id="{CA5638D8-3D91-8972-B9AE-F6430088A398}"/>
              </a:ext>
            </a:extLst>
          </p:cNvPr>
          <p:cNvSpPr>
            <a:spLocks noGrp="1"/>
          </p:cNvSpPr>
          <p:nvPr/>
        </p:nvSpPr>
        <p:spPr bwMode="gray">
          <a:xfrm>
            <a:off x="536873" y="377261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15%</a:t>
            </a:r>
            <a:endParaRPr lang="ja-JP" altLang="en-US" sz="900" b="1" dirty="0">
              <a:latin typeface="MS PGothic" panose="020B0600070205080204" pitchFamily="34" charset="-128"/>
              <a:ea typeface="MS PGothic" panose="020B0600070205080204" pitchFamily="34" charset="-128"/>
            </a:endParaRPr>
          </a:p>
        </p:txBody>
      </p:sp>
      <p:sp>
        <p:nvSpPr>
          <p:cNvPr id="26" name="テキスト プレースホルダ 9">
            <a:extLst>
              <a:ext uri="{FF2B5EF4-FFF2-40B4-BE49-F238E27FC236}">
                <a16:creationId xmlns:a16="http://schemas.microsoft.com/office/drawing/2014/main" id="{EC79E650-83FD-D13B-B369-89C6D2419314}"/>
              </a:ext>
            </a:extLst>
          </p:cNvPr>
          <p:cNvSpPr>
            <a:spLocks noGrp="1"/>
          </p:cNvSpPr>
          <p:nvPr/>
        </p:nvSpPr>
        <p:spPr bwMode="gray">
          <a:xfrm>
            <a:off x="559863" y="3413731"/>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16%</a:t>
            </a:r>
            <a:endParaRPr lang="ja-JP" altLang="en-US" sz="900" b="1" dirty="0">
              <a:latin typeface="MS PGothic" panose="020B0600070205080204" pitchFamily="34" charset="-128"/>
              <a:ea typeface="MS PGothic" panose="020B0600070205080204" pitchFamily="34" charset="-128"/>
            </a:endParaRPr>
          </a:p>
        </p:txBody>
      </p:sp>
      <p:sp>
        <p:nvSpPr>
          <p:cNvPr id="31" name="テキスト プレースホルダ 9">
            <a:extLst>
              <a:ext uri="{FF2B5EF4-FFF2-40B4-BE49-F238E27FC236}">
                <a16:creationId xmlns:a16="http://schemas.microsoft.com/office/drawing/2014/main" id="{A9AF5AA1-AA37-C618-79F7-F1CA3EB3A89A}"/>
              </a:ext>
            </a:extLst>
          </p:cNvPr>
          <p:cNvSpPr>
            <a:spLocks noGrp="1"/>
          </p:cNvSpPr>
          <p:nvPr/>
        </p:nvSpPr>
        <p:spPr bwMode="gray">
          <a:xfrm>
            <a:off x="536873" y="3160018"/>
            <a:ext cx="287338" cy="152400"/>
          </a:xfrm>
          <a:prstGeom prst="rect">
            <a:avLst/>
          </a:prstGeom>
          <a:solidFill>
            <a:srgbClr val="40647F"/>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a:t>
            </a:r>
            <a:endParaRPr lang="ja-JP" altLang="en-US" sz="900" b="1" dirty="0">
              <a:latin typeface="MS PGothic" panose="020B0600070205080204" pitchFamily="34" charset="-128"/>
              <a:ea typeface="MS PGothic" panose="020B0600070205080204" pitchFamily="34" charset="-128"/>
            </a:endParaRPr>
          </a:p>
        </p:txBody>
      </p:sp>
      <p:sp>
        <p:nvSpPr>
          <p:cNvPr id="32" name="テキスト プレースホルダ 9">
            <a:extLst>
              <a:ext uri="{FF2B5EF4-FFF2-40B4-BE49-F238E27FC236}">
                <a16:creationId xmlns:a16="http://schemas.microsoft.com/office/drawing/2014/main" id="{BC0246D7-DA4B-F043-49E1-74338F95B150}"/>
              </a:ext>
            </a:extLst>
          </p:cNvPr>
          <p:cNvSpPr>
            <a:spLocks noGrp="1"/>
          </p:cNvSpPr>
          <p:nvPr/>
        </p:nvSpPr>
        <p:spPr bwMode="gray">
          <a:xfrm>
            <a:off x="1330498" y="578113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9%</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3" name="テキスト プレースホルダ 9">
            <a:extLst>
              <a:ext uri="{FF2B5EF4-FFF2-40B4-BE49-F238E27FC236}">
                <a16:creationId xmlns:a16="http://schemas.microsoft.com/office/drawing/2014/main" id="{3251FD44-0D8E-A62D-7E4F-EC867184FE75}"/>
              </a:ext>
            </a:extLst>
          </p:cNvPr>
          <p:cNvSpPr>
            <a:spLocks noGrp="1"/>
          </p:cNvSpPr>
          <p:nvPr/>
        </p:nvSpPr>
        <p:spPr bwMode="gray">
          <a:xfrm>
            <a:off x="1353294" y="5393195"/>
            <a:ext cx="287338" cy="9551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4" name="テキスト プレースホルダ 9">
            <a:extLst>
              <a:ext uri="{FF2B5EF4-FFF2-40B4-BE49-F238E27FC236}">
                <a16:creationId xmlns:a16="http://schemas.microsoft.com/office/drawing/2014/main" id="{34A3F017-BE50-F140-0E0B-CCD569EA1240}"/>
              </a:ext>
            </a:extLst>
          </p:cNvPr>
          <p:cNvSpPr>
            <a:spLocks noGrp="1"/>
          </p:cNvSpPr>
          <p:nvPr/>
        </p:nvSpPr>
        <p:spPr bwMode="gray">
          <a:xfrm>
            <a:off x="1353294" y="475139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5" name="テキスト プレースホルダ 9">
            <a:extLst>
              <a:ext uri="{FF2B5EF4-FFF2-40B4-BE49-F238E27FC236}">
                <a16:creationId xmlns:a16="http://schemas.microsoft.com/office/drawing/2014/main" id="{4A04B677-D099-3DCC-AAF6-49B240A2C5A1}"/>
              </a:ext>
            </a:extLst>
          </p:cNvPr>
          <p:cNvSpPr>
            <a:spLocks noGrp="1"/>
          </p:cNvSpPr>
          <p:nvPr/>
        </p:nvSpPr>
        <p:spPr bwMode="gray">
          <a:xfrm>
            <a:off x="1347837" y="411400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7" name="テキスト プレースホルダ 9">
            <a:extLst>
              <a:ext uri="{FF2B5EF4-FFF2-40B4-BE49-F238E27FC236}">
                <a16:creationId xmlns:a16="http://schemas.microsoft.com/office/drawing/2014/main" id="{0ECCCE4D-B615-DAA1-10C5-FF08ABB55875}"/>
              </a:ext>
            </a:extLst>
          </p:cNvPr>
          <p:cNvSpPr>
            <a:spLocks noGrp="1"/>
          </p:cNvSpPr>
          <p:nvPr/>
        </p:nvSpPr>
        <p:spPr bwMode="gray">
          <a:xfrm>
            <a:off x="1353294" y="3679526"/>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8%</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0" name="テキスト プレースホルダ 9">
            <a:extLst>
              <a:ext uri="{FF2B5EF4-FFF2-40B4-BE49-F238E27FC236}">
                <a16:creationId xmlns:a16="http://schemas.microsoft.com/office/drawing/2014/main" id="{20CC5F9E-F31F-F66E-AF50-905590477D98}"/>
              </a:ext>
            </a:extLst>
          </p:cNvPr>
          <p:cNvSpPr>
            <a:spLocks noGrp="1"/>
          </p:cNvSpPr>
          <p:nvPr/>
        </p:nvSpPr>
        <p:spPr bwMode="gray">
          <a:xfrm>
            <a:off x="1330498" y="331241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19%</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1" name="テキスト プレースホルダ 9">
            <a:extLst>
              <a:ext uri="{FF2B5EF4-FFF2-40B4-BE49-F238E27FC236}">
                <a16:creationId xmlns:a16="http://schemas.microsoft.com/office/drawing/2014/main" id="{692FEFF1-6C68-AC69-E9E0-1EED75AEDAE0}"/>
              </a:ext>
            </a:extLst>
          </p:cNvPr>
          <p:cNvSpPr>
            <a:spLocks noGrp="1"/>
          </p:cNvSpPr>
          <p:nvPr/>
        </p:nvSpPr>
        <p:spPr bwMode="gray">
          <a:xfrm>
            <a:off x="1353294" y="3004529"/>
            <a:ext cx="287338" cy="152400"/>
          </a:xfrm>
          <a:prstGeom prst="rect">
            <a:avLst/>
          </a:prstGeom>
          <a:solidFill>
            <a:srgbClr val="40647F"/>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2" name="テキスト プレースホルダ 9">
            <a:extLst>
              <a:ext uri="{FF2B5EF4-FFF2-40B4-BE49-F238E27FC236}">
                <a16:creationId xmlns:a16="http://schemas.microsoft.com/office/drawing/2014/main" id="{E2A40628-FD3A-891B-2AF2-AF95CCDE2F94}"/>
              </a:ext>
            </a:extLst>
          </p:cNvPr>
          <p:cNvSpPr>
            <a:spLocks noGrp="1"/>
          </p:cNvSpPr>
          <p:nvPr/>
        </p:nvSpPr>
        <p:spPr bwMode="gray">
          <a:xfrm>
            <a:off x="4206206" y="4225571"/>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294,150</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
        <p:nvSpPr>
          <p:cNvPr id="7" name="テキスト プレースホルダ 9">
            <a:extLst>
              <a:ext uri="{FF2B5EF4-FFF2-40B4-BE49-F238E27FC236}">
                <a16:creationId xmlns:a16="http://schemas.microsoft.com/office/drawing/2014/main" id="{CC4C78E2-F087-7B24-E007-2D321645D034}"/>
              </a:ext>
            </a:extLst>
          </p:cNvPr>
          <p:cNvSpPr>
            <a:spLocks noGrp="1"/>
          </p:cNvSpPr>
          <p:nvPr/>
        </p:nvSpPr>
        <p:spPr bwMode="gray">
          <a:xfrm>
            <a:off x="5000951" y="3253524"/>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483,533</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
        <p:nvSpPr>
          <p:cNvPr id="8" name="テキスト プレースホルダ 9">
            <a:extLst>
              <a:ext uri="{FF2B5EF4-FFF2-40B4-BE49-F238E27FC236}">
                <a16:creationId xmlns:a16="http://schemas.microsoft.com/office/drawing/2014/main" id="{CA1AB86E-2D9D-8047-024A-C695644A3876}"/>
              </a:ext>
            </a:extLst>
          </p:cNvPr>
          <p:cNvSpPr>
            <a:spLocks noGrp="1"/>
          </p:cNvSpPr>
          <p:nvPr/>
        </p:nvSpPr>
        <p:spPr bwMode="gray">
          <a:xfrm>
            <a:off x="4295670" y="56686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40%</a:t>
            </a:r>
            <a:endParaRPr lang="ja-JP" altLang="en-US" sz="900" b="1" dirty="0">
              <a:latin typeface="MS PGothic" panose="020B0600070205080204" pitchFamily="34" charset="-128"/>
              <a:ea typeface="MS PGothic" panose="020B0600070205080204" pitchFamily="34" charset="-128"/>
            </a:endParaRPr>
          </a:p>
        </p:txBody>
      </p:sp>
      <p:sp>
        <p:nvSpPr>
          <p:cNvPr id="12" name="テキスト プレースホルダ 9">
            <a:extLst>
              <a:ext uri="{FF2B5EF4-FFF2-40B4-BE49-F238E27FC236}">
                <a16:creationId xmlns:a16="http://schemas.microsoft.com/office/drawing/2014/main" id="{D27F1505-7CB7-33E7-5E6B-675331FF4058}"/>
              </a:ext>
            </a:extLst>
          </p:cNvPr>
          <p:cNvSpPr>
            <a:spLocks noGrp="1"/>
          </p:cNvSpPr>
          <p:nvPr/>
        </p:nvSpPr>
        <p:spPr bwMode="gray">
          <a:xfrm>
            <a:off x="4285481" y="522771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12%</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3" name="テキスト プレースホルダ 9">
            <a:extLst>
              <a:ext uri="{FF2B5EF4-FFF2-40B4-BE49-F238E27FC236}">
                <a16:creationId xmlns:a16="http://schemas.microsoft.com/office/drawing/2014/main" id="{CA459889-83B9-716A-52DC-EC53D00A42C1}"/>
              </a:ext>
            </a:extLst>
          </p:cNvPr>
          <p:cNvSpPr>
            <a:spLocks noGrp="1"/>
          </p:cNvSpPr>
          <p:nvPr/>
        </p:nvSpPr>
        <p:spPr bwMode="gray">
          <a:xfrm>
            <a:off x="4300207" y="500164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4" name="テキスト プレースホルダ 9">
            <a:extLst>
              <a:ext uri="{FF2B5EF4-FFF2-40B4-BE49-F238E27FC236}">
                <a16:creationId xmlns:a16="http://schemas.microsoft.com/office/drawing/2014/main" id="{05188A75-B529-20B5-C0FC-E603BE596851}"/>
              </a:ext>
            </a:extLst>
          </p:cNvPr>
          <p:cNvSpPr>
            <a:spLocks noGrp="1"/>
          </p:cNvSpPr>
          <p:nvPr/>
        </p:nvSpPr>
        <p:spPr bwMode="gray">
          <a:xfrm>
            <a:off x="4308279" y="481948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8%</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5" name="テキスト プレースホルダ 9">
            <a:extLst>
              <a:ext uri="{FF2B5EF4-FFF2-40B4-BE49-F238E27FC236}">
                <a16:creationId xmlns:a16="http://schemas.microsoft.com/office/drawing/2014/main" id="{583C70C1-7603-F880-663F-A3A6D94B2FDE}"/>
              </a:ext>
            </a:extLst>
          </p:cNvPr>
          <p:cNvSpPr>
            <a:spLocks noGrp="1"/>
          </p:cNvSpPr>
          <p:nvPr/>
        </p:nvSpPr>
        <p:spPr bwMode="gray">
          <a:xfrm>
            <a:off x="4285481" y="470164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6%</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8" name="テキスト プレースホルダ 9">
            <a:extLst>
              <a:ext uri="{FF2B5EF4-FFF2-40B4-BE49-F238E27FC236}">
                <a16:creationId xmlns:a16="http://schemas.microsoft.com/office/drawing/2014/main" id="{0AD066F0-2723-C9B3-6038-5FE3EA514019}"/>
              </a:ext>
            </a:extLst>
          </p:cNvPr>
          <p:cNvSpPr>
            <a:spLocks noGrp="1"/>
          </p:cNvSpPr>
          <p:nvPr/>
        </p:nvSpPr>
        <p:spPr bwMode="gray">
          <a:xfrm>
            <a:off x="4293201" y="461941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3%</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9" name="テキスト プレースホルダ 9">
            <a:extLst>
              <a:ext uri="{FF2B5EF4-FFF2-40B4-BE49-F238E27FC236}">
                <a16:creationId xmlns:a16="http://schemas.microsoft.com/office/drawing/2014/main" id="{0E8BFAF9-0B08-B32A-E52D-C955EF7FBF23}"/>
              </a:ext>
            </a:extLst>
          </p:cNvPr>
          <p:cNvSpPr>
            <a:spLocks noGrp="1"/>
          </p:cNvSpPr>
          <p:nvPr/>
        </p:nvSpPr>
        <p:spPr bwMode="gray">
          <a:xfrm>
            <a:off x="4295031" y="44530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16%</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20" name="テキスト プレースホルダ 9">
            <a:extLst>
              <a:ext uri="{FF2B5EF4-FFF2-40B4-BE49-F238E27FC236}">
                <a16:creationId xmlns:a16="http://schemas.microsoft.com/office/drawing/2014/main" id="{053AC7EF-29A6-8ABF-C780-A8BB6FCAE16B}"/>
              </a:ext>
            </a:extLst>
          </p:cNvPr>
          <p:cNvSpPr>
            <a:spLocks noGrp="1"/>
          </p:cNvSpPr>
          <p:nvPr/>
        </p:nvSpPr>
        <p:spPr bwMode="gray">
          <a:xfrm>
            <a:off x="5093325" y="55682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34%</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21" name="テキスト プレースホルダ 9">
            <a:extLst>
              <a:ext uri="{FF2B5EF4-FFF2-40B4-BE49-F238E27FC236}">
                <a16:creationId xmlns:a16="http://schemas.microsoft.com/office/drawing/2014/main" id="{2DD9AB91-DDBE-6F92-5D16-CE38040C5DDC}"/>
              </a:ext>
            </a:extLst>
          </p:cNvPr>
          <p:cNvSpPr>
            <a:spLocks noGrp="1"/>
          </p:cNvSpPr>
          <p:nvPr/>
        </p:nvSpPr>
        <p:spPr bwMode="gray">
          <a:xfrm>
            <a:off x="5093325" y="4851039"/>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17%</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6" name="テキスト プレースホルダ 9">
            <a:extLst>
              <a:ext uri="{FF2B5EF4-FFF2-40B4-BE49-F238E27FC236}">
                <a16:creationId xmlns:a16="http://schemas.microsoft.com/office/drawing/2014/main" id="{15C5AA0E-556F-527A-8147-719F2B2D2682}"/>
              </a:ext>
            </a:extLst>
          </p:cNvPr>
          <p:cNvSpPr>
            <a:spLocks noGrp="1"/>
          </p:cNvSpPr>
          <p:nvPr/>
        </p:nvSpPr>
        <p:spPr bwMode="gray">
          <a:xfrm>
            <a:off x="5101118" y="443623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14%</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8" name="テキスト プレースホルダ 9">
            <a:extLst>
              <a:ext uri="{FF2B5EF4-FFF2-40B4-BE49-F238E27FC236}">
                <a16:creationId xmlns:a16="http://schemas.microsoft.com/office/drawing/2014/main" id="{8FB9308C-1EEE-EF8E-60C2-64222FF5A494}"/>
              </a:ext>
            </a:extLst>
          </p:cNvPr>
          <p:cNvSpPr>
            <a:spLocks noGrp="1"/>
          </p:cNvSpPr>
          <p:nvPr/>
        </p:nvSpPr>
        <p:spPr bwMode="gray">
          <a:xfrm>
            <a:off x="5095552" y="414004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9%</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9" name="テキスト プレースホルダ 9">
            <a:extLst>
              <a:ext uri="{FF2B5EF4-FFF2-40B4-BE49-F238E27FC236}">
                <a16:creationId xmlns:a16="http://schemas.microsoft.com/office/drawing/2014/main" id="{600A2E3C-9B3E-B759-5B7B-0CE175562AF2}"/>
              </a:ext>
            </a:extLst>
          </p:cNvPr>
          <p:cNvSpPr>
            <a:spLocks noGrp="1"/>
          </p:cNvSpPr>
          <p:nvPr/>
        </p:nvSpPr>
        <p:spPr bwMode="gray">
          <a:xfrm>
            <a:off x="5108470" y="3937636"/>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2" name="テキスト プレースホルダ 9">
            <a:extLst>
              <a:ext uri="{FF2B5EF4-FFF2-40B4-BE49-F238E27FC236}">
                <a16:creationId xmlns:a16="http://schemas.microsoft.com/office/drawing/2014/main" id="{EEBD2F7D-8BBE-2751-988C-EA4020173028}"/>
              </a:ext>
            </a:extLst>
          </p:cNvPr>
          <p:cNvSpPr>
            <a:spLocks noGrp="1"/>
          </p:cNvSpPr>
          <p:nvPr/>
        </p:nvSpPr>
        <p:spPr bwMode="gray">
          <a:xfrm>
            <a:off x="5100645" y="380389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3" name="テキスト プレースホルダ 9">
            <a:extLst>
              <a:ext uri="{FF2B5EF4-FFF2-40B4-BE49-F238E27FC236}">
                <a16:creationId xmlns:a16="http://schemas.microsoft.com/office/drawing/2014/main" id="{45B853A5-A9F6-0E5C-F02E-F8C26F434648}"/>
              </a:ext>
            </a:extLst>
          </p:cNvPr>
          <p:cNvSpPr>
            <a:spLocks noGrp="1"/>
          </p:cNvSpPr>
          <p:nvPr/>
        </p:nvSpPr>
        <p:spPr bwMode="gray">
          <a:xfrm>
            <a:off x="5098214" y="353965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16%</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4" name="テキスト プレースホルダ 9">
            <a:extLst>
              <a:ext uri="{FF2B5EF4-FFF2-40B4-BE49-F238E27FC236}">
                <a16:creationId xmlns:a16="http://schemas.microsoft.com/office/drawing/2014/main" id="{DF872347-6915-0637-F40F-01762AEC610F}"/>
              </a:ext>
            </a:extLst>
          </p:cNvPr>
          <p:cNvSpPr>
            <a:spLocks noGrp="1"/>
          </p:cNvSpPr>
          <p:nvPr/>
        </p:nvSpPr>
        <p:spPr bwMode="gray">
          <a:xfrm>
            <a:off x="7492199" y="5740356"/>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23%</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5" name="テキスト プレースホルダ 9">
            <a:extLst>
              <a:ext uri="{FF2B5EF4-FFF2-40B4-BE49-F238E27FC236}">
                <a16:creationId xmlns:a16="http://schemas.microsoft.com/office/drawing/2014/main" id="{C7F05485-829A-9346-B967-57956DD101B9}"/>
              </a:ext>
            </a:extLst>
          </p:cNvPr>
          <p:cNvSpPr>
            <a:spLocks noGrp="1"/>
          </p:cNvSpPr>
          <p:nvPr/>
        </p:nvSpPr>
        <p:spPr bwMode="gray">
          <a:xfrm>
            <a:off x="7492199" y="5134539"/>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51%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6" name="テキスト プレースホルダ 9">
            <a:extLst>
              <a:ext uri="{FF2B5EF4-FFF2-40B4-BE49-F238E27FC236}">
                <a16:creationId xmlns:a16="http://schemas.microsoft.com/office/drawing/2014/main" id="{B6C426F8-1920-E7ED-7CFB-B2C7D7FD0F5F}"/>
              </a:ext>
            </a:extLst>
          </p:cNvPr>
          <p:cNvSpPr>
            <a:spLocks noGrp="1"/>
          </p:cNvSpPr>
          <p:nvPr/>
        </p:nvSpPr>
        <p:spPr bwMode="gray">
          <a:xfrm>
            <a:off x="7502823" y="443668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41%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7" name="テキスト プレースホルダ 9">
            <a:extLst>
              <a:ext uri="{FF2B5EF4-FFF2-40B4-BE49-F238E27FC236}">
                <a16:creationId xmlns:a16="http://schemas.microsoft.com/office/drawing/2014/main" id="{F2ECDA3A-300E-484C-2A6B-2B1EDC0C490F}"/>
              </a:ext>
            </a:extLst>
          </p:cNvPr>
          <p:cNvSpPr>
            <a:spLocks noGrp="1"/>
          </p:cNvSpPr>
          <p:nvPr/>
        </p:nvSpPr>
        <p:spPr bwMode="gray">
          <a:xfrm>
            <a:off x="8330540" y="54665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31%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8" name="テキスト プレースホルダ 9">
            <a:extLst>
              <a:ext uri="{FF2B5EF4-FFF2-40B4-BE49-F238E27FC236}">
                <a16:creationId xmlns:a16="http://schemas.microsoft.com/office/drawing/2014/main" id="{7D67EA97-F569-769C-BDB3-2C1C7E40BE0B}"/>
              </a:ext>
            </a:extLst>
          </p:cNvPr>
          <p:cNvSpPr>
            <a:spLocks noGrp="1"/>
          </p:cNvSpPr>
          <p:nvPr/>
        </p:nvSpPr>
        <p:spPr bwMode="gray">
          <a:xfrm>
            <a:off x="8309989" y="44530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43%</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9" name="テキスト プレースホルダ 9">
            <a:extLst>
              <a:ext uri="{FF2B5EF4-FFF2-40B4-BE49-F238E27FC236}">
                <a16:creationId xmlns:a16="http://schemas.microsoft.com/office/drawing/2014/main" id="{DDB41357-1F16-08A1-8561-463B41BB6384}"/>
              </a:ext>
            </a:extLst>
          </p:cNvPr>
          <p:cNvSpPr>
            <a:spLocks noGrp="1"/>
          </p:cNvSpPr>
          <p:nvPr/>
        </p:nvSpPr>
        <p:spPr bwMode="gray">
          <a:xfrm>
            <a:off x="8312035" y="3523769"/>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53" name="TextBox 52">
            <a:extLst>
              <a:ext uri="{FF2B5EF4-FFF2-40B4-BE49-F238E27FC236}">
                <a16:creationId xmlns:a16="http://schemas.microsoft.com/office/drawing/2014/main" id="{7E2F303C-A709-F935-37A1-E89C7F6ABDE9}"/>
              </a:ext>
            </a:extLst>
          </p:cNvPr>
          <p:cNvSpPr txBox="1"/>
          <p:nvPr/>
        </p:nvSpPr>
        <p:spPr>
          <a:xfrm>
            <a:off x="9345488" y="3424412"/>
            <a:ext cx="430495"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1.6</a:t>
            </a:r>
            <a:endParaRPr lang="ja-JP" altLang="en-US" sz="800" dirty="0">
              <a:latin typeface="MS PGothic" panose="020B0600070205080204" pitchFamily="34" charset="-128"/>
              <a:ea typeface="MS PGothic" panose="020B0600070205080204" pitchFamily="34" charset="-128"/>
            </a:endParaRPr>
          </a:p>
        </p:txBody>
      </p:sp>
      <p:cxnSp>
        <p:nvCxnSpPr>
          <p:cNvPr id="55" name="Straight Connector 54">
            <a:extLst>
              <a:ext uri="{FF2B5EF4-FFF2-40B4-BE49-F238E27FC236}">
                <a16:creationId xmlns:a16="http://schemas.microsoft.com/office/drawing/2014/main" id="{063813E3-F621-BC12-4B21-032C4644813B}"/>
              </a:ext>
            </a:extLst>
          </p:cNvPr>
          <p:cNvCxnSpPr>
            <a:cxnSpLocks/>
            <a:stCxn id="158" idx="1"/>
          </p:cNvCxnSpPr>
          <p:nvPr/>
        </p:nvCxnSpPr>
        <p:spPr bwMode="auto">
          <a:xfrm flipH="1">
            <a:off x="5470808" y="3723917"/>
            <a:ext cx="158606" cy="16549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8832B22-9EAD-D348-EAAE-7A7D293C83F1}"/>
              </a:ext>
            </a:extLst>
          </p:cNvPr>
          <p:cNvCxnSpPr>
            <a:cxnSpLocks/>
            <a:stCxn id="205" idx="1"/>
          </p:cNvCxnSpPr>
          <p:nvPr>
            <p:custDataLst>
              <p:tags r:id="rId36"/>
            </p:custDataLst>
          </p:nvPr>
        </p:nvCxnSpPr>
        <p:spPr bwMode="auto">
          <a:xfrm flipH="1">
            <a:off x="5439912" y="3478546"/>
            <a:ext cx="203078" cy="159289"/>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テキスト プレースホルダ 9">
            <a:extLst>
              <a:ext uri="{FF2B5EF4-FFF2-40B4-BE49-F238E27FC236}">
                <a16:creationId xmlns:a16="http://schemas.microsoft.com/office/drawing/2014/main" id="{D0340EB5-F01A-B41B-48DE-A19A383EC03B}"/>
              </a:ext>
            </a:extLst>
          </p:cNvPr>
          <p:cNvSpPr>
            <a:spLocks noGrp="1"/>
          </p:cNvSpPr>
          <p:nvPr/>
        </p:nvSpPr>
        <p:spPr bwMode="gray">
          <a:xfrm>
            <a:off x="7382819" y="4106562"/>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48,051</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
        <p:nvSpPr>
          <p:cNvPr id="67" name="テキスト プレースホルダ 9">
            <a:extLst>
              <a:ext uri="{FF2B5EF4-FFF2-40B4-BE49-F238E27FC236}">
                <a16:creationId xmlns:a16="http://schemas.microsoft.com/office/drawing/2014/main" id="{A42D3675-F6A6-0123-9D44-C02B0618D801}"/>
              </a:ext>
            </a:extLst>
          </p:cNvPr>
          <p:cNvSpPr>
            <a:spLocks noGrp="1"/>
          </p:cNvSpPr>
          <p:nvPr/>
        </p:nvSpPr>
        <p:spPr bwMode="gray">
          <a:xfrm>
            <a:off x="8229726" y="3089000"/>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77,416</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16976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extLst>
              <p:ext uri="{D42A27DB-BD31-4B8C-83A1-F6EECF244321}">
                <p14:modId xmlns:p14="http://schemas.microsoft.com/office/powerpoint/2010/main" val="178764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(1/2)</a:t>
            </a:r>
          </a:p>
        </p:txBody>
      </p:sp>
      <p:sp>
        <p:nvSpPr>
          <p:cNvPr id="25" name="テキスト ボックス 2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ナイジェリアの医療施設は、その経営や提供するサービスによって分類される。経営の分類では、私立病院と政府病院がある。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年時点、医療施設の大半は政府所有の一次医療施設である。ナイジェリア国民の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は現在農村部に住んでおり、彼らに最も近い病院施設はプライマリーヘルスケアセンターである。</a:t>
            </a: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472" y="6525344"/>
            <a:ext cx="8856984" cy="24622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（出所）ナイジェリア保健省「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 Health facility registry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CIH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レポート「</a:t>
            </a:r>
            <a:r>
              <a:rPr lang="en-US" altLang="ja-JP" sz="800" dirty="0"/>
              <a:t> An Overview of the Health System in Nigeria and the contributions and role of faith-based health providers in the overall health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This Day 2022</a:t>
            </a:r>
            <a:r>
              <a:rPr lang="ja-JP" altLang="en-US" sz="800" dirty="0"/>
              <a:t>年</a:t>
            </a:r>
            <a:r>
              <a:rPr lang="en-US" altLang="ja-JP" sz="800" dirty="0"/>
              <a:t>12</a:t>
            </a:r>
            <a:r>
              <a:rPr lang="ja-JP" altLang="en-US" sz="800" dirty="0"/>
              <a:t>月</a:t>
            </a:r>
            <a:r>
              <a:rPr lang="en-US" altLang="ja-JP" sz="800" dirty="0"/>
              <a:t>16</a:t>
            </a:r>
            <a:r>
              <a:rPr lang="ja-JP" altLang="en-US" sz="800" dirty="0"/>
              <a:t>日記事</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TextBox 29">
            <a:extLst>
              <a:ext uri="{FF2B5EF4-FFF2-40B4-BE49-F238E27FC236}">
                <a16:creationId xmlns:a16="http://schemas.microsoft.com/office/drawing/2014/main" id="{2F5BF967-15FB-40D5-9E83-2E8C50F8796E}"/>
              </a:ext>
            </a:extLst>
          </p:cNvPr>
          <p:cNvSpPr txBox="1"/>
          <p:nvPr/>
        </p:nvSpPr>
        <p:spPr>
          <a:xfrm>
            <a:off x="344488" y="2113111"/>
            <a:ext cx="475252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 altLang="en-US" sz="1400" noProof="1">
                <a:latin typeface="Arial Black" panose="020B0A04020102020204" pitchFamily="34" charset="0"/>
                <a:ea typeface="HGP創英角ｺﾞｼｯｸUB" pitchFamily="50" charset="-128"/>
                <a:cs typeface="+mj-cs"/>
              </a:rPr>
              <a:t>ナイジェリアの病院数(20</a:t>
            </a:r>
            <a:r>
              <a:rPr lang="en-US" altLang="ja" sz="1400" noProof="1">
                <a:latin typeface="Arial Black" panose="020B0A04020102020204" pitchFamily="34" charset="0"/>
                <a:ea typeface="HGP創英角ｺﾞｼｯｸUB" pitchFamily="50" charset="-128"/>
                <a:cs typeface="+mj-cs"/>
              </a:rPr>
              <a:t>19</a:t>
            </a:r>
            <a:r>
              <a:rPr lang="ja" altLang="en-US" sz="1400" noProof="1">
                <a:latin typeface="Arial Black" panose="020B0A04020102020204" pitchFamily="34" charset="0"/>
                <a:ea typeface="HGP創英角ｺﾞｼｯｸUB" pitchFamily="50" charset="-128"/>
                <a:cs typeface="+mj-cs"/>
              </a:rPr>
              <a:t>年)</a:t>
            </a:r>
            <a:endParaRPr lang="ja-JP" altLang="en-US" sz="1400" noProof="1">
              <a:latin typeface="Arial Black" panose="020B0A04020102020204" pitchFamily="34" charset="0"/>
              <a:ea typeface="HGP創英角ｺﾞｼｯｸUB" pitchFamily="50" charset="-128"/>
              <a:cs typeface="+mj-cs"/>
            </a:endParaRPr>
          </a:p>
        </p:txBody>
      </p:sp>
      <p:sp>
        <p:nvSpPr>
          <p:cNvPr id="5" name="4. Footnote">
            <a:extLst>
              <a:ext uri="{FF2B5EF4-FFF2-40B4-BE49-F238E27FC236}">
                <a16:creationId xmlns:a16="http://schemas.microsoft.com/office/drawing/2014/main" id="{DD91A19F-5933-4157-AF83-8046513D747B}"/>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9">
            <a:extLst>
              <a:ext uri="{FF2B5EF4-FFF2-40B4-BE49-F238E27FC236}">
                <a16:creationId xmlns:a16="http://schemas.microsoft.com/office/drawing/2014/main" id="{9E6FAA7B-9943-A121-8F0A-09EC899733A2}"/>
              </a:ext>
            </a:extLst>
          </p:cNvPr>
          <p:cNvGraphicFramePr>
            <a:graphicFrameLocks noGrp="1"/>
          </p:cNvGraphicFramePr>
          <p:nvPr>
            <p:extLst>
              <p:ext uri="{D42A27DB-BD31-4B8C-83A1-F6EECF244321}">
                <p14:modId xmlns:p14="http://schemas.microsoft.com/office/powerpoint/2010/main" val="3115302396"/>
              </p:ext>
            </p:extLst>
          </p:nvPr>
        </p:nvGraphicFramePr>
        <p:xfrm>
          <a:off x="365224" y="2473616"/>
          <a:ext cx="6243960" cy="1483360"/>
        </p:xfrm>
        <a:graphic>
          <a:graphicData uri="http://schemas.openxmlformats.org/drawingml/2006/table">
            <a:tbl>
              <a:tblPr firstRow="1" bandRow="1">
                <a:tableStyleId>{5C22544A-7EE6-4342-B048-85BDC9FD1C3A}</a:tableStyleId>
              </a:tblPr>
              <a:tblGrid>
                <a:gridCol w="3121980">
                  <a:extLst>
                    <a:ext uri="{9D8B030D-6E8A-4147-A177-3AD203B41FA5}">
                      <a16:colId xmlns:a16="http://schemas.microsoft.com/office/drawing/2014/main" val="747809509"/>
                    </a:ext>
                  </a:extLst>
                </a:gridCol>
                <a:gridCol w="3121980">
                  <a:extLst>
                    <a:ext uri="{9D8B030D-6E8A-4147-A177-3AD203B41FA5}">
                      <a16:colId xmlns:a16="http://schemas.microsoft.com/office/drawing/2014/main" val="3374749887"/>
                    </a:ext>
                  </a:extLst>
                </a:gridCol>
              </a:tblGrid>
              <a:tr h="370840">
                <a:tc>
                  <a:txBody>
                    <a:bodyPr/>
                    <a:lstStyle/>
                    <a:p>
                      <a:pPr algn="ctr"/>
                      <a:r>
                        <a:rPr kumimoji="1" lang="ja-JP" altLang="en-US" sz="1400" b="0" dirty="0">
                          <a:latin typeface="HGP創英角ｺﾞｼｯｸUB" panose="020B0900000000000000" pitchFamily="50" charset="-128"/>
                          <a:ea typeface="HGP創英角ｺﾞｼｯｸUB" panose="020B0900000000000000" pitchFamily="50" charset="-128"/>
                        </a:rPr>
                        <a:t>所有者区分</a:t>
                      </a:r>
                    </a:p>
                  </a:txBody>
                  <a:tcPr>
                    <a:solidFill>
                      <a:srgbClr val="3D6AA7"/>
                    </a:solidFill>
                  </a:tcPr>
                </a:tc>
                <a:tc>
                  <a:txBody>
                    <a:bodyPr/>
                    <a:lstStyle/>
                    <a:p>
                      <a:pPr algn="ctr"/>
                      <a:r>
                        <a:rPr kumimoji="1" lang="ja-JP" altLang="en-US" sz="1400" b="0" dirty="0">
                          <a:latin typeface="HGP創英角ｺﾞｼｯｸUB" panose="020B0900000000000000" pitchFamily="50" charset="-128"/>
                          <a:ea typeface="HGP創英角ｺﾞｼｯｸUB" panose="020B0900000000000000" pitchFamily="50" charset="-128"/>
                        </a:rPr>
                        <a:t>病院及びクリニックの施設数</a:t>
                      </a:r>
                    </a:p>
                  </a:txBody>
                  <a:tcPr>
                    <a:solidFill>
                      <a:srgbClr val="3D6AA7"/>
                    </a:solidFill>
                  </a:tcPr>
                </a:tc>
                <a:extLst>
                  <a:ext uri="{0D108BD9-81ED-4DB2-BD59-A6C34878D82A}">
                    <a16:rowId xmlns:a16="http://schemas.microsoft.com/office/drawing/2014/main" val="2886516769"/>
                  </a:ext>
                </a:extLst>
              </a:tr>
              <a:tr h="370840">
                <a:tc>
                  <a:txBody>
                    <a:bodyPr/>
                    <a:lstStyle/>
                    <a:p>
                      <a:pPr algn="ctr"/>
                      <a:r>
                        <a:rPr kumimoji="1" lang="ja-JP" altLang="en-US" sz="1600" dirty="0"/>
                        <a:t>民間</a:t>
                      </a:r>
                      <a:endParaRPr kumimoji="1" lang="en-US" altLang="ja-JP" sz="1600" dirty="0"/>
                    </a:p>
                  </a:txBody>
                  <a:tcPr>
                    <a:noFill/>
                  </a:tcPr>
                </a:tc>
                <a:tc>
                  <a:txBody>
                    <a:bodyPr/>
                    <a:lstStyle/>
                    <a:p>
                      <a:pPr algn="ctr"/>
                      <a:r>
                        <a:rPr kumimoji="1" lang="en-US" altLang="ja-JP" sz="1600" dirty="0"/>
                        <a:t>10,057</a:t>
                      </a:r>
                      <a:endParaRPr kumimoji="1" lang="ja-JP" altLang="en-US" sz="1600" dirty="0"/>
                    </a:p>
                  </a:txBody>
                  <a:tcPr>
                    <a:noFill/>
                  </a:tcPr>
                </a:tc>
                <a:extLst>
                  <a:ext uri="{0D108BD9-81ED-4DB2-BD59-A6C34878D82A}">
                    <a16:rowId xmlns:a16="http://schemas.microsoft.com/office/drawing/2014/main" val="2889272626"/>
                  </a:ext>
                </a:extLst>
              </a:tr>
              <a:tr h="370840">
                <a:tc>
                  <a:txBody>
                    <a:bodyPr/>
                    <a:lstStyle/>
                    <a:p>
                      <a:pPr algn="ctr"/>
                      <a:r>
                        <a:rPr kumimoji="1" lang="ja-JP" altLang="en-US" sz="1600" dirty="0"/>
                        <a:t>公営</a:t>
                      </a:r>
                    </a:p>
                  </a:txBody>
                  <a:tcPr>
                    <a:noFill/>
                  </a:tcPr>
                </a:tc>
                <a:tc>
                  <a:txBody>
                    <a:bodyPr/>
                    <a:lstStyle/>
                    <a:p>
                      <a:pPr algn="ctr"/>
                      <a:r>
                        <a:rPr kumimoji="1" lang="en-US" altLang="ja-JP" sz="1600" dirty="0"/>
                        <a:t>28,625</a:t>
                      </a:r>
                      <a:endParaRPr kumimoji="1" lang="ja-JP" altLang="en-US" sz="1600" dirty="0"/>
                    </a:p>
                  </a:txBody>
                  <a:tcPr>
                    <a:noFill/>
                  </a:tcPr>
                </a:tc>
                <a:extLst>
                  <a:ext uri="{0D108BD9-81ED-4DB2-BD59-A6C34878D82A}">
                    <a16:rowId xmlns:a16="http://schemas.microsoft.com/office/drawing/2014/main" val="2194665755"/>
                  </a:ext>
                </a:extLst>
              </a:tr>
              <a:tr h="370840">
                <a:tc>
                  <a:txBody>
                    <a:bodyPr/>
                    <a:lstStyle/>
                    <a:p>
                      <a:pPr algn="ctr"/>
                      <a:r>
                        <a:rPr kumimoji="1" lang="ja-JP" altLang="en-US" sz="1600" dirty="0"/>
                        <a:t>合計</a:t>
                      </a:r>
                    </a:p>
                  </a:txBody>
                  <a:tcPr/>
                </a:tc>
                <a:tc>
                  <a:txBody>
                    <a:bodyPr/>
                    <a:lstStyle/>
                    <a:p>
                      <a:pPr algn="ctr"/>
                      <a:r>
                        <a:rPr kumimoji="1" lang="en-US" altLang="ja-JP" sz="1600" dirty="0"/>
                        <a:t>38,682</a:t>
                      </a:r>
                    </a:p>
                  </a:txBody>
                  <a:tcPr/>
                </a:tc>
                <a:extLst>
                  <a:ext uri="{0D108BD9-81ED-4DB2-BD59-A6C34878D82A}">
                    <a16:rowId xmlns:a16="http://schemas.microsoft.com/office/drawing/2014/main" val="1551626996"/>
                  </a:ext>
                </a:extLst>
              </a:tr>
            </a:tbl>
          </a:graphicData>
        </a:graphic>
      </p:graphicFrame>
      <p:graphicFrame>
        <p:nvGraphicFramePr>
          <p:cNvPr id="10" name="表 9">
            <a:extLst>
              <a:ext uri="{FF2B5EF4-FFF2-40B4-BE49-F238E27FC236}">
                <a16:creationId xmlns:a16="http://schemas.microsoft.com/office/drawing/2014/main" id="{DA070DBC-A197-7A75-C64C-D7C061E8F316}"/>
              </a:ext>
            </a:extLst>
          </p:cNvPr>
          <p:cNvGraphicFramePr>
            <a:graphicFrameLocks noGrp="1"/>
          </p:cNvGraphicFramePr>
          <p:nvPr>
            <p:extLst>
              <p:ext uri="{D42A27DB-BD31-4B8C-83A1-F6EECF244321}">
                <p14:modId xmlns:p14="http://schemas.microsoft.com/office/powerpoint/2010/main" val="2475578464"/>
              </p:ext>
            </p:extLst>
          </p:nvPr>
        </p:nvGraphicFramePr>
        <p:xfrm>
          <a:off x="365224" y="4239096"/>
          <a:ext cx="6243960" cy="1854200"/>
        </p:xfrm>
        <a:graphic>
          <a:graphicData uri="http://schemas.openxmlformats.org/drawingml/2006/table">
            <a:tbl>
              <a:tblPr firstRow="1" bandRow="1">
                <a:tableStyleId>{5C22544A-7EE6-4342-B048-85BDC9FD1C3A}</a:tableStyleId>
              </a:tblPr>
              <a:tblGrid>
                <a:gridCol w="3121980">
                  <a:extLst>
                    <a:ext uri="{9D8B030D-6E8A-4147-A177-3AD203B41FA5}">
                      <a16:colId xmlns:a16="http://schemas.microsoft.com/office/drawing/2014/main" val="747809509"/>
                    </a:ext>
                  </a:extLst>
                </a:gridCol>
                <a:gridCol w="3121980">
                  <a:extLst>
                    <a:ext uri="{9D8B030D-6E8A-4147-A177-3AD203B41FA5}">
                      <a16:colId xmlns:a16="http://schemas.microsoft.com/office/drawing/2014/main" val="3374749887"/>
                    </a:ext>
                  </a:extLst>
                </a:gridCol>
              </a:tblGrid>
              <a:tr h="370840">
                <a:tc>
                  <a:txBody>
                    <a:bodyPr/>
                    <a:lstStyle/>
                    <a:p>
                      <a:pPr marL="0" algn="ctr" defTabSz="914400" rtl="0" eaLnBrk="1" latinLnBrk="0" hangingPunct="1"/>
                      <a:r>
                        <a:rPr kumimoji="1" lang="ja-JP" altLang="en-US" sz="1400" b="0" kern="1200" dirty="0">
                          <a:solidFill>
                            <a:schemeClr val="lt1"/>
                          </a:solidFill>
                          <a:latin typeface="HGP創英角ｺﾞｼｯｸUB" panose="020B0900000000000000" pitchFamily="50" charset="-128"/>
                          <a:ea typeface="HGP創英角ｺﾞｼｯｸUB" panose="020B0900000000000000" pitchFamily="50" charset="-128"/>
                          <a:cs typeface="+mn-cs"/>
                        </a:rPr>
                        <a:t>レベル区分</a:t>
                      </a:r>
                    </a:p>
                  </a:txBody>
                  <a:tcPr>
                    <a:solidFill>
                      <a:srgbClr val="3D6AA7"/>
                    </a:solidFill>
                  </a:tcPr>
                </a:tc>
                <a:tc>
                  <a:txBody>
                    <a:bodyPr/>
                    <a:lstStyle/>
                    <a:p>
                      <a:pPr marL="0" algn="ctr" defTabSz="914400" rtl="0" eaLnBrk="1" latinLnBrk="0" hangingPunct="1"/>
                      <a:r>
                        <a:rPr kumimoji="1" lang="ja-JP" altLang="en-US" sz="1400" b="0" kern="1200" dirty="0">
                          <a:solidFill>
                            <a:schemeClr val="lt1"/>
                          </a:solidFill>
                          <a:latin typeface="HGP創英角ｺﾞｼｯｸUB" panose="020B0900000000000000" pitchFamily="50" charset="-128"/>
                          <a:ea typeface="HGP創英角ｺﾞｼｯｸUB" panose="020B0900000000000000" pitchFamily="50" charset="-128"/>
                          <a:cs typeface="+mn-cs"/>
                        </a:rPr>
                        <a:t>病院及びクリニックの施設数</a:t>
                      </a:r>
                    </a:p>
                  </a:txBody>
                  <a:tcPr>
                    <a:solidFill>
                      <a:srgbClr val="3D6AA7"/>
                    </a:solidFill>
                  </a:tcPr>
                </a:tc>
                <a:extLst>
                  <a:ext uri="{0D108BD9-81ED-4DB2-BD59-A6C34878D82A}">
                    <a16:rowId xmlns:a16="http://schemas.microsoft.com/office/drawing/2014/main" val="2886516769"/>
                  </a:ext>
                </a:extLst>
              </a:tr>
              <a:tr h="370840">
                <a:tc>
                  <a:txBody>
                    <a:bodyPr/>
                    <a:lstStyle/>
                    <a:p>
                      <a:pPr algn="ctr"/>
                      <a:r>
                        <a:rPr kumimoji="1" lang="en-US" altLang="ja-JP" sz="1600" dirty="0"/>
                        <a:t>PHC</a:t>
                      </a:r>
                    </a:p>
                  </a:txBody>
                  <a:tcPr>
                    <a:noFill/>
                  </a:tcPr>
                </a:tc>
                <a:tc>
                  <a:txBody>
                    <a:bodyPr/>
                    <a:lstStyle/>
                    <a:p>
                      <a:pPr algn="ctr"/>
                      <a:r>
                        <a:rPr kumimoji="1" lang="en-US" altLang="ja-JP" sz="1600" dirty="0"/>
                        <a:t>32,957</a:t>
                      </a:r>
                      <a:endParaRPr kumimoji="1" lang="ja-JP" altLang="en-US" sz="1600" dirty="0"/>
                    </a:p>
                  </a:txBody>
                  <a:tcPr>
                    <a:noFill/>
                  </a:tcPr>
                </a:tc>
                <a:extLst>
                  <a:ext uri="{0D108BD9-81ED-4DB2-BD59-A6C34878D82A}">
                    <a16:rowId xmlns:a16="http://schemas.microsoft.com/office/drawing/2014/main" val="2889272626"/>
                  </a:ext>
                </a:extLst>
              </a:tr>
              <a:tr h="370840">
                <a:tc>
                  <a:txBody>
                    <a:bodyPr/>
                    <a:lstStyle/>
                    <a:p>
                      <a:pPr algn="ctr"/>
                      <a:r>
                        <a:rPr kumimoji="1" lang="en-US" altLang="ja-JP" sz="1600" dirty="0"/>
                        <a:t>2</a:t>
                      </a:r>
                      <a:r>
                        <a:rPr kumimoji="1" lang="ja-JP" altLang="en-US" sz="1600" dirty="0"/>
                        <a:t>次病院</a:t>
                      </a:r>
                    </a:p>
                  </a:txBody>
                  <a:tcPr>
                    <a:noFill/>
                  </a:tcPr>
                </a:tc>
                <a:tc>
                  <a:txBody>
                    <a:bodyPr/>
                    <a:lstStyle/>
                    <a:p>
                      <a:pPr algn="ctr"/>
                      <a:r>
                        <a:rPr kumimoji="1" lang="en-US" altLang="ja-JP" sz="1600" dirty="0"/>
                        <a:t>5,570</a:t>
                      </a:r>
                      <a:endParaRPr kumimoji="1" lang="ja-JP" altLang="en-US" sz="1600" dirty="0"/>
                    </a:p>
                  </a:txBody>
                  <a:tcPr>
                    <a:noFill/>
                  </a:tcPr>
                </a:tc>
                <a:extLst>
                  <a:ext uri="{0D108BD9-81ED-4DB2-BD59-A6C34878D82A}">
                    <a16:rowId xmlns:a16="http://schemas.microsoft.com/office/drawing/2014/main" val="2194665755"/>
                  </a:ext>
                </a:extLst>
              </a:tr>
              <a:tr h="370840">
                <a:tc>
                  <a:txBody>
                    <a:bodyPr/>
                    <a:lstStyle/>
                    <a:p>
                      <a:pPr algn="ctr"/>
                      <a:r>
                        <a:rPr kumimoji="1" lang="en-US" altLang="ja-JP" sz="1600" dirty="0"/>
                        <a:t>3</a:t>
                      </a:r>
                      <a:r>
                        <a:rPr kumimoji="1" lang="ja-JP" altLang="en-US" sz="1600" dirty="0"/>
                        <a:t>次</a:t>
                      </a:r>
                    </a:p>
                  </a:txBody>
                  <a:tcPr>
                    <a:noFill/>
                  </a:tcPr>
                </a:tc>
                <a:tc>
                  <a:txBody>
                    <a:bodyPr/>
                    <a:lstStyle/>
                    <a:p>
                      <a:pPr algn="ctr"/>
                      <a:r>
                        <a:rPr kumimoji="1" lang="en-US" altLang="ja-JP" sz="1600" dirty="0"/>
                        <a:t>155</a:t>
                      </a:r>
                      <a:endParaRPr kumimoji="1" lang="ja-JP" altLang="en-US" sz="1600" dirty="0"/>
                    </a:p>
                  </a:txBody>
                  <a:tcPr>
                    <a:noFill/>
                  </a:tcPr>
                </a:tc>
                <a:extLst>
                  <a:ext uri="{0D108BD9-81ED-4DB2-BD59-A6C34878D82A}">
                    <a16:rowId xmlns:a16="http://schemas.microsoft.com/office/drawing/2014/main" val="1406154420"/>
                  </a:ext>
                </a:extLst>
              </a:tr>
              <a:tr h="370840">
                <a:tc>
                  <a:txBody>
                    <a:bodyPr/>
                    <a:lstStyle/>
                    <a:p>
                      <a:pPr algn="ctr"/>
                      <a:r>
                        <a:rPr kumimoji="1" lang="ja-JP" altLang="en-US" sz="1600" dirty="0"/>
                        <a:t>合計</a:t>
                      </a:r>
                    </a:p>
                  </a:txBody>
                  <a:tcPr/>
                </a:tc>
                <a:tc>
                  <a:txBody>
                    <a:bodyPr/>
                    <a:lstStyle/>
                    <a:p>
                      <a:pPr algn="ctr"/>
                      <a:r>
                        <a:rPr kumimoji="1" lang="en-US" altLang="ja-JP" sz="1600" dirty="0"/>
                        <a:t>38,682</a:t>
                      </a:r>
                    </a:p>
                  </a:txBody>
                  <a:tcPr/>
                </a:tc>
                <a:extLst>
                  <a:ext uri="{0D108BD9-81ED-4DB2-BD59-A6C34878D82A}">
                    <a16:rowId xmlns:a16="http://schemas.microsoft.com/office/drawing/2014/main" val="1551626996"/>
                  </a:ext>
                </a:extLst>
              </a:tr>
            </a:tbl>
          </a:graphicData>
        </a:graphic>
      </p:graphicFrame>
      <p:pic>
        <p:nvPicPr>
          <p:cNvPr id="16" name="図 15" descr="グラフ, 円グラフ&#10;&#10;自動的に生成された説明">
            <a:extLst>
              <a:ext uri="{FF2B5EF4-FFF2-40B4-BE49-F238E27FC236}">
                <a16:creationId xmlns:a16="http://schemas.microsoft.com/office/drawing/2014/main" id="{6E23EC9E-03CD-9829-B189-BAF21068D4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7862" y="4293096"/>
            <a:ext cx="2716400" cy="1889013"/>
          </a:xfrm>
          <a:prstGeom prst="rect">
            <a:avLst/>
          </a:prstGeom>
        </p:spPr>
      </p:pic>
      <p:pic>
        <p:nvPicPr>
          <p:cNvPr id="18" name="図 17" descr="グラフ, ダイアグラム, 円グラフ&#10;&#10;自動的に生成された説明">
            <a:extLst>
              <a:ext uri="{FF2B5EF4-FFF2-40B4-BE49-F238E27FC236}">
                <a16:creationId xmlns:a16="http://schemas.microsoft.com/office/drawing/2014/main" id="{90B221BC-F94C-8131-FFE7-A70402F2BC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3200" y="2211364"/>
            <a:ext cx="3024000" cy="2093001"/>
          </a:xfrm>
          <a:prstGeom prst="rect">
            <a:avLst/>
          </a:prstGeom>
        </p:spPr>
      </p:pic>
    </p:spTree>
    <p:extLst>
      <p:ext uri="{BB962C8B-B14F-4D97-AF65-F5344CB8AC3E}">
        <p14:creationId xmlns:p14="http://schemas.microsoft.com/office/powerpoint/2010/main" val="327521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(2/2)</a:t>
            </a:r>
          </a:p>
        </p:txBody>
      </p:sp>
      <p:sp>
        <p:nvSpPr>
          <p:cNvPr id="25" name="テキスト ボックス 2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ナイジェリアにおける病床数不足と過密状態は依然として大きな課題である。元来の病床数不足に加え、すでに重症になっている患者のセルフリファラルにより、高度な専門医療機関である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次医療機関がさらに圧迫される問題を抱えている。</a:t>
            </a:r>
          </a:p>
        </p:txBody>
      </p:sp>
      <p:sp>
        <p:nvSpPr>
          <p:cNvPr id="44" name="テキスト ボックス 115">
            <a:extLst>
              <a:ext uri="{FF2B5EF4-FFF2-40B4-BE49-F238E27FC236}">
                <a16:creationId xmlns:a16="http://schemas.microsoft.com/office/drawing/2014/main" id="{23D00061-5F00-4416-B319-2EC38643BEDF}"/>
              </a:ext>
            </a:extLst>
          </p:cNvPr>
          <p:cNvSpPr txBox="1"/>
          <p:nvPr/>
        </p:nvSpPr>
        <p:spPr>
          <a:xfrm>
            <a:off x="200471" y="6495147"/>
            <a:ext cx="9325035"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 beds (per 1,000 people) -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、ナイジェリア連邦共和国事務局「</a:t>
            </a:r>
            <a:r>
              <a:rPr lang="en-US" altLang="ja-JP" sz="800" dirty="0" err="1"/>
              <a:t>Natinal</a:t>
            </a:r>
            <a:r>
              <a:rPr lang="ja-JP" altLang="en-US" sz="800" dirty="0"/>
              <a:t>　</a:t>
            </a:r>
            <a:r>
              <a:rPr lang="en-US" altLang="ja-JP" sz="800" dirty="0"/>
              <a:t>policy for health</a:t>
            </a:r>
            <a:r>
              <a:rPr lang="ja-JP" altLang="en-US" sz="800" dirty="0"/>
              <a:t>」、</a:t>
            </a:r>
            <a:r>
              <a:rPr lang="en-US" altLang="ja-JP" sz="800" dirty="0"/>
              <a:t>NIH</a:t>
            </a:r>
            <a:r>
              <a:rPr lang="ja-JP" altLang="en-US" sz="800" dirty="0"/>
              <a:t>「</a:t>
            </a:r>
            <a:r>
              <a:rPr lang="en-US" altLang="ja-JP" sz="800" dirty="0"/>
              <a:t>Shortage of hospital bed capacity and overcrowding in emergency tertiary healthcare centers in Nigeria</a:t>
            </a:r>
            <a:r>
              <a:rPr lang="ja-JP" altLang="en-US" sz="800" dirty="0"/>
              <a:t>」</a:t>
            </a:r>
            <a:endParaRPr lang="en-US" altLang="ja-JP" sz="800" dirty="0"/>
          </a:p>
        </p:txBody>
      </p:sp>
      <p:graphicFrame>
        <p:nvGraphicFramePr>
          <p:cNvPr id="6" name="Chart 7">
            <a:extLst>
              <a:ext uri="{FF2B5EF4-FFF2-40B4-BE49-F238E27FC236}">
                <a16:creationId xmlns:a16="http://schemas.microsoft.com/office/drawing/2014/main" id="{F202766F-643F-9D9A-CB35-ED5C098543FB}"/>
              </a:ext>
            </a:extLst>
          </p:cNvPr>
          <p:cNvGraphicFramePr/>
          <p:nvPr>
            <p:extLst>
              <p:ext uri="{D42A27DB-BD31-4B8C-83A1-F6EECF244321}">
                <p14:modId xmlns:p14="http://schemas.microsoft.com/office/powerpoint/2010/main" val="2198478651"/>
              </p:ext>
            </p:extLst>
          </p:nvPr>
        </p:nvGraphicFramePr>
        <p:xfrm>
          <a:off x="380491" y="2533136"/>
          <a:ext cx="9145016" cy="3848192"/>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Rounded Corners 5">
            <a:extLst>
              <a:ext uri="{FF2B5EF4-FFF2-40B4-BE49-F238E27FC236}">
                <a16:creationId xmlns:a16="http://schemas.microsoft.com/office/drawing/2014/main" id="{FFB857C2-FACB-49A9-61FA-A9EEFB63180A}"/>
              </a:ext>
            </a:extLst>
          </p:cNvPr>
          <p:cNvSpPr/>
          <p:nvPr/>
        </p:nvSpPr>
        <p:spPr>
          <a:xfrm>
            <a:off x="2780613" y="1942223"/>
            <a:ext cx="1872208" cy="390171"/>
          </a:xfrm>
          <a:prstGeom prst="roundRect">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8" name="Oval 4">
            <a:extLst>
              <a:ext uri="{FF2B5EF4-FFF2-40B4-BE49-F238E27FC236}">
                <a16:creationId xmlns:a16="http://schemas.microsoft.com/office/drawing/2014/main" id="{984A70A6-3521-D026-70DD-52E6EA5CC4A9}"/>
              </a:ext>
            </a:extLst>
          </p:cNvPr>
          <p:cNvSpPr/>
          <p:nvPr/>
        </p:nvSpPr>
        <p:spPr>
          <a:xfrm>
            <a:off x="2072680" y="1678627"/>
            <a:ext cx="936104" cy="886277"/>
          </a:xfrm>
          <a:prstGeom prst="ellipse">
            <a:avLst/>
          </a:prstGeom>
          <a:solidFill>
            <a:srgbClr val="A2BBDC"/>
          </a:solidFill>
        </p:spPr>
        <p:txBody>
          <a:bodyPr wrap="square" rtlCol="0" anchor="ctr">
            <a:noAutofit/>
          </a:bodyPr>
          <a:lstStyle/>
          <a:p>
            <a:pPr marL="0" algn="ctr" fontAlgn="ctr">
              <a:lnSpc>
                <a:spcPct val="114000"/>
              </a:lnSpc>
              <a:spcAft>
                <a:spcPts val="400"/>
              </a:spcAft>
            </a:pPr>
            <a:r>
              <a:rPr kumimoji="1" lang="en-US" sz="1200" b="1" dirty="0">
                <a:latin typeface="MS PGothic" panose="020B0600070205080204" pitchFamily="34" charset="-128"/>
                <a:ea typeface="MS PGothic" panose="020B0600070205080204" pitchFamily="34" charset="-128"/>
              </a:rPr>
              <a:t>67,660</a:t>
            </a:r>
          </a:p>
        </p:txBody>
      </p:sp>
      <p:sp>
        <p:nvSpPr>
          <p:cNvPr id="9" name="TextBox 6">
            <a:extLst>
              <a:ext uri="{FF2B5EF4-FFF2-40B4-BE49-F238E27FC236}">
                <a16:creationId xmlns:a16="http://schemas.microsoft.com/office/drawing/2014/main" id="{3D401270-E4DA-6E73-E26F-4019C66B5C08}"/>
              </a:ext>
            </a:extLst>
          </p:cNvPr>
          <p:cNvSpPr txBox="1"/>
          <p:nvPr/>
        </p:nvSpPr>
        <p:spPr>
          <a:xfrm>
            <a:off x="3037406" y="2004964"/>
            <a:ext cx="1358621" cy="264688"/>
          </a:xfrm>
          <a:prstGeom prst="rect">
            <a:avLst/>
          </a:prstGeom>
          <a:noFill/>
        </p:spPr>
        <p:txBody>
          <a:bodyPr wrap="square" rtlCol="0">
            <a:spAutoFit/>
          </a:bodyPr>
          <a:lstStyle/>
          <a:p>
            <a:pPr algn="ctr"/>
            <a:r>
              <a:rPr kumimoji="1" lang="ja-JP" altLang="en-US" sz="1120" dirty="0">
                <a:latin typeface="MS PGothic" panose="020B0600070205080204" pitchFamily="34" charset="-128"/>
                <a:ea typeface="MS PGothic" panose="020B0600070205080204" pitchFamily="34" charset="-128"/>
                <a:cs typeface="Arial" panose="020B0604020202020204" pitchFamily="34" charset="0"/>
              </a:rPr>
              <a:t>２００４年の病床数</a:t>
            </a:r>
            <a:endParaRPr kumimoji="1" lang="en-US" sz="1120" dirty="0">
              <a:latin typeface="MS PGothic" panose="020B0600070205080204" pitchFamily="34" charset="-128"/>
              <a:ea typeface="MS PGothic" panose="020B0600070205080204" pitchFamily="34" charset="-128"/>
              <a:cs typeface="Arial" panose="020B0604020202020204" pitchFamily="34" charset="0"/>
            </a:endParaRPr>
          </a:p>
        </p:txBody>
      </p:sp>
      <p:sp>
        <p:nvSpPr>
          <p:cNvPr id="10" name="Rectangle: Rounded Corners 8">
            <a:extLst>
              <a:ext uri="{FF2B5EF4-FFF2-40B4-BE49-F238E27FC236}">
                <a16:creationId xmlns:a16="http://schemas.microsoft.com/office/drawing/2014/main" id="{C2F7B74B-34A4-A361-94D2-95A44A1BF1C5}"/>
              </a:ext>
            </a:extLst>
          </p:cNvPr>
          <p:cNvSpPr/>
          <p:nvPr/>
        </p:nvSpPr>
        <p:spPr>
          <a:xfrm>
            <a:off x="6025738" y="1942223"/>
            <a:ext cx="2311638" cy="390171"/>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algn="ctr" fontAlgn="ctr">
              <a:lnSpc>
                <a:spcPct val="114000"/>
              </a:lnSpc>
              <a:spcAft>
                <a:spcPts val="400"/>
              </a:spcAft>
            </a:pPr>
            <a:endParaRPr kumimoji="1" lang="en-US" sz="1200" dirty="0">
              <a:solidFill>
                <a:schemeClr val="tx1"/>
              </a:solidFill>
            </a:endParaRPr>
          </a:p>
        </p:txBody>
      </p:sp>
      <p:sp>
        <p:nvSpPr>
          <p:cNvPr id="11" name="Oval 9">
            <a:extLst>
              <a:ext uri="{FF2B5EF4-FFF2-40B4-BE49-F238E27FC236}">
                <a16:creationId xmlns:a16="http://schemas.microsoft.com/office/drawing/2014/main" id="{D07E4D35-5B57-0B49-443D-225822B5AB8F}"/>
              </a:ext>
            </a:extLst>
          </p:cNvPr>
          <p:cNvSpPr/>
          <p:nvPr/>
        </p:nvSpPr>
        <p:spPr>
          <a:xfrm>
            <a:off x="5317805" y="1678627"/>
            <a:ext cx="936104" cy="88627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algn="ctr" fontAlgn="ctr">
              <a:lnSpc>
                <a:spcPct val="114000"/>
              </a:lnSpc>
              <a:spcAft>
                <a:spcPts val="400"/>
              </a:spcAft>
            </a:pPr>
            <a:r>
              <a:rPr kumimoji="1" lang="en-US" sz="1200" b="1" dirty="0">
                <a:solidFill>
                  <a:schemeClr val="tx1"/>
                </a:solidFill>
                <a:latin typeface="MS PGothic" panose="020B0600070205080204" pitchFamily="34" charset="-128"/>
                <a:ea typeface="MS PGothic" panose="020B0600070205080204" pitchFamily="34" charset="-128"/>
              </a:rPr>
              <a:t>0.5</a:t>
            </a:r>
          </a:p>
        </p:txBody>
      </p:sp>
      <p:sp>
        <p:nvSpPr>
          <p:cNvPr id="12" name="TextBox 10">
            <a:extLst>
              <a:ext uri="{FF2B5EF4-FFF2-40B4-BE49-F238E27FC236}">
                <a16:creationId xmlns:a16="http://schemas.microsoft.com/office/drawing/2014/main" id="{0E446DA3-F246-6FDD-A857-6265B4C384FE}"/>
              </a:ext>
            </a:extLst>
          </p:cNvPr>
          <p:cNvSpPr txBox="1"/>
          <p:nvPr/>
        </p:nvSpPr>
        <p:spPr>
          <a:xfrm>
            <a:off x="6253908" y="1903243"/>
            <a:ext cx="2083467" cy="43704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２００４年</a:t>
            </a:r>
            <a:r>
              <a:rPr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時点</a:t>
            </a:r>
            <a:r>
              <a:rPr kumimoji="1"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での人口</a:t>
            </a:r>
            <a:r>
              <a:rPr kumimoji="1" lang="en-US" altLang="ja-JP"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1,000</a:t>
            </a:r>
            <a:r>
              <a:rPr kumimoji="1"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人当たりの病床数</a:t>
            </a:r>
            <a:endParaRPr kumimoji="1" 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5" name="TextBox 29">
            <a:extLst>
              <a:ext uri="{FF2B5EF4-FFF2-40B4-BE49-F238E27FC236}">
                <a16:creationId xmlns:a16="http://schemas.microsoft.com/office/drawing/2014/main" id="{907E9F83-D927-B414-0513-E24E25F19774}"/>
              </a:ext>
            </a:extLst>
          </p:cNvPr>
          <p:cNvSpPr txBox="1"/>
          <p:nvPr/>
        </p:nvSpPr>
        <p:spPr>
          <a:xfrm>
            <a:off x="200472" y="2595888"/>
            <a:ext cx="4752528" cy="215444"/>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noProof="1">
                <a:latin typeface="HGP創英角ｺﾞｼｯｸUB" panose="020B0900000000000000" pitchFamily="50" charset="-128"/>
                <a:ea typeface="HGP創英角ｺﾞｼｯｸUB" panose="020B0900000000000000" pitchFamily="50" charset="-128"/>
              </a:rPr>
              <a:t>ナイジェリアにおける人口</a:t>
            </a:r>
            <a:r>
              <a:rPr lang="en-US" altLang="ja-JP" sz="1400" noProof="1">
                <a:latin typeface="HGP創英角ｺﾞｼｯｸUB" panose="020B0900000000000000" pitchFamily="50" charset="-128"/>
                <a:ea typeface="HGP創英角ｺﾞｼｯｸUB" panose="020B0900000000000000" pitchFamily="50" charset="-128"/>
              </a:rPr>
              <a:t>1,000</a:t>
            </a:r>
            <a:r>
              <a:rPr lang="ja-JP" altLang="en-US" sz="1400" noProof="1">
                <a:latin typeface="HGP創英角ｺﾞｼｯｸUB" panose="020B0900000000000000" pitchFamily="50" charset="-128"/>
                <a:ea typeface="HGP創英角ｺﾞｼｯｸUB" panose="020B0900000000000000" pitchFamily="50" charset="-128"/>
              </a:rPr>
              <a:t>人あたりの病床数の推移</a:t>
            </a:r>
          </a:p>
        </p:txBody>
      </p:sp>
      <p:sp>
        <p:nvSpPr>
          <p:cNvPr id="15" name="吹き出し: 円形 14">
            <a:extLst>
              <a:ext uri="{FF2B5EF4-FFF2-40B4-BE49-F238E27FC236}">
                <a16:creationId xmlns:a16="http://schemas.microsoft.com/office/drawing/2014/main" id="{DC050487-F52B-CC7C-25E5-0FD032632203}"/>
              </a:ext>
            </a:extLst>
          </p:cNvPr>
          <p:cNvSpPr/>
          <p:nvPr/>
        </p:nvSpPr>
        <p:spPr>
          <a:xfrm>
            <a:off x="3877644" y="2928242"/>
            <a:ext cx="2148093" cy="657013"/>
          </a:xfrm>
          <a:prstGeom prst="wedgeEllipseCallout">
            <a:avLst>
              <a:gd name="adj1" fmla="val -60622"/>
              <a:gd name="adj2" fmla="val -26612"/>
            </a:avLst>
          </a:prstGeom>
          <a:solidFill>
            <a:srgbClr val="A2BBDC"/>
          </a:solidFill>
        </p:spPr>
        <p:txBody>
          <a:bodyPr wrap="square" rtlCol="0" anchor="ctr">
            <a:noAutofit/>
          </a:bodyPr>
          <a:lstStyle/>
          <a:p>
            <a:pPr marL="0" algn="ctr" fontAlgn="ctr">
              <a:lnSpc>
                <a:spcPct val="114000"/>
              </a:lnSpc>
              <a:spcAft>
                <a:spcPts val="400"/>
              </a:spcAft>
            </a:pPr>
            <a:r>
              <a:rPr lang="ja-JP" altLang="en-US" sz="1100" noProof="1">
                <a:latin typeface="+mj-lt"/>
                <a:ea typeface="ＭＳ Ｐゴシック" panose="020B0600070205080204" pitchFamily="50" charset="-128"/>
                <a:cs typeface="Arial" panose="020B0604020202020204" pitchFamily="34" charset="0"/>
              </a:rPr>
              <a:t>初の国民健康保健法（</a:t>
            </a:r>
            <a:r>
              <a:rPr lang="en-US" altLang="ja-JP" sz="1100" noProof="1">
                <a:latin typeface="+mj-lt"/>
                <a:ea typeface="ＭＳ Ｐゴシック" panose="020B0600070205080204" pitchFamily="50" charset="-128"/>
                <a:cs typeface="Arial" panose="020B0604020202020204" pitchFamily="34" charset="0"/>
              </a:rPr>
              <a:t>NHA</a:t>
            </a:r>
            <a:r>
              <a:rPr lang="ja-JP" altLang="en-US" sz="1100" noProof="1">
                <a:latin typeface="+mj-lt"/>
                <a:ea typeface="ＭＳ Ｐゴシック" panose="020B0600070205080204" pitchFamily="50" charset="-128"/>
                <a:cs typeface="Arial" panose="020B0604020202020204" pitchFamily="34" charset="0"/>
              </a:rPr>
              <a:t>）が制定される</a:t>
            </a:r>
            <a:endParaRPr kumimoji="1" lang="ja-JP" altLang="en-US" sz="1100" dirty="0"/>
          </a:p>
        </p:txBody>
      </p:sp>
      <p:sp>
        <p:nvSpPr>
          <p:cNvPr id="16" name="テキスト ボックス 15">
            <a:extLst>
              <a:ext uri="{FF2B5EF4-FFF2-40B4-BE49-F238E27FC236}">
                <a16:creationId xmlns:a16="http://schemas.microsoft.com/office/drawing/2014/main" id="{E581B814-DF40-7733-CAD2-3234DF088365}"/>
              </a:ext>
            </a:extLst>
          </p:cNvPr>
          <p:cNvSpPr txBox="1"/>
          <p:nvPr/>
        </p:nvSpPr>
        <p:spPr>
          <a:xfrm>
            <a:off x="182389" y="6106560"/>
            <a:ext cx="3672409" cy="215444"/>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注：世界銀行データベースでは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年が最新データである（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2714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主な公的医療機関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連邦保健省が所有する医療施設は、全州に医療サービスを提供するために全国に広がっている。</a:t>
            </a:r>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02814"/>
            <a:ext cx="9342071" cy="215444"/>
          </a:xfrm>
          <a:prstGeom prst="rect">
            <a:avLst/>
          </a:prstGeom>
          <a:noFill/>
        </p:spPr>
        <p:txBody>
          <a:bodyPr wrap="square">
            <a:spAutoFit/>
          </a:bodyPr>
          <a:lstStyle/>
          <a:p>
            <a:r>
              <a:rPr lang="ja-JP" altLang="en-US" sz="800" dirty="0"/>
              <a:t>（出所）　ナイジェリア</a:t>
            </a:r>
            <a:r>
              <a:rPr lang="en-US" altLang="ja-JP" sz="800" dirty="0"/>
              <a:t>MOH</a:t>
            </a:r>
            <a:r>
              <a:rPr lang="ja-JP" altLang="en-US" sz="800" dirty="0"/>
              <a:t>、</a:t>
            </a:r>
            <a:r>
              <a:rPr lang="en-US" altLang="ja-JP" sz="800" dirty="0"/>
              <a:t>Business Day2019</a:t>
            </a:r>
            <a:r>
              <a:rPr lang="ja-JP" altLang="en-US" sz="800" dirty="0"/>
              <a:t>年</a:t>
            </a:r>
            <a:r>
              <a:rPr lang="en-US" altLang="ja-JP" sz="800" dirty="0"/>
              <a:t>7</a:t>
            </a:r>
            <a:r>
              <a:rPr lang="ja-JP" altLang="en-US" sz="800" dirty="0"/>
              <a:t>月</a:t>
            </a:r>
            <a:r>
              <a:rPr lang="en-US" altLang="ja-JP" sz="800" dirty="0"/>
              <a:t>19</a:t>
            </a:r>
            <a:r>
              <a:rPr lang="ja-JP" altLang="en-US" sz="800" dirty="0"/>
              <a:t>日記事、アメリカ国立衛生研究所「</a:t>
            </a:r>
            <a:r>
              <a:rPr lang="en-US" altLang="ja-JP" sz="800" dirty="0"/>
              <a:t>Intensive care admissions and outcome at the University of Calabar teaching Hospital, Nigeria</a:t>
            </a:r>
            <a:r>
              <a:rPr lang="ja-JP" altLang="en-US" sz="800" dirty="0"/>
              <a:t>」、各病院ホームページ</a:t>
            </a:r>
            <a:endParaRPr lang="en-US" sz="800" dirty="0"/>
          </a:p>
        </p:txBody>
      </p:sp>
      <p:graphicFrame>
        <p:nvGraphicFramePr>
          <p:cNvPr id="5" name="表 4">
            <a:extLst>
              <a:ext uri="{FF2B5EF4-FFF2-40B4-BE49-F238E27FC236}">
                <a16:creationId xmlns:a16="http://schemas.microsoft.com/office/drawing/2014/main" id="{818D60EE-B7F1-A141-8F98-CE9B18075821}"/>
              </a:ext>
            </a:extLst>
          </p:cNvPr>
          <p:cNvGraphicFramePr>
            <a:graphicFrameLocks noGrp="1"/>
          </p:cNvGraphicFramePr>
          <p:nvPr>
            <p:extLst>
              <p:ext uri="{D42A27DB-BD31-4B8C-83A1-F6EECF244321}">
                <p14:modId xmlns:p14="http://schemas.microsoft.com/office/powerpoint/2010/main" val="2163268104"/>
              </p:ext>
            </p:extLst>
          </p:nvPr>
        </p:nvGraphicFramePr>
        <p:xfrm>
          <a:off x="397994" y="1412777"/>
          <a:ext cx="9019502" cy="4991937"/>
        </p:xfrm>
        <a:graphic>
          <a:graphicData uri="http://schemas.openxmlformats.org/drawingml/2006/table">
            <a:tbl>
              <a:tblPr firstRow="1" bandRow="1">
                <a:tableStyleId>{5C22544A-7EE6-4342-B048-85BDC9FD1C3A}</a:tableStyleId>
              </a:tblPr>
              <a:tblGrid>
                <a:gridCol w="217874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3"/>
                    </a:ext>
                  </a:extLst>
                </a:gridCol>
                <a:gridCol w="936104">
                  <a:extLst>
                    <a:ext uri="{9D8B030D-6E8A-4147-A177-3AD203B41FA5}">
                      <a16:colId xmlns:a16="http://schemas.microsoft.com/office/drawing/2014/main" val="99111270"/>
                    </a:ext>
                  </a:extLst>
                </a:gridCol>
                <a:gridCol w="1152128">
                  <a:extLst>
                    <a:ext uri="{9D8B030D-6E8A-4147-A177-3AD203B41FA5}">
                      <a16:colId xmlns:a16="http://schemas.microsoft.com/office/drawing/2014/main" val="2138570819"/>
                    </a:ext>
                  </a:extLst>
                </a:gridCol>
                <a:gridCol w="3672408">
                  <a:extLst>
                    <a:ext uri="{9D8B030D-6E8A-4147-A177-3AD203B41FA5}">
                      <a16:colId xmlns:a16="http://schemas.microsoft.com/office/drawing/2014/main" val="611654606"/>
                    </a:ext>
                  </a:extLst>
                </a:gridCol>
              </a:tblGrid>
              <a:tr h="399947">
                <a:tc>
                  <a:txBody>
                    <a:bodyPr/>
                    <a:lstStyle/>
                    <a:p>
                      <a:pPr marL="0" algn="ctr" defTabSz="914400" rtl="0" eaLnBrk="1" fontAlgn="ctr" latinLnBrk="0" hangingPunct="1"/>
                      <a:r>
                        <a:rPr kumimoji="1" lang="ja-JP" altLang="en-US" sz="1200" b="0" kern="1200" noProof="1">
                          <a:solidFill>
                            <a:schemeClr val="lt1"/>
                          </a:solidFill>
                          <a:latin typeface="HGP創英角ｺﾞｼｯｸUB" panose="020B0900000000000000" pitchFamily="50" charset="-128"/>
                          <a:ea typeface="HGP創英角ｺﾞｼｯｸUB" panose="020B0900000000000000" pitchFamily="50" charset="-128"/>
                          <a:cs typeface="+mn-cs"/>
                        </a:rPr>
                        <a:t>名称</a:t>
                      </a: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09186">
                <a:tc>
                  <a:txBody>
                    <a:bodyPr/>
                    <a:lstStyle/>
                    <a:p>
                      <a:pPr algn="l" fontAlgn="t"/>
                      <a:r>
                        <a:rPr lang="en-US" altLang="ja-JP" sz="1120" b="1" noProof="1">
                          <a:solidFill>
                            <a:schemeClr val="tx1"/>
                          </a:solidFill>
                          <a:effectLst/>
                          <a:latin typeface="+mn-lt"/>
                          <a:ea typeface="MS PGothic" panose="020B0600070205080204" pitchFamily="34" charset="-128"/>
                        </a:rPr>
                        <a:t>University of Benin Teaching Hospital (UBTH)</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1973</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ベニン</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910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dirty="0">
                          <a:solidFill>
                            <a:schemeClr val="tx1"/>
                          </a:solidFill>
                          <a:effectLst/>
                          <a:latin typeface="+mn-ea"/>
                          <a:ea typeface="+mn-ea"/>
                        </a:rPr>
                        <a:t>UBTH</a:t>
                      </a:r>
                      <a:r>
                        <a:rPr lang="ja-JP" altLang="en-US" sz="1120" dirty="0">
                          <a:solidFill>
                            <a:schemeClr val="tx1"/>
                          </a:solidFill>
                          <a:effectLst/>
                          <a:latin typeface="+mn-ea"/>
                          <a:ea typeface="+mn-ea"/>
                        </a:rPr>
                        <a:t>は透析センター、</a:t>
                      </a:r>
                      <a:r>
                        <a:rPr lang="en-US" altLang="ja-JP" sz="1120" dirty="0">
                          <a:solidFill>
                            <a:schemeClr val="tx1"/>
                          </a:solidFill>
                          <a:effectLst/>
                          <a:latin typeface="+mn-ea"/>
                          <a:ea typeface="+mn-ea"/>
                        </a:rPr>
                        <a:t>CT</a:t>
                      </a:r>
                      <a:r>
                        <a:rPr lang="ja-JP" altLang="en-US" sz="1120" dirty="0">
                          <a:solidFill>
                            <a:schemeClr val="tx1"/>
                          </a:solidFill>
                          <a:effectLst/>
                          <a:latin typeface="+mn-ea"/>
                          <a:ea typeface="+mn-ea"/>
                        </a:rPr>
                        <a:t>スキャン・サービス、総合事故センター、酸素製造工場など病院に求められるものを効果的に備えている病院として知られている。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79440">
                <a:tc>
                  <a:txBody>
                    <a:bodyPr/>
                    <a:lstStyle/>
                    <a:p>
                      <a:pPr algn="l" fontAlgn="t"/>
                      <a:r>
                        <a:rPr lang="en-US" altLang="ja-JP" sz="1120" b="1" noProof="1">
                          <a:solidFill>
                            <a:schemeClr val="tx1"/>
                          </a:solidFill>
                          <a:effectLst/>
                          <a:latin typeface="+mn-lt"/>
                          <a:ea typeface="MS PGothic" panose="020B0600070205080204" pitchFamily="34" charset="-128"/>
                        </a:rPr>
                        <a:t>Noma Children Hospital</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1999</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ソコト</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92</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solidFill>
                            <a:schemeClr val="tx1"/>
                          </a:solidFill>
                          <a:effectLst/>
                          <a:latin typeface="+mn-ea"/>
                          <a:ea typeface="+mn-ea"/>
                        </a:rPr>
                        <a:t>ナイジェリア保健省と協力して運営されており、地域社会への働きかけ、地域における積極的な症例発見、健康促進、メンタルヘルス支援、再建手術に重点を置いている。</a:t>
                      </a:r>
                      <a:endParaRPr lang="en-US" altLang="ja-JP" sz="1120" dirty="0">
                        <a:solidFill>
                          <a:schemeClr val="tx1"/>
                        </a:solidFill>
                        <a:effectLst/>
                        <a:latin typeface="+mn-ea"/>
                        <a:ea typeface="+mn-ea"/>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09186">
                <a:tc>
                  <a:txBody>
                    <a:bodyPr/>
                    <a:lstStyle/>
                    <a:p>
                      <a:pPr algn="l" fontAlgn="t"/>
                      <a:r>
                        <a:rPr lang="en-US" altLang="ja-JP" sz="1120" b="1" noProof="1">
                          <a:solidFill>
                            <a:schemeClr val="tx1"/>
                          </a:solidFill>
                          <a:effectLst/>
                          <a:latin typeface="+mn-lt"/>
                          <a:ea typeface="MS PGothic" panose="020B0600070205080204" pitchFamily="34" charset="-128"/>
                        </a:rPr>
                        <a:t>Federal Medical Centre</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1964</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210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solidFill>
                            <a:schemeClr val="tx1"/>
                          </a:solidFill>
                          <a:effectLst/>
                          <a:latin typeface="+mn-ea"/>
                          <a:ea typeface="+mn-ea"/>
                        </a:rPr>
                        <a:t>当初はナイジェリア鉄道公社の労働者とその家族の医療ニーズに応えるためだけに設立されたが、</a:t>
                      </a:r>
                      <a:r>
                        <a:rPr lang="en-US" altLang="ja-JP" sz="1120" dirty="0">
                          <a:solidFill>
                            <a:schemeClr val="tx1"/>
                          </a:solidFill>
                          <a:effectLst/>
                          <a:latin typeface="+mn-ea"/>
                          <a:ea typeface="+mn-ea"/>
                        </a:rPr>
                        <a:t>2004</a:t>
                      </a:r>
                      <a:r>
                        <a:rPr lang="ja-JP" altLang="en-US" sz="1120" dirty="0">
                          <a:solidFill>
                            <a:schemeClr val="tx1"/>
                          </a:solidFill>
                          <a:effectLst/>
                          <a:latin typeface="+mn-ea"/>
                          <a:ea typeface="+mn-ea"/>
                        </a:rPr>
                        <a:t>年に連邦医療センターとして格上げされた。</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6478">
                <a:tc>
                  <a:txBody>
                    <a:bodyPr/>
                    <a:lstStyle/>
                    <a:p>
                      <a:pPr algn="l" fontAlgn="t"/>
                      <a:r>
                        <a:rPr lang="en-US" altLang="ja-JP" sz="1120" b="1" noProof="1">
                          <a:solidFill>
                            <a:schemeClr val="tx1"/>
                          </a:solidFill>
                          <a:effectLst/>
                          <a:latin typeface="+mn-lt"/>
                          <a:ea typeface="MS PGothic" panose="020B0600070205080204" pitchFamily="34" charset="-128"/>
                        </a:rPr>
                        <a:t>Federal Neuro-Psychiatric Hospital</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1907</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535</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solidFill>
                            <a:schemeClr val="tx1"/>
                          </a:solidFill>
                          <a:effectLst/>
                          <a:latin typeface="+mn-ea"/>
                          <a:ea typeface="+mn-ea"/>
                        </a:rPr>
                        <a:t>この病院の院長のひとりは、ナイジェリア初の女性精神科医である。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741766">
                <a:tc>
                  <a:txBody>
                    <a:bodyPr/>
                    <a:lstStyle/>
                    <a:p>
                      <a:pPr algn="l" fontAlgn="t"/>
                      <a:r>
                        <a:rPr lang="en-US" altLang="ja-JP" sz="1120" b="1" noProof="1">
                          <a:solidFill>
                            <a:schemeClr val="tx1"/>
                          </a:solidFill>
                          <a:effectLst/>
                          <a:latin typeface="+mn-lt"/>
                          <a:ea typeface="MS PGothic" panose="020B0600070205080204" pitchFamily="34" charset="-128"/>
                        </a:rPr>
                        <a:t>The University of Calabar Teaching Hospital</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1979</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クロスリバー</a:t>
                      </a:r>
                      <a:endParaRPr lang="en-US" altLang="ja-JP"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410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dirty="0">
                          <a:solidFill>
                            <a:schemeClr val="tx1"/>
                          </a:solidFill>
                          <a:effectLst/>
                          <a:latin typeface="+mn-ea"/>
                          <a:ea typeface="+mn-ea"/>
                        </a:rPr>
                        <a:t>HIV/</a:t>
                      </a:r>
                      <a:r>
                        <a:rPr lang="ja-JP" altLang="en-US" sz="1120" dirty="0">
                          <a:solidFill>
                            <a:schemeClr val="tx1"/>
                          </a:solidFill>
                          <a:effectLst/>
                          <a:latin typeface="+mn-ea"/>
                          <a:ea typeface="+mn-ea"/>
                        </a:rPr>
                        <a:t>エイズ、結核、マラリア、フィラリア症、ウイルス性出血熱などの新興・再興感染症の発生率の上昇と再興に伴い、は熱帯病研究・予防・制御研究所を設立した。</a:t>
                      </a:r>
                      <a:endParaRPr lang="en-US" altLang="ja-JP" sz="1120" dirty="0">
                        <a:solidFill>
                          <a:schemeClr val="tx1"/>
                        </a:solidFill>
                        <a:effectLst/>
                        <a:latin typeface="+mn-ea"/>
                        <a:ea typeface="+mn-ea"/>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07664435"/>
                  </a:ext>
                </a:extLst>
              </a:tr>
              <a:tr h="1066523">
                <a:tc>
                  <a:txBody>
                    <a:bodyPr/>
                    <a:lstStyle/>
                    <a:p>
                      <a:pPr algn="l" fontAlgn="t"/>
                      <a:r>
                        <a:rPr lang="en-US" altLang="ja-JP" sz="1120" b="1" noProof="1">
                          <a:solidFill>
                            <a:schemeClr val="tx1"/>
                          </a:solidFill>
                          <a:effectLst/>
                          <a:latin typeface="+mn-lt"/>
                          <a:ea typeface="MS PGothic" panose="020B0600070205080204" pitchFamily="34" charset="-128"/>
                        </a:rPr>
                        <a:t>ESUT Teaching Hospital Parklane</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1930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エヌグ</a:t>
                      </a:r>
                      <a:endParaRPr lang="en-US" altLang="ja-JP"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1200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t" latinLnBrk="0" hangingPunct="1">
                        <a:buClr>
                          <a:schemeClr val="accent6"/>
                        </a:buClr>
                        <a:buFont typeface="Arial" panose="020B0604020202020204" pitchFamily="34" charset="0"/>
                        <a:buChar char="•"/>
                      </a:pPr>
                      <a:r>
                        <a:rPr kumimoji="1" lang="en-US" altLang="ja-JP" sz="1200" kern="1200" dirty="0">
                          <a:solidFill>
                            <a:schemeClr val="tx1"/>
                          </a:solidFill>
                          <a:latin typeface="+mn-ea"/>
                          <a:ea typeface="+mn-ea"/>
                          <a:cs typeface="+mn-cs"/>
                        </a:rPr>
                        <a:t>2005</a:t>
                      </a:r>
                      <a:r>
                        <a:rPr kumimoji="1" lang="ja-JP" altLang="en-US" sz="1200" kern="1200" dirty="0">
                          <a:solidFill>
                            <a:schemeClr val="tx1"/>
                          </a:solidFill>
                          <a:latin typeface="+mn-ea"/>
                          <a:ea typeface="+mn-ea"/>
                          <a:cs typeface="+mn-cs"/>
                        </a:rPr>
                        <a:t>年に専門病院、</a:t>
                      </a:r>
                      <a:r>
                        <a:rPr kumimoji="1" lang="en-US" altLang="ja-JP" sz="1200" kern="1200" dirty="0">
                          <a:solidFill>
                            <a:schemeClr val="tx1"/>
                          </a:solidFill>
                          <a:latin typeface="+mn-ea"/>
                          <a:ea typeface="+mn-ea"/>
                          <a:cs typeface="+mn-cs"/>
                        </a:rPr>
                        <a:t>2006</a:t>
                      </a:r>
                      <a:r>
                        <a:rPr kumimoji="1" lang="ja-JP" altLang="en-US" sz="1200" kern="1200" dirty="0">
                          <a:solidFill>
                            <a:schemeClr val="tx1"/>
                          </a:solidFill>
                          <a:latin typeface="+mn-ea"/>
                          <a:ea typeface="+mn-ea"/>
                          <a:cs typeface="+mn-cs"/>
                        </a:rPr>
                        <a:t>年に教育（</a:t>
                      </a:r>
                      <a:r>
                        <a:rPr kumimoji="1" lang="en-US" altLang="ja-JP" sz="1200" kern="1200" dirty="0">
                          <a:solidFill>
                            <a:schemeClr val="tx1"/>
                          </a:solidFill>
                          <a:latin typeface="+mn-ea"/>
                          <a:ea typeface="+mn-ea"/>
                          <a:cs typeface="+mn-cs"/>
                        </a:rPr>
                        <a:t>teaching) </a:t>
                      </a:r>
                      <a:r>
                        <a:rPr kumimoji="1" lang="ja-JP" altLang="en-US" sz="1200" kern="1200" dirty="0">
                          <a:solidFill>
                            <a:schemeClr val="tx1"/>
                          </a:solidFill>
                          <a:latin typeface="+mn-ea"/>
                          <a:ea typeface="+mn-ea"/>
                          <a:cs typeface="+mn-cs"/>
                        </a:rPr>
                        <a:t>病院になった 。</a:t>
                      </a:r>
                      <a:endParaRPr kumimoji="1" lang="en-US" altLang="ja-JP" sz="1200" kern="1200" dirty="0">
                        <a:solidFill>
                          <a:schemeClr val="tx1"/>
                        </a:solidFill>
                        <a:latin typeface="+mn-ea"/>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lang="ja-JP" altLang="en-US" sz="1200" dirty="0">
                          <a:solidFill>
                            <a:schemeClr val="tx1"/>
                          </a:solidFill>
                          <a:latin typeface="+mn-ea"/>
                          <a:ea typeface="+mn-ea"/>
                        </a:rPr>
                        <a:t>教育病院としての実績は、助産学部では</a:t>
                      </a:r>
                      <a:r>
                        <a:rPr lang="en-US" altLang="ja-JP" sz="1200" dirty="0">
                          <a:solidFill>
                            <a:schemeClr val="tx1"/>
                          </a:solidFill>
                          <a:latin typeface="+mn-ea"/>
                          <a:ea typeface="+mn-ea"/>
                        </a:rPr>
                        <a:t>18</a:t>
                      </a:r>
                      <a:r>
                        <a:rPr lang="ja-JP" altLang="en-US" sz="1200" dirty="0">
                          <a:solidFill>
                            <a:schemeClr val="tx1"/>
                          </a:solidFill>
                          <a:latin typeface="+mn-ea"/>
                          <a:ea typeface="+mn-ea"/>
                        </a:rPr>
                        <a:t>か月間の トレーニングプログラムを実施。栄養学科では病棟診療に産科、 治療食の提供や、病院内の全ての病棟と診療所でカウンセリングを行っている。</a:t>
                      </a:r>
                      <a:endParaRPr lang="en-US" altLang="ja-JP" sz="1120" dirty="0">
                        <a:solidFill>
                          <a:schemeClr val="tx1"/>
                        </a:solidFill>
                        <a:effectLst/>
                        <a:latin typeface="+mn-ea"/>
                        <a:ea typeface="+mn-ea"/>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6046070"/>
                  </a:ext>
                </a:extLst>
              </a:tr>
            </a:tbl>
          </a:graphicData>
        </a:graphic>
      </p:graphicFrame>
    </p:spTree>
    <p:extLst>
      <p:ext uri="{BB962C8B-B14F-4D97-AF65-F5344CB8AC3E}">
        <p14:creationId xmlns:p14="http://schemas.microsoft.com/office/powerpoint/2010/main" val="92744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lang="ja" altLang="ja-JP"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noProof="1"/>
              <a:t>医療機関 -</a:t>
            </a:r>
            <a:r>
              <a:rPr lang="ja-JP" altLang="en-US" noProof="1"/>
              <a:t> </a:t>
            </a:r>
            <a:r>
              <a:rPr lang="ja" altLang="en-US" noProof="1"/>
              <a:t>公的医療制度の特徴</a:t>
            </a:r>
            <a:endParaRPr lang="en-US" altLang="ja-JP" dirty="0"/>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91211"/>
            <a:ext cx="9342071" cy="246221"/>
          </a:xfrm>
          <a:prstGeom prst="rect">
            <a:avLst/>
          </a:prstGeom>
          <a:noFill/>
        </p:spPr>
        <p:txBody>
          <a:bodyPr wrap="square">
            <a:spAutoFit/>
          </a:bodyPr>
          <a:lstStyle/>
          <a:p>
            <a:r>
              <a:rPr lang="ja-JP" altLang="en-US" sz="1000" noProof="1"/>
              <a:t>（出所）</a:t>
            </a:r>
            <a:r>
              <a:rPr lang="en-US" altLang="ja" sz="1000" noProof="1"/>
              <a:t> </a:t>
            </a:r>
            <a:r>
              <a:rPr lang="en-US" altLang="ja-JP" sz="1000" noProof="1"/>
              <a:t>S</a:t>
            </a:r>
            <a:r>
              <a:rPr lang="en-US" altLang="ja" sz="1000" noProof="1"/>
              <a:t>evere </a:t>
            </a:r>
            <a:r>
              <a:rPr lang="en-US" altLang="ja-JP" sz="1000" noProof="1"/>
              <a:t>M</a:t>
            </a:r>
            <a:r>
              <a:rPr lang="en-US" altLang="ja" sz="1000" noProof="1"/>
              <a:t>alaria </a:t>
            </a:r>
            <a:r>
              <a:rPr lang="en-US" altLang="ja-JP" sz="1000" noProof="1"/>
              <a:t>O</a:t>
            </a:r>
            <a:r>
              <a:rPr lang="en-US" altLang="ja" sz="1000" noProof="1"/>
              <a:t>bservatory</a:t>
            </a:r>
            <a:endParaRPr lang="en-US" sz="1000" dirty="0"/>
          </a:p>
        </p:txBody>
      </p:sp>
      <p:sp>
        <p:nvSpPr>
          <p:cNvPr id="6" name="Rectangle: Rounded Corners 5">
            <a:extLst>
              <a:ext uri="{FF2B5EF4-FFF2-40B4-BE49-F238E27FC236}">
                <a16:creationId xmlns:a16="http://schemas.microsoft.com/office/drawing/2014/main" id="{6EF556A9-8A0B-B22E-8C35-64F01FCAF80D}"/>
              </a:ext>
            </a:extLst>
          </p:cNvPr>
          <p:cNvSpPr/>
          <p:nvPr/>
        </p:nvSpPr>
        <p:spPr>
          <a:xfrm>
            <a:off x="272480" y="1268760"/>
            <a:ext cx="2592735"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sz="1400" b="1" dirty="0"/>
              <a:t>連邦政府</a:t>
            </a:r>
            <a:endParaRPr kumimoji="1" lang="en-US" sz="1400" b="1" dirty="0"/>
          </a:p>
        </p:txBody>
      </p:sp>
      <p:sp>
        <p:nvSpPr>
          <p:cNvPr id="9" name="Freeform: Shape 8">
            <a:extLst>
              <a:ext uri="{FF2B5EF4-FFF2-40B4-BE49-F238E27FC236}">
                <a16:creationId xmlns:a16="http://schemas.microsoft.com/office/drawing/2014/main" id="{822D1A31-8A9F-182B-CD0F-4BB78AA304E8}"/>
              </a:ext>
            </a:extLst>
          </p:cNvPr>
          <p:cNvSpPr/>
          <p:nvPr/>
        </p:nvSpPr>
        <p:spPr>
          <a:xfrm>
            <a:off x="272031" y="1988840"/>
            <a:ext cx="2592736" cy="4392488"/>
          </a:xfrm>
          <a:custGeom>
            <a:avLst/>
            <a:gdLst>
              <a:gd name="connsiteX0" fmla="*/ 1306194 w 2592736"/>
              <a:gd name="connsiteY0" fmla="*/ 0 h 4392488"/>
              <a:gd name="connsiteX1" fmla="*/ 2592576 w 2592736"/>
              <a:gd name="connsiteY1" fmla="*/ 648072 h 4392488"/>
              <a:gd name="connsiteX2" fmla="*/ 2592736 w 2592736"/>
              <a:gd name="connsiteY2" fmla="*/ 648072 h 4392488"/>
              <a:gd name="connsiteX3" fmla="*/ 2592736 w 2592736"/>
              <a:gd name="connsiteY3" fmla="*/ 4392488 h 4392488"/>
              <a:gd name="connsiteX4" fmla="*/ 1 w 2592736"/>
              <a:gd name="connsiteY4" fmla="*/ 4392488 h 4392488"/>
              <a:gd name="connsiteX5" fmla="*/ 1 w 2592736"/>
              <a:gd name="connsiteY5" fmla="*/ 648152 h 4392488"/>
              <a:gd name="connsiteX6" fmla="*/ 0 w 2592736"/>
              <a:gd name="connsiteY6" fmla="*/ 648152 h 4392488"/>
              <a:gd name="connsiteX7" fmla="*/ 1 w 2592736"/>
              <a:gd name="connsiteY7" fmla="*/ 648152 h 4392488"/>
              <a:gd name="connsiteX8" fmla="*/ 1 w 2592736"/>
              <a:gd name="connsiteY8" fmla="*/ 648072 h 4392488"/>
              <a:gd name="connsiteX9" fmla="*/ 161 w 2592736"/>
              <a:gd name="connsiteY9" fmla="*/ 648072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2736" h="4392488">
                <a:moveTo>
                  <a:pt x="1306194" y="0"/>
                </a:moveTo>
                <a:lnTo>
                  <a:pt x="2592576" y="648072"/>
                </a:lnTo>
                <a:lnTo>
                  <a:pt x="2592736" y="648072"/>
                </a:lnTo>
                <a:lnTo>
                  <a:pt x="2592736" y="4392488"/>
                </a:lnTo>
                <a:lnTo>
                  <a:pt x="1" y="4392488"/>
                </a:lnTo>
                <a:lnTo>
                  <a:pt x="1" y="648152"/>
                </a:lnTo>
                <a:lnTo>
                  <a:pt x="0" y="648152"/>
                </a:lnTo>
                <a:lnTo>
                  <a:pt x="1" y="648152"/>
                </a:lnTo>
                <a:lnTo>
                  <a:pt x="1" y="648072"/>
                </a:lnTo>
                <a:lnTo>
                  <a:pt x="161" y="648072"/>
                </a:lnTo>
                <a:close/>
              </a:path>
            </a:pathLst>
          </a:custGeom>
          <a:ln>
            <a:no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marL="0" algn="ctr" fontAlgn="ctr">
              <a:lnSpc>
                <a:spcPct val="114000"/>
              </a:lnSpc>
              <a:spcAft>
                <a:spcPts val="400"/>
              </a:spcAft>
            </a:pPr>
            <a:endParaRPr kumimoji="1" lang="en-US" sz="1200" dirty="0"/>
          </a:p>
        </p:txBody>
      </p:sp>
      <p:sp>
        <p:nvSpPr>
          <p:cNvPr id="11" name="TextBox 10">
            <a:extLst>
              <a:ext uri="{FF2B5EF4-FFF2-40B4-BE49-F238E27FC236}">
                <a16:creationId xmlns:a16="http://schemas.microsoft.com/office/drawing/2014/main" id="{232AB61F-B6E6-0753-DEBF-42FBFD8D3FE3}"/>
              </a:ext>
            </a:extLst>
          </p:cNvPr>
          <p:cNvSpPr txBox="1"/>
          <p:nvPr/>
        </p:nvSpPr>
        <p:spPr>
          <a:xfrm>
            <a:off x="397994" y="2708920"/>
            <a:ext cx="2394766" cy="230832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連邦政府は第三次医療を管轄し、連邦保健省（</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FMOH</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）を通じて医療政策を策定する。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endParaRPr lang="en-US"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教育病院、連邦医療センター、専門病院、医学研究機関を通じて専門的なサービスも提供している。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endParaRPr lang="en-US"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FMOH</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は三次医療に加えて、</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NMEP</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（国家マラリア撲滅プログラム）の実施を主導している。</a:t>
            </a:r>
            <a:endParaRPr kumimoji="1" lang="ja"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Rounded Corners 12">
            <a:extLst>
              <a:ext uri="{FF2B5EF4-FFF2-40B4-BE49-F238E27FC236}">
                <a16:creationId xmlns:a16="http://schemas.microsoft.com/office/drawing/2014/main" id="{A06C079E-BB82-04A4-49D5-6774B439CD5F}"/>
              </a:ext>
            </a:extLst>
          </p:cNvPr>
          <p:cNvSpPr/>
          <p:nvPr/>
        </p:nvSpPr>
        <p:spPr>
          <a:xfrm>
            <a:off x="3657081" y="1268760"/>
            <a:ext cx="2592735"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sz="1400" b="1" dirty="0"/>
              <a:t>州政府</a:t>
            </a:r>
            <a:endParaRPr kumimoji="1" lang="en-US" sz="1400" b="1" dirty="0"/>
          </a:p>
        </p:txBody>
      </p:sp>
      <p:sp>
        <p:nvSpPr>
          <p:cNvPr id="16" name="Freeform: Shape 15">
            <a:extLst>
              <a:ext uri="{FF2B5EF4-FFF2-40B4-BE49-F238E27FC236}">
                <a16:creationId xmlns:a16="http://schemas.microsoft.com/office/drawing/2014/main" id="{7D96CF48-05F0-76C4-EB76-B831256BF769}"/>
              </a:ext>
            </a:extLst>
          </p:cNvPr>
          <p:cNvSpPr/>
          <p:nvPr/>
        </p:nvSpPr>
        <p:spPr>
          <a:xfrm>
            <a:off x="3656632" y="1988840"/>
            <a:ext cx="2592736" cy="4392488"/>
          </a:xfrm>
          <a:custGeom>
            <a:avLst/>
            <a:gdLst>
              <a:gd name="connsiteX0" fmla="*/ 1306194 w 2592736"/>
              <a:gd name="connsiteY0" fmla="*/ 0 h 4392488"/>
              <a:gd name="connsiteX1" fmla="*/ 2592576 w 2592736"/>
              <a:gd name="connsiteY1" fmla="*/ 648072 h 4392488"/>
              <a:gd name="connsiteX2" fmla="*/ 2592736 w 2592736"/>
              <a:gd name="connsiteY2" fmla="*/ 648072 h 4392488"/>
              <a:gd name="connsiteX3" fmla="*/ 2592736 w 2592736"/>
              <a:gd name="connsiteY3" fmla="*/ 4392488 h 4392488"/>
              <a:gd name="connsiteX4" fmla="*/ 1 w 2592736"/>
              <a:gd name="connsiteY4" fmla="*/ 4392488 h 4392488"/>
              <a:gd name="connsiteX5" fmla="*/ 1 w 2592736"/>
              <a:gd name="connsiteY5" fmla="*/ 648152 h 4392488"/>
              <a:gd name="connsiteX6" fmla="*/ 0 w 2592736"/>
              <a:gd name="connsiteY6" fmla="*/ 648152 h 4392488"/>
              <a:gd name="connsiteX7" fmla="*/ 1 w 2592736"/>
              <a:gd name="connsiteY7" fmla="*/ 648152 h 4392488"/>
              <a:gd name="connsiteX8" fmla="*/ 1 w 2592736"/>
              <a:gd name="connsiteY8" fmla="*/ 648072 h 4392488"/>
              <a:gd name="connsiteX9" fmla="*/ 161 w 2592736"/>
              <a:gd name="connsiteY9" fmla="*/ 648072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2736" h="4392488">
                <a:moveTo>
                  <a:pt x="1306194" y="0"/>
                </a:moveTo>
                <a:lnTo>
                  <a:pt x="2592576" y="648072"/>
                </a:lnTo>
                <a:lnTo>
                  <a:pt x="2592736" y="648072"/>
                </a:lnTo>
                <a:lnTo>
                  <a:pt x="2592736" y="4392488"/>
                </a:lnTo>
                <a:lnTo>
                  <a:pt x="1" y="4392488"/>
                </a:lnTo>
                <a:lnTo>
                  <a:pt x="1" y="648152"/>
                </a:lnTo>
                <a:lnTo>
                  <a:pt x="0" y="648152"/>
                </a:lnTo>
                <a:lnTo>
                  <a:pt x="1" y="648152"/>
                </a:lnTo>
                <a:lnTo>
                  <a:pt x="1" y="648072"/>
                </a:lnTo>
                <a:lnTo>
                  <a:pt x="161" y="648072"/>
                </a:lnTo>
                <a:close/>
              </a:path>
            </a:pathLst>
          </a:custGeom>
          <a:ln>
            <a:no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marL="0" algn="ctr" fontAlgn="ctr">
              <a:lnSpc>
                <a:spcPct val="114000"/>
              </a:lnSpc>
              <a:spcAft>
                <a:spcPts val="400"/>
              </a:spcAft>
            </a:pPr>
            <a:endParaRPr kumimoji="1" lang="en-US" sz="1200" dirty="0"/>
          </a:p>
        </p:txBody>
      </p:sp>
      <p:sp>
        <p:nvSpPr>
          <p:cNvPr id="18" name="TextBox 17">
            <a:extLst>
              <a:ext uri="{FF2B5EF4-FFF2-40B4-BE49-F238E27FC236}">
                <a16:creationId xmlns:a16="http://schemas.microsoft.com/office/drawing/2014/main" id="{D054A5D5-446C-D6AE-8DD7-201D71E43E99}"/>
              </a:ext>
            </a:extLst>
          </p:cNvPr>
          <p:cNvSpPr txBox="1"/>
          <p:nvPr/>
        </p:nvSpPr>
        <p:spPr>
          <a:xfrm>
            <a:off x="3782595" y="2708920"/>
            <a:ext cx="2394766" cy="323165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州政府は、州の総合病院を通じて主に二次医療を提供し、時には州所有の教育病院を通じて三次医療を提供する。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endParaRPr kumimoji="1" lang="en-US"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また、州プライマリ・ヘルスケア開発局（</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State Primary Health Care Development Agency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）を通じて、地方行政区（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LGA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）レベルでのプライマリ・ヘルスケアの実施を調整する。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州政府は、国の政策や戦略を適応させ、エイズ、結核、マラリア・プログラムの介入策の実施を主導する。</a:t>
            </a:r>
            <a:endParaRPr kumimoji="1" lang="ja"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Rounded Corners 19">
            <a:extLst>
              <a:ext uri="{FF2B5EF4-FFF2-40B4-BE49-F238E27FC236}">
                <a16:creationId xmlns:a16="http://schemas.microsoft.com/office/drawing/2014/main" id="{D3941064-ED87-1D06-4D91-C17263AED84D}"/>
              </a:ext>
            </a:extLst>
          </p:cNvPr>
          <p:cNvSpPr/>
          <p:nvPr/>
        </p:nvSpPr>
        <p:spPr>
          <a:xfrm>
            <a:off x="7041233" y="1268760"/>
            <a:ext cx="2592735"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sz="1400" b="1" dirty="0"/>
              <a:t>地方自治体エリア</a:t>
            </a:r>
            <a:endParaRPr kumimoji="1" lang="en-US" sz="1400" b="1" dirty="0"/>
          </a:p>
        </p:txBody>
      </p:sp>
      <p:sp>
        <p:nvSpPr>
          <p:cNvPr id="21" name="Freeform: Shape 20">
            <a:extLst>
              <a:ext uri="{FF2B5EF4-FFF2-40B4-BE49-F238E27FC236}">
                <a16:creationId xmlns:a16="http://schemas.microsoft.com/office/drawing/2014/main" id="{A1243785-6C2B-3437-F365-F5A92BC856D2}"/>
              </a:ext>
            </a:extLst>
          </p:cNvPr>
          <p:cNvSpPr/>
          <p:nvPr/>
        </p:nvSpPr>
        <p:spPr>
          <a:xfrm>
            <a:off x="7040784" y="1988840"/>
            <a:ext cx="2592736" cy="4392488"/>
          </a:xfrm>
          <a:custGeom>
            <a:avLst/>
            <a:gdLst>
              <a:gd name="connsiteX0" fmla="*/ 1306194 w 2592736"/>
              <a:gd name="connsiteY0" fmla="*/ 0 h 4392488"/>
              <a:gd name="connsiteX1" fmla="*/ 2592576 w 2592736"/>
              <a:gd name="connsiteY1" fmla="*/ 648072 h 4392488"/>
              <a:gd name="connsiteX2" fmla="*/ 2592736 w 2592736"/>
              <a:gd name="connsiteY2" fmla="*/ 648072 h 4392488"/>
              <a:gd name="connsiteX3" fmla="*/ 2592736 w 2592736"/>
              <a:gd name="connsiteY3" fmla="*/ 4392488 h 4392488"/>
              <a:gd name="connsiteX4" fmla="*/ 1 w 2592736"/>
              <a:gd name="connsiteY4" fmla="*/ 4392488 h 4392488"/>
              <a:gd name="connsiteX5" fmla="*/ 1 w 2592736"/>
              <a:gd name="connsiteY5" fmla="*/ 648152 h 4392488"/>
              <a:gd name="connsiteX6" fmla="*/ 0 w 2592736"/>
              <a:gd name="connsiteY6" fmla="*/ 648152 h 4392488"/>
              <a:gd name="connsiteX7" fmla="*/ 1 w 2592736"/>
              <a:gd name="connsiteY7" fmla="*/ 648152 h 4392488"/>
              <a:gd name="connsiteX8" fmla="*/ 1 w 2592736"/>
              <a:gd name="connsiteY8" fmla="*/ 648072 h 4392488"/>
              <a:gd name="connsiteX9" fmla="*/ 161 w 2592736"/>
              <a:gd name="connsiteY9" fmla="*/ 648072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2736" h="4392488">
                <a:moveTo>
                  <a:pt x="1306194" y="0"/>
                </a:moveTo>
                <a:lnTo>
                  <a:pt x="2592576" y="648072"/>
                </a:lnTo>
                <a:lnTo>
                  <a:pt x="2592736" y="648072"/>
                </a:lnTo>
                <a:lnTo>
                  <a:pt x="2592736" y="4392488"/>
                </a:lnTo>
                <a:lnTo>
                  <a:pt x="1" y="4392488"/>
                </a:lnTo>
                <a:lnTo>
                  <a:pt x="1" y="648152"/>
                </a:lnTo>
                <a:lnTo>
                  <a:pt x="0" y="648152"/>
                </a:lnTo>
                <a:lnTo>
                  <a:pt x="1" y="648152"/>
                </a:lnTo>
                <a:lnTo>
                  <a:pt x="1" y="648072"/>
                </a:lnTo>
                <a:lnTo>
                  <a:pt x="161" y="648072"/>
                </a:lnTo>
                <a:close/>
              </a:path>
            </a:pathLst>
          </a:custGeom>
          <a:ln>
            <a:no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marL="0" algn="ctr" fontAlgn="ctr">
              <a:lnSpc>
                <a:spcPct val="114000"/>
              </a:lnSpc>
              <a:spcAft>
                <a:spcPts val="400"/>
              </a:spcAft>
            </a:pPr>
            <a:endParaRPr kumimoji="1" lang="en-US" sz="1200" dirty="0"/>
          </a:p>
        </p:txBody>
      </p:sp>
      <p:sp>
        <p:nvSpPr>
          <p:cNvPr id="22" name="TextBox 21">
            <a:extLst>
              <a:ext uri="{FF2B5EF4-FFF2-40B4-BE49-F238E27FC236}">
                <a16:creationId xmlns:a16="http://schemas.microsoft.com/office/drawing/2014/main" id="{B9EE3833-754C-9B5F-05F2-616BA0A26894}"/>
              </a:ext>
            </a:extLst>
          </p:cNvPr>
          <p:cNvSpPr txBox="1"/>
          <p:nvPr/>
        </p:nvSpPr>
        <p:spPr>
          <a:xfrm>
            <a:off x="7166747" y="2708920"/>
            <a:ext cx="2394766" cy="12003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地方行政区（</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LGA</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）はまた、区保健委員会、村保健委員会、民間医療提供者、伝統的・代替的医療提供者を管理し、サービス提供と地域社会の動員を強化している。</a:t>
            </a:r>
            <a:endParaRPr kumimoji="1" lang="ja"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26852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extLst>
              <p:ext uri="{D42A27DB-BD31-4B8C-83A1-F6EECF244321}">
                <p14:modId xmlns:p14="http://schemas.microsoft.com/office/powerpoint/2010/main" val="2339331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主な民間医療機関</a:t>
            </a:r>
            <a:endParaRPr lang="en-US" altLang="ja-JP" dirty="0"/>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128464"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r>
              <a:rPr lang="ja-JP" altLang="en-US" sz="800" dirty="0"/>
              <a:t>各病院ホームページ</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4">
            <a:extLst>
              <a:ext uri="{FF2B5EF4-FFF2-40B4-BE49-F238E27FC236}">
                <a16:creationId xmlns:a16="http://schemas.microsoft.com/office/drawing/2014/main" id="{8017BA42-F8AE-1083-6C51-10528C230C92}"/>
              </a:ext>
            </a:extLst>
          </p:cNvPr>
          <p:cNvGraphicFramePr>
            <a:graphicFrameLocks noGrp="1"/>
          </p:cNvGraphicFramePr>
          <p:nvPr>
            <p:extLst>
              <p:ext uri="{D42A27DB-BD31-4B8C-83A1-F6EECF244321}">
                <p14:modId xmlns:p14="http://schemas.microsoft.com/office/powerpoint/2010/main" val="1488479630"/>
              </p:ext>
            </p:extLst>
          </p:nvPr>
        </p:nvGraphicFramePr>
        <p:xfrm>
          <a:off x="397994" y="1124744"/>
          <a:ext cx="9019502" cy="3925756"/>
        </p:xfrm>
        <a:graphic>
          <a:graphicData uri="http://schemas.openxmlformats.org/drawingml/2006/table">
            <a:tbl>
              <a:tblPr firstRow="1" bandRow="1">
                <a:tableStyleId>{5C22544A-7EE6-4342-B048-85BDC9FD1C3A}</a:tableStyleId>
              </a:tblPr>
              <a:tblGrid>
                <a:gridCol w="2418423">
                  <a:extLst>
                    <a:ext uri="{9D8B030D-6E8A-4147-A177-3AD203B41FA5}">
                      <a16:colId xmlns:a16="http://schemas.microsoft.com/office/drawing/2014/main" val="20001"/>
                    </a:ext>
                  </a:extLst>
                </a:gridCol>
                <a:gridCol w="1056463">
                  <a:extLst>
                    <a:ext uri="{9D8B030D-6E8A-4147-A177-3AD203B41FA5}">
                      <a16:colId xmlns:a16="http://schemas.microsoft.com/office/drawing/2014/main" val="20003"/>
                    </a:ext>
                  </a:extLst>
                </a:gridCol>
                <a:gridCol w="1008112">
                  <a:extLst>
                    <a:ext uri="{9D8B030D-6E8A-4147-A177-3AD203B41FA5}">
                      <a16:colId xmlns:a16="http://schemas.microsoft.com/office/drawing/2014/main" val="99111270"/>
                    </a:ext>
                  </a:extLst>
                </a:gridCol>
                <a:gridCol w="1080120">
                  <a:extLst>
                    <a:ext uri="{9D8B030D-6E8A-4147-A177-3AD203B41FA5}">
                      <a16:colId xmlns:a16="http://schemas.microsoft.com/office/drawing/2014/main" val="2138570819"/>
                    </a:ext>
                  </a:extLst>
                </a:gridCol>
                <a:gridCol w="3456384">
                  <a:extLst>
                    <a:ext uri="{9D8B030D-6E8A-4147-A177-3AD203B41FA5}">
                      <a16:colId xmlns:a16="http://schemas.microsoft.com/office/drawing/2014/main" val="611654606"/>
                    </a:ext>
                  </a:extLst>
                </a:gridCol>
              </a:tblGrid>
              <a:tr h="601126">
                <a:tc>
                  <a:txBody>
                    <a:bodyPr/>
                    <a:lstStyle/>
                    <a:p>
                      <a:pPr marL="0" algn="ctr" defTabSz="914400" rtl="0" eaLnBrk="1" fontAlgn="ctr" latinLnBrk="0" hangingPunct="1"/>
                      <a:r>
                        <a:rPr kumimoji="1" lang="ja-JP" altLang="en-US" sz="1200" b="0" kern="1200" noProof="1">
                          <a:solidFill>
                            <a:schemeClr val="lt1"/>
                          </a:solidFill>
                          <a:latin typeface="HGP創英角ｺﾞｼｯｸUB" panose="020B0900000000000000" pitchFamily="50" charset="-128"/>
                          <a:ea typeface="HGP創英角ｺﾞｼｯｸUB" panose="020B0900000000000000" pitchFamily="50" charset="-128"/>
                          <a:cs typeface="+mn-cs"/>
                        </a:rPr>
                        <a:t>名称</a:t>
                      </a:r>
                    </a:p>
                  </a:txBody>
                  <a:tcPr anchor="ctr">
                    <a:lnL w="12700" cap="flat" cmpd="sng" algn="ctr">
                      <a:solidFill>
                        <a:schemeClr val="bg2">
                          <a:lumMod val="40000"/>
                          <a:lumOff val="6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26998">
                <a:tc>
                  <a:txBody>
                    <a:bodyPr/>
                    <a:lstStyle/>
                    <a:p>
                      <a:pPr algn="l" fontAlgn="t"/>
                      <a:r>
                        <a:rPr lang="en-US" altLang="ja-JP" sz="1120" b="1" noProof="1">
                          <a:effectLst/>
                          <a:latin typeface="+mn-lt"/>
                          <a:ea typeface="MS PGothic" panose="020B0600070205080204" pitchFamily="34" charset="-128"/>
                        </a:rPr>
                        <a:t>The Reddington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2006</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132</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a:effectLst/>
                          <a:latin typeface="MS PGothic" panose="020B0600070205080204" pitchFamily="34" charset="-128"/>
                          <a:ea typeface="MS PGothic" panose="020B0600070205080204" pitchFamily="34" charset="-128"/>
                        </a:rPr>
                        <a:t>レディントン病院は、</a:t>
                      </a:r>
                      <a:r>
                        <a:rPr lang="en-US" altLang="ja-JP" sz="1120">
                          <a:effectLst/>
                          <a:latin typeface="MS PGothic" panose="020B0600070205080204" pitchFamily="34" charset="-128"/>
                          <a:ea typeface="MS PGothic" panose="020B0600070205080204" pitchFamily="34" charset="-128"/>
                        </a:rPr>
                        <a:t>COHSASA</a:t>
                      </a:r>
                      <a:r>
                        <a:rPr lang="ja-JP" altLang="en-US" sz="1120">
                          <a:effectLst/>
                          <a:latin typeface="MS PGothic" panose="020B0600070205080204" pitchFamily="34" charset="-128"/>
                          <a:ea typeface="MS PGothic" panose="020B0600070205080204" pitchFamily="34" charset="-128"/>
                        </a:rPr>
                        <a:t>（南部アフリカ医療サービス認定評議会）から、ナイジェリアの独立病院として初めて、品質に関する完全な国際認定を受けた。</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6998">
                <a:tc>
                  <a:txBody>
                    <a:bodyPr/>
                    <a:lstStyle/>
                    <a:p>
                      <a:pPr algn="l" fontAlgn="t"/>
                      <a:r>
                        <a:rPr lang="en-US" altLang="ja-JP" sz="1120" b="1" noProof="1">
                          <a:effectLst/>
                          <a:latin typeface="+mn-lt"/>
                          <a:ea typeface="MS PGothic" panose="020B0600070205080204" pitchFamily="34" charset="-128"/>
                        </a:rPr>
                        <a:t>Meridian Hospitals</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1996</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ポートハーコート</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50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effectLst/>
                          <a:latin typeface="MS PGothic" panose="020B0600070205080204" pitchFamily="34" charset="-128"/>
                          <a:ea typeface="MS PGothic" panose="020B0600070205080204" pitchFamily="34" charset="-128"/>
                        </a:rPr>
                        <a:t>当院は、一般内科、外科、産科／婦人科、泌尿器科、不妊治療（体外受精／顕微授精）、小児科など、一般医療と専門医療を提供する複数の専門病院である。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26998">
                <a:tc>
                  <a:txBody>
                    <a:bodyPr/>
                    <a:lstStyle/>
                    <a:p>
                      <a:pPr algn="l" fontAlgn="t"/>
                      <a:r>
                        <a:rPr lang="en-US" altLang="ja-JP" sz="1120" b="1" noProof="1">
                          <a:effectLst/>
                          <a:latin typeface="+mn-lt"/>
                          <a:ea typeface="MS PGothic" panose="020B0600070205080204" pitchFamily="34" charset="-128"/>
                        </a:rPr>
                        <a:t>Oluyoro Catholic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1959</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イバダン</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160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a:effectLst/>
                          <a:latin typeface="MS PGothic" panose="020B0600070205080204" pitchFamily="34" charset="-128"/>
                          <a:ea typeface="MS PGothic" panose="020B0600070205080204" pitchFamily="34" charset="-128"/>
                        </a:rPr>
                        <a:t>イバダンで最大の私立病院。</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426998">
                <a:tc>
                  <a:txBody>
                    <a:bodyPr/>
                    <a:lstStyle/>
                    <a:p>
                      <a:pPr algn="l" fontAlgn="t"/>
                      <a:r>
                        <a:rPr lang="pl-PL" altLang="ja-JP" sz="1120" b="1" noProof="1">
                          <a:effectLst/>
                          <a:latin typeface="+mn-lt"/>
                          <a:ea typeface="MS PGothic" panose="020B0600070205080204" pitchFamily="34" charset="-128"/>
                        </a:rPr>
                        <a:t>The Eneli Kuku Obiora (EKO)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1982</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130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effectLst/>
                          <a:latin typeface="MS PGothic" panose="020B0600070205080204" pitchFamily="34" charset="-128"/>
                          <a:ea typeface="MS PGothic" panose="020B0600070205080204" pitchFamily="34" charset="-128"/>
                        </a:rPr>
                        <a:t>ラゴスの医療施設は、私立の教育病院および三次医療機関として知られており、スルレレには</a:t>
                      </a:r>
                      <a:r>
                        <a:rPr lang="en-US" altLang="ja-JP" sz="1120" dirty="0">
                          <a:effectLst/>
                          <a:latin typeface="MS PGothic" panose="020B0600070205080204" pitchFamily="34" charset="-128"/>
                          <a:ea typeface="MS PGothic" panose="020B0600070205080204" pitchFamily="34" charset="-128"/>
                        </a:rPr>
                        <a:t>40</a:t>
                      </a:r>
                      <a:r>
                        <a:rPr lang="ja-JP" altLang="en-US" sz="1120" dirty="0">
                          <a:effectLst/>
                          <a:latin typeface="MS PGothic" panose="020B0600070205080204" pitchFamily="34" charset="-128"/>
                          <a:ea typeface="MS PGothic" panose="020B0600070205080204" pitchFamily="34" charset="-128"/>
                        </a:rPr>
                        <a:t>床の二次医療施設がある。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07664435"/>
                  </a:ext>
                </a:extLst>
              </a:tr>
              <a:tr h="426998">
                <a:tc>
                  <a:txBody>
                    <a:bodyPr/>
                    <a:lstStyle/>
                    <a:p>
                      <a:pPr algn="l" fontAlgn="t"/>
                      <a:r>
                        <a:rPr lang="en-US" altLang="ja-JP" sz="1120" b="1" noProof="1">
                          <a:effectLst/>
                          <a:latin typeface="+mn-lt"/>
                          <a:ea typeface="MS PGothic" panose="020B0600070205080204" pitchFamily="34" charset="-128"/>
                        </a:rPr>
                        <a:t>Lagoon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1986</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150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effectLst/>
                          <a:latin typeface="MS PGothic" panose="020B0600070205080204" pitchFamily="34" charset="-128"/>
                          <a:ea typeface="MS PGothic" panose="020B0600070205080204" pitchFamily="34" charset="-128"/>
                        </a:rPr>
                        <a:t>ラグーン病院は、</a:t>
                      </a:r>
                      <a:r>
                        <a:rPr lang="en-US" altLang="ja-JP" sz="1120" dirty="0">
                          <a:effectLst/>
                          <a:latin typeface="MS PGothic" panose="020B0600070205080204" pitchFamily="34" charset="-128"/>
                          <a:ea typeface="MS PGothic" panose="020B0600070205080204" pitchFamily="34" charset="-128"/>
                        </a:rPr>
                        <a:t>Joint Commission National Accreditation (JCI)</a:t>
                      </a:r>
                      <a:r>
                        <a:rPr lang="ja-JP" altLang="en-US" sz="1120" dirty="0">
                          <a:effectLst/>
                          <a:latin typeface="MS PGothic" panose="020B0600070205080204" pitchFamily="34" charset="-128"/>
                          <a:ea typeface="MS PGothic" panose="020B0600070205080204" pitchFamily="34" charset="-128"/>
                        </a:rPr>
                        <a:t>から</a:t>
                      </a:r>
                      <a:r>
                        <a:rPr lang="en-US" altLang="ja-JP" sz="1120" dirty="0">
                          <a:effectLst/>
                          <a:latin typeface="MS PGothic" panose="020B0600070205080204" pitchFamily="34" charset="-128"/>
                          <a:ea typeface="MS PGothic" panose="020B0600070205080204" pitchFamily="34" charset="-128"/>
                        </a:rPr>
                        <a:t>Gold Seal</a:t>
                      </a:r>
                      <a:r>
                        <a:rPr lang="ja-JP" altLang="en-US" sz="1120" dirty="0">
                          <a:effectLst/>
                          <a:latin typeface="MS PGothic" panose="020B0600070205080204" pitchFamily="34" charset="-128"/>
                          <a:ea typeface="MS PGothic" panose="020B0600070205080204" pitchFamily="34" charset="-128"/>
                        </a:rPr>
                        <a:t>の認定を受けている。さらに</a:t>
                      </a:r>
                      <a:r>
                        <a:rPr lang="en-US" altLang="ja-JP" sz="1120" dirty="0">
                          <a:effectLst/>
                          <a:latin typeface="MS PGothic" panose="020B0600070205080204" pitchFamily="34" charset="-128"/>
                          <a:ea typeface="MS PGothic" panose="020B0600070205080204" pitchFamily="34" charset="-128"/>
                        </a:rPr>
                        <a:t>2022</a:t>
                      </a:r>
                      <a:r>
                        <a:rPr lang="ja-JP" altLang="en-US" sz="1120" dirty="0">
                          <a:effectLst/>
                          <a:latin typeface="MS PGothic" panose="020B0600070205080204" pitchFamily="34" charset="-128"/>
                          <a:ea typeface="MS PGothic" panose="020B0600070205080204" pitchFamily="34" charset="-128"/>
                        </a:rPr>
                        <a:t>年、イワオサンラグーン病院はナイジェリア看護助産評議会から卒業看護インターンシップ・プログラムの認定を受けた。</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7171955"/>
                  </a:ext>
                </a:extLst>
              </a:tr>
            </a:tbl>
          </a:graphicData>
        </a:graphic>
      </p:graphicFrame>
    </p:spTree>
    <p:extLst>
      <p:ext uri="{BB962C8B-B14F-4D97-AF65-F5344CB8AC3E}">
        <p14:creationId xmlns:p14="http://schemas.microsoft.com/office/powerpoint/2010/main" val="3019657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主な民間医療機関</a:t>
            </a:r>
            <a:endParaRPr lang="en-US" altLang="ja-JP" dirty="0"/>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128464"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This day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Eurocare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Celebrates Two years in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r>
              <a:rPr lang="ja-JP" altLang="en-US" sz="800" dirty="0"/>
              <a:t>各病院ホームページ</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4">
            <a:extLst>
              <a:ext uri="{FF2B5EF4-FFF2-40B4-BE49-F238E27FC236}">
                <a16:creationId xmlns:a16="http://schemas.microsoft.com/office/drawing/2014/main" id="{8017BA42-F8AE-1083-6C51-10528C230C92}"/>
              </a:ext>
            </a:extLst>
          </p:cNvPr>
          <p:cNvGraphicFramePr>
            <a:graphicFrameLocks noGrp="1"/>
          </p:cNvGraphicFramePr>
          <p:nvPr>
            <p:extLst>
              <p:ext uri="{D42A27DB-BD31-4B8C-83A1-F6EECF244321}">
                <p14:modId xmlns:p14="http://schemas.microsoft.com/office/powerpoint/2010/main" val="1409859568"/>
              </p:ext>
            </p:extLst>
          </p:nvPr>
        </p:nvGraphicFramePr>
        <p:xfrm>
          <a:off x="397994" y="1124744"/>
          <a:ext cx="9019502" cy="4512726"/>
        </p:xfrm>
        <a:graphic>
          <a:graphicData uri="http://schemas.openxmlformats.org/drawingml/2006/table">
            <a:tbl>
              <a:tblPr firstRow="1" bandRow="1">
                <a:tableStyleId>{5C22544A-7EE6-4342-B048-85BDC9FD1C3A}</a:tableStyleId>
              </a:tblPr>
              <a:tblGrid>
                <a:gridCol w="2418423">
                  <a:extLst>
                    <a:ext uri="{9D8B030D-6E8A-4147-A177-3AD203B41FA5}">
                      <a16:colId xmlns:a16="http://schemas.microsoft.com/office/drawing/2014/main" val="20001"/>
                    </a:ext>
                  </a:extLst>
                </a:gridCol>
                <a:gridCol w="1056463">
                  <a:extLst>
                    <a:ext uri="{9D8B030D-6E8A-4147-A177-3AD203B41FA5}">
                      <a16:colId xmlns:a16="http://schemas.microsoft.com/office/drawing/2014/main" val="20003"/>
                    </a:ext>
                  </a:extLst>
                </a:gridCol>
                <a:gridCol w="1008112">
                  <a:extLst>
                    <a:ext uri="{9D8B030D-6E8A-4147-A177-3AD203B41FA5}">
                      <a16:colId xmlns:a16="http://schemas.microsoft.com/office/drawing/2014/main" val="99111270"/>
                    </a:ext>
                  </a:extLst>
                </a:gridCol>
                <a:gridCol w="1080120">
                  <a:extLst>
                    <a:ext uri="{9D8B030D-6E8A-4147-A177-3AD203B41FA5}">
                      <a16:colId xmlns:a16="http://schemas.microsoft.com/office/drawing/2014/main" val="2138570819"/>
                    </a:ext>
                  </a:extLst>
                </a:gridCol>
                <a:gridCol w="3456384">
                  <a:extLst>
                    <a:ext uri="{9D8B030D-6E8A-4147-A177-3AD203B41FA5}">
                      <a16:colId xmlns:a16="http://schemas.microsoft.com/office/drawing/2014/main" val="611654606"/>
                    </a:ext>
                  </a:extLst>
                </a:gridCol>
              </a:tblGrid>
              <a:tr h="601126">
                <a:tc>
                  <a:txBody>
                    <a:bodyPr/>
                    <a:lstStyle/>
                    <a:p>
                      <a:pPr marL="0" algn="ctr" defTabSz="914400" rtl="0" eaLnBrk="1" fontAlgn="ctr" latinLnBrk="0" hangingPunct="1"/>
                      <a:r>
                        <a:rPr kumimoji="1" lang="ja-JP" altLang="en-US" sz="1200" b="0" kern="1200" noProof="1">
                          <a:solidFill>
                            <a:schemeClr val="lt1"/>
                          </a:solidFill>
                          <a:latin typeface="HGP創英角ｺﾞｼｯｸUB" panose="020B0900000000000000" pitchFamily="50" charset="-128"/>
                          <a:ea typeface="HGP創英角ｺﾞｼｯｸUB" panose="020B0900000000000000" pitchFamily="50" charset="-128"/>
                          <a:cs typeface="+mn-cs"/>
                        </a:rPr>
                        <a:t>名称</a:t>
                      </a: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26998">
                <a:tc>
                  <a:txBody>
                    <a:bodyPr/>
                    <a:lstStyle/>
                    <a:p>
                      <a:pPr algn="l" fontAlgn="t"/>
                      <a:r>
                        <a:rPr lang="en-US" altLang="ja-JP" sz="1120" b="1" noProof="1">
                          <a:effectLst/>
                          <a:latin typeface="+mn-lt"/>
                          <a:ea typeface="MS PGothic" panose="020B0600070205080204" pitchFamily="34" charset="-128"/>
                        </a:rPr>
                        <a:t>Euracare</a:t>
                      </a:r>
                      <a:r>
                        <a:rPr lang="ja-JP" altLang="en-US" sz="1120" b="1" noProof="1">
                          <a:effectLst/>
                          <a:latin typeface="+mn-lt"/>
                          <a:ea typeface="MS PGothic" panose="020B0600070205080204" pitchFamily="34" charset="-128"/>
                        </a:rPr>
                        <a:t>　</a:t>
                      </a:r>
                      <a:r>
                        <a:rPr lang="en-US" altLang="ja-JP" sz="1120" b="1" noProof="1">
                          <a:effectLst/>
                          <a:latin typeface="+mn-lt"/>
                          <a:ea typeface="MS PGothic" panose="020B0600070205080204" pitchFamily="34" charset="-128"/>
                        </a:rPr>
                        <a:t>Nigeria</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2017</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t" latinLnBrk="0" hangingPunct="1">
                        <a:buClr>
                          <a:schemeClr val="accent6"/>
                        </a:buClr>
                        <a:buFont typeface="Arial" panose="020B0604020202020204" pitchFamily="34" charset="0"/>
                        <a:buChar char="•"/>
                      </a:pPr>
                      <a:r>
                        <a:rPr kumimoji="1" lang="en-US" altLang="ja-JP" sz="1200" kern="1200" dirty="0">
                          <a:solidFill>
                            <a:schemeClr val="tx1"/>
                          </a:solidFill>
                          <a:latin typeface="+mn-lt"/>
                          <a:ea typeface="+mn-ea"/>
                          <a:cs typeface="+mn-cs"/>
                        </a:rPr>
                        <a:t>CFAO</a:t>
                      </a:r>
                      <a:r>
                        <a:rPr kumimoji="1" lang="ja-JP" altLang="en-US" sz="1200" kern="1200" dirty="0">
                          <a:solidFill>
                            <a:schemeClr val="tx1"/>
                          </a:solidFill>
                          <a:latin typeface="+mn-lt"/>
                          <a:ea typeface="+mn-ea"/>
                          <a:cs typeface="+mn-cs"/>
                        </a:rPr>
                        <a:t>グループのヘルスケア部門である</a:t>
                      </a:r>
                      <a:r>
                        <a:rPr kumimoji="1" lang="en-US" altLang="ja-JP" sz="1200" kern="1200" dirty="0" err="1">
                          <a:solidFill>
                            <a:schemeClr val="tx1"/>
                          </a:solidFill>
                          <a:latin typeface="+mn-lt"/>
                          <a:ea typeface="+mn-ea"/>
                          <a:cs typeface="+mn-cs"/>
                        </a:rPr>
                        <a:t>Eurapharma</a:t>
                      </a:r>
                      <a:r>
                        <a:rPr kumimoji="1" lang="ja-JP" altLang="en-US" sz="1200" kern="1200" dirty="0">
                          <a:solidFill>
                            <a:schemeClr val="tx1"/>
                          </a:solidFill>
                          <a:latin typeface="+mn-lt"/>
                          <a:ea typeface="+mn-ea"/>
                          <a:cs typeface="+mn-cs"/>
                        </a:rPr>
                        <a:t>の 完全子会社</a:t>
                      </a:r>
                      <a:r>
                        <a:rPr kumimoji="1" lang="en-US" altLang="ja-JP" sz="1200" kern="1200" dirty="0">
                          <a:solidFill>
                            <a:schemeClr val="tx1"/>
                          </a:solidFill>
                          <a:latin typeface="+mn-lt"/>
                          <a:ea typeface="+mn-ea"/>
                          <a:cs typeface="+mn-cs"/>
                        </a:rPr>
                        <a:t>(2012</a:t>
                      </a:r>
                      <a:r>
                        <a:rPr kumimoji="1" lang="ja-JP" altLang="en-US" sz="1200" kern="1200" dirty="0">
                          <a:solidFill>
                            <a:schemeClr val="tx1"/>
                          </a:solidFill>
                          <a:latin typeface="+mn-lt"/>
                          <a:ea typeface="+mn-ea"/>
                          <a:cs typeface="+mn-cs"/>
                        </a:rPr>
                        <a:t>年～豊田通商）。最新の診断装置を備え、富裕層を対象に診断や治療を行う。</a:t>
                      </a:r>
                      <a:endParaRPr kumimoji="1" lang="en-US" altLang="ja-JP" sz="1200" kern="1200" dirty="0">
                        <a:solidFill>
                          <a:schemeClr val="tx1"/>
                        </a:solidFill>
                        <a:latin typeface="+mn-lt"/>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lang="ja-JP" altLang="en-US" sz="1200" dirty="0">
                          <a:solidFill>
                            <a:schemeClr val="tx1"/>
                          </a:solidFill>
                          <a:effectLst/>
                          <a:latin typeface="MS PGothic" panose="020B0600070205080204" pitchFamily="34" charset="-128"/>
                          <a:ea typeface="MS PGothic" panose="020B0600070205080204" pitchFamily="34" charset="-128"/>
                        </a:rPr>
                        <a:t>外科医・専門医は全てイギリス・アメリカでのトレーニング経験あり。</a:t>
                      </a:r>
                      <a:endParaRPr lang="en-US" altLang="ja-JP" sz="1200" dirty="0">
                        <a:solidFill>
                          <a:schemeClr val="tx1"/>
                        </a:solidFill>
                        <a:effectLst/>
                        <a:latin typeface="MS PGothic" panose="020B0600070205080204" pitchFamily="34" charset="-128"/>
                        <a:ea typeface="MS PGothic" panose="020B0600070205080204" pitchFamily="34" charset="-128"/>
                      </a:endParaRPr>
                    </a:p>
                    <a:p>
                      <a:pPr marL="171450" indent="-171450" algn="l" defTabSz="914400" rtl="0" eaLnBrk="1" fontAlgn="t" latinLnBrk="0" hangingPunct="1">
                        <a:buClr>
                          <a:schemeClr val="accent6"/>
                        </a:buClr>
                        <a:buFont typeface="Arial" panose="020B0604020202020204" pitchFamily="34" charset="0"/>
                        <a:buChar char="•"/>
                      </a:pPr>
                      <a:r>
                        <a:rPr lang="ja-JP" altLang="en-US" sz="1200" dirty="0">
                          <a:solidFill>
                            <a:schemeClr val="tx1"/>
                          </a:solidFill>
                          <a:effectLst/>
                          <a:latin typeface="MS PGothic" panose="020B0600070205080204" pitchFamily="34" charset="-128"/>
                          <a:ea typeface="MS PGothic" panose="020B0600070205080204" pitchFamily="34" charset="-128"/>
                        </a:rPr>
                        <a:t>診断科では</a:t>
                      </a:r>
                      <a:r>
                        <a:rPr lang="en-US" altLang="ja-JP" sz="1200" dirty="0">
                          <a:solidFill>
                            <a:schemeClr val="tx1"/>
                          </a:solidFill>
                          <a:effectLst/>
                          <a:latin typeface="MS PGothic" panose="020B0600070205080204" pitchFamily="34" charset="-128"/>
                          <a:ea typeface="MS PGothic" panose="020B0600070205080204" pitchFamily="34" charset="-128"/>
                        </a:rPr>
                        <a:t>Siemens</a:t>
                      </a:r>
                      <a:r>
                        <a:rPr lang="ja-JP" altLang="en-US" sz="1200" dirty="0">
                          <a:solidFill>
                            <a:schemeClr val="tx1"/>
                          </a:solidFill>
                          <a:effectLst/>
                          <a:latin typeface="MS PGothic" panose="020B0600070205080204" pitchFamily="34" charset="-128"/>
                          <a:ea typeface="MS PGothic" panose="020B0600070205080204" pitchFamily="34" charset="-128"/>
                        </a:rPr>
                        <a:t>の最新診断装置を使用。画像取得はローカル技師と海外技師のチームで行い、診断は米・英国の医師が行う。</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46606274"/>
                  </a:ext>
                </a:extLst>
              </a:tr>
              <a:tr h="426998">
                <a:tc>
                  <a:txBody>
                    <a:bodyPr/>
                    <a:lstStyle/>
                    <a:p>
                      <a:pPr algn="l" fontAlgn="t"/>
                      <a:r>
                        <a:rPr lang="en-US" altLang="ja-JP" sz="1120" b="1" noProof="1">
                          <a:effectLst/>
                          <a:latin typeface="+mn-lt"/>
                          <a:ea typeface="MS PGothic" panose="020B0600070205080204" pitchFamily="34" charset="-128"/>
                        </a:rPr>
                        <a:t>St. Nicholas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1969</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レッキ</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50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t">
                        <a:buClr>
                          <a:schemeClr val="accent6"/>
                        </a:buClr>
                        <a:buFont typeface="Arial" panose="020B0604020202020204" pitchFamily="34" charset="0"/>
                        <a:buChar char="•"/>
                      </a:pPr>
                      <a:r>
                        <a:rPr lang="ja-JP" altLang="en-US" sz="1200" dirty="0">
                          <a:solidFill>
                            <a:schemeClr val="tx1"/>
                          </a:solidFill>
                        </a:rPr>
                        <a:t>外来、入院、救急医療の全てのサービスを提供し年間処置数は</a:t>
                      </a:r>
                      <a:r>
                        <a:rPr lang="en-US" altLang="ja-JP" sz="1200" dirty="0">
                          <a:solidFill>
                            <a:schemeClr val="tx1"/>
                          </a:solidFill>
                        </a:rPr>
                        <a:t>700</a:t>
                      </a:r>
                      <a:r>
                        <a:rPr lang="ja-JP" altLang="en-US" sz="1200" dirty="0">
                          <a:solidFill>
                            <a:schemeClr val="tx1"/>
                          </a:solidFill>
                        </a:rPr>
                        <a:t>件に達する。 </a:t>
                      </a:r>
                      <a:endParaRPr lang="en-US" altLang="ja-JP" sz="1200" dirty="0">
                        <a:solidFill>
                          <a:schemeClr val="tx1"/>
                        </a:solidFill>
                      </a:endParaRPr>
                    </a:p>
                    <a:p>
                      <a:pPr marL="171450" indent="-171450" algn="l" defTabSz="914400" rtl="0" eaLnBrk="1" fontAlgn="t" latinLnBrk="0" hangingPunct="1">
                        <a:buClr>
                          <a:schemeClr val="accent6"/>
                        </a:buClr>
                        <a:buFont typeface="Arial" panose="020B0604020202020204" pitchFamily="34" charset="0"/>
                        <a:buChar char="•"/>
                      </a:pPr>
                      <a:r>
                        <a:rPr kumimoji="1" lang="ja-JP" altLang="en-US" sz="1200" kern="1200" dirty="0">
                          <a:solidFill>
                            <a:schemeClr val="tx1"/>
                          </a:solidFill>
                          <a:latin typeface="+mn-lt"/>
                          <a:ea typeface="+mn-ea"/>
                          <a:cs typeface="+mn-cs"/>
                        </a:rPr>
                        <a:t>これまでに</a:t>
                      </a:r>
                      <a:r>
                        <a:rPr kumimoji="1" lang="en-US" altLang="ja-JP" sz="1200" kern="1200" dirty="0">
                          <a:solidFill>
                            <a:schemeClr val="tx1"/>
                          </a:solidFill>
                          <a:latin typeface="+mn-lt"/>
                          <a:ea typeface="+mn-ea"/>
                          <a:cs typeface="+mn-cs"/>
                        </a:rPr>
                        <a:t>350</a:t>
                      </a:r>
                      <a:r>
                        <a:rPr kumimoji="1" lang="ja-JP" altLang="en-US" sz="1200" kern="1200" dirty="0">
                          <a:solidFill>
                            <a:schemeClr val="tx1"/>
                          </a:solidFill>
                          <a:latin typeface="+mn-lt"/>
                          <a:ea typeface="+mn-ea"/>
                          <a:cs typeface="+mn-cs"/>
                        </a:rPr>
                        <a:t>回以上の腎移植と</a:t>
                      </a:r>
                      <a:r>
                        <a:rPr kumimoji="1" lang="en-US" altLang="ja-JP" sz="1200" kern="1200" dirty="0">
                          <a:solidFill>
                            <a:schemeClr val="tx1"/>
                          </a:solidFill>
                          <a:latin typeface="+mn-lt"/>
                          <a:ea typeface="+mn-ea"/>
                          <a:cs typeface="+mn-cs"/>
                        </a:rPr>
                        <a:t>3724</a:t>
                      </a:r>
                      <a:r>
                        <a:rPr kumimoji="1" lang="ja-JP" altLang="en-US" sz="1200" kern="1200" dirty="0">
                          <a:solidFill>
                            <a:schemeClr val="tx1"/>
                          </a:solidFill>
                          <a:latin typeface="+mn-lt"/>
                          <a:ea typeface="+mn-ea"/>
                          <a:cs typeface="+mn-cs"/>
                        </a:rPr>
                        <a:t>人以上の透析を成功させている 。</a:t>
                      </a:r>
                      <a:endParaRPr kumimoji="1" lang="en-US" altLang="ja-JP" sz="1200" kern="1200" dirty="0">
                        <a:solidFill>
                          <a:schemeClr val="tx1"/>
                        </a:solidFill>
                        <a:latin typeface="+mn-lt"/>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kumimoji="1" lang="ja-JP" altLang="en-US" sz="1200" kern="1200" dirty="0">
                          <a:solidFill>
                            <a:schemeClr val="tx1"/>
                          </a:solidFill>
                          <a:latin typeface="+mn-lt"/>
                          <a:ea typeface="+mn-ea"/>
                          <a:cs typeface="+mn-cs"/>
                        </a:rPr>
                        <a:t>放射線診断科では、</a:t>
                      </a:r>
                      <a:r>
                        <a:rPr kumimoji="1" lang="en-US" altLang="ja-JP" sz="1200" kern="1200" dirty="0">
                          <a:solidFill>
                            <a:schemeClr val="tx1"/>
                          </a:solidFill>
                          <a:latin typeface="+mn-lt"/>
                          <a:ea typeface="+mn-ea"/>
                          <a:cs typeface="+mn-cs"/>
                        </a:rPr>
                        <a:t>4D</a:t>
                      </a:r>
                      <a:r>
                        <a:rPr kumimoji="1" lang="ja-JP" altLang="en-US" sz="1200" kern="1200" dirty="0">
                          <a:solidFill>
                            <a:schemeClr val="tx1"/>
                          </a:solidFill>
                          <a:latin typeface="+mn-lt"/>
                          <a:ea typeface="+mn-ea"/>
                          <a:cs typeface="+mn-cs"/>
                        </a:rPr>
                        <a:t>超音波検査、カラードップラー、</a:t>
                      </a:r>
                      <a:r>
                        <a:rPr kumimoji="1" lang="en-US" altLang="ja-JP" sz="1200" kern="1200" dirty="0">
                          <a:solidFill>
                            <a:schemeClr val="tx1"/>
                          </a:solidFill>
                          <a:latin typeface="+mn-lt"/>
                          <a:ea typeface="+mn-ea"/>
                          <a:cs typeface="+mn-cs"/>
                        </a:rPr>
                        <a:t>HSG</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IVU</a:t>
                      </a:r>
                      <a:r>
                        <a:rPr kumimoji="1" lang="ja-JP" altLang="en-US" sz="1200" kern="1200" dirty="0">
                          <a:solidFill>
                            <a:schemeClr val="tx1"/>
                          </a:solidFill>
                          <a:latin typeface="+mn-lt"/>
                          <a:ea typeface="+mn-ea"/>
                          <a:cs typeface="+mn-cs"/>
                        </a:rPr>
                        <a:t>、 バリウム検査、全身</a:t>
                      </a:r>
                      <a:r>
                        <a:rPr kumimoji="1" lang="en-US" altLang="ja-JP" sz="1200" kern="1200" dirty="0">
                          <a:solidFill>
                            <a:schemeClr val="tx1"/>
                          </a:solidFill>
                          <a:latin typeface="+mn-lt"/>
                          <a:ea typeface="+mn-ea"/>
                          <a:cs typeface="+mn-cs"/>
                        </a:rPr>
                        <a:t>CT</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CT</a:t>
                      </a:r>
                      <a:r>
                        <a:rPr kumimoji="1" lang="ja-JP" altLang="en-US" sz="1200" kern="1200" dirty="0">
                          <a:solidFill>
                            <a:schemeClr val="tx1"/>
                          </a:solidFill>
                          <a:latin typeface="+mn-lt"/>
                          <a:ea typeface="+mn-ea"/>
                          <a:cs typeface="+mn-cs"/>
                        </a:rPr>
                        <a:t>血管造影、</a:t>
                      </a:r>
                      <a:r>
                        <a:rPr kumimoji="1" lang="en-US" altLang="ja-JP" sz="1200" kern="1200" dirty="0">
                          <a:solidFill>
                            <a:schemeClr val="tx1"/>
                          </a:solidFill>
                          <a:latin typeface="+mn-lt"/>
                          <a:ea typeface="+mn-ea"/>
                          <a:cs typeface="+mn-cs"/>
                        </a:rPr>
                        <a:t>CT</a:t>
                      </a:r>
                      <a:r>
                        <a:rPr kumimoji="1" lang="ja-JP" altLang="en-US" sz="1200" kern="1200" dirty="0">
                          <a:solidFill>
                            <a:schemeClr val="tx1"/>
                          </a:solidFill>
                          <a:latin typeface="+mn-lt"/>
                          <a:ea typeface="+mn-ea"/>
                          <a:cs typeface="+mn-cs"/>
                        </a:rPr>
                        <a:t>コロノグラフィー、気管支鏡検査、 超音波ガイド下生検などが可能。</a:t>
                      </a:r>
                      <a:endParaRPr kumimoji="1" lang="en-US" altLang="ja-JP" sz="1200" kern="1200" dirty="0">
                        <a:solidFill>
                          <a:schemeClr val="tx1"/>
                        </a:solidFill>
                        <a:latin typeface="+mn-lt"/>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lang="en-US" altLang="ja-JP" sz="1200" dirty="0">
                          <a:solidFill>
                            <a:schemeClr val="tx1"/>
                          </a:solidFill>
                        </a:rPr>
                        <a:t>ICU</a:t>
                      </a:r>
                      <a:r>
                        <a:rPr lang="ja-JP" altLang="en-US" sz="1200" dirty="0">
                          <a:solidFill>
                            <a:schemeClr val="tx1"/>
                          </a:solidFill>
                        </a:rPr>
                        <a:t>患者向け＋１０床の透析ユニットを配備し、 年間出産件数</a:t>
                      </a:r>
                      <a:r>
                        <a:rPr lang="en-US" altLang="ja-JP" sz="1200" dirty="0">
                          <a:solidFill>
                            <a:schemeClr val="tx1"/>
                          </a:solidFill>
                        </a:rPr>
                        <a:t>240</a:t>
                      </a:r>
                      <a:r>
                        <a:rPr lang="ja-JP" altLang="en-US" sz="1200" dirty="0">
                          <a:solidFill>
                            <a:schemeClr val="tx1"/>
                          </a:solidFill>
                        </a:rPr>
                        <a:t>件、年間出生前訪問件数</a:t>
                      </a:r>
                      <a:r>
                        <a:rPr lang="en-US" altLang="ja-JP" sz="1200" dirty="0">
                          <a:solidFill>
                            <a:schemeClr val="tx1"/>
                          </a:solidFill>
                        </a:rPr>
                        <a:t>2064</a:t>
                      </a:r>
                      <a:r>
                        <a:rPr lang="ja-JP" altLang="en-US" sz="1200" dirty="0">
                          <a:solidFill>
                            <a:schemeClr val="tx1"/>
                          </a:solidFill>
                        </a:rPr>
                        <a:t>件。</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584601"/>
                  </a:ext>
                </a:extLst>
              </a:tr>
            </a:tbl>
          </a:graphicData>
        </a:graphic>
      </p:graphicFrame>
    </p:spTree>
    <p:extLst>
      <p:ext uri="{BB962C8B-B14F-4D97-AF65-F5344CB8AC3E}">
        <p14:creationId xmlns:p14="http://schemas.microsoft.com/office/powerpoint/2010/main" val="54782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lang="ja" altLang="ja-JP"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noProof="1"/>
              <a:t>医療機関 - 民間医療部門の特徴</a:t>
            </a:r>
            <a:endParaRPr lang="en-US" altLang="ja-JP" dirty="0"/>
          </a:p>
        </p:txBody>
      </p:sp>
      <p:sp>
        <p:nvSpPr>
          <p:cNvPr id="24" name="TextBox 23">
            <a:extLst>
              <a:ext uri="{FF2B5EF4-FFF2-40B4-BE49-F238E27FC236}">
                <a16:creationId xmlns:a16="http://schemas.microsoft.com/office/drawing/2014/main" id="{E5660186-4CE9-4671-A5E7-59423840180F}"/>
              </a:ext>
            </a:extLst>
          </p:cNvPr>
          <p:cNvSpPr txBox="1"/>
          <p:nvPr/>
        </p:nvSpPr>
        <p:spPr>
          <a:xfrm>
            <a:off x="344488" y="6525924"/>
            <a:ext cx="9342071" cy="215444"/>
          </a:xfrm>
          <a:prstGeom prst="rect">
            <a:avLst/>
          </a:prstGeom>
          <a:noFill/>
        </p:spPr>
        <p:txBody>
          <a:bodyPr wrap="square">
            <a:spAutoFit/>
          </a:bodyPr>
          <a:lstStyle/>
          <a:p>
            <a:r>
              <a:rPr lang="ja-JP" altLang="en-US" sz="800" dirty="0"/>
              <a:t>（出所）</a:t>
            </a:r>
            <a:r>
              <a:rPr lang="en-US" altLang="ja-JP" sz="800" dirty="0"/>
              <a:t>UNECE</a:t>
            </a:r>
            <a:r>
              <a:rPr lang="ja-JP" altLang="en-US" sz="800" dirty="0"/>
              <a:t>「</a:t>
            </a:r>
            <a:r>
              <a:rPr lang="en-US" altLang="ja-JP" sz="800" dirty="0"/>
              <a:t> National Policy on Public Private Partnership for Health in Nigeria </a:t>
            </a:r>
            <a:r>
              <a:rPr lang="ja-JP" altLang="en-US" sz="800" dirty="0"/>
              <a:t>」</a:t>
            </a:r>
            <a:endParaRPr lang="en-US" sz="800" dirty="0"/>
          </a:p>
        </p:txBody>
      </p:sp>
      <p:sp>
        <p:nvSpPr>
          <p:cNvPr id="7" name="Rectangle: Rounded Corners 6">
            <a:extLst>
              <a:ext uri="{FF2B5EF4-FFF2-40B4-BE49-F238E27FC236}">
                <a16:creationId xmlns:a16="http://schemas.microsoft.com/office/drawing/2014/main" id="{976CA922-78CB-BB34-45C8-9942EAA664D3}"/>
              </a:ext>
            </a:extLst>
          </p:cNvPr>
          <p:cNvSpPr/>
          <p:nvPr/>
        </p:nvSpPr>
        <p:spPr>
          <a:xfrm>
            <a:off x="3224808" y="1124744"/>
            <a:ext cx="3076928" cy="338554"/>
          </a:xfrm>
          <a:prstGeom prst="round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ja" sz="1200" dirty="0">
                <a:latin typeface="HGP創英角ｺﾞｼｯｸUB" panose="020B0900000000000000" pitchFamily="50" charset="-128"/>
                <a:ea typeface="HGP創英角ｺﾞｼｯｸUB" panose="020B0900000000000000" pitchFamily="50" charset="-128"/>
              </a:rPr>
              <a:t>官民パートナーシップ</a:t>
            </a:r>
          </a:p>
        </p:txBody>
      </p:sp>
      <p:sp>
        <p:nvSpPr>
          <p:cNvPr id="10" name="テキスト ボックス 24">
            <a:extLst>
              <a:ext uri="{FF2B5EF4-FFF2-40B4-BE49-F238E27FC236}">
                <a16:creationId xmlns:a16="http://schemas.microsoft.com/office/drawing/2014/main" id="{A1646FD3-D8F7-E792-113C-4BA96F244725}"/>
              </a:ext>
            </a:extLst>
          </p:cNvPr>
          <p:cNvSpPr txBox="1"/>
          <p:nvPr/>
        </p:nvSpPr>
        <p:spPr>
          <a:xfrm>
            <a:off x="200472" y="1700808"/>
            <a:ext cx="9505056" cy="3629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連邦保健省の国家保健セクター改革（</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HSR</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）プログラムの</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7</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つの戦略目標の</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つとして、「すべての保健関係者間の効果的な協力とパートナーシップの促進」が明示された。それに伴い、保健セクター改革アジェンダには、官民パートナーシップ政策が盛り込まれることになる。</a:t>
            </a:r>
            <a:endParaRPr lang="ja"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145523BA-87F3-EDA5-AFC7-9AF9E563175F}"/>
              </a:ext>
            </a:extLst>
          </p:cNvPr>
          <p:cNvSpPr/>
          <p:nvPr/>
        </p:nvSpPr>
        <p:spPr>
          <a:xfrm>
            <a:off x="272480" y="2420888"/>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200" noProof="1">
                <a:latin typeface="Arial" panose="020B0604020202020204" pitchFamily="34" charset="0"/>
                <a:ea typeface="ＭＳ Ｐゴシック" panose="020B0600070205080204" pitchFamily="50" charset="-128"/>
                <a:cs typeface="Arial" panose="020B0604020202020204" pitchFamily="34" charset="0"/>
              </a:rPr>
              <a:t>パートナーシップの種類</a:t>
            </a:r>
            <a:endParaRPr 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extBox 11">
            <a:extLst>
              <a:ext uri="{FF2B5EF4-FFF2-40B4-BE49-F238E27FC236}">
                <a16:creationId xmlns:a16="http://schemas.microsoft.com/office/drawing/2014/main" id="{88B088DD-B7B1-DB03-A9DF-4654B806B128}"/>
              </a:ext>
            </a:extLst>
          </p:cNvPr>
          <p:cNvSpPr txBox="1"/>
          <p:nvPr/>
        </p:nvSpPr>
        <p:spPr>
          <a:xfrm>
            <a:off x="1784648" y="2420888"/>
            <a:ext cx="7920878" cy="1375761"/>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kumimoji="1" lang="ja-JP" altLang="en-US" sz="1120" b="1" dirty="0">
                <a:latin typeface="Arial" panose="020B0604020202020204" pitchFamily="34" charset="0"/>
                <a:ea typeface="ＭＳ Ｐゴシック" panose="020B0600070205080204" pitchFamily="50" charset="-128"/>
                <a:cs typeface="Arial" panose="020B0604020202020204" pitchFamily="34" charset="0"/>
              </a:rPr>
              <a:t>契約パートナーシップ： </a:t>
            </a:r>
            <a:r>
              <a:rPr kumimoji="1" lang="ja-JP" altLang="en-US" sz="1120" dirty="0">
                <a:latin typeface="Arial" panose="020B0604020202020204" pitchFamily="34" charset="0"/>
                <a:ea typeface="ＭＳ Ｐゴシック" panose="020B0600070205080204" pitchFamily="50" charset="-128"/>
                <a:cs typeface="Arial" panose="020B0604020202020204" pitchFamily="34" charset="0"/>
              </a:rPr>
              <a:t>このタイプのパートナーシップでは、民間部門が政府に代わって特定の機能を実行したり、特定のプログラムを提供したりする。これは、政府のあらゆる階層が採用することができる。このようなパートナ ーシップでは、民間と公的パートナー双方の責任について、パートナーシップ協 定、契約、覚書などの形で当初から明確に取り決め、文書化する。</a:t>
            </a:r>
            <a:endParaRPr kumimoji="1"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300"/>
              </a:spcBef>
              <a:buFont typeface="Arial" panose="020B0604020202020204" pitchFamily="34" charset="0"/>
              <a:buChar char="•"/>
            </a:pPr>
            <a:r>
              <a:rPr kumimoji="1" lang="ja" sz="1120" b="1" dirty="0">
                <a:latin typeface="Arial" panose="020B0604020202020204" pitchFamily="34" charset="0"/>
                <a:ea typeface="ＭＳ Ｐゴシック" panose="020B0600070205080204" pitchFamily="50" charset="-128"/>
                <a:cs typeface="Arial" panose="020B0604020202020204" pitchFamily="34" charset="0"/>
              </a:rPr>
              <a:t>公的主導</a:t>
            </a:r>
            <a:r>
              <a:rPr kumimoji="1" lang="ja-JP" altLang="en-US" sz="1120" b="1" dirty="0">
                <a:latin typeface="Arial" panose="020B0604020202020204" pitchFamily="34" charset="0"/>
                <a:ea typeface="ＭＳ Ｐゴシック" panose="020B0600070205080204" pitchFamily="50" charset="-128"/>
                <a:cs typeface="Arial" panose="020B0604020202020204" pitchFamily="34" charset="0"/>
              </a:rPr>
              <a:t>型</a:t>
            </a:r>
            <a:r>
              <a:rPr kumimoji="1" lang="ja" sz="1120" b="1" dirty="0">
                <a:latin typeface="Arial" panose="020B0604020202020204" pitchFamily="34" charset="0"/>
                <a:ea typeface="ＭＳ Ｐゴシック" panose="020B0600070205080204" pitchFamily="50" charset="-128"/>
                <a:cs typeface="Arial" panose="020B0604020202020204" pitchFamily="34" charset="0"/>
              </a:rPr>
              <a:t>パートナーシップ:</a:t>
            </a:r>
            <a:r>
              <a:rPr kumimoji="1" lang="ja-JP" altLang="en-US" sz="1120" dirty="0">
                <a:latin typeface="Arial" panose="020B0604020202020204" pitchFamily="34" charset="0"/>
                <a:ea typeface="ＭＳ Ｐゴシック" panose="020B0600070205080204" pitchFamily="50" charset="-128"/>
                <a:cs typeface="Arial" panose="020B0604020202020204" pitchFamily="34" charset="0"/>
              </a:rPr>
              <a:t>政府が主導し、政府が</a:t>
            </a:r>
            <a:r>
              <a:rPr kumimoji="1" lang="en-US" altLang="ja-JP" sz="1120" dirty="0">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20" dirty="0">
                <a:latin typeface="Arial" panose="020B0604020202020204" pitchFamily="34" charset="0"/>
                <a:ea typeface="ＭＳ Ｐゴシック" panose="020B0600070205080204" pitchFamily="50" charset="-128"/>
                <a:cs typeface="Arial" panose="020B0604020202020204" pitchFamily="34" charset="0"/>
              </a:rPr>
              <a:t>％以上の株式を所有する。</a:t>
            </a:r>
            <a:endParaRPr kumimoji="1"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300"/>
              </a:spcBef>
              <a:buFont typeface="Arial" panose="020B0604020202020204" pitchFamily="34" charset="0"/>
              <a:buChar char="•"/>
            </a:pPr>
            <a:r>
              <a:rPr lang="ja" sz="1120" b="1" dirty="0">
                <a:latin typeface="Arial" panose="020B0604020202020204" pitchFamily="34" charset="0"/>
                <a:ea typeface="ＭＳ Ｐゴシック" panose="020B0600070205080204" pitchFamily="50" charset="-128"/>
                <a:cs typeface="Arial" panose="020B0604020202020204" pitchFamily="34" charset="0"/>
              </a:rPr>
              <a:t>民間主導</a:t>
            </a:r>
            <a:r>
              <a:rPr kumimoji="1" lang="ja-JP" altLang="en-US" sz="1120" b="1" dirty="0">
                <a:latin typeface="Arial" panose="020B0604020202020204" pitchFamily="34" charset="0"/>
                <a:ea typeface="ＭＳ Ｐゴシック" panose="020B0600070205080204" pitchFamily="50" charset="-128"/>
                <a:cs typeface="Arial" panose="020B0604020202020204" pitchFamily="34" charset="0"/>
              </a:rPr>
              <a:t>型</a:t>
            </a:r>
            <a:r>
              <a:rPr lang="ja" sz="1120" b="1" dirty="0">
                <a:latin typeface="Arial" panose="020B0604020202020204" pitchFamily="34" charset="0"/>
                <a:ea typeface="ＭＳ Ｐゴシック" panose="020B0600070205080204" pitchFamily="50" charset="-128"/>
                <a:cs typeface="Arial" panose="020B0604020202020204" pitchFamily="34" charset="0"/>
              </a:rPr>
              <a:t>パートナーシップ:</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 主に民間セクターが主導する。利益志向が第一の目標である場合もあれば、そうでない場合もある（安全性、品質、公平性の確保という原則とバランスを取る）。このタイプのパートナーシップでは、公的部門が監視および基準設定機関として機能する。</a:t>
            </a:r>
            <a:endParaRPr kumimoji="1" lang="en-US" sz="112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Rounded Corners 12">
            <a:extLst>
              <a:ext uri="{FF2B5EF4-FFF2-40B4-BE49-F238E27FC236}">
                <a16:creationId xmlns:a16="http://schemas.microsoft.com/office/drawing/2014/main" id="{8B90BF87-E7A2-563E-FF6D-2F648DC348D9}"/>
              </a:ext>
            </a:extLst>
          </p:cNvPr>
          <p:cNvSpPr/>
          <p:nvPr/>
        </p:nvSpPr>
        <p:spPr>
          <a:xfrm>
            <a:off x="272480" y="4129091"/>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200" noProof="1">
                <a:latin typeface="Arial" panose="020B0604020202020204" pitchFamily="34" charset="0"/>
                <a:ea typeface="ＭＳ Ｐゴシック" panose="020B0600070205080204" pitchFamily="50" charset="-128"/>
                <a:cs typeface="Arial" panose="020B0604020202020204" pitchFamily="34" charset="0"/>
              </a:rPr>
              <a:t>融資</a:t>
            </a:r>
            <a:endParaRPr 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3">
            <a:extLst>
              <a:ext uri="{FF2B5EF4-FFF2-40B4-BE49-F238E27FC236}">
                <a16:creationId xmlns:a16="http://schemas.microsoft.com/office/drawing/2014/main" id="{A9EB5D8A-B9EE-E602-54DF-8E481276753D}"/>
              </a:ext>
            </a:extLst>
          </p:cNvPr>
          <p:cNvSpPr txBox="1"/>
          <p:nvPr/>
        </p:nvSpPr>
        <p:spPr>
          <a:xfrm>
            <a:off x="1790700" y="4151459"/>
            <a:ext cx="7920878" cy="1241878"/>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非営利団体： </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非営利団体（信仰に基づく団体を含む）は、年間予算のかなりの部分を貧困層のために割いている。従って、政府の全階層が、これらのプロバイダーへの財政的バッファーの役割を果たす年次補助金を提供する。このような助成金には、以下の条件が付され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566928" lvl="1" indent="-285750">
              <a:spcBef>
                <a:spcPts val="300"/>
              </a:spcBef>
              <a:buFont typeface="Wingdings" panose="05000000000000000000" pitchFamily="2" charset="2"/>
              <a:buChar char="Ø"/>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補助金受領者の会計は、毎年監査を受けることができる。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566928" lvl="1" indent="-285750">
              <a:spcBef>
                <a:spcPts val="300"/>
              </a:spcBef>
              <a:buFont typeface="Wingdings" panose="05000000000000000000" pitchFamily="2" charset="2"/>
              <a:buChar char="Ø"/>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資金は、サービスを提供する人々の数および、または提供されるサービスのパッケージのいずれかに従って配分される。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566928" lvl="1" indent="-285750">
              <a:spcBef>
                <a:spcPts val="300"/>
              </a:spcBef>
              <a:buFont typeface="Wingdings" panose="05000000000000000000" pitchFamily="2" charset="2"/>
              <a:buChar char="Ø"/>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特定の最低サービス認定基準が満たされる。</a:t>
            </a:r>
            <a:endParaRPr lang="ja" sz="112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99577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2490295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8" imgW="360" imgH="360" progId="TCLayout.ActiveDocument.1">
                  <p:embed/>
                </p:oleObj>
              </mc:Choice>
              <mc:Fallback>
                <p:oleObj name="think-cellスライド" r:id="rId68" imgW="360" imgH="360" progId="TCLayout.ActiveDocument.1">
                  <p:embed/>
                  <p:pic>
                    <p:nvPicPr>
                      <p:cNvPr id="8" name="Object 7" hidden="1"/>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年、看護師の数は大幅に増加し、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年まで増加し続けました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USAID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の推計によると、ナイジェリアで働く医療従事者の約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％は公的部門で雇用されている。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テキスト ボックス 115">
            <a:extLst>
              <a:ext uri="{FF2B5EF4-FFF2-40B4-BE49-F238E27FC236}">
                <a16:creationId xmlns:a16="http://schemas.microsoft.com/office/drawing/2014/main" id="{D808B58C-01FF-4CDC-BF44-30DE92F15CBD}"/>
              </a:ext>
            </a:extLst>
          </p:cNvPr>
          <p:cNvSpPr txBox="1"/>
          <p:nvPr/>
        </p:nvSpPr>
        <p:spPr>
          <a:xfrm>
            <a:off x="200472" y="6655408"/>
            <a:ext cx="9433048" cy="123111"/>
          </a:xfrm>
          <a:prstGeom prst="rect">
            <a:avLst/>
          </a:prstGeom>
          <a:noFill/>
        </p:spPr>
        <p:txBody>
          <a:bodyPr wrap="square" lIns="0" tIns="0" rIns="0" bIns="0" rtlCol="0">
            <a:spAutoFit/>
          </a:bodyPr>
          <a:lstStyle/>
          <a:p>
            <a:pPr defTabSz="361950"/>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WHO</a:t>
            </a:r>
            <a:r>
              <a:rPr lang="ja-JP" altLang="en-US" sz="800" dirty="0">
                <a:latin typeface="+mn-ea"/>
                <a:cs typeface="Arial" panose="020B0604020202020204" pitchFamily="34" charset="0"/>
              </a:rPr>
              <a:t>「</a:t>
            </a:r>
            <a:r>
              <a:rPr lang="en-US" altLang="ja-JP" sz="800" b="0" i="0" dirty="0">
                <a:effectLst/>
                <a:latin typeface="+mn-ea"/>
              </a:rPr>
              <a:t>Global Health Workforce statistics database</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USAID</a:t>
            </a:r>
            <a:r>
              <a:rPr lang="ja-JP" altLang="en-US" sz="800" dirty="0">
                <a:latin typeface="+mn-ea"/>
                <a:cs typeface="Arial" panose="020B0604020202020204" pitchFamily="34" charset="0"/>
              </a:rPr>
              <a:t>レポート「</a:t>
            </a:r>
            <a:r>
              <a:rPr lang="en-US" altLang="ja-JP" sz="800" dirty="0">
                <a:latin typeface="+mn-ea"/>
                <a:cs typeface="Arial" panose="020B0604020202020204" pitchFamily="34" charset="0"/>
              </a:rPr>
              <a:t>A situation Assessment of Human Resources in the Public health Sector in Nigeria</a:t>
            </a:r>
            <a:r>
              <a:rPr lang="ja-JP" altLang="en-US" sz="800" dirty="0">
                <a:latin typeface="+mn-ea"/>
                <a:cs typeface="Arial" panose="020B0604020202020204" pitchFamily="34" charset="0"/>
              </a:rPr>
              <a:t>」</a:t>
            </a:r>
            <a:endParaRPr lang="ja" altLang="ja-JP" sz="800" dirty="0">
              <a:latin typeface="+mn-ea"/>
            </a:endParaRPr>
          </a:p>
        </p:txBody>
      </p:sp>
      <p:grpSp>
        <p:nvGrpSpPr>
          <p:cNvPr id="2" name="グループ化 7">
            <a:extLst>
              <a:ext uri="{FF2B5EF4-FFF2-40B4-BE49-F238E27FC236}">
                <a16:creationId xmlns:a16="http://schemas.microsoft.com/office/drawing/2014/main" id="{EF192DF2-7E4C-CCF9-8092-1D6CDD93312B}"/>
              </a:ext>
            </a:extLst>
          </p:cNvPr>
          <p:cNvGrpSpPr/>
          <p:nvPr/>
        </p:nvGrpSpPr>
        <p:grpSpPr>
          <a:xfrm>
            <a:off x="200471" y="1772816"/>
            <a:ext cx="4536507" cy="288032"/>
            <a:chOff x="4803500" y="2113806"/>
            <a:chExt cx="2954133" cy="288032"/>
          </a:xfrm>
        </p:grpSpPr>
        <p:cxnSp>
          <p:nvCxnSpPr>
            <p:cNvPr id="4" name="直線コネクタ 3">
              <a:extLst>
                <a:ext uri="{FF2B5EF4-FFF2-40B4-BE49-F238E27FC236}">
                  <a16:creationId xmlns:a16="http://schemas.microsoft.com/office/drawing/2014/main" id="{88F28A17-E42E-8D99-4248-57DF57B4AA7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7B42904-5BE4-457D-9E85-B9F086DA402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 altLang="ja-JP" sz="1400" noProof="1">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9" name="グループ化 8">
            <a:extLst>
              <a:ext uri="{FF2B5EF4-FFF2-40B4-BE49-F238E27FC236}">
                <a16:creationId xmlns:a16="http://schemas.microsoft.com/office/drawing/2014/main" id="{5D59A134-D4BA-5019-7EE9-95E366DF6E16}"/>
              </a:ext>
            </a:extLst>
          </p:cNvPr>
          <p:cNvGrpSpPr/>
          <p:nvPr/>
        </p:nvGrpSpPr>
        <p:grpSpPr>
          <a:xfrm>
            <a:off x="5169024" y="1772816"/>
            <a:ext cx="4536507" cy="288032"/>
            <a:chOff x="4803500" y="2113806"/>
            <a:chExt cx="2954133" cy="288032"/>
          </a:xfrm>
        </p:grpSpPr>
        <p:cxnSp>
          <p:nvCxnSpPr>
            <p:cNvPr id="14" name="直線コネクタ 13">
              <a:extLst>
                <a:ext uri="{FF2B5EF4-FFF2-40B4-BE49-F238E27FC236}">
                  <a16:creationId xmlns:a16="http://schemas.microsoft.com/office/drawing/2014/main" id="{05919547-5B9C-725A-E15D-9DCE30C524E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C7A8C655-7B23-05A2-7A19-292032C0278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 altLang="ja-JP" sz="1400" noProof="1">
                  <a:solidFill>
                    <a:srgbClr val="000000"/>
                  </a:solidFill>
                  <a:latin typeface="Arial Black" pitchFamily="34" charset="0"/>
                  <a:ea typeface="HGP創英角ｺﾞｼｯｸUB" pitchFamily="50" charset="-128"/>
                </a:rPr>
                <a:t>1万人当たりの医療従事者数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6" name="テキスト ボックス 15">
            <a:extLst>
              <a:ext uri="{FF2B5EF4-FFF2-40B4-BE49-F238E27FC236}">
                <a16:creationId xmlns:a16="http://schemas.microsoft.com/office/drawing/2014/main" id="{E2341E7D-9F97-0110-7132-74D92C97797F}"/>
              </a:ext>
            </a:extLst>
          </p:cNvPr>
          <p:cNvSpPr txBox="1"/>
          <p:nvPr/>
        </p:nvSpPr>
        <p:spPr>
          <a:xfrm>
            <a:off x="322602" y="2124189"/>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sp>
        <p:nvSpPr>
          <p:cNvPr id="17" name="テキスト ボックス 16">
            <a:extLst>
              <a:ext uri="{FF2B5EF4-FFF2-40B4-BE49-F238E27FC236}">
                <a16:creationId xmlns:a16="http://schemas.microsoft.com/office/drawing/2014/main" id="{89259F3A-DD86-085D-241B-29A1D5464097}"/>
              </a:ext>
            </a:extLst>
          </p:cNvPr>
          <p:cNvSpPr txBox="1"/>
          <p:nvPr/>
        </p:nvSpPr>
        <p:spPr>
          <a:xfrm>
            <a:off x="5409279" y="2198535"/>
            <a:ext cx="576064" cy="157411"/>
          </a:xfrm>
          <a:prstGeom prst="rect">
            <a:avLst/>
          </a:prstGeom>
          <a:noFill/>
        </p:spPr>
        <p:txBody>
          <a:bodyPr wrap="square" lIns="0" tIns="0" rIns="0" bIns="0" rtlCol="0" anchor="ctr" anchorCtr="0">
            <a:noAutofit/>
          </a:bodyPr>
          <a:lstStyle/>
          <a:p>
            <a:r>
              <a:rPr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graphicFrame>
        <p:nvGraphicFramePr>
          <p:cNvPr id="572" name="Chart 571">
            <a:extLst>
              <a:ext uri="{FF2B5EF4-FFF2-40B4-BE49-F238E27FC236}">
                <a16:creationId xmlns:a16="http://schemas.microsoft.com/office/drawing/2014/main" id="{647E282B-B4CA-0CD1-46A6-304213D24594}"/>
              </a:ext>
            </a:extLst>
          </p:cNvPr>
          <p:cNvGraphicFramePr/>
          <p:nvPr>
            <p:custDataLst>
              <p:tags r:id="rId3"/>
            </p:custDataLst>
            <p:extLst>
              <p:ext uri="{D42A27DB-BD31-4B8C-83A1-F6EECF244321}">
                <p14:modId xmlns:p14="http://schemas.microsoft.com/office/powerpoint/2010/main" val="1742920229"/>
              </p:ext>
            </p:extLst>
          </p:nvPr>
        </p:nvGraphicFramePr>
        <p:xfrm>
          <a:off x="23813" y="2190750"/>
          <a:ext cx="5022850" cy="4090988"/>
        </p:xfrm>
        <a:graphic>
          <a:graphicData uri="http://schemas.openxmlformats.org/drawingml/2006/chart">
            <c:chart xmlns:c="http://schemas.openxmlformats.org/drawingml/2006/chart" xmlns:r="http://schemas.openxmlformats.org/officeDocument/2006/relationships" r:id="rId70"/>
          </a:graphicData>
        </a:graphic>
      </p:graphicFrame>
      <p:cxnSp>
        <p:nvCxnSpPr>
          <p:cNvPr id="556" name="Straight Connector 555">
            <a:extLst>
              <a:ext uri="{FF2B5EF4-FFF2-40B4-BE49-F238E27FC236}">
                <a16:creationId xmlns:a16="http://schemas.microsoft.com/office/drawing/2014/main" id="{4E8D4FC7-2761-5E8E-9362-00A9CA6A7926}"/>
              </a:ext>
            </a:extLst>
          </p:cNvPr>
          <p:cNvCxnSpPr/>
          <p:nvPr>
            <p:custDataLst>
              <p:tags r:id="rId4"/>
            </p:custDataLst>
          </p:nvPr>
        </p:nvCxnSpPr>
        <p:spPr bwMode="auto">
          <a:xfrm flipH="1">
            <a:off x="768350" y="5621338"/>
            <a:ext cx="74613"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7" name="Straight Connector 556">
            <a:extLst>
              <a:ext uri="{FF2B5EF4-FFF2-40B4-BE49-F238E27FC236}">
                <a16:creationId xmlns:a16="http://schemas.microsoft.com/office/drawing/2014/main" id="{5702B0DE-6F09-D3D9-0AF3-FE2EBBF075DB}"/>
              </a:ext>
            </a:extLst>
          </p:cNvPr>
          <p:cNvCxnSpPr/>
          <p:nvPr>
            <p:custDataLst>
              <p:tags r:id="rId5"/>
            </p:custDataLst>
          </p:nvPr>
        </p:nvCxnSpPr>
        <p:spPr bwMode="auto">
          <a:xfrm flipH="1">
            <a:off x="765175" y="5776913"/>
            <a:ext cx="58738"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8" name="Straight Connector 557">
            <a:extLst>
              <a:ext uri="{FF2B5EF4-FFF2-40B4-BE49-F238E27FC236}">
                <a16:creationId xmlns:a16="http://schemas.microsoft.com/office/drawing/2014/main" id="{39D665A0-D854-39C4-C70D-484F9253884A}"/>
              </a:ext>
            </a:extLst>
          </p:cNvPr>
          <p:cNvCxnSpPr/>
          <p:nvPr>
            <p:custDataLst>
              <p:tags r:id="rId6"/>
            </p:custDataLst>
          </p:nvPr>
        </p:nvCxnSpPr>
        <p:spPr bwMode="auto">
          <a:xfrm>
            <a:off x="1222375" y="5775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9" name="Straight Connector 558">
            <a:extLst>
              <a:ext uri="{FF2B5EF4-FFF2-40B4-BE49-F238E27FC236}">
                <a16:creationId xmlns:a16="http://schemas.microsoft.com/office/drawing/2014/main" id="{94391F90-3704-DFB5-80B6-6E8BA409BC4B}"/>
              </a:ext>
            </a:extLst>
          </p:cNvPr>
          <p:cNvCxnSpPr/>
          <p:nvPr>
            <p:custDataLst>
              <p:tags r:id="rId7"/>
            </p:custDataLst>
          </p:nvPr>
        </p:nvCxnSpPr>
        <p:spPr bwMode="auto">
          <a:xfrm>
            <a:off x="1735138" y="57737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0" name="Straight Connector 559">
            <a:extLst>
              <a:ext uri="{FF2B5EF4-FFF2-40B4-BE49-F238E27FC236}">
                <a16:creationId xmlns:a16="http://schemas.microsoft.com/office/drawing/2014/main" id="{967C75B9-DDE4-DBA8-B9C6-92829E9E07C3}"/>
              </a:ext>
            </a:extLst>
          </p:cNvPr>
          <p:cNvCxnSpPr/>
          <p:nvPr>
            <p:custDataLst>
              <p:tags r:id="rId8"/>
            </p:custDataLst>
          </p:nvPr>
        </p:nvCxnSpPr>
        <p:spPr bwMode="auto">
          <a:xfrm>
            <a:off x="2246313" y="5772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1" name="Straight Connector 560">
            <a:extLst>
              <a:ext uri="{FF2B5EF4-FFF2-40B4-BE49-F238E27FC236}">
                <a16:creationId xmlns:a16="http://schemas.microsoft.com/office/drawing/2014/main" id="{9A7FB79F-826B-91E7-CEF4-68DD8BE4C426}"/>
              </a:ext>
            </a:extLst>
          </p:cNvPr>
          <p:cNvCxnSpPr/>
          <p:nvPr>
            <p:custDataLst>
              <p:tags r:id="rId9"/>
            </p:custDataLst>
          </p:nvPr>
        </p:nvCxnSpPr>
        <p:spPr bwMode="auto">
          <a:xfrm>
            <a:off x="2759075" y="5770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2" name="Straight Connector 561">
            <a:extLst>
              <a:ext uri="{FF2B5EF4-FFF2-40B4-BE49-F238E27FC236}">
                <a16:creationId xmlns:a16="http://schemas.microsoft.com/office/drawing/2014/main" id="{77A1488F-6513-96B2-17B4-FA1B4810ECF5}"/>
              </a:ext>
            </a:extLst>
          </p:cNvPr>
          <p:cNvCxnSpPr/>
          <p:nvPr>
            <p:custDataLst>
              <p:tags r:id="rId10"/>
            </p:custDataLst>
          </p:nvPr>
        </p:nvCxnSpPr>
        <p:spPr bwMode="auto">
          <a:xfrm>
            <a:off x="3271838" y="5768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3" name="Straight Connector 562">
            <a:extLst>
              <a:ext uri="{FF2B5EF4-FFF2-40B4-BE49-F238E27FC236}">
                <a16:creationId xmlns:a16="http://schemas.microsoft.com/office/drawing/2014/main" id="{29C38693-0CD1-C9A6-2021-673023386069}"/>
              </a:ext>
            </a:extLst>
          </p:cNvPr>
          <p:cNvCxnSpPr/>
          <p:nvPr>
            <p:custDataLst>
              <p:tags r:id="rId11"/>
            </p:custDataLst>
          </p:nvPr>
        </p:nvCxnSpPr>
        <p:spPr bwMode="auto">
          <a:xfrm>
            <a:off x="3784600" y="5767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4" name="Straight Connector 563">
            <a:extLst>
              <a:ext uri="{FF2B5EF4-FFF2-40B4-BE49-F238E27FC236}">
                <a16:creationId xmlns:a16="http://schemas.microsoft.com/office/drawing/2014/main" id="{352F6005-5F5D-EC2F-D1B7-4900D14BC941}"/>
              </a:ext>
            </a:extLst>
          </p:cNvPr>
          <p:cNvCxnSpPr/>
          <p:nvPr>
            <p:custDataLst>
              <p:tags r:id="rId12"/>
            </p:custDataLst>
          </p:nvPr>
        </p:nvCxnSpPr>
        <p:spPr bwMode="auto">
          <a:xfrm>
            <a:off x="4808538" y="57626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547" name="テキスト プレースホルダ 9">
            <a:extLst>
              <a:ext uri="{FF2B5EF4-FFF2-40B4-BE49-F238E27FC236}">
                <a16:creationId xmlns:a16="http://schemas.microsoft.com/office/drawing/2014/main" id="{8971A9C1-5DE9-C303-D68A-2E39E9310E09}"/>
              </a:ext>
            </a:extLst>
          </p:cNvPr>
          <p:cNvSpPr>
            <a:spLocks noGrp="1"/>
          </p:cNvSpPr>
          <p:nvPr>
            <p:custDataLst>
              <p:tags r:id="rId13"/>
            </p:custDataLst>
          </p:nvPr>
        </p:nvSpPr>
        <p:spPr bwMode="gray">
          <a:xfrm>
            <a:off x="741363" y="56245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2B6144-32A9-40EA-AD99-6C498109DFC9}" type="datetime'''3'''''''''''''''''''',''9''8''''''''2'''''''''''''">
              <a:rPr lang="ja-JP" altLang="en-US" sz="1000" smtClean="0">
                <a:effectLst/>
                <a:sym typeface="+mn-lt"/>
              </a:rPr>
              <a:pPr marL="0" lvl="0" indent="0" algn="ctr">
                <a:spcBef>
                  <a:spcPct val="0"/>
                </a:spcBef>
                <a:buNone/>
              </a:pPr>
              <a:t>3,982</a:t>
            </a:fld>
            <a:endParaRPr kumimoji="1" lang="ja-JP" altLang="en-US" sz="1000" dirty="0">
              <a:sym typeface="+mn-lt"/>
            </a:endParaRPr>
          </a:p>
        </p:txBody>
      </p:sp>
      <p:sp useBgFill="1">
        <p:nvSpPr>
          <p:cNvPr id="548" name="テキスト プレースホルダ 9">
            <a:extLst>
              <a:ext uri="{FF2B5EF4-FFF2-40B4-BE49-F238E27FC236}">
                <a16:creationId xmlns:a16="http://schemas.microsoft.com/office/drawing/2014/main" id="{6221D1A4-F2B0-71A3-3DC4-3A25535EAF3C}"/>
              </a:ext>
            </a:extLst>
          </p:cNvPr>
          <p:cNvSpPr>
            <a:spLocks noGrp="1"/>
          </p:cNvSpPr>
          <p:nvPr>
            <p:custDataLst>
              <p:tags r:id="rId14"/>
            </p:custDataLst>
          </p:nvPr>
        </p:nvSpPr>
        <p:spPr bwMode="gray">
          <a:xfrm>
            <a:off x="1047750" y="562292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AFFB05-A95E-4AD6-87DF-42EB7F5508E4}" type="datetime'4'',''''18''''''''''''''''''''''3'''''''''''''''''''''''''''">
              <a:rPr lang="ja-JP" altLang="en-US" sz="1000" smtClean="0">
                <a:effectLst/>
                <a:sym typeface="+mn-lt"/>
              </a:rPr>
              <a:pPr marL="0" lvl="0" indent="0" algn="ctr">
                <a:spcBef>
                  <a:spcPct val="0"/>
                </a:spcBef>
                <a:buNone/>
              </a:pPr>
              <a:t>4,183</a:t>
            </a:fld>
            <a:endParaRPr kumimoji="1" lang="ja-JP" altLang="en-US" sz="1000" dirty="0">
              <a:sym typeface="+mn-lt"/>
            </a:endParaRPr>
          </a:p>
        </p:txBody>
      </p:sp>
      <p:sp useBgFill="1">
        <p:nvSpPr>
          <p:cNvPr id="549" name="テキスト プレースホルダ 9">
            <a:extLst>
              <a:ext uri="{FF2B5EF4-FFF2-40B4-BE49-F238E27FC236}">
                <a16:creationId xmlns:a16="http://schemas.microsoft.com/office/drawing/2014/main" id="{EC1EE37C-13A8-ED39-AD62-C45B8A4F0709}"/>
              </a:ext>
            </a:extLst>
          </p:cNvPr>
          <p:cNvSpPr>
            <a:spLocks noGrp="1"/>
          </p:cNvSpPr>
          <p:nvPr>
            <p:custDataLst>
              <p:tags r:id="rId15"/>
            </p:custDataLst>
          </p:nvPr>
        </p:nvSpPr>
        <p:spPr bwMode="gray">
          <a:xfrm>
            <a:off x="1560513" y="56213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C306C8-86E7-4982-8295-1E24C7A879D8}" type="datetime'''4'''''''''',''''''''''''3''''''''''5''8'''''''''''''">
              <a:rPr lang="ja-JP" altLang="en-US" sz="1000" smtClean="0">
                <a:effectLst/>
                <a:sym typeface="+mn-lt"/>
              </a:rPr>
              <a:pPr marL="0" lvl="0" indent="0" algn="ctr">
                <a:spcBef>
                  <a:spcPct val="0"/>
                </a:spcBef>
                <a:buNone/>
              </a:pPr>
              <a:t>4,358</a:t>
            </a:fld>
            <a:endParaRPr kumimoji="1" lang="ja-JP" altLang="en-US" sz="1000" dirty="0">
              <a:sym typeface="+mn-lt"/>
            </a:endParaRPr>
          </a:p>
        </p:txBody>
      </p:sp>
      <p:sp useBgFill="1">
        <p:nvSpPr>
          <p:cNvPr id="550" name="テキスト プレースホルダ 9">
            <a:extLst>
              <a:ext uri="{FF2B5EF4-FFF2-40B4-BE49-F238E27FC236}">
                <a16:creationId xmlns:a16="http://schemas.microsoft.com/office/drawing/2014/main" id="{87CE8E6A-7101-1E05-AFE5-7245A2E0450B}"/>
              </a:ext>
            </a:extLst>
          </p:cNvPr>
          <p:cNvSpPr>
            <a:spLocks noGrp="1"/>
          </p:cNvSpPr>
          <p:nvPr>
            <p:custDataLst>
              <p:tags r:id="rId16"/>
            </p:custDataLst>
          </p:nvPr>
        </p:nvSpPr>
        <p:spPr bwMode="gray">
          <a:xfrm>
            <a:off x="2071688" y="561975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44B77F-B084-4DE1-8575-DD44B64A8810}" type="datetime'''''''''''''''4'''''''''''''''''''''''',''''''6''''''09'''">
              <a:rPr lang="ja-JP" altLang="en-US" sz="1000" smtClean="0">
                <a:effectLst/>
                <a:sym typeface="+mn-lt"/>
              </a:rPr>
              <a:pPr marL="0" lvl="0" indent="0" algn="ctr">
                <a:spcBef>
                  <a:spcPct val="0"/>
                </a:spcBef>
                <a:buNone/>
              </a:pPr>
              <a:t>4,609</a:t>
            </a:fld>
            <a:endParaRPr kumimoji="1" lang="ja-JP" altLang="en-US" sz="1000" dirty="0">
              <a:sym typeface="+mn-lt"/>
            </a:endParaRPr>
          </a:p>
        </p:txBody>
      </p:sp>
      <p:sp useBgFill="1">
        <p:nvSpPr>
          <p:cNvPr id="551" name="テキスト プレースホルダ 9">
            <a:extLst>
              <a:ext uri="{FF2B5EF4-FFF2-40B4-BE49-F238E27FC236}">
                <a16:creationId xmlns:a16="http://schemas.microsoft.com/office/drawing/2014/main" id="{741A4778-622E-A884-2093-80CE92ABCBC7}"/>
              </a:ext>
            </a:extLst>
          </p:cNvPr>
          <p:cNvSpPr>
            <a:spLocks noGrp="1"/>
          </p:cNvSpPr>
          <p:nvPr>
            <p:custDataLst>
              <p:tags r:id="rId17"/>
            </p:custDataLst>
          </p:nvPr>
        </p:nvSpPr>
        <p:spPr bwMode="gray">
          <a:xfrm>
            <a:off x="2549525" y="4924425"/>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8B6A91-8F0E-4915-9C96-5BAA7F94CE0A}" type="datetime'''''''''''''''8''''''''4,2''''''''''''''''7''''''''6'">
              <a:rPr lang="ja-JP" altLang="en-US" sz="1000" smtClean="0">
                <a:effectLst/>
                <a:sym typeface="+mn-lt"/>
              </a:rPr>
              <a:pPr marL="0" lvl="0" indent="0" algn="ctr">
                <a:spcBef>
                  <a:spcPct val="0"/>
                </a:spcBef>
                <a:buNone/>
              </a:pPr>
              <a:t>84,276</a:t>
            </a:fld>
            <a:endParaRPr kumimoji="1" lang="ja-JP" altLang="en-US" sz="1000" dirty="0">
              <a:sym typeface="+mn-lt"/>
            </a:endParaRPr>
          </a:p>
        </p:txBody>
      </p:sp>
      <p:sp useBgFill="1">
        <p:nvSpPr>
          <p:cNvPr id="552" name="テキスト プレースホルダ 9">
            <a:extLst>
              <a:ext uri="{FF2B5EF4-FFF2-40B4-BE49-F238E27FC236}">
                <a16:creationId xmlns:a16="http://schemas.microsoft.com/office/drawing/2014/main" id="{699AD9AC-1413-6354-18B3-1DD871BC07EA}"/>
              </a:ext>
            </a:extLst>
          </p:cNvPr>
          <p:cNvSpPr>
            <a:spLocks noGrp="1"/>
          </p:cNvSpPr>
          <p:nvPr>
            <p:custDataLst>
              <p:tags r:id="rId18"/>
            </p:custDataLst>
          </p:nvPr>
        </p:nvSpPr>
        <p:spPr bwMode="gray">
          <a:xfrm>
            <a:off x="2584450" y="561816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0AE7FE-B08A-4D47-AB3D-884A881A18E3}" type="datetime'4'''',7''''''''''''2''''2'''''''''''''''''''''">
              <a:rPr lang="ja-JP" altLang="en-US" sz="1000" smtClean="0">
                <a:effectLst/>
                <a:sym typeface="+mn-lt"/>
              </a:rPr>
              <a:pPr marL="0" lvl="0" indent="0" algn="ctr">
                <a:spcBef>
                  <a:spcPct val="0"/>
                </a:spcBef>
                <a:buNone/>
              </a:pPr>
              <a:t>4,722</a:t>
            </a:fld>
            <a:endParaRPr kumimoji="1" lang="ja-JP" altLang="en-US" sz="1000" dirty="0">
              <a:sym typeface="+mn-lt"/>
            </a:endParaRPr>
          </a:p>
        </p:txBody>
      </p:sp>
      <p:sp useBgFill="1">
        <p:nvSpPr>
          <p:cNvPr id="553" name="テキスト プレースホルダ 9">
            <a:extLst>
              <a:ext uri="{FF2B5EF4-FFF2-40B4-BE49-F238E27FC236}">
                <a16:creationId xmlns:a16="http://schemas.microsoft.com/office/drawing/2014/main" id="{065B8556-34AF-342B-EB00-80D247F70023}"/>
              </a:ext>
            </a:extLst>
          </p:cNvPr>
          <p:cNvSpPr>
            <a:spLocks noGrp="1"/>
          </p:cNvSpPr>
          <p:nvPr>
            <p:custDataLst>
              <p:tags r:id="rId19"/>
            </p:custDataLst>
          </p:nvPr>
        </p:nvSpPr>
        <p:spPr bwMode="gray">
          <a:xfrm>
            <a:off x="3027363" y="3551238"/>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66AAD-C123-4734-999F-657CF1F383A9}" type="datetime'241'',''''''''5''''''''''''''''''''''''2''''''6'''''">
              <a:rPr lang="ja-JP" altLang="en-US" sz="1000" smtClean="0">
                <a:effectLst/>
                <a:sym typeface="+mn-lt"/>
              </a:rPr>
              <a:pPr marL="0" lvl="0" indent="0" algn="ctr">
                <a:spcBef>
                  <a:spcPct val="0"/>
                </a:spcBef>
                <a:buNone/>
              </a:pPr>
              <a:t>241,526</a:t>
            </a:fld>
            <a:endParaRPr kumimoji="1" lang="ja-JP" altLang="en-US" sz="1000" dirty="0">
              <a:sym typeface="+mn-lt"/>
            </a:endParaRPr>
          </a:p>
        </p:txBody>
      </p:sp>
      <p:sp useBgFill="1">
        <p:nvSpPr>
          <p:cNvPr id="554" name="テキスト プレースホルダ 9">
            <a:extLst>
              <a:ext uri="{FF2B5EF4-FFF2-40B4-BE49-F238E27FC236}">
                <a16:creationId xmlns:a16="http://schemas.microsoft.com/office/drawing/2014/main" id="{0E861B54-4DF2-7E64-197A-4C09D75E6A0B}"/>
              </a:ext>
            </a:extLst>
          </p:cNvPr>
          <p:cNvSpPr>
            <a:spLocks noGrp="1"/>
          </p:cNvSpPr>
          <p:nvPr>
            <p:custDataLst>
              <p:tags r:id="rId20"/>
            </p:custDataLst>
          </p:nvPr>
        </p:nvSpPr>
        <p:spPr bwMode="gray">
          <a:xfrm>
            <a:off x="3097213" y="561657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E02BF3-4A97-4FBC-9393-E14423119AC6}" type="datetime'''''''''''4'''''''''''''',''''''''''''''''89''''''''''2'''''">
              <a:rPr lang="ja-JP" altLang="en-US" sz="1000" smtClean="0">
                <a:effectLst/>
                <a:sym typeface="+mn-lt"/>
              </a:rPr>
              <a:pPr marL="0" lvl="0" indent="0" algn="ctr">
                <a:spcBef>
                  <a:spcPct val="0"/>
                </a:spcBef>
                <a:buNone/>
              </a:pPr>
              <a:t>4,892</a:t>
            </a:fld>
            <a:endParaRPr kumimoji="1" lang="ja-JP" altLang="en-US" sz="1000" dirty="0">
              <a:sym typeface="+mn-lt"/>
            </a:endParaRPr>
          </a:p>
        </p:txBody>
      </p:sp>
      <p:sp useBgFill="1">
        <p:nvSpPr>
          <p:cNvPr id="555" name="テキスト プレースホルダ 9">
            <a:extLst>
              <a:ext uri="{FF2B5EF4-FFF2-40B4-BE49-F238E27FC236}">
                <a16:creationId xmlns:a16="http://schemas.microsoft.com/office/drawing/2014/main" id="{71133F6A-365C-4980-8B22-75F433B39D0C}"/>
              </a:ext>
            </a:extLst>
          </p:cNvPr>
          <p:cNvSpPr>
            <a:spLocks noGrp="1"/>
          </p:cNvSpPr>
          <p:nvPr>
            <p:custDataLst>
              <p:tags r:id="rId21"/>
            </p:custDataLst>
          </p:nvPr>
        </p:nvSpPr>
        <p:spPr bwMode="gray">
          <a:xfrm>
            <a:off x="3609975" y="561498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D8563A-B9A4-4C40-BD18-2FB1126E5F00}" type="datetime'5'''''''''''''',''''''04''8'''">
              <a:rPr lang="ja-JP" altLang="en-US" sz="1000" smtClean="0">
                <a:effectLst/>
                <a:sym typeface="+mn-lt"/>
              </a:rPr>
              <a:pPr marL="0" lvl="0" indent="0" algn="ctr">
                <a:spcBef>
                  <a:spcPct val="0"/>
                </a:spcBef>
                <a:buNone/>
              </a:pPr>
              <a:t>5,048</a:t>
            </a:fld>
            <a:endParaRPr kumimoji="1" lang="ja-JP" altLang="en-US" sz="1000" dirty="0">
              <a:sym typeface="+mn-lt"/>
            </a:endParaRPr>
          </a:p>
        </p:txBody>
      </p:sp>
      <p:sp useBgFill="1">
        <p:nvSpPr>
          <p:cNvPr id="515" name="テキスト プレースホルダ 9">
            <a:extLst>
              <a:ext uri="{FF2B5EF4-FFF2-40B4-BE49-F238E27FC236}">
                <a16:creationId xmlns:a16="http://schemas.microsoft.com/office/drawing/2014/main" id="{0400438E-35C9-E847-4567-78E30B523B0F}"/>
              </a:ext>
            </a:extLst>
          </p:cNvPr>
          <p:cNvSpPr>
            <a:spLocks noGrp="1"/>
          </p:cNvSpPr>
          <p:nvPr>
            <p:custDataLst>
              <p:tags r:id="rId22"/>
            </p:custDataLst>
          </p:nvPr>
        </p:nvSpPr>
        <p:spPr bwMode="gray">
          <a:xfrm>
            <a:off x="4564063" y="3321050"/>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173969-8672-4137-80E3-4120D0DCCDEF}" type="datetime'''''''''''''2''''''''''''''''67'',9''''''''''''5''''1'''''''">
              <a:rPr lang="ja-JP" altLang="en-US" sz="1000" smtClean="0">
                <a:effectLst/>
                <a:sym typeface="+mn-lt"/>
              </a:rPr>
              <a:pPr marL="0" lvl="0" indent="0" algn="ctr">
                <a:spcBef>
                  <a:spcPct val="0"/>
                </a:spcBef>
                <a:buNone/>
              </a:pPr>
              <a:t>267,951</a:t>
            </a:fld>
            <a:endParaRPr kumimoji="1" lang="ja-JP" altLang="en-US" sz="1000" dirty="0">
              <a:sym typeface="+mn-lt"/>
            </a:endParaRPr>
          </a:p>
        </p:txBody>
      </p:sp>
      <p:sp useBgFill="1">
        <p:nvSpPr>
          <p:cNvPr id="541" name="テキスト プレースホルダ 9">
            <a:extLst>
              <a:ext uri="{FF2B5EF4-FFF2-40B4-BE49-F238E27FC236}">
                <a16:creationId xmlns:a16="http://schemas.microsoft.com/office/drawing/2014/main" id="{3E15C2BE-F687-28F4-B693-8340F1A4C1D3}"/>
              </a:ext>
            </a:extLst>
          </p:cNvPr>
          <p:cNvSpPr>
            <a:spLocks noGrp="1"/>
          </p:cNvSpPr>
          <p:nvPr>
            <p:custDataLst>
              <p:tags r:id="rId23"/>
            </p:custDataLst>
          </p:nvPr>
        </p:nvSpPr>
        <p:spPr bwMode="gray">
          <a:xfrm>
            <a:off x="4633913" y="561022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1AE392-6E56-48CF-8EFB-E39A01717EFC}" type="datetime'''''5,7''''''2''''''''''''''''''''''''''''''''2'''''''''''''">
              <a:rPr lang="ja-JP" altLang="en-US" sz="1000" smtClean="0">
                <a:effectLst/>
                <a:sym typeface="+mn-lt"/>
              </a:rPr>
              <a:pPr marL="0" lvl="0" indent="0" algn="ctr">
                <a:spcBef>
                  <a:spcPct val="0"/>
                </a:spcBef>
                <a:buNone/>
              </a:pPr>
              <a:t>5,722</a:t>
            </a:fld>
            <a:endParaRPr kumimoji="1" lang="ja-JP" altLang="en-US" sz="1000" dirty="0">
              <a:sym typeface="+mn-lt"/>
            </a:endParaRPr>
          </a:p>
        </p:txBody>
      </p:sp>
      <p:sp useBgFill="1">
        <p:nvSpPr>
          <p:cNvPr id="568" name="テキスト プレースホルダ 9">
            <a:extLst>
              <a:ext uri="{FF2B5EF4-FFF2-40B4-BE49-F238E27FC236}">
                <a16:creationId xmlns:a16="http://schemas.microsoft.com/office/drawing/2014/main" id="{585C0F11-CE29-2B0E-3A75-21B24599F6BB}"/>
              </a:ext>
            </a:extLst>
          </p:cNvPr>
          <p:cNvSpPr>
            <a:spLocks noGrp="1"/>
          </p:cNvSpPr>
          <p:nvPr>
            <p:custDataLst>
              <p:tags r:id="rId24"/>
            </p:custDataLst>
          </p:nvPr>
        </p:nvSpPr>
        <p:spPr bwMode="gray">
          <a:xfrm>
            <a:off x="2001838" y="3698875"/>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7ACFE6-D396-4D08-AF72-B6FA09E56DED}" type="datetime'''''''''''''''2''''2''''''''''4,''''60''''''''''''''''''2'''''">
              <a:rPr lang="ja-JP" altLang="en-US" sz="1000" smtClean="0">
                <a:effectLst/>
                <a:sym typeface="+mn-lt"/>
              </a:rPr>
              <a:pPr marL="0" lvl="0" indent="0" algn="ctr">
                <a:spcBef>
                  <a:spcPct val="0"/>
                </a:spcBef>
                <a:buNone/>
              </a:pPr>
              <a:t>224,602</a:t>
            </a:fld>
            <a:endParaRPr kumimoji="1" lang="ja-JP" altLang="en-US" sz="1000" dirty="0">
              <a:sym typeface="+mn-lt"/>
            </a:endParaRPr>
          </a:p>
        </p:txBody>
      </p:sp>
      <p:graphicFrame>
        <p:nvGraphicFramePr>
          <p:cNvPr id="573" name="Chart 572">
            <a:extLst>
              <a:ext uri="{FF2B5EF4-FFF2-40B4-BE49-F238E27FC236}">
                <a16:creationId xmlns:a16="http://schemas.microsoft.com/office/drawing/2014/main" id="{F370529B-463B-95C8-124D-906F6D3AEF00}"/>
              </a:ext>
            </a:extLst>
          </p:cNvPr>
          <p:cNvGraphicFramePr/>
          <p:nvPr>
            <p:custDataLst>
              <p:tags r:id="rId25"/>
            </p:custDataLst>
            <p:extLst>
              <p:ext uri="{D42A27DB-BD31-4B8C-83A1-F6EECF244321}">
                <p14:modId xmlns:p14="http://schemas.microsoft.com/office/powerpoint/2010/main" val="1962082011"/>
              </p:ext>
            </p:extLst>
          </p:nvPr>
        </p:nvGraphicFramePr>
        <p:xfrm>
          <a:off x="5229225" y="2139950"/>
          <a:ext cx="4633913" cy="4141788"/>
        </p:xfrm>
        <a:graphic>
          <a:graphicData uri="http://schemas.openxmlformats.org/drawingml/2006/chart">
            <c:chart xmlns:c="http://schemas.openxmlformats.org/drawingml/2006/chart" xmlns:r="http://schemas.openxmlformats.org/officeDocument/2006/relationships" r:id="rId71"/>
          </a:graphicData>
        </a:graphic>
      </p:graphicFrame>
      <p:cxnSp>
        <p:nvCxnSpPr>
          <p:cNvPr id="511" name="Straight Connector 510">
            <a:extLst>
              <a:ext uri="{FF2B5EF4-FFF2-40B4-BE49-F238E27FC236}">
                <a16:creationId xmlns:a16="http://schemas.microsoft.com/office/drawing/2014/main" id="{72B2A684-BD25-51C7-6FC6-3AB7E1504C3D}"/>
              </a:ext>
            </a:extLst>
          </p:cNvPr>
          <p:cNvCxnSpPr/>
          <p:nvPr>
            <p:custDataLst>
              <p:tags r:id="rId26"/>
            </p:custDataLst>
          </p:nvPr>
        </p:nvCxnSpPr>
        <p:spPr bwMode="auto">
          <a:xfrm flipH="1">
            <a:off x="5645150" y="5773738"/>
            <a:ext cx="25400" cy="333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04848B22-30B8-B968-1463-F459E93E5295}"/>
              </a:ext>
            </a:extLst>
          </p:cNvPr>
          <p:cNvCxnSpPr/>
          <p:nvPr>
            <p:custDataLst>
              <p:tags r:id="rId27"/>
            </p:custDataLst>
          </p:nvPr>
        </p:nvCxnSpPr>
        <p:spPr bwMode="auto">
          <a:xfrm>
            <a:off x="6105525" y="57721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BE581895-E706-041D-E935-A91622C9B61A}"/>
              </a:ext>
            </a:extLst>
          </p:cNvPr>
          <p:cNvCxnSpPr/>
          <p:nvPr>
            <p:custDataLst>
              <p:tags r:id="rId28"/>
            </p:custDataLst>
          </p:nvPr>
        </p:nvCxnSpPr>
        <p:spPr bwMode="auto">
          <a:xfrm>
            <a:off x="6608763" y="57721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1D6FA853-146D-1E0E-BC6A-C2E9198C4FAA}"/>
              </a:ext>
            </a:extLst>
          </p:cNvPr>
          <p:cNvCxnSpPr/>
          <p:nvPr>
            <p:custDataLst>
              <p:tags r:id="rId29"/>
            </p:custDataLst>
          </p:nvPr>
        </p:nvCxnSpPr>
        <p:spPr bwMode="auto">
          <a:xfrm>
            <a:off x="7113588" y="57705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7915F79-4D7E-C729-506F-FEDFC2AB9285}"/>
              </a:ext>
            </a:extLst>
          </p:cNvPr>
          <p:cNvCxnSpPr/>
          <p:nvPr>
            <p:custDataLst>
              <p:tags r:id="rId30"/>
            </p:custDataLst>
          </p:nvPr>
        </p:nvCxnSpPr>
        <p:spPr bwMode="auto">
          <a:xfrm>
            <a:off x="7616825" y="57705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21AE91A5-6436-B93D-792B-4351966138F4}"/>
              </a:ext>
            </a:extLst>
          </p:cNvPr>
          <p:cNvCxnSpPr/>
          <p:nvPr>
            <p:custDataLst>
              <p:tags r:id="rId31"/>
            </p:custDataLst>
          </p:nvPr>
        </p:nvCxnSpPr>
        <p:spPr bwMode="auto">
          <a:xfrm>
            <a:off x="8121650" y="57705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AAA25FBA-F742-84D3-6FF9-003D9E93A082}"/>
              </a:ext>
            </a:extLst>
          </p:cNvPr>
          <p:cNvCxnSpPr/>
          <p:nvPr>
            <p:custDataLst>
              <p:tags r:id="rId32"/>
            </p:custDataLst>
          </p:nvPr>
        </p:nvCxnSpPr>
        <p:spPr bwMode="auto">
          <a:xfrm>
            <a:off x="8624888" y="576738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7D83DD36-8131-378C-BA2D-ABAA61AB5DEE}"/>
              </a:ext>
            </a:extLst>
          </p:cNvPr>
          <p:cNvCxnSpPr/>
          <p:nvPr>
            <p:custDataLst>
              <p:tags r:id="rId33"/>
            </p:custDataLst>
          </p:nvPr>
        </p:nvCxnSpPr>
        <p:spPr bwMode="auto">
          <a:xfrm>
            <a:off x="9632950" y="57642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510" name="テキスト プレースホルダ 9">
            <a:extLst>
              <a:ext uri="{FF2B5EF4-FFF2-40B4-BE49-F238E27FC236}">
                <a16:creationId xmlns:a16="http://schemas.microsoft.com/office/drawing/2014/main" id="{DB657197-E1F2-1003-DEC5-D18E3C9A7952}"/>
              </a:ext>
            </a:extLst>
          </p:cNvPr>
          <p:cNvSpPr>
            <a:spLocks noGrp="1"/>
          </p:cNvSpPr>
          <p:nvPr>
            <p:custDataLst>
              <p:tags r:id="rId34"/>
            </p:custDataLst>
          </p:nvPr>
        </p:nvSpPr>
        <p:spPr bwMode="gray">
          <a:xfrm>
            <a:off x="5632449" y="5651500"/>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12C1A4-9361-496B-9687-05467C0CBADA}" type="datetime'0.''''''''''''''''''''''2'''''''''''''''''''''''''''''''">
              <a:rPr lang="ja-JP" altLang="en-US" sz="800" smtClean="0">
                <a:effectLst/>
              </a:rPr>
              <a:pPr/>
              <a:t>0.2</a:t>
            </a:fld>
            <a:endParaRPr kumimoji="1" lang="ja-JP" altLang="en-US" sz="800" dirty="0">
              <a:sym typeface="+mn-lt"/>
            </a:endParaRPr>
          </a:p>
        </p:txBody>
      </p:sp>
      <p:sp useBgFill="1">
        <p:nvSpPr>
          <p:cNvPr id="65" name="テキスト プレースホルダ 9">
            <a:extLst>
              <a:ext uri="{FF2B5EF4-FFF2-40B4-BE49-F238E27FC236}">
                <a16:creationId xmlns:a16="http://schemas.microsoft.com/office/drawing/2014/main" id="{979377CB-28DE-23FB-28E6-D279605A06DE}"/>
              </a:ext>
            </a:extLst>
          </p:cNvPr>
          <p:cNvSpPr>
            <a:spLocks noGrp="1"/>
          </p:cNvSpPr>
          <p:nvPr>
            <p:custDataLst>
              <p:tags r:id="rId35"/>
            </p:custDataLst>
          </p:nvPr>
        </p:nvSpPr>
        <p:spPr bwMode="gray">
          <a:xfrm>
            <a:off x="6019799" y="5649913"/>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444E30-EAAC-40E0-A9B9-179AC1AF7311}" type="datetime'''''''''''''''''''''''''''''0''''''''''''''''''.''''2'''''">
              <a:rPr lang="ja-JP" altLang="en-US" sz="800" smtClean="0">
                <a:effectLst/>
              </a:rPr>
              <a:pPr/>
              <a:t>0.2</a:t>
            </a:fld>
            <a:endParaRPr kumimoji="1" lang="ja-JP" altLang="en-US" sz="800" dirty="0">
              <a:sym typeface="+mn-lt"/>
            </a:endParaRPr>
          </a:p>
        </p:txBody>
      </p:sp>
      <p:sp useBgFill="1">
        <p:nvSpPr>
          <p:cNvPr id="69" name="テキスト プレースホルダ 9">
            <a:extLst>
              <a:ext uri="{FF2B5EF4-FFF2-40B4-BE49-F238E27FC236}">
                <a16:creationId xmlns:a16="http://schemas.microsoft.com/office/drawing/2014/main" id="{D3EFA20B-0567-83D9-AAF8-6DB434DCDADB}"/>
              </a:ext>
            </a:extLst>
          </p:cNvPr>
          <p:cNvSpPr>
            <a:spLocks noGrp="1"/>
          </p:cNvSpPr>
          <p:nvPr>
            <p:custDataLst>
              <p:tags r:id="rId36"/>
            </p:custDataLst>
          </p:nvPr>
        </p:nvSpPr>
        <p:spPr bwMode="gray">
          <a:xfrm>
            <a:off x="6523037" y="5649913"/>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ADD0BB-7D95-4798-96D8-AD4AEB93E808}" type="datetime'''''0''''.''''''''''''''''''''''''''''''''''''''2'''''''''''">
              <a:rPr lang="ja-JP" altLang="en-US" sz="800" smtClean="0">
                <a:effectLst/>
              </a:rPr>
              <a:pPr/>
              <a:t>0.2</a:t>
            </a:fld>
            <a:endParaRPr kumimoji="1" lang="ja-JP" altLang="en-US" sz="800" dirty="0">
              <a:sym typeface="+mn-lt"/>
            </a:endParaRPr>
          </a:p>
        </p:txBody>
      </p:sp>
      <p:sp useBgFill="1">
        <p:nvSpPr>
          <p:cNvPr id="73" name="テキスト プレースホルダ 9">
            <a:extLst>
              <a:ext uri="{FF2B5EF4-FFF2-40B4-BE49-F238E27FC236}">
                <a16:creationId xmlns:a16="http://schemas.microsoft.com/office/drawing/2014/main" id="{42273C9C-2FB3-49F7-9FF6-898B3AAD1334}"/>
              </a:ext>
            </a:extLst>
          </p:cNvPr>
          <p:cNvSpPr>
            <a:spLocks noGrp="1"/>
          </p:cNvSpPr>
          <p:nvPr>
            <p:custDataLst>
              <p:tags r:id="rId37"/>
            </p:custDataLst>
          </p:nvPr>
        </p:nvSpPr>
        <p:spPr bwMode="gray">
          <a:xfrm>
            <a:off x="7027862" y="5648325"/>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D1222D-BF68-42AB-9751-52C8CBB7B105}" type="datetime'''0''''''''''''.''''''''''''''''''''''''''''2'''''">
              <a:rPr lang="ja-JP" altLang="en-US" sz="800" smtClean="0">
                <a:effectLst/>
              </a:rPr>
              <a:pPr/>
              <a:t>0.2</a:t>
            </a:fld>
            <a:endParaRPr kumimoji="1" lang="ja-JP" altLang="en-US" sz="800" dirty="0">
              <a:sym typeface="+mn-lt"/>
            </a:endParaRPr>
          </a:p>
        </p:txBody>
      </p:sp>
      <p:sp useBgFill="1">
        <p:nvSpPr>
          <p:cNvPr id="125" name="テキスト プレースホルダ 9">
            <a:extLst>
              <a:ext uri="{FF2B5EF4-FFF2-40B4-BE49-F238E27FC236}">
                <a16:creationId xmlns:a16="http://schemas.microsoft.com/office/drawing/2014/main" id="{10C9B5EA-8964-C13D-36E0-E28FFE060984}"/>
              </a:ext>
            </a:extLst>
          </p:cNvPr>
          <p:cNvSpPr>
            <a:spLocks noGrp="1"/>
          </p:cNvSpPr>
          <p:nvPr>
            <p:custDataLst>
              <p:tags r:id="rId38"/>
            </p:custDataLst>
          </p:nvPr>
        </p:nvSpPr>
        <p:spPr bwMode="gray">
          <a:xfrm>
            <a:off x="7531100" y="4883150"/>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954E0E-3C7A-4A4B-AE16-0E23A8D976EB}" type="datetime'''''''3''.''''''''''''''''''''9'''''''''''''''''''''''''''''">
              <a:rPr lang="ja-JP" altLang="en-US" sz="800" smtClean="0">
                <a:effectLst/>
                <a:sym typeface="+mn-lt"/>
              </a:rPr>
              <a:pPr marL="0" lvl="0" indent="0" algn="ctr">
                <a:spcBef>
                  <a:spcPct val="0"/>
                </a:spcBef>
                <a:buNone/>
              </a:pPr>
              <a:t>3.9</a:t>
            </a:fld>
            <a:endParaRPr kumimoji="1" lang="ja-JP" altLang="en-US" sz="800" dirty="0">
              <a:sym typeface="+mn-lt"/>
            </a:endParaRPr>
          </a:p>
        </p:txBody>
      </p:sp>
      <p:sp useBgFill="1">
        <p:nvSpPr>
          <p:cNvPr id="79" name="テキスト プレースホルダ 9">
            <a:extLst>
              <a:ext uri="{FF2B5EF4-FFF2-40B4-BE49-F238E27FC236}">
                <a16:creationId xmlns:a16="http://schemas.microsoft.com/office/drawing/2014/main" id="{96929103-84DB-8453-E0D5-A0E823421BFE}"/>
              </a:ext>
            </a:extLst>
          </p:cNvPr>
          <p:cNvSpPr>
            <a:spLocks noGrp="1"/>
          </p:cNvSpPr>
          <p:nvPr>
            <p:custDataLst>
              <p:tags r:id="rId39"/>
            </p:custDataLst>
          </p:nvPr>
        </p:nvSpPr>
        <p:spPr bwMode="gray">
          <a:xfrm>
            <a:off x="7531099" y="5648325"/>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F06C06-ABC9-45A4-BADD-7DBBB0612FF8}" type="datetime'''''''''''''''''''''''''''''''0.''''''''''2'''''''''">
              <a:rPr lang="ja-JP" altLang="en-US" sz="800" smtClean="0">
                <a:effectLst/>
              </a:rPr>
              <a:pPr/>
              <a:t>0.2</a:t>
            </a:fld>
            <a:endParaRPr kumimoji="1" lang="ja-JP" altLang="en-US" sz="800" dirty="0">
              <a:sym typeface="+mn-lt"/>
            </a:endParaRPr>
          </a:p>
        </p:txBody>
      </p:sp>
      <p:sp useBgFill="1">
        <p:nvSpPr>
          <p:cNvPr id="465" name="テキスト プレースホルダ 9">
            <a:extLst>
              <a:ext uri="{FF2B5EF4-FFF2-40B4-BE49-F238E27FC236}">
                <a16:creationId xmlns:a16="http://schemas.microsoft.com/office/drawing/2014/main" id="{BF445DE7-725C-CD69-AFF4-26A9507C17E2}"/>
              </a:ext>
            </a:extLst>
          </p:cNvPr>
          <p:cNvSpPr>
            <a:spLocks noGrp="1"/>
          </p:cNvSpPr>
          <p:nvPr>
            <p:custDataLst>
              <p:tags r:id="rId40"/>
            </p:custDataLst>
          </p:nvPr>
        </p:nvSpPr>
        <p:spPr bwMode="gray">
          <a:xfrm>
            <a:off x="8007349" y="342423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2FBF0F-3BE7-4FCD-9EEE-FEC4C20B7E6F}" type="datetime'''''1''1''''''''''''''''''''.''''''''''''''''''''''1'''''''">
              <a:rPr lang="ja-JP" altLang="en-US" sz="800" smtClean="0">
                <a:effectLst/>
              </a:rPr>
              <a:pPr/>
              <a:t>11.1</a:t>
            </a:fld>
            <a:endParaRPr kumimoji="1" lang="ja-JP" altLang="en-US" sz="800" dirty="0">
              <a:sym typeface="+mn-lt"/>
            </a:endParaRPr>
          </a:p>
        </p:txBody>
      </p:sp>
      <p:sp useBgFill="1">
        <p:nvSpPr>
          <p:cNvPr id="84" name="テキスト プレースホルダ 9">
            <a:extLst>
              <a:ext uri="{FF2B5EF4-FFF2-40B4-BE49-F238E27FC236}">
                <a16:creationId xmlns:a16="http://schemas.microsoft.com/office/drawing/2014/main" id="{E376CEA2-EE66-0833-3731-BED16A595F7B}"/>
              </a:ext>
            </a:extLst>
          </p:cNvPr>
          <p:cNvSpPr>
            <a:spLocks noGrp="1"/>
          </p:cNvSpPr>
          <p:nvPr>
            <p:custDataLst>
              <p:tags r:id="rId41"/>
            </p:custDataLst>
          </p:nvPr>
        </p:nvSpPr>
        <p:spPr bwMode="gray">
          <a:xfrm>
            <a:off x="8035924" y="5648325"/>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515695-5C20-44E0-ACE0-B538943DCC19}" type="datetime'''''''''''''''''''0''''''''''''''''''''.2'''''''''''''''''''">
              <a:rPr lang="ja-JP" altLang="en-US" sz="800" smtClean="0">
                <a:effectLst/>
              </a:rPr>
              <a:pPr/>
              <a:t>0.2</a:t>
            </a:fld>
            <a:endParaRPr kumimoji="1" lang="ja-JP" altLang="en-US" sz="800" dirty="0">
              <a:sym typeface="+mn-lt"/>
            </a:endParaRPr>
          </a:p>
        </p:txBody>
      </p:sp>
      <p:sp useBgFill="1">
        <p:nvSpPr>
          <p:cNvPr id="88" name="テキスト プレースホルダ 9">
            <a:extLst>
              <a:ext uri="{FF2B5EF4-FFF2-40B4-BE49-F238E27FC236}">
                <a16:creationId xmlns:a16="http://schemas.microsoft.com/office/drawing/2014/main" id="{89BD7754-0EA5-0AA3-9E5E-045C7F5956DB}"/>
              </a:ext>
            </a:extLst>
          </p:cNvPr>
          <p:cNvSpPr>
            <a:spLocks noGrp="1"/>
          </p:cNvSpPr>
          <p:nvPr>
            <p:custDataLst>
              <p:tags r:id="rId42"/>
            </p:custDataLst>
          </p:nvPr>
        </p:nvSpPr>
        <p:spPr bwMode="gray">
          <a:xfrm>
            <a:off x="8539162" y="5645150"/>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01E1D5-8FEF-4A8B-BCB9-9505B51A6ECB}" type="datetime'''0''''''''''.''''''''''''2'''''''''''''''">
              <a:rPr lang="ja-JP" altLang="en-US" sz="800" smtClean="0">
                <a:effectLst/>
              </a:rPr>
              <a:pPr/>
              <a:t>0.2</a:t>
            </a:fld>
            <a:endParaRPr kumimoji="1" lang="ja-JP" altLang="en-US" sz="800" dirty="0">
              <a:sym typeface="+mn-lt"/>
            </a:endParaRPr>
          </a:p>
        </p:txBody>
      </p:sp>
      <p:sp>
        <p:nvSpPr>
          <p:cNvPr id="38" name="テキスト ボックス 37">
            <a:extLst>
              <a:ext uri="{FF2B5EF4-FFF2-40B4-BE49-F238E27FC236}">
                <a16:creationId xmlns:a16="http://schemas.microsoft.com/office/drawing/2014/main" id="{B0513200-5C72-B9F1-2299-6B9C7BF8C807}"/>
              </a:ext>
            </a:extLst>
          </p:cNvPr>
          <p:cNvSpPr txBox="1"/>
          <p:nvPr/>
        </p:nvSpPr>
        <p:spPr>
          <a:xfrm>
            <a:off x="200025" y="6168381"/>
            <a:ext cx="5343475" cy="461665"/>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看護師に関するデータは、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年については入手できません。</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医師に関するデータは、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年については入手できません。</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歯科医師に関するデータは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年分が、薬剤師に関するデータは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年分が入手できません。</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08" name="Straight Connector 107">
            <a:extLst>
              <a:ext uri="{FF2B5EF4-FFF2-40B4-BE49-F238E27FC236}">
                <a16:creationId xmlns:a16="http://schemas.microsoft.com/office/drawing/2014/main" id="{E88403A0-3B23-9344-BB91-24F7AFCBA037}"/>
              </a:ext>
            </a:extLst>
          </p:cNvPr>
          <p:cNvCxnSpPr/>
          <p:nvPr>
            <p:custDataLst>
              <p:tags r:id="rId43"/>
            </p:custDataLst>
          </p:nvPr>
        </p:nvCxnSpPr>
        <p:spPr bwMode="gray">
          <a:xfrm>
            <a:off x="5656262" y="39116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CEFE58D1-6E05-4266-83B0-4E487444A3F9}"/>
              </a:ext>
            </a:extLst>
          </p:cNvPr>
          <p:cNvCxnSpPr/>
          <p:nvPr>
            <p:custDataLst>
              <p:tags r:id="rId44"/>
            </p:custDataLst>
          </p:nvPr>
        </p:nvCxnSpPr>
        <p:spPr bwMode="gray">
          <a:xfrm>
            <a:off x="5656262" y="41148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3124CCF-8814-30A7-A5AE-18D287B505E7}"/>
              </a:ext>
            </a:extLst>
          </p:cNvPr>
          <p:cNvCxnSpPr/>
          <p:nvPr>
            <p:custDataLst>
              <p:tags r:id="rId45"/>
            </p:custDataLst>
          </p:nvPr>
        </p:nvCxnSpPr>
        <p:spPr bwMode="gray">
          <a:xfrm>
            <a:off x="5656262" y="43180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0B556C54-E9F2-C480-99B2-90A769ED4995}"/>
              </a:ext>
            </a:extLst>
          </p:cNvPr>
          <p:cNvCxnSpPr/>
          <p:nvPr>
            <p:custDataLst>
              <p:tags r:id="rId46"/>
            </p:custDataLst>
          </p:nvPr>
        </p:nvCxnSpPr>
        <p:spPr bwMode="gray">
          <a:xfrm>
            <a:off x="5656262" y="45212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9" name="Oval 108">
            <a:extLst>
              <a:ext uri="{FF2B5EF4-FFF2-40B4-BE49-F238E27FC236}">
                <a16:creationId xmlns:a16="http://schemas.microsoft.com/office/drawing/2014/main" id="{E567B948-D075-CD90-8565-3A406B475CB9}"/>
              </a:ext>
            </a:extLst>
          </p:cNvPr>
          <p:cNvSpPr/>
          <p:nvPr>
            <p:custDataLst>
              <p:tags r:id="rId47"/>
            </p:custDataLst>
          </p:nvPr>
        </p:nvSpPr>
        <p:spPr bwMode="auto">
          <a:xfrm>
            <a:off x="5745163" y="3873500"/>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1" name="Rectangle 110">
            <a:extLst>
              <a:ext uri="{FF2B5EF4-FFF2-40B4-BE49-F238E27FC236}">
                <a16:creationId xmlns:a16="http://schemas.microsoft.com/office/drawing/2014/main" id="{D5E831AD-C5C1-B3C7-DCA7-77F280DA9198}"/>
              </a:ext>
            </a:extLst>
          </p:cNvPr>
          <p:cNvSpPr/>
          <p:nvPr>
            <p:custDataLst>
              <p:tags r:id="rId48"/>
            </p:custDataLst>
          </p:nvPr>
        </p:nvSpPr>
        <p:spPr bwMode="auto">
          <a:xfrm>
            <a:off x="5745163" y="4076700"/>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3" name="Isosceles Triangle 112">
            <a:extLst>
              <a:ext uri="{FF2B5EF4-FFF2-40B4-BE49-F238E27FC236}">
                <a16:creationId xmlns:a16="http://schemas.microsoft.com/office/drawing/2014/main" id="{518DF6A1-054F-F407-EDC0-6853C1859DF5}"/>
              </a:ext>
            </a:extLst>
          </p:cNvPr>
          <p:cNvSpPr/>
          <p:nvPr>
            <p:custDataLst>
              <p:tags r:id="rId49"/>
            </p:custDataLst>
          </p:nvPr>
        </p:nvSpPr>
        <p:spPr bwMode="auto">
          <a:xfrm>
            <a:off x="5745163" y="4279900"/>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5" name="Diamond 114">
            <a:extLst>
              <a:ext uri="{FF2B5EF4-FFF2-40B4-BE49-F238E27FC236}">
                <a16:creationId xmlns:a16="http://schemas.microsoft.com/office/drawing/2014/main" id="{F919C94F-5CDC-D2A4-F526-3A223C9FDE70}"/>
              </a:ext>
            </a:extLst>
          </p:cNvPr>
          <p:cNvSpPr/>
          <p:nvPr>
            <p:custDataLst>
              <p:tags r:id="rId50"/>
            </p:custDataLst>
          </p:nvPr>
        </p:nvSpPr>
        <p:spPr bwMode="auto">
          <a:xfrm>
            <a:off x="5745163" y="4483100"/>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02" name="テキスト プレースホルダ 9">
            <a:extLst>
              <a:ext uri="{FF2B5EF4-FFF2-40B4-BE49-F238E27FC236}">
                <a16:creationId xmlns:a16="http://schemas.microsoft.com/office/drawing/2014/main" id="{748264B3-F332-F816-416C-56F018B32DAB}"/>
              </a:ext>
            </a:extLst>
          </p:cNvPr>
          <p:cNvSpPr>
            <a:spLocks noGrp="1"/>
          </p:cNvSpPr>
          <p:nvPr>
            <p:custDataLst>
              <p:tags r:id="rId51"/>
            </p:custDataLst>
          </p:nvPr>
        </p:nvSpPr>
        <p:spPr bwMode="auto">
          <a:xfrm>
            <a:off x="5967413" y="3840163"/>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4D9B3F8-6013-4030-88F1-726F34488754}" type="datetime'''''看''護''''''師''''''''''''''''''''''・''''''''助''''産''''師'''''">
              <a:rPr lang="ja-JP" altLang="en-US" sz="1000" smtClean="0"/>
              <a:pPr/>
              <a:t>看護師・助産師</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8DAFC6DC-0F58-8F60-AF4A-56D479EAF712}"/>
              </a:ext>
            </a:extLst>
          </p:cNvPr>
          <p:cNvSpPr>
            <a:spLocks noGrp="1"/>
          </p:cNvSpPr>
          <p:nvPr>
            <p:custDataLst>
              <p:tags r:id="rId52"/>
            </p:custDataLst>
          </p:nvPr>
        </p:nvSpPr>
        <p:spPr bwMode="auto">
          <a:xfrm>
            <a:off x="5967413" y="40433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07E3342-F7D2-4B02-85A9-12AEA122154F}" type="datetime'''医''''''''師'''''''''''''''''''''">
              <a:rPr lang="ja-JP" altLang="en-US" sz="1000" smtClean="0"/>
              <a:pPr/>
              <a:t>医師</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5DF0C4C5-A584-42D3-195C-D59CBB62AA99}"/>
              </a:ext>
            </a:extLst>
          </p:cNvPr>
          <p:cNvSpPr>
            <a:spLocks noGrp="1"/>
          </p:cNvSpPr>
          <p:nvPr>
            <p:custDataLst>
              <p:tags r:id="rId53"/>
            </p:custDataLst>
          </p:nvPr>
        </p:nvSpPr>
        <p:spPr bwMode="auto">
          <a:xfrm>
            <a:off x="5967413" y="42465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6186C5E-907F-4825-A3B3-02AD589FDE00}" type="datetime'''''''薬''''''''''''''''''''''''''''剤''''師'''''''''''">
              <a:rPr lang="ja-JP" altLang="en-US" sz="1000" smtClean="0"/>
              <a:pPr/>
              <a:t>薬剤師</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CA780DDA-3875-3AF8-1B7C-6B263276CDAB}"/>
              </a:ext>
            </a:extLst>
          </p:cNvPr>
          <p:cNvSpPr>
            <a:spLocks noGrp="1"/>
          </p:cNvSpPr>
          <p:nvPr>
            <p:custDataLst>
              <p:tags r:id="rId54"/>
            </p:custDataLst>
          </p:nvPr>
        </p:nvSpPr>
        <p:spPr bwMode="auto">
          <a:xfrm>
            <a:off x="5967413" y="44497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AB0EBCF-1791-43CF-A8E3-69F365BFF2A9}" type="datetime'''''''''''歯''''''''科''''''''''''''''''''''''''''医'">
              <a:rPr lang="ja-JP" altLang="en-US" sz="1000" smtClean="0"/>
              <a:pPr/>
              <a:t>歯科医</a:t>
            </a:fld>
            <a:endParaRPr kumimoji="1" lang="ja-JP" altLang="en-US" sz="1000" dirty="0">
              <a:sym typeface="+mn-lt"/>
            </a:endParaRPr>
          </a:p>
        </p:txBody>
      </p:sp>
      <p:cxnSp>
        <p:nvCxnSpPr>
          <p:cNvPr id="523" name="Straight Connector 522">
            <a:extLst>
              <a:ext uri="{FF2B5EF4-FFF2-40B4-BE49-F238E27FC236}">
                <a16:creationId xmlns:a16="http://schemas.microsoft.com/office/drawing/2014/main" id="{ADE269E7-7953-2CE3-6D0F-E4D74516C4C3}"/>
              </a:ext>
            </a:extLst>
          </p:cNvPr>
          <p:cNvCxnSpPr/>
          <p:nvPr>
            <p:custDataLst>
              <p:tags r:id="rId55"/>
            </p:custDataLst>
          </p:nvPr>
        </p:nvCxnSpPr>
        <p:spPr bwMode="gray">
          <a:xfrm>
            <a:off x="765175" y="39116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A4A271F9-EFE1-FD23-2766-0CC54F6A8271}"/>
              </a:ext>
            </a:extLst>
          </p:cNvPr>
          <p:cNvCxnSpPr/>
          <p:nvPr>
            <p:custDataLst>
              <p:tags r:id="rId56"/>
            </p:custDataLst>
          </p:nvPr>
        </p:nvCxnSpPr>
        <p:spPr bwMode="gray">
          <a:xfrm>
            <a:off x="765175" y="41148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AFB21CA0-145D-B5CE-D54E-B10C67E13F48}"/>
              </a:ext>
            </a:extLst>
          </p:cNvPr>
          <p:cNvCxnSpPr/>
          <p:nvPr>
            <p:custDataLst>
              <p:tags r:id="rId57"/>
            </p:custDataLst>
          </p:nvPr>
        </p:nvCxnSpPr>
        <p:spPr bwMode="gray">
          <a:xfrm>
            <a:off x="765175" y="43180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3FB8E7B6-A8AE-F205-F727-14C0A1CD8A46}"/>
              </a:ext>
            </a:extLst>
          </p:cNvPr>
          <p:cNvCxnSpPr/>
          <p:nvPr>
            <p:custDataLst>
              <p:tags r:id="rId58"/>
            </p:custDataLst>
          </p:nvPr>
        </p:nvCxnSpPr>
        <p:spPr bwMode="gray">
          <a:xfrm>
            <a:off x="765175" y="45212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24" name="Oval 523">
            <a:extLst>
              <a:ext uri="{FF2B5EF4-FFF2-40B4-BE49-F238E27FC236}">
                <a16:creationId xmlns:a16="http://schemas.microsoft.com/office/drawing/2014/main" id="{A6271ABB-6F6F-BFDA-83FA-BC5437A4651E}"/>
              </a:ext>
            </a:extLst>
          </p:cNvPr>
          <p:cNvSpPr/>
          <p:nvPr>
            <p:custDataLst>
              <p:tags r:id="rId59"/>
            </p:custDataLst>
          </p:nvPr>
        </p:nvSpPr>
        <p:spPr bwMode="auto">
          <a:xfrm>
            <a:off x="854075" y="3873500"/>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26" name="Rectangle 525">
            <a:extLst>
              <a:ext uri="{FF2B5EF4-FFF2-40B4-BE49-F238E27FC236}">
                <a16:creationId xmlns:a16="http://schemas.microsoft.com/office/drawing/2014/main" id="{C6C715D2-CC2E-85C0-7D33-C317E1FCDF25}"/>
              </a:ext>
            </a:extLst>
          </p:cNvPr>
          <p:cNvSpPr/>
          <p:nvPr>
            <p:custDataLst>
              <p:tags r:id="rId60"/>
            </p:custDataLst>
          </p:nvPr>
        </p:nvSpPr>
        <p:spPr bwMode="auto">
          <a:xfrm>
            <a:off x="854075" y="4076700"/>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28" name="Isosceles Triangle 527">
            <a:extLst>
              <a:ext uri="{FF2B5EF4-FFF2-40B4-BE49-F238E27FC236}">
                <a16:creationId xmlns:a16="http://schemas.microsoft.com/office/drawing/2014/main" id="{C719A4D1-861D-BB00-6DCC-4B08DDA5C0FB}"/>
              </a:ext>
            </a:extLst>
          </p:cNvPr>
          <p:cNvSpPr/>
          <p:nvPr>
            <p:custDataLst>
              <p:tags r:id="rId61"/>
            </p:custDataLst>
          </p:nvPr>
        </p:nvSpPr>
        <p:spPr bwMode="auto">
          <a:xfrm>
            <a:off x="854075" y="4279900"/>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30" name="Diamond 529">
            <a:extLst>
              <a:ext uri="{FF2B5EF4-FFF2-40B4-BE49-F238E27FC236}">
                <a16:creationId xmlns:a16="http://schemas.microsoft.com/office/drawing/2014/main" id="{39CD5C7A-4975-E6C1-1481-B007A4BC025E}"/>
              </a:ext>
            </a:extLst>
          </p:cNvPr>
          <p:cNvSpPr/>
          <p:nvPr>
            <p:custDataLst>
              <p:tags r:id="rId62"/>
            </p:custDataLst>
          </p:nvPr>
        </p:nvSpPr>
        <p:spPr bwMode="auto">
          <a:xfrm>
            <a:off x="854075" y="4483100"/>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17" name="テキスト プレースホルダ 9">
            <a:extLst>
              <a:ext uri="{FF2B5EF4-FFF2-40B4-BE49-F238E27FC236}">
                <a16:creationId xmlns:a16="http://schemas.microsoft.com/office/drawing/2014/main" id="{103CF453-C816-61BC-C5E4-6DF05C6FEA3A}"/>
              </a:ext>
            </a:extLst>
          </p:cNvPr>
          <p:cNvSpPr>
            <a:spLocks noGrp="1"/>
          </p:cNvSpPr>
          <p:nvPr>
            <p:custDataLst>
              <p:tags r:id="rId63"/>
            </p:custDataLst>
          </p:nvPr>
        </p:nvSpPr>
        <p:spPr bwMode="auto">
          <a:xfrm>
            <a:off x="1076325" y="3840163"/>
            <a:ext cx="952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490CFDB-110F-4833-977D-079E50AF7DAA}" type="datetime'''看''''護師''・''''''准''''''''''''''看''''''護''''師'''''">
              <a:rPr lang="ja-JP" altLang="en-US" sz="1000" smtClean="0">
                <a:effectLst/>
                <a:sym typeface="+mn-lt"/>
              </a:rPr>
              <a:pPr marL="0" lvl="0" indent="0">
                <a:spcBef>
                  <a:spcPct val="0"/>
                </a:spcBef>
                <a:buNone/>
              </a:pPr>
              <a:t>看護師・准看護師</a:t>
            </a:fld>
            <a:endParaRPr kumimoji="1" lang="ja-JP" altLang="en-US" sz="1000" dirty="0">
              <a:sym typeface="+mn-lt"/>
            </a:endParaRPr>
          </a:p>
        </p:txBody>
      </p:sp>
      <p:sp>
        <p:nvSpPr>
          <p:cNvPr id="520" name="テキスト プレースホルダ 9">
            <a:extLst>
              <a:ext uri="{FF2B5EF4-FFF2-40B4-BE49-F238E27FC236}">
                <a16:creationId xmlns:a16="http://schemas.microsoft.com/office/drawing/2014/main" id="{33ACD0DB-C0D8-4194-59D4-68E595502C87}"/>
              </a:ext>
            </a:extLst>
          </p:cNvPr>
          <p:cNvSpPr>
            <a:spLocks noGrp="1"/>
          </p:cNvSpPr>
          <p:nvPr>
            <p:custDataLst>
              <p:tags r:id="rId64"/>
            </p:custDataLst>
          </p:nvPr>
        </p:nvSpPr>
        <p:spPr bwMode="auto">
          <a:xfrm>
            <a:off x="1076325" y="40433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ADB0D6E-6F22-48CD-B5CC-05F2581C40E2}" type="datetime'''医''''''''''''師'''">
              <a:rPr lang="ja-JP" altLang="en-US" sz="1000" smtClean="0">
                <a:effectLst/>
                <a:sym typeface="+mn-lt"/>
              </a:rPr>
              <a:pPr marL="0" lvl="0" indent="0">
                <a:spcBef>
                  <a:spcPct val="0"/>
                </a:spcBef>
                <a:buNone/>
              </a:pPr>
              <a:t>医師</a:t>
            </a:fld>
            <a:endParaRPr kumimoji="1" lang="ja-JP" altLang="en-US" sz="1000" dirty="0">
              <a:sym typeface="+mn-lt"/>
            </a:endParaRPr>
          </a:p>
        </p:txBody>
      </p:sp>
      <p:sp>
        <p:nvSpPr>
          <p:cNvPr id="519" name="テキスト プレースホルダ 9">
            <a:extLst>
              <a:ext uri="{FF2B5EF4-FFF2-40B4-BE49-F238E27FC236}">
                <a16:creationId xmlns:a16="http://schemas.microsoft.com/office/drawing/2014/main" id="{4C3F36A5-5EA7-783D-AEBD-7125F2D91329}"/>
              </a:ext>
            </a:extLst>
          </p:cNvPr>
          <p:cNvSpPr>
            <a:spLocks noGrp="1"/>
          </p:cNvSpPr>
          <p:nvPr>
            <p:custDataLst>
              <p:tags r:id="rId65"/>
            </p:custDataLst>
          </p:nvPr>
        </p:nvSpPr>
        <p:spPr bwMode="auto">
          <a:xfrm>
            <a:off x="1076325" y="42465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43BD5FE-F272-427B-8DDA-54717A417B5A}"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
        <p:nvSpPr>
          <p:cNvPr id="521" name="テキスト プレースホルダ 9">
            <a:extLst>
              <a:ext uri="{FF2B5EF4-FFF2-40B4-BE49-F238E27FC236}">
                <a16:creationId xmlns:a16="http://schemas.microsoft.com/office/drawing/2014/main" id="{98B8B55D-A638-DC1B-4CA9-51EFCD07F079}"/>
              </a:ext>
            </a:extLst>
          </p:cNvPr>
          <p:cNvSpPr>
            <a:spLocks noGrp="1"/>
          </p:cNvSpPr>
          <p:nvPr>
            <p:custDataLst>
              <p:tags r:id="rId66"/>
            </p:custDataLst>
          </p:nvPr>
        </p:nvSpPr>
        <p:spPr bwMode="auto">
          <a:xfrm>
            <a:off x="1076325" y="44497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6E83516-FE9A-45B2-AF6A-91AC5824A215}"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spTree>
    <p:extLst>
      <p:ext uri="{BB962C8B-B14F-4D97-AF65-F5344CB8AC3E}">
        <p14:creationId xmlns:p14="http://schemas.microsoft.com/office/powerpoint/2010/main" val="3598124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2455063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9" imgW="395" imgH="396" progId="TCLayout.ActiveDocument.1">
                  <p:embed/>
                </p:oleObj>
              </mc:Choice>
              <mc:Fallback>
                <p:oleObj name="think-cellスライド" r:id="rId1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graphicFrame>
        <p:nvGraphicFramePr>
          <p:cNvPr id="23" name="Chart 3">
            <a:extLst>
              <a:ext uri="{FF2B5EF4-FFF2-40B4-BE49-F238E27FC236}">
                <a16:creationId xmlns:a16="http://schemas.microsoft.com/office/drawing/2014/main" id="{3D042F3C-D09B-8636-DDB7-4E9D4092FF0B}"/>
              </a:ext>
            </a:extLst>
          </p:cNvPr>
          <p:cNvGraphicFramePr/>
          <p:nvPr>
            <p:extLst>
              <p:ext uri="{D42A27DB-BD31-4B8C-83A1-F6EECF244321}">
                <p14:modId xmlns:p14="http://schemas.microsoft.com/office/powerpoint/2010/main" val="814179223"/>
              </p:ext>
            </p:extLst>
          </p:nvPr>
        </p:nvGraphicFramePr>
        <p:xfrm>
          <a:off x="289948" y="2636912"/>
          <a:ext cx="3479320" cy="3708960"/>
        </p:xfrm>
        <a:graphic>
          <a:graphicData uri="http://schemas.openxmlformats.org/drawingml/2006/chart">
            <c:chart xmlns:c="http://schemas.openxmlformats.org/drawingml/2006/chart" xmlns:r="http://schemas.openxmlformats.org/officeDocument/2006/relationships" r:id="rId21"/>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227691"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ナイジェリア栄養士会（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Dietitians Association of Nigeria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）は、ナイジェリアの栄養士と栄養士補の全国的な専門家団体であり、栄養士の専門的なトレーニングの実践や規制を行っている。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Nigeria Society of Physiotherapy (NSP)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は、ナイジェリアの理学療法士の主要な専門職団体であり、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年に結成され、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年に連邦政府の承認を得て、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世界理学療法連盟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World Physiotherapy)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のメンバーになった。</a:t>
            </a: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992557" y="2163524"/>
            <a:ext cx="4536507"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20" name="テキスト ボックス 115">
            <a:extLst>
              <a:ext uri="{FF2B5EF4-FFF2-40B4-BE49-F238E27FC236}">
                <a16:creationId xmlns:a16="http://schemas.microsoft.com/office/drawing/2014/main" id="{5F14F585-E531-4CB1-97F6-22938D5B8D45}"/>
              </a:ext>
            </a:extLst>
          </p:cNvPr>
          <p:cNvSpPr txBox="1"/>
          <p:nvPr/>
        </p:nvSpPr>
        <p:spPr>
          <a:xfrm>
            <a:off x="200471" y="6597352"/>
            <a:ext cx="9331909" cy="123111"/>
          </a:xfrm>
          <a:prstGeom prst="rect">
            <a:avLst/>
          </a:prstGeom>
          <a:noFill/>
        </p:spPr>
        <p:txBody>
          <a:bodyPr wrap="square" lIns="0" tIns="0" rIns="0" bIns="0" rtlCol="0">
            <a:spAutoFit/>
          </a:bodyPr>
          <a:lstStyle/>
          <a:p>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 WHO</a:t>
            </a:r>
            <a:r>
              <a:rPr lang="ja-JP" altLang="en-US" sz="800" dirty="0">
                <a:latin typeface="+mn-ea"/>
                <a:cs typeface="Arial" panose="020B0604020202020204" pitchFamily="34" charset="0"/>
              </a:rPr>
              <a:t>「</a:t>
            </a:r>
            <a:r>
              <a:rPr lang="en-US" altLang="ja-JP" sz="800" b="0" i="0" dirty="0">
                <a:effectLst/>
                <a:latin typeface="+mn-ea"/>
              </a:rPr>
              <a:t>Global Health Workforce statistics database</a:t>
            </a:r>
            <a:r>
              <a:rPr lang="ja-JP" altLang="en-US" sz="800" b="0" i="0" dirty="0">
                <a:effectLst/>
                <a:latin typeface="+mn-ea"/>
              </a:rPr>
              <a:t>」</a:t>
            </a:r>
            <a:r>
              <a:rPr lang="ja-JP" altLang="en-US" sz="800" dirty="0">
                <a:latin typeface="+mn-ea"/>
              </a:rPr>
              <a:t> 、</a:t>
            </a:r>
            <a:r>
              <a:rPr lang="en-US" altLang="ja-JP" sz="800" dirty="0" err="1">
                <a:latin typeface="+mn-ea"/>
              </a:rPr>
              <a:t>Physiopedia</a:t>
            </a:r>
            <a:r>
              <a:rPr lang="ja-JP" altLang="en-US" sz="800" dirty="0">
                <a:latin typeface="+mn-ea"/>
              </a:rPr>
              <a:t>ウェブサイト、</a:t>
            </a:r>
            <a:r>
              <a:rPr lang="en-US" altLang="ja-JP" sz="800" dirty="0">
                <a:latin typeface="+mn-ea"/>
              </a:rPr>
              <a:t> AJOL</a:t>
            </a:r>
            <a:r>
              <a:rPr lang="ja-JP" altLang="en-US" sz="800" dirty="0">
                <a:latin typeface="+mn-ea"/>
              </a:rPr>
              <a:t>レポートウェブサイト</a:t>
            </a:r>
            <a:r>
              <a:rPr lang="ja-JP" altLang="en-US" sz="800" dirty="0">
                <a:solidFill>
                  <a:srgbClr val="000000"/>
                </a:solidFill>
              </a:rPr>
              <a:t>（２０２６年３月時点）</a:t>
            </a:r>
            <a:endParaRPr lang="ja-JP" altLang="en-US" sz="800" dirty="0">
              <a:latin typeface="+mn-ea"/>
              <a:cs typeface="Arial" panose="020B0604020202020204" pitchFamily="34" charset="0"/>
            </a:endParaRPr>
          </a:p>
        </p:txBody>
      </p:sp>
      <p:sp>
        <p:nvSpPr>
          <p:cNvPr id="2" name="テキスト ボックス 46">
            <a:extLst>
              <a:ext uri="{FF2B5EF4-FFF2-40B4-BE49-F238E27FC236}">
                <a16:creationId xmlns:a16="http://schemas.microsoft.com/office/drawing/2014/main" id="{1D2BB566-7A09-D43A-471E-E5CA260908C3}"/>
              </a:ext>
            </a:extLst>
          </p:cNvPr>
          <p:cNvSpPr txBox="1"/>
          <p:nvPr/>
        </p:nvSpPr>
        <p:spPr>
          <a:xfrm>
            <a:off x="416496" y="2839541"/>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sp>
        <p:nvSpPr>
          <p:cNvPr id="6" name="テキスト ボックス 46">
            <a:extLst>
              <a:ext uri="{FF2B5EF4-FFF2-40B4-BE49-F238E27FC236}">
                <a16:creationId xmlns:a16="http://schemas.microsoft.com/office/drawing/2014/main" id="{EE07395C-7FE8-40D5-75AC-05C9A1BC6F76}"/>
              </a:ext>
            </a:extLst>
          </p:cNvPr>
          <p:cNvSpPr txBox="1"/>
          <p:nvPr/>
        </p:nvSpPr>
        <p:spPr>
          <a:xfrm>
            <a:off x="4088904" y="2839541"/>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sp>
        <p:nvSpPr>
          <p:cNvPr id="7" name="テキスト ボックス 46">
            <a:extLst>
              <a:ext uri="{FF2B5EF4-FFF2-40B4-BE49-F238E27FC236}">
                <a16:creationId xmlns:a16="http://schemas.microsoft.com/office/drawing/2014/main" id="{9B4B6794-8434-CDDE-133B-4BCB14394BB5}"/>
              </a:ext>
            </a:extLst>
          </p:cNvPr>
          <p:cNvSpPr txBox="1"/>
          <p:nvPr/>
        </p:nvSpPr>
        <p:spPr>
          <a:xfrm>
            <a:off x="6753200" y="2839540"/>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cxnSp>
        <p:nvCxnSpPr>
          <p:cNvPr id="16" name="Straight Arrow Connector 31">
            <a:extLst>
              <a:ext uri="{FF2B5EF4-FFF2-40B4-BE49-F238E27FC236}">
                <a16:creationId xmlns:a16="http://schemas.microsoft.com/office/drawing/2014/main" id="{262406D7-99DC-3669-6250-5117CF3FC578}"/>
              </a:ext>
            </a:extLst>
          </p:cNvPr>
          <p:cNvCxnSpPr>
            <a:cxnSpLocks/>
          </p:cNvCxnSpPr>
          <p:nvPr/>
        </p:nvCxnSpPr>
        <p:spPr>
          <a:xfrm flipV="1">
            <a:off x="1087630" y="3105656"/>
            <a:ext cx="2032026" cy="99946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32">
            <a:extLst>
              <a:ext uri="{FF2B5EF4-FFF2-40B4-BE49-F238E27FC236}">
                <a16:creationId xmlns:a16="http://schemas.microsoft.com/office/drawing/2014/main" id="{A9E9C8F9-141C-9D76-AB51-A5398BC35CA6}"/>
              </a:ext>
            </a:extLst>
          </p:cNvPr>
          <p:cNvSpPr/>
          <p:nvPr/>
        </p:nvSpPr>
        <p:spPr>
          <a:xfrm rot="20091951">
            <a:off x="1627256" y="3464222"/>
            <a:ext cx="792260" cy="356845"/>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lang="en-US" altLang="ja" sz="1000" b="1" dirty="0">
                <a:latin typeface="MS PGothic" panose="020B0600070205080204" pitchFamily="34" charset="-128"/>
                <a:ea typeface="MS PGothic" panose="020B0600070205080204" pitchFamily="34" charset="-128"/>
              </a:rPr>
              <a:t>CAGR 8.35</a:t>
            </a:r>
            <a:r>
              <a:rPr lang="ja" sz="1000" b="1" dirty="0">
                <a:latin typeface="MS PGothic" panose="020B0600070205080204" pitchFamily="34" charset="-128"/>
                <a:ea typeface="MS PGothic" panose="020B0600070205080204" pitchFamily="34" charset="-128"/>
              </a:rPr>
              <a:t>%</a:t>
            </a:r>
            <a:endParaRPr kumimoji="1" lang="en-US" sz="1000" b="1" dirty="0">
              <a:latin typeface="MS PGothic" panose="020B0600070205080204" pitchFamily="34" charset="-128"/>
              <a:ea typeface="MS PGothic" panose="020B0600070205080204" pitchFamily="34" charset="-128"/>
            </a:endParaRPr>
          </a:p>
        </p:txBody>
      </p:sp>
      <p:cxnSp>
        <p:nvCxnSpPr>
          <p:cNvPr id="19" name="Straight Connector 28">
            <a:extLst>
              <a:ext uri="{FF2B5EF4-FFF2-40B4-BE49-F238E27FC236}">
                <a16:creationId xmlns:a16="http://schemas.microsoft.com/office/drawing/2014/main" id="{14F35C13-8B34-49B9-87EB-5DBB4FAD3534}"/>
              </a:ext>
            </a:extLst>
          </p:cNvPr>
          <p:cNvCxnSpPr>
            <a:cxnSpLocks/>
          </p:cNvCxnSpPr>
          <p:nvPr/>
        </p:nvCxnSpPr>
        <p:spPr>
          <a:xfrm>
            <a:off x="3872880" y="2822257"/>
            <a:ext cx="0" cy="3312368"/>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9">
            <a:extLst>
              <a:ext uri="{FF2B5EF4-FFF2-40B4-BE49-F238E27FC236}">
                <a16:creationId xmlns:a16="http://schemas.microsoft.com/office/drawing/2014/main" id="{1CBC4FD4-8114-4833-A3C8-C35348B73EBA}"/>
              </a:ext>
            </a:extLst>
          </p:cNvPr>
          <p:cNvCxnSpPr>
            <a:cxnSpLocks/>
          </p:cNvCxnSpPr>
          <p:nvPr/>
        </p:nvCxnSpPr>
        <p:spPr>
          <a:xfrm>
            <a:off x="6465168" y="2822257"/>
            <a:ext cx="0" cy="3312368"/>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3D65E06-8541-CA67-45D3-283A2DF16E69}"/>
              </a:ext>
            </a:extLst>
          </p:cNvPr>
          <p:cNvSpPr txBox="1"/>
          <p:nvPr/>
        </p:nvSpPr>
        <p:spPr>
          <a:xfrm>
            <a:off x="200024" y="6245064"/>
            <a:ext cx="4752975" cy="338554"/>
          </a:xfrm>
          <a:prstGeom prst="rect">
            <a:avLst/>
          </a:prstGeom>
          <a:noFill/>
        </p:spPr>
        <p:txBody>
          <a:bodyPr wrap="square" rtlCol="0">
            <a:spAutoFit/>
          </a:bodyPr>
          <a:lstStyle/>
          <a:p>
            <a:r>
              <a:rPr lang="ja-JP" altLang="en-US" sz="800" dirty="0">
                <a:latin typeface="+mn-ea"/>
                <a:cs typeface="Arial" panose="020B0604020202020204" pitchFamily="34" charset="0"/>
              </a:rPr>
              <a:t>注： </a:t>
            </a:r>
            <a:r>
              <a:rPr lang="en-US" altLang="ja-JP" sz="800" dirty="0">
                <a:latin typeface="+mn-ea"/>
                <a:cs typeface="Arial" panose="020B0604020202020204" pitchFamily="34" charset="0"/>
              </a:rPr>
              <a:t>2020</a:t>
            </a:r>
            <a:r>
              <a:rPr lang="ja-JP" altLang="en-US" sz="800" dirty="0">
                <a:latin typeface="+mn-ea"/>
                <a:cs typeface="Arial" panose="020B0604020202020204" pitchFamily="34" charset="0"/>
              </a:rPr>
              <a:t>年および</a:t>
            </a:r>
            <a:r>
              <a:rPr lang="en-US" altLang="ja-JP" sz="800" dirty="0">
                <a:latin typeface="+mn-ea"/>
                <a:cs typeface="Arial" panose="020B0604020202020204" pitchFamily="34" charset="0"/>
              </a:rPr>
              <a:t>2023</a:t>
            </a:r>
            <a:r>
              <a:rPr lang="ja-JP" altLang="en-US" sz="800" dirty="0">
                <a:latin typeface="+mn-ea"/>
                <a:cs typeface="Arial" panose="020B0604020202020204" pitchFamily="34" charset="0"/>
              </a:rPr>
              <a:t>年の病理・臨床検査技師に関するデータはありません。</a:t>
            </a:r>
            <a:endParaRPr lang="en-US" altLang="ja-JP" sz="800" dirty="0">
              <a:latin typeface="+mn-ea"/>
              <a:cs typeface="Arial" panose="020B0604020202020204" pitchFamily="34" charset="0"/>
            </a:endParaRPr>
          </a:p>
          <a:p>
            <a:r>
              <a:rPr lang="en-US" altLang="ja-JP" sz="800" dirty="0">
                <a:latin typeface="+mn-ea"/>
                <a:cs typeface="Arial" panose="020B0604020202020204" pitchFamily="34" charset="0"/>
              </a:rPr>
              <a:t>2021</a:t>
            </a:r>
            <a:r>
              <a:rPr lang="ja-JP" altLang="en-US" sz="800" dirty="0">
                <a:latin typeface="+mn-ea"/>
                <a:cs typeface="Arial" panose="020B0604020202020204" pitchFamily="34" charset="0"/>
              </a:rPr>
              <a:t>年度における理学療法士及び、製薬技術者におけるデータは無い</a:t>
            </a:r>
            <a:endParaRPr kumimoji="1" lang="ja-JP" altLang="en-US" sz="800" dirty="0">
              <a:latin typeface="+mn-ea"/>
              <a:cs typeface="Arial" panose="020B0604020202020204" pitchFamily="34" charset="0"/>
            </a:endParaRPr>
          </a:p>
        </p:txBody>
      </p:sp>
      <p:graphicFrame>
        <p:nvGraphicFramePr>
          <p:cNvPr id="113" name="Chart 112">
            <a:extLst>
              <a:ext uri="{FF2B5EF4-FFF2-40B4-BE49-F238E27FC236}">
                <a16:creationId xmlns:a16="http://schemas.microsoft.com/office/drawing/2014/main" id="{371A5E8E-D1ED-AB98-0175-E8C95D637AC3}"/>
              </a:ext>
            </a:extLst>
          </p:cNvPr>
          <p:cNvGraphicFramePr/>
          <p:nvPr>
            <p:custDataLst>
              <p:tags r:id="rId2"/>
            </p:custDataLst>
            <p:extLst>
              <p:ext uri="{D42A27DB-BD31-4B8C-83A1-F6EECF244321}">
                <p14:modId xmlns:p14="http://schemas.microsoft.com/office/powerpoint/2010/main" val="676948837"/>
              </p:ext>
            </p:extLst>
          </p:nvPr>
        </p:nvGraphicFramePr>
        <p:xfrm>
          <a:off x="3632200" y="3303588"/>
          <a:ext cx="2952750" cy="3095625"/>
        </p:xfrm>
        <a:graphic>
          <a:graphicData uri="http://schemas.openxmlformats.org/drawingml/2006/chart">
            <c:chart xmlns:c="http://schemas.openxmlformats.org/drawingml/2006/chart" xmlns:r="http://schemas.openxmlformats.org/officeDocument/2006/relationships" r:id="rId22"/>
          </a:graphicData>
        </a:graphic>
      </p:graphicFrame>
      <p:cxnSp>
        <p:nvCxnSpPr>
          <p:cNvPr id="99" name="Straight Connector 98">
            <a:extLst>
              <a:ext uri="{FF2B5EF4-FFF2-40B4-BE49-F238E27FC236}">
                <a16:creationId xmlns:a16="http://schemas.microsoft.com/office/drawing/2014/main" id="{9E0C064B-DB3D-88B1-98BD-4528AC5DA2D6}"/>
              </a:ext>
            </a:extLst>
          </p:cNvPr>
          <p:cNvCxnSpPr/>
          <p:nvPr>
            <p:custDataLst>
              <p:tags r:id="rId3"/>
            </p:custDataLst>
          </p:nvPr>
        </p:nvCxnSpPr>
        <p:spPr bwMode="auto">
          <a:xfrm flipV="1">
            <a:off x="4429125" y="3302001"/>
            <a:ext cx="1360488" cy="557213"/>
          </a:xfrm>
          <a:prstGeom prst="line">
            <a:avLst/>
          </a:prstGeom>
          <a:ln w="952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9" name="テキスト プレースホルダ 9">
            <a:extLst>
              <a:ext uri="{FF2B5EF4-FFF2-40B4-BE49-F238E27FC236}">
                <a16:creationId xmlns:a16="http://schemas.microsoft.com/office/drawing/2014/main" id="{BEF89D28-A7FA-3064-5A41-A5291614EDFF}"/>
              </a:ext>
            </a:extLst>
          </p:cNvPr>
          <p:cNvSpPr>
            <a:spLocks/>
          </p:cNvSpPr>
          <p:nvPr>
            <p:custDataLst>
              <p:tags r:id="rId4"/>
            </p:custDataLst>
          </p:nvPr>
        </p:nvSpPr>
        <p:spPr bwMode="auto">
          <a:xfrm>
            <a:off x="4225925" y="6151564"/>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36E921-ED17-4AA2-B975-6E728B69E9C4}" type="datetime'2''''''''''''''''''''''''0''''''''''1''''''''''8'''''''''">
              <a:rPr lang="en-US" altLang="en-US" sz="1400" smtClean="0"/>
              <a:pPr/>
              <a:t>2018</a:t>
            </a:fld>
            <a:endParaRPr kumimoji="1" lang="en-US" altLang="ja-JP" sz="1400" dirty="0"/>
          </a:p>
        </p:txBody>
      </p:sp>
      <p:sp>
        <p:nvSpPr>
          <p:cNvPr id="38" name="テキスト プレースホルダ 9">
            <a:extLst>
              <a:ext uri="{FF2B5EF4-FFF2-40B4-BE49-F238E27FC236}">
                <a16:creationId xmlns:a16="http://schemas.microsoft.com/office/drawing/2014/main" id="{02756070-D803-6242-B2BA-656D1D4867CF}"/>
              </a:ext>
            </a:extLst>
          </p:cNvPr>
          <p:cNvSpPr>
            <a:spLocks/>
          </p:cNvSpPr>
          <p:nvPr>
            <p:custDataLst>
              <p:tags r:id="rId5"/>
            </p:custDataLst>
          </p:nvPr>
        </p:nvSpPr>
        <p:spPr bwMode="auto">
          <a:xfrm>
            <a:off x="4905375" y="6151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6A2133-9C1A-461C-9B45-BBC7A220BEF9}" type="datetime'''''''''''''''''''''''''''''''2''''''''0''1''''''''''''''9'">
              <a:rPr lang="en-US" altLang="en-US" sz="1400" smtClean="0"/>
              <a:pPr/>
              <a:t>2019</a:t>
            </a:fld>
            <a:endParaRPr kumimoji="1" lang="en-US" altLang="ja-JP" sz="1400" dirty="0"/>
          </a:p>
        </p:txBody>
      </p:sp>
      <p:sp>
        <p:nvSpPr>
          <p:cNvPr id="39" name="テキスト プレースホルダ 9">
            <a:extLst>
              <a:ext uri="{FF2B5EF4-FFF2-40B4-BE49-F238E27FC236}">
                <a16:creationId xmlns:a16="http://schemas.microsoft.com/office/drawing/2014/main" id="{BE2FE2F2-136A-FEF0-2B98-D537AE6DC2E9}"/>
              </a:ext>
            </a:extLst>
          </p:cNvPr>
          <p:cNvSpPr>
            <a:spLocks/>
          </p:cNvSpPr>
          <p:nvPr>
            <p:custDataLst>
              <p:tags r:id="rId6"/>
            </p:custDataLst>
          </p:nvPr>
        </p:nvSpPr>
        <p:spPr bwMode="auto">
          <a:xfrm>
            <a:off x="5586413" y="6151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EAB594-5B94-42FA-AB1C-A1E129FB971D}" type="datetime'''''''''''''''2''''02''''''''''''''''''''''''''''''''2'''''">
              <a:rPr lang="en-US" altLang="en-US" sz="1400" smtClean="0"/>
              <a:pPr/>
              <a:t>2022</a:t>
            </a:fld>
            <a:endParaRPr kumimoji="1" lang="en-US" altLang="ja-JP" sz="1400" dirty="0"/>
          </a:p>
        </p:txBody>
      </p:sp>
      <p:sp>
        <p:nvSpPr>
          <p:cNvPr id="97" name="テキスト プレースホルダ 9">
            <a:extLst>
              <a:ext uri="{FF2B5EF4-FFF2-40B4-BE49-F238E27FC236}">
                <a16:creationId xmlns:a16="http://schemas.microsoft.com/office/drawing/2014/main" id="{DD2F18B7-8916-C39F-D47A-5E402FCC14B9}"/>
              </a:ext>
            </a:extLst>
          </p:cNvPr>
          <p:cNvSpPr>
            <a:spLocks/>
          </p:cNvSpPr>
          <p:nvPr>
            <p:custDataLst>
              <p:tags r:id="rId7"/>
            </p:custDataLst>
          </p:nvPr>
        </p:nvSpPr>
        <p:spPr bwMode="auto">
          <a:xfrm>
            <a:off x="4749800" y="3429000"/>
            <a:ext cx="71913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95140D-668D-4064-881F-52E0808492BB}" type="datetime'+''''''''7''''.''''''''''''''0''''''''''%'''''''''''''''''">
              <a:rPr lang="en-US" altLang="en-US" sz="1400" b="1" smtClean="0">
                <a:effectLst/>
              </a:rPr>
              <a:pPr marL="0" lvl="0" indent="0" algn="ctr">
                <a:spcBef>
                  <a:spcPct val="0"/>
                </a:spcBef>
                <a:buNone/>
              </a:pPr>
              <a:t>+7.0%</a:t>
            </a:fld>
            <a:endParaRPr kumimoji="1" lang="en-US" altLang="ja-JP" sz="1400" b="1" dirty="0"/>
          </a:p>
        </p:txBody>
      </p:sp>
      <p:graphicFrame>
        <p:nvGraphicFramePr>
          <p:cNvPr id="114" name="Chart 113">
            <a:extLst>
              <a:ext uri="{FF2B5EF4-FFF2-40B4-BE49-F238E27FC236}">
                <a16:creationId xmlns:a16="http://schemas.microsoft.com/office/drawing/2014/main" id="{7754BBEE-5623-FECE-82CD-F47C35B28F16}"/>
              </a:ext>
            </a:extLst>
          </p:cNvPr>
          <p:cNvGraphicFramePr/>
          <p:nvPr>
            <p:custDataLst>
              <p:tags r:id="rId8"/>
            </p:custDataLst>
            <p:extLst>
              <p:ext uri="{D42A27DB-BD31-4B8C-83A1-F6EECF244321}">
                <p14:modId xmlns:p14="http://schemas.microsoft.com/office/powerpoint/2010/main" val="1819051336"/>
              </p:ext>
            </p:extLst>
          </p:nvPr>
        </p:nvGraphicFramePr>
        <p:xfrm>
          <a:off x="6488113" y="3303588"/>
          <a:ext cx="2952750" cy="3095625"/>
        </p:xfrm>
        <a:graphic>
          <a:graphicData uri="http://schemas.openxmlformats.org/drawingml/2006/chart">
            <c:chart xmlns:c="http://schemas.openxmlformats.org/drawingml/2006/chart" xmlns:r="http://schemas.openxmlformats.org/officeDocument/2006/relationships" r:id="rId23"/>
          </a:graphicData>
        </a:graphic>
      </p:graphicFrame>
      <p:cxnSp>
        <p:nvCxnSpPr>
          <p:cNvPr id="106" name="Straight Connector 105">
            <a:extLst>
              <a:ext uri="{FF2B5EF4-FFF2-40B4-BE49-F238E27FC236}">
                <a16:creationId xmlns:a16="http://schemas.microsoft.com/office/drawing/2014/main" id="{01C36EC0-0453-64F4-00D9-C60763FA8529}"/>
              </a:ext>
            </a:extLst>
          </p:cNvPr>
          <p:cNvCxnSpPr/>
          <p:nvPr>
            <p:custDataLst>
              <p:tags r:id="rId9"/>
            </p:custDataLst>
          </p:nvPr>
        </p:nvCxnSpPr>
        <p:spPr bwMode="auto">
          <a:xfrm flipV="1">
            <a:off x="7156450" y="3336925"/>
            <a:ext cx="1616075" cy="169863"/>
          </a:xfrm>
          <a:prstGeom prst="line">
            <a:avLst/>
          </a:prstGeom>
          <a:ln w="952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73" name="テキスト プレースホルダ 9">
            <a:extLst>
              <a:ext uri="{FF2B5EF4-FFF2-40B4-BE49-F238E27FC236}">
                <a16:creationId xmlns:a16="http://schemas.microsoft.com/office/drawing/2014/main" id="{7030148E-3D65-44C5-6125-5CEAC8B6FC52}"/>
              </a:ext>
            </a:extLst>
          </p:cNvPr>
          <p:cNvSpPr>
            <a:spLocks/>
          </p:cNvSpPr>
          <p:nvPr>
            <p:custDataLst>
              <p:tags r:id="rId10"/>
            </p:custDataLst>
          </p:nvPr>
        </p:nvSpPr>
        <p:spPr bwMode="auto">
          <a:xfrm>
            <a:off x="6953250" y="6151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9DE596-EB43-4367-B602-8AA95F0FB863}" type="datetime'''''''''''''2''''''''''''''''0''''''''1''''''''''''8'''''''">
              <a:rPr lang="en-US" altLang="en-US" sz="1400" smtClean="0"/>
              <a:pPr/>
              <a:t>2018</a:t>
            </a:fld>
            <a:endParaRPr kumimoji="1" lang="en-US" altLang="ja-JP" sz="1400" dirty="0"/>
          </a:p>
        </p:txBody>
      </p:sp>
      <p:sp>
        <p:nvSpPr>
          <p:cNvPr id="74" name="テキスト プレースホルダ 9">
            <a:extLst>
              <a:ext uri="{FF2B5EF4-FFF2-40B4-BE49-F238E27FC236}">
                <a16:creationId xmlns:a16="http://schemas.microsoft.com/office/drawing/2014/main" id="{FEA8C68A-4E3C-7416-0C2E-348C75988BFD}"/>
              </a:ext>
            </a:extLst>
          </p:cNvPr>
          <p:cNvSpPr>
            <a:spLocks/>
          </p:cNvSpPr>
          <p:nvPr>
            <p:custDataLst>
              <p:tags r:id="rId11"/>
            </p:custDataLst>
          </p:nvPr>
        </p:nvSpPr>
        <p:spPr bwMode="auto">
          <a:xfrm>
            <a:off x="7761288" y="6151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974CB4-E529-4B59-A644-2A475B6B1C4C}" type="datetime'''''''''''2''01''''''''''''''''''''''''9'''''''''''''''''''">
              <a:rPr lang="en-US" altLang="en-US" sz="1400" smtClean="0"/>
              <a:pPr/>
              <a:t>2019</a:t>
            </a:fld>
            <a:endParaRPr kumimoji="1" lang="en-US" altLang="ja-JP" sz="1400" dirty="0"/>
          </a:p>
        </p:txBody>
      </p:sp>
      <p:sp>
        <p:nvSpPr>
          <p:cNvPr id="75" name="テキスト プレースホルダ 9">
            <a:extLst>
              <a:ext uri="{FF2B5EF4-FFF2-40B4-BE49-F238E27FC236}">
                <a16:creationId xmlns:a16="http://schemas.microsoft.com/office/drawing/2014/main" id="{04A52693-008A-9F53-96B9-A6EA02760ECA}"/>
              </a:ext>
            </a:extLst>
          </p:cNvPr>
          <p:cNvSpPr>
            <a:spLocks/>
          </p:cNvSpPr>
          <p:nvPr>
            <p:custDataLst>
              <p:tags r:id="rId12"/>
            </p:custDataLst>
          </p:nvPr>
        </p:nvSpPr>
        <p:spPr bwMode="auto">
          <a:xfrm>
            <a:off x="8569325" y="6151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CC3C56-5E00-4444-9001-D00CD5A4DF24}" type="datetime'''2''''''''''0''''''''''''2''''''''''''''''''''''''''''''4'">
              <a:rPr lang="en-US" altLang="en-US" sz="1400" smtClean="0"/>
              <a:pPr/>
              <a:t>2024</a:t>
            </a:fld>
            <a:endParaRPr kumimoji="1" lang="en-US" altLang="ja-JP" sz="1400" dirty="0"/>
          </a:p>
        </p:txBody>
      </p:sp>
      <p:sp>
        <p:nvSpPr>
          <p:cNvPr id="101" name="テキスト プレースホルダ 9">
            <a:extLst>
              <a:ext uri="{FF2B5EF4-FFF2-40B4-BE49-F238E27FC236}">
                <a16:creationId xmlns:a16="http://schemas.microsoft.com/office/drawing/2014/main" id="{956E8EF1-DB5F-19B9-1BE5-B9427C7D86C1}"/>
              </a:ext>
            </a:extLst>
          </p:cNvPr>
          <p:cNvSpPr>
            <a:spLocks/>
          </p:cNvSpPr>
          <p:nvPr>
            <p:custDataLst>
              <p:tags r:id="rId13"/>
            </p:custDataLst>
          </p:nvPr>
        </p:nvSpPr>
        <p:spPr bwMode="auto">
          <a:xfrm>
            <a:off x="7605713" y="3270250"/>
            <a:ext cx="71913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1A4E7E-D5B8-46E7-94E8-D64F2D204C57}" type="datetime'''''''''''''''''''''+''''''''''1''''''''''''.''''3%'''">
              <a:rPr lang="en-US" altLang="en-US" sz="1400" b="1" smtClean="0">
                <a:effectLst/>
              </a:rPr>
              <a:pPr marL="0" lvl="0" indent="0" algn="ctr">
                <a:spcBef>
                  <a:spcPct val="0"/>
                </a:spcBef>
                <a:buNone/>
              </a:pPr>
              <a:t>+1.3%</a:t>
            </a:fld>
            <a:endParaRPr kumimoji="1" lang="en-US" altLang="ja-JP" sz="1400" b="1" dirty="0"/>
          </a:p>
        </p:txBody>
      </p:sp>
      <p:sp>
        <p:nvSpPr>
          <p:cNvPr id="94" name="Rectangle 93">
            <a:extLst>
              <a:ext uri="{FF2B5EF4-FFF2-40B4-BE49-F238E27FC236}">
                <a16:creationId xmlns:a16="http://schemas.microsoft.com/office/drawing/2014/main" id="{C7DE8EC9-BBC3-CE3D-7B28-E2364F29C7F9}"/>
              </a:ext>
            </a:extLst>
          </p:cNvPr>
          <p:cNvSpPr/>
          <p:nvPr>
            <p:custDataLst>
              <p:tags r:id="rId14"/>
            </p:custDataLst>
          </p:nvPr>
        </p:nvSpPr>
        <p:spPr bwMode="auto">
          <a:xfrm>
            <a:off x="7045325" y="2878138"/>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1" name="テキスト プレースホルダ 9">
            <a:extLst>
              <a:ext uri="{FF2B5EF4-FFF2-40B4-BE49-F238E27FC236}">
                <a16:creationId xmlns:a16="http://schemas.microsoft.com/office/drawing/2014/main" id="{01B31990-CA61-A28D-0B88-51EA92B7B8AC}"/>
              </a:ext>
            </a:extLst>
          </p:cNvPr>
          <p:cNvSpPr>
            <a:spLocks/>
          </p:cNvSpPr>
          <p:nvPr>
            <p:custDataLst>
              <p:tags r:id="rId15"/>
            </p:custDataLst>
          </p:nvPr>
        </p:nvSpPr>
        <p:spPr bwMode="auto">
          <a:xfrm>
            <a:off x="7275513" y="2873375"/>
            <a:ext cx="12414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A795850-D07E-4CC1-B4DE-07482BB5E469}" type="datetime'''''''製薬技''''''''''術者''お''''''よ''び''''''''''''''''助''手'''''''">
              <a:rPr lang="ja-JP" altLang="en-US" sz="1000" smtClean="0">
                <a:effectLst/>
              </a:rPr>
              <a:pPr marL="0" lvl="0" indent="0">
                <a:spcBef>
                  <a:spcPct val="0"/>
                </a:spcBef>
                <a:buNone/>
              </a:pPr>
              <a:t>製薬技術者および助手</a:t>
            </a:fld>
            <a:endParaRPr kumimoji="1" lang="en-US" altLang="ja-JP" sz="1000" dirty="0"/>
          </a:p>
        </p:txBody>
      </p:sp>
      <p:sp>
        <p:nvSpPr>
          <p:cNvPr id="111" name="Rectangle 110">
            <a:extLst>
              <a:ext uri="{FF2B5EF4-FFF2-40B4-BE49-F238E27FC236}">
                <a16:creationId xmlns:a16="http://schemas.microsoft.com/office/drawing/2014/main" id="{EC800720-8E03-266F-675B-DAD2BFFD53A8}"/>
              </a:ext>
            </a:extLst>
          </p:cNvPr>
          <p:cNvSpPr/>
          <p:nvPr>
            <p:custDataLst>
              <p:tags r:id="rId16"/>
            </p:custDataLst>
          </p:nvPr>
        </p:nvSpPr>
        <p:spPr bwMode="auto">
          <a:xfrm>
            <a:off x="4379913" y="2895600"/>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08" name="テキスト プレースホルダ 9">
            <a:extLst>
              <a:ext uri="{FF2B5EF4-FFF2-40B4-BE49-F238E27FC236}">
                <a16:creationId xmlns:a16="http://schemas.microsoft.com/office/drawing/2014/main" id="{66DCF90A-1F03-13E3-38A4-EC2A0AAACDEF}"/>
              </a:ext>
            </a:extLst>
          </p:cNvPr>
          <p:cNvSpPr>
            <a:spLocks/>
          </p:cNvSpPr>
          <p:nvPr>
            <p:custDataLst>
              <p:tags r:id="rId17"/>
            </p:custDataLst>
          </p:nvPr>
        </p:nvSpPr>
        <p:spPr bwMode="auto">
          <a:xfrm>
            <a:off x="4610100" y="2890838"/>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7899489-07C3-4BB6-AD62-376DCF0C3AF1}" type="datetime'''''''''''''''理''''学療法''''士'''''''">
              <a:rPr lang="ja-JP" altLang="en-US" sz="1000" smtClean="0">
                <a:effectLst/>
              </a:rPr>
              <a:pPr marL="0" lvl="0" indent="0">
                <a:spcBef>
                  <a:spcPct val="0"/>
                </a:spcBef>
                <a:buNone/>
              </a:pPr>
              <a:t>理学療法士</a:t>
            </a:fld>
            <a:endParaRPr kumimoji="1" lang="en-US" altLang="ja-JP" sz="1000" dirty="0"/>
          </a:p>
        </p:txBody>
      </p:sp>
    </p:spTree>
    <p:extLst>
      <p:ext uri="{BB962C8B-B14F-4D97-AF65-F5344CB8AC3E}">
        <p14:creationId xmlns:p14="http://schemas.microsoft.com/office/powerpoint/2010/main" val="254398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E540F85-896B-4F36-8265-42580D5C6B42}"/>
              </a:ext>
            </a:extLst>
          </p:cNvPr>
          <p:cNvGraphicFramePr>
            <a:graphicFrameLocks/>
          </p:cNvGraphicFramePr>
          <p:nvPr>
            <p:custDataLst>
              <p:tags r:id="rId1"/>
            </p:custDataLst>
            <p:extLst>
              <p:ext uri="{D42A27DB-BD31-4B8C-83A1-F6EECF244321}">
                <p14:modId xmlns:p14="http://schemas.microsoft.com/office/powerpoint/2010/main" val="2097109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AE540F85-896B-4F36-8265-42580D5C6B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2174845733"/>
              </p:ext>
            </p:extLst>
          </p:nvPr>
        </p:nvGraphicFramePr>
        <p:xfrm>
          <a:off x="200025" y="1152000"/>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050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354287"/>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846257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111714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4919806"/>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主要メーカー（日本企業以外の外資）</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市場環境</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4171785944"/>
              </p:ext>
            </p:extLst>
          </p:nvPr>
        </p:nvGraphicFramePr>
        <p:xfrm>
          <a:off x="5205600" y="1152000"/>
          <a:ext cx="4500000" cy="517017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520">
                <a:tc row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900324"/>
                  </a:ext>
                </a:extLst>
              </a:tr>
              <a:tr h="0">
                <a:tc vMerge="1">
                  <a:txBody>
                    <a:bodyPr/>
                    <a:lstStyle/>
                    <a:p>
                      <a:endParaRPr kumimoji="1" lang="ja-JP" altLang="en-US"/>
                    </a:p>
                  </a:txBody>
                  <a:tcPr/>
                </a:tc>
                <a:tc vMerge="1">
                  <a:txBody>
                    <a:bodyPr/>
                    <a:lstStyle/>
                    <a:p>
                      <a:endParaRPr kumimoji="1" lang="ja-JP" altLang="en-US"/>
                    </a:p>
                  </a:txBody>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378575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学会・業界団体および医薬品・医療機器関連イベント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外国人患者受入／医療渡航</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政府の医療分野への支出額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87334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65135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内閣官房健康医療戦略室及び厚生労働省とケニア保健省の協力覚書（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139742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5985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国立国際医療研究センター病院</a:t>
                      </a:r>
                      <a:r>
                        <a:rPr lang="en-US" altLang="ja-JP" sz="1050" dirty="0"/>
                        <a:t>(NCGM)</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145248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0779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3156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359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862246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1" name="Straight Connector 10">
            <a:extLst>
              <a:ext uri="{FF2B5EF4-FFF2-40B4-BE49-F238E27FC236}">
                <a16:creationId xmlns:a16="http://schemas.microsoft.com/office/drawing/2014/main" id="{B3C23F75-0EF9-4BF7-AA5B-EDCAC4E4F59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65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381328"/>
            <a:ext cx="9361487" cy="36078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lancet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INSURANCE SCHEME: PERCEPTION AND PARTICIPATION OF FEDERAL CIVIL SERVANTS IN IBADAN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NIH</a:t>
            </a:r>
            <a:r>
              <a:rPr lang="ja-JP" altLang="en-US" sz="800" dirty="0"/>
              <a:t>「</a:t>
            </a:r>
            <a:r>
              <a:rPr lang="en-US" altLang="ja-JP" sz="800" dirty="0"/>
              <a:t>National health insurance scheme: How receptive are the private healthcare practitioners in a local government area of Lagos state</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ZBW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 The National Health Insurance Scheme (NHIS) in Nigeria : has the policy achieved its intended objectives?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Population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3">
            <a:extLst>
              <a:ext uri="{FF2B5EF4-FFF2-40B4-BE49-F238E27FC236}">
                <a16:creationId xmlns:a16="http://schemas.microsoft.com/office/drawing/2014/main" id="{64B1880B-9F20-8D40-34FE-8F7841394DE1}"/>
              </a:ext>
            </a:extLst>
          </p:cNvPr>
          <p:cNvSpPr>
            <a:spLocks noChangeArrowheads="1"/>
          </p:cNvSpPr>
          <p:nvPr/>
        </p:nvSpPr>
        <p:spPr bwMode="gray">
          <a:xfrm>
            <a:off x="344488" y="1484784"/>
            <a:ext cx="1584176" cy="453345"/>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sym typeface="+mn-lt"/>
              </a:rPr>
              <a:t>概要</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7" name="Rectangle 6">
            <a:extLst>
              <a:ext uri="{FF2B5EF4-FFF2-40B4-BE49-F238E27FC236}">
                <a16:creationId xmlns:a16="http://schemas.microsoft.com/office/drawing/2014/main" id="{B32295F9-EF72-0F45-A37A-8EA1FBFE7FCF}"/>
              </a:ext>
            </a:extLst>
          </p:cNvPr>
          <p:cNvSpPr>
            <a:spLocks noChangeArrowheads="1"/>
          </p:cNvSpPr>
          <p:nvPr/>
        </p:nvSpPr>
        <p:spPr bwMode="gray">
          <a:xfrm>
            <a:off x="344488" y="2048044"/>
            <a:ext cx="1584176" cy="36004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登録制度</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2" name="Rectangle 8">
            <a:extLst>
              <a:ext uri="{FF2B5EF4-FFF2-40B4-BE49-F238E27FC236}">
                <a16:creationId xmlns:a16="http://schemas.microsoft.com/office/drawing/2014/main" id="{E053AABE-68BB-2212-A7BE-D8CA9AA41D4A}"/>
              </a:ext>
            </a:extLst>
          </p:cNvPr>
          <p:cNvSpPr>
            <a:spLocks noChangeArrowheads="1"/>
          </p:cNvSpPr>
          <p:nvPr/>
        </p:nvSpPr>
        <p:spPr bwMode="gray">
          <a:xfrm>
            <a:off x="344488" y="2517999"/>
            <a:ext cx="1584176" cy="151216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プレミアム</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3" name="Rectangle 10">
            <a:extLst>
              <a:ext uri="{FF2B5EF4-FFF2-40B4-BE49-F238E27FC236}">
                <a16:creationId xmlns:a16="http://schemas.microsoft.com/office/drawing/2014/main" id="{45E487E8-AC99-733C-EEF4-DD35BB71DB02}"/>
              </a:ext>
            </a:extLst>
          </p:cNvPr>
          <p:cNvSpPr>
            <a:spLocks noChangeArrowheads="1"/>
          </p:cNvSpPr>
          <p:nvPr/>
        </p:nvSpPr>
        <p:spPr bwMode="gray">
          <a:xfrm>
            <a:off x="344488" y="4140082"/>
            <a:ext cx="1584176" cy="451872"/>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新法</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4" name="Rectangle 10">
            <a:extLst>
              <a:ext uri="{FF2B5EF4-FFF2-40B4-BE49-F238E27FC236}">
                <a16:creationId xmlns:a16="http://schemas.microsoft.com/office/drawing/2014/main" id="{564A0F3C-FDBC-531D-9D4D-A63C46658384}"/>
              </a:ext>
            </a:extLst>
          </p:cNvPr>
          <p:cNvSpPr>
            <a:spLocks noChangeArrowheads="1"/>
          </p:cNvSpPr>
          <p:nvPr/>
        </p:nvSpPr>
        <p:spPr bwMode="gray">
          <a:xfrm>
            <a:off x="344488" y="4701869"/>
            <a:ext cx="1584176" cy="784771"/>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課題</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5" name="Rectangle 10">
            <a:extLst>
              <a:ext uri="{FF2B5EF4-FFF2-40B4-BE49-F238E27FC236}">
                <a16:creationId xmlns:a16="http://schemas.microsoft.com/office/drawing/2014/main" id="{6AE8BE60-E888-208A-F0A6-0FE8762DE3B4}"/>
              </a:ext>
            </a:extLst>
          </p:cNvPr>
          <p:cNvSpPr>
            <a:spLocks noChangeArrowheads="1"/>
          </p:cNvSpPr>
          <p:nvPr/>
        </p:nvSpPr>
        <p:spPr bwMode="gray">
          <a:xfrm>
            <a:off x="344488" y="5596557"/>
            <a:ext cx="1584176" cy="567536"/>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sym typeface="+mn-lt"/>
              </a:rPr>
              <a:t>登録の現状</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6" name="Rectangle: Rounded Corners 2">
            <a:extLst>
              <a:ext uri="{FF2B5EF4-FFF2-40B4-BE49-F238E27FC236}">
                <a16:creationId xmlns:a16="http://schemas.microsoft.com/office/drawing/2014/main" id="{AD8A4124-8F5E-8BFC-BDC8-8993D7096922}"/>
              </a:ext>
            </a:extLst>
          </p:cNvPr>
          <p:cNvSpPr/>
          <p:nvPr/>
        </p:nvSpPr>
        <p:spPr>
          <a:xfrm>
            <a:off x="221234" y="1055644"/>
            <a:ext cx="9505055" cy="360040"/>
          </a:xfrm>
          <a:prstGeom prst="roundRect">
            <a:avLst/>
          </a:prstGeom>
        </p:spPr>
        <p:style>
          <a:lnRef idx="1">
            <a:schemeClr val="accent2"/>
          </a:lnRef>
          <a:fillRef idx="3">
            <a:schemeClr val="accent2"/>
          </a:fillRef>
          <a:effectRef idx="2">
            <a:schemeClr val="accent2"/>
          </a:effectRef>
          <a:fontRef idx="minor">
            <a:schemeClr val="lt1"/>
          </a:fontRef>
        </p:style>
        <p:txBody>
          <a:bodyPr wrap="square" rtlCol="0" anchor="ctr" anchorCtr="1">
            <a:noAutofit/>
          </a:bodyPr>
          <a:lstStyle/>
          <a:p>
            <a:pPr marL="0" algn="ctr" fontAlgn="ctr">
              <a:lnSpc>
                <a:spcPct val="114000"/>
              </a:lnSpc>
              <a:spcAft>
                <a:spcPts val="400"/>
              </a:spcAft>
            </a:pPr>
            <a:r>
              <a:rPr kumimoji="1" lang="ja-JP" altLang="en-US" b="1" dirty="0"/>
              <a:t>国民健康保険制度：</a:t>
            </a:r>
            <a:r>
              <a:rPr kumimoji="1" lang="en-US" b="1" dirty="0"/>
              <a:t>National Health Insurance Scheme (NHIS)</a:t>
            </a:r>
          </a:p>
        </p:txBody>
      </p:sp>
      <p:sp>
        <p:nvSpPr>
          <p:cNvPr id="17" name="Rectangle 4">
            <a:extLst>
              <a:ext uri="{FF2B5EF4-FFF2-40B4-BE49-F238E27FC236}">
                <a16:creationId xmlns:a16="http://schemas.microsoft.com/office/drawing/2014/main" id="{D73D31CD-CD46-856B-3D58-1B3FE635CC9E}"/>
              </a:ext>
            </a:extLst>
          </p:cNvPr>
          <p:cNvSpPr>
            <a:spLocks noChangeArrowheads="1"/>
          </p:cNvSpPr>
          <p:nvPr/>
        </p:nvSpPr>
        <p:spPr bwMode="gray">
          <a:xfrm>
            <a:off x="2072680" y="1484784"/>
            <a:ext cx="7307813" cy="390210"/>
          </a:xfrm>
          <a:prstGeom prst="rect">
            <a:avLst/>
          </a:prstGeom>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2005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年に正式に発足した</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国民健康保険制度（</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NHIS)</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は、ナイジェリア連邦政府が、医療部門の財源を補完し、大多数のナイジェリア国民の医療へのアクセスを改善するために考案した社会的医療保険制度である</a:t>
            </a:r>
            <a:r>
              <a:rPr lang="ja-JP" altLang="en-US" sz="1120" dirty="0">
                <a:latin typeface="Arial" panose="020B0604020202020204" pitchFamily="34" charset="0"/>
                <a:ea typeface="ＭＳ Ｐゴシック" panose="020B0600070205080204" pitchFamily="50" charset="-128"/>
                <a:cs typeface="Arial" panose="020B0604020202020204" pitchFamily="34" charset="0"/>
                <a:sym typeface="+mn-lt"/>
              </a:rPr>
              <a:t>。</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8" name="Rectangle 4">
            <a:extLst>
              <a:ext uri="{FF2B5EF4-FFF2-40B4-BE49-F238E27FC236}">
                <a16:creationId xmlns:a16="http://schemas.microsoft.com/office/drawing/2014/main" id="{25E27291-1C49-FCD0-4C0D-549C8515C6B9}"/>
              </a:ext>
            </a:extLst>
          </p:cNvPr>
          <p:cNvSpPr>
            <a:spLocks noChangeArrowheads="1"/>
          </p:cNvSpPr>
          <p:nvPr/>
        </p:nvSpPr>
        <p:spPr bwMode="gray">
          <a:xfrm>
            <a:off x="2072680" y="2048044"/>
            <a:ext cx="7307813" cy="256273"/>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2022</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国民健康保険法案</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が署名され、すべての国民と合法的居住者に健康保険が義務づけられた。</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9" name="Rectangle 4">
            <a:extLst>
              <a:ext uri="{FF2B5EF4-FFF2-40B4-BE49-F238E27FC236}">
                <a16:creationId xmlns:a16="http://schemas.microsoft.com/office/drawing/2014/main" id="{17C379D6-FA77-862D-A3F5-4C3D34DED4CD}"/>
              </a:ext>
            </a:extLst>
          </p:cNvPr>
          <p:cNvSpPr>
            <a:spLocks noChangeArrowheads="1"/>
          </p:cNvSpPr>
          <p:nvPr/>
        </p:nvSpPr>
        <p:spPr bwMode="gray">
          <a:xfrm>
            <a:off x="2072680" y="2517999"/>
            <a:ext cx="7307813" cy="1512168"/>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2014</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年に制定された</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国民健康保健法（</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NHA</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は、プライマリー・ヘルスケアの基本的なパッケージを利用するための財源を、公的、民間、慈善団体、補助的なものから集めるための仕組みを提供している。拠出は所得に関係し、基本給に対して雇用主から</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10</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％、被雇用者から</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％の割合で計算される。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すべての人を効果的にカバーするため、</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2005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社会健康保険プログラム（</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FSSHIP</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が開始され、</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2015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年までにユニバーサル・ヘルス・カバレッジ（</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UHC</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）を達成することが義務づけられ、連邦・州レベルのすべての公務員と軍に保険が提供された。この制度はその後、インフォーマル・セクター社会健康保険制度（</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ISSHIP</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）、地域密着型健康保険（</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CBHI</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）、任意拠出型健康保険を導入して拡大された。</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4">
            <a:extLst>
              <a:ext uri="{FF2B5EF4-FFF2-40B4-BE49-F238E27FC236}">
                <a16:creationId xmlns:a16="http://schemas.microsoft.com/office/drawing/2014/main" id="{B4D68979-81CA-92AE-6D2E-0FA24B11ED02}"/>
              </a:ext>
            </a:extLst>
          </p:cNvPr>
          <p:cNvSpPr>
            <a:spLocks noChangeArrowheads="1"/>
          </p:cNvSpPr>
          <p:nvPr/>
        </p:nvSpPr>
        <p:spPr bwMode="gray">
          <a:xfrm>
            <a:off x="2072680" y="4140082"/>
            <a:ext cx="7307813" cy="256273"/>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ナイジェリア政府は、</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1999</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年に制定された旧国民健康保険制度法が人口の</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10</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％の加入に達しなかったため、</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2022</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年に新しい</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国民健康保険法（</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NHIA</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2022</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に署名した。</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Rectangle 4">
            <a:extLst>
              <a:ext uri="{FF2B5EF4-FFF2-40B4-BE49-F238E27FC236}">
                <a16:creationId xmlns:a16="http://schemas.microsoft.com/office/drawing/2014/main" id="{B454B85D-A5E3-4B96-90A4-0FCC92B01063}"/>
              </a:ext>
            </a:extLst>
          </p:cNvPr>
          <p:cNvSpPr>
            <a:spLocks noChangeArrowheads="1"/>
          </p:cNvSpPr>
          <p:nvPr/>
        </p:nvSpPr>
        <p:spPr bwMode="gray">
          <a:xfrm>
            <a:off x="2072680" y="4701869"/>
            <a:ext cx="7307813" cy="784771"/>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民間の健康管理団体（</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）は通常、より包括的なサービスをカバーしているが、</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NHIS</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は主に優先的な病気や限られた診断検査に対応している。付加的な特典として、航空救急サービス、入院治療の延長、不妊治療などがある。しかし、その</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に対しても不満を抱えており、主なものは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による未支払いなどがある。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Rectangle 4">
            <a:extLst>
              <a:ext uri="{FF2B5EF4-FFF2-40B4-BE49-F238E27FC236}">
                <a16:creationId xmlns:a16="http://schemas.microsoft.com/office/drawing/2014/main" id="{7B828A8D-E711-4088-5B46-4158B1A85057}"/>
              </a:ext>
            </a:extLst>
          </p:cNvPr>
          <p:cNvSpPr>
            <a:spLocks noChangeArrowheads="1"/>
          </p:cNvSpPr>
          <p:nvPr/>
        </p:nvSpPr>
        <p:spPr bwMode="gray">
          <a:xfrm>
            <a:off x="2072680" y="5596557"/>
            <a:ext cx="7307813" cy="417722"/>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この制度のカバー率は現在、ナイジェリア国民の</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％以下で、そのほとんどは連邦政府職員とその扶養家族である。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1327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412214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480720"/>
            <a:ext cx="9361040" cy="261393"/>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NIH</a:t>
            </a:r>
            <a:r>
              <a:rPr lang="ja-JP" altLang="en-US" sz="800" dirty="0"/>
              <a:t>「</a:t>
            </a:r>
            <a:r>
              <a:rPr lang="en-US" altLang="ja-JP" sz="800" dirty="0"/>
              <a:t>Determinants and perception of health insurance participation among healthcare providers in Nigeria: A mixed-methods study</a:t>
            </a:r>
            <a:r>
              <a:rPr lang="ja-JP" altLang="en-US" sz="800" dirty="0"/>
              <a:t>」、アイ・シーネット調査「保健医療現地ニーズレポート」、</a:t>
            </a:r>
            <a:r>
              <a:rPr lang="en-US" altLang="ja-JP" sz="800" dirty="0"/>
              <a:t>JICA</a:t>
            </a:r>
            <a:r>
              <a:rPr lang="ja-JP" altLang="en-US" sz="800" dirty="0"/>
              <a:t>「アフリカ保険システム　情報収集・確認調査」、</a:t>
            </a:r>
            <a:r>
              <a:rPr lang="en-US" altLang="ja-JP" sz="800" dirty="0"/>
              <a:t> Aljazeera</a:t>
            </a:r>
            <a:r>
              <a:rPr lang="ja-JP" altLang="en-US" sz="800" dirty="0"/>
              <a:t>「</a:t>
            </a:r>
            <a:r>
              <a:rPr lang="en-US" altLang="ja-JP" sz="800" dirty="0"/>
              <a:t>Two decades later, Nigeria’s health insurance is still flailing</a:t>
            </a:r>
            <a:r>
              <a:rPr lang="ja-JP" altLang="en-US" sz="800" dirty="0"/>
              <a:t>」</a:t>
            </a:r>
            <a:endParaRPr lang="en-US" altLang="ja-JP" sz="800" dirty="0"/>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Rounded Corners 20">
            <a:extLst>
              <a:ext uri="{FF2B5EF4-FFF2-40B4-BE49-F238E27FC236}">
                <a16:creationId xmlns:a16="http://schemas.microsoft.com/office/drawing/2014/main" id="{7845B5C2-5D67-63CA-093D-D7CE9E67A817}"/>
              </a:ext>
            </a:extLst>
          </p:cNvPr>
          <p:cNvSpPr/>
          <p:nvPr/>
        </p:nvSpPr>
        <p:spPr>
          <a:xfrm>
            <a:off x="128464" y="2996952"/>
            <a:ext cx="9505056" cy="1223108"/>
          </a:xfrm>
          <a:prstGeom prst="roundRect">
            <a:avLst>
              <a:gd name="adj" fmla="val 50000"/>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ja-JP" altLang="en-US" sz="1120" dirty="0"/>
              <a:t>現在、</a:t>
            </a:r>
            <a:r>
              <a:rPr kumimoji="1" lang="ja-JP" altLang="en-US" sz="1120" b="1" dirty="0"/>
              <a:t>保険サービスを提供する認定された民間健康管理団体（</a:t>
            </a:r>
            <a:r>
              <a:rPr kumimoji="1" lang="en-US" altLang="ja-JP" sz="1120" b="1" dirty="0"/>
              <a:t>HMO</a:t>
            </a:r>
            <a:r>
              <a:rPr kumimoji="1" lang="ja-JP" altLang="en-US" sz="1120" b="1" dirty="0"/>
              <a:t>）が</a:t>
            </a:r>
            <a:r>
              <a:rPr kumimoji="1" lang="en-US" altLang="ja-JP" sz="1120" b="1" dirty="0"/>
              <a:t>60</a:t>
            </a:r>
            <a:r>
              <a:rPr kumimoji="1" lang="ja-JP" altLang="en-US" sz="1120" b="1" dirty="0"/>
              <a:t>以上ある</a:t>
            </a:r>
            <a:r>
              <a:rPr kumimoji="1" lang="ja-JP" altLang="en-US" sz="1120" dirty="0"/>
              <a:t>が、いずれも</a:t>
            </a:r>
            <a:r>
              <a:rPr kumimoji="1" lang="en-US" altLang="ja-JP" sz="1120" dirty="0"/>
              <a:t>NHIS</a:t>
            </a:r>
            <a:r>
              <a:rPr kumimoji="1" lang="ja-JP" altLang="en-US" sz="1120" dirty="0"/>
              <a:t>の保険料より高い。これらは主に民間企業が従業員のために加入しているが、その理由には特典が付随していることもあるが、公的サービスに対する根本的な不信感もある。</a:t>
            </a:r>
            <a:endParaRPr kumimoji="1" lang="en-US" altLang="ja-JP" sz="1120" dirty="0"/>
          </a:p>
          <a:p>
            <a:pPr marL="0" algn="ctr" fontAlgn="ctr">
              <a:lnSpc>
                <a:spcPct val="114000"/>
              </a:lnSpc>
              <a:spcAft>
                <a:spcPts val="400"/>
              </a:spcAft>
            </a:pPr>
            <a:r>
              <a:rPr lang="ja-JP" altLang="en-US" sz="1120" dirty="0"/>
              <a:t>一方で、</a:t>
            </a:r>
            <a:r>
              <a:rPr kumimoji="1" lang="ja-JP" altLang="en-US" sz="1120" dirty="0"/>
              <a:t>民間健康管理団体（</a:t>
            </a:r>
            <a:r>
              <a:rPr kumimoji="1" lang="en-US" altLang="ja-JP" sz="1120" dirty="0"/>
              <a:t>HMO</a:t>
            </a:r>
            <a:r>
              <a:rPr lang="ja-JP" altLang="en-US" sz="1120" dirty="0"/>
              <a:t>）に対しても、医療提供者との間で、料金の低さ、請求と支払い処理の遅れ、</a:t>
            </a:r>
            <a:r>
              <a:rPr lang="en-US" altLang="ja-JP" sz="1120" dirty="0"/>
              <a:t>HMO</a:t>
            </a:r>
            <a:r>
              <a:rPr lang="ja-JP" altLang="en-US" sz="1120" dirty="0"/>
              <a:t>の態度の悪さ、支払い拒否などに不満を感じており、</a:t>
            </a:r>
            <a:r>
              <a:rPr lang="en-US" altLang="ja-JP" sz="1120" dirty="0"/>
              <a:t>HMO</a:t>
            </a:r>
            <a:r>
              <a:rPr lang="ja-JP" altLang="en-US" sz="1120" dirty="0"/>
              <a:t>によっては患者の受け入れを拒否されるケースもある。</a:t>
            </a:r>
            <a:endParaRPr kumimoji="1" lang="en-US" sz="1120" dirty="0"/>
          </a:p>
        </p:txBody>
      </p:sp>
      <p:grpSp>
        <p:nvGrpSpPr>
          <p:cNvPr id="4" name="グループ化 7">
            <a:extLst>
              <a:ext uri="{FF2B5EF4-FFF2-40B4-BE49-F238E27FC236}">
                <a16:creationId xmlns:a16="http://schemas.microsoft.com/office/drawing/2014/main" id="{287D26D5-BEFF-14B6-AB77-3D287833AB4D}"/>
              </a:ext>
            </a:extLst>
          </p:cNvPr>
          <p:cNvGrpSpPr/>
          <p:nvPr/>
        </p:nvGrpSpPr>
        <p:grpSpPr>
          <a:xfrm>
            <a:off x="209328" y="1202829"/>
            <a:ext cx="9352184" cy="288032"/>
            <a:chOff x="4803500" y="2113806"/>
            <a:chExt cx="5626916" cy="288032"/>
          </a:xfrm>
        </p:grpSpPr>
        <p:cxnSp>
          <p:nvCxnSpPr>
            <p:cNvPr id="5" name="直線コネクタ 4">
              <a:extLst>
                <a:ext uri="{FF2B5EF4-FFF2-40B4-BE49-F238E27FC236}">
                  <a16:creationId xmlns:a16="http://schemas.microsoft.com/office/drawing/2014/main" id="{83695591-91CA-715C-7E17-F9145467F1C3}"/>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a:extLst>
                <a:ext uri="{FF2B5EF4-FFF2-40B4-BE49-F238E27FC236}">
                  <a16:creationId xmlns:a16="http://schemas.microsoft.com/office/drawing/2014/main" id="{F90224B8-D32E-4173-ABFF-0F92E83D125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kumimoji="1" lang="ja-JP" altLang="en-US" sz="1400" b="1" dirty="0">
                  <a:latin typeface="+mn-ea"/>
                  <a:ea typeface="+mn-ea"/>
                </a:rPr>
                <a:t>民間健康管理団体（</a:t>
              </a:r>
              <a:r>
                <a:rPr lang="en-US" altLang="ja-JP" sz="1400" b="1" dirty="0">
                  <a:latin typeface="+mn-ea"/>
                  <a:ea typeface="+mn-ea"/>
                </a:rPr>
                <a:t>Health Management Organization</a:t>
              </a:r>
              <a:r>
                <a:rPr lang="ja-JP" altLang="en-US" sz="1400" b="1" dirty="0">
                  <a:latin typeface="+mn-ea"/>
                  <a:ea typeface="+mn-ea"/>
                </a:rPr>
                <a:t>：</a:t>
              </a:r>
              <a:r>
                <a:rPr kumimoji="1" lang="en-US" altLang="ja-JP" sz="1400" b="1" dirty="0">
                  <a:latin typeface="+mn-ea"/>
                  <a:ea typeface="+mn-ea"/>
                </a:rPr>
                <a:t>HMO</a:t>
              </a:r>
              <a:r>
                <a:rPr kumimoji="1" lang="ja-JP" altLang="en-US" sz="1400" b="1" dirty="0">
                  <a:latin typeface="+mn-ea"/>
                  <a:ea typeface="+mn-ea"/>
                </a:rPr>
                <a:t>）の役割</a:t>
              </a:r>
              <a:endParaRPr lang="en-US" altLang="ko-KR" sz="1400" dirty="0">
                <a:solidFill>
                  <a:srgbClr val="000000"/>
                </a:solidFill>
                <a:latin typeface="+mn-ea"/>
                <a:ea typeface="+mn-ea"/>
              </a:endParaRPr>
            </a:p>
          </p:txBody>
        </p:sp>
      </p:grpSp>
      <p:sp>
        <p:nvSpPr>
          <p:cNvPr id="22" name="テキスト ボックス 24">
            <a:extLst>
              <a:ext uri="{FF2B5EF4-FFF2-40B4-BE49-F238E27FC236}">
                <a16:creationId xmlns:a16="http://schemas.microsoft.com/office/drawing/2014/main" id="{2397E86A-6B6E-1562-C7D4-36EF5067453B}"/>
              </a:ext>
            </a:extLst>
          </p:cNvPr>
          <p:cNvSpPr txBox="1"/>
          <p:nvPr/>
        </p:nvSpPr>
        <p:spPr>
          <a:xfrm>
            <a:off x="200472" y="1700808"/>
            <a:ext cx="9433048" cy="104958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200" dirty="0"/>
              <a:t>民間健康管理団体（</a:t>
            </a:r>
            <a:r>
              <a:rPr kumimoji="1" lang="en-US" altLang="ja-JP" sz="1200" dirty="0"/>
              <a:t>HMO</a:t>
            </a:r>
            <a:r>
              <a:rPr kumimoji="1" lang="ja-JP" altLang="en-US" sz="1200" dirty="0"/>
              <a:t>）は</a:t>
            </a:r>
            <a:r>
              <a:rPr kumimoji="1" lang="en-US" altLang="ja-JP" sz="1200" dirty="0"/>
              <a:t>NHIS</a:t>
            </a:r>
            <a:r>
              <a:rPr kumimoji="1" lang="ja-JP" altLang="en-US" sz="1200" dirty="0"/>
              <a:t>から認定された医療施設と契約し、被保険患者の受け入れ数に基づいて医療提供者に資金を払う。</a:t>
            </a:r>
            <a:endParaRPr kumimoji="1" lang="en-US" altLang="ja-JP" sz="1200" dirty="0"/>
          </a:p>
          <a:p>
            <a:pPr marL="647700" lvl="1" indent="-190500" algn="just">
              <a:lnSpc>
                <a:spcPct val="110000"/>
              </a:lnSpc>
              <a:spcAft>
                <a:spcPts val="200"/>
              </a:spcAft>
              <a:buClr>
                <a:srgbClr val="5F8AC3"/>
              </a:buClr>
              <a:buFont typeface="Arial" panose="020B0604020202020204" pitchFamily="34" charset="0"/>
              <a:buChar char="•"/>
            </a:pPr>
            <a:r>
              <a:rPr kumimoji="1" lang="ja-JP" altLang="en-US" sz="1200" dirty="0"/>
              <a:t>一次医療には人数に応じた資金、被保険患者に提供される二次レベルの医療サービス量にはサービス料（</a:t>
            </a:r>
            <a:r>
              <a:rPr kumimoji="1" lang="en-US" altLang="ja-JP" sz="1200" dirty="0"/>
              <a:t>Fee-for-Service</a:t>
            </a:r>
            <a:r>
              <a:rPr kumimoji="1" lang="ja-JP" altLang="en-US" sz="1200" dirty="0"/>
              <a:t>：</a:t>
            </a:r>
            <a:r>
              <a:rPr kumimoji="1" lang="en-US" altLang="ja-JP" sz="1200" dirty="0"/>
              <a:t>FFS</a:t>
            </a:r>
            <a:r>
              <a:rPr kumimoji="1" lang="ja-JP" altLang="en-US" sz="1200" dirty="0"/>
              <a:t>）が支払われる。</a:t>
            </a:r>
            <a:endParaRPr kumimoji="1"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民間保険の場合、</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HMO</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は個人、企業またはグループから保険料を徴収し、合意されたサービス料金で個人にサービスを提供するよう施設と交渉する。</a:t>
            </a:r>
            <a:endParaRPr lang="ja" altLang="ja-JP" sz="12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69076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正方形/長方形 147">
            <a:extLst>
              <a:ext uri="{FF2B5EF4-FFF2-40B4-BE49-F238E27FC236}">
                <a16:creationId xmlns:a16="http://schemas.microsoft.com/office/drawing/2014/main" id="{D5A7EF00-1012-BB9E-522D-4A649AEC5983}"/>
              </a:ext>
            </a:extLst>
          </p:cNvPr>
          <p:cNvSpPr/>
          <p:nvPr/>
        </p:nvSpPr>
        <p:spPr>
          <a:xfrm>
            <a:off x="35347" y="1387454"/>
            <a:ext cx="5828454" cy="5027133"/>
          </a:xfrm>
          <a:prstGeom prst="rect">
            <a:avLst/>
          </a:prstGeom>
          <a:solidFill>
            <a:srgbClr val="D2E0E6">
              <a:alpha val="30000"/>
            </a:srgb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正方形/長方形 37">
            <a:extLst>
              <a:ext uri="{FF2B5EF4-FFF2-40B4-BE49-F238E27FC236}">
                <a16:creationId xmlns:a16="http://schemas.microsoft.com/office/drawing/2014/main" id="{027A6187-E5D2-9E4B-260A-84D85D8E02BD}"/>
              </a:ext>
            </a:extLst>
          </p:cNvPr>
          <p:cNvSpPr/>
          <p:nvPr/>
        </p:nvSpPr>
        <p:spPr>
          <a:xfrm>
            <a:off x="4859428" y="1455241"/>
            <a:ext cx="957668" cy="846954"/>
          </a:xfrm>
          <a:prstGeom prst="rect">
            <a:avLst/>
          </a:prstGeom>
          <a:solidFill>
            <a:srgbClr val="D3E3EE"/>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 name="タイトル 1">
            <a:extLst>
              <a:ext uri="{FF2B5EF4-FFF2-40B4-BE49-F238E27FC236}">
                <a16:creationId xmlns:a16="http://schemas.microsoft.com/office/drawing/2014/main" id="{CBE12598-E8DE-6C27-B79B-A6A93137B409}"/>
              </a:ext>
            </a:extLst>
          </p:cNvPr>
          <p:cNvSpPr>
            <a:spLocks noGrp="1"/>
          </p:cNvSpPr>
          <p:nvPr>
            <p:ph type="title"/>
          </p:nvPr>
        </p:nvSpPr>
        <p:spPr/>
        <p:txBody>
          <a:bodyPr/>
          <a:lstStyle/>
          <a:p>
            <a:r>
              <a:rPr lang="ja-JP" altLang="en-US" dirty="0"/>
              <a:t>ナイジェリア／医療関連／制度</a:t>
            </a:r>
            <a:endParaRPr kumimoji="1" lang="ja-JP" altLang="en-US" dirty="0"/>
          </a:p>
        </p:txBody>
      </p:sp>
      <p:sp>
        <p:nvSpPr>
          <p:cNvPr id="3" name="テキスト プレースホルダー 2">
            <a:extLst>
              <a:ext uri="{FF2B5EF4-FFF2-40B4-BE49-F238E27FC236}">
                <a16:creationId xmlns:a16="http://schemas.microsoft.com/office/drawing/2014/main" id="{DA6EDA7B-8C33-9BB3-1A59-E5A0393B49BE}"/>
              </a:ext>
            </a:extLst>
          </p:cNvPr>
          <p:cNvSpPr>
            <a:spLocks noGrp="1"/>
          </p:cNvSpPr>
          <p:nvPr>
            <p:ph type="body" sz="quarter" idx="15"/>
          </p:nvPr>
        </p:nvSpPr>
        <p:spPr/>
        <p:txBody>
          <a:bodyPr/>
          <a:lstStyle/>
          <a:p>
            <a:r>
              <a:rPr kumimoji="1" lang="ja-JP" altLang="en-US" dirty="0"/>
              <a:t>国民医療保険制度の概要</a:t>
            </a:r>
          </a:p>
        </p:txBody>
      </p:sp>
      <p:sp>
        <p:nvSpPr>
          <p:cNvPr id="5" name="正方形/長方形 4">
            <a:extLst>
              <a:ext uri="{FF2B5EF4-FFF2-40B4-BE49-F238E27FC236}">
                <a16:creationId xmlns:a16="http://schemas.microsoft.com/office/drawing/2014/main" id="{044FD4FC-C4FA-EF61-5163-489F252FCA4A}"/>
              </a:ext>
            </a:extLst>
          </p:cNvPr>
          <p:cNvSpPr/>
          <p:nvPr/>
        </p:nvSpPr>
        <p:spPr>
          <a:xfrm>
            <a:off x="373803" y="4077072"/>
            <a:ext cx="2088108" cy="717682"/>
          </a:xfrm>
          <a:prstGeom prst="rect">
            <a:avLst/>
          </a:prstGeom>
          <a:solidFill>
            <a:srgbClr val="D3E3EE"/>
          </a:solidFill>
        </p:spPr>
        <p:txBody>
          <a:bodyPr wrap="square" rtlCol="0" anchor="ctr">
            <a:noAutofit/>
          </a:bodyPr>
          <a:lstStyle/>
          <a:p>
            <a:pPr marL="0" algn="ctr" fontAlgn="ctr">
              <a:lnSpc>
                <a:spcPts val="1300"/>
              </a:lnSpc>
              <a:spcAft>
                <a:spcPts val="400"/>
              </a:spcAft>
            </a:pPr>
            <a:r>
              <a:rPr lang="ja-JP" altLang="en-US" sz="1200" dirty="0"/>
              <a:t>健康管理機関</a:t>
            </a:r>
            <a:endParaRPr lang="en-US" altLang="ja-JP" sz="1200" dirty="0"/>
          </a:p>
          <a:p>
            <a:pPr marL="0" algn="ctr" fontAlgn="ctr">
              <a:lnSpc>
                <a:spcPts val="1300"/>
              </a:lnSpc>
              <a:spcAft>
                <a:spcPts val="400"/>
              </a:spcAft>
            </a:pPr>
            <a:r>
              <a:rPr kumimoji="1" lang="en-US" altLang="ja-JP" sz="1200" dirty="0"/>
              <a:t>HMOs</a:t>
            </a:r>
            <a:r>
              <a:rPr kumimoji="1" lang="ja-JP" altLang="en-US" sz="1200" dirty="0"/>
              <a:t>（</a:t>
            </a:r>
            <a:r>
              <a:rPr kumimoji="1" lang="en-US" altLang="ja-JP" sz="1200" dirty="0"/>
              <a:t>Health Maintenance Organization</a:t>
            </a:r>
            <a:r>
              <a:rPr kumimoji="1" lang="ja-JP" altLang="en-US" sz="1200" dirty="0"/>
              <a:t>）</a:t>
            </a:r>
          </a:p>
        </p:txBody>
      </p:sp>
      <p:sp>
        <p:nvSpPr>
          <p:cNvPr id="8" name="正方形/長方形 7">
            <a:extLst>
              <a:ext uri="{FF2B5EF4-FFF2-40B4-BE49-F238E27FC236}">
                <a16:creationId xmlns:a16="http://schemas.microsoft.com/office/drawing/2014/main" id="{A0B630E3-231C-0A3A-C551-96B008734677}"/>
              </a:ext>
            </a:extLst>
          </p:cNvPr>
          <p:cNvSpPr/>
          <p:nvPr/>
        </p:nvSpPr>
        <p:spPr>
          <a:xfrm>
            <a:off x="3741893" y="4077072"/>
            <a:ext cx="2016224" cy="712879"/>
          </a:xfrm>
          <a:prstGeom prst="rect">
            <a:avLst/>
          </a:prstGeom>
          <a:solidFill>
            <a:srgbClr val="D3E3EE"/>
          </a:solidFill>
        </p:spPr>
        <p:txBody>
          <a:bodyPr wrap="square" rtlCol="0" anchor="ctr">
            <a:noAutofit/>
          </a:bodyPr>
          <a:lstStyle/>
          <a:p>
            <a:pPr marL="0" algn="ctr" fontAlgn="ctr">
              <a:lnSpc>
                <a:spcPts val="1300"/>
              </a:lnSpc>
              <a:spcAft>
                <a:spcPts val="400"/>
              </a:spcAft>
            </a:pPr>
            <a:r>
              <a:rPr lang="ja-JP" altLang="en-US" sz="1200" dirty="0"/>
              <a:t>医療提供者</a:t>
            </a:r>
            <a:endParaRPr kumimoji="1" lang="en-US" altLang="ja-JP" sz="1200" dirty="0"/>
          </a:p>
          <a:p>
            <a:pPr marL="0" algn="ctr" fontAlgn="ctr">
              <a:lnSpc>
                <a:spcPts val="1200"/>
              </a:lnSpc>
              <a:spcAft>
                <a:spcPts val="400"/>
              </a:spcAft>
            </a:pPr>
            <a:r>
              <a:rPr kumimoji="1" lang="en-US" altLang="ja-JP" sz="1200" dirty="0"/>
              <a:t>HCPs                        (Health Care Provider)</a:t>
            </a:r>
            <a:endParaRPr kumimoji="1" lang="ja-JP" altLang="en-US" sz="1200" dirty="0"/>
          </a:p>
        </p:txBody>
      </p:sp>
      <p:sp>
        <p:nvSpPr>
          <p:cNvPr id="9" name="正方形/長方形 8">
            <a:extLst>
              <a:ext uri="{FF2B5EF4-FFF2-40B4-BE49-F238E27FC236}">
                <a16:creationId xmlns:a16="http://schemas.microsoft.com/office/drawing/2014/main" id="{EDCD5B20-BA30-B645-016D-C91567459502}"/>
              </a:ext>
            </a:extLst>
          </p:cNvPr>
          <p:cNvSpPr/>
          <p:nvPr/>
        </p:nvSpPr>
        <p:spPr>
          <a:xfrm>
            <a:off x="3813901" y="5686570"/>
            <a:ext cx="1872208" cy="576065"/>
          </a:xfrm>
          <a:prstGeom prst="rect">
            <a:avLst/>
          </a:prstGeom>
          <a:solidFill>
            <a:schemeClr val="accent3">
              <a:lumMod val="60000"/>
              <a:lumOff val="40000"/>
            </a:schemeClr>
          </a:solidFill>
        </p:spPr>
        <p:txBody>
          <a:bodyPr wrap="square" rtlCol="0" anchor="ctr">
            <a:noAutofit/>
          </a:bodyPr>
          <a:lstStyle/>
          <a:p>
            <a:pPr marL="0" algn="ctr" fontAlgn="ctr">
              <a:lnSpc>
                <a:spcPts val="1000"/>
              </a:lnSpc>
              <a:spcAft>
                <a:spcPts val="400"/>
              </a:spcAft>
            </a:pPr>
            <a:r>
              <a:rPr kumimoji="1" lang="ja-JP" altLang="en-US" sz="1200" dirty="0"/>
              <a:t>被保険者</a:t>
            </a:r>
            <a:endParaRPr kumimoji="1" lang="en-US" altLang="ja-JP" sz="1200" dirty="0"/>
          </a:p>
          <a:p>
            <a:pPr marL="0" algn="ctr" fontAlgn="ctr">
              <a:lnSpc>
                <a:spcPts val="1000"/>
              </a:lnSpc>
              <a:spcAft>
                <a:spcPts val="400"/>
              </a:spcAft>
            </a:pPr>
            <a:r>
              <a:rPr lang="ja-JP" altLang="en-US" sz="900" dirty="0"/>
              <a:t>（給与からの天引き有）</a:t>
            </a:r>
            <a:endParaRPr kumimoji="1" lang="ja-JP" altLang="en-US" sz="900" dirty="0"/>
          </a:p>
        </p:txBody>
      </p:sp>
      <p:sp>
        <p:nvSpPr>
          <p:cNvPr id="10" name="正方形/長方形 9">
            <a:extLst>
              <a:ext uri="{FF2B5EF4-FFF2-40B4-BE49-F238E27FC236}">
                <a16:creationId xmlns:a16="http://schemas.microsoft.com/office/drawing/2014/main" id="{53660041-B22C-B4CE-A50A-BBEC62D10E44}"/>
              </a:ext>
            </a:extLst>
          </p:cNvPr>
          <p:cNvSpPr/>
          <p:nvPr/>
        </p:nvSpPr>
        <p:spPr>
          <a:xfrm>
            <a:off x="373803" y="5686570"/>
            <a:ext cx="2239651" cy="576065"/>
          </a:xfrm>
          <a:prstGeom prst="rect">
            <a:avLst/>
          </a:prstGeom>
          <a:solidFill>
            <a:schemeClr val="accent3">
              <a:lumMod val="60000"/>
              <a:lumOff val="40000"/>
            </a:schemeClr>
          </a:solidFill>
        </p:spPr>
        <p:txBody>
          <a:bodyPr wrap="square" rtlCol="0" anchor="ctr">
            <a:noAutofit/>
          </a:bodyPr>
          <a:lstStyle/>
          <a:p>
            <a:pPr marL="0" algn="ctr" fontAlgn="ctr">
              <a:lnSpc>
                <a:spcPts val="1100"/>
              </a:lnSpc>
              <a:spcAft>
                <a:spcPts val="400"/>
              </a:spcAft>
            </a:pPr>
            <a:r>
              <a:rPr lang="ja-JP" altLang="en-US" sz="1200" dirty="0"/>
              <a:t>雇用主</a:t>
            </a:r>
            <a:endParaRPr lang="en-US" altLang="ja-JP" sz="1200" dirty="0"/>
          </a:p>
          <a:p>
            <a:pPr marL="0" algn="ctr" fontAlgn="ctr">
              <a:lnSpc>
                <a:spcPts val="1100"/>
              </a:lnSpc>
              <a:spcAft>
                <a:spcPts val="400"/>
              </a:spcAft>
            </a:pPr>
            <a:r>
              <a:rPr kumimoji="1" lang="en-US" altLang="ja-JP" sz="900" dirty="0"/>
              <a:t>(</a:t>
            </a:r>
            <a:r>
              <a:rPr kumimoji="1" lang="ja-JP" altLang="en-US" sz="900" dirty="0"/>
              <a:t>１０名以上の企業は</a:t>
            </a:r>
            <a:r>
              <a:rPr kumimoji="1" lang="en-US" altLang="ja-JP" sz="900" dirty="0"/>
              <a:t>NHIS</a:t>
            </a:r>
            <a:r>
              <a:rPr kumimoji="1" lang="ja-JP" altLang="en-US" sz="900" dirty="0"/>
              <a:t>加入は強制</a:t>
            </a:r>
            <a:r>
              <a:rPr kumimoji="1" lang="en-US" altLang="ja-JP" sz="900" dirty="0"/>
              <a:t>)</a:t>
            </a:r>
          </a:p>
        </p:txBody>
      </p:sp>
      <p:sp>
        <p:nvSpPr>
          <p:cNvPr id="11" name="正方形/長方形 10">
            <a:extLst>
              <a:ext uri="{FF2B5EF4-FFF2-40B4-BE49-F238E27FC236}">
                <a16:creationId xmlns:a16="http://schemas.microsoft.com/office/drawing/2014/main" id="{C53D6206-8772-751C-C29C-C26EDD065885}"/>
              </a:ext>
            </a:extLst>
          </p:cNvPr>
          <p:cNvSpPr/>
          <p:nvPr/>
        </p:nvSpPr>
        <p:spPr>
          <a:xfrm>
            <a:off x="344488" y="1475107"/>
            <a:ext cx="1484265" cy="813581"/>
          </a:xfrm>
          <a:prstGeom prst="rect">
            <a:avLst/>
          </a:prstGeom>
          <a:solidFill>
            <a:schemeClr val="accent3">
              <a:lumMod val="60000"/>
              <a:lumOff val="40000"/>
            </a:schemeClr>
          </a:solidFill>
        </p:spPr>
        <p:txBody>
          <a:bodyPr wrap="square" rtlCol="0" anchor="ctr">
            <a:noAutofit/>
          </a:bodyPr>
          <a:lstStyle/>
          <a:p>
            <a:pPr marL="0" algn="ctr" fontAlgn="ctr">
              <a:lnSpc>
                <a:spcPct val="114000"/>
              </a:lnSpc>
              <a:spcAft>
                <a:spcPts val="400"/>
              </a:spcAft>
            </a:pPr>
            <a:r>
              <a:rPr kumimoji="1" lang="ja-JP" altLang="en-US" sz="1100" dirty="0"/>
              <a:t>個人、家族、団体</a:t>
            </a:r>
            <a:endParaRPr kumimoji="1" lang="en-US" altLang="ja-JP" sz="1100" dirty="0"/>
          </a:p>
          <a:p>
            <a:pPr marL="0" algn="ctr" fontAlgn="ctr">
              <a:lnSpc>
                <a:spcPct val="114000"/>
              </a:lnSpc>
              <a:spcAft>
                <a:spcPts val="400"/>
              </a:spcAft>
            </a:pPr>
            <a:r>
              <a:rPr kumimoji="1" lang="ja-JP" altLang="en-US" sz="800" dirty="0"/>
              <a:t>（１０名未満の企業</a:t>
            </a:r>
            <a:r>
              <a:rPr lang="ja-JP" altLang="en-US" sz="800" dirty="0"/>
              <a:t>含む</a:t>
            </a:r>
            <a:r>
              <a:rPr kumimoji="1" lang="ja-JP" altLang="en-US" sz="800" dirty="0"/>
              <a:t>）</a:t>
            </a:r>
            <a:endParaRPr kumimoji="1" lang="en-US" altLang="ja-JP" sz="1050" dirty="0"/>
          </a:p>
          <a:p>
            <a:pPr marL="0" algn="ctr" fontAlgn="ctr">
              <a:lnSpc>
                <a:spcPct val="114000"/>
              </a:lnSpc>
              <a:spcAft>
                <a:spcPts val="400"/>
              </a:spcAft>
            </a:pPr>
            <a:r>
              <a:rPr lang="ja-JP" altLang="en-US" sz="1100" dirty="0"/>
              <a:t>（</a:t>
            </a:r>
            <a:r>
              <a:rPr kumimoji="1" lang="ja-JP" altLang="en-US" sz="1100" dirty="0"/>
              <a:t>任意加入）</a:t>
            </a:r>
          </a:p>
        </p:txBody>
      </p:sp>
      <p:sp>
        <p:nvSpPr>
          <p:cNvPr id="12" name="正方形/長方形 11">
            <a:extLst>
              <a:ext uri="{FF2B5EF4-FFF2-40B4-BE49-F238E27FC236}">
                <a16:creationId xmlns:a16="http://schemas.microsoft.com/office/drawing/2014/main" id="{1F4B0C16-4811-6135-29EE-DF3A4EC91A8A}"/>
              </a:ext>
            </a:extLst>
          </p:cNvPr>
          <p:cNvSpPr/>
          <p:nvPr/>
        </p:nvSpPr>
        <p:spPr>
          <a:xfrm>
            <a:off x="2173573" y="1936697"/>
            <a:ext cx="819670" cy="351991"/>
          </a:xfrm>
          <a:prstGeom prst="rect">
            <a:avLst/>
          </a:prstGeom>
          <a:solidFill>
            <a:schemeClr val="accent3">
              <a:lumMod val="60000"/>
              <a:lumOff val="40000"/>
            </a:schemeClr>
          </a:solidFill>
        </p:spPr>
        <p:txBody>
          <a:bodyPr wrap="square" rtlCol="0" anchor="ctr">
            <a:noAutofit/>
          </a:bodyPr>
          <a:lstStyle/>
          <a:p>
            <a:pPr marL="0" algn="ctr" fontAlgn="ctr">
              <a:lnSpc>
                <a:spcPts val="800"/>
              </a:lnSpc>
              <a:spcAft>
                <a:spcPts val="400"/>
              </a:spcAft>
            </a:pPr>
            <a:r>
              <a:rPr lang="ja-JP" altLang="en-US" sz="900" dirty="0"/>
              <a:t>連邦公務員</a:t>
            </a:r>
            <a:endParaRPr lang="en-US" altLang="ja-JP" sz="900" dirty="0"/>
          </a:p>
          <a:p>
            <a:pPr marL="0" algn="ctr" fontAlgn="ctr">
              <a:lnSpc>
                <a:spcPts val="800"/>
              </a:lnSpc>
              <a:spcAft>
                <a:spcPts val="400"/>
              </a:spcAft>
            </a:pPr>
            <a:r>
              <a:rPr lang="ja-JP" altLang="en-US" sz="900" dirty="0"/>
              <a:t>（強制加入）</a:t>
            </a:r>
            <a:endParaRPr kumimoji="1" lang="ja-JP" altLang="en-US" sz="1200" dirty="0"/>
          </a:p>
        </p:txBody>
      </p:sp>
      <p:sp>
        <p:nvSpPr>
          <p:cNvPr id="13" name="正方形/長方形 12">
            <a:extLst>
              <a:ext uri="{FF2B5EF4-FFF2-40B4-BE49-F238E27FC236}">
                <a16:creationId xmlns:a16="http://schemas.microsoft.com/office/drawing/2014/main" id="{72A78CF5-2F6B-6272-8E31-9E46D829B73A}"/>
              </a:ext>
            </a:extLst>
          </p:cNvPr>
          <p:cNvSpPr/>
          <p:nvPr/>
        </p:nvSpPr>
        <p:spPr>
          <a:xfrm>
            <a:off x="3455273" y="1475107"/>
            <a:ext cx="1070681" cy="813581"/>
          </a:xfrm>
          <a:prstGeom prst="rect">
            <a:avLst/>
          </a:prstGeom>
          <a:solidFill>
            <a:srgbClr val="7AABCC"/>
          </a:solidFill>
        </p:spPr>
        <p:txBody>
          <a:bodyPr wrap="square" rtlCol="0" anchor="ctr">
            <a:noAutofit/>
          </a:bodyPr>
          <a:lstStyle/>
          <a:p>
            <a:pPr marL="0" algn="ctr" fontAlgn="ctr">
              <a:lnSpc>
                <a:spcPct val="114000"/>
              </a:lnSpc>
              <a:spcAft>
                <a:spcPts val="400"/>
              </a:spcAft>
            </a:pPr>
            <a:r>
              <a:rPr lang="ja-JP" altLang="en-US" sz="1050" dirty="0"/>
              <a:t>基礎保険ケア提供基金（</a:t>
            </a:r>
            <a:r>
              <a:rPr kumimoji="1" lang="en-US" altLang="ja-JP" sz="1050" dirty="0"/>
              <a:t>BHCPF</a:t>
            </a:r>
            <a:r>
              <a:rPr kumimoji="1" lang="ja-JP" altLang="en-US" sz="1050" dirty="0"/>
              <a:t>）</a:t>
            </a:r>
          </a:p>
        </p:txBody>
      </p:sp>
      <p:sp>
        <p:nvSpPr>
          <p:cNvPr id="19" name="テキスト ボックス 20">
            <a:extLst>
              <a:ext uri="{FF2B5EF4-FFF2-40B4-BE49-F238E27FC236}">
                <a16:creationId xmlns:a16="http://schemas.microsoft.com/office/drawing/2014/main" id="{1A138798-38D5-FBE1-1CF0-40B45D217CB8}"/>
              </a:ext>
            </a:extLst>
          </p:cNvPr>
          <p:cNvSpPr txBox="1"/>
          <p:nvPr/>
        </p:nvSpPr>
        <p:spPr>
          <a:xfrm>
            <a:off x="200025" y="6381328"/>
            <a:ext cx="9001000" cy="37030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 JICA</a:t>
            </a:r>
            <a:r>
              <a:rPr lang="ja-JP" altLang="en-US" sz="800" dirty="0"/>
              <a:t>「アフリカ保険システム　情報収集・確認調査」</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、ナイジェリアプライマリーヘルス開発庁、世界銀行「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 health finance system assessment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RIPPA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「ナイジェリアの社旗保障」、</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Semic</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How HMO in Nigeria works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Assessing responsiveness of health care services within a health insurance scheme in Nigeria: users’ perspectives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Semichealth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How HMO in Nigeria works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World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0" name="直線矢印コネクタ 29">
            <a:extLst>
              <a:ext uri="{FF2B5EF4-FFF2-40B4-BE49-F238E27FC236}">
                <a16:creationId xmlns:a16="http://schemas.microsoft.com/office/drawing/2014/main" id="{B4451143-B712-3EE0-6FBC-554F6D7F3D1E}"/>
              </a:ext>
            </a:extLst>
          </p:cNvPr>
          <p:cNvCxnSpPr>
            <a:cxnSpLocks/>
            <a:stCxn id="11" idx="2"/>
          </p:cNvCxnSpPr>
          <p:nvPr/>
        </p:nvCxnSpPr>
        <p:spPr>
          <a:xfrm>
            <a:off x="1086621" y="2288688"/>
            <a:ext cx="0" cy="63219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813ED94-B213-6236-3026-A0320894F55B}"/>
              </a:ext>
            </a:extLst>
          </p:cNvPr>
          <p:cNvCxnSpPr>
            <a:cxnSpLocks/>
          </p:cNvCxnSpPr>
          <p:nvPr/>
        </p:nvCxnSpPr>
        <p:spPr>
          <a:xfrm>
            <a:off x="2051609" y="1818474"/>
            <a:ext cx="0" cy="110241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5400EA01-1D82-2382-47BB-D4C136AD07A9}"/>
              </a:ext>
            </a:extLst>
          </p:cNvPr>
          <p:cNvCxnSpPr>
            <a:cxnSpLocks/>
            <a:stCxn id="13" idx="2"/>
          </p:cNvCxnSpPr>
          <p:nvPr/>
        </p:nvCxnSpPr>
        <p:spPr>
          <a:xfrm>
            <a:off x="3990614" y="2288688"/>
            <a:ext cx="0" cy="64904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D1F91CC0-A6F5-A763-571E-9B95F57AAB7D}"/>
              </a:ext>
            </a:extLst>
          </p:cNvPr>
          <p:cNvCxnSpPr>
            <a:cxnSpLocks/>
            <a:stCxn id="5" idx="3"/>
            <a:endCxn id="8" idx="1"/>
          </p:cNvCxnSpPr>
          <p:nvPr/>
        </p:nvCxnSpPr>
        <p:spPr>
          <a:xfrm flipV="1">
            <a:off x="2461911" y="4433512"/>
            <a:ext cx="1279982" cy="240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40362658-B35E-57CB-026E-97E1C5AFB7FD}"/>
              </a:ext>
            </a:extLst>
          </p:cNvPr>
          <p:cNvCxnSpPr>
            <a:cxnSpLocks/>
          </p:cNvCxnSpPr>
          <p:nvPr/>
        </p:nvCxnSpPr>
        <p:spPr>
          <a:xfrm>
            <a:off x="1158503" y="3245984"/>
            <a:ext cx="0" cy="81787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8236F913-FC83-E087-E96A-7CC9BC9417A4}"/>
              </a:ext>
            </a:extLst>
          </p:cNvPr>
          <p:cNvCxnSpPr>
            <a:cxnSpLocks/>
            <a:endCxn id="8" idx="0"/>
          </p:cNvCxnSpPr>
          <p:nvPr/>
        </p:nvCxnSpPr>
        <p:spPr>
          <a:xfrm>
            <a:off x="4750005" y="3232928"/>
            <a:ext cx="0" cy="8441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E5B8B3C6-1383-D4EA-36F8-A77BBA48FF80}"/>
              </a:ext>
            </a:extLst>
          </p:cNvPr>
          <p:cNvSpPr txBox="1"/>
          <p:nvPr/>
        </p:nvSpPr>
        <p:spPr>
          <a:xfrm>
            <a:off x="77390" y="5020434"/>
            <a:ext cx="245270" cy="784830"/>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支払・登録</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テキスト ボックス 66">
            <a:extLst>
              <a:ext uri="{FF2B5EF4-FFF2-40B4-BE49-F238E27FC236}">
                <a16:creationId xmlns:a16="http://schemas.microsoft.com/office/drawing/2014/main" id="{62300FAB-8D13-B013-D9B3-18A2671B2E76}"/>
              </a:ext>
            </a:extLst>
          </p:cNvPr>
          <p:cNvSpPr txBox="1"/>
          <p:nvPr/>
        </p:nvSpPr>
        <p:spPr>
          <a:xfrm>
            <a:off x="389272" y="4860399"/>
            <a:ext cx="963328" cy="553998"/>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契約する</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HMO</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を選択、支払</a:t>
            </a:r>
          </a:p>
        </p:txBody>
      </p:sp>
      <p:sp>
        <p:nvSpPr>
          <p:cNvPr id="70" name="テキスト ボックス 69">
            <a:extLst>
              <a:ext uri="{FF2B5EF4-FFF2-40B4-BE49-F238E27FC236}">
                <a16:creationId xmlns:a16="http://schemas.microsoft.com/office/drawing/2014/main" id="{3E9C1863-C9FC-5E41-9357-67BEB51716DE}"/>
              </a:ext>
            </a:extLst>
          </p:cNvPr>
          <p:cNvSpPr txBox="1"/>
          <p:nvPr/>
        </p:nvSpPr>
        <p:spPr>
          <a:xfrm>
            <a:off x="1669146" y="5254583"/>
            <a:ext cx="998928" cy="400110"/>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保険パッケージの提供</a:t>
            </a:r>
          </a:p>
        </p:txBody>
      </p:sp>
      <p:sp>
        <p:nvSpPr>
          <p:cNvPr id="71" name="テキスト ボックス 70">
            <a:extLst>
              <a:ext uri="{FF2B5EF4-FFF2-40B4-BE49-F238E27FC236}">
                <a16:creationId xmlns:a16="http://schemas.microsoft.com/office/drawing/2014/main" id="{805B443D-3C44-23A5-51C2-B558F8E089E1}"/>
              </a:ext>
            </a:extLst>
          </p:cNvPr>
          <p:cNvSpPr txBox="1"/>
          <p:nvPr/>
        </p:nvSpPr>
        <p:spPr>
          <a:xfrm>
            <a:off x="1022820" y="2458926"/>
            <a:ext cx="926397"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支払い・登録</a:t>
            </a:r>
          </a:p>
        </p:txBody>
      </p:sp>
      <p:sp>
        <p:nvSpPr>
          <p:cNvPr id="72" name="テキスト ボックス 71">
            <a:extLst>
              <a:ext uri="{FF2B5EF4-FFF2-40B4-BE49-F238E27FC236}">
                <a16:creationId xmlns:a16="http://schemas.microsoft.com/office/drawing/2014/main" id="{92053C62-CB4A-156E-3333-2E03A1DD326B}"/>
              </a:ext>
            </a:extLst>
          </p:cNvPr>
          <p:cNvSpPr txBox="1"/>
          <p:nvPr/>
        </p:nvSpPr>
        <p:spPr>
          <a:xfrm>
            <a:off x="2900160" y="1389142"/>
            <a:ext cx="648197" cy="230832"/>
          </a:xfrm>
          <a:prstGeom prst="rect">
            <a:avLst/>
          </a:prstGeom>
          <a:noFill/>
        </p:spPr>
        <p:txBody>
          <a:bodyPr wrap="square" rtlCol="0">
            <a:spAutoFit/>
          </a:bodyPr>
          <a:lstStyle/>
          <a:p>
            <a:r>
              <a:rPr lang="ja-JP" altLang="en-US" sz="900" dirty="0">
                <a:latin typeface="Arial" panose="020B0604020202020204" pitchFamily="34" charset="0"/>
                <a:ea typeface="ＭＳ Ｐゴシック" panose="020B0600070205080204" pitchFamily="50" charset="-128"/>
                <a:cs typeface="Arial" panose="020B0604020202020204" pitchFamily="34" charset="0"/>
              </a:rPr>
              <a:t>予算配分</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72">
            <a:extLst>
              <a:ext uri="{FF2B5EF4-FFF2-40B4-BE49-F238E27FC236}">
                <a16:creationId xmlns:a16="http://schemas.microsoft.com/office/drawing/2014/main" id="{0C805531-127A-280F-983F-E4678F14872E}"/>
              </a:ext>
            </a:extLst>
          </p:cNvPr>
          <p:cNvSpPr txBox="1"/>
          <p:nvPr/>
        </p:nvSpPr>
        <p:spPr>
          <a:xfrm>
            <a:off x="2534950" y="2462699"/>
            <a:ext cx="864308"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支払、登録</a:t>
            </a:r>
          </a:p>
        </p:txBody>
      </p:sp>
      <p:sp>
        <p:nvSpPr>
          <p:cNvPr id="74" name="テキスト ボックス 73">
            <a:extLst>
              <a:ext uri="{FF2B5EF4-FFF2-40B4-BE49-F238E27FC236}">
                <a16:creationId xmlns:a16="http://schemas.microsoft.com/office/drawing/2014/main" id="{96CE9E92-CDB2-227F-B2BA-2342F856491A}"/>
              </a:ext>
            </a:extLst>
          </p:cNvPr>
          <p:cNvSpPr txBox="1"/>
          <p:nvPr/>
        </p:nvSpPr>
        <p:spPr>
          <a:xfrm>
            <a:off x="3931056" y="2437369"/>
            <a:ext cx="696241"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資金提供</a:t>
            </a:r>
          </a:p>
        </p:txBody>
      </p:sp>
      <p:cxnSp>
        <p:nvCxnSpPr>
          <p:cNvPr id="77" name="直線矢印コネクタ 76">
            <a:extLst>
              <a:ext uri="{FF2B5EF4-FFF2-40B4-BE49-F238E27FC236}">
                <a16:creationId xmlns:a16="http://schemas.microsoft.com/office/drawing/2014/main" id="{4E8327ED-0428-D717-7D09-C75B9137075F}"/>
              </a:ext>
            </a:extLst>
          </p:cNvPr>
          <p:cNvCxnSpPr>
            <a:cxnSpLocks/>
          </p:cNvCxnSpPr>
          <p:nvPr/>
        </p:nvCxnSpPr>
        <p:spPr>
          <a:xfrm>
            <a:off x="2990077" y="1605393"/>
            <a:ext cx="465196" cy="18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37D56CE3-88C0-5687-F368-5710E0F4CBD1}"/>
              </a:ext>
            </a:extLst>
          </p:cNvPr>
          <p:cNvSpPr txBox="1"/>
          <p:nvPr/>
        </p:nvSpPr>
        <p:spPr>
          <a:xfrm>
            <a:off x="4772010" y="3635732"/>
            <a:ext cx="794011" cy="400110"/>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認可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  </a:t>
            </a: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管理監督</a:t>
            </a:r>
          </a:p>
        </p:txBody>
      </p:sp>
      <p:sp>
        <p:nvSpPr>
          <p:cNvPr id="79" name="テキスト ボックス 78">
            <a:extLst>
              <a:ext uri="{FF2B5EF4-FFF2-40B4-BE49-F238E27FC236}">
                <a16:creationId xmlns:a16="http://schemas.microsoft.com/office/drawing/2014/main" id="{7482492F-8BF6-5E1F-E491-F7D08ECEC180}"/>
              </a:ext>
            </a:extLst>
          </p:cNvPr>
          <p:cNvSpPr txBox="1"/>
          <p:nvPr/>
        </p:nvSpPr>
        <p:spPr>
          <a:xfrm>
            <a:off x="1158503" y="3635732"/>
            <a:ext cx="816018" cy="400110"/>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認可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管理監督</a:t>
            </a:r>
          </a:p>
        </p:txBody>
      </p:sp>
      <p:sp>
        <p:nvSpPr>
          <p:cNvPr id="80" name="テキスト ボックス 79">
            <a:extLst>
              <a:ext uri="{FF2B5EF4-FFF2-40B4-BE49-F238E27FC236}">
                <a16:creationId xmlns:a16="http://schemas.microsoft.com/office/drawing/2014/main" id="{CB702AFF-3D16-076E-9137-B4288F9CA798}"/>
              </a:ext>
            </a:extLst>
          </p:cNvPr>
          <p:cNvSpPr txBox="1"/>
          <p:nvPr/>
        </p:nvSpPr>
        <p:spPr>
          <a:xfrm>
            <a:off x="2889991" y="4219154"/>
            <a:ext cx="477311"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支払</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テキスト ボックス 80">
            <a:extLst>
              <a:ext uri="{FF2B5EF4-FFF2-40B4-BE49-F238E27FC236}">
                <a16:creationId xmlns:a16="http://schemas.microsoft.com/office/drawing/2014/main" id="{E4F5A7B3-E702-BF57-B055-B2E6D810C869}"/>
              </a:ext>
            </a:extLst>
          </p:cNvPr>
          <p:cNvSpPr txBox="1"/>
          <p:nvPr/>
        </p:nvSpPr>
        <p:spPr>
          <a:xfrm>
            <a:off x="4913724" y="4822474"/>
            <a:ext cx="903371" cy="50783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医療サービスの提供</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（保険パッケージによる）</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テキスト ボックス 81">
            <a:extLst>
              <a:ext uri="{FF2B5EF4-FFF2-40B4-BE49-F238E27FC236}">
                <a16:creationId xmlns:a16="http://schemas.microsoft.com/office/drawing/2014/main" id="{2FB128BA-06AF-5B02-B37F-16DEA5F4868C}"/>
              </a:ext>
            </a:extLst>
          </p:cNvPr>
          <p:cNvSpPr txBox="1"/>
          <p:nvPr/>
        </p:nvSpPr>
        <p:spPr>
          <a:xfrm>
            <a:off x="4948457" y="5425479"/>
            <a:ext cx="940647" cy="307777"/>
          </a:xfrm>
          <a:prstGeom prst="rect">
            <a:avLst/>
          </a:prstGeom>
          <a:solidFill>
            <a:schemeClr val="bg1">
              <a:alpha val="65000"/>
            </a:schemeClr>
          </a:solid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高額医療の場合、一部支払いあり</a:t>
            </a:r>
          </a:p>
        </p:txBody>
      </p:sp>
      <p:sp>
        <p:nvSpPr>
          <p:cNvPr id="98" name="テキスト ボックス 97">
            <a:extLst>
              <a:ext uri="{FF2B5EF4-FFF2-40B4-BE49-F238E27FC236}">
                <a16:creationId xmlns:a16="http://schemas.microsoft.com/office/drawing/2014/main" id="{1E47B87E-25D9-A7DC-F619-4CB6BB5FBE7E}"/>
              </a:ext>
            </a:extLst>
          </p:cNvPr>
          <p:cNvSpPr txBox="1"/>
          <p:nvPr/>
        </p:nvSpPr>
        <p:spPr>
          <a:xfrm>
            <a:off x="3659262" y="5137194"/>
            <a:ext cx="840171" cy="246221"/>
          </a:xfrm>
          <a:prstGeom prst="rect">
            <a:avLst/>
          </a:prstGeom>
          <a:noFill/>
        </p:spPr>
        <p:txBody>
          <a:bodyPr wrap="square" rtlCol="0">
            <a:spAutoFit/>
          </a:bodyPr>
          <a:lstStyle/>
          <a:p>
            <a:r>
              <a:rPr lang="en-US" altLang="ja-JP" sz="10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を選択</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16" name="コネクタ: カギ線 115">
            <a:extLst>
              <a:ext uri="{FF2B5EF4-FFF2-40B4-BE49-F238E27FC236}">
                <a16:creationId xmlns:a16="http://schemas.microsoft.com/office/drawing/2014/main" id="{E4C23E64-5247-06A7-8A64-3E041677C75B}"/>
              </a:ext>
            </a:extLst>
          </p:cNvPr>
          <p:cNvCxnSpPr>
            <a:cxnSpLocks/>
            <a:stCxn id="10" idx="1"/>
            <a:endCxn id="58" idx="1"/>
          </p:cNvCxnSpPr>
          <p:nvPr/>
        </p:nvCxnSpPr>
        <p:spPr>
          <a:xfrm rot="10800000" flipH="1">
            <a:off x="373802" y="3248981"/>
            <a:ext cx="1" cy="2725623"/>
          </a:xfrm>
          <a:prstGeom prst="bentConnector3">
            <a:avLst>
              <a:gd name="adj1" fmla="val -2286000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05A5E9EE-61E0-DD97-C34C-455858B1B6D4}"/>
              </a:ext>
            </a:extLst>
          </p:cNvPr>
          <p:cNvCxnSpPr>
            <a:cxnSpLocks/>
          </p:cNvCxnSpPr>
          <p:nvPr/>
        </p:nvCxnSpPr>
        <p:spPr>
          <a:xfrm>
            <a:off x="1662329" y="4806427"/>
            <a:ext cx="0" cy="88014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889FAD96-C16C-A169-40D8-F3E5ADE81E3D}"/>
              </a:ext>
            </a:extLst>
          </p:cNvPr>
          <p:cNvCxnSpPr>
            <a:cxnSpLocks/>
          </p:cNvCxnSpPr>
          <p:nvPr/>
        </p:nvCxnSpPr>
        <p:spPr>
          <a:xfrm flipV="1">
            <a:off x="1214281" y="4826772"/>
            <a:ext cx="0" cy="88503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94E0D6D4-FF3F-726E-9357-657603DCF54B}"/>
              </a:ext>
            </a:extLst>
          </p:cNvPr>
          <p:cNvCxnSpPr>
            <a:cxnSpLocks/>
          </p:cNvCxnSpPr>
          <p:nvPr/>
        </p:nvCxnSpPr>
        <p:spPr>
          <a:xfrm>
            <a:off x="4978013" y="4806427"/>
            <a:ext cx="1850" cy="90546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7C1B9B17-7760-7DFA-B988-1B48CBC3AAC2}"/>
              </a:ext>
            </a:extLst>
          </p:cNvPr>
          <p:cNvCxnSpPr>
            <a:cxnSpLocks/>
          </p:cNvCxnSpPr>
          <p:nvPr/>
        </p:nvCxnSpPr>
        <p:spPr>
          <a:xfrm flipV="1">
            <a:off x="4546139" y="4806427"/>
            <a:ext cx="0" cy="90546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B004E912-2F97-C017-66B4-1543F1AB4379}"/>
              </a:ext>
            </a:extLst>
          </p:cNvPr>
          <p:cNvCxnSpPr>
            <a:stCxn id="10" idx="3"/>
            <a:endCxn id="9" idx="1"/>
          </p:cNvCxnSpPr>
          <p:nvPr/>
        </p:nvCxnSpPr>
        <p:spPr>
          <a:xfrm>
            <a:off x="2613454" y="5974603"/>
            <a:ext cx="120044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1768425E-CF5C-1BB4-78CB-8B91745D98A1}"/>
              </a:ext>
            </a:extLst>
          </p:cNvPr>
          <p:cNvSpPr txBox="1"/>
          <p:nvPr/>
        </p:nvSpPr>
        <p:spPr>
          <a:xfrm>
            <a:off x="2946821" y="5743770"/>
            <a:ext cx="736608" cy="246221"/>
          </a:xfrm>
          <a:prstGeom prst="rect">
            <a:avLst/>
          </a:prstGeom>
          <a:noFill/>
        </p:spPr>
        <p:txBody>
          <a:bodyPr wrap="square"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雇用関係</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a:extLst>
              <a:ext uri="{FF2B5EF4-FFF2-40B4-BE49-F238E27FC236}">
                <a16:creationId xmlns:a16="http://schemas.microsoft.com/office/drawing/2014/main" id="{6A3F9138-BED8-ED20-4D29-B2C648054978}"/>
              </a:ext>
            </a:extLst>
          </p:cNvPr>
          <p:cNvSpPr/>
          <p:nvPr/>
        </p:nvSpPr>
        <p:spPr>
          <a:xfrm>
            <a:off x="4931436" y="1530181"/>
            <a:ext cx="228791" cy="712527"/>
          </a:xfrm>
          <a:prstGeom prst="rect">
            <a:avLst/>
          </a:prstGeom>
          <a:solidFill>
            <a:schemeClr val="bg1"/>
          </a:solidFill>
        </p:spPr>
        <p:txBody>
          <a:bodyPr wrap="square" rtlCol="0" anchor="ctr">
            <a:noAutofit/>
          </a:bodyPr>
          <a:lstStyle/>
          <a:p>
            <a:pPr marL="0" algn="ctr" fontAlgn="ctr">
              <a:lnSpc>
                <a:spcPct val="114000"/>
              </a:lnSpc>
              <a:spcAft>
                <a:spcPts val="400"/>
              </a:spcAft>
            </a:pPr>
            <a:r>
              <a:rPr kumimoji="1" lang="ja-JP" altLang="en-US" sz="900" dirty="0"/>
              <a:t>民間</a:t>
            </a:r>
          </a:p>
        </p:txBody>
      </p:sp>
      <p:sp>
        <p:nvSpPr>
          <p:cNvPr id="36" name="正方形/長方形 35">
            <a:extLst>
              <a:ext uri="{FF2B5EF4-FFF2-40B4-BE49-F238E27FC236}">
                <a16:creationId xmlns:a16="http://schemas.microsoft.com/office/drawing/2014/main" id="{324A80BB-40AF-6ED8-3F48-FA5D6A0EDF67}"/>
              </a:ext>
            </a:extLst>
          </p:cNvPr>
          <p:cNvSpPr/>
          <p:nvPr/>
        </p:nvSpPr>
        <p:spPr>
          <a:xfrm>
            <a:off x="5219468" y="1530181"/>
            <a:ext cx="228791" cy="712527"/>
          </a:xfrm>
          <a:prstGeom prst="rect">
            <a:avLst/>
          </a:prstGeom>
          <a:solidFill>
            <a:schemeClr val="bg1"/>
          </a:solidFill>
        </p:spPr>
        <p:txBody>
          <a:bodyPr wrap="square" rtlCol="0" anchor="ctr">
            <a:noAutofit/>
          </a:bodyPr>
          <a:lstStyle/>
          <a:p>
            <a:pPr marL="0" algn="ctr" fontAlgn="ctr">
              <a:lnSpc>
                <a:spcPct val="114000"/>
              </a:lnSpc>
              <a:spcAft>
                <a:spcPts val="400"/>
              </a:spcAft>
            </a:pPr>
            <a:r>
              <a:rPr kumimoji="1" lang="ja-JP" altLang="en-US" sz="900" dirty="0"/>
              <a:t>外国政府</a:t>
            </a:r>
          </a:p>
        </p:txBody>
      </p:sp>
      <p:sp>
        <p:nvSpPr>
          <p:cNvPr id="37" name="正方形/長方形 36">
            <a:extLst>
              <a:ext uri="{FF2B5EF4-FFF2-40B4-BE49-F238E27FC236}">
                <a16:creationId xmlns:a16="http://schemas.microsoft.com/office/drawing/2014/main" id="{CB721872-6C55-C0DE-DF96-713DA1F72F10}"/>
              </a:ext>
            </a:extLst>
          </p:cNvPr>
          <p:cNvSpPr/>
          <p:nvPr/>
        </p:nvSpPr>
        <p:spPr>
          <a:xfrm>
            <a:off x="5507500" y="1530181"/>
            <a:ext cx="228791" cy="712527"/>
          </a:xfrm>
          <a:prstGeom prst="rect">
            <a:avLst/>
          </a:prstGeom>
          <a:solidFill>
            <a:schemeClr val="bg1"/>
          </a:solidFill>
        </p:spPr>
        <p:txBody>
          <a:bodyPr wrap="square" rtlCol="0" anchor="ctr">
            <a:noAutofit/>
          </a:bodyPr>
          <a:lstStyle/>
          <a:p>
            <a:pPr marL="0" algn="ctr" fontAlgn="ctr">
              <a:lnSpc>
                <a:spcPct val="114000"/>
              </a:lnSpc>
              <a:spcAft>
                <a:spcPts val="400"/>
              </a:spcAft>
            </a:pPr>
            <a:r>
              <a:rPr kumimoji="1" lang="ja-JP" altLang="en-US" sz="900" dirty="0"/>
              <a:t>財団</a:t>
            </a:r>
          </a:p>
        </p:txBody>
      </p:sp>
      <p:cxnSp>
        <p:nvCxnSpPr>
          <p:cNvPr id="44" name="直線矢印コネクタ 43">
            <a:extLst>
              <a:ext uri="{FF2B5EF4-FFF2-40B4-BE49-F238E27FC236}">
                <a16:creationId xmlns:a16="http://schemas.microsoft.com/office/drawing/2014/main" id="{EE5412A5-1D79-834A-E78E-F337B33D3CBD}"/>
              </a:ext>
            </a:extLst>
          </p:cNvPr>
          <p:cNvCxnSpPr>
            <a:cxnSpLocks/>
            <a:stCxn id="38" idx="1"/>
            <a:endCxn id="13" idx="3"/>
          </p:cNvCxnSpPr>
          <p:nvPr/>
        </p:nvCxnSpPr>
        <p:spPr>
          <a:xfrm flipH="1">
            <a:off x="4525954" y="1878718"/>
            <a:ext cx="333474" cy="318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87139DDD-105C-C2BF-23EC-E6EBC06A60BA}"/>
              </a:ext>
            </a:extLst>
          </p:cNvPr>
          <p:cNvSpPr/>
          <p:nvPr/>
        </p:nvSpPr>
        <p:spPr>
          <a:xfrm>
            <a:off x="373804" y="2924944"/>
            <a:ext cx="5350154" cy="648072"/>
          </a:xfrm>
          <a:prstGeom prst="rect">
            <a:avLst/>
          </a:prstGeom>
          <a:solidFill>
            <a:schemeClr val="accent2"/>
          </a:solidFill>
        </p:spPr>
        <p:txBody>
          <a:bodyPr wrap="square" rtlCol="0" anchor="ctr">
            <a:noAutofit/>
          </a:bodyPr>
          <a:lstStyle/>
          <a:p>
            <a:pPr algn="ctr" fontAlgn="ctr">
              <a:lnSpc>
                <a:spcPct val="114000"/>
              </a:lnSpc>
              <a:spcAft>
                <a:spcPts val="400"/>
              </a:spcAft>
            </a:pPr>
            <a:r>
              <a:rPr kumimoji="1" lang="ja" altLang="ja-JP" sz="1400" dirty="0"/>
              <a:t>国民健康保険制度</a:t>
            </a:r>
            <a:endParaRPr kumimoji="1" lang="en-US" altLang="ja" sz="1400" dirty="0"/>
          </a:p>
          <a:p>
            <a:pPr algn="ctr" fontAlgn="ctr">
              <a:lnSpc>
                <a:spcPct val="114000"/>
              </a:lnSpc>
              <a:spcAft>
                <a:spcPts val="400"/>
              </a:spcAft>
            </a:pPr>
            <a:r>
              <a:rPr kumimoji="1" lang="en-US" altLang="ja-JP" sz="1400" dirty="0"/>
              <a:t>NHIS</a:t>
            </a:r>
            <a:r>
              <a:rPr kumimoji="1" lang="ja-JP" altLang="en-US" sz="1400" dirty="0"/>
              <a:t>（</a:t>
            </a:r>
            <a:r>
              <a:rPr kumimoji="1" lang="en-US" altLang="ja-JP" sz="1400" dirty="0"/>
              <a:t>National Health Insurance Scheme</a:t>
            </a:r>
            <a:r>
              <a:rPr kumimoji="1" lang="ja-JP" altLang="en-US" sz="1400" dirty="0"/>
              <a:t>）</a:t>
            </a:r>
            <a:endParaRPr kumimoji="1" lang="ja-JP" altLang="en-US" sz="500" dirty="0"/>
          </a:p>
        </p:txBody>
      </p:sp>
      <p:sp>
        <p:nvSpPr>
          <p:cNvPr id="102" name="左中かっこ 101">
            <a:extLst>
              <a:ext uri="{FF2B5EF4-FFF2-40B4-BE49-F238E27FC236}">
                <a16:creationId xmlns:a16="http://schemas.microsoft.com/office/drawing/2014/main" id="{E89C9E72-BBE0-F0A5-D7B8-7DDCFEBEE280}"/>
              </a:ext>
            </a:extLst>
          </p:cNvPr>
          <p:cNvSpPr/>
          <p:nvPr/>
        </p:nvSpPr>
        <p:spPr>
          <a:xfrm>
            <a:off x="5905844" y="1501635"/>
            <a:ext cx="205071" cy="912172"/>
          </a:xfrm>
          <a:prstGeom prst="leftBrace">
            <a:avLst>
              <a:gd name="adj1" fmla="val 8333"/>
              <a:gd name="adj2" fmla="val 34102"/>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4" name="直線コネクタ 103">
            <a:extLst>
              <a:ext uri="{FF2B5EF4-FFF2-40B4-BE49-F238E27FC236}">
                <a16:creationId xmlns:a16="http://schemas.microsoft.com/office/drawing/2014/main" id="{C5769F85-794F-E4E1-0827-2AB4405586EC}"/>
              </a:ext>
            </a:extLst>
          </p:cNvPr>
          <p:cNvCxnSpPr/>
          <p:nvPr/>
        </p:nvCxnSpPr>
        <p:spPr>
          <a:xfrm>
            <a:off x="252658" y="1340768"/>
            <a:ext cx="550545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93396E34-B773-0426-49CA-0EF50C054C75}"/>
              </a:ext>
            </a:extLst>
          </p:cNvPr>
          <p:cNvSpPr>
            <a:spLocks noChangeArrowheads="1"/>
          </p:cNvSpPr>
          <p:nvPr/>
        </p:nvSpPr>
        <p:spPr bwMode="auto">
          <a:xfrm>
            <a:off x="247287" y="1052736"/>
            <a:ext cx="551083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mn-ea"/>
                <a:ea typeface="+mn-ea"/>
              </a:rPr>
              <a:t>ナイジェリアにおける国民医療保険制度の概要図</a:t>
            </a:r>
            <a:endParaRPr lang="en-US" altLang="ko-KR" sz="1400" dirty="0">
              <a:solidFill>
                <a:srgbClr val="000000"/>
              </a:solidFill>
              <a:latin typeface="+mn-ea"/>
              <a:ea typeface="+mn-ea"/>
            </a:endParaRPr>
          </a:p>
        </p:txBody>
      </p:sp>
      <p:grpSp>
        <p:nvGrpSpPr>
          <p:cNvPr id="106" name="グループ化 7">
            <a:extLst>
              <a:ext uri="{FF2B5EF4-FFF2-40B4-BE49-F238E27FC236}">
                <a16:creationId xmlns:a16="http://schemas.microsoft.com/office/drawing/2014/main" id="{87B5BAD6-C6ED-EBBD-020A-85A18DE02FBB}"/>
              </a:ext>
            </a:extLst>
          </p:cNvPr>
          <p:cNvGrpSpPr/>
          <p:nvPr/>
        </p:nvGrpSpPr>
        <p:grpSpPr>
          <a:xfrm>
            <a:off x="6095685" y="1052736"/>
            <a:ext cx="3557657" cy="288032"/>
            <a:chOff x="4803500" y="2113806"/>
            <a:chExt cx="5626916" cy="288032"/>
          </a:xfrm>
        </p:grpSpPr>
        <p:cxnSp>
          <p:nvCxnSpPr>
            <p:cNvPr id="107" name="直線コネクタ 106">
              <a:extLst>
                <a:ext uri="{FF2B5EF4-FFF2-40B4-BE49-F238E27FC236}">
                  <a16:creationId xmlns:a16="http://schemas.microsoft.com/office/drawing/2014/main" id="{124591B2-976F-E42A-0506-684655F21E9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8" name="Rectangle 6">
              <a:extLst>
                <a:ext uri="{FF2B5EF4-FFF2-40B4-BE49-F238E27FC236}">
                  <a16:creationId xmlns:a16="http://schemas.microsoft.com/office/drawing/2014/main" id="{50162862-7D26-82B8-CD15-FF3508D08FAD}"/>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mn-ea"/>
                  <a:ea typeface="+mn-ea"/>
                </a:rPr>
                <a:t>特徴</a:t>
              </a:r>
              <a:endParaRPr lang="en-US" altLang="ko-KR" sz="1400" dirty="0">
                <a:solidFill>
                  <a:srgbClr val="000000"/>
                </a:solidFill>
                <a:latin typeface="+mn-ea"/>
                <a:ea typeface="+mn-ea"/>
              </a:endParaRPr>
            </a:p>
          </p:txBody>
        </p:sp>
      </p:grpSp>
      <p:sp>
        <p:nvSpPr>
          <p:cNvPr id="143" name="正方形/長方形 142">
            <a:extLst>
              <a:ext uri="{FF2B5EF4-FFF2-40B4-BE49-F238E27FC236}">
                <a16:creationId xmlns:a16="http://schemas.microsoft.com/office/drawing/2014/main" id="{5EFFA7B6-44F4-16AC-2BFF-C8E014F558D1}"/>
              </a:ext>
            </a:extLst>
          </p:cNvPr>
          <p:cNvSpPr/>
          <p:nvPr/>
        </p:nvSpPr>
        <p:spPr>
          <a:xfrm>
            <a:off x="1922561" y="1468431"/>
            <a:ext cx="1070682" cy="401715"/>
          </a:xfrm>
          <a:prstGeom prst="rect">
            <a:avLst/>
          </a:prstGeom>
          <a:solidFill>
            <a:srgbClr val="7AABCC"/>
          </a:solidFill>
        </p:spPr>
        <p:txBody>
          <a:bodyPr wrap="square" rtlCol="0" anchor="ctr">
            <a:noAutofit/>
          </a:bodyPr>
          <a:lstStyle/>
          <a:p>
            <a:pPr marL="0" algn="ctr" fontAlgn="ctr">
              <a:lnSpc>
                <a:spcPts val="1300"/>
              </a:lnSpc>
              <a:spcAft>
                <a:spcPts val="400"/>
              </a:spcAft>
            </a:pPr>
            <a:r>
              <a:rPr lang="ja-JP" altLang="en-US" sz="1100" dirty="0"/>
              <a:t>ナイジェリア連邦政府</a:t>
            </a:r>
            <a:endParaRPr kumimoji="1" lang="ja-JP" altLang="en-US" sz="1100" dirty="0"/>
          </a:p>
        </p:txBody>
      </p:sp>
      <p:cxnSp>
        <p:nvCxnSpPr>
          <p:cNvPr id="149" name="直線矢印コネクタ 148">
            <a:extLst>
              <a:ext uri="{FF2B5EF4-FFF2-40B4-BE49-F238E27FC236}">
                <a16:creationId xmlns:a16="http://schemas.microsoft.com/office/drawing/2014/main" id="{D21F06E6-99F5-5AD2-03A7-104BFC02EC59}"/>
              </a:ext>
            </a:extLst>
          </p:cNvPr>
          <p:cNvCxnSpPr>
            <a:cxnSpLocks/>
            <a:stCxn id="12" idx="2"/>
          </p:cNvCxnSpPr>
          <p:nvPr/>
        </p:nvCxnSpPr>
        <p:spPr>
          <a:xfrm>
            <a:off x="2583408" y="2288688"/>
            <a:ext cx="0" cy="63219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65DE2D2D-3697-32C4-36A3-3D416A03BA9B}"/>
              </a:ext>
            </a:extLst>
          </p:cNvPr>
          <p:cNvSpPr txBox="1"/>
          <p:nvPr/>
        </p:nvSpPr>
        <p:spPr>
          <a:xfrm>
            <a:off x="1974521" y="2457230"/>
            <a:ext cx="728005" cy="246221"/>
          </a:xfrm>
          <a:prstGeom prst="rect">
            <a:avLst/>
          </a:prstGeom>
          <a:noFill/>
        </p:spPr>
        <p:txBody>
          <a:bodyPr wrap="square"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予算配分</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テキスト ボックス 159">
            <a:extLst>
              <a:ext uri="{FF2B5EF4-FFF2-40B4-BE49-F238E27FC236}">
                <a16:creationId xmlns:a16="http://schemas.microsoft.com/office/drawing/2014/main" id="{ACCA1EFF-799D-8FD8-8A2A-9E5EDAD9324A}"/>
              </a:ext>
            </a:extLst>
          </p:cNvPr>
          <p:cNvSpPr txBox="1"/>
          <p:nvPr/>
        </p:nvSpPr>
        <p:spPr>
          <a:xfrm>
            <a:off x="6110915" y="1475089"/>
            <a:ext cx="3595060" cy="938719"/>
          </a:xfrm>
          <a:prstGeom prst="rect">
            <a:avLst/>
          </a:prstGeom>
          <a:noFill/>
        </p:spPr>
        <p:txBody>
          <a:bodyPr wrap="square" rtlCol="0">
            <a:spAutoFit/>
          </a:bodyPr>
          <a:lstStyle/>
          <a:p>
            <a:pPr marL="285750" indent="-285750">
              <a:buClr>
                <a:schemeClr val="accent6"/>
              </a:buClr>
              <a:buFont typeface="Wingdings" panose="05000000000000000000" pitchFamily="2" charset="2"/>
              <a:buChar char="n"/>
            </a:pPr>
            <a:r>
              <a:rPr kumimoji="1" lang="ja-JP" altLang="en-US" sz="1100" b="1" u="sng" dirty="0">
                <a:latin typeface="Arial" panose="020B0604020202020204" pitchFamily="34" charset="0"/>
                <a:ea typeface="ＭＳ Ｐゴシック" panose="020B0600070205080204" pitchFamily="50" charset="-128"/>
                <a:cs typeface="Arial" panose="020B0604020202020204" pitchFamily="34" charset="0"/>
              </a:rPr>
              <a:t>基礎保険ケア提供基金（</a:t>
            </a:r>
            <a:r>
              <a:rPr kumimoji="1" lang="en-US" altLang="ja-JP" sz="1100" b="1" u="sng" dirty="0">
                <a:latin typeface="Arial" panose="020B0604020202020204" pitchFamily="34" charset="0"/>
                <a:ea typeface="ＭＳ Ｐゴシック" panose="020B0600070205080204" pitchFamily="50" charset="-128"/>
                <a:cs typeface="Arial" panose="020B0604020202020204" pitchFamily="34" charset="0"/>
              </a:rPr>
              <a:t>BHCPF</a:t>
            </a:r>
            <a:r>
              <a:rPr kumimoji="1" lang="ja-JP" altLang="en-US" sz="1100" b="1" u="sng"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NHIS</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の運用が加入者や雇用者の保険料だけでなく、政府からの補助金導入が必要なため設立された。</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政府の予算配分に加え、民間・外国政府・財団などの資金提供も受けている。</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テキスト ボックス 160">
            <a:extLst>
              <a:ext uri="{FF2B5EF4-FFF2-40B4-BE49-F238E27FC236}">
                <a16:creationId xmlns:a16="http://schemas.microsoft.com/office/drawing/2014/main" id="{2701DB2B-27AC-97EB-32C0-D67EC15F62D3}"/>
              </a:ext>
            </a:extLst>
          </p:cNvPr>
          <p:cNvSpPr txBox="1"/>
          <p:nvPr/>
        </p:nvSpPr>
        <p:spPr>
          <a:xfrm>
            <a:off x="4360223" y="1641772"/>
            <a:ext cx="648197"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資金提供</a:t>
            </a:r>
          </a:p>
        </p:txBody>
      </p:sp>
      <p:sp>
        <p:nvSpPr>
          <p:cNvPr id="162" name="左中かっこ 161">
            <a:extLst>
              <a:ext uri="{FF2B5EF4-FFF2-40B4-BE49-F238E27FC236}">
                <a16:creationId xmlns:a16="http://schemas.microsoft.com/office/drawing/2014/main" id="{96BE4A96-F89B-B622-BD67-75EFBB95A616}"/>
              </a:ext>
            </a:extLst>
          </p:cNvPr>
          <p:cNvSpPr/>
          <p:nvPr/>
        </p:nvSpPr>
        <p:spPr>
          <a:xfrm>
            <a:off x="5905844" y="2574672"/>
            <a:ext cx="205071" cy="782927"/>
          </a:xfrm>
          <a:prstGeom prst="leftBrace">
            <a:avLst>
              <a:gd name="adj1" fmla="val 8333"/>
              <a:gd name="adj2" fmla="val 43623"/>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4" name="テキスト ボックス 163">
            <a:extLst>
              <a:ext uri="{FF2B5EF4-FFF2-40B4-BE49-F238E27FC236}">
                <a16:creationId xmlns:a16="http://schemas.microsoft.com/office/drawing/2014/main" id="{9D84D546-D7EC-6DD5-F90C-008632F72E2D}"/>
              </a:ext>
            </a:extLst>
          </p:cNvPr>
          <p:cNvSpPr txBox="1"/>
          <p:nvPr/>
        </p:nvSpPr>
        <p:spPr>
          <a:xfrm>
            <a:off x="6110915" y="2574671"/>
            <a:ext cx="3595060" cy="600164"/>
          </a:xfrm>
          <a:prstGeom prst="rect">
            <a:avLst/>
          </a:prstGeom>
          <a:noFill/>
        </p:spPr>
        <p:txBody>
          <a:bodyPr wrap="square" rtlCol="0">
            <a:spAutoFit/>
          </a:bodyPr>
          <a:lstStyle/>
          <a:p>
            <a:pPr marL="285750" indent="-285750">
              <a:buClr>
                <a:schemeClr val="accent6"/>
              </a:buClr>
              <a:buFont typeface="Wingdings" panose="05000000000000000000" pitchFamily="2" charset="2"/>
              <a:buChar char="n"/>
            </a:pPr>
            <a:r>
              <a:rPr kumimoji="1" lang="ja" altLang="ja-JP" sz="1100" b="1" u="sng" dirty="0"/>
              <a:t>国民健康保険制度</a:t>
            </a:r>
            <a:r>
              <a:rPr kumimoji="1" lang="ja-JP" altLang="en-US" sz="1100" b="1" u="sng" dirty="0"/>
              <a:t>（</a:t>
            </a:r>
            <a:r>
              <a:rPr kumimoji="1" lang="en-US" altLang="ja-JP" sz="1100" b="1" u="sng" dirty="0"/>
              <a:t>NHIS</a:t>
            </a:r>
            <a:r>
              <a:rPr kumimoji="1" lang="ja-JP" altLang="en-US" sz="1100" b="1" u="sng" dirty="0"/>
              <a:t>）</a:t>
            </a:r>
            <a:r>
              <a:rPr kumimoji="1" lang="ja-JP" altLang="en-US" sz="1100" dirty="0"/>
              <a:t>は、ナイジェリア国民の医療保険制度拡大のために設立され、保険に関する規制や管理監督機能を有する。</a:t>
            </a:r>
            <a:endParaRPr kumimoji="1" lang="en-US" altLang="ja" sz="1100" dirty="0"/>
          </a:p>
        </p:txBody>
      </p:sp>
      <p:sp>
        <p:nvSpPr>
          <p:cNvPr id="165" name="左中かっこ 164">
            <a:extLst>
              <a:ext uri="{FF2B5EF4-FFF2-40B4-BE49-F238E27FC236}">
                <a16:creationId xmlns:a16="http://schemas.microsoft.com/office/drawing/2014/main" id="{C283A2D5-2001-ACC3-4FA3-12CB6F859296}"/>
              </a:ext>
            </a:extLst>
          </p:cNvPr>
          <p:cNvSpPr/>
          <p:nvPr/>
        </p:nvSpPr>
        <p:spPr>
          <a:xfrm>
            <a:off x="5905844" y="3540889"/>
            <a:ext cx="205071" cy="2657675"/>
          </a:xfrm>
          <a:prstGeom prst="leftBrace">
            <a:avLst>
              <a:gd name="adj1" fmla="val 8333"/>
              <a:gd name="adj2" fmla="val 34362"/>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6" name="テキスト ボックス 165">
            <a:extLst>
              <a:ext uri="{FF2B5EF4-FFF2-40B4-BE49-F238E27FC236}">
                <a16:creationId xmlns:a16="http://schemas.microsoft.com/office/drawing/2014/main" id="{E939A199-715C-F1ED-3D35-157431305140}"/>
              </a:ext>
            </a:extLst>
          </p:cNvPr>
          <p:cNvSpPr txBox="1"/>
          <p:nvPr/>
        </p:nvSpPr>
        <p:spPr>
          <a:xfrm>
            <a:off x="6110915" y="3526330"/>
            <a:ext cx="3594611" cy="2631490"/>
          </a:xfrm>
          <a:prstGeom prst="rect">
            <a:avLst/>
          </a:prstGeom>
          <a:noFill/>
        </p:spPr>
        <p:txBody>
          <a:bodyPr wrap="square" rtlCol="0">
            <a:spAutoFit/>
          </a:bodyPr>
          <a:lstStyle/>
          <a:p>
            <a:pPr marL="285750" indent="-285750">
              <a:buClr>
                <a:schemeClr val="accent6"/>
              </a:buClr>
              <a:buFont typeface="Wingdings" panose="05000000000000000000" pitchFamily="2" charset="2"/>
              <a:buChar char="n"/>
            </a:pPr>
            <a:r>
              <a:rPr kumimoji="1" lang="ja-JP" altLang="en-US" sz="1100" b="1" u="sng" dirty="0"/>
              <a:t>健康管理機関（</a:t>
            </a:r>
            <a:r>
              <a:rPr kumimoji="1" lang="en-US" altLang="ja-JP" sz="1100" b="1" u="sng" dirty="0"/>
              <a:t>HMO</a:t>
            </a:r>
            <a:r>
              <a:rPr kumimoji="1" lang="ja-JP" altLang="en-US" sz="1100" b="1" u="sng" dirty="0"/>
              <a:t>）</a:t>
            </a:r>
            <a:r>
              <a:rPr kumimoji="1" lang="ja-JP" altLang="en-US" sz="1100" dirty="0"/>
              <a:t>は</a:t>
            </a:r>
            <a:r>
              <a:rPr kumimoji="1" lang="en-US" altLang="ja-JP" sz="1100" dirty="0"/>
              <a:t>NHIS</a:t>
            </a:r>
            <a:r>
              <a:rPr kumimoji="1" lang="ja-JP" altLang="en-US" sz="1100" dirty="0"/>
              <a:t>の計画に沿って、医療サービスを求める国民と</a:t>
            </a:r>
            <a:r>
              <a:rPr kumimoji="1" lang="en-US" altLang="ja-JP" sz="1100" dirty="0"/>
              <a:t>NHIS</a:t>
            </a:r>
            <a:r>
              <a:rPr kumimoji="1" lang="ja-JP" altLang="en-US" sz="1100" dirty="0"/>
              <a:t>の計画をつなげる仲介的な役割を担っており</a:t>
            </a:r>
            <a:endParaRPr kumimoji="1" lang="en-US" altLang="ja-JP" sz="1100" dirty="0"/>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企業は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NHIS</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の認可した</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リストから契約する</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を選択・加入。</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は雇用者・被雇用者向けに保険パッケージを提供。</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NHIS</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の認可した医療提供者（</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リストから希望する</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を選択する。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医療提供者（</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）は、基本的に医療サービスの対価を被保険者の加入する</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から支払いを受ける。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の企業例として</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AXA</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Mansard</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Hygeia Health Insurance</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Reliance 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などがある。</a:t>
            </a:r>
          </a:p>
          <a:p>
            <a:pPr marL="539750" lvl="3" indent="-184150">
              <a:buClr>
                <a:schemeClr val="accent6"/>
              </a:buClr>
              <a:buFont typeface="Wingdings" panose="05000000000000000000" pitchFamily="2" charset="2"/>
              <a:buChar char="ü"/>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によっては、支払いの遅延・未済が発生することから、被保険者が治療拒否されるケースもある。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77734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1"/>
            </p:custDataLst>
            <p:extLst>
              <p:ext uri="{D42A27DB-BD31-4B8C-83A1-F6EECF244321}">
                <p14:modId xmlns:p14="http://schemas.microsoft.com/office/powerpoint/2010/main" val="1593263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395536" y="6616402"/>
            <a:ext cx="8640960" cy="144016"/>
          </a:xfrm>
          <a:prstGeom prst="rect">
            <a:avLst/>
          </a:prstGeom>
          <a:noFill/>
        </p:spPr>
        <p:txBody>
          <a:bodyPr wrap="square" lIns="0" tIns="0" rIns="0" bIns="0" rtlCol="0">
            <a:noAutofit/>
          </a:bodyPr>
          <a:lstStyle/>
          <a:p>
            <a:pPr marL="444500" indent="-444500"/>
            <a:r>
              <a:rPr lang="ja-JP" altLang="en-US" sz="800" dirty="0">
                <a:latin typeface="+mn-ea"/>
                <a:cs typeface="Arial" panose="020B0604020202020204" pitchFamily="34" charset="0"/>
              </a:rPr>
              <a:t>（出所）ナイジェリア保健省ウェブサイト</a:t>
            </a:r>
            <a:r>
              <a:rPr lang="ja-JP" altLang="en-US" sz="800" dirty="0">
                <a:latin typeface="+mn-ea"/>
              </a:rPr>
              <a:t>、</a:t>
            </a:r>
            <a:r>
              <a:rPr lang="en-US" altLang="ja-JP" sz="800" dirty="0">
                <a:latin typeface="+mn-ea"/>
              </a:rPr>
              <a:t> JICA</a:t>
            </a:r>
            <a:r>
              <a:rPr lang="ja-JP" altLang="en-US" sz="800" dirty="0">
                <a:latin typeface="+mn-ea"/>
              </a:rPr>
              <a:t>「アフリカ保険システム　情報収集・確認調査」 、アイ・シーネット調査「保健医療現地ニーズレポート」</a:t>
            </a:r>
            <a:endParaRPr lang="ja-JP" altLang="en-US" sz="800" dirty="0">
              <a:latin typeface="+mn-ea"/>
              <a:cs typeface="Arial" panose="020B0604020202020204" pitchFamily="34" charset="0"/>
            </a:endParaRPr>
          </a:p>
        </p:txBody>
      </p:sp>
      <p:sp>
        <p:nvSpPr>
          <p:cNvPr id="5" name="Rectangle: Rounded Corners 3">
            <a:extLst>
              <a:ext uri="{FF2B5EF4-FFF2-40B4-BE49-F238E27FC236}">
                <a16:creationId xmlns:a16="http://schemas.microsoft.com/office/drawing/2014/main" id="{61866634-4118-4701-4B0A-71682D623483}"/>
              </a:ext>
            </a:extLst>
          </p:cNvPr>
          <p:cNvSpPr/>
          <p:nvPr/>
        </p:nvSpPr>
        <p:spPr>
          <a:xfrm>
            <a:off x="1568624" y="3119451"/>
            <a:ext cx="2225993" cy="6480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fontAlgn="ctr">
              <a:lnSpc>
                <a:spcPct val="114000"/>
              </a:lnSpc>
              <a:spcAft>
                <a:spcPts val="400"/>
              </a:spcAft>
            </a:pPr>
            <a:r>
              <a:rPr kumimoji="1" lang="ja" sz="2000" dirty="0"/>
              <a:t>連邦保健省</a:t>
            </a:r>
            <a:r>
              <a:rPr kumimoji="1" lang="ja-JP" altLang="en-US" sz="1600" dirty="0"/>
              <a:t>（</a:t>
            </a:r>
            <a:r>
              <a:rPr kumimoji="1" lang="en-US" altLang="ja-JP" sz="1600" dirty="0" err="1"/>
              <a:t>FMoH</a:t>
            </a:r>
            <a:r>
              <a:rPr kumimoji="1" lang="ja-JP" altLang="en-US" sz="1600" dirty="0"/>
              <a:t>）</a:t>
            </a:r>
            <a:r>
              <a:rPr kumimoji="1" lang="ja" sz="2000" dirty="0"/>
              <a:t> </a:t>
            </a:r>
          </a:p>
        </p:txBody>
      </p:sp>
      <p:sp>
        <p:nvSpPr>
          <p:cNvPr id="6" name="Rectangle 13">
            <a:extLst>
              <a:ext uri="{FF2B5EF4-FFF2-40B4-BE49-F238E27FC236}">
                <a16:creationId xmlns:a16="http://schemas.microsoft.com/office/drawing/2014/main" id="{72FDBF51-ADF0-463C-7378-3503B3B4757E}"/>
              </a:ext>
            </a:extLst>
          </p:cNvPr>
          <p:cNvSpPr/>
          <p:nvPr/>
        </p:nvSpPr>
        <p:spPr>
          <a:xfrm>
            <a:off x="1568624" y="3861050"/>
            <a:ext cx="2225992" cy="2376261"/>
          </a:xfrm>
          <a:prstGeom prst="rect">
            <a:avLst/>
          </a:prstGeom>
          <a:solidFill>
            <a:schemeClr val="accent2">
              <a:lumMod val="20000"/>
              <a:lumOff val="80000"/>
            </a:schemeClr>
          </a:solidFill>
        </p:spPr>
        <p:txBody>
          <a:bodyPr wrap="square" rtlCol="0" anchor="ctr">
            <a:noAutofit/>
          </a:bodyPr>
          <a:lstStyle/>
          <a:p>
            <a:pPr marL="171450" indent="-171450" fontAlgn="ctr">
              <a:lnSpc>
                <a:spcPct val="114000"/>
              </a:lnSpc>
              <a:spcAft>
                <a:spcPts val="400"/>
              </a:spcAft>
              <a:buFont typeface="Arial" panose="020B0604020202020204" pitchFamily="34" charset="0"/>
              <a:buChar char="•"/>
            </a:pPr>
            <a:r>
              <a:rPr lang="ja" sz="1120" dirty="0"/>
              <a:t>食品</a:t>
            </a:r>
            <a:r>
              <a:rPr lang="ja-JP" altLang="en-US" sz="1120" dirty="0"/>
              <a:t>、</a:t>
            </a:r>
            <a:r>
              <a:rPr lang="ja" sz="1120" dirty="0"/>
              <a:t>医薬品サービス</a:t>
            </a:r>
          </a:p>
          <a:p>
            <a:pPr marL="171450" indent="-171450" fontAlgn="ctr">
              <a:lnSpc>
                <a:spcPct val="114000"/>
              </a:lnSpc>
              <a:spcAft>
                <a:spcPts val="400"/>
              </a:spcAft>
              <a:buFont typeface="Arial" panose="020B0604020202020204" pitchFamily="34" charset="0"/>
              <a:buChar char="•"/>
            </a:pPr>
            <a:r>
              <a:rPr kumimoji="1" lang="ja" sz="1120" dirty="0"/>
              <a:t>病院サービス</a:t>
            </a:r>
          </a:p>
          <a:p>
            <a:pPr marL="171450" indent="-171450" fontAlgn="ctr">
              <a:lnSpc>
                <a:spcPct val="114000"/>
              </a:lnSpc>
              <a:spcAft>
                <a:spcPts val="400"/>
              </a:spcAft>
              <a:buFont typeface="Arial" panose="020B0604020202020204" pitchFamily="34" charset="0"/>
              <a:buChar char="•"/>
            </a:pPr>
            <a:r>
              <a:rPr lang="ja" sz="1120" dirty="0"/>
              <a:t>情報通信技術</a:t>
            </a:r>
          </a:p>
          <a:p>
            <a:pPr marL="171450" indent="-171450" fontAlgn="ctr">
              <a:lnSpc>
                <a:spcPct val="114000"/>
              </a:lnSpc>
              <a:spcAft>
                <a:spcPts val="400"/>
              </a:spcAft>
              <a:buFont typeface="Arial" panose="020B0604020202020204" pitchFamily="34" charset="0"/>
              <a:buChar char="•"/>
            </a:pPr>
            <a:r>
              <a:rPr lang="ja-JP" altLang="en-US" sz="1120" dirty="0"/>
              <a:t>家族保険</a:t>
            </a:r>
            <a:endParaRPr lang="en-US" altLang="ja-JP" sz="1120" dirty="0"/>
          </a:p>
          <a:p>
            <a:pPr marL="171450" indent="-171450" fontAlgn="ctr">
              <a:lnSpc>
                <a:spcPct val="114000"/>
              </a:lnSpc>
              <a:spcAft>
                <a:spcPts val="400"/>
              </a:spcAft>
              <a:buFont typeface="Arial" panose="020B0604020202020204" pitchFamily="34" charset="0"/>
              <a:buChar char="•"/>
            </a:pPr>
            <a:r>
              <a:rPr lang="ja" sz="1120" dirty="0"/>
              <a:t>公衆衛生</a:t>
            </a:r>
          </a:p>
          <a:p>
            <a:pPr marL="171450" indent="-171450" fontAlgn="ctr">
              <a:lnSpc>
                <a:spcPct val="114000"/>
              </a:lnSpc>
              <a:spcAft>
                <a:spcPts val="400"/>
              </a:spcAft>
              <a:buFont typeface="Arial" panose="020B0604020202020204" pitchFamily="34" charset="0"/>
              <a:buChar char="•"/>
            </a:pPr>
            <a:r>
              <a:rPr lang="ja" sz="1120" dirty="0"/>
              <a:t>健康計画、研究、統計</a:t>
            </a:r>
          </a:p>
          <a:p>
            <a:pPr marL="171450" indent="-171450" fontAlgn="ctr">
              <a:lnSpc>
                <a:spcPct val="114000"/>
              </a:lnSpc>
              <a:spcAft>
                <a:spcPts val="400"/>
              </a:spcAft>
              <a:buFont typeface="Arial" panose="020B0604020202020204" pitchFamily="34" charset="0"/>
              <a:buChar char="•"/>
            </a:pPr>
            <a:r>
              <a:rPr lang="ja" sz="1120" dirty="0"/>
              <a:t>調達</a:t>
            </a:r>
          </a:p>
          <a:p>
            <a:pPr marL="171450" indent="-171450" fontAlgn="ctr">
              <a:lnSpc>
                <a:spcPct val="114000"/>
              </a:lnSpc>
              <a:spcAft>
                <a:spcPts val="400"/>
              </a:spcAft>
              <a:buFont typeface="Arial" panose="020B0604020202020204" pitchFamily="34" charset="0"/>
              <a:buChar char="•"/>
            </a:pPr>
            <a:r>
              <a:rPr lang="ja" sz="1120" dirty="0"/>
              <a:t>改革連携・サービス向上</a:t>
            </a:r>
          </a:p>
          <a:p>
            <a:pPr marL="171450" indent="-171450" fontAlgn="ctr">
              <a:lnSpc>
                <a:spcPct val="114000"/>
              </a:lnSpc>
              <a:spcAft>
                <a:spcPts val="400"/>
              </a:spcAft>
              <a:buFont typeface="Arial" panose="020B0604020202020204" pitchFamily="34" charset="0"/>
              <a:buChar char="•"/>
            </a:pPr>
            <a:r>
              <a:rPr lang="ja" sz="1120" dirty="0"/>
              <a:t>伝統的、補完的、代替医療</a:t>
            </a:r>
          </a:p>
        </p:txBody>
      </p:sp>
      <p:cxnSp>
        <p:nvCxnSpPr>
          <p:cNvPr id="8" name="Straight Connector 15">
            <a:extLst>
              <a:ext uri="{FF2B5EF4-FFF2-40B4-BE49-F238E27FC236}">
                <a16:creationId xmlns:a16="http://schemas.microsoft.com/office/drawing/2014/main" id="{C145AFE0-0C98-A7D2-0748-A7A2275D6E38}"/>
              </a:ext>
            </a:extLst>
          </p:cNvPr>
          <p:cNvCxnSpPr>
            <a:cxnSpLocks/>
          </p:cNvCxnSpPr>
          <p:nvPr/>
        </p:nvCxnSpPr>
        <p:spPr>
          <a:xfrm>
            <a:off x="4227112" y="2982463"/>
            <a:ext cx="2160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Rounded Corners 22">
            <a:extLst>
              <a:ext uri="{FF2B5EF4-FFF2-40B4-BE49-F238E27FC236}">
                <a16:creationId xmlns:a16="http://schemas.microsoft.com/office/drawing/2014/main" id="{99D53373-146A-35DF-49FC-7B1D6C81C5F8}"/>
              </a:ext>
            </a:extLst>
          </p:cNvPr>
          <p:cNvSpPr/>
          <p:nvPr/>
        </p:nvSpPr>
        <p:spPr>
          <a:xfrm>
            <a:off x="4449756" y="5117442"/>
            <a:ext cx="2225992" cy="33852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algn="ctr" fontAlgn="ctr">
              <a:lnSpc>
                <a:spcPct val="114000"/>
              </a:lnSpc>
              <a:spcAft>
                <a:spcPts val="400"/>
              </a:spcAft>
            </a:pPr>
            <a:r>
              <a:rPr lang="ja" sz="1200" b="1" dirty="0"/>
              <a:t>部門/単位</a:t>
            </a:r>
            <a:endParaRPr kumimoji="1" lang="en-US" sz="1200" b="1" dirty="0"/>
          </a:p>
        </p:txBody>
      </p:sp>
      <p:sp>
        <p:nvSpPr>
          <p:cNvPr id="10" name="Rectangle 23">
            <a:extLst>
              <a:ext uri="{FF2B5EF4-FFF2-40B4-BE49-F238E27FC236}">
                <a16:creationId xmlns:a16="http://schemas.microsoft.com/office/drawing/2014/main" id="{9CA967E7-4B9B-888E-5CAB-CEC8BAA587FD}"/>
              </a:ext>
            </a:extLst>
          </p:cNvPr>
          <p:cNvSpPr/>
          <p:nvPr/>
        </p:nvSpPr>
        <p:spPr>
          <a:xfrm>
            <a:off x="4443041" y="5504270"/>
            <a:ext cx="2598191" cy="1093082"/>
          </a:xfrm>
          <a:prstGeom prst="rect">
            <a:avLst/>
          </a:prstGeom>
          <a:solidFill>
            <a:schemeClr val="accent1">
              <a:lumMod val="40000"/>
              <a:lumOff val="60000"/>
            </a:schemeClr>
          </a:solidFill>
          <a:ln>
            <a:noFill/>
          </a:ln>
        </p:spPr>
        <p:txBody>
          <a:bodyPr wrap="square" rtlCol="0" anchor="ctr">
            <a:noAutofit/>
          </a:bodyPr>
          <a:lstStyle/>
          <a:p>
            <a:pPr marL="171450" indent="-171450" fontAlgn="ctr">
              <a:lnSpc>
                <a:spcPct val="114000"/>
              </a:lnSpc>
              <a:spcAft>
                <a:spcPts val="400"/>
              </a:spcAft>
              <a:buFont typeface="Arial" panose="020B0604020202020204" pitchFamily="34" charset="0"/>
              <a:buChar char="•"/>
            </a:pPr>
            <a:r>
              <a:rPr kumimoji="1" lang="ja" sz="1120" dirty="0"/>
              <a:t>国家マラリア撲滅プログラム(NMEP)</a:t>
            </a:r>
          </a:p>
          <a:p>
            <a:pPr marL="171450" indent="-171450" fontAlgn="ctr">
              <a:lnSpc>
                <a:spcPct val="114000"/>
              </a:lnSpc>
              <a:spcAft>
                <a:spcPts val="400"/>
              </a:spcAft>
              <a:buFont typeface="Arial" panose="020B0604020202020204" pitchFamily="34" charset="0"/>
              <a:buChar char="•"/>
            </a:pPr>
            <a:r>
              <a:rPr lang="ja" sz="1120" dirty="0"/>
              <a:t>官民パートナーシップ/ディアスポラ</a:t>
            </a:r>
          </a:p>
          <a:p>
            <a:pPr marL="171450" indent="-171450" fontAlgn="ctr">
              <a:lnSpc>
                <a:spcPct val="114000"/>
              </a:lnSpc>
              <a:spcAft>
                <a:spcPts val="400"/>
              </a:spcAft>
              <a:buFont typeface="Arial" panose="020B0604020202020204" pitchFamily="34" charset="0"/>
              <a:buChar char="•"/>
            </a:pPr>
            <a:r>
              <a:rPr lang="ja" sz="1120" dirty="0"/>
              <a:t>法務サービス</a:t>
            </a:r>
          </a:p>
          <a:p>
            <a:pPr marL="171450" indent="-171450" fontAlgn="ctr">
              <a:lnSpc>
                <a:spcPct val="114000"/>
              </a:lnSpc>
              <a:spcAft>
                <a:spcPts val="400"/>
              </a:spcAft>
              <a:buFont typeface="Arial" panose="020B0604020202020204" pitchFamily="34" charset="0"/>
              <a:buChar char="•"/>
            </a:pPr>
            <a:r>
              <a:rPr lang="ja" sz="1120" dirty="0"/>
              <a:t>腐敗防止と透明性</a:t>
            </a:r>
            <a:r>
              <a:rPr lang="ja-JP" altLang="en-US" sz="1120" dirty="0"/>
              <a:t>　など</a:t>
            </a:r>
            <a:endParaRPr lang="ja" sz="1120" dirty="0"/>
          </a:p>
        </p:txBody>
      </p:sp>
      <p:sp>
        <p:nvSpPr>
          <p:cNvPr id="11" name="Rectangle 24">
            <a:extLst>
              <a:ext uri="{FF2B5EF4-FFF2-40B4-BE49-F238E27FC236}">
                <a16:creationId xmlns:a16="http://schemas.microsoft.com/office/drawing/2014/main" id="{ADD72097-7DB2-6C86-8619-F296B651CA7F}"/>
              </a:ext>
            </a:extLst>
          </p:cNvPr>
          <p:cNvSpPr/>
          <p:nvPr/>
        </p:nvSpPr>
        <p:spPr>
          <a:xfrm>
            <a:off x="4443041" y="3167754"/>
            <a:ext cx="3174255" cy="1872953"/>
          </a:xfrm>
          <a:prstGeom prst="rect">
            <a:avLst/>
          </a:prstGeom>
          <a:solidFill>
            <a:schemeClr val="accent1">
              <a:lumMod val="40000"/>
              <a:lumOff val="60000"/>
            </a:schemeClr>
          </a:solidFill>
          <a:ln>
            <a:noFill/>
          </a:ln>
        </p:spPr>
        <p:txBody>
          <a:bodyPr wrap="square" rtlCol="0" anchor="ctr">
            <a:noAutofit/>
          </a:bodyPr>
          <a:lstStyle/>
          <a:p>
            <a:pPr marL="171450" indent="-171450" fontAlgn="ctr">
              <a:lnSpc>
                <a:spcPct val="114000"/>
              </a:lnSpc>
              <a:spcAft>
                <a:spcPts val="400"/>
              </a:spcAft>
              <a:buFont typeface="Arial" panose="020B0604020202020204" pitchFamily="34" charset="0"/>
              <a:buChar char="•"/>
            </a:pPr>
            <a:r>
              <a:rPr kumimoji="1" lang="ja" sz="1120" dirty="0"/>
              <a:t>国民健康保険制度</a:t>
            </a:r>
            <a:r>
              <a:rPr kumimoji="1" lang="ja-JP" altLang="en-US" sz="1120" dirty="0"/>
              <a:t>（</a:t>
            </a:r>
            <a:r>
              <a:rPr kumimoji="1" lang="en-US" altLang="ja-JP" sz="1120" dirty="0"/>
              <a:t>NHIS)</a:t>
            </a:r>
            <a:endParaRPr kumimoji="1" lang="ja" sz="1120" dirty="0"/>
          </a:p>
          <a:p>
            <a:pPr marL="171450" indent="-171450" fontAlgn="ctr">
              <a:lnSpc>
                <a:spcPct val="114000"/>
              </a:lnSpc>
              <a:spcAft>
                <a:spcPts val="400"/>
              </a:spcAft>
              <a:buFont typeface="Arial" panose="020B0604020202020204" pitchFamily="34" charset="0"/>
              <a:buChar char="•"/>
            </a:pPr>
            <a:r>
              <a:rPr lang="ja-JP" altLang="en-US" sz="1120" dirty="0"/>
              <a:t>連邦プライマリーヘルス</a:t>
            </a:r>
            <a:r>
              <a:rPr lang="ja" sz="1120" dirty="0"/>
              <a:t>開発庁</a:t>
            </a:r>
            <a:r>
              <a:rPr lang="ja-JP" altLang="en-US" sz="1120" dirty="0"/>
              <a:t>（</a:t>
            </a:r>
            <a:r>
              <a:rPr lang="en-US" altLang="ja-JP" sz="1120" dirty="0"/>
              <a:t>NPHCDA)</a:t>
            </a:r>
            <a:endParaRPr lang="ja" sz="1120" dirty="0"/>
          </a:p>
          <a:p>
            <a:pPr marL="171450" indent="-171450" fontAlgn="ctr">
              <a:lnSpc>
                <a:spcPct val="114000"/>
              </a:lnSpc>
              <a:spcAft>
                <a:spcPts val="400"/>
              </a:spcAft>
              <a:buFont typeface="Arial" panose="020B0604020202020204" pitchFamily="34" charset="0"/>
              <a:buChar char="•"/>
            </a:pPr>
            <a:r>
              <a:rPr lang="ja-JP" altLang="en-US" sz="1120" dirty="0"/>
              <a:t>国家</a:t>
            </a:r>
            <a:r>
              <a:rPr lang="ja" sz="1120" dirty="0"/>
              <a:t>疾病</a:t>
            </a:r>
            <a:r>
              <a:rPr lang="ja-JP" altLang="en-US" sz="1120" dirty="0"/>
              <a:t>管理</a:t>
            </a:r>
            <a:r>
              <a:rPr lang="ja" sz="1120" dirty="0"/>
              <a:t>センター</a:t>
            </a:r>
          </a:p>
          <a:p>
            <a:pPr marL="171450" indent="-171450" fontAlgn="ctr">
              <a:lnSpc>
                <a:spcPct val="114000"/>
              </a:lnSpc>
              <a:spcAft>
                <a:spcPts val="400"/>
              </a:spcAft>
              <a:buFont typeface="Arial" panose="020B0604020202020204" pitchFamily="34" charset="0"/>
              <a:buChar char="•"/>
            </a:pPr>
            <a:r>
              <a:rPr lang="ja-JP" altLang="en-US" sz="1120" dirty="0"/>
              <a:t>国家食品医薬品庁</a:t>
            </a:r>
            <a:endParaRPr lang="ja" sz="1120" dirty="0"/>
          </a:p>
          <a:p>
            <a:pPr marL="171450" indent="-171450" fontAlgn="ctr">
              <a:lnSpc>
                <a:spcPct val="114000"/>
              </a:lnSpc>
              <a:spcAft>
                <a:spcPts val="400"/>
              </a:spcAft>
              <a:buFont typeface="Arial" panose="020B0604020202020204" pitchFamily="34" charset="0"/>
              <a:buChar char="•"/>
            </a:pPr>
            <a:r>
              <a:rPr lang="ja" sz="1120" dirty="0"/>
              <a:t>ナイジェリア医学研究所</a:t>
            </a:r>
          </a:p>
          <a:p>
            <a:pPr marL="171450" indent="-171450" fontAlgn="ctr">
              <a:lnSpc>
                <a:spcPct val="114000"/>
              </a:lnSpc>
              <a:spcAft>
                <a:spcPts val="400"/>
              </a:spcAft>
              <a:buFont typeface="Arial" panose="020B0604020202020204" pitchFamily="34" charset="0"/>
              <a:buChar char="•"/>
            </a:pPr>
            <a:r>
              <a:rPr lang="ja" sz="1120" dirty="0"/>
              <a:t>国立医薬品研究開発法人 医薬研究開発機構</a:t>
            </a:r>
            <a:endParaRPr lang="en-US" altLang="ja" sz="1120" dirty="0"/>
          </a:p>
          <a:p>
            <a:pPr marL="171450" indent="-171450" fontAlgn="ctr">
              <a:lnSpc>
                <a:spcPct val="114000"/>
              </a:lnSpc>
              <a:spcAft>
                <a:spcPts val="400"/>
              </a:spcAft>
              <a:buFont typeface="Arial" panose="020B0604020202020204" pitchFamily="34" charset="0"/>
              <a:buChar char="•"/>
            </a:pPr>
            <a:r>
              <a:rPr lang="ja-JP" altLang="en-US" sz="1120" dirty="0"/>
              <a:t>連邦病院、他庁など</a:t>
            </a:r>
            <a:endParaRPr lang="ja" sz="1120" dirty="0"/>
          </a:p>
        </p:txBody>
      </p:sp>
      <p:cxnSp>
        <p:nvCxnSpPr>
          <p:cNvPr id="12" name="Straight Connector 2">
            <a:extLst>
              <a:ext uri="{FF2B5EF4-FFF2-40B4-BE49-F238E27FC236}">
                <a16:creationId xmlns:a16="http://schemas.microsoft.com/office/drawing/2014/main" id="{172D557E-07FC-97C6-5044-08DB6AC41D27}"/>
              </a:ext>
            </a:extLst>
          </p:cNvPr>
          <p:cNvCxnSpPr>
            <a:cxnSpLocks/>
          </p:cNvCxnSpPr>
          <p:nvPr/>
        </p:nvCxnSpPr>
        <p:spPr>
          <a:xfrm>
            <a:off x="4227112" y="2982463"/>
            <a:ext cx="0" cy="23042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5">
            <a:extLst>
              <a:ext uri="{FF2B5EF4-FFF2-40B4-BE49-F238E27FC236}">
                <a16:creationId xmlns:a16="http://schemas.microsoft.com/office/drawing/2014/main" id="{5436CA2A-131E-E5D0-E6F4-337F30A0B6F3}"/>
              </a:ext>
            </a:extLst>
          </p:cNvPr>
          <p:cNvCxnSpPr>
            <a:cxnSpLocks/>
          </p:cNvCxnSpPr>
          <p:nvPr/>
        </p:nvCxnSpPr>
        <p:spPr>
          <a:xfrm>
            <a:off x="4227112" y="5286704"/>
            <a:ext cx="2159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6">
            <a:extLst>
              <a:ext uri="{FF2B5EF4-FFF2-40B4-BE49-F238E27FC236}">
                <a16:creationId xmlns:a16="http://schemas.microsoft.com/office/drawing/2014/main" id="{5F214477-2D90-9BBA-BBA7-E0078E946A8C}"/>
              </a:ext>
            </a:extLst>
          </p:cNvPr>
          <p:cNvSpPr/>
          <p:nvPr/>
        </p:nvSpPr>
        <p:spPr>
          <a:xfrm>
            <a:off x="4456354" y="2780927"/>
            <a:ext cx="2225992" cy="33852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algn="ctr" fontAlgn="ctr">
              <a:lnSpc>
                <a:spcPct val="114000"/>
              </a:lnSpc>
              <a:spcAft>
                <a:spcPts val="400"/>
              </a:spcAft>
            </a:pPr>
            <a:r>
              <a:rPr lang="ja" sz="1200" b="1" dirty="0"/>
              <a:t>FMOHエージェンシー</a:t>
            </a:r>
            <a:endParaRPr kumimoji="1" lang="en-US" sz="1200" b="1" dirty="0"/>
          </a:p>
        </p:txBody>
      </p:sp>
      <p:sp>
        <p:nvSpPr>
          <p:cNvPr id="18" name="テキスト ボックス 45">
            <a:extLst>
              <a:ext uri="{FF2B5EF4-FFF2-40B4-BE49-F238E27FC236}">
                <a16:creationId xmlns:a16="http://schemas.microsoft.com/office/drawing/2014/main" id="{D8589C73-6720-D931-704D-F678750D1075}"/>
              </a:ext>
            </a:extLst>
          </p:cNvPr>
          <p:cNvSpPr txBox="1">
            <a:spLocks/>
          </p:cNvSpPr>
          <p:nvPr/>
        </p:nvSpPr>
        <p:spPr>
          <a:xfrm>
            <a:off x="200919" y="1098553"/>
            <a:ext cx="9505056" cy="691703"/>
          </a:xfrm>
          <a:prstGeom prst="rect">
            <a:avLst/>
          </a:prstGeom>
          <a:noFill/>
        </p:spPr>
        <p:txBody>
          <a:bodyPr wrap="square" lIns="0" tIns="0" rIns="0" bIns="0" rtlCol="0">
            <a:noAutofit/>
          </a:bodyPr>
          <a:lstStyle/>
          <a:p>
            <a:pPr marL="190500" indent="-190500" algn="just">
              <a:lnSpc>
                <a:spcPct val="110000"/>
              </a:lnSpc>
              <a:spcBef>
                <a:spcPts val="400"/>
              </a:spcBef>
              <a:spcAft>
                <a:spcPts val="200"/>
              </a:spcAft>
              <a:buClr>
                <a:srgbClr val="5F8AC3"/>
              </a:buClr>
              <a:buFont typeface="Wingdings" panose="05000000000000000000" pitchFamily="2" charset="2"/>
              <a:buChar char="n"/>
            </a:pPr>
            <a:r>
              <a:rPr lang="ja-JP" altLang="en-US" sz="1120" noProof="1">
                <a:latin typeface="+mj-lt"/>
                <a:ea typeface="ＭＳ Ｐゴシック" panose="020B0600070205080204" pitchFamily="50" charset="-128"/>
                <a:cs typeface="Arial" panose="020B0604020202020204" pitchFamily="34" charset="0"/>
              </a:rPr>
              <a:t>管理監督機能としては、連邦保健省が政策・計画や規制を行い、３次医療施設などの管理・運営を行う。</a:t>
            </a:r>
            <a:r>
              <a:rPr lang="en-US" altLang="ja-JP" sz="1120" noProof="1">
                <a:latin typeface="+mj-lt"/>
                <a:ea typeface="ＭＳ Ｐゴシック" panose="020B0600070205080204" pitchFamily="50" charset="-128"/>
                <a:cs typeface="Arial" panose="020B0604020202020204" pitchFamily="34" charset="0"/>
              </a:rPr>
              <a:t>1992</a:t>
            </a:r>
            <a:r>
              <a:rPr lang="ja-JP" altLang="en-US" sz="1120" noProof="1">
                <a:latin typeface="+mj-lt"/>
                <a:ea typeface="ＭＳ Ｐゴシック" panose="020B0600070205080204" pitchFamily="50" charset="-128"/>
                <a:cs typeface="Arial" panose="020B0604020202020204" pitchFamily="34" charset="0"/>
              </a:rPr>
              <a:t>年に</a:t>
            </a:r>
            <a:r>
              <a:rPr lang="ja-JP" altLang="en-US" sz="1120" dirty="0"/>
              <a:t>連邦プライマリーヘルス</a:t>
            </a:r>
            <a:r>
              <a:rPr lang="ja" altLang="ja-JP" sz="1120" dirty="0"/>
              <a:t>開発庁</a:t>
            </a:r>
            <a:r>
              <a:rPr lang="ja-JP" altLang="en-US" sz="1120" dirty="0"/>
              <a:t>（</a:t>
            </a:r>
            <a:r>
              <a:rPr lang="en-US" altLang="ja-JP" sz="1120" dirty="0"/>
              <a:t>NPHCDA)</a:t>
            </a:r>
            <a:r>
              <a:rPr lang="ja-JP" altLang="en-US" sz="1120" dirty="0"/>
              <a:t>が設立され、連保保健省管轄下でプライマリーヘルスに関わる政策・計画を担うほか、</a:t>
            </a:r>
            <a:r>
              <a:rPr lang="en-US" altLang="ja-JP" sz="1120" dirty="0"/>
              <a:t>1</a:t>
            </a:r>
            <a:r>
              <a:rPr lang="ja-JP" altLang="en-US" sz="1120" dirty="0"/>
              <a:t>次医療機関に物品の提供も行う。</a:t>
            </a:r>
            <a:endParaRPr lang="en-US" altLang="ja-JP" sz="1120" dirty="0"/>
          </a:p>
          <a:p>
            <a:pPr marL="190500" indent="-190500" algn="just">
              <a:lnSpc>
                <a:spcPct val="110000"/>
              </a:lnSpc>
              <a:spcBef>
                <a:spcPts val="400"/>
              </a:spcBef>
              <a:spcAft>
                <a:spcPts val="200"/>
              </a:spcAft>
              <a:buClr>
                <a:srgbClr val="5F8AC3"/>
              </a:buClr>
              <a:buFont typeface="Wingdings" panose="05000000000000000000" pitchFamily="2" charset="2"/>
              <a:buChar char="n"/>
            </a:pPr>
            <a:r>
              <a:rPr lang="ja-JP" altLang="en-US" sz="1120" dirty="0"/>
              <a:t>保健予算に関しては、歳入から垂直的分配の原則に基づく計算式に従い連邦、州、地方行政区の政府に配分される。連邦政府は連邦保健省、国家プライマリーヘルス開発庁（</a:t>
            </a:r>
            <a:r>
              <a:rPr lang="en-US" altLang="ja-JP" sz="1120" dirty="0"/>
              <a:t>NPHCDA)</a:t>
            </a:r>
            <a:r>
              <a:rPr lang="ja-JP" altLang="en-US" sz="1120" dirty="0"/>
              <a:t>、国民健康保険制度（</a:t>
            </a:r>
            <a:r>
              <a:rPr lang="en-US" altLang="ja-JP" sz="1120" dirty="0"/>
              <a:t>NHIS)</a:t>
            </a:r>
            <a:r>
              <a:rPr lang="ja-JP" altLang="en-US" sz="1120" dirty="0"/>
              <a:t>、基礎保険ケア提供基金（</a:t>
            </a:r>
            <a:r>
              <a:rPr lang="en-US" altLang="ja-JP" sz="1120" dirty="0"/>
              <a:t>BHCPF)</a:t>
            </a:r>
            <a:r>
              <a:rPr lang="ja-JP" altLang="en-US" sz="1120" dirty="0"/>
              <a:t>に予算を配分する。</a:t>
            </a:r>
            <a:endParaRPr lang="en-US" altLang="ja-JP" sz="1120" dirty="0"/>
          </a:p>
          <a:p>
            <a:pPr marL="647700" lvl="1" indent="-190500" algn="just">
              <a:lnSpc>
                <a:spcPct val="110000"/>
              </a:lnSpc>
              <a:spcBef>
                <a:spcPts val="400"/>
              </a:spcBef>
              <a:spcAft>
                <a:spcPts val="200"/>
              </a:spcAft>
              <a:buClr>
                <a:srgbClr val="5F8AC3"/>
              </a:buClr>
              <a:buFont typeface="Arial" panose="020B0604020202020204" pitchFamily="34" charset="0"/>
              <a:buChar char="•"/>
            </a:pPr>
            <a:r>
              <a:rPr lang="ja-JP" altLang="en-US" sz="1120" dirty="0"/>
              <a:t>基礎保険ケア提供基金（</a:t>
            </a:r>
            <a:r>
              <a:rPr lang="en-US" altLang="ja-JP" sz="1120" dirty="0"/>
              <a:t>BHCPF)</a:t>
            </a:r>
            <a:r>
              <a:rPr lang="ja-JP" altLang="en-US" sz="1120" dirty="0"/>
              <a:t>：健康保険を普及するには、加入者や雇用者の保険料だけではなく、政府からの補助金が必要であるため、</a:t>
            </a:r>
            <a:r>
              <a:rPr lang="en-US" altLang="ja-JP" sz="1120" dirty="0"/>
              <a:t>2014</a:t>
            </a:r>
            <a:r>
              <a:rPr lang="ja-JP" altLang="en-US" sz="1120" dirty="0"/>
              <a:t>年設立された。</a:t>
            </a:r>
            <a:endParaRPr lang="ja" altLang="ja-JP" sz="1120" dirty="0"/>
          </a:p>
          <a:p>
            <a:pPr marL="190500" indent="-190500" algn="just">
              <a:lnSpc>
                <a:spcPct val="110000"/>
              </a:lnSpc>
              <a:spcBef>
                <a:spcPts val="400"/>
              </a:spcBef>
              <a:spcAft>
                <a:spcPts val="200"/>
              </a:spcAft>
              <a:buClr>
                <a:srgbClr val="5F8AC3"/>
              </a:buClr>
              <a:buFont typeface="Wingdings" panose="05000000000000000000" pitchFamily="2" charset="2"/>
              <a:buChar char="n"/>
            </a:pPr>
            <a:endParaRPr lang="ja-JP" altLang="en-US" sz="1120" noProof="1">
              <a:latin typeface="+mj-lt"/>
              <a:ea typeface="ＭＳ Ｐゴシック" panose="020B0600070205080204" pitchFamily="50" charset="-128"/>
              <a:cs typeface="Arial" panose="020B0604020202020204" pitchFamily="34" charset="0"/>
            </a:endParaRPr>
          </a:p>
        </p:txBody>
      </p:sp>
      <p:cxnSp>
        <p:nvCxnSpPr>
          <p:cNvPr id="23" name="Straight Connector 15">
            <a:extLst>
              <a:ext uri="{FF2B5EF4-FFF2-40B4-BE49-F238E27FC236}">
                <a16:creationId xmlns:a16="http://schemas.microsoft.com/office/drawing/2014/main" id="{DD4CCE3B-C404-24B0-DC62-8BAAD23BAC84}"/>
              </a:ext>
            </a:extLst>
          </p:cNvPr>
          <p:cNvCxnSpPr>
            <a:cxnSpLocks/>
          </p:cNvCxnSpPr>
          <p:nvPr/>
        </p:nvCxnSpPr>
        <p:spPr>
          <a:xfrm>
            <a:off x="3794616" y="3429000"/>
            <a:ext cx="43249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グループ化 7">
            <a:extLst>
              <a:ext uri="{FF2B5EF4-FFF2-40B4-BE49-F238E27FC236}">
                <a16:creationId xmlns:a16="http://schemas.microsoft.com/office/drawing/2014/main" id="{BF4F98BA-2BA4-7D12-816F-F9586FAEFB8B}"/>
              </a:ext>
            </a:extLst>
          </p:cNvPr>
          <p:cNvGrpSpPr/>
          <p:nvPr/>
        </p:nvGrpSpPr>
        <p:grpSpPr>
          <a:xfrm>
            <a:off x="209328" y="2420888"/>
            <a:ext cx="9352184" cy="288032"/>
            <a:chOff x="4803500" y="2113806"/>
            <a:chExt cx="5626916" cy="288032"/>
          </a:xfrm>
        </p:grpSpPr>
        <p:cxnSp>
          <p:nvCxnSpPr>
            <p:cNvPr id="26" name="直線コネクタ 25">
              <a:extLst>
                <a:ext uri="{FF2B5EF4-FFF2-40B4-BE49-F238E27FC236}">
                  <a16:creationId xmlns:a16="http://schemas.microsoft.com/office/drawing/2014/main" id="{709257FE-9EB6-9BB4-0F3E-0F56DEB71E8D}"/>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8D2A4076-20C8-18E0-0FEC-160B31B3B3A8}"/>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ナイジェリア連邦保健省組織図</a:t>
              </a:r>
              <a:endParaRPr lang="en-US" altLang="ko-KR"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15" name="フローチャート: 抜出し 14">
            <a:extLst>
              <a:ext uri="{FF2B5EF4-FFF2-40B4-BE49-F238E27FC236}">
                <a16:creationId xmlns:a16="http://schemas.microsoft.com/office/drawing/2014/main" id="{E413A2A1-AA6C-B958-F1E2-0DE13FAE01E9}"/>
              </a:ext>
            </a:extLst>
          </p:cNvPr>
          <p:cNvSpPr/>
          <p:nvPr/>
        </p:nvSpPr>
        <p:spPr>
          <a:xfrm rot="3436959">
            <a:off x="1076700" y="3407269"/>
            <a:ext cx="648072" cy="288030"/>
          </a:xfrm>
          <a:prstGeom prst="flowChartExtract">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7" name="楕円 6">
            <a:extLst>
              <a:ext uri="{FF2B5EF4-FFF2-40B4-BE49-F238E27FC236}">
                <a16:creationId xmlns:a16="http://schemas.microsoft.com/office/drawing/2014/main" id="{C2A5495A-8376-3177-AE41-A00E979CF351}"/>
              </a:ext>
            </a:extLst>
          </p:cNvPr>
          <p:cNvSpPr/>
          <p:nvPr/>
        </p:nvSpPr>
        <p:spPr>
          <a:xfrm>
            <a:off x="200472" y="3323614"/>
            <a:ext cx="1338883" cy="825466"/>
          </a:xfrm>
          <a:prstGeom prst="ellipse">
            <a:avLst/>
          </a:prstGeom>
          <a:solidFill>
            <a:srgbClr val="A2BBDC"/>
          </a:solidFill>
        </p:spPr>
        <p:txBody>
          <a:bodyPr wrap="square" rtlCol="0" anchor="t" anchorCtr="0">
            <a:noAutofit/>
          </a:bodyPr>
          <a:lstStyle/>
          <a:p>
            <a:pPr marL="0" algn="ctr" fontAlgn="ctr">
              <a:lnSpc>
                <a:spcPct val="114000"/>
              </a:lnSpc>
              <a:spcAft>
                <a:spcPts val="400"/>
              </a:spcAft>
            </a:pPr>
            <a:r>
              <a:rPr kumimoji="1" lang="ja-JP" altLang="en-US" sz="1000" dirty="0"/>
              <a:t>各州に連邦保健省（</a:t>
            </a:r>
            <a:r>
              <a:rPr kumimoji="1" lang="en-US" altLang="ja-JP" sz="1000" dirty="0" err="1"/>
              <a:t>SMoH</a:t>
            </a:r>
            <a:r>
              <a:rPr kumimoji="1" lang="ja-JP" altLang="en-US" sz="1000" dirty="0"/>
              <a:t>）がある</a:t>
            </a:r>
            <a:endParaRPr kumimoji="1" lang="ja-JP" altLang="en-US" sz="1200" dirty="0"/>
          </a:p>
        </p:txBody>
      </p:sp>
    </p:spTree>
    <p:extLst>
      <p:ext uri="{BB962C8B-B14F-4D97-AF65-F5344CB8AC3E}">
        <p14:creationId xmlns:p14="http://schemas.microsoft.com/office/powerpoint/2010/main" val="3347638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1"/>
            </p:custDataLst>
            <p:extLst>
              <p:ext uri="{D42A27DB-BD31-4B8C-83A1-F6EECF244321}">
                <p14:modId xmlns:p14="http://schemas.microsoft.com/office/powerpoint/2010/main" val="26407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676BF540-8514-45A4-A78A-361677170F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ナイジェリア／医療関連／制度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p>
        </p:txBody>
      </p:sp>
      <p:sp>
        <p:nvSpPr>
          <p:cNvPr id="34" name="テキスト ボックス 33"/>
          <p:cNvSpPr txBox="1"/>
          <p:nvPr/>
        </p:nvSpPr>
        <p:spPr>
          <a:xfrm>
            <a:off x="393688" y="6495147"/>
            <a:ext cx="9167824" cy="246221"/>
          </a:xfrm>
          <a:prstGeom prst="rect">
            <a:avLst/>
          </a:prstGeom>
          <a:noFill/>
        </p:spPr>
        <p:txBody>
          <a:bodyPr wrap="square" lIns="0" tIns="0" rIns="0" bIns="0" rtlCol="0">
            <a:spAutoFit/>
          </a:bodyPr>
          <a:lstStyle/>
          <a:p>
            <a:pPr marL="444500" indent="-444500"/>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NAFDAC</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Guidelines for registration of medical devices made in Nigeria</a:t>
            </a:r>
            <a:r>
              <a:rPr lang="ja-JP" altLang="en-US" sz="800" dirty="0">
                <a:latin typeface="+mn-ea"/>
                <a:cs typeface="Arial" panose="020B0604020202020204" pitchFamily="34" charset="0"/>
              </a:rPr>
              <a:t>」、ナイジェリア食品医薬品管理局</a:t>
            </a:r>
            <a:r>
              <a:rPr lang="ja-JP" altLang="en-US" sz="800" dirty="0">
                <a:latin typeface="+mn-ea"/>
              </a:rPr>
              <a:t>、</a:t>
            </a:r>
            <a:r>
              <a:rPr lang="en-US" altLang="ja-JP" sz="800" dirty="0">
                <a:latin typeface="+mn-ea"/>
              </a:rPr>
              <a:t> JICA</a:t>
            </a:r>
            <a:r>
              <a:rPr lang="ja-JP" altLang="en-US" sz="800" dirty="0">
                <a:latin typeface="+mn-ea"/>
              </a:rPr>
              <a:t>「アフリカ保険システム　情報収集・確認調査」、</a:t>
            </a:r>
            <a:r>
              <a:rPr lang="en-US" altLang="ja-JP" sz="800" dirty="0">
                <a:latin typeface="+mn-ea"/>
              </a:rPr>
              <a:t>Global Medical Device Regulatory Services</a:t>
            </a:r>
            <a:r>
              <a:rPr lang="ja-JP" altLang="en-US" sz="800" dirty="0">
                <a:latin typeface="+mn-ea"/>
              </a:rPr>
              <a:t>「</a:t>
            </a:r>
            <a:r>
              <a:rPr lang="en-US" altLang="ja-JP" sz="800" dirty="0">
                <a:latin typeface="+mn-ea"/>
              </a:rPr>
              <a:t>Nigeria Medical Device Registration</a:t>
            </a:r>
            <a:r>
              <a:rPr lang="ja-JP" altLang="en-US" sz="800" dirty="0">
                <a:latin typeface="+mn-ea"/>
              </a:rPr>
              <a:t>」</a:t>
            </a:r>
            <a:endParaRPr lang="en-US" altLang="ja-JP" sz="800" dirty="0">
              <a:latin typeface="+mn-ea"/>
            </a:endParaRPr>
          </a:p>
        </p:txBody>
      </p:sp>
      <p:sp>
        <p:nvSpPr>
          <p:cNvPr id="7" name="Rectangle: Rounded Corners 1">
            <a:extLst>
              <a:ext uri="{FF2B5EF4-FFF2-40B4-BE49-F238E27FC236}">
                <a16:creationId xmlns:a16="http://schemas.microsoft.com/office/drawing/2014/main" id="{788254BD-5A9F-EA9F-8738-AB2D1358C2B3}"/>
              </a:ext>
            </a:extLst>
          </p:cNvPr>
          <p:cNvSpPr/>
          <p:nvPr/>
        </p:nvSpPr>
        <p:spPr>
          <a:xfrm>
            <a:off x="272480" y="110600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規制管轄機関</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2">
            <a:extLst>
              <a:ext uri="{FF2B5EF4-FFF2-40B4-BE49-F238E27FC236}">
                <a16:creationId xmlns:a16="http://schemas.microsoft.com/office/drawing/2014/main" id="{6649A9C2-E020-A367-D77D-0E9B5B90970B}"/>
              </a:ext>
            </a:extLst>
          </p:cNvPr>
          <p:cNvSpPr txBox="1"/>
          <p:nvPr/>
        </p:nvSpPr>
        <p:spPr>
          <a:xfrm>
            <a:off x="1629832" y="1106002"/>
            <a:ext cx="8158506" cy="60939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国家食品医薬品監督管理局（</a:t>
            </a:r>
            <a:r>
              <a:rPr lang="en-US" altLang="ja-JP" sz="1120" b="1" dirty="0">
                <a:latin typeface="Arial" panose="020B0604020202020204" pitchFamily="34" charset="0"/>
                <a:ea typeface="ＭＳ Ｐゴシック" panose="020B0600070205080204" pitchFamily="50" charset="-128"/>
                <a:cs typeface="Arial" panose="020B0604020202020204" pitchFamily="34" charset="0"/>
              </a:rPr>
              <a:t>National Agency for Food and Drug Administration and Control</a:t>
            </a: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20" b="1" dirty="0">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1992</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年に設立され、食品、医薬品、化粧品、医療機器、包装水、化学薬品、洗剤（総称して規制製品）の製造、輸入、輸出、流通、広告、販売、使用を規制・管理している。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Rounded Corners 4">
            <a:extLst>
              <a:ext uri="{FF2B5EF4-FFF2-40B4-BE49-F238E27FC236}">
                <a16:creationId xmlns:a16="http://schemas.microsoft.com/office/drawing/2014/main" id="{65BF71AD-78E1-0DC9-3C1F-65F6A48BDC89}"/>
              </a:ext>
            </a:extLst>
          </p:cNvPr>
          <p:cNvSpPr/>
          <p:nvPr/>
        </p:nvSpPr>
        <p:spPr>
          <a:xfrm>
            <a:off x="272480" y="1951275"/>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zh-TW" altLang="en-US" sz="1120" noProof="1">
                <a:latin typeface="Arial" panose="020B0604020202020204" pitchFamily="34" charset="0"/>
                <a:ea typeface="ＭＳ Ｐゴシック" panose="020B0600070205080204" pitchFamily="50" charset="-128"/>
                <a:cs typeface="Arial" panose="020B0604020202020204" pitchFamily="34" charset="0"/>
              </a:rPr>
              <a:t>医療機器登録</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TextBox 5">
            <a:extLst>
              <a:ext uri="{FF2B5EF4-FFF2-40B4-BE49-F238E27FC236}">
                <a16:creationId xmlns:a16="http://schemas.microsoft.com/office/drawing/2014/main" id="{E7C01732-3BF1-DA2D-6E24-ABBC8ADB3052}"/>
              </a:ext>
            </a:extLst>
          </p:cNvPr>
          <p:cNvSpPr txBox="1"/>
          <p:nvPr/>
        </p:nvSpPr>
        <p:spPr>
          <a:xfrm>
            <a:off x="1629832" y="1951275"/>
            <a:ext cx="8158506" cy="71275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20" noProof="1">
                <a:latin typeface="+mj-lt"/>
                <a:ea typeface="ＭＳ Ｐゴシック" panose="020B0600070205080204" pitchFamily="50" charset="-128"/>
                <a:cs typeface="Arial" panose="020B0604020202020204" pitchFamily="34" charset="0"/>
              </a:rPr>
              <a:t>NAFDAC</a:t>
            </a:r>
            <a:r>
              <a:rPr lang="ja-JP" altLang="en-US" sz="1120" noProof="1">
                <a:latin typeface="+mj-lt"/>
                <a:ea typeface="ＭＳ Ｐゴシック" panose="020B0600070205080204" pitchFamily="50" charset="-128"/>
                <a:cs typeface="Arial" panose="020B0604020202020204" pitchFamily="34" charset="0"/>
              </a:rPr>
              <a:t>に登録されていない医療機器は、ナイジェリアでは製造、輸入、輸出、広告、販売、流通、使用することはできない。 </a:t>
            </a:r>
            <a:endParaRPr lang="en-US" altLang="ja-JP" sz="1120" noProof="1">
              <a:latin typeface="+mj-lt"/>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十分な書類審査、製造施設の</a:t>
            </a:r>
            <a:r>
              <a:rPr lang="en-US" altLang="ja-JP" sz="1120" noProof="1">
                <a:latin typeface="+mj-lt"/>
                <a:ea typeface="ＭＳ Ｐゴシック" panose="020B0600070205080204" pitchFamily="50" charset="-128"/>
                <a:cs typeface="Arial" panose="020B0604020202020204" pitchFamily="34" charset="0"/>
              </a:rPr>
              <a:t>GMP</a:t>
            </a:r>
            <a:r>
              <a:rPr lang="ja-JP" altLang="en-US" sz="1120" noProof="1">
                <a:latin typeface="+mj-lt"/>
                <a:ea typeface="ＭＳ Ｐゴシック" panose="020B0600070205080204" pitchFamily="50" charset="-128"/>
                <a:cs typeface="Arial" panose="020B0604020202020204" pitchFamily="34" charset="0"/>
              </a:rPr>
              <a:t>検査、製品のラボ分析が行われた後、製品は承認会議に提出される。 </a:t>
            </a:r>
            <a:endParaRPr lang="en-US" altLang="ja-JP" sz="1120" noProof="1">
              <a:latin typeface="+mj-lt"/>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dirty="0">
                <a:latin typeface="+mj-lt"/>
              </a:rPr>
              <a:t>製品が広告される場合は、別途申請とその後の承認が必要となる。</a:t>
            </a:r>
            <a:endParaRPr lang="en-US" altLang="ja-JP" sz="1120" dirty="0">
              <a:latin typeface="+mj-lt"/>
              <a:ea typeface="ＭＳ Ｐゴシック" panose="020B0600070205080204" pitchFamily="50" charset="-128"/>
              <a:cs typeface="Arial" panose="020B0604020202020204" pitchFamily="34" charset="0"/>
            </a:endParaRPr>
          </a:p>
        </p:txBody>
      </p:sp>
      <p:sp>
        <p:nvSpPr>
          <p:cNvPr id="13" name="Rectangle: Rounded Corners 14">
            <a:extLst>
              <a:ext uri="{FF2B5EF4-FFF2-40B4-BE49-F238E27FC236}">
                <a16:creationId xmlns:a16="http://schemas.microsoft.com/office/drawing/2014/main" id="{8DEE8DFC-2946-C011-999A-1C098450C4A1}"/>
              </a:ext>
            </a:extLst>
          </p:cNvPr>
          <p:cNvSpPr/>
          <p:nvPr/>
        </p:nvSpPr>
        <p:spPr>
          <a:xfrm>
            <a:off x="272480" y="2899909"/>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医療機器の</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分類</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6">
            <a:extLst>
              <a:ext uri="{FF2B5EF4-FFF2-40B4-BE49-F238E27FC236}">
                <a16:creationId xmlns:a16="http://schemas.microsoft.com/office/drawing/2014/main" id="{39FA0D38-CA1A-2982-A603-09BB196B9FAF}"/>
              </a:ext>
            </a:extLst>
          </p:cNvPr>
          <p:cNvSpPr txBox="1"/>
          <p:nvPr/>
        </p:nvSpPr>
        <p:spPr>
          <a:xfrm>
            <a:off x="1629832" y="2899909"/>
            <a:ext cx="8158506" cy="43704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ナイジェリアでは、医療機器と体外診断用医薬品は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つのクラスに分類され、同じカテゴリーに分類される医療機器や、同じ敷地内で製造された類似のタイプの医療機器は、同じ申請用紙にまとめて申請することができる。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9" name="Table 18">
            <a:extLst>
              <a:ext uri="{FF2B5EF4-FFF2-40B4-BE49-F238E27FC236}">
                <a16:creationId xmlns:a16="http://schemas.microsoft.com/office/drawing/2014/main" id="{0DD2F3CD-F969-3962-978A-F2BE8B7A7D2D}"/>
              </a:ext>
            </a:extLst>
          </p:cNvPr>
          <p:cNvGraphicFramePr>
            <a:graphicFrameLocks noGrp="1"/>
          </p:cNvGraphicFramePr>
          <p:nvPr>
            <p:extLst>
              <p:ext uri="{D42A27DB-BD31-4B8C-83A1-F6EECF244321}">
                <p14:modId xmlns:p14="http://schemas.microsoft.com/office/powerpoint/2010/main" val="733970257"/>
              </p:ext>
            </p:extLst>
          </p:nvPr>
        </p:nvGraphicFramePr>
        <p:xfrm>
          <a:off x="1939032" y="3356992"/>
          <a:ext cx="3734048" cy="1310640"/>
        </p:xfrm>
        <a:graphic>
          <a:graphicData uri="http://schemas.openxmlformats.org/drawingml/2006/table">
            <a:tbl>
              <a:tblPr firstRow="1" bandRow="1">
                <a:tableStyleId>{72833802-FEF1-4C79-8D5D-14CF1EAF98D9}</a:tableStyleId>
              </a:tblPr>
              <a:tblGrid>
                <a:gridCol w="1867024">
                  <a:extLst>
                    <a:ext uri="{9D8B030D-6E8A-4147-A177-3AD203B41FA5}">
                      <a16:colId xmlns:a16="http://schemas.microsoft.com/office/drawing/2014/main" val="3698943046"/>
                    </a:ext>
                  </a:extLst>
                </a:gridCol>
                <a:gridCol w="1867024">
                  <a:extLst>
                    <a:ext uri="{9D8B030D-6E8A-4147-A177-3AD203B41FA5}">
                      <a16:colId xmlns:a16="http://schemas.microsoft.com/office/drawing/2014/main" val="671205086"/>
                    </a:ext>
                  </a:extLst>
                </a:gridCol>
              </a:tblGrid>
              <a:tr h="225818">
                <a:tc>
                  <a:txBody>
                    <a:bodyPr/>
                    <a:lstStyle/>
                    <a:p>
                      <a:pPr algn="ctr"/>
                      <a:r>
                        <a:rPr lang="ja-JP" altLang="en-US" sz="1120" dirty="0"/>
                        <a:t>クラス</a:t>
                      </a:r>
                      <a:endParaRPr lang="en-US" sz="1120" dirty="0"/>
                    </a:p>
                  </a:txBody>
                  <a:tcPr/>
                </a:tc>
                <a:tc>
                  <a:txBody>
                    <a:bodyPr/>
                    <a:lstStyle/>
                    <a:p>
                      <a:pPr algn="ctr"/>
                      <a:r>
                        <a:rPr lang="ja-JP" altLang="en-US" sz="1120" dirty="0"/>
                        <a:t>リスクレベル</a:t>
                      </a:r>
                      <a:endParaRPr lang="en-US" sz="1120" dirty="0"/>
                    </a:p>
                  </a:txBody>
                  <a:tcPr/>
                </a:tc>
                <a:extLst>
                  <a:ext uri="{0D108BD9-81ED-4DB2-BD59-A6C34878D82A}">
                    <a16:rowId xmlns:a16="http://schemas.microsoft.com/office/drawing/2014/main" val="389317359"/>
                  </a:ext>
                </a:extLst>
              </a:tr>
              <a:tr h="225818">
                <a:tc>
                  <a:txBody>
                    <a:bodyPr/>
                    <a:lstStyle/>
                    <a:p>
                      <a:pPr algn="ctr"/>
                      <a:r>
                        <a:rPr lang="en-US" sz="1120" dirty="0"/>
                        <a:t>A</a:t>
                      </a:r>
                    </a:p>
                  </a:txBody>
                  <a:tcPr/>
                </a:tc>
                <a:tc>
                  <a:txBody>
                    <a:bodyPr/>
                    <a:lstStyle/>
                    <a:p>
                      <a:pPr algn="ctr"/>
                      <a:r>
                        <a:rPr lang="ja-JP" altLang="en-US" sz="1120" dirty="0"/>
                        <a:t>低</a:t>
                      </a:r>
                      <a:endParaRPr lang="en-US" sz="1120" dirty="0"/>
                    </a:p>
                  </a:txBody>
                  <a:tcPr/>
                </a:tc>
                <a:extLst>
                  <a:ext uri="{0D108BD9-81ED-4DB2-BD59-A6C34878D82A}">
                    <a16:rowId xmlns:a16="http://schemas.microsoft.com/office/drawing/2014/main" val="1769466256"/>
                  </a:ext>
                </a:extLst>
              </a:tr>
              <a:tr h="225818">
                <a:tc>
                  <a:txBody>
                    <a:bodyPr/>
                    <a:lstStyle/>
                    <a:p>
                      <a:pPr algn="ctr"/>
                      <a:r>
                        <a:rPr lang="en-US" sz="1120" dirty="0"/>
                        <a:t>B</a:t>
                      </a:r>
                    </a:p>
                  </a:txBody>
                  <a:tcPr/>
                </a:tc>
                <a:tc>
                  <a:txBody>
                    <a:bodyPr/>
                    <a:lstStyle/>
                    <a:p>
                      <a:pPr algn="ctr"/>
                      <a:r>
                        <a:rPr lang="ja-JP" altLang="en-US" sz="1120" dirty="0"/>
                        <a:t>低</a:t>
                      </a:r>
                      <a:r>
                        <a:rPr lang="en-US" sz="1120" dirty="0"/>
                        <a:t>-</a:t>
                      </a:r>
                      <a:r>
                        <a:rPr lang="ja-JP" altLang="en-US" sz="1120" dirty="0"/>
                        <a:t>中</a:t>
                      </a:r>
                      <a:endParaRPr lang="en-US" sz="1120" dirty="0"/>
                    </a:p>
                  </a:txBody>
                  <a:tcPr/>
                </a:tc>
                <a:extLst>
                  <a:ext uri="{0D108BD9-81ED-4DB2-BD59-A6C34878D82A}">
                    <a16:rowId xmlns:a16="http://schemas.microsoft.com/office/drawing/2014/main" val="3754722724"/>
                  </a:ext>
                </a:extLst>
              </a:tr>
              <a:tr h="225818">
                <a:tc>
                  <a:txBody>
                    <a:bodyPr/>
                    <a:lstStyle/>
                    <a:p>
                      <a:pPr algn="ctr"/>
                      <a:r>
                        <a:rPr lang="en-US" sz="1120" dirty="0"/>
                        <a:t>C</a:t>
                      </a:r>
                    </a:p>
                  </a:txBody>
                  <a:tcPr/>
                </a:tc>
                <a:tc>
                  <a:txBody>
                    <a:bodyPr/>
                    <a:lstStyle/>
                    <a:p>
                      <a:pPr algn="ctr"/>
                      <a:r>
                        <a:rPr lang="ja-JP" altLang="en-US" sz="1120" dirty="0"/>
                        <a:t>中</a:t>
                      </a:r>
                      <a:r>
                        <a:rPr lang="en-US" altLang="ja-JP" sz="1120" dirty="0"/>
                        <a:t>-</a:t>
                      </a:r>
                      <a:r>
                        <a:rPr lang="ja-JP" altLang="en-US" sz="1120" dirty="0"/>
                        <a:t>高</a:t>
                      </a:r>
                      <a:endParaRPr lang="en-US" sz="1120" dirty="0"/>
                    </a:p>
                  </a:txBody>
                  <a:tcPr/>
                </a:tc>
                <a:extLst>
                  <a:ext uri="{0D108BD9-81ED-4DB2-BD59-A6C34878D82A}">
                    <a16:rowId xmlns:a16="http://schemas.microsoft.com/office/drawing/2014/main" val="1651730933"/>
                  </a:ext>
                </a:extLst>
              </a:tr>
              <a:tr h="225818">
                <a:tc>
                  <a:txBody>
                    <a:bodyPr/>
                    <a:lstStyle/>
                    <a:p>
                      <a:pPr algn="ctr"/>
                      <a:r>
                        <a:rPr lang="en-US" sz="1120" dirty="0"/>
                        <a:t>D</a:t>
                      </a:r>
                    </a:p>
                  </a:txBody>
                  <a:tcPr/>
                </a:tc>
                <a:tc>
                  <a:txBody>
                    <a:bodyPr/>
                    <a:lstStyle/>
                    <a:p>
                      <a:pPr algn="ctr"/>
                      <a:r>
                        <a:rPr lang="ja-JP" altLang="en-US" sz="1120" dirty="0"/>
                        <a:t>高</a:t>
                      </a:r>
                      <a:endParaRPr lang="en-US" sz="1120" dirty="0"/>
                    </a:p>
                  </a:txBody>
                  <a:tcPr/>
                </a:tc>
                <a:extLst>
                  <a:ext uri="{0D108BD9-81ED-4DB2-BD59-A6C34878D82A}">
                    <a16:rowId xmlns:a16="http://schemas.microsoft.com/office/drawing/2014/main" val="1209731596"/>
                  </a:ext>
                </a:extLst>
              </a:tr>
            </a:tbl>
          </a:graphicData>
        </a:graphic>
      </p:graphicFrame>
      <p:sp>
        <p:nvSpPr>
          <p:cNvPr id="20" name="Rectangle: Rounded Corners 6">
            <a:extLst>
              <a:ext uri="{FF2B5EF4-FFF2-40B4-BE49-F238E27FC236}">
                <a16:creationId xmlns:a16="http://schemas.microsoft.com/office/drawing/2014/main" id="{E89D029A-8566-6C2A-B65F-17AF465EE1BB}"/>
              </a:ext>
            </a:extLst>
          </p:cNvPr>
          <p:cNvSpPr/>
          <p:nvPr/>
        </p:nvSpPr>
        <p:spPr>
          <a:xfrm>
            <a:off x="272480" y="479715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ライセンスの</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有効期限</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TextBox 11">
            <a:extLst>
              <a:ext uri="{FF2B5EF4-FFF2-40B4-BE49-F238E27FC236}">
                <a16:creationId xmlns:a16="http://schemas.microsoft.com/office/drawing/2014/main" id="{0B9F86BC-E2E8-6245-8334-5971612AC517}"/>
              </a:ext>
            </a:extLst>
          </p:cNvPr>
          <p:cNvSpPr txBox="1"/>
          <p:nvPr/>
        </p:nvSpPr>
        <p:spPr>
          <a:xfrm>
            <a:off x="1629832" y="4797152"/>
            <a:ext cx="8158506" cy="26468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ライセンスは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年間有効である。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Rounded Corners 3">
            <a:extLst>
              <a:ext uri="{FF2B5EF4-FFF2-40B4-BE49-F238E27FC236}">
                <a16:creationId xmlns:a16="http://schemas.microsoft.com/office/drawing/2014/main" id="{3A90ABFA-7C3C-82DE-97AF-1A67712587E3}"/>
              </a:ext>
            </a:extLst>
          </p:cNvPr>
          <p:cNvSpPr/>
          <p:nvPr/>
        </p:nvSpPr>
        <p:spPr>
          <a:xfrm>
            <a:off x="281755" y="551723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要件</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TextBox 12">
            <a:extLst>
              <a:ext uri="{FF2B5EF4-FFF2-40B4-BE49-F238E27FC236}">
                <a16:creationId xmlns:a16="http://schemas.microsoft.com/office/drawing/2014/main" id="{98FBF24C-CDC5-C31C-69DB-E0C8D7AB16E4}"/>
              </a:ext>
            </a:extLst>
          </p:cNvPr>
          <p:cNvSpPr txBox="1"/>
          <p:nvPr/>
        </p:nvSpPr>
        <p:spPr>
          <a:xfrm>
            <a:off x="1639107" y="5517232"/>
            <a:ext cx="8158506" cy="83343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ラベリングは、情報量が十分にあり、正確で、</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の医療機器ラベリング規則およびその他の関連規則に準拠したものでなければならない。</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ナイジェリアで製造された医療機器の登録申請書は、会社のレターヘッドを使用し、事務局長（</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）に提出しなければならない。また、製品ごとに別の申請書を提出する必要がある。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687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1"/>
            </p:custDataLst>
            <p:extLst>
              <p:ext uri="{D42A27DB-BD31-4B8C-83A1-F6EECF244321}">
                <p14:modId xmlns:p14="http://schemas.microsoft.com/office/powerpoint/2010/main" val="22119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ナイジェリア／医療関連／制度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医薬品に対する規制</a:t>
            </a:r>
          </a:p>
        </p:txBody>
      </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416496" y="6598071"/>
            <a:ext cx="9289030" cy="143297"/>
          </a:xfrm>
          <a:prstGeom prst="rect">
            <a:avLst/>
          </a:prstGeom>
          <a:noFill/>
        </p:spPr>
        <p:txBody>
          <a:bodyPr wrap="square" lIns="0" tIns="0" rIns="0" bIns="0" rtlCol="0">
            <a:noAutofit/>
          </a:bodyPr>
          <a:lstStyle/>
          <a:p>
            <a:pPr marL="444500" indent="-444500"/>
            <a:r>
              <a:rPr lang="ja-JP" altLang="en-US" sz="800" dirty="0">
                <a:latin typeface="+mn-ea"/>
                <a:cs typeface="Arial" panose="020B0604020202020204" pitchFamily="34" charset="0"/>
              </a:rPr>
              <a:t>（出所）ナイジェリア食品医薬品管理局「</a:t>
            </a:r>
            <a:r>
              <a:rPr lang="en-US" altLang="ja-JP" sz="800" dirty="0">
                <a:latin typeface="+mn-ea"/>
                <a:cs typeface="Arial" panose="020B0604020202020204" pitchFamily="34" charset="0"/>
              </a:rPr>
              <a:t>Drug and Related Products registration Regulations, 2021</a:t>
            </a:r>
            <a:r>
              <a:rPr lang="ja-JP" altLang="en-US" sz="800" dirty="0">
                <a:latin typeface="+mn-ea"/>
                <a:cs typeface="Arial" panose="020B0604020202020204" pitchFamily="34" charset="0"/>
              </a:rPr>
              <a:t>」、ナイジェリア食品医薬品管理局ウェブサイト</a:t>
            </a:r>
            <a:endParaRPr lang="en-US" altLang="ja-JP" sz="800" dirty="0">
              <a:latin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7BD802FB-6922-35CC-921A-A8696AB6A82D}"/>
              </a:ext>
            </a:extLst>
          </p:cNvPr>
          <p:cNvSpPr/>
          <p:nvPr/>
        </p:nvSpPr>
        <p:spPr>
          <a:xfrm>
            <a:off x="272480" y="110356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規制管轄機関</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Box 2">
            <a:extLst>
              <a:ext uri="{FF2B5EF4-FFF2-40B4-BE49-F238E27FC236}">
                <a16:creationId xmlns:a16="http://schemas.microsoft.com/office/drawing/2014/main" id="{7267DCBA-DF68-536C-8F00-81F0E99A02D8}"/>
              </a:ext>
            </a:extLst>
          </p:cNvPr>
          <p:cNvSpPr txBox="1"/>
          <p:nvPr/>
        </p:nvSpPr>
        <p:spPr>
          <a:xfrm>
            <a:off x="1629832" y="1108443"/>
            <a:ext cx="8158506" cy="88511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食品医薬品局 (NAFDAC)</a:t>
            </a:r>
            <a:endParaRPr lang="en-US" altLang="ja" sz="1120" noProof="1">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ナイジェリア薬剤研究開発機構（</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Nigeria Institute for Pharmaceutical Research and Development</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NIPRD)</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が連邦保健省管轄下の傍系機関として、薬品の製造、開発（土着資源由来の製品含む）を担っている。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Rectangle: Rounded Corners 4">
            <a:extLst>
              <a:ext uri="{FF2B5EF4-FFF2-40B4-BE49-F238E27FC236}">
                <a16:creationId xmlns:a16="http://schemas.microsoft.com/office/drawing/2014/main" id="{1C141A2E-61FB-13BB-3979-EADCB9FAAABA}"/>
              </a:ext>
            </a:extLst>
          </p:cNvPr>
          <p:cNvSpPr/>
          <p:nvPr/>
        </p:nvSpPr>
        <p:spPr>
          <a:xfrm>
            <a:off x="272480" y="1824403"/>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医薬品の登録</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TextBox 5">
            <a:extLst>
              <a:ext uri="{FF2B5EF4-FFF2-40B4-BE49-F238E27FC236}">
                <a16:creationId xmlns:a16="http://schemas.microsoft.com/office/drawing/2014/main" id="{B12B7F0D-5F92-446B-5E06-D9A14A54377A}"/>
              </a:ext>
            </a:extLst>
          </p:cNvPr>
          <p:cNvSpPr txBox="1"/>
          <p:nvPr/>
        </p:nvSpPr>
        <p:spPr>
          <a:xfrm>
            <a:off x="1629832" y="1772816"/>
            <a:ext cx="8158506" cy="182344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医薬品は、</a:t>
            </a:r>
            <a:r>
              <a:rPr lang="en-US" altLang="ja-JP" sz="1120" noProof="1">
                <a:latin typeface="+mj-lt"/>
                <a:ea typeface="ＭＳ Ｐゴシック" panose="020B0600070205080204" pitchFamily="50" charset="-128"/>
                <a:cs typeface="Arial" panose="020B0604020202020204" pitchFamily="34" charset="0"/>
              </a:rPr>
              <a:t>NAFDAC</a:t>
            </a:r>
            <a:r>
              <a:rPr lang="ja-JP" altLang="en-US" sz="1120" noProof="1">
                <a:latin typeface="+mj-lt"/>
                <a:ea typeface="ＭＳ Ｐゴシック" panose="020B0600070205080204" pitchFamily="50" charset="-128"/>
                <a:cs typeface="Arial" panose="020B0604020202020204" pitchFamily="34" charset="0"/>
              </a:rPr>
              <a:t>に登録されない限り、ナイジェリア国内で製造、輸入、輸出、広告、販売、流通、使用することはできない。ただし、</a:t>
            </a:r>
            <a:r>
              <a:rPr lang="en-US" altLang="ja-JP" sz="1120" noProof="1">
                <a:latin typeface="+mj-lt"/>
                <a:ea typeface="ＭＳ Ｐゴシック" panose="020B0600070205080204" pitchFamily="50" charset="-128"/>
                <a:cs typeface="Arial" panose="020B0604020202020204" pitchFamily="34" charset="0"/>
              </a:rPr>
              <a:t>NAFDAC</a:t>
            </a:r>
            <a:r>
              <a:rPr lang="ja-JP" altLang="en-US" sz="1120" noProof="1">
                <a:latin typeface="+mj-lt"/>
                <a:ea typeface="ＭＳ Ｐゴシック" panose="020B0600070205080204" pitchFamily="50" charset="-128"/>
                <a:cs typeface="Arial" panose="020B0604020202020204" pitchFamily="34" charset="0"/>
              </a:rPr>
              <a:t>は、医薬品サンプルの輸入または製造に関して、以下を目的とする場合、許可を与えることができる。</a:t>
            </a:r>
            <a:endParaRPr lang="en-US" altLang="ja-JP" sz="1120" noProof="1">
              <a:latin typeface="+mj-lt"/>
              <a:ea typeface="ＭＳ Ｐゴシック" panose="020B0600070205080204" pitchFamily="50" charset="-128"/>
              <a:cs typeface="Arial" panose="020B0604020202020204" pitchFamily="34" charset="0"/>
            </a:endParaRPr>
          </a:p>
          <a:p>
            <a:pPr lvl="1">
              <a:spcBef>
                <a:spcPts val="200"/>
              </a:spcBef>
              <a:buFont typeface="Wingdings" panose="05000000000000000000" pitchFamily="2" charset="2"/>
              <a:buChar char="Ø"/>
            </a:pPr>
            <a:r>
              <a:rPr lang="ja" altLang="ja-JP" noProof="1">
                <a:latin typeface="+mj-lt"/>
                <a:ea typeface="ＭＳ Ｐゴシック" panose="020B0600070205080204" pitchFamily="50" charset="-128"/>
                <a:cs typeface="Arial" panose="020B0604020202020204" pitchFamily="34" charset="0"/>
              </a:rPr>
              <a:t>登録</a:t>
            </a:r>
          </a:p>
          <a:p>
            <a:pPr lvl="1">
              <a:spcBef>
                <a:spcPts val="200"/>
              </a:spcBef>
              <a:buFont typeface="Wingdings" panose="05000000000000000000" pitchFamily="2" charset="2"/>
              <a:buChar char="Ø"/>
            </a:pPr>
            <a:r>
              <a:rPr lang="ja-JP" altLang="en-US" noProof="1">
                <a:latin typeface="+mj-lt"/>
                <a:ea typeface="ＭＳ Ｐゴシック" panose="020B0600070205080204" pitchFamily="50" charset="-128"/>
                <a:cs typeface="Arial" panose="020B0604020202020204" pitchFamily="34" charset="0"/>
              </a:rPr>
              <a:t>臨床試験</a:t>
            </a:r>
            <a:endParaRPr lang="en-US" altLang="ja-JP" noProof="1">
              <a:latin typeface="+mj-lt"/>
              <a:ea typeface="ＭＳ Ｐゴシック" panose="020B0600070205080204" pitchFamily="50" charset="-128"/>
              <a:cs typeface="Arial" panose="020B0604020202020204" pitchFamily="34" charset="0"/>
            </a:endParaRPr>
          </a:p>
          <a:p>
            <a:pPr lvl="1">
              <a:spcBef>
                <a:spcPts val="200"/>
              </a:spcBef>
              <a:buFont typeface="Wingdings" panose="05000000000000000000" pitchFamily="2" charset="2"/>
              <a:buChar char="Ø"/>
            </a:pPr>
            <a:r>
              <a:rPr lang="ja" altLang="ja-JP" noProof="1">
                <a:latin typeface="+mj-lt"/>
                <a:ea typeface="ＭＳ Ｐゴシック" panose="020B0600070205080204" pitchFamily="50" charset="-128"/>
                <a:cs typeface="Arial" panose="020B0604020202020204" pitchFamily="34" charset="0"/>
              </a:rPr>
              <a:t>サービス</a:t>
            </a:r>
            <a:r>
              <a:rPr lang="ja-JP" altLang="en-US" noProof="1">
                <a:latin typeface="+mj-lt"/>
                <a:ea typeface="ＭＳ Ｐゴシック" panose="020B0600070205080204" pitchFamily="50" charset="-128"/>
                <a:cs typeface="Arial" panose="020B0604020202020204" pitchFamily="34" charset="0"/>
              </a:rPr>
              <a:t>・</a:t>
            </a:r>
            <a:r>
              <a:rPr lang="ja" altLang="ja-JP" noProof="1">
                <a:latin typeface="+mj-lt"/>
                <a:ea typeface="ＭＳ Ｐゴシック" panose="020B0600070205080204" pitchFamily="50" charset="-128"/>
                <a:cs typeface="Arial" panose="020B0604020202020204" pitchFamily="34" charset="0"/>
              </a:rPr>
              <a:t>ドラッグ</a:t>
            </a:r>
            <a:r>
              <a:rPr lang="ja-JP" altLang="en-US" noProof="1">
                <a:latin typeface="+mj-lt"/>
                <a:ea typeface="ＭＳ Ｐゴシック" panose="020B0600070205080204" pitchFamily="50" charset="-128"/>
                <a:cs typeface="Arial" panose="020B0604020202020204" pitchFamily="34" charset="0"/>
              </a:rPr>
              <a:t>・</a:t>
            </a:r>
            <a:r>
              <a:rPr lang="ja" altLang="ja-JP" noProof="1">
                <a:latin typeface="+mj-lt"/>
                <a:ea typeface="ＭＳ Ｐゴシック" panose="020B0600070205080204" pitchFamily="50" charset="-128"/>
                <a:cs typeface="Arial" panose="020B0604020202020204" pitchFamily="34" charset="0"/>
              </a:rPr>
              <a:t>スキーム</a:t>
            </a:r>
          </a:p>
          <a:p>
            <a:pPr lvl="1">
              <a:spcBef>
                <a:spcPts val="200"/>
              </a:spcBef>
              <a:buFont typeface="Wingdings" panose="05000000000000000000" pitchFamily="2" charset="2"/>
              <a:buChar char="Ø"/>
            </a:pPr>
            <a:r>
              <a:rPr lang="ja-JP" altLang="en-US" noProof="1">
                <a:latin typeface="+mj-lt"/>
                <a:ea typeface="ＭＳ Ｐゴシック" panose="020B0600070205080204" pitchFamily="50" charset="-128"/>
                <a:cs typeface="Arial" panose="020B0604020202020204" pitchFamily="34" charset="0"/>
              </a:rPr>
              <a:t>疾病</a:t>
            </a:r>
            <a:r>
              <a:rPr lang="ja" altLang="ja-JP" noProof="1">
                <a:latin typeface="+mj-lt"/>
                <a:ea typeface="ＭＳ Ｐゴシック" panose="020B0600070205080204" pitchFamily="50" charset="-128"/>
                <a:cs typeface="Arial" panose="020B0604020202020204" pitchFamily="34" charset="0"/>
              </a:rPr>
              <a:t>発生に</a:t>
            </a:r>
            <a:r>
              <a:rPr lang="ja-JP" altLang="en-US" noProof="1">
                <a:latin typeface="+mj-lt"/>
                <a:ea typeface="ＭＳ Ｐゴシック" panose="020B0600070205080204" pitchFamily="50" charset="-128"/>
                <a:cs typeface="Arial" panose="020B0604020202020204" pitchFamily="34" charset="0"/>
              </a:rPr>
              <a:t>よる</a:t>
            </a:r>
            <a:r>
              <a:rPr lang="ja" altLang="ja-JP" noProof="1">
                <a:latin typeface="+mj-lt"/>
                <a:ea typeface="ＭＳ Ｐゴシック" panose="020B0600070205080204" pitchFamily="50" charset="-128"/>
                <a:cs typeface="Arial" panose="020B0604020202020204" pitchFamily="34" charset="0"/>
              </a:rPr>
              <a:t>緊急時の使用</a:t>
            </a:r>
          </a:p>
          <a:p>
            <a:pPr lvl="1">
              <a:spcBef>
                <a:spcPts val="200"/>
              </a:spcBef>
              <a:buFont typeface="Wingdings" panose="05000000000000000000" pitchFamily="2" charset="2"/>
              <a:buChar char="Ø"/>
            </a:pPr>
            <a:r>
              <a:rPr lang="ja" altLang="ja-JP" noProof="1">
                <a:latin typeface="+mj-lt"/>
                <a:ea typeface="ＭＳ Ｐゴシック" panose="020B0600070205080204" pitchFamily="50" charset="-128"/>
                <a:cs typeface="Arial" panose="020B0604020202020204" pitchFamily="34" charset="0"/>
              </a:rPr>
              <a:t>人道的介入のための寄付</a:t>
            </a:r>
          </a:p>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医薬品の詳細と説明は、医薬品庁がその製品について十分な情報を得た上で決定できるよう、すべての管理上および技術上の情報で構成されるよう、十分に詳細でなければならない。</a:t>
            </a:r>
            <a:endParaRPr lang="en-US" altLang="ja-JP" sz="1120" dirty="0">
              <a:latin typeface="+mj-lt"/>
              <a:ea typeface="ＭＳ Ｐゴシック" panose="020B0600070205080204" pitchFamily="50" charset="-128"/>
              <a:cs typeface="Arial" panose="020B0604020202020204" pitchFamily="34" charset="0"/>
            </a:endParaRPr>
          </a:p>
        </p:txBody>
      </p:sp>
      <p:sp>
        <p:nvSpPr>
          <p:cNvPr id="8" name="Rectangle: Rounded Corners 15">
            <a:extLst>
              <a:ext uri="{FF2B5EF4-FFF2-40B4-BE49-F238E27FC236}">
                <a16:creationId xmlns:a16="http://schemas.microsoft.com/office/drawing/2014/main" id="{5FCFE0DC-C1E0-8CC5-A407-E2D607AD606D}"/>
              </a:ext>
            </a:extLst>
          </p:cNvPr>
          <p:cNvSpPr/>
          <p:nvPr/>
        </p:nvSpPr>
        <p:spPr>
          <a:xfrm>
            <a:off x="272480" y="3501008"/>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輸入</a:t>
            </a:r>
            <a:r>
              <a:rPr lang="ja" altLang="ja-JP" sz="1120" noProof="1">
                <a:latin typeface="Arial" panose="020B0604020202020204" pitchFamily="34" charset="0"/>
                <a:ea typeface="ＭＳ Ｐゴシック" panose="020B0600070205080204" pitchFamily="50" charset="-128"/>
                <a:cs typeface="Arial" panose="020B0604020202020204" pitchFamily="34" charset="0"/>
              </a:rPr>
              <a:t>の制限</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TextBox 18">
            <a:extLst>
              <a:ext uri="{FF2B5EF4-FFF2-40B4-BE49-F238E27FC236}">
                <a16:creationId xmlns:a16="http://schemas.microsoft.com/office/drawing/2014/main" id="{ECE74647-45C9-1396-1979-82490894191F}"/>
              </a:ext>
            </a:extLst>
          </p:cNvPr>
          <p:cNvSpPr txBox="1"/>
          <p:nvPr/>
        </p:nvSpPr>
        <p:spPr>
          <a:xfrm>
            <a:off x="1629832" y="3505888"/>
            <a:ext cx="8158506" cy="43704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規制機関が定める基準に基づき、多国籍企業として認められている企業を除き、複数の製造所から医薬品を輸入することはできない。</a:t>
            </a:r>
            <a:endParaRPr lang="ja" altLang="ja-JP" sz="1120" noProof="1">
              <a:latin typeface="+mj-lt"/>
              <a:ea typeface="ＭＳ Ｐゴシック" panose="020B0600070205080204" pitchFamily="50" charset="-128"/>
              <a:cs typeface="Arial" panose="020B0604020202020204" pitchFamily="34" charset="0"/>
            </a:endParaRPr>
          </a:p>
        </p:txBody>
      </p:sp>
      <p:sp>
        <p:nvSpPr>
          <p:cNvPr id="16" name="Rectangle: Rounded Corners 19">
            <a:extLst>
              <a:ext uri="{FF2B5EF4-FFF2-40B4-BE49-F238E27FC236}">
                <a16:creationId xmlns:a16="http://schemas.microsoft.com/office/drawing/2014/main" id="{C4A81D98-E1D2-A784-F337-CFED1E1DE22F}"/>
              </a:ext>
            </a:extLst>
          </p:cNvPr>
          <p:cNvSpPr/>
          <p:nvPr/>
        </p:nvSpPr>
        <p:spPr>
          <a:xfrm>
            <a:off x="272480" y="4107967"/>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ライセンスの</a:t>
            </a:r>
            <a:endParaRPr lang="en-US" altLang="ja" sz="1120" noProof="1">
              <a:latin typeface="Arial" panose="020B0604020202020204" pitchFamily="34" charset="0"/>
              <a:ea typeface="ＭＳ Ｐゴシック" panose="020B0600070205080204" pitchFamily="50" charset="-128"/>
              <a:cs typeface="Arial" panose="020B0604020202020204" pitchFamily="34" charset="0"/>
            </a:endParaRPr>
          </a:p>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有効</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期限</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TextBox 20">
            <a:extLst>
              <a:ext uri="{FF2B5EF4-FFF2-40B4-BE49-F238E27FC236}">
                <a16:creationId xmlns:a16="http://schemas.microsoft.com/office/drawing/2014/main" id="{D29663AA-75BD-1EBE-EF0E-95D265871C86}"/>
              </a:ext>
            </a:extLst>
          </p:cNvPr>
          <p:cNvSpPr txBox="1"/>
          <p:nvPr/>
        </p:nvSpPr>
        <p:spPr>
          <a:xfrm>
            <a:off x="1629832" y="4153961"/>
            <a:ext cx="8158506" cy="26468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 altLang="ja-JP" sz="1120" noProof="1">
                <a:latin typeface="+mj-lt"/>
                <a:ea typeface="ＭＳ Ｐゴシック" panose="020B0600070205080204" pitchFamily="50" charset="-128"/>
                <a:cs typeface="Arial" panose="020B0604020202020204" pitchFamily="34" charset="0"/>
              </a:rPr>
              <a:t>医薬品の登録は5年間有効であり、更新</a:t>
            </a:r>
            <a:r>
              <a:rPr lang="ja-JP" altLang="en-US" sz="1120" noProof="1">
                <a:latin typeface="+mj-lt"/>
                <a:ea typeface="ＭＳ Ｐゴシック" panose="020B0600070205080204" pitchFamily="50" charset="-128"/>
                <a:cs typeface="Arial" panose="020B0604020202020204" pitchFamily="34" charset="0"/>
              </a:rPr>
              <a:t>が可能である。</a:t>
            </a:r>
            <a:endParaRPr lang="en-US" altLang="ja-JP" sz="1120" dirty="0">
              <a:latin typeface="+mj-lt"/>
              <a:ea typeface="ＭＳ Ｐゴシック" panose="020B0600070205080204" pitchFamily="50" charset="-128"/>
              <a:cs typeface="Arial" panose="020B0604020202020204" pitchFamily="34" charset="0"/>
            </a:endParaRPr>
          </a:p>
        </p:txBody>
      </p:sp>
      <p:sp>
        <p:nvSpPr>
          <p:cNvPr id="23" name="Rectangle: Rounded Corners 21">
            <a:extLst>
              <a:ext uri="{FF2B5EF4-FFF2-40B4-BE49-F238E27FC236}">
                <a16:creationId xmlns:a16="http://schemas.microsoft.com/office/drawing/2014/main" id="{82EBD27F-3128-8D9D-D60F-62DDB10C926F}"/>
              </a:ext>
            </a:extLst>
          </p:cNvPr>
          <p:cNvSpPr/>
          <p:nvPr/>
        </p:nvSpPr>
        <p:spPr>
          <a:xfrm>
            <a:off x="272480" y="4714927"/>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広告規制</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TextBox 22">
            <a:extLst>
              <a:ext uri="{FF2B5EF4-FFF2-40B4-BE49-F238E27FC236}">
                <a16:creationId xmlns:a16="http://schemas.microsoft.com/office/drawing/2014/main" id="{0EBF1FC6-7B34-B248-1AD5-191AF70293BE}"/>
              </a:ext>
            </a:extLst>
          </p:cNvPr>
          <p:cNvSpPr txBox="1"/>
          <p:nvPr/>
        </p:nvSpPr>
        <p:spPr>
          <a:xfrm>
            <a:off x="1629832" y="4653136"/>
            <a:ext cx="8158506" cy="66107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医薬品の広告は、規制機関の承認を受けなければならない。</a:t>
            </a:r>
            <a:endParaRPr lang="en-US" altLang="ja-JP" sz="1120" noProof="1">
              <a:latin typeface="+mj-lt"/>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処方箋のみの医薬品は、アウトオブホーム、テレビ、ラジオ、</a:t>
            </a:r>
            <a:r>
              <a:rPr lang="en-US" altLang="ja-JP" sz="1120" noProof="1">
                <a:latin typeface="+mj-lt"/>
                <a:ea typeface="ＭＳ Ｐゴシック" panose="020B0600070205080204" pitchFamily="50" charset="-128"/>
                <a:cs typeface="Arial" panose="020B0604020202020204" pitchFamily="34" charset="0"/>
              </a:rPr>
              <a:t>SMS</a:t>
            </a:r>
            <a:r>
              <a:rPr lang="ja-JP" altLang="en-US" sz="1120" noProof="1">
                <a:latin typeface="+mj-lt"/>
                <a:ea typeface="ＭＳ Ｐゴシック" panose="020B0600070205080204" pitchFamily="50" charset="-128"/>
                <a:cs typeface="Arial" panose="020B0604020202020204" pitchFamily="34" charset="0"/>
              </a:rPr>
              <a:t>、オンラインメディアまたはそのようなメディアを介して広告することはできません。</a:t>
            </a:r>
            <a:endParaRPr lang="ja" altLang="ja-JP" sz="1120" noProof="1">
              <a:latin typeface="+mj-lt"/>
              <a:ea typeface="ＭＳ Ｐゴシック" panose="020B0600070205080204" pitchFamily="50" charset="-128"/>
              <a:cs typeface="Arial" panose="020B0604020202020204" pitchFamily="34" charset="0"/>
            </a:endParaRPr>
          </a:p>
        </p:txBody>
      </p:sp>
      <p:sp>
        <p:nvSpPr>
          <p:cNvPr id="12" name="四角形: 角を丸くする 11">
            <a:extLst>
              <a:ext uri="{FF2B5EF4-FFF2-40B4-BE49-F238E27FC236}">
                <a16:creationId xmlns:a16="http://schemas.microsoft.com/office/drawing/2014/main" id="{6B4EE1E1-6A57-63DE-A45A-EB3F4DE57EF4}"/>
              </a:ext>
            </a:extLst>
          </p:cNvPr>
          <p:cNvSpPr/>
          <p:nvPr/>
        </p:nvSpPr>
        <p:spPr>
          <a:xfrm>
            <a:off x="474762" y="5383147"/>
            <a:ext cx="8784976" cy="885114"/>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71450" indent="-171450" fontAlgn="ctr">
              <a:lnSpc>
                <a:spcPct val="114000"/>
              </a:lnSpc>
              <a:spcAft>
                <a:spcPts val="400"/>
              </a:spcAft>
              <a:buClr>
                <a:schemeClr val="accent6"/>
              </a:buClr>
              <a:buFont typeface="Arial" panose="020B0604020202020204" pitchFamily="34" charset="0"/>
              <a:buChar char="•"/>
            </a:pPr>
            <a:r>
              <a:rPr kumimoji="1" lang="ja-JP" altLang="en-US" sz="1200" dirty="0"/>
              <a:t>連邦保健省管轄下の国家医薬品リストレビュー委員会</a:t>
            </a:r>
            <a:r>
              <a:rPr kumimoji="1" lang="en-US" altLang="ja-JP" sz="1200" dirty="0"/>
              <a:t>(National Drug Formulary/Essential Drug List review Committee)</a:t>
            </a:r>
            <a:r>
              <a:rPr kumimoji="1" lang="ja-JP" altLang="en-US" sz="1200" dirty="0"/>
              <a:t>が必須医薬品リストの作成・改定を行う。このリストは</a:t>
            </a:r>
            <a:r>
              <a:rPr lang="ja-JP" altLang="en-US" sz="1200" dirty="0"/>
              <a:t>連邦プライマリーヘルス</a:t>
            </a:r>
            <a:r>
              <a:rPr lang="ja" altLang="ja-JP" sz="1200" dirty="0"/>
              <a:t>開発庁</a:t>
            </a:r>
            <a:r>
              <a:rPr lang="en-US" altLang="ja" sz="1200" dirty="0"/>
              <a:t>(</a:t>
            </a:r>
            <a:r>
              <a:rPr lang="en-US" altLang="ja-JP" sz="1200" dirty="0"/>
              <a:t>NPHCDA)</a:t>
            </a:r>
            <a:r>
              <a:rPr kumimoji="1" lang="ja-JP" altLang="en-US" sz="1200" dirty="0"/>
              <a:t>が定める「プライマリーヘルスケアの最低基準」に組み込まれる。</a:t>
            </a:r>
          </a:p>
        </p:txBody>
      </p:sp>
    </p:spTree>
    <p:extLst>
      <p:ext uri="{BB962C8B-B14F-4D97-AF65-F5344CB8AC3E}">
        <p14:creationId xmlns:p14="http://schemas.microsoft.com/office/powerpoint/2010/main" val="4033118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1"/>
            </p:custDataLst>
            <p:extLst>
              <p:ext uri="{D42A27DB-BD31-4B8C-83A1-F6EECF244321}">
                <p14:modId xmlns:p14="http://schemas.microsoft.com/office/powerpoint/2010/main" val="255996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ナイジェリア／医療関連／制度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臨床試験に関する規制</a:t>
            </a:r>
          </a:p>
        </p:txBody>
      </p:sp>
      <p:sp>
        <p:nvSpPr>
          <p:cNvPr id="11" name="テキスト ボックス 3">
            <a:extLst>
              <a:ext uri="{FF2B5EF4-FFF2-40B4-BE49-F238E27FC236}">
                <a16:creationId xmlns:a16="http://schemas.microsoft.com/office/drawing/2014/main" id="{AA8EED14-40A0-41BE-A753-059E1842710A}"/>
              </a:ext>
            </a:extLst>
          </p:cNvPr>
          <p:cNvSpPr txBox="1"/>
          <p:nvPr/>
        </p:nvSpPr>
        <p:spPr>
          <a:xfrm>
            <a:off x="200472" y="1124744"/>
            <a:ext cx="9505056" cy="318850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mn-ea"/>
                <a:cs typeface="Arial" panose="020B0604020202020204" pitchFamily="34" charset="0"/>
              </a:rPr>
              <a:t>法律 </a:t>
            </a:r>
            <a:r>
              <a:rPr lang="en-US" altLang="ja-JP" sz="1200" dirty="0">
                <a:latin typeface="+mn-ea"/>
                <a:cs typeface="Arial" panose="020B0604020202020204" pitchFamily="34" charset="0"/>
              </a:rPr>
              <a:t>Cap. N1 LFN, 2004 (</a:t>
            </a:r>
            <a:r>
              <a:rPr lang="ja-JP" altLang="en-US" sz="1200" dirty="0">
                <a:latin typeface="+mn-ea"/>
                <a:cs typeface="Arial" panose="020B0604020202020204" pitchFamily="34" charset="0"/>
              </a:rPr>
              <a:t>旧</a:t>
            </a:r>
            <a:r>
              <a:rPr lang="en-US" altLang="ja-JP" sz="1200" dirty="0">
                <a:latin typeface="+mn-ea"/>
                <a:cs typeface="Arial" panose="020B0604020202020204" pitchFamily="34" charset="0"/>
              </a:rPr>
              <a:t>1993</a:t>
            </a:r>
            <a:r>
              <a:rPr lang="ja-JP" altLang="en-US" sz="1200" dirty="0">
                <a:latin typeface="+mn-ea"/>
                <a:cs typeface="Arial" panose="020B0604020202020204" pitchFamily="34" charset="0"/>
              </a:rPr>
              <a:t>年政令</a:t>
            </a:r>
            <a:r>
              <a:rPr lang="en-US" altLang="ja-JP" sz="1200" dirty="0">
                <a:latin typeface="+mn-ea"/>
                <a:cs typeface="Arial" panose="020B0604020202020204" pitchFamily="34" charset="0"/>
              </a:rPr>
              <a:t>19</a:t>
            </a:r>
            <a:r>
              <a:rPr lang="ja-JP" altLang="en-US" sz="1200" dirty="0">
                <a:latin typeface="+mn-ea"/>
                <a:cs typeface="Arial" panose="020B0604020202020204" pitchFamily="34" charset="0"/>
              </a:rPr>
              <a:t>号</a:t>
            </a:r>
            <a:r>
              <a:rPr lang="en-US" altLang="ja-JP" sz="1200" dirty="0">
                <a:latin typeface="+mn-ea"/>
                <a:cs typeface="Arial" panose="020B0604020202020204" pitchFamily="34" charset="0"/>
              </a:rPr>
              <a:t>)</a:t>
            </a:r>
            <a:r>
              <a:rPr lang="ja-JP" altLang="en-US" sz="1200" dirty="0">
                <a:latin typeface="+mn-ea"/>
                <a:cs typeface="Arial" panose="020B0604020202020204" pitchFamily="34" charset="0"/>
              </a:rPr>
              <a:t>は、</a:t>
            </a:r>
            <a:r>
              <a:rPr lang="ja-JP" altLang="en-US" sz="1200" b="1" dirty="0">
                <a:latin typeface="+mn-ea"/>
                <a:cs typeface="Arial" panose="020B0604020202020204" pitchFamily="34" charset="0"/>
              </a:rPr>
              <a:t>国家食品医薬品監督管理局</a:t>
            </a:r>
            <a:r>
              <a:rPr lang="en-US" altLang="ja-JP" sz="1200" b="1" dirty="0">
                <a:latin typeface="+mn-ea"/>
                <a:cs typeface="Arial" panose="020B0604020202020204" pitchFamily="34" charset="0"/>
              </a:rPr>
              <a:t>(NAFDAC)</a:t>
            </a:r>
            <a:r>
              <a:rPr lang="ja-JP" altLang="en-US" sz="1200" dirty="0">
                <a:latin typeface="+mn-ea"/>
                <a:cs typeface="Arial" panose="020B0604020202020204" pitchFamily="34" charset="0"/>
              </a:rPr>
              <a:t>に、食品、医薬品、化粧品、医療機器、ボトル入り飲料水、化学物質</a:t>
            </a:r>
            <a:r>
              <a:rPr lang="en-US" altLang="ja-JP" sz="1200" dirty="0">
                <a:latin typeface="+mn-ea"/>
                <a:cs typeface="Arial" panose="020B0604020202020204" pitchFamily="34" charset="0"/>
              </a:rPr>
              <a:t>(</a:t>
            </a:r>
            <a:r>
              <a:rPr lang="ja-JP" altLang="en-US" sz="1200" dirty="0">
                <a:latin typeface="+mn-ea"/>
                <a:cs typeface="Arial" panose="020B0604020202020204" pitchFamily="34" charset="0"/>
              </a:rPr>
              <a:t>一般に規制製品と呼ばれる</a:t>
            </a:r>
            <a:r>
              <a:rPr lang="en-US" altLang="ja-JP" sz="1200" dirty="0">
                <a:latin typeface="+mn-ea"/>
                <a:cs typeface="Arial" panose="020B0604020202020204" pitchFamily="34" charset="0"/>
              </a:rPr>
              <a:t>)</a:t>
            </a:r>
            <a:r>
              <a:rPr lang="ja-JP" altLang="en-US" sz="1200" dirty="0">
                <a:latin typeface="+mn-ea"/>
                <a:cs typeface="Arial" panose="020B0604020202020204" pitchFamily="34" charset="0"/>
              </a:rPr>
              <a:t>の輸出入、製造、広告、流通、販売、使用を規制・管理する権限を与えている。申請は、</a:t>
            </a:r>
            <a:r>
              <a:rPr lang="en-US" altLang="ja-JP" sz="1200" b="1" dirty="0">
                <a:latin typeface="+mn-ea"/>
                <a:cs typeface="Arial" panose="020B0604020202020204" pitchFamily="34" charset="0"/>
              </a:rPr>
              <a:t>PPB</a:t>
            </a:r>
            <a:r>
              <a:rPr lang="ja-JP" altLang="en-US" sz="1200" b="1" dirty="0">
                <a:latin typeface="+mn-ea"/>
                <a:cs typeface="Arial" panose="020B0604020202020204" pitchFamily="34" charset="0"/>
              </a:rPr>
              <a:t>の臨床試験部門に提出</a:t>
            </a:r>
            <a:r>
              <a:rPr lang="ja-JP" altLang="en-US" sz="1200" dirty="0">
                <a:latin typeface="+mn-ea"/>
                <a:cs typeface="Arial" panose="020B0604020202020204" pitchFamily="34" charset="0"/>
              </a:rPr>
              <a:t>する。申請書の内容は、試験プロトコル、患者情報、インフォームドコンセント書、製造所における</a:t>
            </a:r>
            <a:r>
              <a:rPr lang="en-US" altLang="ja-JP" sz="1200" dirty="0">
                <a:latin typeface="+mn-ea"/>
                <a:cs typeface="Arial" panose="020B0604020202020204" pitchFamily="34" charset="0"/>
              </a:rPr>
              <a:t>GMP</a:t>
            </a:r>
            <a:r>
              <a:rPr lang="ja-JP" altLang="en-US" sz="1200" dirty="0">
                <a:latin typeface="+mn-ea"/>
                <a:cs typeface="Arial" panose="020B0604020202020204" pitchFamily="34" charset="0"/>
              </a:rPr>
              <a:t>適合証明、主要研究者の</a:t>
            </a:r>
            <a:r>
              <a:rPr lang="en-US" altLang="ja-JP" sz="1200" dirty="0">
                <a:latin typeface="+mn-ea"/>
                <a:cs typeface="Arial" panose="020B0604020202020204" pitchFamily="34" charset="0"/>
              </a:rPr>
              <a:t>GCP</a:t>
            </a:r>
            <a:r>
              <a:rPr lang="ja-JP" altLang="en-US" sz="1200" dirty="0">
                <a:latin typeface="+mn-ea"/>
                <a:cs typeface="Arial" panose="020B0604020202020204" pitchFamily="34" charset="0"/>
              </a:rPr>
              <a:t>トレーニング実施証明等である。</a:t>
            </a:r>
            <a:endParaRPr lang="en-US" altLang="ja-JP" sz="1200" dirty="0">
              <a:latin typeface="+mn-ea"/>
              <a:cs typeface="Arial" panose="020B0604020202020204" pitchFamily="34" charset="0"/>
            </a:endParaRPr>
          </a:p>
          <a:p>
            <a:pPr marL="190500" indent="-190500" algn="just">
              <a:lnSpc>
                <a:spcPct val="110000"/>
              </a:lnSpc>
              <a:spcBef>
                <a:spcPts val="200"/>
              </a:spcBef>
              <a:spcAft>
                <a:spcPts val="200"/>
              </a:spcAft>
              <a:buClr>
                <a:srgbClr val="5F8AC3"/>
              </a:buClr>
              <a:buFont typeface="Wingdings" panose="05000000000000000000" pitchFamily="2" charset="2"/>
              <a:buChar char="n"/>
            </a:pPr>
            <a:r>
              <a:rPr lang="ja-JP" altLang="en-US" sz="1200" noProof="1">
                <a:latin typeface="+mn-ea"/>
                <a:cs typeface="Arial" panose="020B0604020202020204" pitchFamily="34" charset="0"/>
              </a:rPr>
              <a:t>国内では以下の場合、臨床試験を義務付けている：</a:t>
            </a:r>
            <a:endParaRPr lang="en-US" altLang="ja-JP" sz="12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我々の人種における安全性／有効性プロファイルが決定されていない新規または比較的新規の医薬品、漢方製剤または化粧品</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新しい適応症の医薬品</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新しい患者集団のための医薬品（例：年齢層、人種など）</a:t>
            </a:r>
            <a:endParaRPr lang="en-US" altLang="ja-JP" sz="14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新しい配合剤</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新しい投与計画</a:t>
            </a:r>
            <a:r>
              <a:rPr lang="en-US" altLang="ja-JP" sz="1100" noProof="1">
                <a:latin typeface="+mn-ea"/>
                <a:cs typeface="Arial" panose="020B0604020202020204" pitchFamily="34" charset="0"/>
              </a:rPr>
              <a:t>/</a:t>
            </a:r>
            <a:r>
              <a:rPr lang="ja-JP" altLang="en-US" sz="1100" noProof="1">
                <a:latin typeface="+mn-ea"/>
                <a:cs typeface="Arial" panose="020B0604020202020204" pitchFamily="34" charset="0"/>
              </a:rPr>
              <a:t>レジーム</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新しい薬物送達システム</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新しい医療機器</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新しい医療処置</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上記のいずれかを対象とした学術的臨床試験及び、生物学的同等性試験</a:t>
            </a:r>
            <a:endParaRPr lang="en-US" altLang="ja-JP" sz="1100" noProof="1">
              <a:latin typeface="+mn-ea"/>
              <a:cs typeface="Arial" panose="020B0604020202020204" pitchFamily="34" charset="0"/>
            </a:endParaRPr>
          </a:p>
        </p:txBody>
      </p:sp>
      <p:sp>
        <p:nvSpPr>
          <p:cNvPr id="32" name="テキスト ボックス 33">
            <a:extLst>
              <a:ext uri="{FF2B5EF4-FFF2-40B4-BE49-F238E27FC236}">
                <a16:creationId xmlns:a16="http://schemas.microsoft.com/office/drawing/2014/main" id="{CD55674B-C3D7-4FB8-AE40-4EFC38633C98}"/>
              </a:ext>
            </a:extLst>
          </p:cNvPr>
          <p:cNvSpPr txBox="1"/>
          <p:nvPr/>
        </p:nvSpPr>
        <p:spPr>
          <a:xfrm>
            <a:off x="407112" y="6577527"/>
            <a:ext cx="8640960" cy="163841"/>
          </a:xfrm>
          <a:prstGeom prst="rect">
            <a:avLst/>
          </a:prstGeom>
          <a:noFill/>
        </p:spPr>
        <p:txBody>
          <a:bodyPr wrap="square" lIns="0" tIns="0" rIns="0" bIns="0" rtlCol="0">
            <a:noAutofit/>
          </a:bodyPr>
          <a:lstStyle/>
          <a:p>
            <a:pPr marL="444500" indent="-444500"/>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NAFDAC</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Clinical Trial</a:t>
            </a:r>
            <a:r>
              <a:rPr lang="ja-JP" altLang="en-US" sz="800" dirty="0">
                <a:latin typeface="+mn-ea"/>
                <a:cs typeface="Arial" panose="020B0604020202020204" pitchFamily="34" charset="0"/>
              </a:rPr>
              <a:t>」</a:t>
            </a:r>
            <a:r>
              <a:rPr lang="ja-JP" altLang="en-US" sz="800" dirty="0">
                <a:latin typeface="+mn-ea"/>
              </a:rPr>
              <a:t>、</a:t>
            </a:r>
            <a:r>
              <a:rPr lang="en-US" altLang="ja-JP" sz="800" dirty="0">
                <a:latin typeface="+mn-ea"/>
              </a:rPr>
              <a:t> NAFDAC</a:t>
            </a:r>
            <a:r>
              <a:rPr lang="ja-JP" altLang="en-US" sz="800" dirty="0">
                <a:latin typeface="+mn-ea"/>
              </a:rPr>
              <a:t>「</a:t>
            </a:r>
            <a:r>
              <a:rPr lang="en-US" altLang="ja-JP" sz="800" dirty="0">
                <a:latin typeface="+mn-ea"/>
              </a:rPr>
              <a:t>Drug and related products registration regulation, 2021</a:t>
            </a:r>
            <a:r>
              <a:rPr lang="ja-JP" altLang="en-US" sz="800" dirty="0">
                <a:latin typeface="+mn-ea"/>
              </a:rPr>
              <a:t>」</a:t>
            </a:r>
            <a:endParaRPr lang="ja-JP" altLang="en-US" sz="800" dirty="0">
              <a:latin typeface="+mn-ea"/>
              <a:cs typeface="Arial" panose="020B0604020202020204" pitchFamily="34" charset="0"/>
            </a:endParaRPr>
          </a:p>
        </p:txBody>
      </p:sp>
      <p:grpSp>
        <p:nvGrpSpPr>
          <p:cNvPr id="2" name="グループ化 7">
            <a:extLst>
              <a:ext uri="{FF2B5EF4-FFF2-40B4-BE49-F238E27FC236}">
                <a16:creationId xmlns:a16="http://schemas.microsoft.com/office/drawing/2014/main" id="{CAA0A74A-06EE-B9B6-FD36-2C9CD1102F6C}"/>
              </a:ext>
            </a:extLst>
          </p:cNvPr>
          <p:cNvGrpSpPr/>
          <p:nvPr/>
        </p:nvGrpSpPr>
        <p:grpSpPr>
          <a:xfrm>
            <a:off x="272480" y="4365104"/>
            <a:ext cx="9217024" cy="288032"/>
            <a:chOff x="4803500" y="2113806"/>
            <a:chExt cx="5626916" cy="288032"/>
          </a:xfrm>
        </p:grpSpPr>
        <p:cxnSp>
          <p:nvCxnSpPr>
            <p:cNvPr id="4" name="直線コネクタ 18">
              <a:extLst>
                <a:ext uri="{FF2B5EF4-FFF2-40B4-BE49-F238E27FC236}">
                  <a16:creationId xmlns:a16="http://schemas.microsoft.com/office/drawing/2014/main" id="{ED5848A8-18B5-A1B8-6351-20BA1C8CB6FF}"/>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2308A56-5668-FF6E-087E-7A93940595C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 altLang="ko-KR" sz="1120" noProof="1">
                  <a:solidFill>
                    <a:srgbClr val="000000"/>
                  </a:solidFill>
                  <a:latin typeface="Arial Black" pitchFamily="34" charset="0"/>
                  <a:ea typeface="HGP創英角ｺﾞｼｯｸUB" pitchFamily="50" charset="-128"/>
                </a:rPr>
                <a:t>ナイジェリアでの臨床試験の実施を担当する規制当局</a:t>
              </a:r>
              <a:endParaRPr lang="en-US" altLang="ko-KR" sz="1120" dirty="0">
                <a:solidFill>
                  <a:srgbClr val="000000"/>
                </a:solidFill>
                <a:latin typeface="Arial Black" pitchFamily="34" charset="0"/>
                <a:ea typeface="HGP創英角ｺﾞｼｯｸUB" pitchFamily="50" charset="-128"/>
              </a:endParaRPr>
            </a:p>
          </p:txBody>
        </p:sp>
      </p:grpSp>
      <p:sp>
        <p:nvSpPr>
          <p:cNvPr id="8" name="TextBox 14">
            <a:extLst>
              <a:ext uri="{FF2B5EF4-FFF2-40B4-BE49-F238E27FC236}">
                <a16:creationId xmlns:a16="http://schemas.microsoft.com/office/drawing/2014/main" id="{736043DB-F1F7-2AA7-BCAF-956DB57F9453}"/>
              </a:ext>
            </a:extLst>
          </p:cNvPr>
          <p:cNvSpPr txBox="1"/>
          <p:nvPr/>
        </p:nvSpPr>
        <p:spPr>
          <a:xfrm>
            <a:off x="240113" y="4725144"/>
            <a:ext cx="4752975" cy="437043"/>
          </a:xfrm>
          <a:prstGeom prst="rect">
            <a:avLst/>
          </a:prstGeom>
          <a:noFill/>
        </p:spPr>
        <p:txBody>
          <a:bodyPr wrap="square">
            <a:spAutoFit/>
          </a:bodyPr>
          <a:lstStyle/>
          <a:p>
            <a:pPr algn="ctr"/>
            <a:r>
              <a:rPr lang="ja" sz="1120" b="1" i="0" dirty="0">
                <a:solidFill>
                  <a:srgbClr val="333333"/>
                </a:solidFill>
                <a:effectLst/>
              </a:rPr>
              <a:t>National Agency for Food &amp; Drug Administration &amp; Control (NAFDAC)</a:t>
            </a:r>
            <a:endParaRPr lang="en-US" sz="1120" dirty="0"/>
          </a:p>
        </p:txBody>
      </p:sp>
      <p:sp>
        <p:nvSpPr>
          <p:cNvPr id="9" name="Rectangle: Rounded Corners 20">
            <a:extLst>
              <a:ext uri="{FF2B5EF4-FFF2-40B4-BE49-F238E27FC236}">
                <a16:creationId xmlns:a16="http://schemas.microsoft.com/office/drawing/2014/main" id="{20649642-ADC9-5014-50CD-8719607082F7}"/>
              </a:ext>
            </a:extLst>
          </p:cNvPr>
          <p:cNvSpPr/>
          <p:nvPr/>
        </p:nvSpPr>
        <p:spPr>
          <a:xfrm>
            <a:off x="442905" y="5275012"/>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実施前の治験実施計画書のレビューと承認</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Rounded Corners 28">
            <a:extLst>
              <a:ext uri="{FF2B5EF4-FFF2-40B4-BE49-F238E27FC236}">
                <a16:creationId xmlns:a16="http://schemas.microsoft.com/office/drawing/2014/main" id="{68F91219-CE00-DFF9-F8DD-8FD69E43FD8D}"/>
              </a:ext>
            </a:extLst>
          </p:cNvPr>
          <p:cNvSpPr/>
          <p:nvPr/>
        </p:nvSpPr>
        <p:spPr>
          <a:xfrm>
            <a:off x="5611346" y="5275012"/>
            <a:ext cx="1717918"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独立倫理委員会(IEC)の認定</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Rectangle: Rounded Corners 30">
            <a:extLst>
              <a:ext uri="{FF2B5EF4-FFF2-40B4-BE49-F238E27FC236}">
                <a16:creationId xmlns:a16="http://schemas.microsoft.com/office/drawing/2014/main" id="{4455AAAA-A8EE-254B-70A5-6B321B408757}"/>
              </a:ext>
            </a:extLst>
          </p:cNvPr>
          <p:cNvSpPr/>
          <p:nvPr/>
        </p:nvSpPr>
        <p:spPr>
          <a:xfrm>
            <a:off x="7593905" y="5275012"/>
            <a:ext cx="1719072"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治験審査委員会(IRB)の認定</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Rounded Corners 12">
            <a:extLst>
              <a:ext uri="{FF2B5EF4-FFF2-40B4-BE49-F238E27FC236}">
                <a16:creationId xmlns:a16="http://schemas.microsoft.com/office/drawing/2014/main" id="{3C538BD0-AB75-7E2B-DAB1-FBF8A0011EC1}"/>
              </a:ext>
            </a:extLst>
          </p:cNvPr>
          <p:cNvSpPr/>
          <p:nvPr/>
        </p:nvSpPr>
        <p:spPr>
          <a:xfrm>
            <a:off x="389320" y="5275012"/>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実施前の治験実施計画書のレビューと承認</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Rounded Corners 32">
            <a:extLst>
              <a:ext uri="{FF2B5EF4-FFF2-40B4-BE49-F238E27FC236}">
                <a16:creationId xmlns:a16="http://schemas.microsoft.com/office/drawing/2014/main" id="{4AFFF174-C408-368A-354F-A2CD77B17CCC}"/>
              </a:ext>
            </a:extLst>
          </p:cNvPr>
          <p:cNvSpPr/>
          <p:nvPr/>
        </p:nvSpPr>
        <p:spPr>
          <a:xfrm>
            <a:off x="474916" y="5275012"/>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実施前の治験実施計画書のレビューと承認</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Group 34">
            <a:extLst>
              <a:ext uri="{FF2B5EF4-FFF2-40B4-BE49-F238E27FC236}">
                <a16:creationId xmlns:a16="http://schemas.microsoft.com/office/drawing/2014/main" id="{AE691DED-653F-F782-5C00-F880ECDBE50D}"/>
              </a:ext>
            </a:extLst>
          </p:cNvPr>
          <p:cNvGrpSpPr/>
          <p:nvPr/>
        </p:nvGrpSpPr>
        <p:grpSpPr>
          <a:xfrm>
            <a:off x="2720752" y="5275012"/>
            <a:ext cx="2043400" cy="781825"/>
            <a:chOff x="2837592" y="5527495"/>
            <a:chExt cx="2043400" cy="781825"/>
          </a:xfrm>
        </p:grpSpPr>
        <p:sp>
          <p:nvSpPr>
            <p:cNvPr id="21" name="Rectangle: Rounded Corners 27">
              <a:extLst>
                <a:ext uri="{FF2B5EF4-FFF2-40B4-BE49-F238E27FC236}">
                  <a16:creationId xmlns:a16="http://schemas.microsoft.com/office/drawing/2014/main" id="{C2888C56-1226-A09C-C492-E6FF6576A697}"/>
                </a:ext>
              </a:extLst>
            </p:cNvPr>
            <p:cNvSpPr/>
            <p:nvPr/>
          </p:nvSpPr>
          <p:spPr>
            <a:xfrm>
              <a:off x="2891177" y="5527495"/>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参加者の健康と安全を確保するための試験施設の検査</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Rounded Corners 13">
              <a:extLst>
                <a:ext uri="{FF2B5EF4-FFF2-40B4-BE49-F238E27FC236}">
                  <a16:creationId xmlns:a16="http://schemas.microsoft.com/office/drawing/2014/main" id="{9EBC4B82-327C-2FF7-F20F-4A9960E0A9DA}"/>
                </a:ext>
              </a:extLst>
            </p:cNvPr>
            <p:cNvSpPr/>
            <p:nvPr/>
          </p:nvSpPr>
          <p:spPr>
            <a:xfrm>
              <a:off x="2837592" y="5527495"/>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参加者の健康と安全を確保するための試験施設の検査</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Rectangle: Rounded Corners 33">
              <a:extLst>
                <a:ext uri="{FF2B5EF4-FFF2-40B4-BE49-F238E27FC236}">
                  <a16:creationId xmlns:a16="http://schemas.microsoft.com/office/drawing/2014/main" id="{D7E788B7-4220-5FE3-0D7F-6953CF2DFC0B}"/>
                </a:ext>
              </a:extLst>
            </p:cNvPr>
            <p:cNvSpPr/>
            <p:nvPr/>
          </p:nvSpPr>
          <p:spPr>
            <a:xfrm>
              <a:off x="2923188" y="5527495"/>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参加者の健康と安全を確保するための治験実施施設の検査</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 name="TextBox 19">
            <a:extLst>
              <a:ext uri="{FF2B5EF4-FFF2-40B4-BE49-F238E27FC236}">
                <a16:creationId xmlns:a16="http://schemas.microsoft.com/office/drawing/2014/main" id="{48378148-5E3A-81BA-3B85-A3BAACDDD675}"/>
              </a:ext>
            </a:extLst>
          </p:cNvPr>
          <p:cNvSpPr txBox="1"/>
          <p:nvPr/>
        </p:nvSpPr>
        <p:spPr>
          <a:xfrm>
            <a:off x="4993088" y="4725144"/>
            <a:ext cx="4712887" cy="437043"/>
          </a:xfrm>
          <a:prstGeom prst="rect">
            <a:avLst/>
          </a:prstGeom>
          <a:noFill/>
        </p:spPr>
        <p:txBody>
          <a:bodyPr wrap="square">
            <a:spAutoFit/>
          </a:bodyPr>
          <a:lstStyle/>
          <a:p>
            <a:pPr algn="ctr"/>
            <a:r>
              <a:rPr lang="en-US" sz="1120" b="1" i="0" dirty="0">
                <a:solidFill>
                  <a:srgbClr val="333333"/>
                </a:solidFill>
                <a:effectLst/>
              </a:rPr>
              <a:t>National Health Research Ethics Committee </a:t>
            </a:r>
          </a:p>
          <a:p>
            <a:pPr algn="ctr"/>
            <a:r>
              <a:rPr lang="en-US" sz="1120" b="1" i="0" dirty="0">
                <a:solidFill>
                  <a:srgbClr val="333333"/>
                </a:solidFill>
                <a:effectLst/>
              </a:rPr>
              <a:t>(NHREC)</a:t>
            </a:r>
            <a:endParaRPr lang="en-US" sz="1120" dirty="0">
              <a:solidFill>
                <a:srgbClr val="333333"/>
              </a:solidFill>
            </a:endParaRPr>
          </a:p>
        </p:txBody>
      </p:sp>
    </p:spTree>
    <p:extLst>
      <p:ext uri="{BB962C8B-B14F-4D97-AF65-F5344CB8AC3E}">
        <p14:creationId xmlns:p14="http://schemas.microsoft.com/office/powerpoint/2010/main" val="3633105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ナイジェリア／医療関連／制度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3411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6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国民健康保健法（</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NHA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）の第</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条（</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患者の病状、医療介入、医療施設での在院期間に関する詳細を含む、患者に関するいかなるデータも厳重に守秘される」と明確に規定されている。この規定は、守秘義務の原則を守るための拘束力のある法的義務を定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NHA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条</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患者のアクセス権利として医療記録を利用できるようにする義務を明確にしており、同様に、裁判所の命令、書面による患者の同意、または非開示が公衆衛生に脅威をもたらす場合に関して、医療情報を開示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情報通信技術におけるナイジェリアのコンテンツ開発ガイドラインでは、情報通信技術（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プロバイダーはすべて、加入者と消費者のデータを国内でホスティングしなければならないと定めている。また、このガイドラインでは、政府データはナイジェリア国内に限定することを義務付け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1688826484"/>
              </p:ext>
            </p:extLst>
          </p:nvPr>
        </p:nvGraphicFramePr>
        <p:xfrm>
          <a:off x="200025" y="2697852"/>
          <a:ext cx="9505056" cy="2387332"/>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17887">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defTabSz="914400" rtl="0" eaLnBrk="1" fontAlgn="ctr" latinLnBrk="0" hangingPunct="1">
                        <a:buFont typeface="Arial" panose="020B0604020202020204" pitchFamily="34" charset="0"/>
                        <a:buNone/>
                      </a:pP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11412">
                <a:tc>
                  <a:txBody>
                    <a:bodyPr/>
                    <a:lstStyle/>
                    <a:p>
                      <a:pPr algn="ctr" fontAlgn="ctr" hangingPunct="0"/>
                      <a:r>
                        <a:rPr lang="ja-JP" altLang="en-US" sz="1050" b="0" u="none" dirty="0">
                          <a:solidFill>
                            <a:schemeClr val="bg1"/>
                          </a:solidFill>
                          <a:latin typeface="HGP創英角ｺﾞｼｯｸUB" panose="020B0900000000000000" pitchFamily="50" charset="-128"/>
                          <a:ea typeface="HGP創英角ｺﾞｼｯｸUB" panose="020B0900000000000000" pitchFamily="50" charset="-128"/>
                        </a:rPr>
                        <a:t>個人情報の定義</a:t>
                      </a:r>
                      <a:endPar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個人データとは、識別された、または識別可能な一般人に関連するあらゆる情報と定義する。特定可能な一般人とは、名前、識別番号、位置情報、オンライン識別子、またはその一般人の身体的、生理的、遺伝的、精神的、経済的、文化的、社会的アイデンティティに固有の</a:t>
                      </a:r>
                      <a:r>
                        <a:rPr lang="en-US" altLang="ja-JP" sz="1000" dirty="0">
                          <a:solidFill>
                            <a:srgbClr val="000000"/>
                          </a:solidFill>
                          <a:latin typeface="+mn-lt"/>
                          <a:ea typeface="+mn-ea"/>
                        </a:rPr>
                        <a:t>1</a:t>
                      </a:r>
                      <a:r>
                        <a:rPr lang="ja-JP" altLang="en-US" sz="1000" dirty="0">
                          <a:solidFill>
                            <a:srgbClr val="000000"/>
                          </a:solidFill>
                          <a:latin typeface="+mn-lt"/>
                          <a:ea typeface="+mn-ea"/>
                        </a:rPr>
                        <a:t>つ以上の要素などの識別子を参照することによって、直接的または間接的に特定できることを指す。</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90425">
                <a:tc>
                  <a:txBody>
                    <a:bodyPr/>
                    <a:lstStyle/>
                    <a:p>
                      <a:pPr algn="ctr" fontAlgn="ctr" hangingPunct="0"/>
                      <a:r>
                        <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個人情報の</a:t>
                      </a:r>
                      <a:r>
                        <a:rPr lang="ja-JP" altLang="en-US" sz="1050" b="0" u="none" dirty="0">
                          <a:solidFill>
                            <a:schemeClr val="bg1"/>
                          </a:solidFill>
                          <a:latin typeface="HGP創英角ｺﾞｼｯｸUB" panose="020B0900000000000000" pitchFamily="50" charset="-128"/>
                          <a:ea typeface="HGP創英角ｺﾞｼｯｸUB" panose="020B0900000000000000" pitchFamily="50" charset="-128"/>
                        </a:rPr>
                        <a:t>取扱い</a:t>
                      </a:r>
                      <a:endPar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ja-JP" altLang="en-US" sz="1000" dirty="0">
                          <a:solidFill>
                            <a:srgbClr val="000000"/>
                          </a:solidFill>
                          <a:latin typeface="+mn-lt"/>
                          <a:ea typeface="+mn-ea"/>
                          <a:cs typeface="Arial" panose="020B0604020202020204" pitchFamily="34" charset="0"/>
                        </a:rPr>
                        <a:t>ナイジェリアデータ保護規則</a:t>
                      </a:r>
                      <a:r>
                        <a:rPr kumimoji="1" lang="en-US" altLang="ja-JP" sz="1000" dirty="0">
                          <a:solidFill>
                            <a:srgbClr val="000000"/>
                          </a:solidFill>
                          <a:latin typeface="+mn-lt"/>
                          <a:ea typeface="+mn-ea"/>
                          <a:cs typeface="Arial" panose="020B0604020202020204" pitchFamily="34" charset="0"/>
                        </a:rPr>
                        <a:t>(NDPR)</a:t>
                      </a:r>
                      <a:r>
                        <a:rPr kumimoji="1" lang="ja-JP" altLang="en-US" sz="1000" dirty="0">
                          <a:solidFill>
                            <a:srgbClr val="000000"/>
                          </a:solidFill>
                          <a:latin typeface="+mn-lt"/>
                          <a:ea typeface="+mn-ea"/>
                          <a:cs typeface="Arial" panose="020B0604020202020204" pitchFamily="34" charset="0"/>
                        </a:rPr>
                        <a:t>は、個人データはデータ主体が同意した特定の合法的かつ適法な目的に従って処理されなければならないと定めていう。</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67608">
                <a:tc>
                  <a:txBody>
                    <a:bodyPr/>
                    <a:lstStyle/>
                    <a:p>
                      <a:pPr algn="ctr" fontAlgn="ctr" hangingPunct="0"/>
                      <a:r>
                        <a:rPr lang="ja-JP" altLang="en-US" sz="1050" b="0" u="none" dirty="0">
                          <a:solidFill>
                            <a:schemeClr val="bg1"/>
                          </a:solidFill>
                          <a:latin typeface="HGP創英角ｺﾞｼｯｸUB" panose="020B0900000000000000" pitchFamily="50" charset="-128"/>
                          <a:ea typeface="HGP創英角ｺﾞｼｯｸUB" panose="020B0900000000000000" pitchFamily="50" charset="-128"/>
                        </a:rPr>
                        <a:t>個人情報の取扱いに係る</a:t>
                      </a:r>
                      <a:r>
                        <a:rPr lang="ja-JP" altLang="en-US" sz="1050" b="0" i="0" u="none" dirty="0">
                          <a:solidFill>
                            <a:schemeClr val="bg1"/>
                          </a:solidFill>
                          <a:effectLst/>
                          <a:latin typeface="HGP創英角ｺﾞｼｯｸUB" panose="020B0900000000000000" pitchFamily="50" charset="-128"/>
                          <a:ea typeface="HGP創英角ｺﾞｼｯｸUB" panose="020B0900000000000000" pitchFamily="50" charset="-128"/>
                        </a:rPr>
                        <a:t>同意</a:t>
                      </a:r>
                      <a:endPar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b="0" i="0" dirty="0">
                          <a:solidFill>
                            <a:srgbClr val="000000"/>
                          </a:solidFill>
                          <a:effectLst/>
                          <a:latin typeface="+mn-lt"/>
                          <a:ea typeface="+mn-ea"/>
                        </a:rPr>
                        <a:t>NHA</a:t>
                      </a:r>
                      <a:r>
                        <a:rPr lang="ja-JP" altLang="en-US" sz="1000" b="0" i="0" dirty="0">
                          <a:solidFill>
                            <a:srgbClr val="000000"/>
                          </a:solidFill>
                          <a:effectLst/>
                          <a:latin typeface="+mn-lt"/>
                          <a:ea typeface="+mn-ea"/>
                        </a:rPr>
                        <a:t>第</a:t>
                      </a:r>
                      <a:r>
                        <a:rPr lang="en-US" altLang="ja-JP" sz="1000" b="0" i="0" dirty="0">
                          <a:solidFill>
                            <a:srgbClr val="000000"/>
                          </a:solidFill>
                          <a:effectLst/>
                          <a:latin typeface="+mn-lt"/>
                          <a:ea typeface="+mn-ea"/>
                        </a:rPr>
                        <a:t>28</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(1)</a:t>
                      </a:r>
                      <a:r>
                        <a:rPr lang="ja-JP" altLang="en-US" sz="1000" b="0" i="0" dirty="0">
                          <a:solidFill>
                            <a:srgbClr val="000000"/>
                          </a:solidFill>
                          <a:effectLst/>
                          <a:latin typeface="+mn-lt"/>
                          <a:ea typeface="+mn-ea"/>
                        </a:rPr>
                        <a:t>は、医療提供者が患者の健康記録にアクセスする権限を与えるもので、患者の同意が必要である。これは研究目的にも及び、患者の同意を必要とする。</a:t>
                      </a:r>
                      <a:r>
                        <a:rPr lang="ja-JP" altLang="en-US" sz="1000" dirty="0">
                          <a:solidFill>
                            <a:srgbClr val="000000"/>
                          </a:solidFill>
                          <a:latin typeface="+mn-lt"/>
                          <a:ea typeface="+mn-ea"/>
                        </a:rPr>
                        <a:t>また、個人情報の収集や処理に関しては、情報対象者の同意や法的理由等により必要であることが求められている。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第</a:t>
                      </a:r>
                      <a:r>
                        <a:rPr lang="en-US" altLang="ja-JP" sz="1000" dirty="0">
                          <a:solidFill>
                            <a:srgbClr val="000000"/>
                          </a:solidFill>
                          <a:latin typeface="+mn-lt"/>
                          <a:ea typeface="+mn-ea"/>
                        </a:rPr>
                        <a:t>28</a:t>
                      </a:r>
                      <a:r>
                        <a:rPr lang="ja-JP" altLang="en-US" sz="1000" dirty="0">
                          <a:solidFill>
                            <a:srgbClr val="000000"/>
                          </a:solidFill>
                          <a:latin typeface="+mn-lt"/>
                          <a:ea typeface="+mn-ea"/>
                        </a:rPr>
                        <a:t>条</a:t>
                      </a:r>
                      <a:r>
                        <a:rPr lang="en-US" altLang="ja-JP" sz="1000" dirty="0">
                          <a:solidFill>
                            <a:srgbClr val="000000"/>
                          </a:solidFill>
                          <a:latin typeface="+mn-lt"/>
                          <a:ea typeface="+mn-ea"/>
                        </a:rPr>
                        <a:t>(2)</a:t>
                      </a:r>
                      <a:r>
                        <a:rPr lang="ja-JP" altLang="en-US" sz="1000" dirty="0">
                          <a:solidFill>
                            <a:srgbClr val="000000"/>
                          </a:solidFill>
                          <a:latin typeface="+mn-lt"/>
                          <a:ea typeface="+mn-ea"/>
                        </a:rPr>
                        <a:t>は、研究、教育、調査のために患者の医療情報にアクセスすることを、患者や当局の承認なしに許可している。ただし、当該研究データに個人を特定できる情報が含まれていないことを条件とする。</a:t>
                      </a:r>
                      <a:endParaRPr lang="en-US" altLang="ja-JP" sz="10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テキスト ボックス 14">
            <a:extLst>
              <a:ext uri="{FF2B5EF4-FFF2-40B4-BE49-F238E27FC236}">
                <a16:creationId xmlns:a16="http://schemas.microsoft.com/office/drawing/2014/main" id="{8C0135BD-BC03-4A47-B907-695E37CDF060}"/>
              </a:ext>
            </a:extLst>
          </p:cNvPr>
          <p:cNvSpPr txBox="1"/>
          <p:nvPr/>
        </p:nvSpPr>
        <p:spPr>
          <a:xfrm>
            <a:off x="200472" y="6597352"/>
            <a:ext cx="950505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 DLA</a:t>
            </a:r>
            <a:r>
              <a:rPr lang="ja-JP" altLang="en-US" sz="800" dirty="0"/>
              <a:t> </a:t>
            </a:r>
            <a:r>
              <a:rPr lang="en-US" altLang="ja-JP" sz="800" dirty="0"/>
              <a:t>piper</a:t>
            </a:r>
            <a:r>
              <a:rPr lang="ja-JP" altLang="en-US" sz="800" dirty="0"/>
              <a:t>、 </a:t>
            </a:r>
            <a:r>
              <a:rPr lang="en-US" altLang="ja-JP" sz="800" dirty="0" err="1"/>
              <a:t>Mondaq</a:t>
            </a:r>
            <a:r>
              <a:rPr lang="ja-JP" altLang="en-US" sz="800" dirty="0"/>
              <a:t>「</a:t>
            </a:r>
            <a:r>
              <a:rPr lang="en-US" altLang="ja-JP" sz="800" dirty="0"/>
              <a:t>Nigeria: Privacy and Security in Nigeria’s Health-Care Sector</a:t>
            </a:r>
            <a:r>
              <a:rPr lang="ja-JP" altLang="en-US" sz="800" dirty="0"/>
              <a:t>」、</a:t>
            </a:r>
            <a:r>
              <a:rPr lang="en-US" altLang="ja-JP" sz="800" dirty="0"/>
              <a:t>SSRN</a:t>
            </a:r>
            <a:r>
              <a:rPr lang="ja-JP" altLang="en-US" sz="800" dirty="0"/>
              <a:t>「</a:t>
            </a:r>
            <a:r>
              <a:rPr lang="en-US" altLang="ja-JP" sz="800" dirty="0"/>
              <a:t>Data Localization: The Effects on Cloud Adoption in Nigeria</a:t>
            </a:r>
            <a:r>
              <a:rPr lang="ja-JP" altLang="en-US" sz="800" dirty="0"/>
              <a:t>」</a:t>
            </a:r>
            <a:endParaRPr lang="en-US" altLang="ja-JP" sz="800" dirty="0"/>
          </a:p>
        </p:txBody>
      </p:sp>
    </p:spTree>
    <p:extLst>
      <p:ext uri="{BB962C8B-B14F-4D97-AF65-F5344CB8AC3E}">
        <p14:creationId xmlns:p14="http://schemas.microsoft.com/office/powerpoint/2010/main" val="1035461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 altLang="ja-JP" dirty="0"/>
              <a:t>ナイジェリア</a:t>
            </a:r>
            <a:r>
              <a:rPr lang="ja" altLang="en-US" dirty="0"/>
              <a:t>／医療関連／保険</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34817" y="1082636"/>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2023年、ナイジェリアにおける個人データ保護の枠組みを提供するために、ナイジェリアデータ保護規則（NDPR）2019およびNDPR実施基盤2019に代わる法律として、ナイジェリアデータ保護法2023（NDPA）が制定され</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た</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3225690677"/>
              </p:ext>
            </p:extLst>
          </p:nvPr>
        </p:nvGraphicFramePr>
        <p:xfrm>
          <a:off x="201526" y="1628800"/>
          <a:ext cx="9504000" cy="4811896"/>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ja" sz="1000" noProof="1">
                          <a:latin typeface="+mj-ea"/>
                          <a:ea typeface="+mj-ea"/>
                        </a:rPr>
                        <a:t>提供する</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0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algn="l"/>
                      <a:r>
                        <a:rPr lang="ja" sz="1000" noProof="1">
                          <a:latin typeface="+mj-ea"/>
                          <a:ea typeface="+mj-ea"/>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000" noProof="1">
                          <a:latin typeface="+mj-ea"/>
                          <a:ea typeface="+mj-ea"/>
                        </a:rPr>
                        <a:t>データ主体の基本的な権利と自由、利益を保護し、個人データの処理を規制し、データ主体の権利を保護し、データ管理者とデータ処理者が義務を履行することを確保し、データ保護とプライバシーの問題を監督する規制機関を設立し、国家デジタル経済の法的基盤を強化す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algn="l"/>
                      <a:r>
                        <a:rPr lang="ja" sz="1000" noProof="1">
                          <a:latin typeface="+mj-ea"/>
                          <a:ea typeface="+mj-ea"/>
                        </a:rPr>
                        <a:t>範囲</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データ管理者または処理者がナイジェリアに住所、居住、または運営しているかどうかに関係なく、ナイジェリアの個人の個人データを処理す</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algn="l"/>
                      <a:r>
                        <a:rPr lang="ja" sz="1000" noProof="1">
                          <a:latin typeface="+mj-ea"/>
                          <a:ea typeface="+mj-ea"/>
                        </a:rPr>
                        <a:t>同意</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データ管理者は、データ主体の同意を証明する責任を負う。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algn="l"/>
                      <a:r>
                        <a:rPr lang="ja" sz="1000" noProof="1">
                          <a:latin typeface="+mj-ea"/>
                          <a:ea typeface="+mj-ea"/>
                        </a:rPr>
                        <a:t>データ処理の原則</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は、特定の目的のために公正、合法、かつ透明性をもって処理され、必要なデータに限定され、正確かつ最新の状態に保たれ、必要な期間のみ保持され、不正アクセス、紛失、または悪用から保護されるものとす</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algn="l"/>
                      <a:r>
                        <a:rPr lang="ja" sz="1000" noProof="1">
                          <a:latin typeface="+mj-ea"/>
                          <a:ea typeface="+mj-ea"/>
                        </a:rPr>
                        <a:t>データ処理の法的根拠</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個人データは、データ主体の同意を得て、または契約上の義務、法令遵守、重要な利益の保護、公共の利益の任務、またはデータ主体の権利に優先しない正当な利益のために必要な場合に処理されることがあ</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90152928"/>
                  </a:ext>
                </a:extLst>
              </a:tr>
              <a:tr h="275396">
                <a:tc>
                  <a:txBody>
                    <a:bodyPr/>
                    <a:lstStyle/>
                    <a:p>
                      <a:pPr algn="l"/>
                      <a:r>
                        <a:rPr lang="ja" sz="1000" noProof="1">
                          <a:latin typeface="+mj-ea"/>
                          <a:ea typeface="+mj-ea"/>
                        </a:rPr>
                        <a:t>個人データの国境を越えた移転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個人データは、受信側の国または団体が適切なレベルのデータ保護を提供している場合、またはナイジェリアデータ保護法 2023 に基づいて設定された承認済みの保護措置と条件を満たしている場合に限り、ナイジェリアデータ保護委員会の監督の下、ナイジェリア国外に転送でき</a:t>
                      </a:r>
                      <a:r>
                        <a:rPr lang="ja-JP" altLang="en-US" sz="1000" noProof="1">
                          <a:latin typeface="+mj-ea"/>
                          <a:ea typeface="+mj-ea"/>
                        </a:rPr>
                        <a:t>る</a:t>
                      </a:r>
                      <a:r>
                        <a:rPr lang="ja" sz="1000" noProof="1">
                          <a:latin typeface="+mj-ea"/>
                          <a:ea typeface="+mj-ea"/>
                        </a:rPr>
                        <a:t>。</a:t>
                      </a:r>
                    </a:p>
                    <a:p>
                      <a:pPr marL="171450" indent="-171450">
                        <a:buFont typeface="Courier New" panose="02070309020205020404" pitchFamily="49" charset="0"/>
                        <a:buChar char="o"/>
                      </a:pPr>
                      <a:r>
                        <a:rPr lang="ja" sz="1000" noProof="1">
                          <a:latin typeface="+mj-ea"/>
                          <a:ea typeface="+mj-ea"/>
                        </a:rPr>
                        <a:t>データ主体が身体的または法的に同意を与えることができない場合、データ主体または他の人の重大な利益を保護するために移転が必要な場合は、保護が適切でない状態でデータを別の国に移転することができ</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75396">
                <a:tc>
                  <a:txBody>
                    <a:bodyPr/>
                    <a:lstStyle/>
                    <a:p>
                      <a:pPr algn="l"/>
                      <a:r>
                        <a:rPr lang="ja" sz="1000" noProof="1">
                          <a:latin typeface="+mj-ea"/>
                          <a:ea typeface="+mj-ea"/>
                        </a:rPr>
                        <a:t>データのセキュリティ</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データ管理者および処理者は、個人データのセキュリティ、整合性、機密性を確保し、不正アクセス、紛失、または誤用を防ぐために、暗号化、匿名化、リスク評価、システム復元力などの適切な技術的および組織的対策を実施する必要があ</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47656361"/>
                  </a:ext>
                </a:extLst>
              </a:tr>
              <a:tr h="275396">
                <a:tc>
                  <a:txBody>
                    <a:bodyPr/>
                    <a:lstStyle/>
                    <a:p>
                      <a:pPr algn="l"/>
                      <a:r>
                        <a:rPr lang="ja" sz="1000" noProof="1">
                          <a:latin typeface="+mj-ea"/>
                          <a:ea typeface="+mj-ea"/>
                        </a:rPr>
                        <a:t>データ侵害</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データ管理者は、個人の権利を危険にさらす個人データの漏洩を認識してから 72 時間以内にナイジェリア データ保護委員会に通知する必要があり、漏洩が大きなリスクをもたらす場合には影響を受けるデータ主体に通知する必要があ</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50440339"/>
                  </a:ext>
                </a:extLst>
              </a:tr>
              <a:tr h="267283">
                <a:tc>
                  <a:txBody>
                    <a:bodyPr/>
                    <a:lstStyle/>
                    <a:p>
                      <a:r>
                        <a:rPr lang="ja" sz="1000" noProof="1">
                          <a:latin typeface="+mj-ea"/>
                          <a:ea typeface="+mj-ea"/>
                        </a:rPr>
                        <a:t>規制当局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個人データ保護を規制および監督し、国内および国際基準への準拠を確保し、データ管理者/処理者の登録および監督、認識の促進、苦情の処理、およびデータプライバシーポリシーに関する政府の指導を行うナイジェリアデータ保護委員会を設立す</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299001">
                <a:tc>
                  <a:txBody>
                    <a:bodyPr/>
                    <a:lstStyle/>
                    <a:p>
                      <a:r>
                        <a:rPr lang="ja" sz="1000" noProof="1">
                          <a:latin typeface="+mj-ea"/>
                          <a:ea typeface="+mj-ea"/>
                        </a:rPr>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ja" sz="1000" noProof="1">
                          <a:latin typeface="+mj-ea"/>
                          <a:ea typeface="+mj-ea"/>
                        </a:rPr>
                        <a:t>データ主体は、個人データにアクセスする権利、そのデータがどのように処理されるかを知る権利、コピーを取得する権利、訂正または削除を要求する権利、処理を制限する権利、処理に異議を申し立てる権利、同意を撤回する権利、およびナイジェリアデータ保護委員会に苦情を申し立てる権利を有す</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01947696"/>
                  </a:ext>
                </a:extLst>
              </a:tr>
              <a:tr h="299001">
                <a:tc>
                  <a:txBody>
                    <a:bodyPr/>
                    <a:lstStyle/>
                    <a:p>
                      <a:r>
                        <a:rPr lang="ja" sz="1000" noProof="1">
                          <a:latin typeface="+mj-ea"/>
                          <a:ea typeface="+mj-ea"/>
                        </a:rPr>
                        <a:t>データ保護責任者</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主要なデータ管理者は、データ保護法の専門知識を持つデータ保護責任者を任命し、コンプライアンスに関する助言、データ処理方法の監視、ナイジェリア データ保護委員会との連絡窓口としての役割を果たす必要があ</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1705067"/>
                  </a:ext>
                </a:extLst>
              </a:tr>
              <a:tr h="299001">
                <a:tc>
                  <a:txBody>
                    <a:bodyPr/>
                    <a:lstStyle/>
                    <a:p>
                      <a:r>
                        <a:rPr lang="ja" sz="1000" noProof="1">
                          <a:latin typeface="+mj-ea"/>
                          <a:ea typeface="+mj-ea"/>
                        </a:rPr>
                        <a:t>データプライバシー影響評価</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データ管理者は、個人の権利と自由に高いリスクをもたらす可能性のある個人データを処理する前に、データプライバシー影響評価を実施し、リスクを特定して保護策を実施し、依然としてリスクが高い場合はナイジェリアデータ保護委員会に相談する必要があ</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98613213"/>
                  </a:ext>
                </a:extLst>
              </a:tr>
            </a:tbl>
          </a:graphicData>
        </a:graphic>
      </p:graphicFrame>
      <p:sp>
        <p:nvSpPr>
          <p:cNvPr id="4" name="テキスト ボックス 14">
            <a:extLst>
              <a:ext uri="{FF2B5EF4-FFF2-40B4-BE49-F238E27FC236}">
                <a16:creationId xmlns:a16="http://schemas.microsoft.com/office/drawing/2014/main" id="{6760938E-8463-5399-F296-2AAADA74D46E}"/>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ナイジェリアデータ保護委員会</a:t>
            </a:r>
            <a:r>
              <a:rPr lang="ja-JP" altLang="en-US" sz="800" dirty="0">
                <a:solidFill>
                  <a:srgbClr val="000000"/>
                </a:solidFill>
              </a:rPr>
              <a:t>（２０２６年３月時点）</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 altLang="ja-JP" dirty="0"/>
              <a:t>ナイジェリア</a:t>
            </a:r>
            <a:r>
              <a:rPr lang="ja" altLang="en-US" dirty="0"/>
              <a:t>／医療関連／保険</a:t>
            </a:r>
            <a:endParaRPr kumimoji="1" lang="en-US" dirty="0"/>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46518"/>
            <a:ext cx="9505056" cy="6925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法律では、健康データは機密個人データとして分類され、その処理は禁止されてい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。ただし、明示的な同意が得られた場合、または雇用義務、重大な利益、法的請求、公共の利益、ヘルスケア、公衆衛生のために必要な場合は、機密個人データの処理が許可され</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4952552" y="1939978"/>
            <a:ext cx="4727574" cy="2211259"/>
            <a:chOff x="210900" y="3933056"/>
            <a:chExt cx="2509852" cy="3660014"/>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323748"/>
              <a:ext cx="2509852" cy="3269322"/>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個人に関する個人データ：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遺伝的および生体認証データ、人種または民族的起源</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良心や哲学を反映するような宗教的または類似の信念</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健康状態と性生活</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政治的意見や所属</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労働組合の会員数</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委員会が定めるその他の情報</a:t>
              </a: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200025" y="1939975"/>
            <a:ext cx="4104902" cy="1808715"/>
            <a:chOff x="210900" y="3933056"/>
            <a:chExt cx="2509852" cy="2902377"/>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個人データ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317087"/>
              <a:ext cx="2509852" cy="2277290"/>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識別子を参照することにより、直接的または間接的に識別できる、または識別可能な個人に関する情報。</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0" dirty="0">
                  <a:ln>
                    <a:noFill/>
                  </a:ln>
                  <a:solidFill>
                    <a:srgbClr val="000000"/>
                  </a:solidFill>
                  <a:effectLst/>
                  <a:uLnTx/>
                  <a:uFillTx/>
                  <a:latin typeface="Yu Gothic UI"/>
                  <a:ea typeface="Yu Gothic UI"/>
                  <a:cs typeface="+mn-cs"/>
                </a:rPr>
                <a:t>名前、識別番号、位置データ、オンライン識別子</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0" dirty="0">
                  <a:ln>
                    <a:noFill/>
                  </a:ln>
                  <a:solidFill>
                    <a:srgbClr val="000000"/>
                  </a:solidFill>
                  <a:effectLst/>
                  <a:uLnTx/>
                  <a:uFillTx/>
                  <a:latin typeface="Yu Gothic UI"/>
                  <a:ea typeface="Yu Gothic UI"/>
                  <a:cs typeface="+mn-cs"/>
                </a:rPr>
                <a:t>その個人の身体的、生理学的、遺伝的、心理的、文化的、社会的、または経済的アイデンティティに特有の要因</a:t>
              </a:r>
            </a:p>
          </p:txBody>
        </p:sp>
      </p:grpSp>
      <p:grpSp>
        <p:nvGrpSpPr>
          <p:cNvPr id="18" name="Group 17">
            <a:extLst>
              <a:ext uri="{FF2B5EF4-FFF2-40B4-BE49-F238E27FC236}">
                <a16:creationId xmlns:a16="http://schemas.microsoft.com/office/drawing/2014/main" id="{2D948681-BEB0-19FA-2413-227E3953C905}"/>
              </a:ext>
            </a:extLst>
          </p:cNvPr>
          <p:cNvGrpSpPr/>
          <p:nvPr/>
        </p:nvGrpSpPr>
        <p:grpSpPr>
          <a:xfrm>
            <a:off x="4434087" y="2304358"/>
            <a:ext cx="374897" cy="756093"/>
            <a:chOff x="-1383705" y="1484213"/>
            <a:chExt cx="286889" cy="360040"/>
          </a:xfrm>
        </p:grpSpPr>
        <p:sp>
          <p:nvSpPr>
            <p:cNvPr id="19" name="Isosceles Triangle 18">
              <a:extLst>
                <a:ext uri="{FF2B5EF4-FFF2-40B4-BE49-F238E27FC236}">
                  <a16:creationId xmlns:a16="http://schemas.microsoft.com/office/drawing/2014/main" id="{4DE6F79B-52D8-197C-B09E-E735A7F5B938}"/>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0" name="Isosceles Triangle 19">
              <a:extLst>
                <a:ext uri="{FF2B5EF4-FFF2-40B4-BE49-F238E27FC236}">
                  <a16:creationId xmlns:a16="http://schemas.microsoft.com/office/drawing/2014/main" id="{4CFB0A77-E624-90D7-60ED-8B96DCEF6136}"/>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27" name="TextBox 26">
            <a:extLst>
              <a:ext uri="{FF2B5EF4-FFF2-40B4-BE49-F238E27FC236}">
                <a16:creationId xmlns:a16="http://schemas.microsoft.com/office/drawing/2014/main" id="{F4D945C6-4142-0CA0-5897-A284F1FF5B94}"/>
              </a:ext>
            </a:extLst>
          </p:cNvPr>
          <p:cNvSpPr txBox="1"/>
          <p:nvPr/>
        </p:nvSpPr>
        <p:spPr>
          <a:xfrm>
            <a:off x="219142" y="3725972"/>
            <a:ext cx="9473225" cy="29335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センシティブな個人データの処理が許可される場合</a:t>
            </a:r>
            <a:r>
              <a:rPr kumimoji="1" lang="en-US" altLang="ja" sz="1200" b="1" i="0" u="sng" strike="noStrike" kern="1200" cap="none" spc="0" normalizeH="0" baseline="0" noProof="1">
                <a:ln>
                  <a:noFill/>
                </a:ln>
                <a:solidFill>
                  <a:srgbClr val="000000"/>
                </a:solidFill>
                <a:effectLst/>
                <a:uLnTx/>
                <a:uFillTx/>
                <a:latin typeface="Yu Gothic UI"/>
                <a:ea typeface="Yu Gothic UI"/>
                <a:cs typeface="+mn-cs"/>
              </a:rPr>
              <a:t>:</a:t>
            </a:r>
          </a:p>
        </p:txBody>
      </p:sp>
      <p:graphicFrame>
        <p:nvGraphicFramePr>
          <p:cNvPr id="28" name="Table 27">
            <a:extLst>
              <a:ext uri="{FF2B5EF4-FFF2-40B4-BE49-F238E27FC236}">
                <a16:creationId xmlns:a16="http://schemas.microsoft.com/office/drawing/2014/main" id="{F93451CD-213B-A637-1F16-F6DA448AD198}"/>
              </a:ext>
            </a:extLst>
          </p:cNvPr>
          <p:cNvGraphicFramePr>
            <a:graphicFrameLocks noGrp="1"/>
          </p:cNvGraphicFramePr>
          <p:nvPr/>
        </p:nvGraphicFramePr>
        <p:xfrm>
          <a:off x="200025" y="4007696"/>
          <a:ext cx="9504000" cy="2517648"/>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359664">
                <a:tc>
                  <a:txBody>
                    <a:bodyPr/>
                    <a:lstStyle/>
                    <a:p>
                      <a:pPr algn="ctr"/>
                      <a:r>
                        <a:rPr lang="ja" sz="1050" b="0" dirty="0">
                          <a:solidFill>
                            <a:schemeClr val="tx1"/>
                          </a:solidFill>
                          <a:latin typeface="+mj-ea"/>
                          <a:ea typeface="+mj-ea"/>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特定の目的のためにデータ主体の明示的な同意を得た場合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59664">
                <a:tc>
                  <a:txBody>
                    <a:bodyPr/>
                    <a:lstStyle/>
                    <a:p>
                      <a:pPr algn="ctr"/>
                      <a:r>
                        <a:rPr lang="ja" sz="1050" b="0" dirty="0">
                          <a:solidFill>
                            <a:schemeClr val="tx1"/>
                          </a:solidFill>
                          <a:latin typeface="+mj-ea"/>
                          <a:ea typeface="+mj-ea"/>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 sz="1050" b="0" dirty="0">
                          <a:solidFill>
                            <a:schemeClr val="tx1"/>
                          </a:solidFill>
                          <a:latin typeface="+mj-ea"/>
                          <a:ea typeface="+mj-ea"/>
                        </a:rPr>
                        <a:t>雇用または社会保障の法的義務を履行するために必要な場合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359664">
                <a:tc>
                  <a:txBody>
                    <a:bodyPr/>
                    <a:lstStyle/>
                    <a:p>
                      <a:pPr algn="ctr"/>
                      <a:r>
                        <a:rPr lang="ja" sz="1050" b="0" dirty="0">
                          <a:solidFill>
                            <a:schemeClr val="tx1"/>
                          </a:solidFill>
                          <a:latin typeface="+mj-ea"/>
                          <a:ea typeface="+mj-ea"/>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同意が得られない場合にデータ主体または他の人の重大な利益を保護するため</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39382644"/>
                  </a:ext>
                </a:extLst>
              </a:tr>
              <a:tr h="359664">
                <a:tc>
                  <a:txBody>
                    <a:bodyPr/>
                    <a:lstStyle/>
                    <a:p>
                      <a:pPr algn="ctr"/>
                      <a:r>
                        <a:rPr lang="ja" sz="1050" b="0" dirty="0">
                          <a:solidFill>
                            <a:schemeClr val="tx1"/>
                          </a:solidFill>
                          <a:latin typeface="+mj-ea"/>
                          <a:ea typeface="+mj-ea"/>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非営利団体が、メンバーに関連する正当な活動のために適切な保護措置を講じる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7484034"/>
                  </a:ext>
                </a:extLst>
              </a:tr>
              <a:tr h="359664">
                <a:tc>
                  <a:txBody>
                    <a:bodyPr/>
                    <a:lstStyle/>
                    <a:p>
                      <a:pPr algn="ctr"/>
                      <a:r>
                        <a:rPr lang="ja" sz="1050" b="0" dirty="0">
                          <a:solidFill>
                            <a:schemeClr val="tx1"/>
                          </a:solidFill>
                          <a:latin typeface="+mj-ea"/>
                          <a:ea typeface="+mj-ea"/>
                        </a:rPr>
                        <a:t>⑤</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法的請求または法的手続きを確立、行使、または防御するため、および法的請求または法的手続きを確立、行使、または防御するため</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99542231"/>
                  </a:ext>
                </a:extLst>
              </a:tr>
              <a:tr h="359664">
                <a:tc>
                  <a:txBody>
                    <a:bodyPr/>
                    <a:lstStyle/>
                    <a:p>
                      <a:pPr algn="ctr"/>
                      <a:r>
                        <a:rPr kumimoji="1" lang="ja" sz="1050" b="0" kern="1200" dirty="0">
                          <a:solidFill>
                            <a:schemeClr val="tx1"/>
                          </a:solidFill>
                          <a:latin typeface="+mj-ea"/>
                          <a:ea typeface="+mn-ea"/>
                          <a:cs typeface="+mn-cs"/>
                        </a:rPr>
                        <a:t>⑥</a:t>
                      </a:r>
                      <a:endParaRPr lang="en-US" sz="1050" b="0" dirty="0">
                        <a:solidFill>
                          <a:schemeClr val="tx1"/>
                        </a:solidFill>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守秘義務を負った専門家による医療または地域福祉のため、および必要な安全措置を講じた公衆衛生目的のため</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05096758"/>
                  </a:ext>
                </a:extLst>
              </a:tr>
              <a:tr h="359664">
                <a:tc>
                  <a:txBody>
                    <a:bodyPr/>
                    <a:lstStyle/>
                    <a:p>
                      <a:pPr algn="ctr"/>
                      <a:r>
                        <a:rPr lang="ja" sz="1050" b="0" dirty="0">
                          <a:solidFill>
                            <a:schemeClr val="tx1"/>
                          </a:solidFill>
                          <a:latin typeface="+mj-ea"/>
                          <a:ea typeface="+mj-ea"/>
                        </a:rPr>
                        <a:t>⑦</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法的保護措置を伴う公益目的のアーカイブ、歴史、統計、または科学的研究のため</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2868111"/>
                  </a:ext>
                </a:extLst>
              </a:tr>
            </a:tbl>
          </a:graphicData>
        </a:graphic>
      </p:graphicFrame>
      <p:sp>
        <p:nvSpPr>
          <p:cNvPr id="5" name="テキスト ボックス 14">
            <a:extLst>
              <a:ext uri="{FF2B5EF4-FFF2-40B4-BE49-F238E27FC236}">
                <a16:creationId xmlns:a16="http://schemas.microsoft.com/office/drawing/2014/main" id="{27B5DD24-EE65-7256-78FC-803B2A970605}"/>
              </a:ext>
            </a:extLst>
          </p:cNvPr>
          <p:cNvSpPr txBox="1"/>
          <p:nvPr/>
        </p:nvSpPr>
        <p:spPr>
          <a:xfrm>
            <a:off x="200472" y="6571064"/>
            <a:ext cx="9073008" cy="144016"/>
          </a:xfrm>
          <a:prstGeom prst="rect">
            <a:avLst/>
          </a:prstGeom>
          <a:noFill/>
        </p:spPr>
        <p:txBody>
          <a:bodyPr wrap="square" lIns="0" tIns="0" rIns="0" bIns="0" rtlCol="0">
            <a:noAutofit/>
          </a:bodyPr>
          <a:lstStyle/>
          <a:p>
            <a:pPr marL="328613" lvl="0" indent="-328613">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ナイジェリアデータ保護委員会</a:t>
            </a:r>
            <a:r>
              <a:rPr lang="ja-JP" altLang="en-US" sz="800" dirty="0">
                <a:solidFill>
                  <a:srgbClr val="000000"/>
                </a:solidFill>
              </a:rPr>
              <a:t>（２０２６年３月時点）</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318035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574378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Use of indigenous language for clinical clerkship: a cross-sectional survey in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IJSCL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Greetings and Politeness in Doctor-Client Encounters in Southwestern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5" name="テキスト ボックス 4">
            <a:extLst>
              <a:ext uri="{FF2B5EF4-FFF2-40B4-BE49-F238E27FC236}">
                <a16:creationId xmlns:a16="http://schemas.microsoft.com/office/drawing/2014/main" id="{A86E7FBA-9517-F27C-6DFD-C2DE6775AA8D}"/>
              </a:ext>
            </a:extLst>
          </p:cNvPr>
          <p:cNvSpPr txBox="1"/>
          <p:nvPr/>
        </p:nvSpPr>
        <p:spPr>
          <a:xfrm>
            <a:off x="200024" y="981075"/>
            <a:ext cx="8569325" cy="4381777"/>
          </a:xfrm>
          <a:prstGeom prst="rect">
            <a:avLst/>
          </a:prstGeom>
          <a:noFill/>
        </p:spPr>
        <p:txBody>
          <a:bodyPr wrap="square">
            <a:spAutoFit/>
          </a:bodyPr>
          <a:lstStyle/>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ナイジェリアの医療現場では、一般的に英語での意思疎通は可能であり、ほとんどの医師は英語でのコミュニケーションが可能である。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による、ナイジェリアのエキティ州にある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つの医科大学の学生を対象とした横断調査では、以下のような結果が表れた。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nSpc>
                <a:spcPct val="150000"/>
              </a:lnSpc>
              <a:spcAft>
                <a:spcPts val="200"/>
              </a:spcAft>
              <a:buClr>
                <a:srgbClr val="5F8AC3"/>
              </a:buCl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名の医学生（男性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名、女性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名）を対象とした。ほとんどの学生（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％）は、英語で医学を学んでいるにもかかわらず、診療参加型臨床実習でヨルバ語を使用、通訳を必要とした学生は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％のみだった。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nSpc>
                <a:spcPct val="150000"/>
              </a:lnSpc>
              <a:spcAft>
                <a:spcPts val="200"/>
              </a:spcAft>
              <a:buClr>
                <a:srgbClr val="5F8AC3"/>
              </a:buCl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また、ほとんどの学生（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％）は、医学部のカリキュラムに先住民の言語を取り入れることを支持し、医学部で先住民の言語を教えることがコミュニケーション能力を高めることに賛同した。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ナイジェリア南西部の病院では、英語だけではなく、ナイジェリア英語、ピジン語、ヨルバ語などの地域言語も用いられる。基本的に使用言語は医師が主導されるが、患者の好みにより変化する可能性もある。医師が患者の記録を持っている場合、その出身州や名前を参考にする場合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lnSpc>
                <a:spcPct val="150000"/>
              </a:lnSpc>
              <a:spcAft>
                <a:spcPts val="200"/>
              </a:spcAft>
              <a:buClr>
                <a:srgbClr val="5F8AC3"/>
              </a:buClr>
              <a:buFont typeface="Arial" panose="020B0604020202020204" pitchFamily="34" charset="0"/>
              <a:buChar cha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noChangeAspect="1"/>
          </p:cNvGraphicFramePr>
          <p:nvPr>
            <p:custDataLst>
              <p:tags r:id="rId1"/>
            </p:custDataLst>
            <p:extLst>
              <p:ext uri="{D42A27DB-BD31-4B8C-83A1-F6EECF244321}">
                <p14:modId xmlns:p14="http://schemas.microsoft.com/office/powerpoint/2010/main" val="2889307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45" name="テキスト ボックス 44"/>
          <p:cNvSpPr txBox="1"/>
          <p:nvPr/>
        </p:nvSpPr>
        <p:spPr>
          <a:xfrm>
            <a:off x="344488" y="6525344"/>
            <a:ext cx="9649072" cy="144761"/>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米国務省「</a:t>
            </a:r>
            <a:r>
              <a:rPr lang="en-US" altLang="ja-JP" sz="800" dirty="0"/>
              <a:t>Nigeria – Country Commercial Guide</a:t>
            </a:r>
            <a:r>
              <a:rPr lang="ja-JP" altLang="en-US" sz="800" dirty="0"/>
              <a:t>」、</a:t>
            </a:r>
            <a:r>
              <a:rPr lang="en-US" altLang="ja-JP" sz="800" dirty="0"/>
              <a:t>NIA</a:t>
            </a:r>
            <a:r>
              <a:rPr lang="ja-JP" altLang="en-US" sz="800" dirty="0"/>
              <a:t>「</a:t>
            </a:r>
            <a:r>
              <a:rPr lang="en-US" altLang="ja-JP" sz="800" dirty="0"/>
              <a:t>Undergraduate medical education in Nigeria: current standard and the need for advancement</a:t>
            </a:r>
            <a:r>
              <a:rPr lang="ja-JP" altLang="en-US" sz="800" dirty="0"/>
              <a:t>」</a:t>
            </a:r>
            <a:r>
              <a:rPr lang="en-US" altLang="ja-JP" sz="800" dirty="0"/>
              <a:t>Nigeria Finder</a:t>
            </a:r>
            <a:r>
              <a:rPr lang="ja-JP" altLang="en-US" sz="800" dirty="0"/>
              <a:t>「</a:t>
            </a:r>
            <a:r>
              <a:rPr lang="en-US" altLang="ja-JP" sz="800" dirty="0"/>
              <a:t>Studying Medicine in Nigeria: Step By Step Guide</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B4D10AB2-617F-C016-01A6-EAC738403433}"/>
              </a:ext>
            </a:extLst>
          </p:cNvPr>
          <p:cNvSpPr txBox="1"/>
          <p:nvPr/>
        </p:nvSpPr>
        <p:spPr>
          <a:xfrm>
            <a:off x="200472" y="1124744"/>
            <a:ext cx="9505056" cy="2115131"/>
          </a:xfrm>
          <a:prstGeom prst="rect">
            <a:avLst/>
          </a:prstGeom>
          <a:noFill/>
        </p:spPr>
        <p:txBody>
          <a:bodyPr wrap="square" lIns="0" tIns="0" rIns="0" bIns="0" rtlCol="0">
            <a:spAutoFit/>
          </a:bodyPr>
          <a:lstStyle/>
          <a:p>
            <a:pPr marL="190500" indent="-190500">
              <a:lnSpc>
                <a:spcPct val="150000"/>
              </a:lnSpc>
              <a:spcAft>
                <a:spcPts val="200"/>
              </a:spcAft>
              <a:buClr>
                <a:srgbClr val="5F8AC3"/>
              </a:buClr>
              <a:buFont typeface="Wingdings" panose="05000000000000000000" pitchFamily="2" charset="2"/>
              <a:buChar char="n"/>
            </a:pPr>
            <a:r>
              <a:rPr lang="ja" altLang="ja-JP" sz="1400" noProof="1">
                <a:latin typeface="Arial" panose="020B0604020202020204" pitchFamily="34" charset="0"/>
                <a:ea typeface="ＭＳ Ｐゴシック" panose="020B0600070205080204" pitchFamily="50" charset="-128"/>
                <a:cs typeface="Arial" panose="020B0604020202020204" pitchFamily="34" charset="0"/>
              </a:rPr>
              <a:t>ナイジェリアで医者になるには、次の手順</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を踏む必要がある。</a:t>
            </a:r>
            <a:endParaRPr lang="ja"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nSpc>
                <a:spcPct val="150000"/>
              </a:lnSpc>
              <a:spcBef>
                <a:spcPts val="300"/>
              </a:spcBef>
              <a:spcAft>
                <a:spcPts val="300"/>
              </a:spcAft>
              <a:buClr>
                <a:srgbClr val="5F8AC3"/>
              </a:buClr>
              <a:buFont typeface="Courier New" panose="02070309020205020404" pitchFamily="49" charset="0"/>
              <a:buChar char="o"/>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中等教育で数学、英語、生物学、化学、物理を学んでいること。</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nSpc>
                <a:spcPct val="150000"/>
              </a:lnSpc>
              <a:spcBef>
                <a:spcPts val="300"/>
              </a:spcBef>
              <a:spcAft>
                <a:spcPts val="300"/>
              </a:spcAft>
              <a:buClr>
                <a:srgbClr val="5F8AC3"/>
              </a:buClr>
              <a:buFont typeface="Courier New" panose="02070309020205020404" pitchFamily="49" charset="0"/>
              <a:buChar char="o"/>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医科大学に入学するためには、</a:t>
            </a:r>
            <a:r>
              <a:rPr lang="en-US" altLang="ja-JP" sz="1400" b="1" noProof="1">
                <a:latin typeface="Arial" panose="020B0604020202020204" pitchFamily="34" charset="0"/>
                <a:ea typeface="ＭＳ Ｐゴシック" panose="020B0600070205080204" pitchFamily="50" charset="-128"/>
                <a:cs typeface="Arial" panose="020B0604020202020204" pitchFamily="34" charset="0"/>
              </a:rPr>
              <a:t>UTME</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（統一三次試験）または</a:t>
            </a:r>
            <a:r>
              <a:rPr lang="en-US" altLang="ja-JP" sz="1400" b="1" noProof="1">
                <a:latin typeface="Arial" panose="020B0604020202020204" pitchFamily="34" charset="0"/>
                <a:ea typeface="ＭＳ Ｐゴシック" panose="020B0600070205080204" pitchFamily="50" charset="-128"/>
                <a:cs typeface="Arial" panose="020B0604020202020204" pitchFamily="34" charset="0"/>
              </a:rPr>
              <a:t>IJMB</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（中間合同入学試験）のいずれかを受験</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する必要がある。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nSpc>
                <a:spcPct val="150000"/>
              </a:lnSpc>
              <a:spcBef>
                <a:spcPts val="300"/>
              </a:spcBef>
              <a:spcAft>
                <a:spcPts val="300"/>
              </a:spcAft>
              <a:buClr>
                <a:srgbClr val="5F8AC3"/>
              </a:buClr>
              <a:buFont typeface="Courier New" panose="02070309020205020404" pitchFamily="49" charset="0"/>
              <a:buChar char="o"/>
            </a:pP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医学生は医学訓練に</a:t>
            </a:r>
            <a:r>
              <a:rPr lang="en-US" altLang="ja-JP" sz="1400" b="1" noProof="1">
                <a:latin typeface="Arial" panose="020B0604020202020204" pitchFamily="34" charset="0"/>
                <a:ea typeface="ＭＳ Ｐゴシック" panose="020B0600070205080204" pitchFamily="50" charset="-128"/>
                <a:cs typeface="Arial" panose="020B0604020202020204" pitchFamily="34" charset="0"/>
              </a:rPr>
              <a:t>6</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年を要する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。最初の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年間は解剖学、生理学、生化学の実習を含む前臨床実習に費やされる。最後の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年間は実際の臨床研修に費やされ、その後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年間のインターンがある。</a:t>
            </a:r>
            <a:endParaRPr lang="ja"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4607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17" name="テキスト ボックス 62">
            <a:extLst>
              <a:ext uri="{FF2B5EF4-FFF2-40B4-BE49-F238E27FC236}">
                <a16:creationId xmlns:a16="http://schemas.microsoft.com/office/drawing/2014/main" id="{A280B7F8-EAF3-4259-B3F0-88EDD806DFA7}"/>
              </a:ext>
            </a:extLst>
          </p:cNvPr>
          <p:cNvSpPr txBox="1"/>
          <p:nvPr/>
        </p:nvSpPr>
        <p:spPr>
          <a:xfrm>
            <a:off x="272480" y="6545168"/>
            <a:ext cx="8784976" cy="196945"/>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IntraHealth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Premium Times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Brain Drain: Nigeria needs 363,000 doctors but has only 24,000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BBC World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Why are so many doctors leaving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8E079FF2-54D8-CFF6-E765-5AFF684E9436}"/>
              </a:ext>
            </a:extLst>
          </p:cNvPr>
          <p:cNvSpPr txBox="1"/>
          <p:nvPr/>
        </p:nvSpPr>
        <p:spPr>
          <a:xfrm>
            <a:off x="200472" y="1125538"/>
            <a:ext cx="9505056" cy="4254563"/>
          </a:xfrm>
          <a:prstGeom prst="rect">
            <a:avLst/>
          </a:prstGeom>
          <a:noFill/>
        </p:spPr>
        <p:txBody>
          <a:bodyPr wrap="square" lIns="0" tIns="0" rIns="0" bIns="0" rtlCol="0">
            <a:spAutoFit/>
          </a:bodyPr>
          <a:lstStyle/>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200" dirty="0"/>
              <a:t>国立プライマリ・ヘルスケア開発機構（</a:t>
            </a:r>
            <a:r>
              <a:rPr lang="en-US" altLang="ja-JP" sz="1200" dirty="0"/>
              <a:t>NPHCDA</a:t>
            </a:r>
            <a:r>
              <a:rPr lang="ja-JP" altLang="en-US" sz="1200" dirty="0"/>
              <a:t>）の発表によると、同国の</a:t>
            </a:r>
            <a:r>
              <a:rPr lang="ja-JP" altLang="en-US" sz="1200" b="1" dirty="0"/>
              <a:t>医師数は人口</a:t>
            </a:r>
            <a:r>
              <a:rPr lang="en-US" altLang="ja-JP" sz="1200" b="1" dirty="0"/>
              <a:t>1</a:t>
            </a:r>
            <a:r>
              <a:rPr lang="ja-JP" altLang="en-US" sz="1200" b="1" dirty="0"/>
              <a:t>万人当たり</a:t>
            </a:r>
            <a:r>
              <a:rPr lang="en-US" altLang="ja-JP" sz="1200" b="1" dirty="0"/>
              <a:t>4</a:t>
            </a:r>
            <a:r>
              <a:rPr lang="ja-JP" altLang="en-US" sz="1200" b="1" dirty="0"/>
              <a:t>人で、</a:t>
            </a:r>
            <a:r>
              <a:rPr lang="en-US" altLang="ja-JP" sz="1200" b="1" dirty="0"/>
              <a:t>WHO</a:t>
            </a:r>
            <a:r>
              <a:rPr lang="ja-JP" altLang="en-US" sz="1200" b="1" dirty="0"/>
              <a:t>が推奨するレベル（人口</a:t>
            </a:r>
            <a:r>
              <a:rPr lang="en-US" altLang="ja-JP" sz="1200" b="1" dirty="0"/>
              <a:t>1</a:t>
            </a:r>
            <a:r>
              <a:rPr lang="ja-JP" altLang="en-US" sz="1200" b="1" dirty="0"/>
              <a:t>万人当たり</a:t>
            </a:r>
            <a:r>
              <a:rPr lang="en-US" altLang="ja-JP" sz="1200" b="1" dirty="0"/>
              <a:t>23</a:t>
            </a:r>
            <a:r>
              <a:rPr lang="ja-JP" altLang="en-US" sz="1200" b="1" dirty="0"/>
              <a:t>人）を大きく下回っている</a:t>
            </a:r>
            <a:r>
              <a:rPr lang="ja-JP" altLang="en-US" sz="1200" dirty="0"/>
              <a:t>。報告書はまた、この国の疾病負担の</a:t>
            </a:r>
            <a:r>
              <a:rPr lang="en-US" altLang="ja-JP" sz="1200" dirty="0"/>
              <a:t>70</a:t>
            </a:r>
            <a:r>
              <a:rPr lang="ja-JP" altLang="en-US" sz="1200" dirty="0"/>
              <a:t>％は、人口の</a:t>
            </a:r>
            <a:r>
              <a:rPr lang="en-US" altLang="ja-JP" sz="1200" dirty="0"/>
              <a:t>43</a:t>
            </a:r>
            <a:r>
              <a:rPr lang="ja-JP" altLang="en-US" sz="1200" dirty="0"/>
              <a:t>％しかアクセスできないプライマリ・ヘルスケア・センター（</a:t>
            </a:r>
            <a:r>
              <a:rPr lang="en-US" altLang="ja-JP" sz="1200" dirty="0"/>
              <a:t>PHC</a:t>
            </a:r>
            <a:r>
              <a:rPr lang="ja-JP" altLang="en-US" sz="1200" dirty="0"/>
              <a:t>）で予防・管理できると述べている。</a:t>
            </a:r>
            <a:endParaRPr lang="en-US" altLang="ja-JP" sz="12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200" dirty="0"/>
              <a:t>ナイジェリアにおける医師やその他の医療従事者の数は、サハラ以南のアフリカ諸国の中では多い方だが、そのほとんどが</a:t>
            </a:r>
            <a:r>
              <a:rPr lang="ja-JP" altLang="en-US" sz="1200" b="1" dirty="0"/>
              <a:t>ラゴスなど南部の都市部を拠点としているため、北部や農村部では深刻な医療不足に陥っている</a:t>
            </a:r>
            <a:r>
              <a:rPr lang="ja-JP" altLang="en-US" sz="1200" dirty="0"/>
              <a:t>。</a:t>
            </a:r>
            <a:endParaRPr lang="en-US" altLang="ja-JP" sz="12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200" dirty="0"/>
              <a:t>2022</a:t>
            </a:r>
            <a:r>
              <a:rPr lang="ja-JP" altLang="en-US" sz="1200" dirty="0"/>
              <a:t>年</a:t>
            </a:r>
            <a:r>
              <a:rPr lang="en-US" altLang="ja-JP" sz="1200" dirty="0"/>
              <a:t>10</a:t>
            </a:r>
            <a:r>
              <a:rPr lang="ja-JP" altLang="en-US" sz="1200" dirty="0"/>
              <a:t>月現在、</a:t>
            </a:r>
            <a:r>
              <a:rPr lang="en-US" altLang="ja-JP" sz="1200" dirty="0"/>
              <a:t>WHO</a:t>
            </a:r>
            <a:r>
              <a:rPr lang="ja-JP" altLang="en-US" sz="1200" dirty="0"/>
              <a:t>が推奨する医師数（</a:t>
            </a:r>
            <a:r>
              <a:rPr lang="en-US" altLang="ja-JP" sz="1200" dirty="0"/>
              <a:t>36</a:t>
            </a:r>
            <a:r>
              <a:rPr lang="ja-JP" altLang="en-US" sz="1200" dirty="0"/>
              <a:t>万</a:t>
            </a:r>
            <a:r>
              <a:rPr lang="en-US" altLang="ja-JP" sz="1200" dirty="0"/>
              <a:t>3,000</a:t>
            </a:r>
            <a:r>
              <a:rPr lang="ja-JP" altLang="en-US" sz="1200" dirty="0"/>
              <a:t>人）の</a:t>
            </a:r>
            <a:r>
              <a:rPr lang="en-US" altLang="ja-JP" sz="1200" dirty="0"/>
              <a:t>10</a:t>
            </a:r>
            <a:r>
              <a:rPr lang="ja-JP" altLang="en-US" sz="1200" dirty="0"/>
              <a:t>％にも満たない</a:t>
            </a:r>
            <a:r>
              <a:rPr lang="en-US" altLang="ja-JP" sz="1200" dirty="0"/>
              <a:t>2</a:t>
            </a:r>
            <a:r>
              <a:rPr lang="ja-JP" altLang="en-US" sz="1200" dirty="0"/>
              <a:t>万</a:t>
            </a:r>
            <a:r>
              <a:rPr lang="en-US" altLang="ja-JP" sz="1200" dirty="0"/>
              <a:t>4,000</a:t>
            </a:r>
            <a:r>
              <a:rPr lang="ja-JP" altLang="en-US" sz="1200" dirty="0"/>
              <a:t>人しか医師免許を持っていない。</a:t>
            </a:r>
            <a:endParaRPr lang="en-US" altLang="ja-JP" sz="12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200" dirty="0"/>
              <a:t>南ナイジェリアでは</a:t>
            </a:r>
            <a:r>
              <a:rPr lang="en-US" altLang="ja-JP" sz="1200" dirty="0"/>
              <a:t>3</a:t>
            </a:r>
            <a:r>
              <a:rPr lang="ja-JP" altLang="en-US" sz="1200" dirty="0"/>
              <a:t>万人の患者を治療するのに</a:t>
            </a:r>
            <a:r>
              <a:rPr lang="en-US" altLang="ja-JP" sz="1200" dirty="0"/>
              <a:t>1</a:t>
            </a:r>
            <a:r>
              <a:rPr lang="ja-JP" altLang="en-US" sz="1200" dirty="0"/>
              <a:t>人の医師がいるのに対し、北ナイジェリアでは</a:t>
            </a:r>
            <a:r>
              <a:rPr lang="en-US" altLang="ja-JP" sz="1200" dirty="0"/>
              <a:t>4</a:t>
            </a:r>
            <a:r>
              <a:rPr lang="ja-JP" altLang="en-US" sz="1200" dirty="0"/>
              <a:t>万</a:t>
            </a:r>
            <a:r>
              <a:rPr lang="en-US" altLang="ja-JP" sz="1200" dirty="0"/>
              <a:t>5</a:t>
            </a:r>
            <a:r>
              <a:rPr lang="ja-JP" altLang="en-US" sz="1200" dirty="0"/>
              <a:t>千人の患者に対して</a:t>
            </a:r>
            <a:r>
              <a:rPr lang="en-US" altLang="ja-JP" sz="1200" dirty="0"/>
              <a:t>1</a:t>
            </a:r>
            <a:r>
              <a:rPr lang="ja-JP" altLang="en-US" sz="1200" dirty="0"/>
              <a:t>人の医師がいるなど、国内における医師の偏在が問題をさらに悪化させている。</a:t>
            </a:r>
            <a:endParaRPr lang="en-US" altLang="ja-JP" sz="12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200" dirty="0"/>
              <a:t>また、</a:t>
            </a:r>
            <a:r>
              <a:rPr lang="en-US" altLang="ja-JP" sz="1200" dirty="0"/>
              <a:t>2014</a:t>
            </a:r>
            <a:r>
              <a:rPr lang="ja-JP" altLang="en-US" sz="1200" dirty="0"/>
              <a:t>年から</a:t>
            </a:r>
            <a:r>
              <a:rPr lang="en-US" altLang="ja-JP" sz="1200" dirty="0"/>
              <a:t>2022</a:t>
            </a:r>
            <a:r>
              <a:rPr lang="ja-JP" altLang="en-US" sz="1200" dirty="0"/>
              <a:t>年の間に</a:t>
            </a:r>
            <a:r>
              <a:rPr lang="en-US" altLang="ja-JP" sz="1200" dirty="0"/>
              <a:t>5,600</a:t>
            </a:r>
            <a:r>
              <a:rPr lang="ja-JP" altLang="en-US" sz="1200" dirty="0"/>
              <a:t>人の医師が英国に移住しており、</a:t>
            </a:r>
            <a:r>
              <a:rPr lang="ja-JP" altLang="en-US" sz="1200" b="1" dirty="0"/>
              <a:t>優秀な医師の頭脳流出</a:t>
            </a:r>
            <a:r>
              <a:rPr lang="ja-JP" altLang="en-US" sz="1200" dirty="0"/>
              <a:t>も起きている。ナイジェリアの医師は米国や英国で活躍の場を求めているが、サウジアラビア、カタール、オマーンなどの中東諸国に移住する医師もいる。</a:t>
            </a:r>
            <a:endParaRPr lang="en-US" altLang="ja-JP" sz="1200" dirty="0"/>
          </a:p>
          <a:p>
            <a:pPr marL="647700" lvl="1" indent="-190500" algn="just">
              <a:lnSpc>
                <a:spcPct val="110000"/>
              </a:lnSpc>
              <a:spcBef>
                <a:spcPts val="300"/>
              </a:spcBef>
              <a:spcAft>
                <a:spcPts val="300"/>
              </a:spcAft>
              <a:buClr>
                <a:srgbClr val="5F8AC3"/>
              </a:buClr>
              <a:buFont typeface="Arial" panose="020B0604020202020204" pitchFamily="34" charset="0"/>
              <a:buChar char="•"/>
            </a:pPr>
            <a:r>
              <a:rPr lang="ja-JP" altLang="en-US" sz="1200" dirty="0"/>
              <a:t>現地で訓練を受けた</a:t>
            </a:r>
            <a:r>
              <a:rPr lang="en-US" altLang="ja-JP" sz="1200" dirty="0"/>
              <a:t>7</a:t>
            </a:r>
            <a:r>
              <a:rPr lang="ja-JP" altLang="en-US" sz="1200" dirty="0"/>
              <a:t>万</a:t>
            </a:r>
            <a:r>
              <a:rPr lang="en-US" altLang="ja-JP" sz="1200" dirty="0"/>
              <a:t>2</a:t>
            </a:r>
            <a:r>
              <a:rPr lang="ja-JP" altLang="en-US" sz="1200" dirty="0"/>
              <a:t>千人以上の医療従事者の半数以上が、より良い場所を求めてナイジェリアを離れ、イギリスだけでも</a:t>
            </a:r>
            <a:r>
              <a:rPr lang="en-US" altLang="ja-JP" sz="1200" dirty="0"/>
              <a:t>9000</a:t>
            </a:r>
            <a:r>
              <a:rPr lang="ja-JP" altLang="en-US" sz="1200" dirty="0"/>
              <a:t>人以上のナイジェリア人医師がいる。</a:t>
            </a:r>
            <a:endParaRPr lang="en-US" altLang="ja-JP" sz="1200" dirty="0"/>
          </a:p>
          <a:p>
            <a:pPr marL="647700" lvl="1" indent="-190500" algn="just">
              <a:lnSpc>
                <a:spcPct val="110000"/>
              </a:lnSpc>
              <a:spcBef>
                <a:spcPts val="300"/>
              </a:spcBef>
              <a:spcAft>
                <a:spcPts val="300"/>
              </a:spcAft>
              <a:buClr>
                <a:srgbClr val="5F8AC3"/>
              </a:buClr>
              <a:buFont typeface="Arial" panose="020B0604020202020204" pitchFamily="34" charset="0"/>
              <a:buChar char="•"/>
            </a:pPr>
            <a:r>
              <a:rPr lang="ja-JP" altLang="en-US" sz="1200" dirty="0"/>
              <a:t>背景としては、ナイジェリア国内の医師不足による一人当たりの負担が高いこと、給料が低いことなどもあり、より待遇の良い海外での働くことを求めている。</a:t>
            </a:r>
            <a:endParaRPr lang="en-US" altLang="ja-JP" sz="1200" dirty="0"/>
          </a:p>
          <a:p>
            <a:pPr marL="647700" lvl="1" indent="-190500" algn="just">
              <a:lnSpc>
                <a:spcPct val="110000"/>
              </a:lnSpc>
              <a:spcBef>
                <a:spcPts val="300"/>
              </a:spcBef>
              <a:spcAft>
                <a:spcPts val="300"/>
              </a:spcAft>
              <a:buClr>
                <a:srgbClr val="5F8AC3"/>
              </a:buClr>
              <a:buFont typeface="Arial" panose="020B0604020202020204" pitchFamily="34" charset="0"/>
              <a:buChar char="•"/>
            </a:pPr>
            <a:r>
              <a:rPr lang="ja-JP" altLang="en-US" sz="1200" dirty="0"/>
              <a:t>特にイギリスに関しては</a:t>
            </a:r>
            <a:r>
              <a:rPr lang="en-US" altLang="ja-JP" sz="1200" dirty="0"/>
              <a:t>EU</a:t>
            </a:r>
            <a:r>
              <a:rPr lang="ja-JP" altLang="en-US" sz="1200" dirty="0"/>
              <a:t>離脱の影響により欧州大陸出身の医師が離れたことや十分な数の医師の育成をしてこなかったことが影響して医師不足が起きている。ナイジェリアは英語が公用語であることや、イギリスの植民地だったこともあり英国式医療や教育になじむが深く、ナイジェリアから渡英しやすい背景もある。</a:t>
            </a:r>
            <a:endParaRPr lang="en-US" altLang="ja-JP" sz="12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200" dirty="0"/>
              <a:t>WHO</a:t>
            </a:r>
            <a:r>
              <a:rPr lang="ja-JP" altLang="en-US" sz="1200" dirty="0"/>
              <a:t>の標準的な医師と患者の比率は</a:t>
            </a:r>
            <a:r>
              <a:rPr lang="en-US" altLang="ja-JP" sz="1200" dirty="0"/>
              <a:t>1</a:t>
            </a:r>
            <a:r>
              <a:rPr lang="ja-JP" altLang="en-US" sz="1200" dirty="0"/>
              <a:t>：</a:t>
            </a:r>
            <a:r>
              <a:rPr lang="en-US" altLang="ja-JP" sz="1200" dirty="0"/>
              <a:t>600</a:t>
            </a:r>
            <a:r>
              <a:rPr lang="ja-JP" altLang="en-US" sz="1200" dirty="0"/>
              <a:t>であり、ナイジェリアの医師と患者の比率は</a:t>
            </a:r>
            <a:r>
              <a:rPr lang="en-US" altLang="ja-JP" sz="1200" dirty="0"/>
              <a:t>1</a:t>
            </a:r>
            <a:r>
              <a:rPr lang="ja-JP" altLang="en-US" sz="1200" dirty="0"/>
              <a:t>：</a:t>
            </a:r>
            <a:r>
              <a:rPr lang="en-US" altLang="ja-JP" sz="1200" dirty="0"/>
              <a:t>2,500</a:t>
            </a:r>
            <a:r>
              <a:rPr lang="ja-JP" altLang="en-US" sz="1200" dirty="0"/>
              <a:t>と比較すると、厳しい状況にある。</a:t>
            </a:r>
            <a:endParaRPr lang="en-US" altLang="ja-JP" sz="1200" dirty="0"/>
          </a:p>
        </p:txBody>
      </p:sp>
    </p:spTree>
    <p:extLst>
      <p:ext uri="{BB962C8B-B14F-4D97-AF65-F5344CB8AC3E}">
        <p14:creationId xmlns:p14="http://schemas.microsoft.com/office/powerpoint/2010/main" val="1357037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7ABE03-5BF2-4AE2-A906-151BFF29C1C4}"/>
              </a:ext>
            </a:extLst>
          </p:cNvPr>
          <p:cNvGraphicFramePr>
            <a:graphicFrameLocks noChangeAspect="1"/>
          </p:cNvGraphicFramePr>
          <p:nvPr>
            <p:custDataLst>
              <p:tags r:id="rId1"/>
            </p:custDataLst>
            <p:extLst>
              <p:ext uri="{D42A27DB-BD31-4B8C-83A1-F6EECF244321}">
                <p14:modId xmlns:p14="http://schemas.microsoft.com/office/powerpoint/2010/main" val="1250277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BB7ABE03-5BF2-4AE2-A906-151BFF29C1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4" name="テキスト ボックス 3"/>
          <p:cNvSpPr txBox="1"/>
          <p:nvPr/>
        </p:nvSpPr>
        <p:spPr>
          <a:xfrm>
            <a:off x="200472" y="1124744"/>
            <a:ext cx="9168250" cy="14272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ナイジェリアにおける医業および歯科医業は、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年に制定されたナイジェリア連邦医業歯科医業法（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and Dental Practitioners Act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Cap 221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Cap M8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）により規制されており、ナイジェリアの医業規制機関としてナイジェリア医業歯科医業審議会（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and Dental Council of Nigeria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）が設置されている。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外国人医学部卒業生がナイジェリアで開業するためには、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MDCN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評価試験を受験し、合格しなければならない。外国人医学部卒業生は、研修を受けた国の医療規制機関から、登録資格があり、開業しようと思えばその国で開業できたという証拠を提示しなければならない。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97352"/>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米国務省「</a:t>
            </a:r>
            <a:r>
              <a:rPr lang="en-US" altLang="ja-JP" sz="800" dirty="0"/>
              <a:t>Nigeria – Country Commercial Guide</a:t>
            </a:r>
            <a:r>
              <a:rPr lang="ja-JP" altLang="en-US" sz="800" dirty="0"/>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349603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0" imgW="360" imgH="360" progId="TCLayout.ActiveDocument.1">
                  <p:embed/>
                </p:oleObj>
              </mc:Choice>
              <mc:Fallback>
                <p:oleObj name="think-cellスライド" r:id="rId70" imgW="360" imgH="360" progId="TCLayout.ActiveDocument.1">
                  <p:embed/>
                  <p:pic>
                    <p:nvPicPr>
                      <p:cNvPr id="11" name="Object 10"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874887"/>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204864"/>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618257"/>
            <a:ext cx="9577064" cy="123111"/>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Global Health Expenditure Database, World Health Organization (WHO), as of October 2022、、米国務省（</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URL:https://www.trade.gov/healthcare-resource-guide-nigeria</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p>
          <a:p>
            <a:pPr marL="444500" indent="-444500"/>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外来医療部門が際立っており、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億米ドル（部門総額の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％）の収入に貢献している。国民保険制度の改善により、自己負担額の減少が見込まれるため、中長期的には入院医療部門の収入が増加する可能性がある。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ナイジェリアの医療サービス需要は今後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億ドルを超えると予想される。</a:t>
            </a:r>
          </a:p>
        </p:txBody>
      </p:sp>
      <p:graphicFrame>
        <p:nvGraphicFramePr>
          <p:cNvPr id="111" name="Chart 110">
            <a:extLst>
              <a:ext uri="{FF2B5EF4-FFF2-40B4-BE49-F238E27FC236}">
                <a16:creationId xmlns:a16="http://schemas.microsoft.com/office/drawing/2014/main" id="{A2507149-0655-7758-6F70-48D44F61B883}"/>
              </a:ext>
            </a:extLst>
          </p:cNvPr>
          <p:cNvGraphicFramePr/>
          <p:nvPr>
            <p:custDataLst>
              <p:tags r:id="rId3"/>
            </p:custDataLst>
            <p:extLst>
              <p:ext uri="{D42A27DB-BD31-4B8C-83A1-F6EECF244321}">
                <p14:modId xmlns:p14="http://schemas.microsoft.com/office/powerpoint/2010/main" val="907535834"/>
              </p:ext>
            </p:extLst>
          </p:nvPr>
        </p:nvGraphicFramePr>
        <p:xfrm>
          <a:off x="909638" y="2457450"/>
          <a:ext cx="8447087" cy="3525838"/>
        </p:xfrm>
        <a:graphic>
          <a:graphicData uri="http://schemas.openxmlformats.org/drawingml/2006/chart">
            <c:chart xmlns:c="http://schemas.openxmlformats.org/drawingml/2006/chart" xmlns:r="http://schemas.openxmlformats.org/officeDocument/2006/relationships" r:id="rId72"/>
          </a:graphicData>
        </a:graphic>
      </p:graphicFrame>
      <p:sp>
        <p:nvSpPr>
          <p:cNvPr id="87" name="テキスト プレースホルダ 9">
            <a:extLst>
              <a:ext uri="{FF2B5EF4-FFF2-40B4-BE49-F238E27FC236}">
                <a16:creationId xmlns:a16="http://schemas.microsoft.com/office/drawing/2014/main" id="{2C8ADBCE-07C2-A1BE-CE8D-5D6528951268}"/>
              </a:ext>
            </a:extLst>
          </p:cNvPr>
          <p:cNvSpPr>
            <a:spLocks noGrp="1"/>
          </p:cNvSpPr>
          <p:nvPr>
            <p:custDataLst>
              <p:tags r:id="rId4"/>
            </p:custDataLst>
          </p:nvPr>
        </p:nvSpPr>
        <p:spPr bwMode="gray">
          <a:xfrm>
            <a:off x="793750" y="56149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1A3E1AC-44E8-4700-8CCE-A7D6CD047B73}" type="datetime'''''''''''''''''''''1'''">
              <a:rPr lang="ja-JP" altLang="en-US" sz="1000" smtClean="0">
                <a:effectLst/>
                <a:sym typeface="+mn-lt"/>
              </a:rPr>
              <a:pPr marL="0" lvl="0" indent="0" algn="r">
                <a:spcBef>
                  <a:spcPct val="0"/>
                </a:spcBef>
                <a:buNone/>
              </a:pPr>
              <a:t>1</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9D68D2DA-21B0-5454-0BFA-DC83D6E631E6}"/>
              </a:ext>
            </a:extLst>
          </p:cNvPr>
          <p:cNvSpPr>
            <a:spLocks noGrp="1"/>
          </p:cNvSpPr>
          <p:nvPr>
            <p:custDataLst>
              <p:tags r:id="rId5"/>
            </p:custDataLst>
          </p:nvPr>
        </p:nvSpPr>
        <p:spPr bwMode="gray">
          <a:xfrm>
            <a:off x="793750" y="58245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BAC153E-259C-427D-82CC-F0AFD16C5AF7}"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889E7B79-0089-DB88-DFBF-F2B1D988F54C}"/>
              </a:ext>
            </a:extLst>
          </p:cNvPr>
          <p:cNvSpPr>
            <a:spLocks noGrp="1"/>
          </p:cNvSpPr>
          <p:nvPr>
            <p:custDataLst>
              <p:tags r:id="rId6"/>
            </p:custDataLst>
          </p:nvPr>
        </p:nvSpPr>
        <p:spPr bwMode="gray">
          <a:xfrm>
            <a:off x="793750" y="54038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F916CFD-C412-4F0A-88F5-8E8D8BC94202}" type="datetime'''''''''''''''''''''''''''''''''''''''''''''''''2'''''">
              <a:rPr lang="ja-JP" altLang="en-US" sz="1000" smtClean="0">
                <a:effectLst/>
                <a:sym typeface="+mn-lt"/>
              </a:rPr>
              <a:pPr marL="0" lvl="0" indent="0" algn="r">
                <a:spcBef>
                  <a:spcPct val="0"/>
                </a:spcBef>
                <a:buNone/>
              </a:pPr>
              <a:t>2</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7DA91E4C-30F4-96B2-EA44-112184E0B55F}"/>
              </a:ext>
            </a:extLst>
          </p:cNvPr>
          <p:cNvSpPr>
            <a:spLocks noGrp="1"/>
          </p:cNvSpPr>
          <p:nvPr>
            <p:custDataLst>
              <p:tags r:id="rId7"/>
            </p:custDataLst>
          </p:nvPr>
        </p:nvSpPr>
        <p:spPr bwMode="gray">
          <a:xfrm>
            <a:off x="793750" y="51943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0E3EB55-7962-42FA-AB58-06C493101660}" type="datetime'''''''''''''''''''''''''''3'''">
              <a:rPr lang="ja-JP" altLang="en-US" sz="1000" smtClean="0">
                <a:effectLst/>
                <a:sym typeface="+mn-lt"/>
              </a:rPr>
              <a:pPr marL="0" lvl="0" indent="0" algn="r">
                <a:spcBef>
                  <a:spcPct val="0"/>
                </a:spcBef>
                <a:buNone/>
              </a:pPr>
              <a:t>3</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0D1687EA-B576-FECD-E5D6-3DDB06E3DE9D}"/>
              </a:ext>
            </a:extLst>
          </p:cNvPr>
          <p:cNvSpPr>
            <a:spLocks noGrp="1"/>
          </p:cNvSpPr>
          <p:nvPr>
            <p:custDataLst>
              <p:tags r:id="rId8"/>
            </p:custDataLst>
          </p:nvPr>
        </p:nvSpPr>
        <p:spPr bwMode="gray">
          <a:xfrm>
            <a:off x="793750" y="49847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A5B0FE1-F2C6-4274-A7E9-518B39C3BB8E}" type="datetime'''4'''''''''''''''''''''''''''''''''''''''''''''''''">
              <a:rPr lang="ja-JP" altLang="en-US" sz="1000" smtClean="0">
                <a:effectLst/>
                <a:sym typeface="+mn-lt"/>
              </a:rPr>
              <a:pPr marL="0" lvl="0" indent="0" algn="r">
                <a:spcBef>
                  <a:spcPct val="0"/>
                </a:spcBef>
                <a:buNone/>
              </a:pPr>
              <a:t>4</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28B0EFCD-D24A-CAF9-E650-B85B3A022F46}"/>
              </a:ext>
            </a:extLst>
          </p:cNvPr>
          <p:cNvSpPr>
            <a:spLocks noGrp="1"/>
          </p:cNvSpPr>
          <p:nvPr>
            <p:custDataLst>
              <p:tags r:id="rId9"/>
            </p:custDataLst>
          </p:nvPr>
        </p:nvSpPr>
        <p:spPr bwMode="gray">
          <a:xfrm>
            <a:off x="793750" y="47736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A0A3C9F-4534-4B09-9998-49E55B679158}"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0E0E6D46-4A7B-E065-51D9-83E5458F2D05}"/>
              </a:ext>
            </a:extLst>
          </p:cNvPr>
          <p:cNvSpPr>
            <a:spLocks noGrp="1"/>
          </p:cNvSpPr>
          <p:nvPr>
            <p:custDataLst>
              <p:tags r:id="rId10"/>
            </p:custDataLst>
          </p:nvPr>
        </p:nvSpPr>
        <p:spPr bwMode="gray">
          <a:xfrm>
            <a:off x="793750" y="45640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E171450-F51A-40B1-BD0C-1DEACC9A0720}" type="datetime'''''''''''''''''''''''''''''''''''''''''''''6'''''''''''''''">
              <a:rPr lang="ja-JP" altLang="en-US" sz="1000" smtClean="0">
                <a:effectLst/>
                <a:sym typeface="+mn-lt"/>
              </a:rPr>
              <a:pPr marL="0" lvl="0" indent="0" algn="r">
                <a:spcBef>
                  <a:spcPct val="0"/>
                </a:spcBef>
                <a:buNone/>
              </a:pPr>
              <a:t>6</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AC4C8263-76F3-BBA0-E46B-001F15DC272F}"/>
              </a:ext>
            </a:extLst>
          </p:cNvPr>
          <p:cNvSpPr>
            <a:spLocks noGrp="1"/>
          </p:cNvSpPr>
          <p:nvPr>
            <p:custDataLst>
              <p:tags r:id="rId11"/>
            </p:custDataLst>
          </p:nvPr>
        </p:nvSpPr>
        <p:spPr bwMode="gray">
          <a:xfrm>
            <a:off x="793750" y="43545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008717E-68E4-4768-B870-61AD7B695F30}" type="datetime'''''''''''''''''''''''''''''''''7'''''''''''''">
              <a:rPr lang="ja-JP" altLang="en-US" sz="1000" smtClean="0">
                <a:effectLst/>
                <a:sym typeface="+mn-lt"/>
              </a:rPr>
              <a:pPr marL="0" lvl="0" indent="0" algn="r">
                <a:spcBef>
                  <a:spcPct val="0"/>
                </a:spcBef>
                <a:buNone/>
              </a:pPr>
              <a:t>7</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E245A3D5-B169-69DD-D53A-7526979FE09C}"/>
              </a:ext>
            </a:extLst>
          </p:cNvPr>
          <p:cNvSpPr>
            <a:spLocks noGrp="1"/>
          </p:cNvSpPr>
          <p:nvPr>
            <p:custDataLst>
              <p:tags r:id="rId12"/>
            </p:custDataLst>
          </p:nvPr>
        </p:nvSpPr>
        <p:spPr bwMode="gray">
          <a:xfrm>
            <a:off x="793750" y="41449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14C836-2F31-4BF3-8FF8-B050DB83230D}" type="datetime'''''''''''''''''''''''''''''''''''''''''''''''''8'''''''''''''">
              <a:rPr lang="ja-JP" altLang="en-US" sz="1000" smtClean="0">
                <a:effectLst/>
                <a:sym typeface="+mn-lt"/>
              </a:rPr>
              <a:pPr marL="0" lvl="0" indent="0" algn="r">
                <a:spcBef>
                  <a:spcPct val="0"/>
                </a:spcBef>
                <a:buNone/>
              </a:pPr>
              <a:t>8</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8F38533F-48E6-4F1D-E4A8-6229B41D460E}"/>
              </a:ext>
            </a:extLst>
          </p:cNvPr>
          <p:cNvSpPr>
            <a:spLocks noGrp="1"/>
          </p:cNvSpPr>
          <p:nvPr>
            <p:custDataLst>
              <p:tags r:id="rId13"/>
            </p:custDataLst>
          </p:nvPr>
        </p:nvSpPr>
        <p:spPr bwMode="gray">
          <a:xfrm>
            <a:off x="723900" y="3724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3031469-C327-449D-A2E5-0C664220297B}"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9E3A233F-5E1E-3DDB-73E6-71D554FD6FF5}"/>
              </a:ext>
            </a:extLst>
          </p:cNvPr>
          <p:cNvSpPr>
            <a:spLocks noGrp="1"/>
          </p:cNvSpPr>
          <p:nvPr>
            <p:custDataLst>
              <p:tags r:id="rId14"/>
            </p:custDataLst>
          </p:nvPr>
        </p:nvSpPr>
        <p:spPr bwMode="gray">
          <a:xfrm>
            <a:off x="723900" y="3514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51A83CC-12BF-42F7-B87B-0C8CB1A73316}" type="datetime'''''''''''''''''''''1''''''''''''''''''''''''''''''1'">
              <a:rPr lang="ja-JP" altLang="en-US" sz="1000" smtClean="0">
                <a:effectLst/>
                <a:sym typeface="+mn-lt"/>
              </a:rPr>
              <a:pPr marL="0" lvl="0" indent="0" algn="r">
                <a:spcBef>
                  <a:spcPct val="0"/>
                </a:spcBef>
                <a:buNone/>
              </a:pPr>
              <a:t>11</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9C70DA0C-254A-DC16-3C27-6737096AF593}"/>
              </a:ext>
            </a:extLst>
          </p:cNvPr>
          <p:cNvSpPr>
            <a:spLocks noGrp="1"/>
          </p:cNvSpPr>
          <p:nvPr>
            <p:custDataLst>
              <p:tags r:id="rId15"/>
            </p:custDataLst>
          </p:nvPr>
        </p:nvSpPr>
        <p:spPr bwMode="gray">
          <a:xfrm>
            <a:off x="723900" y="33035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C18EA0C-727C-4D4B-BE38-99C44CA958AA}" type="datetime'''''1''''''2'''''''''''''''''''''''''''">
              <a:rPr lang="ja-JP" altLang="en-US" sz="1000" smtClean="0">
                <a:effectLst/>
                <a:sym typeface="+mn-lt"/>
              </a:rPr>
              <a:pPr marL="0" lvl="0" indent="0" algn="r">
                <a:spcBef>
                  <a:spcPct val="0"/>
                </a:spcBef>
                <a:buNone/>
              </a:pPr>
              <a:t>12</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35452DCB-9C91-D5BC-99F3-9C31C1889B3B}"/>
              </a:ext>
            </a:extLst>
          </p:cNvPr>
          <p:cNvSpPr>
            <a:spLocks noGrp="1"/>
          </p:cNvSpPr>
          <p:nvPr>
            <p:custDataLst>
              <p:tags r:id="rId16"/>
            </p:custDataLst>
          </p:nvPr>
        </p:nvSpPr>
        <p:spPr bwMode="gray">
          <a:xfrm>
            <a:off x="723900" y="30940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F08F6D4-6EDF-40CD-9FD9-0D4225A6F0DB}" type="datetime'''''''''''''''''''''''1''''''''''''''''''''3'''''''''''">
              <a:rPr lang="ja-JP" altLang="en-US" sz="1000" smtClean="0">
                <a:effectLst/>
                <a:sym typeface="+mn-lt"/>
              </a:rPr>
              <a:pPr marL="0" lvl="0" indent="0" algn="r">
                <a:spcBef>
                  <a:spcPct val="0"/>
                </a:spcBef>
                <a:buNone/>
              </a:pPr>
              <a:t>13</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D06B5CC0-2C8C-7ECD-9A01-050688868D6B}"/>
              </a:ext>
            </a:extLst>
          </p:cNvPr>
          <p:cNvSpPr>
            <a:spLocks noGrp="1"/>
          </p:cNvSpPr>
          <p:nvPr>
            <p:custDataLst>
              <p:tags r:id="rId17"/>
            </p:custDataLst>
          </p:nvPr>
        </p:nvSpPr>
        <p:spPr bwMode="gray">
          <a:xfrm>
            <a:off x="723900" y="28844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C40E85-311E-43F7-8A81-903020DA2C46}" type="datetime'''''''''''''''''''''''''''''''''''14'">
              <a:rPr lang="ja-JP" altLang="en-US" sz="1000" smtClean="0">
                <a:effectLst/>
                <a:sym typeface="+mn-lt"/>
              </a:rPr>
              <a:pPr marL="0" lvl="0" indent="0" algn="r">
                <a:spcBef>
                  <a:spcPct val="0"/>
                </a:spcBef>
                <a:buNone/>
              </a:pPr>
              <a:t>14</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A0B74010-B53B-D517-CD94-0D1CC794E1B4}"/>
              </a:ext>
            </a:extLst>
          </p:cNvPr>
          <p:cNvSpPr>
            <a:spLocks noGrp="1"/>
          </p:cNvSpPr>
          <p:nvPr>
            <p:custDataLst>
              <p:tags r:id="rId18"/>
            </p:custDataLst>
          </p:nvPr>
        </p:nvSpPr>
        <p:spPr bwMode="gray">
          <a:xfrm>
            <a:off x="723900" y="2673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96DB473-C8F5-448A-916C-86E3DFFC6E94}"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8A09D712-D447-4416-608A-38EF6FD0586A}"/>
              </a:ext>
            </a:extLst>
          </p:cNvPr>
          <p:cNvSpPr>
            <a:spLocks noGrp="1"/>
          </p:cNvSpPr>
          <p:nvPr>
            <p:custDataLst>
              <p:tags r:id="rId19"/>
            </p:custDataLst>
          </p:nvPr>
        </p:nvSpPr>
        <p:spPr bwMode="gray">
          <a:xfrm>
            <a:off x="723900"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9A35894-5AFF-4944-96A6-3D156D2A09BE}" type="datetime'''''''16'''''''''''''''''''">
              <a:rPr lang="ja-JP" altLang="en-US" sz="1000" smtClean="0">
                <a:effectLst/>
                <a:sym typeface="+mn-lt"/>
              </a:rPr>
              <a:pPr marL="0" lvl="0" indent="0" algn="r">
                <a:spcBef>
                  <a:spcPct val="0"/>
                </a:spcBef>
                <a:buNone/>
              </a:pPr>
              <a:t>16</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3964D634-85B3-BB56-981E-2A534FC4551C}"/>
              </a:ext>
            </a:extLst>
          </p:cNvPr>
          <p:cNvSpPr>
            <a:spLocks noGrp="1"/>
          </p:cNvSpPr>
          <p:nvPr>
            <p:custDataLst>
              <p:tags r:id="rId20"/>
            </p:custDataLst>
          </p:nvPr>
        </p:nvSpPr>
        <p:spPr bwMode="gray">
          <a:xfrm>
            <a:off x="793750" y="39338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1794659-F03E-4027-896F-457D4BC736CD}" type="datetime'''''''''''9'''''''">
              <a:rPr lang="ja-JP" altLang="en-US" sz="1000" smtClean="0">
                <a:effectLst/>
                <a:sym typeface="+mn-lt"/>
              </a:rPr>
              <a:pPr marL="0" lvl="0" indent="0" algn="r">
                <a:spcBef>
                  <a:spcPct val="0"/>
                </a:spcBef>
                <a:buNone/>
              </a:pPr>
              <a:t>9</a:t>
            </a:fld>
            <a:endParaRPr kumimoji="1" lang="ja-JP" altLang="en-US" sz="1000" dirty="0">
              <a:sym typeface="+mn-lt"/>
            </a:endParaRPr>
          </a:p>
        </p:txBody>
      </p:sp>
      <p:sp>
        <p:nvSpPr>
          <p:cNvPr id="52" name="テキスト プレースホルダ 9">
            <a:extLst>
              <a:ext uri="{FF2B5EF4-FFF2-40B4-BE49-F238E27FC236}">
                <a16:creationId xmlns:a16="http://schemas.microsoft.com/office/drawing/2014/main" id="{426C3B9F-F9CA-1877-DF8F-B8F84542C70D}"/>
              </a:ext>
            </a:extLst>
          </p:cNvPr>
          <p:cNvSpPr>
            <a:spLocks noGrp="1"/>
          </p:cNvSpPr>
          <p:nvPr>
            <p:custDataLst>
              <p:tags r:id="rId21"/>
            </p:custDataLst>
          </p:nvPr>
        </p:nvSpPr>
        <p:spPr bwMode="auto">
          <a:xfrm>
            <a:off x="7299325"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2F4134B-3CAF-4EC2-A4FD-9BF7DDB4A326}" type="datetime'''''''''''''''''''''1''''''''''''''''8'''''">
              <a:rPr kumimoji="0" lang="ja-JP" altLang="en-US" sz="1000" smtClean="0"/>
              <a:pPr/>
              <a:t>18</a:t>
            </a:fld>
            <a:endParaRPr kumimoji="0" lang="ja-JP" altLang="en-US" sz="1000" dirty="0">
              <a:sym typeface="+mn-lt"/>
            </a:endParaRPr>
          </a:p>
        </p:txBody>
      </p:sp>
      <p:sp>
        <p:nvSpPr>
          <p:cNvPr id="4" name="テキスト プレースホルダ 9">
            <a:extLst>
              <a:ext uri="{FF2B5EF4-FFF2-40B4-BE49-F238E27FC236}">
                <a16:creationId xmlns:a16="http://schemas.microsoft.com/office/drawing/2014/main" id="{462EB118-4A32-2C90-192F-8EA5DFCBE4E2}"/>
              </a:ext>
            </a:extLst>
          </p:cNvPr>
          <p:cNvSpPr>
            <a:spLocks noGrp="1"/>
          </p:cNvSpPr>
          <p:nvPr>
            <p:custDataLst>
              <p:tags r:id="rId22"/>
            </p:custDataLst>
          </p:nvPr>
        </p:nvSpPr>
        <p:spPr bwMode="auto">
          <a:xfrm>
            <a:off x="764381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19</a:t>
            </a:r>
            <a:endParaRPr kumimoji="0" lang="ja-JP" altLang="en-US" sz="1000" dirty="0">
              <a:sym typeface="+mn-lt"/>
            </a:endParaRPr>
          </a:p>
        </p:txBody>
      </p:sp>
      <p:sp>
        <p:nvSpPr>
          <p:cNvPr id="28" name="テキスト プレースホルダ 9">
            <a:extLst>
              <a:ext uri="{FF2B5EF4-FFF2-40B4-BE49-F238E27FC236}">
                <a16:creationId xmlns:a16="http://schemas.microsoft.com/office/drawing/2014/main" id="{C51F3A8F-CDB9-4AF7-3C5B-21C6EB260883}"/>
              </a:ext>
            </a:extLst>
          </p:cNvPr>
          <p:cNvSpPr>
            <a:spLocks noGrp="1"/>
          </p:cNvSpPr>
          <p:nvPr>
            <p:custDataLst>
              <p:tags r:id="rId23"/>
            </p:custDataLst>
          </p:nvPr>
        </p:nvSpPr>
        <p:spPr bwMode="auto">
          <a:xfrm>
            <a:off x="7989888"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D612644-8CEB-4AF3-93A3-AA8B845BD532}" type="datetime'''''2''''''''''0'''''''''''''''''''''''''''''''''''''''''">
              <a:rPr kumimoji="0" lang="ja-JP" altLang="en-US" sz="1000" smtClean="0"/>
              <a:pPr/>
              <a:t>20</a:t>
            </a:fld>
            <a:endParaRPr kumimoji="0" lang="ja-JP" altLang="en-US" sz="1000" dirty="0">
              <a:sym typeface="+mn-lt"/>
            </a:endParaRPr>
          </a:p>
        </p:txBody>
      </p:sp>
      <p:sp>
        <p:nvSpPr>
          <p:cNvPr id="30" name="テキスト プレースホルダ 9">
            <a:extLst>
              <a:ext uri="{FF2B5EF4-FFF2-40B4-BE49-F238E27FC236}">
                <a16:creationId xmlns:a16="http://schemas.microsoft.com/office/drawing/2014/main" id="{2181845B-A797-01A4-4926-504F5104541D}"/>
              </a:ext>
            </a:extLst>
          </p:cNvPr>
          <p:cNvSpPr>
            <a:spLocks noGrp="1"/>
          </p:cNvSpPr>
          <p:nvPr>
            <p:custDataLst>
              <p:tags r:id="rId24"/>
            </p:custDataLst>
          </p:nvPr>
        </p:nvSpPr>
        <p:spPr bwMode="auto">
          <a:xfrm>
            <a:off x="8334375"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3BA9997-B424-4063-92A6-ADF63443AA93}" type="datetime'''''2''''''''''1'''''''''''''''''''">
              <a:rPr kumimoji="0" lang="ja-JP" altLang="en-US" sz="1000" smtClean="0"/>
              <a:pPr/>
              <a:t>21</a:t>
            </a:fld>
            <a:endParaRPr kumimoji="0" lang="ja-JP" altLang="en-US" sz="1000" dirty="0">
              <a:sym typeface="+mn-lt"/>
            </a:endParaRPr>
          </a:p>
        </p:txBody>
      </p:sp>
      <p:sp>
        <p:nvSpPr>
          <p:cNvPr id="32" name="テキスト プレースホルダ 9">
            <a:extLst>
              <a:ext uri="{FF2B5EF4-FFF2-40B4-BE49-F238E27FC236}">
                <a16:creationId xmlns:a16="http://schemas.microsoft.com/office/drawing/2014/main" id="{B8591E34-C3E5-D2D1-D96F-EBD813D3A088}"/>
              </a:ext>
            </a:extLst>
          </p:cNvPr>
          <p:cNvSpPr>
            <a:spLocks noGrp="1"/>
          </p:cNvSpPr>
          <p:nvPr>
            <p:custDataLst>
              <p:tags r:id="rId25"/>
            </p:custDataLst>
          </p:nvPr>
        </p:nvSpPr>
        <p:spPr bwMode="auto">
          <a:xfrm>
            <a:off x="867886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2F77C58-AFC7-4477-9F50-86BE2B298B87}" type="datetime'''''''''''''''''''''''2''''''''''''''2'''''''''''">
              <a:rPr kumimoji="0" lang="ja-JP" altLang="en-US" sz="1000" smtClean="0"/>
              <a:pPr/>
              <a:t>22</a:t>
            </a:fld>
            <a:endParaRPr kumimoji="0" lang="ja-JP" altLang="en-US" sz="1000" dirty="0">
              <a:sym typeface="+mn-lt"/>
            </a:endParaRPr>
          </a:p>
        </p:txBody>
      </p:sp>
      <p:sp>
        <p:nvSpPr>
          <p:cNvPr id="34" name="テキスト プレースホルダ 9">
            <a:extLst>
              <a:ext uri="{FF2B5EF4-FFF2-40B4-BE49-F238E27FC236}">
                <a16:creationId xmlns:a16="http://schemas.microsoft.com/office/drawing/2014/main" id="{DA86CCB9-B3A6-4AAC-90C2-D17B2C05E38D}"/>
              </a:ext>
            </a:extLst>
          </p:cNvPr>
          <p:cNvSpPr>
            <a:spLocks noGrp="1"/>
          </p:cNvSpPr>
          <p:nvPr>
            <p:custDataLst>
              <p:tags r:id="rId26"/>
            </p:custDataLst>
          </p:nvPr>
        </p:nvSpPr>
        <p:spPr bwMode="auto">
          <a:xfrm>
            <a:off x="9024938"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224476-62B1-4530-B415-648E917D1EFE}" type="datetime'''''''2''''''''''''''''''''''''''''3'''''">
              <a:rPr kumimoji="0" lang="ja-JP" altLang="en-US" sz="1000" smtClean="0"/>
              <a:pPr/>
              <a:t>23</a:t>
            </a:fld>
            <a:endParaRPr kumimoji="0" lang="ja-JP" altLang="en-US" sz="1000" dirty="0">
              <a:sym typeface="+mn-lt"/>
            </a:endParaRPr>
          </a:p>
        </p:txBody>
      </p:sp>
      <p:sp>
        <p:nvSpPr>
          <p:cNvPr id="58" name="テキスト プレースホルダ 9">
            <a:extLst>
              <a:ext uri="{FF2B5EF4-FFF2-40B4-BE49-F238E27FC236}">
                <a16:creationId xmlns:a16="http://schemas.microsoft.com/office/drawing/2014/main" id="{2186795B-6176-1A07-7916-AE167ED53561}"/>
              </a:ext>
            </a:extLst>
          </p:cNvPr>
          <p:cNvSpPr>
            <a:spLocks noGrp="1"/>
          </p:cNvSpPr>
          <p:nvPr>
            <p:custDataLst>
              <p:tags r:id="rId27"/>
            </p:custDataLst>
          </p:nvPr>
        </p:nvSpPr>
        <p:spPr bwMode="gray">
          <a:xfrm>
            <a:off x="7235825" y="35877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EB4026-B5F8-4471-8C63-1FEEAF8EC4D0}" type="datetime'''''''''''''''''''''''1''''''''''''''0.''2'''''''''''''''''">
              <a:rPr lang="ja-JP" altLang="en-US" sz="1000" smtClean="0"/>
              <a:pPr/>
              <a:t>10.2</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0A9B9C73-C430-5706-1021-CD59D7E77261}"/>
              </a:ext>
            </a:extLst>
          </p:cNvPr>
          <p:cNvSpPr>
            <a:spLocks noGrp="1"/>
          </p:cNvSpPr>
          <p:nvPr>
            <p:custDataLst>
              <p:tags r:id="rId28"/>
            </p:custDataLst>
          </p:nvPr>
        </p:nvSpPr>
        <p:spPr bwMode="gray">
          <a:xfrm>
            <a:off x="8961438" y="25241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F8764B-7177-4A24-BD6D-2F24BF13CDF6}" type="datetime'''15.''''''''''''''''''''''''''''''''2'''''''''''''''">
              <a:rPr lang="ja-JP" altLang="en-US" sz="1000" smtClean="0"/>
              <a:pPr/>
              <a:t>15.2</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F69686E3-800F-202C-44FC-9EBF4997DB80}"/>
              </a:ext>
            </a:extLst>
          </p:cNvPr>
          <p:cNvSpPr>
            <a:spLocks noGrp="1"/>
          </p:cNvSpPr>
          <p:nvPr>
            <p:custDataLst>
              <p:tags r:id="rId29"/>
            </p:custDataLst>
          </p:nvPr>
        </p:nvSpPr>
        <p:spPr bwMode="gray">
          <a:xfrm>
            <a:off x="1058863" y="49815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7F8E81-BA1C-42DE-A146-C5903784B4D7}" type="datetime'''''''''''''3''''''''''''''''''''''''''''.''''''''''''5'">
              <a:rPr lang="ja-JP" altLang="en-US" sz="1000" smtClean="0"/>
              <a:pPr/>
              <a:t>3.5</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E100592B-7C92-120A-212A-1A75DD275E09}"/>
              </a:ext>
            </a:extLst>
          </p:cNvPr>
          <p:cNvSpPr>
            <a:spLocks noGrp="1"/>
          </p:cNvSpPr>
          <p:nvPr>
            <p:custDataLst>
              <p:tags r:id="rId30"/>
            </p:custDataLst>
          </p:nvPr>
        </p:nvSpPr>
        <p:spPr bwMode="gray">
          <a:xfrm>
            <a:off x="1403350" y="49339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88AB8E-5A52-42CE-A923-7B49153FD8E5}" type="datetime'3''''''''''''''''''''''''''''''''''''.''''''''''''8'''''">
              <a:rPr lang="ja-JP" altLang="en-US" sz="1000" smtClean="0"/>
              <a:pPr/>
              <a:t>3.8</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DFECB8DE-5F10-DB7D-A4D4-54005D9C7B65}"/>
              </a:ext>
            </a:extLst>
          </p:cNvPr>
          <p:cNvSpPr>
            <a:spLocks noGrp="1"/>
          </p:cNvSpPr>
          <p:nvPr>
            <p:custDataLst>
              <p:tags r:id="rId31"/>
            </p:custDataLst>
          </p:nvPr>
        </p:nvSpPr>
        <p:spPr bwMode="gray">
          <a:xfrm>
            <a:off x="1749425" y="5016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C8DFB8-666E-4527-A304-BB002184DD18}" type="datetime'''''''3''.''''''''''''''''''4'''''''''''''''''''''''''''''''''">
              <a:rPr lang="ja-JP" altLang="en-US" sz="1000" smtClean="0"/>
              <a:pPr/>
              <a:t>3.4</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129DDC3E-9730-49E9-DAA0-61D6AA14D872}"/>
              </a:ext>
            </a:extLst>
          </p:cNvPr>
          <p:cNvSpPr>
            <a:spLocks noGrp="1"/>
          </p:cNvSpPr>
          <p:nvPr>
            <p:custDataLst>
              <p:tags r:id="rId32"/>
            </p:custDataLst>
          </p:nvPr>
        </p:nvSpPr>
        <p:spPr bwMode="gray">
          <a:xfrm>
            <a:off x="2093913" y="41544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3AD9BD-C06F-40A5-8ECB-200850009772}" type="datetime'7''''''.''''''''''''''''''5'''''''''''''''''''''''''''''''">
              <a:rPr lang="ja-JP" altLang="en-US" sz="1000" smtClean="0"/>
              <a:pPr/>
              <a:t>7.5</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7AD88337-A6F3-1E41-3653-58A65E4F6712}"/>
              </a:ext>
            </a:extLst>
          </p:cNvPr>
          <p:cNvSpPr>
            <a:spLocks noGrp="1"/>
          </p:cNvSpPr>
          <p:nvPr>
            <p:custDataLst>
              <p:tags r:id="rId33"/>
            </p:custDataLst>
          </p:nvPr>
        </p:nvSpPr>
        <p:spPr bwMode="gray">
          <a:xfrm>
            <a:off x="2439988" y="4133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90E2CB-BB6E-4447-9060-7847ADF93F0E}" type="datetime'''''''''''''''7''''''''''''''''''''''.''''''6'''''">
              <a:rPr lang="ja-JP" altLang="en-US" sz="1000" smtClean="0"/>
              <a:pPr/>
              <a:t>7.6</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C61712E6-0936-2167-9D63-30FA295AC6F4}"/>
              </a:ext>
            </a:extLst>
          </p:cNvPr>
          <p:cNvSpPr>
            <a:spLocks noGrp="1"/>
          </p:cNvSpPr>
          <p:nvPr>
            <p:custDataLst>
              <p:tags r:id="rId34"/>
            </p:custDataLst>
          </p:nvPr>
        </p:nvSpPr>
        <p:spPr bwMode="gray">
          <a:xfrm>
            <a:off x="2784475" y="4084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CB1C2B-BAD2-4047-B829-CF0F2FE80FE8}" type="datetime'7''''''.''''''''''''''''8'''''''''''''''">
              <a:rPr lang="ja-JP" altLang="en-US" sz="1000" smtClean="0"/>
              <a:pPr/>
              <a:t>7.8</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CF6B6216-C09A-19E0-685E-589EAD1746D0}"/>
              </a:ext>
            </a:extLst>
          </p:cNvPr>
          <p:cNvSpPr>
            <a:spLocks noGrp="1"/>
          </p:cNvSpPr>
          <p:nvPr>
            <p:custDataLst>
              <p:tags r:id="rId35"/>
            </p:custDataLst>
          </p:nvPr>
        </p:nvSpPr>
        <p:spPr bwMode="gray">
          <a:xfrm>
            <a:off x="3128963" y="4056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F7929F-5EC4-4497-92BD-9A18A2394E08}" type="datetime'''''7''''''''''''.9'">
              <a:rPr lang="ja-JP" altLang="en-US" sz="1000" smtClean="0"/>
              <a:pPr/>
              <a:t>7.9</a:t>
            </a:fld>
            <a:endParaRPr kumimoji="1" lang="ja-JP" altLang="en-US" sz="1000" dirty="0">
              <a:sym typeface="+mn-lt"/>
            </a:endParaRPr>
          </a:p>
        </p:txBody>
      </p:sp>
      <p:sp>
        <p:nvSpPr>
          <p:cNvPr id="25" name="テキスト プレースホルダ 9">
            <a:extLst>
              <a:ext uri="{FF2B5EF4-FFF2-40B4-BE49-F238E27FC236}">
                <a16:creationId xmlns:a16="http://schemas.microsoft.com/office/drawing/2014/main" id="{5C99A0A0-7F21-0D30-B4A9-FF4F0FC20ED3}"/>
              </a:ext>
            </a:extLst>
          </p:cNvPr>
          <p:cNvSpPr>
            <a:spLocks noGrp="1"/>
          </p:cNvSpPr>
          <p:nvPr>
            <p:custDataLst>
              <p:tags r:id="rId36"/>
            </p:custDataLst>
          </p:nvPr>
        </p:nvSpPr>
        <p:spPr bwMode="auto">
          <a:xfrm>
            <a:off x="384810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7844CFA-B54D-4056-8928-AE419DB79906}" type="datetime'''''''''''''''0''''''''''''''''''''''''''8'''''''''''">
              <a:rPr kumimoji="0" lang="ja-JP" altLang="en-US" sz="1000" smtClean="0"/>
              <a:pPr/>
              <a:t>08</a:t>
            </a:fld>
            <a:endParaRPr kumimoji="0" lang="ja-JP" altLang="en-US" sz="1000" dirty="0">
              <a:sym typeface="+mn-lt"/>
            </a:endParaRPr>
          </a:p>
        </p:txBody>
      </p:sp>
      <p:sp>
        <p:nvSpPr>
          <p:cNvPr id="72" name="テキスト プレースホルダ 9">
            <a:extLst>
              <a:ext uri="{FF2B5EF4-FFF2-40B4-BE49-F238E27FC236}">
                <a16:creationId xmlns:a16="http://schemas.microsoft.com/office/drawing/2014/main" id="{069E5403-D6A4-310A-1008-F7D2AD3E3E0E}"/>
              </a:ext>
            </a:extLst>
          </p:cNvPr>
          <p:cNvSpPr>
            <a:spLocks noGrp="1"/>
          </p:cNvSpPr>
          <p:nvPr>
            <p:custDataLst>
              <p:tags r:id="rId37"/>
            </p:custDataLst>
          </p:nvPr>
        </p:nvSpPr>
        <p:spPr bwMode="gray">
          <a:xfrm>
            <a:off x="3819525" y="4057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D21CCA-A51F-4C44-8E27-4CE2F694B4F5}" type="datetime'''''''7''''''''''''''''''''''.''''''9'''''''''''''''''''''">
              <a:rPr lang="ja-JP" altLang="en-US" sz="1000" smtClean="0"/>
              <a:pPr/>
              <a:t>7.9</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192DE951-5582-9D46-0475-DA3A522BB524}"/>
              </a:ext>
            </a:extLst>
          </p:cNvPr>
          <p:cNvSpPr>
            <a:spLocks noGrp="1"/>
          </p:cNvSpPr>
          <p:nvPr>
            <p:custDataLst>
              <p:tags r:id="rId38"/>
            </p:custDataLst>
          </p:nvPr>
        </p:nvSpPr>
        <p:spPr bwMode="gray">
          <a:xfrm>
            <a:off x="4164013" y="3975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F4652C-99DC-483E-A8F4-12153B0A9491}" type="datetime'''''''''''8''.3'''''''''''''''''''''''''''''''''''''''''''">
              <a:rPr lang="ja-JP" altLang="en-US" sz="1000" smtClean="0"/>
              <a:pPr/>
              <a:t>8.3</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0DEA69ED-5448-9DFA-0C84-4829BB8F1BC1}"/>
              </a:ext>
            </a:extLst>
          </p:cNvPr>
          <p:cNvSpPr>
            <a:spLocks noGrp="1"/>
          </p:cNvSpPr>
          <p:nvPr>
            <p:custDataLst>
              <p:tags r:id="rId39"/>
            </p:custDataLst>
          </p:nvPr>
        </p:nvSpPr>
        <p:spPr bwMode="gray">
          <a:xfrm>
            <a:off x="4510088" y="3932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8AAD96-D66D-4E9D-90B0-20C0C66FB1F0}" type="datetime'8''''.''''''''5'''''''''">
              <a:rPr lang="ja-JP" altLang="en-US" sz="1000" smtClean="0"/>
              <a:pPr/>
              <a:t>8.5</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5002E165-40C2-5608-21C8-47841C599DF0}"/>
              </a:ext>
            </a:extLst>
          </p:cNvPr>
          <p:cNvSpPr>
            <a:spLocks noGrp="1"/>
          </p:cNvSpPr>
          <p:nvPr>
            <p:custDataLst>
              <p:tags r:id="rId40"/>
            </p:custDataLst>
          </p:nvPr>
        </p:nvSpPr>
        <p:spPr bwMode="gray">
          <a:xfrm>
            <a:off x="4854575" y="3830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BC7ABA-B064-4AF7-A049-CC94015033B5}" type="datetime'''''''''''''''''''''''''''''''''''9''.''''''0'''''">
              <a:rPr lang="ja-JP" altLang="en-US" sz="1000" smtClean="0"/>
              <a:pPr/>
              <a:t>9.0</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FDC5FA49-BA63-9305-907D-FD24A3FF7C32}"/>
              </a:ext>
            </a:extLst>
          </p:cNvPr>
          <p:cNvSpPr>
            <a:spLocks noGrp="1"/>
          </p:cNvSpPr>
          <p:nvPr>
            <p:custDataLst>
              <p:tags r:id="rId41"/>
            </p:custDataLst>
          </p:nvPr>
        </p:nvSpPr>
        <p:spPr bwMode="gray">
          <a:xfrm>
            <a:off x="5200650" y="37274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E7EA48-2328-4AD3-A3D4-59A0CA125FEF}" type="datetime'''''9''''''''''''''''''''''''''''''.''''5'''''">
              <a:rPr lang="ja-JP" altLang="en-US" sz="1000" smtClean="0"/>
              <a:pPr/>
              <a:t>9.5</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4DF47E07-35B9-3F4B-DB77-B136D6A451C8}"/>
              </a:ext>
            </a:extLst>
          </p:cNvPr>
          <p:cNvSpPr>
            <a:spLocks noGrp="1"/>
          </p:cNvSpPr>
          <p:nvPr>
            <p:custDataLst>
              <p:tags r:id="rId42"/>
            </p:custDataLst>
          </p:nvPr>
        </p:nvSpPr>
        <p:spPr bwMode="gray">
          <a:xfrm>
            <a:off x="5510213" y="35814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BB14A8-2E61-4638-92A5-664B72EDA4B0}" type="datetime'''''''1''0''''''''''''.''2'''''''''''''''''''''">
              <a:rPr lang="ja-JP" altLang="en-US" sz="1000" smtClean="0"/>
              <a:pPr/>
              <a:t>10.2</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530B9008-624C-6B8D-75C2-0AB4EE9CC657}"/>
              </a:ext>
            </a:extLst>
          </p:cNvPr>
          <p:cNvSpPr>
            <a:spLocks noGrp="1"/>
          </p:cNvSpPr>
          <p:nvPr>
            <p:custDataLst>
              <p:tags r:id="rId43"/>
            </p:custDataLst>
          </p:nvPr>
        </p:nvSpPr>
        <p:spPr bwMode="gray">
          <a:xfrm>
            <a:off x="5854700" y="34940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9FD08B-E870-4D72-920B-C3AD8D797EF4}" type="datetime'''''''''1''''''''0''''''.''''''''''''''''''''''''6'''''''">
              <a:rPr lang="ja-JP" altLang="en-US" sz="1000" smtClean="0"/>
              <a:pPr/>
              <a:t>10.6</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EDC4C5D8-EBB3-E27A-4C9E-34D44F5FF58E}"/>
              </a:ext>
            </a:extLst>
          </p:cNvPr>
          <p:cNvSpPr>
            <a:spLocks noGrp="1"/>
          </p:cNvSpPr>
          <p:nvPr>
            <p:custDataLst>
              <p:tags r:id="rId44"/>
            </p:custDataLst>
          </p:nvPr>
        </p:nvSpPr>
        <p:spPr bwMode="gray">
          <a:xfrm>
            <a:off x="6200775" y="32750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EAB0E3-6A75-4C85-B09B-790C1497CF99}" type="datetime'''''1''1''''''''''''''''.''''7'">
              <a:rPr lang="ja-JP" altLang="en-US" sz="1000" smtClean="0"/>
              <a:pPr/>
              <a:t>11.7</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BF70D946-50AF-A3CD-79AA-E093063ABD7A}"/>
              </a:ext>
            </a:extLst>
          </p:cNvPr>
          <p:cNvSpPr>
            <a:spLocks noGrp="1"/>
          </p:cNvSpPr>
          <p:nvPr>
            <p:custDataLst>
              <p:tags r:id="rId45"/>
            </p:custDataLst>
          </p:nvPr>
        </p:nvSpPr>
        <p:spPr bwMode="gray">
          <a:xfrm>
            <a:off x="6545263" y="3270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E51C3D-378C-481A-BE95-36323BD2B443}" type="datetime'''''''''''''''''''1''''''1''''''''''.''''''''''''''''''''''7'">
              <a:rPr lang="ja-JP" altLang="en-US" sz="1000" smtClean="0"/>
              <a:pPr/>
              <a:t>11.7</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811E0625-A2F4-3501-CF8A-4644A91B5DD8}"/>
              </a:ext>
            </a:extLst>
          </p:cNvPr>
          <p:cNvSpPr>
            <a:spLocks noGrp="1"/>
          </p:cNvSpPr>
          <p:nvPr>
            <p:custDataLst>
              <p:tags r:id="rId46"/>
            </p:custDataLst>
          </p:nvPr>
        </p:nvSpPr>
        <p:spPr bwMode="gray">
          <a:xfrm>
            <a:off x="6889750" y="3182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AC468D-0FEE-4B89-A81F-706254226F41}" type="datetime'''''''''''''''''''''''1''''2''''''.''''''''''''''''1'''''''">
              <a:rPr lang="ja-JP" altLang="en-US" sz="1000" smtClean="0"/>
              <a:pPr/>
              <a:t>12.1</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11E19E2C-63D7-C0B1-040F-9EF1D9AEF538}"/>
              </a:ext>
            </a:extLst>
          </p:cNvPr>
          <p:cNvSpPr>
            <a:spLocks noGrp="1"/>
          </p:cNvSpPr>
          <p:nvPr>
            <p:custDataLst>
              <p:tags r:id="rId47"/>
            </p:custDataLst>
          </p:nvPr>
        </p:nvSpPr>
        <p:spPr bwMode="gray">
          <a:xfrm>
            <a:off x="7580313" y="36147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55C545-C372-45D1-900B-E5C8DFF5E74D}" type="datetime'''''''''''''1''''''''''''''''''0.''''''''''''''''0'''''''''">
              <a:rPr lang="ja-JP" altLang="en-US" sz="1000" smtClean="0"/>
              <a:pPr/>
              <a:t>10.0</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ED5EF01A-3460-BEA8-5A66-671B41473F7F}"/>
              </a:ext>
            </a:extLst>
          </p:cNvPr>
          <p:cNvSpPr>
            <a:spLocks noGrp="1"/>
          </p:cNvSpPr>
          <p:nvPr>
            <p:custDataLst>
              <p:tags r:id="rId48"/>
            </p:custDataLst>
          </p:nvPr>
        </p:nvSpPr>
        <p:spPr bwMode="gray">
          <a:xfrm>
            <a:off x="7926388" y="33797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1328FB-7B41-499D-910A-A74C6B06058C}" type="datetime'''''''''''''''''''''1''''1''''''''''''''''''''''.''''''2'''''">
              <a:rPr lang="ja-JP" altLang="en-US" sz="1000" smtClean="0"/>
              <a:pPr/>
              <a:t>11.2</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74D39AD9-F0E4-8D98-FA27-97064C1FAD00}"/>
              </a:ext>
            </a:extLst>
          </p:cNvPr>
          <p:cNvSpPr>
            <a:spLocks noGrp="1"/>
          </p:cNvSpPr>
          <p:nvPr>
            <p:custDataLst>
              <p:tags r:id="rId49"/>
            </p:custDataLst>
          </p:nvPr>
        </p:nvSpPr>
        <p:spPr bwMode="gray">
          <a:xfrm>
            <a:off x="8270875" y="2794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EB64B4-D5F2-4243-ACDB-94D12B78D6B8}" type="datetime'''''''''1''''''''''3''.''''''''''''''''9'''''''''''''''''''''">
              <a:rPr lang="ja-JP" altLang="en-US" sz="1000" smtClean="0"/>
              <a:pPr/>
              <a:t>13.9</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768A8333-D3D4-787B-041C-C439FC21691D}"/>
              </a:ext>
            </a:extLst>
          </p:cNvPr>
          <p:cNvSpPr>
            <a:spLocks noGrp="1"/>
          </p:cNvSpPr>
          <p:nvPr>
            <p:custDataLst>
              <p:tags r:id="rId50"/>
            </p:custDataLst>
          </p:nvPr>
        </p:nvSpPr>
        <p:spPr bwMode="gray">
          <a:xfrm>
            <a:off x="8615363" y="25987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3ACB84-13AB-4AB6-8434-771883F7CD06}" type="datetime'1''''''''''''''''4''''''''''''''''.''9'''''''''''''''''''">
              <a:rPr lang="ja-JP" altLang="en-US" sz="1000" smtClean="0"/>
              <a:pPr/>
              <a:t>14.9</a:t>
            </a:fld>
            <a:endParaRPr kumimoji="1" lang="ja-JP" altLang="en-US" sz="1000" dirty="0">
              <a:sym typeface="+mn-lt"/>
            </a:endParaRPr>
          </a:p>
        </p:txBody>
      </p:sp>
      <p:sp>
        <p:nvSpPr>
          <p:cNvPr id="17" name="テキスト プレースホルダ 9">
            <a:extLst>
              <a:ext uri="{FF2B5EF4-FFF2-40B4-BE49-F238E27FC236}">
                <a16:creationId xmlns:a16="http://schemas.microsoft.com/office/drawing/2014/main" id="{498C2903-A745-6961-15A9-38CADD284792}"/>
              </a:ext>
            </a:extLst>
          </p:cNvPr>
          <p:cNvSpPr>
            <a:spLocks noGrp="1"/>
          </p:cNvSpPr>
          <p:nvPr>
            <p:custDataLst>
              <p:tags r:id="rId51"/>
            </p:custDataLst>
          </p:nvPr>
        </p:nvSpPr>
        <p:spPr bwMode="auto">
          <a:xfrm>
            <a:off x="1017588" y="59864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71E0E97-EC37-49BD-A4F8-AF3E3F60724C}" type="datetime'''''''''''''''''''''''''''''''''''''2''0''0''0'''''">
              <a:rPr kumimoji="0" lang="ja-JP" altLang="en-US" sz="1000" smtClean="0"/>
              <a:pPr/>
              <a:t>2000</a:t>
            </a:fld>
            <a:endParaRPr kumimoji="0" lang="ja-JP" altLang="en-US" sz="1000" dirty="0">
              <a:sym typeface="+mn-lt"/>
            </a:endParaRPr>
          </a:p>
        </p:txBody>
      </p:sp>
      <p:sp>
        <p:nvSpPr>
          <p:cNvPr id="9" name="テキスト プレースホルダ 9">
            <a:extLst>
              <a:ext uri="{FF2B5EF4-FFF2-40B4-BE49-F238E27FC236}">
                <a16:creationId xmlns:a16="http://schemas.microsoft.com/office/drawing/2014/main" id="{AB66DDBB-54D8-2A5B-C6E2-242723B7E5A4}"/>
              </a:ext>
            </a:extLst>
          </p:cNvPr>
          <p:cNvSpPr>
            <a:spLocks noGrp="1"/>
          </p:cNvSpPr>
          <p:nvPr>
            <p:custDataLst>
              <p:tags r:id="rId52"/>
            </p:custDataLst>
          </p:nvPr>
        </p:nvSpPr>
        <p:spPr bwMode="auto">
          <a:xfrm>
            <a:off x="1431925"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AEC3459-3637-4A01-BBED-C0B9D4D5FBF9}" type="datetime'''''''''''''''''''''''''''''''''0''''''''1'''''''''''''''''">
              <a:rPr kumimoji="0" lang="ja-JP" altLang="en-US" sz="1000" smtClean="0"/>
              <a:pPr/>
              <a:t>01</a:t>
            </a:fld>
            <a:endParaRPr kumimoji="0" lang="ja-JP" altLang="en-US" sz="1000" dirty="0">
              <a:sym typeface="+mn-lt"/>
            </a:endParaRPr>
          </a:p>
        </p:txBody>
      </p:sp>
      <p:sp>
        <p:nvSpPr>
          <p:cNvPr id="19" name="テキスト プレースホルダ 9">
            <a:extLst>
              <a:ext uri="{FF2B5EF4-FFF2-40B4-BE49-F238E27FC236}">
                <a16:creationId xmlns:a16="http://schemas.microsoft.com/office/drawing/2014/main" id="{EBEA4996-4BDA-02A0-75E9-3E6F626B2778}"/>
              </a:ext>
            </a:extLst>
          </p:cNvPr>
          <p:cNvSpPr>
            <a:spLocks noGrp="1"/>
          </p:cNvSpPr>
          <p:nvPr>
            <p:custDataLst>
              <p:tags r:id="rId53"/>
            </p:custDataLst>
          </p:nvPr>
        </p:nvSpPr>
        <p:spPr bwMode="auto">
          <a:xfrm>
            <a:off x="177800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281C1F6-C1B7-49BF-B458-1E6DA5D2AF82}" type="datetime'''''''''''''''''''0''''''''''''''''''''2'''''''''''''''">
              <a:rPr kumimoji="0" lang="ja-JP" altLang="en-US" sz="1000" smtClean="0"/>
              <a:pPr/>
              <a:t>02</a:t>
            </a:fld>
            <a:endParaRPr kumimoji="0" lang="ja-JP" altLang="en-US" sz="1000" dirty="0">
              <a:sym typeface="+mn-lt"/>
            </a:endParaRPr>
          </a:p>
        </p:txBody>
      </p:sp>
      <p:sp>
        <p:nvSpPr>
          <p:cNvPr id="21" name="テキスト プレースホルダ 9">
            <a:extLst>
              <a:ext uri="{FF2B5EF4-FFF2-40B4-BE49-F238E27FC236}">
                <a16:creationId xmlns:a16="http://schemas.microsoft.com/office/drawing/2014/main" id="{F40ED2D3-EC12-737F-7859-FA0225F2EF5D}"/>
              </a:ext>
            </a:extLst>
          </p:cNvPr>
          <p:cNvSpPr>
            <a:spLocks noGrp="1"/>
          </p:cNvSpPr>
          <p:nvPr>
            <p:custDataLst>
              <p:tags r:id="rId54"/>
            </p:custDataLst>
          </p:nvPr>
        </p:nvSpPr>
        <p:spPr bwMode="auto">
          <a:xfrm>
            <a:off x="2122488"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27BD70-7E75-4844-A84A-A5B0B6E3090C}" type="datetime'''0''''''''''''''''''''''''''''''''''3'''''''''">
              <a:rPr kumimoji="0" lang="ja-JP" altLang="en-US" sz="1000" smtClean="0"/>
              <a:pPr/>
              <a:t>03</a:t>
            </a:fld>
            <a:endParaRPr kumimoji="0" lang="ja-JP" altLang="en-US" sz="1000" dirty="0">
              <a:sym typeface="+mn-lt"/>
            </a:endParaRPr>
          </a:p>
        </p:txBody>
      </p:sp>
      <p:sp>
        <p:nvSpPr>
          <p:cNvPr id="22" name="テキスト プレースホルダ 9">
            <a:extLst>
              <a:ext uri="{FF2B5EF4-FFF2-40B4-BE49-F238E27FC236}">
                <a16:creationId xmlns:a16="http://schemas.microsoft.com/office/drawing/2014/main" id="{EC55AD01-78A8-A0B9-5BA6-CF7145E3A38D}"/>
              </a:ext>
            </a:extLst>
          </p:cNvPr>
          <p:cNvSpPr>
            <a:spLocks noGrp="1"/>
          </p:cNvSpPr>
          <p:nvPr>
            <p:custDataLst>
              <p:tags r:id="rId55"/>
            </p:custDataLst>
          </p:nvPr>
        </p:nvSpPr>
        <p:spPr bwMode="auto">
          <a:xfrm>
            <a:off x="246856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4E578B1-8B2F-467A-AF35-4F51D958999B}" type="datetime'''''''0''4'''''''''''''''''''''''''''''''''''''''''''''''">
              <a:rPr kumimoji="0" lang="ja-JP" altLang="en-US" sz="1000" smtClean="0"/>
              <a:pPr/>
              <a:t>04</a:t>
            </a:fld>
            <a:endParaRPr kumimoji="0" lang="ja-JP" altLang="en-US" sz="1000" dirty="0">
              <a:sym typeface="+mn-lt"/>
            </a:endParaRPr>
          </a:p>
        </p:txBody>
      </p:sp>
      <p:sp>
        <p:nvSpPr>
          <p:cNvPr id="23" name="テキスト プレースホルダ 9">
            <a:extLst>
              <a:ext uri="{FF2B5EF4-FFF2-40B4-BE49-F238E27FC236}">
                <a16:creationId xmlns:a16="http://schemas.microsoft.com/office/drawing/2014/main" id="{C935456D-7BA5-B40A-2DFA-629D0358C44F}"/>
              </a:ext>
            </a:extLst>
          </p:cNvPr>
          <p:cNvSpPr>
            <a:spLocks noGrp="1"/>
          </p:cNvSpPr>
          <p:nvPr>
            <p:custDataLst>
              <p:tags r:id="rId56"/>
            </p:custDataLst>
          </p:nvPr>
        </p:nvSpPr>
        <p:spPr bwMode="auto">
          <a:xfrm>
            <a:off x="281305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0760696-96E4-429C-A92E-58611072B529}" type="datetime'''''''''''''''''''''''''''''''0''''''''''''''''5'''''''''''''">
              <a:rPr kumimoji="0" lang="ja-JP" altLang="en-US" sz="1000" smtClean="0"/>
              <a:pPr/>
              <a:t>05</a:t>
            </a:fld>
            <a:endParaRPr kumimoji="0" lang="ja-JP" altLang="en-US" sz="1000" dirty="0">
              <a:sym typeface="+mn-lt"/>
            </a:endParaRPr>
          </a:p>
        </p:txBody>
      </p:sp>
      <p:sp>
        <p:nvSpPr>
          <p:cNvPr id="13" name="テキスト プレースホルダ 9">
            <a:extLst>
              <a:ext uri="{FF2B5EF4-FFF2-40B4-BE49-F238E27FC236}">
                <a16:creationId xmlns:a16="http://schemas.microsoft.com/office/drawing/2014/main" id="{44A18701-C71D-451E-17A8-1076E14113F7}"/>
              </a:ext>
            </a:extLst>
          </p:cNvPr>
          <p:cNvSpPr>
            <a:spLocks noGrp="1"/>
          </p:cNvSpPr>
          <p:nvPr>
            <p:custDataLst>
              <p:tags r:id="rId57"/>
            </p:custDataLst>
          </p:nvPr>
        </p:nvSpPr>
        <p:spPr bwMode="auto">
          <a:xfrm>
            <a:off x="3157538"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88D91E5-5B47-4EE7-BADE-F0747BC44544}" type="datetime'''''''''''''''''''''''''''''0''6'''''''''''''''''''''''''''''">
              <a:rPr kumimoji="0" lang="ja-JP" altLang="en-US" sz="1000" smtClean="0"/>
              <a:pPr/>
              <a:t>06</a:t>
            </a:fld>
            <a:endParaRPr kumimoji="0" lang="ja-JP" altLang="en-US" sz="1000" dirty="0">
              <a:sym typeface="+mn-lt"/>
            </a:endParaRPr>
          </a:p>
        </p:txBody>
      </p:sp>
      <p:sp>
        <p:nvSpPr>
          <p:cNvPr id="20" name="テキスト プレースホルダ 9">
            <a:extLst>
              <a:ext uri="{FF2B5EF4-FFF2-40B4-BE49-F238E27FC236}">
                <a16:creationId xmlns:a16="http://schemas.microsoft.com/office/drawing/2014/main" id="{324435F2-37D4-4705-A832-6F01F69CD725}"/>
              </a:ext>
            </a:extLst>
          </p:cNvPr>
          <p:cNvSpPr>
            <a:spLocks noGrp="1"/>
          </p:cNvSpPr>
          <p:nvPr>
            <p:custDataLst>
              <p:tags r:id="rId58"/>
            </p:custDataLst>
          </p:nvPr>
        </p:nvSpPr>
        <p:spPr bwMode="auto">
          <a:xfrm>
            <a:off x="350361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54F8B90-FF7F-4107-9F69-53040A090DA5}" type="datetime'''''0''''''''''''7'''''''''''''''''">
              <a:rPr kumimoji="0" lang="ja-JP" altLang="en-US" sz="1000" smtClean="0"/>
              <a:pPr/>
              <a:t>07</a:t>
            </a:fld>
            <a:endParaRPr kumimoji="0" lang="ja-JP" altLang="en-US" sz="1000" dirty="0">
              <a:sym typeface="+mn-lt"/>
            </a:endParaRPr>
          </a:p>
        </p:txBody>
      </p:sp>
      <p:sp>
        <p:nvSpPr>
          <p:cNvPr id="27" name="テキスト プレースホルダ 9">
            <a:extLst>
              <a:ext uri="{FF2B5EF4-FFF2-40B4-BE49-F238E27FC236}">
                <a16:creationId xmlns:a16="http://schemas.microsoft.com/office/drawing/2014/main" id="{80C02924-1B40-40C6-EBC0-15E6DC6F7B14}"/>
              </a:ext>
            </a:extLst>
          </p:cNvPr>
          <p:cNvSpPr>
            <a:spLocks noGrp="1"/>
          </p:cNvSpPr>
          <p:nvPr>
            <p:custDataLst>
              <p:tags r:id="rId59"/>
            </p:custDataLst>
          </p:nvPr>
        </p:nvSpPr>
        <p:spPr bwMode="auto">
          <a:xfrm>
            <a:off x="4192588"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A793E25-3C49-4DEF-AF8E-DA0FE81D8972}" type="datetime'''''''''''''''''''''''0''''''''9'''''''''''''''''''''''''''''">
              <a:rPr kumimoji="0" lang="ja-JP" altLang="en-US" sz="1000" smtClean="0"/>
              <a:pPr/>
              <a:t>09</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29DDED92-E113-9358-8F9E-CB17A3D03ACE}"/>
              </a:ext>
            </a:extLst>
          </p:cNvPr>
          <p:cNvSpPr>
            <a:spLocks noGrp="1"/>
          </p:cNvSpPr>
          <p:nvPr>
            <p:custDataLst>
              <p:tags r:id="rId60"/>
            </p:custDataLst>
          </p:nvPr>
        </p:nvSpPr>
        <p:spPr bwMode="gray">
          <a:xfrm>
            <a:off x="3475038" y="40798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DF3F7F-5817-47A2-B714-7D08BC516587}" type="datetime'''''''7''''''''''''.''''''''8'''''''''''''''">
              <a:rPr lang="ja-JP" altLang="en-US" sz="1000" smtClean="0"/>
              <a:pPr/>
              <a:t>7.8</a:t>
            </a:fld>
            <a:endParaRPr kumimoji="1" lang="ja-JP" altLang="en-US" sz="1000" dirty="0">
              <a:sym typeface="+mn-lt"/>
            </a:endParaRPr>
          </a:p>
        </p:txBody>
      </p:sp>
      <p:sp>
        <p:nvSpPr>
          <p:cNvPr id="29" name="テキスト プレースホルダ 9">
            <a:extLst>
              <a:ext uri="{FF2B5EF4-FFF2-40B4-BE49-F238E27FC236}">
                <a16:creationId xmlns:a16="http://schemas.microsoft.com/office/drawing/2014/main" id="{90865F49-28EA-84A8-66AB-E5BC93B2BE56}"/>
              </a:ext>
            </a:extLst>
          </p:cNvPr>
          <p:cNvSpPr>
            <a:spLocks noGrp="1"/>
          </p:cNvSpPr>
          <p:nvPr>
            <p:custDataLst>
              <p:tags r:id="rId61"/>
            </p:custDataLst>
          </p:nvPr>
        </p:nvSpPr>
        <p:spPr bwMode="auto">
          <a:xfrm>
            <a:off x="453866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94CADFD-6448-4E83-BB8C-717100635878}" type="datetime'''''''''1''''''''0'''''''''''''''''">
              <a:rPr kumimoji="0" lang="ja-JP" altLang="en-US" sz="1000" smtClean="0"/>
              <a:pPr/>
              <a:t>10</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3C315A74-7B31-CAEF-27EB-8639AD297278}"/>
              </a:ext>
            </a:extLst>
          </p:cNvPr>
          <p:cNvSpPr>
            <a:spLocks noGrp="1"/>
          </p:cNvSpPr>
          <p:nvPr>
            <p:custDataLst>
              <p:tags r:id="rId62"/>
            </p:custDataLst>
          </p:nvPr>
        </p:nvSpPr>
        <p:spPr bwMode="auto">
          <a:xfrm>
            <a:off x="488315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BFC8E35-7EF9-4481-AE3F-192147522F0E}" type="datetime'''''''''''''''''''''''''''''''''''1''''''''1'''''''''''''">
              <a:rPr kumimoji="0" lang="ja-JP" altLang="en-US" sz="1000" smtClean="0"/>
              <a:pPr/>
              <a:t>11</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B5D6AFB8-D671-4995-A4E3-06DD301E9E2D}"/>
              </a:ext>
            </a:extLst>
          </p:cNvPr>
          <p:cNvSpPr>
            <a:spLocks noGrp="1"/>
          </p:cNvSpPr>
          <p:nvPr>
            <p:custDataLst>
              <p:tags r:id="rId63"/>
            </p:custDataLst>
          </p:nvPr>
        </p:nvSpPr>
        <p:spPr bwMode="auto">
          <a:xfrm>
            <a:off x="5229225"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F8EF3F-1F58-4853-A569-C4B47C09113E}" type="datetime'''''''''''''''''''''''''''1''''''''''''''''''''''''''''''2'''">
              <a:rPr kumimoji="0" lang="ja-JP" altLang="en-US" sz="1000" smtClean="0"/>
              <a:pPr/>
              <a:t>12</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9C450290-6221-6465-22F0-D81F6D246771}"/>
              </a:ext>
            </a:extLst>
          </p:cNvPr>
          <p:cNvSpPr>
            <a:spLocks noGrp="1"/>
          </p:cNvSpPr>
          <p:nvPr>
            <p:custDataLst>
              <p:tags r:id="rId64"/>
            </p:custDataLst>
          </p:nvPr>
        </p:nvSpPr>
        <p:spPr bwMode="auto">
          <a:xfrm>
            <a:off x="557371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A45096-151B-4ECB-8610-97A4B08BA5C8}" type="datetime'''''''''''''''''''''''''''''''''''''''1''3'''''''''''''">
              <a:rPr kumimoji="0" lang="ja-JP" altLang="en-US" sz="1000" smtClean="0"/>
              <a:pPr/>
              <a:t>13</a:t>
            </a:fld>
            <a:endParaRPr kumimoji="0" lang="ja-JP" altLang="en-US" sz="1000" dirty="0">
              <a:sym typeface="+mn-lt"/>
            </a:endParaRPr>
          </a:p>
        </p:txBody>
      </p:sp>
      <p:sp>
        <p:nvSpPr>
          <p:cNvPr id="16" name="テキスト プレースホルダ 9">
            <a:extLst>
              <a:ext uri="{FF2B5EF4-FFF2-40B4-BE49-F238E27FC236}">
                <a16:creationId xmlns:a16="http://schemas.microsoft.com/office/drawing/2014/main" id="{EEE1D148-B26D-5EFA-8E07-468A8F426B0A}"/>
              </a:ext>
            </a:extLst>
          </p:cNvPr>
          <p:cNvSpPr>
            <a:spLocks noGrp="1"/>
          </p:cNvSpPr>
          <p:nvPr>
            <p:custDataLst>
              <p:tags r:id="rId65"/>
            </p:custDataLst>
          </p:nvPr>
        </p:nvSpPr>
        <p:spPr bwMode="auto">
          <a:xfrm>
            <a:off x="591820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117BDB1-C589-4794-B17C-6DECE1E254BA}" type="datetime'''''''''''1''''''''''4'''''''''''''''''''''''''''">
              <a:rPr kumimoji="0" lang="ja-JP" altLang="en-US" sz="1000" smtClean="0"/>
              <a:pPr/>
              <a:t>14</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0D0CC537-1DE9-D02E-CF72-0B4F4F1C7DBF}"/>
              </a:ext>
            </a:extLst>
          </p:cNvPr>
          <p:cNvSpPr>
            <a:spLocks noGrp="1"/>
          </p:cNvSpPr>
          <p:nvPr>
            <p:custDataLst>
              <p:tags r:id="rId66"/>
            </p:custDataLst>
          </p:nvPr>
        </p:nvSpPr>
        <p:spPr bwMode="auto">
          <a:xfrm>
            <a:off x="6264275"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17E37C6-E938-4C45-980C-D69BC55B16E0}" type="datetime'''''''''1''''''''''''''''''5'''''''''''''''''''''''''''''''">
              <a:rPr kumimoji="0" lang="ja-JP" altLang="en-US" sz="1000" smtClean="0"/>
              <a:pPr/>
              <a:t>15</a:t>
            </a:fld>
            <a:endParaRPr kumimoji="0" lang="ja-JP" altLang="en-US" sz="1000" dirty="0">
              <a:sym typeface="+mn-lt"/>
            </a:endParaRPr>
          </a:p>
        </p:txBody>
      </p:sp>
      <p:sp>
        <p:nvSpPr>
          <p:cNvPr id="49" name="テキスト プレースホルダ 9">
            <a:extLst>
              <a:ext uri="{FF2B5EF4-FFF2-40B4-BE49-F238E27FC236}">
                <a16:creationId xmlns:a16="http://schemas.microsoft.com/office/drawing/2014/main" id="{ACEE7DA5-33C4-956C-5715-3B4647BE4144}"/>
              </a:ext>
            </a:extLst>
          </p:cNvPr>
          <p:cNvSpPr>
            <a:spLocks noGrp="1"/>
          </p:cNvSpPr>
          <p:nvPr>
            <p:custDataLst>
              <p:tags r:id="rId67"/>
            </p:custDataLst>
          </p:nvPr>
        </p:nvSpPr>
        <p:spPr bwMode="auto">
          <a:xfrm>
            <a:off x="6608763"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AB0191C-11D0-4DF7-9908-46FCE3457C88}" type="datetime'''''''''1''''''''''''6'''''''''''''''''''''''''">
              <a:rPr kumimoji="0" lang="ja-JP" altLang="en-US" sz="1000" smtClean="0"/>
              <a:pPr/>
              <a:t>16</a:t>
            </a:fld>
            <a:endParaRPr kumimoji="0" lang="ja-JP" altLang="en-US" sz="1000" dirty="0">
              <a:sym typeface="+mn-lt"/>
            </a:endParaRPr>
          </a:p>
        </p:txBody>
      </p:sp>
      <p:sp>
        <p:nvSpPr>
          <p:cNvPr id="18" name="テキスト プレースホルダ 9">
            <a:extLst>
              <a:ext uri="{FF2B5EF4-FFF2-40B4-BE49-F238E27FC236}">
                <a16:creationId xmlns:a16="http://schemas.microsoft.com/office/drawing/2014/main" id="{8ADDB874-76B4-7F80-7F9D-3A43CE6ED85E}"/>
              </a:ext>
            </a:extLst>
          </p:cNvPr>
          <p:cNvSpPr>
            <a:spLocks noGrp="1"/>
          </p:cNvSpPr>
          <p:nvPr>
            <p:custDataLst>
              <p:tags r:id="rId68"/>
            </p:custDataLst>
          </p:nvPr>
        </p:nvSpPr>
        <p:spPr bwMode="auto">
          <a:xfrm>
            <a:off x="6953250" y="5986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3FA74CC-6FB5-4210-9874-88FB015BFF0A}" type="datetime'''''''''''''1''''7'''''''''''''''''">
              <a:rPr kumimoji="0" lang="ja-JP" altLang="en-US" sz="1000" smtClean="0"/>
              <a:pPr/>
              <a:t>17</a:t>
            </a:fld>
            <a:endParaRPr kumimoji="0" lang="ja-JP" altLang="en-US" sz="1000" dirty="0">
              <a:sym typeface="+mn-lt"/>
            </a:endParaRPr>
          </a:p>
        </p:txBody>
      </p:sp>
    </p:spTree>
    <p:extLst>
      <p:ext uri="{BB962C8B-B14F-4D97-AF65-F5344CB8AC3E}">
        <p14:creationId xmlns:p14="http://schemas.microsoft.com/office/powerpoint/2010/main" val="880523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 imgW="270" imgH="270" progId="TCLayout.ActiveDocument.1">
                  <p:embed/>
                </p:oleObj>
              </mc:Choice>
              <mc:Fallback>
                <p:oleObj name="think-cellスライド" r:id="rId11" imgW="270" imgH="270" progId="TCLayout.ActiveDocument.1">
                  <p:embed/>
                  <p:pic>
                    <p:nvPicPr>
                      <p:cNvPr id="3" name="オブジェクト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76872"/>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3"/>
            <a:ext cx="7120408" cy="259021"/>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Medeic</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West Africa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 Nigeria Medical Device Market Overview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BusinessDAY2019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Nigeria’s medical device market booms to reach $184.4m by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（２０２６年３月時点で更新データ無し）</a:t>
            </a:r>
            <a:endParaRPr lang="en-US" altLang="ja-JP" sz="800" dirty="0"/>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ナイジェリアの医療機器市場は、経済状況の改善と技術的進歩を伴う新企業の進出により成長が見込まれている。同国では最近、がん核医学装置、放射線治療装置、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スキャン、透析装置の輸入が劇的に増加しており、拡大する国内需要に対応するために医療機器の輸入に大きく依存していることを示している。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hart 11">
            <a:extLst>
              <a:ext uri="{FF2B5EF4-FFF2-40B4-BE49-F238E27FC236}">
                <a16:creationId xmlns:a16="http://schemas.microsoft.com/office/drawing/2014/main" id="{CBEA34F1-904B-CDBD-5F92-74E0174F14E1}"/>
              </a:ext>
            </a:extLst>
          </p:cNvPr>
          <p:cNvGraphicFramePr/>
          <p:nvPr>
            <p:custDataLst>
              <p:tags r:id="rId3"/>
            </p:custDataLst>
            <p:extLst>
              <p:ext uri="{D42A27DB-BD31-4B8C-83A1-F6EECF244321}">
                <p14:modId xmlns:p14="http://schemas.microsoft.com/office/powerpoint/2010/main" val="3404565270"/>
              </p:ext>
            </p:extLst>
          </p:nvPr>
        </p:nvGraphicFramePr>
        <p:xfrm>
          <a:off x="613568" y="2624650"/>
          <a:ext cx="8742362" cy="3549650"/>
        </p:xfrm>
        <a:graphic>
          <a:graphicData uri="http://schemas.openxmlformats.org/drawingml/2006/chart">
            <c:chart xmlns:c="http://schemas.openxmlformats.org/drawingml/2006/chart" xmlns:r="http://schemas.openxmlformats.org/officeDocument/2006/relationships" r:id="rId13"/>
          </a:graphicData>
        </a:graphic>
      </p:graphicFrame>
      <p:cxnSp>
        <p:nvCxnSpPr>
          <p:cNvPr id="9" name="直線コネクタ 7">
            <a:extLst>
              <a:ext uri="{FF2B5EF4-FFF2-40B4-BE49-F238E27FC236}">
                <a16:creationId xmlns:a16="http://schemas.microsoft.com/office/drawing/2014/main" id="{CFF968A6-046A-42F8-6DE5-51B02D88FA2D}"/>
              </a:ext>
            </a:extLst>
          </p:cNvPr>
          <p:cNvCxnSpPr/>
          <p:nvPr>
            <p:custDataLst>
              <p:tags r:id="rId4"/>
            </p:custDataLst>
          </p:nvPr>
        </p:nvCxnSpPr>
        <p:spPr bwMode="gray">
          <a:xfrm flipV="1">
            <a:off x="1768474" y="2746376"/>
            <a:ext cx="6432550" cy="195263"/>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テキスト プレースホルダ 9">
            <a:extLst>
              <a:ext uri="{FF2B5EF4-FFF2-40B4-BE49-F238E27FC236}">
                <a16:creationId xmlns:a16="http://schemas.microsoft.com/office/drawing/2014/main" id="{933362D8-01EF-AAD5-7AB8-F1F606E2CCEB}"/>
              </a:ext>
            </a:extLst>
          </p:cNvPr>
          <p:cNvSpPr>
            <a:spLocks noGrp="1"/>
          </p:cNvSpPr>
          <p:nvPr>
            <p:custDataLst>
              <p:tags r:id="rId5"/>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CDB918DF-D1B7-D0FB-3467-3F9DED127182}"/>
              </a:ext>
            </a:extLst>
          </p:cNvPr>
          <p:cNvSpPr>
            <a:spLocks noGrp="1"/>
          </p:cNvSpPr>
          <p:nvPr>
            <p:custDataLst>
              <p:tags r:id="rId6"/>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B372AC6B-538E-C826-7DDD-83FC64F103A0}"/>
              </a:ext>
            </a:extLst>
          </p:cNvPr>
          <p:cNvSpPr>
            <a:spLocks noGrp="1"/>
          </p:cNvSpPr>
          <p:nvPr>
            <p:custDataLst>
              <p:tags r:id="rId7"/>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109CC127-D4DF-A52B-80A0-BC9F4CAC3475}"/>
              </a:ext>
            </a:extLst>
          </p:cNvPr>
          <p:cNvSpPr>
            <a:spLocks noGrp="1"/>
          </p:cNvSpPr>
          <p:nvPr>
            <p:custDataLst>
              <p:tags r:id="rId8"/>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C19CA3-66CB-48B7-9D5C-EF0FC7851DEF}" type="datetime'''''''''''''''''''''''''''''''2''''''''''''''2'''''''">
              <a:rPr lang="ja-JP" altLang="en-US" sz="1000" smtClean="0"/>
              <a:pPr marL="0" indent="0" algn="ctr">
                <a:spcBef>
                  <a:spcPct val="0"/>
                </a:spcBef>
                <a:buNone/>
              </a:pPr>
              <a:t>22</a:t>
            </a:fld>
            <a:endParaRPr kumimoji="0" lang="ja-JP" altLang="en-US" sz="800" dirty="0">
              <a:sym typeface="+mn-lt"/>
            </a:endParaRPr>
          </a:p>
        </p:txBody>
      </p:sp>
      <p:sp>
        <p:nvSpPr>
          <p:cNvPr id="14" name="テキスト プレースホルダ 9">
            <a:extLst>
              <a:ext uri="{FF2B5EF4-FFF2-40B4-BE49-F238E27FC236}">
                <a16:creationId xmlns:a16="http://schemas.microsoft.com/office/drawing/2014/main" id="{03CA07A5-E866-01AC-C402-30DAD67B5B0C}"/>
              </a:ext>
            </a:extLst>
          </p:cNvPr>
          <p:cNvSpPr>
            <a:spLocks noGrp="1"/>
          </p:cNvSpPr>
          <p:nvPr>
            <p:custDataLst>
              <p:tags r:id="rId9"/>
            </p:custDataLst>
          </p:nvPr>
        </p:nvSpPr>
        <p:spPr bwMode="auto">
          <a:xfrm>
            <a:off x="4234893" y="2604646"/>
            <a:ext cx="1436214" cy="464309"/>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ja-JP" altLang="en-US" sz="1000" b="1" dirty="0">
                <a:solidFill>
                  <a:schemeClr val="bg1"/>
                </a:solidFill>
              </a:rPr>
              <a:t>年率　</a:t>
            </a:r>
            <a:r>
              <a:rPr lang="en-US" altLang="en-US" sz="1000" b="1" dirty="0">
                <a:solidFill>
                  <a:schemeClr val="bg1"/>
                </a:solidFill>
              </a:rPr>
              <a:t>+9%</a:t>
            </a:r>
            <a:endParaRPr kumimoji="0" lang="ja-JP" altLang="en-US" sz="800" b="1" dirty="0">
              <a:solidFill>
                <a:schemeClr val="bg1"/>
              </a:solidFill>
              <a:sym typeface="+mn-lt"/>
            </a:endParaRPr>
          </a:p>
        </p:txBody>
      </p:sp>
    </p:spTree>
    <p:extLst>
      <p:ext uri="{BB962C8B-B14F-4D97-AF65-F5344CB8AC3E}">
        <p14:creationId xmlns:p14="http://schemas.microsoft.com/office/powerpoint/2010/main" val="3222834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093286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8" imgW="360" imgH="360" progId="TCLayout.ActiveDocument.1">
                  <p:embed/>
                </p:oleObj>
              </mc:Choice>
              <mc:Fallback>
                <p:oleObj name="think-cellスライド" r:id="rId58" imgW="360" imgH="360" progId="TCLayout.ActiveDocument.1">
                  <p:embed/>
                  <p:pic>
                    <p:nvPicPr>
                      <p:cNvPr id="4" name="Object 3" hidden="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306896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3210593"/>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780928"/>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8464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年、中国が主要な輸入国となり、その割合は全体の約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を占めた。価格戦略や販売代理店との提携を通じて、中国はその存在感を拡大している。ナイジェリアでは、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年の実績を持つ医療機器サプライヤーである</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AfricaMed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社以上の中国メーカーと提携し、これらの企業の市場リーチを拡大している。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米国の有望機器としては、超音波、</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スキャナー、</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線、治療用呼吸器などのハイテク画像診断機器である。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テキスト ボックス 21">
            <a:extLst>
              <a:ext uri="{FF2B5EF4-FFF2-40B4-BE49-F238E27FC236}">
                <a16:creationId xmlns:a16="http://schemas.microsoft.com/office/drawing/2014/main" id="{559A530E-147E-4854-BE0D-0C78E8524216}"/>
              </a:ext>
            </a:extLst>
          </p:cNvPr>
          <p:cNvSpPr txBox="1"/>
          <p:nvPr/>
        </p:nvSpPr>
        <p:spPr>
          <a:xfrm>
            <a:off x="223331" y="6611814"/>
            <a:ext cx="6840760" cy="152399"/>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 </a:t>
            </a:r>
            <a:r>
              <a:rPr lang="ja-JP" altLang="en-US" dirty="0"/>
              <a:t>（出所）</a:t>
            </a:r>
            <a:r>
              <a:rPr lang="en-US" altLang="ja-JP" dirty="0"/>
              <a:t>UN </a:t>
            </a:r>
            <a:r>
              <a:rPr lang="en-US" altLang="ja-JP" dirty="0" err="1"/>
              <a:t>comtrade</a:t>
            </a:r>
            <a:r>
              <a:rPr lang="en-US" altLang="ja-JP" dirty="0"/>
              <a:t>, </a:t>
            </a:r>
            <a:r>
              <a:rPr lang="ja-JP" altLang="en-US" dirty="0"/>
              <a:t>米国務省「</a:t>
            </a:r>
            <a:r>
              <a:rPr lang="en-US" altLang="ja-JP" dirty="0"/>
              <a:t>Healthcare technologies Resource Guide</a:t>
            </a:r>
            <a:r>
              <a:rPr lang="ja-JP" altLang="en-US" dirty="0"/>
              <a:t>」</a:t>
            </a:r>
            <a:r>
              <a:rPr lang="ja-JP" altLang="en-US" dirty="0">
                <a:solidFill>
                  <a:srgbClr val="000000"/>
                </a:solidFill>
              </a:rPr>
              <a:t> （２０２６年３月時点）</a:t>
            </a:r>
            <a:endParaRPr lang="en-US" altLang="ja-JP" dirty="0"/>
          </a:p>
        </p:txBody>
      </p:sp>
      <p:graphicFrame>
        <p:nvGraphicFramePr>
          <p:cNvPr id="114" name="Chart 113">
            <a:extLst>
              <a:ext uri="{FF2B5EF4-FFF2-40B4-BE49-F238E27FC236}">
                <a16:creationId xmlns:a16="http://schemas.microsoft.com/office/drawing/2014/main" id="{BFC0EAD3-7D37-C53B-DBA1-66D6615719B1}"/>
              </a:ext>
            </a:extLst>
          </p:cNvPr>
          <p:cNvGraphicFramePr/>
          <p:nvPr>
            <p:custDataLst>
              <p:tags r:id="rId3"/>
            </p:custDataLst>
            <p:extLst>
              <p:ext uri="{D42A27DB-BD31-4B8C-83A1-F6EECF244321}">
                <p14:modId xmlns:p14="http://schemas.microsoft.com/office/powerpoint/2010/main" val="910641588"/>
              </p:ext>
            </p:extLst>
          </p:nvPr>
        </p:nvGraphicFramePr>
        <p:xfrm>
          <a:off x="693738" y="3436938"/>
          <a:ext cx="5099050" cy="2420937"/>
        </p:xfrm>
        <a:graphic>
          <a:graphicData uri="http://schemas.openxmlformats.org/drawingml/2006/chart">
            <c:chart xmlns:c="http://schemas.openxmlformats.org/drawingml/2006/chart" xmlns:r="http://schemas.openxmlformats.org/officeDocument/2006/relationships" r:id="rId60"/>
          </a:graphicData>
        </a:graphic>
      </p:graphicFrame>
      <p:sp>
        <p:nvSpPr>
          <p:cNvPr id="106" name="テキスト プレースホルダ 9">
            <a:extLst>
              <a:ext uri="{FF2B5EF4-FFF2-40B4-BE49-F238E27FC236}">
                <a16:creationId xmlns:a16="http://schemas.microsoft.com/office/drawing/2014/main" id="{9458EF9E-177E-FE8F-D7E9-5FEDA64B178A}"/>
              </a:ext>
            </a:extLst>
          </p:cNvPr>
          <p:cNvSpPr>
            <a:spLocks/>
          </p:cNvSpPr>
          <p:nvPr>
            <p:custDataLst>
              <p:tags r:id="rId4"/>
            </p:custDataLst>
          </p:nvPr>
        </p:nvSpPr>
        <p:spPr bwMode="gray">
          <a:xfrm>
            <a:off x="333375" y="53228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C377777-1D99-4921-9F2D-6F34AFB1AD06}" type="datetime'''''''''''5''0''''''''''''''''''''''''0.''''''0'''''''''''''">
              <a:rPr lang="en-US" altLang="en-US" sz="1000" smtClean="0">
                <a:effectLst/>
                <a:sym typeface="+mn-lt"/>
              </a:rPr>
              <a:pPr marL="0" lvl="0" indent="0" algn="r">
                <a:spcBef>
                  <a:spcPct val="0"/>
                </a:spcBef>
                <a:buNone/>
              </a:pPr>
              <a:t>500.0</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CE86AA13-5019-AF8A-1621-2A1B96C28B07}"/>
              </a:ext>
            </a:extLst>
          </p:cNvPr>
          <p:cNvSpPr>
            <a:spLocks/>
          </p:cNvSpPr>
          <p:nvPr>
            <p:custDataLst>
              <p:tags r:id="rId5"/>
            </p:custDataLst>
          </p:nvPr>
        </p:nvSpPr>
        <p:spPr bwMode="gray">
          <a:xfrm>
            <a:off x="228600" y="494665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573AD29-6B8E-4E57-B12E-CE610977B854}" type="datetime'1'''''''''',''0''''''''0''''0''.0'''''''''''">
              <a:rPr lang="en-US" altLang="en-US" sz="1000" smtClean="0">
                <a:effectLst/>
                <a:sym typeface="+mn-lt"/>
              </a:rPr>
              <a:pPr marL="0" lvl="0" indent="0" algn="r">
                <a:spcBef>
                  <a:spcPct val="0"/>
                </a:spcBef>
                <a:buNone/>
              </a:pPr>
              <a:t>1,000.0</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CD90FFBC-BBD6-9CF6-5712-54F55A1D2201}"/>
              </a:ext>
            </a:extLst>
          </p:cNvPr>
          <p:cNvSpPr>
            <a:spLocks/>
          </p:cNvSpPr>
          <p:nvPr>
            <p:custDataLst>
              <p:tags r:id="rId6"/>
            </p:custDataLst>
          </p:nvPr>
        </p:nvSpPr>
        <p:spPr bwMode="gray">
          <a:xfrm>
            <a:off x="228600" y="45720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7869776-F945-4943-B7F1-3453EC56D649}" type="datetime'''''''1,''''''5''''''''''''''''0''''''''''''0''''''.''''0'''''">
              <a:rPr lang="en-US" altLang="en-US" sz="1000" smtClean="0">
                <a:effectLst/>
                <a:sym typeface="+mn-lt"/>
              </a:rPr>
              <a:pPr marL="0" lvl="0" indent="0" algn="r">
                <a:spcBef>
                  <a:spcPct val="0"/>
                </a:spcBef>
                <a:buNone/>
              </a:pPr>
              <a:t>1,500.0</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1D63DBFE-A6BD-1F40-DB4E-888B00DBC5ED}"/>
              </a:ext>
            </a:extLst>
          </p:cNvPr>
          <p:cNvSpPr>
            <a:spLocks/>
          </p:cNvSpPr>
          <p:nvPr>
            <p:custDataLst>
              <p:tags r:id="rId7"/>
            </p:custDataLst>
          </p:nvPr>
        </p:nvSpPr>
        <p:spPr bwMode="gray">
          <a:xfrm>
            <a:off x="228600" y="41957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2A1D6E2-6B40-4C7C-BEC1-477F6311DE47}" type="datetime'''''''''''''''2'''''''',0''''''''''''0''''''''0''''''.0'">
              <a:rPr lang="en-US" altLang="en-US" sz="1000" smtClean="0">
                <a:effectLst/>
                <a:sym typeface="+mn-lt"/>
              </a:rPr>
              <a:pPr marL="0" lvl="0" indent="0" algn="r">
                <a:spcBef>
                  <a:spcPct val="0"/>
                </a:spcBef>
                <a:buNone/>
              </a:pPr>
              <a:t>2,000.0</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248FB319-6519-A650-B0EF-1E7348450069}"/>
              </a:ext>
            </a:extLst>
          </p:cNvPr>
          <p:cNvSpPr>
            <a:spLocks/>
          </p:cNvSpPr>
          <p:nvPr>
            <p:custDataLst>
              <p:tags r:id="rId8"/>
            </p:custDataLst>
          </p:nvPr>
        </p:nvSpPr>
        <p:spPr bwMode="gray">
          <a:xfrm>
            <a:off x="228600" y="381952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3571D8A-C201-40F1-8CA8-A04A0C37B387}" type="datetime'''2'''''''''',''''50''''''''''''''''''''0''''''''''''''''.0'''">
              <a:rPr lang="en-US" altLang="en-US" sz="1000" smtClean="0">
                <a:effectLst/>
                <a:sym typeface="+mn-lt"/>
              </a:rPr>
              <a:pPr marL="0" lvl="0" indent="0" algn="r">
                <a:spcBef>
                  <a:spcPct val="0"/>
                </a:spcBef>
                <a:buNone/>
              </a:pPr>
              <a:t>2,500.0</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CC1F9BEA-FD64-85CD-3291-96C0D1BCBA8B}"/>
              </a:ext>
            </a:extLst>
          </p:cNvPr>
          <p:cNvSpPr>
            <a:spLocks/>
          </p:cNvSpPr>
          <p:nvPr>
            <p:custDataLst>
              <p:tags r:id="rId9"/>
            </p:custDataLst>
          </p:nvPr>
        </p:nvSpPr>
        <p:spPr bwMode="gray">
          <a:xfrm>
            <a:off x="228600" y="344328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62C187A-1807-4AEB-8A1F-99F518D92266}" type="datetime'''3'''',''''0''''''''''''00.''''''''''0'''">
              <a:rPr lang="en-US" altLang="en-US" sz="1000" smtClean="0">
                <a:effectLst/>
                <a:sym typeface="+mn-lt"/>
              </a:rPr>
              <a:pPr marL="0" lvl="0" indent="0" algn="r">
                <a:spcBef>
                  <a:spcPct val="0"/>
                </a:spcBef>
                <a:buNone/>
              </a:pPr>
              <a:t>3,000.0</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5151CBC2-0941-51D5-AAA7-CF819AB00B03}"/>
              </a:ext>
            </a:extLst>
          </p:cNvPr>
          <p:cNvSpPr>
            <a:spLocks/>
          </p:cNvSpPr>
          <p:nvPr>
            <p:custDataLst>
              <p:tags r:id="rId10"/>
            </p:custDataLst>
          </p:nvPr>
        </p:nvSpPr>
        <p:spPr bwMode="gray">
          <a:xfrm>
            <a:off x="473075" y="56991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D669CEA-AFC4-426F-9963-F86283B84C96}" type="datetime'''''''0''''''''''''.0'''''''''''''''''''''''''">
              <a:rPr lang="en-US" altLang="en-US" sz="1000" smtClean="0">
                <a:effectLst/>
                <a:sym typeface="+mn-lt"/>
              </a:rPr>
              <a:pPr marL="0" lvl="0" indent="0" algn="r">
                <a:spcBef>
                  <a:spcPct val="0"/>
                </a:spcBef>
                <a:buNone/>
              </a:pPr>
              <a:t>0.0</a:t>
            </a:fld>
            <a:endParaRPr kumimoji="1" lang="en-US" altLang="ja-JP" sz="1000" dirty="0">
              <a:sym typeface="+mn-lt"/>
            </a:endParaRPr>
          </a:p>
        </p:txBody>
      </p:sp>
      <p:cxnSp>
        <p:nvCxnSpPr>
          <p:cNvPr id="83" name="Straight Connector 82">
            <a:extLst>
              <a:ext uri="{FF2B5EF4-FFF2-40B4-BE49-F238E27FC236}">
                <a16:creationId xmlns:a16="http://schemas.microsoft.com/office/drawing/2014/main" id="{5CE75B1E-D05F-0940-2595-8B3DE30FE975}"/>
              </a:ext>
            </a:extLst>
          </p:cNvPr>
          <p:cNvCxnSpPr/>
          <p:nvPr>
            <p:custDataLst>
              <p:tags r:id="rId11"/>
            </p:custDataLst>
          </p:nvPr>
        </p:nvCxnSpPr>
        <p:spPr bwMode="auto">
          <a:xfrm>
            <a:off x="1235075" y="5708650"/>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3453AECF-D319-0FD2-1059-865F63AE3D0A}"/>
              </a:ext>
            </a:extLst>
          </p:cNvPr>
          <p:cNvCxnSpPr/>
          <p:nvPr>
            <p:custDataLst>
              <p:tags r:id="rId12"/>
            </p:custDataLst>
          </p:nvPr>
        </p:nvCxnSpPr>
        <p:spPr bwMode="auto">
          <a:xfrm>
            <a:off x="1819275" y="5618162"/>
            <a:ext cx="0" cy="904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9D640AC8-796D-EBC9-C406-116651416426}"/>
              </a:ext>
            </a:extLst>
          </p:cNvPr>
          <p:cNvCxnSpPr/>
          <p:nvPr>
            <p:custDataLst>
              <p:tags r:id="rId13"/>
            </p:custDataLst>
          </p:nvPr>
        </p:nvCxnSpPr>
        <p:spPr bwMode="auto">
          <a:xfrm>
            <a:off x="2436813" y="3781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B1753710-1BEC-688C-1223-1F1A477F49F1}"/>
              </a:ext>
            </a:extLst>
          </p:cNvPr>
          <p:cNvCxnSpPr/>
          <p:nvPr>
            <p:custDataLst>
              <p:tags r:id="rId14"/>
            </p:custDataLst>
          </p:nvPr>
        </p:nvCxnSpPr>
        <p:spPr bwMode="auto">
          <a:xfrm>
            <a:off x="3052763" y="5649913"/>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BF6D0953-F568-10FD-9BF2-9E8F2380E3F9}"/>
              </a:ext>
            </a:extLst>
          </p:cNvPr>
          <p:cNvCxnSpPr/>
          <p:nvPr>
            <p:custDataLst>
              <p:tags r:id="rId15"/>
            </p:custDataLst>
          </p:nvPr>
        </p:nvCxnSpPr>
        <p:spPr bwMode="auto">
          <a:xfrm>
            <a:off x="3670300" y="569277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8B6ACC2B-B827-E74E-4D82-EF43DCB65A5D}"/>
              </a:ext>
            </a:extLst>
          </p:cNvPr>
          <p:cNvCxnSpPr/>
          <p:nvPr>
            <p:custDataLst>
              <p:tags r:id="rId16"/>
            </p:custDataLst>
          </p:nvPr>
        </p:nvCxnSpPr>
        <p:spPr bwMode="auto">
          <a:xfrm>
            <a:off x="4286250" y="5678488"/>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C4913457-306B-E320-8875-065EBE10D466}"/>
              </a:ext>
            </a:extLst>
          </p:cNvPr>
          <p:cNvCxnSpPr/>
          <p:nvPr>
            <p:custDataLst>
              <p:tags r:id="rId17"/>
            </p:custDataLst>
          </p:nvPr>
        </p:nvCxnSpPr>
        <p:spPr bwMode="auto">
          <a:xfrm>
            <a:off x="4903788" y="5689600"/>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5CDA74BD-5A5A-AB37-BE2D-5A844C82637B}"/>
              </a:ext>
            </a:extLst>
          </p:cNvPr>
          <p:cNvCxnSpPr>
            <a:cxnSpLocks/>
          </p:cNvCxnSpPr>
          <p:nvPr>
            <p:custDataLst>
              <p:tags r:id="rId18"/>
            </p:custDataLst>
          </p:nvPr>
        </p:nvCxnSpPr>
        <p:spPr bwMode="auto">
          <a:xfrm>
            <a:off x="5519738" y="56991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2" name="テキスト プレースホルダ 9">
            <a:extLst>
              <a:ext uri="{FF2B5EF4-FFF2-40B4-BE49-F238E27FC236}">
                <a16:creationId xmlns:a16="http://schemas.microsoft.com/office/drawing/2014/main" id="{943905F3-606A-B81F-01C8-1658FE2FC301}"/>
              </a:ext>
            </a:extLst>
          </p:cNvPr>
          <p:cNvSpPr>
            <a:spLocks/>
          </p:cNvSpPr>
          <p:nvPr>
            <p:custDataLst>
              <p:tags r:id="rId19"/>
            </p:custDataLst>
          </p:nvPr>
        </p:nvSpPr>
        <p:spPr bwMode="gray">
          <a:xfrm>
            <a:off x="860425"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3DE21C-945C-47D6-A64D-167804D59998}" type="datetime'''''''''0''''''''''''''.0'''''''''''">
              <a:rPr lang="en-US" altLang="en-US" sz="1000" smtClean="0">
                <a:effectLst/>
              </a:rPr>
              <a:pPr/>
              <a:t>0.0</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5043F22B-EA6A-16CD-6BF6-11315DF9A0BC}"/>
              </a:ext>
            </a:extLst>
          </p:cNvPr>
          <p:cNvSpPr>
            <a:spLocks/>
          </p:cNvSpPr>
          <p:nvPr>
            <p:custDataLst>
              <p:tags r:id="rId20"/>
            </p:custDataLst>
          </p:nvPr>
        </p:nvSpPr>
        <p:spPr bwMode="gray">
          <a:xfrm>
            <a:off x="1095375" y="5556250"/>
            <a:ext cx="27940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58EF34-0F47-4BC4-A51F-408DE045B883}" type="datetime'''''''''''5''''''''''''''''''''''''''5''''''''''.''''4'''''">
              <a:rPr lang="en-US" altLang="en-US" sz="1000" smtClean="0">
                <a:effectLst/>
              </a:rPr>
              <a:pPr/>
              <a:t>55.4</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F78F9B59-EDDE-170F-09CF-A4210168B1F6}"/>
              </a:ext>
            </a:extLst>
          </p:cNvPr>
          <p:cNvSpPr>
            <a:spLocks noGrp="1"/>
          </p:cNvSpPr>
          <p:nvPr>
            <p:custDataLst>
              <p:tags r:id="rId21"/>
            </p:custDataLst>
          </p:nvPr>
        </p:nvSpPr>
        <p:spPr bwMode="auto">
          <a:xfrm>
            <a:off x="938213" y="58943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501327B-20B7-48CA-BDCF-218FA22EAD19}" type="datetime'2''''''0''''''''1''''''''''''''''7'''''">
              <a:rPr kumimoji="0" lang="en-US" altLang="en-US" sz="1000" smtClean="0"/>
              <a:pPr/>
              <a:t>2017</a:t>
            </a:fld>
            <a:endParaRPr kumimoji="0" lang="ja-JP" altLang="en-US" sz="1000" dirty="0">
              <a:sym typeface="+mn-lt"/>
            </a:endParaRPr>
          </a:p>
        </p:txBody>
      </p:sp>
      <p:sp>
        <p:nvSpPr>
          <p:cNvPr id="64" name="テキスト プレースホルダ 9">
            <a:extLst>
              <a:ext uri="{FF2B5EF4-FFF2-40B4-BE49-F238E27FC236}">
                <a16:creationId xmlns:a16="http://schemas.microsoft.com/office/drawing/2014/main" id="{16DFCB12-EF3F-ED98-F5F8-97CC46BD39EE}"/>
              </a:ext>
            </a:extLst>
          </p:cNvPr>
          <p:cNvSpPr>
            <a:spLocks/>
          </p:cNvSpPr>
          <p:nvPr>
            <p:custDataLst>
              <p:tags r:id="rId22"/>
            </p:custDataLst>
          </p:nvPr>
        </p:nvSpPr>
        <p:spPr bwMode="gray">
          <a:xfrm>
            <a:off x="1477963"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AFA808-3E28-4BC4-8183-07732DD25E4C}" type="datetime'''''''0''''''''.''''''''''0'''''''''''''">
              <a:rPr lang="en-US" altLang="en-US" sz="1000" smtClean="0">
                <a:effectLst/>
              </a:rPr>
              <a:pPr/>
              <a:t>0.0</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41FD6E49-B063-4370-86CF-CA4E5740EADE}"/>
              </a:ext>
            </a:extLst>
          </p:cNvPr>
          <p:cNvSpPr>
            <a:spLocks/>
          </p:cNvSpPr>
          <p:nvPr>
            <p:custDataLst>
              <p:tags r:id="rId23"/>
            </p:custDataLst>
          </p:nvPr>
        </p:nvSpPr>
        <p:spPr bwMode="gray">
          <a:xfrm>
            <a:off x="1644650" y="54657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DEF490-9E04-48E5-94CC-92095AE715E6}" type="datetime'''''''''''''''''''''''''''''''1''''7''6.''''''''2'''''">
              <a:rPr lang="en-US" altLang="en-US" sz="1000" smtClean="0"/>
              <a:pPr/>
              <a:t>176.2</a:t>
            </a:fld>
            <a:endParaRPr kumimoji="1" lang="en-US" altLang="ja-JP" sz="1000" dirty="0">
              <a:sym typeface="+mn-lt"/>
            </a:endParaRPr>
          </a:p>
        </p:txBody>
      </p:sp>
      <p:sp>
        <p:nvSpPr>
          <p:cNvPr id="8" name="テキスト プレースホルダ 9">
            <a:extLst>
              <a:ext uri="{FF2B5EF4-FFF2-40B4-BE49-F238E27FC236}">
                <a16:creationId xmlns:a16="http://schemas.microsoft.com/office/drawing/2014/main" id="{E3F5C0CA-AD5B-CCA5-2BE0-528DC8F31A3D}"/>
              </a:ext>
            </a:extLst>
          </p:cNvPr>
          <p:cNvSpPr>
            <a:spLocks noGrp="1"/>
          </p:cNvSpPr>
          <p:nvPr>
            <p:custDataLst>
              <p:tags r:id="rId24"/>
            </p:custDataLst>
          </p:nvPr>
        </p:nvSpPr>
        <p:spPr bwMode="auto">
          <a:xfrm>
            <a:off x="1624013"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7EAF435-A542-4559-8928-C7E4CDC8CAA7}" type="datetime'''''''''''''''1''''''''8'''''''''''''''''''''''''''''''''''''">
              <a:rPr kumimoji="0" lang="en-US" altLang="en-US" sz="1000" smtClean="0"/>
              <a:pPr/>
              <a:t>18</a:t>
            </a:fld>
            <a:endParaRPr kumimoji="0" lang="ja-JP" altLang="en-US" sz="1000" dirty="0">
              <a:sym typeface="+mn-lt"/>
            </a:endParaRPr>
          </a:p>
        </p:txBody>
      </p:sp>
      <p:sp>
        <p:nvSpPr>
          <p:cNvPr id="66" name="テキスト プレースホルダ 9">
            <a:extLst>
              <a:ext uri="{FF2B5EF4-FFF2-40B4-BE49-F238E27FC236}">
                <a16:creationId xmlns:a16="http://schemas.microsoft.com/office/drawing/2014/main" id="{61A401CB-F3A4-7B00-0ACB-76600EC367CC}"/>
              </a:ext>
            </a:extLst>
          </p:cNvPr>
          <p:cNvSpPr>
            <a:spLocks/>
          </p:cNvSpPr>
          <p:nvPr>
            <p:custDataLst>
              <p:tags r:id="rId25"/>
            </p:custDataLst>
          </p:nvPr>
        </p:nvSpPr>
        <p:spPr bwMode="gray">
          <a:xfrm>
            <a:off x="2093913"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70CF0F-F07A-49DB-9064-58C28B63A436}" type="datetime'''''0''.''''''''0'''''''''''''''''''''''''''''''''">
              <a:rPr lang="en-US" altLang="en-US" sz="1000" smtClean="0">
                <a:effectLst/>
              </a:rPr>
              <a:pPr/>
              <a:t>0.0</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7054F384-F4DB-AFA5-7B33-840E369D929B}"/>
              </a:ext>
            </a:extLst>
          </p:cNvPr>
          <p:cNvSpPr>
            <a:spLocks/>
          </p:cNvSpPr>
          <p:nvPr>
            <p:custDataLst>
              <p:tags r:id="rId26"/>
            </p:custDataLst>
          </p:nvPr>
        </p:nvSpPr>
        <p:spPr bwMode="gray">
          <a:xfrm>
            <a:off x="2209800" y="362902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478457-F9DD-4A3E-B299-36921BB1EA30}" type="datetime'''2,''''''6''''''1''''''7''''.''''''''''''''''5'''''''''">
              <a:rPr lang="en-US" altLang="en-US" sz="1000" smtClean="0"/>
              <a:pPr/>
              <a:t>2,617.5</a:t>
            </a:fld>
            <a:endParaRPr kumimoji="1" lang="en-US" altLang="ja-JP" sz="1000" dirty="0">
              <a:sym typeface="+mn-lt"/>
            </a:endParaRPr>
          </a:p>
        </p:txBody>
      </p:sp>
      <p:sp>
        <p:nvSpPr>
          <p:cNvPr id="12" name="テキスト プレースホルダ 9">
            <a:extLst>
              <a:ext uri="{FF2B5EF4-FFF2-40B4-BE49-F238E27FC236}">
                <a16:creationId xmlns:a16="http://schemas.microsoft.com/office/drawing/2014/main" id="{5804ED01-D605-AEF9-E15C-5CDAECB52020}"/>
              </a:ext>
            </a:extLst>
          </p:cNvPr>
          <p:cNvSpPr>
            <a:spLocks noGrp="1"/>
          </p:cNvSpPr>
          <p:nvPr>
            <p:custDataLst>
              <p:tags r:id="rId27"/>
            </p:custDataLst>
          </p:nvPr>
        </p:nvSpPr>
        <p:spPr bwMode="auto">
          <a:xfrm>
            <a:off x="2241550"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0FA9A6D-A8BC-415E-865F-E8E632B8EDA2}" type="datetime'''''''''1''''''''''9'">
              <a:rPr kumimoji="0" lang="en-US" altLang="en-US" sz="1000" smtClean="0"/>
              <a:pPr/>
              <a:t>19</a:t>
            </a:fld>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9655FED4-25C3-4100-4198-F11AEB0472A4}"/>
              </a:ext>
            </a:extLst>
          </p:cNvPr>
          <p:cNvSpPr>
            <a:spLocks/>
          </p:cNvSpPr>
          <p:nvPr>
            <p:custDataLst>
              <p:tags r:id="rId28"/>
            </p:custDataLst>
          </p:nvPr>
        </p:nvSpPr>
        <p:spPr bwMode="gray">
          <a:xfrm>
            <a:off x="2711450"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BF5582-DBF1-44E4-9B2D-47F7DB800A03}" type="datetime'''''''''''0''''''''''.''''''0'''''''''''''''">
              <a:rPr lang="en-US" altLang="en-US" sz="1000" smtClean="0">
                <a:effectLst/>
              </a:rPr>
              <a:pPr/>
              <a:t>0.0</a:t>
            </a:fld>
            <a:endParaRPr kumimoji="1" lang="en-US" altLang="ja-JP" sz="1000" dirty="0">
              <a:sym typeface="+mn-lt"/>
            </a:endParaRPr>
          </a:p>
        </p:txBody>
      </p:sp>
      <p:sp>
        <p:nvSpPr>
          <p:cNvPr id="17" name="テキスト プレースホルダ 9">
            <a:extLst>
              <a:ext uri="{FF2B5EF4-FFF2-40B4-BE49-F238E27FC236}">
                <a16:creationId xmlns:a16="http://schemas.microsoft.com/office/drawing/2014/main" id="{150E9105-3138-324D-23B8-94C6D5C8D071}"/>
              </a:ext>
            </a:extLst>
          </p:cNvPr>
          <p:cNvSpPr>
            <a:spLocks noGrp="1"/>
          </p:cNvSpPr>
          <p:nvPr>
            <p:custDataLst>
              <p:tags r:id="rId29"/>
            </p:custDataLst>
          </p:nvPr>
        </p:nvSpPr>
        <p:spPr bwMode="auto">
          <a:xfrm>
            <a:off x="2857500"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C49051A-DABC-4769-86C7-7E00F00B4FAC}" type="datetime'''''2''''''''''''''''''''''''''''''0'''''''''''''">
              <a:rPr kumimoji="0" lang="en-US" altLang="en-US" sz="1000" smtClean="0"/>
              <a:pPr/>
              <a:t>20</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CE8965F1-7E39-E77A-BA3E-3CBBE8DABED2}"/>
              </a:ext>
            </a:extLst>
          </p:cNvPr>
          <p:cNvSpPr>
            <a:spLocks/>
          </p:cNvSpPr>
          <p:nvPr>
            <p:custDataLst>
              <p:tags r:id="rId30"/>
            </p:custDataLst>
          </p:nvPr>
        </p:nvSpPr>
        <p:spPr bwMode="gray">
          <a:xfrm>
            <a:off x="3327400"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D4612E-03EE-409F-BEA0-A08CEC9F777B}" type="datetime'''''0''''''''''''''''''''''.0'''''''''''''''''''''''">
              <a:rPr lang="en-US" altLang="en-US" sz="1000" smtClean="0">
                <a:effectLst/>
              </a:rPr>
              <a:pPr/>
              <a:t>0.0</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A465BC6E-E87C-7EB8-38F4-3A944684E2B9}"/>
              </a:ext>
            </a:extLst>
          </p:cNvPr>
          <p:cNvSpPr>
            <a:spLocks/>
          </p:cNvSpPr>
          <p:nvPr>
            <p:custDataLst>
              <p:tags r:id="rId31"/>
            </p:custDataLst>
          </p:nvPr>
        </p:nvSpPr>
        <p:spPr bwMode="gray">
          <a:xfrm>
            <a:off x="3530600" y="5540375"/>
            <a:ext cx="27940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F06D87-4341-42AA-9800-307B91F31E82}" type="datetime'''7''''''''''''''''''6''''''.''''''''''''''''''''''''9'">
              <a:rPr lang="en-US" altLang="en-US" sz="1000" smtClean="0">
                <a:effectLst/>
              </a:rPr>
              <a:pPr/>
              <a:t>76.9</a:t>
            </a:fld>
            <a:endParaRPr kumimoji="1" lang="en-US" altLang="ja-JP" sz="1000" dirty="0">
              <a:sym typeface="+mn-lt"/>
            </a:endParaRPr>
          </a:p>
        </p:txBody>
      </p:sp>
      <p:sp>
        <p:nvSpPr>
          <p:cNvPr id="11" name="テキスト プレースホルダ 9">
            <a:extLst>
              <a:ext uri="{FF2B5EF4-FFF2-40B4-BE49-F238E27FC236}">
                <a16:creationId xmlns:a16="http://schemas.microsoft.com/office/drawing/2014/main" id="{FDB29911-F6EB-85DD-9E84-E768ACE66DC1}"/>
              </a:ext>
            </a:extLst>
          </p:cNvPr>
          <p:cNvSpPr>
            <a:spLocks noGrp="1"/>
          </p:cNvSpPr>
          <p:nvPr>
            <p:custDataLst>
              <p:tags r:id="rId32"/>
            </p:custDataLst>
          </p:nvPr>
        </p:nvSpPr>
        <p:spPr bwMode="auto">
          <a:xfrm>
            <a:off x="3475038"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EFB713B-0B0E-4B37-83D3-8327C5714F48}" type="datetime'''''''''''''''''''''''''''''2''''''''1'''''''''''''''">
              <a:rPr kumimoji="0" lang="en-US" altLang="en-US" sz="1000" smtClean="0"/>
              <a:pPr/>
              <a:t>21</a:t>
            </a:fld>
            <a:endParaRPr kumimoji="0" lang="ja-JP" altLang="en-US" sz="1000" dirty="0">
              <a:sym typeface="+mn-lt"/>
            </a:endParaRPr>
          </a:p>
        </p:txBody>
      </p:sp>
      <p:sp>
        <p:nvSpPr>
          <p:cNvPr id="73" name="テキスト プレースホルダ 9">
            <a:extLst>
              <a:ext uri="{FF2B5EF4-FFF2-40B4-BE49-F238E27FC236}">
                <a16:creationId xmlns:a16="http://schemas.microsoft.com/office/drawing/2014/main" id="{03D28045-C6B5-0E13-670B-882CDC1D6414}"/>
              </a:ext>
            </a:extLst>
          </p:cNvPr>
          <p:cNvSpPr>
            <a:spLocks/>
          </p:cNvSpPr>
          <p:nvPr>
            <p:custDataLst>
              <p:tags r:id="rId33"/>
            </p:custDataLst>
          </p:nvPr>
        </p:nvSpPr>
        <p:spPr bwMode="gray">
          <a:xfrm>
            <a:off x="3944938"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5FDB7F-F9F5-484C-B894-6EF6AC3AC41A}" type="datetime'''''''''''''''''''''0''''''''.''''''''''''''''''''''1'''''">
              <a:rPr lang="en-US" altLang="en-US" sz="1000" smtClean="0">
                <a:effectLst/>
              </a:rPr>
              <a:pPr/>
              <a:t>0.1</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3D1A884A-C969-5FF3-2FB3-25BF3E33FA64}"/>
              </a:ext>
            </a:extLst>
          </p:cNvPr>
          <p:cNvSpPr>
            <a:spLocks/>
          </p:cNvSpPr>
          <p:nvPr>
            <p:custDataLst>
              <p:tags r:id="rId34"/>
            </p:custDataLst>
          </p:nvPr>
        </p:nvSpPr>
        <p:spPr bwMode="gray">
          <a:xfrm>
            <a:off x="4146550" y="5526088"/>
            <a:ext cx="27940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CCBFDC-5D4F-4FC0-BD73-60648025A19F}" type="datetime'''''''''''''''9''''''''''''''''6.2'''''''''''''''''''''''''''">
              <a:rPr lang="en-US" altLang="en-US" sz="1000" smtClean="0">
                <a:effectLst/>
              </a:rPr>
              <a:pPr/>
              <a:t>96.2</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8C46E840-47EA-D928-9891-DB959FC85B3A}"/>
              </a:ext>
            </a:extLst>
          </p:cNvPr>
          <p:cNvSpPr>
            <a:spLocks noGrp="1"/>
          </p:cNvSpPr>
          <p:nvPr>
            <p:custDataLst>
              <p:tags r:id="rId35"/>
            </p:custDataLst>
          </p:nvPr>
        </p:nvSpPr>
        <p:spPr bwMode="auto">
          <a:xfrm>
            <a:off x="4090988"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23D22B8-F4AA-4839-ACF1-72A752BCCEB3}" type="datetime'''2''''''''''''''''''''''''''''''2'''''''''''''''''''''''''''">
              <a:rPr kumimoji="0" lang="en-IN" altLang="en-US" sz="1000" smtClean="0"/>
              <a:pPr/>
              <a:t>22</a:t>
            </a:fld>
            <a:endParaRPr kumimoji="0" lang="ja-JP" altLang="en-US" sz="1000" dirty="0">
              <a:sym typeface="+mn-lt"/>
            </a:endParaRPr>
          </a:p>
        </p:txBody>
      </p:sp>
      <p:sp>
        <p:nvSpPr>
          <p:cNvPr id="75" name="テキスト プレースホルダ 9">
            <a:extLst>
              <a:ext uri="{FF2B5EF4-FFF2-40B4-BE49-F238E27FC236}">
                <a16:creationId xmlns:a16="http://schemas.microsoft.com/office/drawing/2014/main" id="{ED2B8FD3-888D-564A-A1B6-477A84315785}"/>
              </a:ext>
            </a:extLst>
          </p:cNvPr>
          <p:cNvSpPr>
            <a:spLocks/>
          </p:cNvSpPr>
          <p:nvPr>
            <p:custDataLst>
              <p:tags r:id="rId36"/>
            </p:custDataLst>
          </p:nvPr>
        </p:nvSpPr>
        <p:spPr bwMode="gray">
          <a:xfrm>
            <a:off x="4560888"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103E3F-FD7D-4AE5-8223-6407ADAABE66}" type="datetime'''''0''''''''''''''''.''''''''''0'''''''''''''''''''''''''''''">
              <a:rPr lang="en-US" altLang="en-US" sz="1000" smtClean="0">
                <a:effectLst/>
              </a:rPr>
              <a:pPr/>
              <a:t>0.0</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706BE7EC-42AE-82E9-9A47-2E08DFFCC80A}"/>
              </a:ext>
            </a:extLst>
          </p:cNvPr>
          <p:cNvSpPr>
            <a:spLocks/>
          </p:cNvSpPr>
          <p:nvPr>
            <p:custDataLst>
              <p:tags r:id="rId37"/>
            </p:custDataLst>
          </p:nvPr>
        </p:nvSpPr>
        <p:spPr bwMode="gray">
          <a:xfrm>
            <a:off x="4764088" y="5537200"/>
            <a:ext cx="27940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C237EE-9681-4E0D-8CFE-5DA412990B9F}" type="datetime'''''''''''''''8''''0.8'''''''''''''''">
              <a:rPr lang="en-US" altLang="en-US" sz="1000" smtClean="0">
                <a:effectLst/>
              </a:rPr>
              <a:pPr/>
              <a:t>80.8</a:t>
            </a:fld>
            <a:endParaRPr kumimoji="1" lang="en-US" altLang="ja-JP" sz="1000" dirty="0">
              <a:sym typeface="+mn-lt"/>
            </a:endParaRPr>
          </a:p>
        </p:txBody>
      </p:sp>
      <p:sp>
        <p:nvSpPr>
          <p:cNvPr id="42" name="テキスト プレースホルダ 9">
            <a:extLst>
              <a:ext uri="{FF2B5EF4-FFF2-40B4-BE49-F238E27FC236}">
                <a16:creationId xmlns:a16="http://schemas.microsoft.com/office/drawing/2014/main" id="{96F66E6F-C406-B8CB-E0F1-34697B814E40}"/>
              </a:ext>
            </a:extLst>
          </p:cNvPr>
          <p:cNvSpPr>
            <a:spLocks noGrp="1"/>
          </p:cNvSpPr>
          <p:nvPr>
            <p:custDataLst>
              <p:tags r:id="rId38"/>
            </p:custDataLst>
          </p:nvPr>
        </p:nvSpPr>
        <p:spPr bwMode="auto">
          <a:xfrm>
            <a:off x="4708525"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5F0CC16-FF0B-4295-B762-216A35EA7EEB}" type="datetime'''''''''2''''3'''''''''''''''''''''''''''''''''''''''''''''''">
              <a:rPr kumimoji="0" lang="en-IN" altLang="en-US" sz="1000" smtClean="0"/>
              <a:pPr/>
              <a:t>23</a:t>
            </a:fld>
            <a:endParaRPr kumimoji="0" lang="ja-JP" altLang="en-US" sz="1000" dirty="0">
              <a:sym typeface="+mn-lt"/>
            </a:endParaRPr>
          </a:p>
        </p:txBody>
      </p:sp>
      <p:sp>
        <p:nvSpPr>
          <p:cNvPr id="77" name="テキスト プレースホルダ 9">
            <a:extLst>
              <a:ext uri="{FF2B5EF4-FFF2-40B4-BE49-F238E27FC236}">
                <a16:creationId xmlns:a16="http://schemas.microsoft.com/office/drawing/2014/main" id="{007F9E6E-B0F1-B24B-488D-0A647EDA9227}"/>
              </a:ext>
            </a:extLst>
          </p:cNvPr>
          <p:cNvSpPr>
            <a:spLocks/>
          </p:cNvSpPr>
          <p:nvPr>
            <p:custDataLst>
              <p:tags r:id="rId39"/>
            </p:custDataLst>
          </p:nvPr>
        </p:nvSpPr>
        <p:spPr bwMode="gray">
          <a:xfrm>
            <a:off x="5178425"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0F5089-86F8-4AA7-A0E5-7FB24C630764}" type="datetime'''''0''''''''''''''''''.''''''''''''''''''''''''0'''''''''">
              <a:rPr lang="en-US" altLang="en-US" sz="1000" smtClean="0">
                <a:effectLst/>
              </a:rPr>
              <a:pPr/>
              <a:t>0.0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1A4AC439-46E5-377A-FC30-D80420EF7652}"/>
              </a:ext>
            </a:extLst>
          </p:cNvPr>
          <p:cNvSpPr>
            <a:spLocks/>
          </p:cNvSpPr>
          <p:nvPr>
            <p:custDataLst>
              <p:tags r:id="rId40"/>
            </p:custDataLst>
          </p:nvPr>
        </p:nvSpPr>
        <p:spPr bwMode="gray">
          <a:xfrm>
            <a:off x="5380038" y="5546725"/>
            <a:ext cx="27940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F84679-DF4F-44E0-A2EA-2FE12F937033}" type="datetime'''''''''''''''''''''''''57''.''''''''''''''''7'''''''">
              <a:rPr lang="en-US" altLang="en-US" sz="1000" smtClean="0">
                <a:effectLst/>
              </a:rPr>
              <a:pPr marL="0" lvl="0" indent="0" algn="ctr">
                <a:spcBef>
                  <a:spcPct val="0"/>
                </a:spcBef>
                <a:buNone/>
              </a:pPr>
              <a:t>57.7</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413C2C0D-9E8F-EDA7-BD17-5DBC3C7D5F1F}"/>
              </a:ext>
            </a:extLst>
          </p:cNvPr>
          <p:cNvSpPr>
            <a:spLocks noGrp="1"/>
          </p:cNvSpPr>
          <p:nvPr>
            <p:custDataLst>
              <p:tags r:id="rId41"/>
            </p:custDataLst>
          </p:nvPr>
        </p:nvSpPr>
        <p:spPr bwMode="auto">
          <a:xfrm>
            <a:off x="5324475" y="5894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CB7E080-3E55-495F-B63A-5C30D17605EA}" type="datetime'2''''''''''''''''''''''''4'''''''''''''">
              <a:rPr kumimoji="0" lang="en-IN" altLang="en-US" sz="1000" smtClean="0"/>
              <a:pPr/>
              <a:t>24</a:t>
            </a:fld>
            <a:endParaRPr kumimoji="0" lang="ja-JP" altLang="en-US" sz="1000" dirty="0">
              <a:sym typeface="+mn-lt"/>
            </a:endParaRPr>
          </a:p>
        </p:txBody>
      </p:sp>
      <p:sp>
        <p:nvSpPr>
          <p:cNvPr id="70" name="テキスト プレースホルダ 9">
            <a:extLst>
              <a:ext uri="{FF2B5EF4-FFF2-40B4-BE49-F238E27FC236}">
                <a16:creationId xmlns:a16="http://schemas.microsoft.com/office/drawing/2014/main" id="{23261440-DAF9-F0D6-85E9-7584729B7400}"/>
              </a:ext>
            </a:extLst>
          </p:cNvPr>
          <p:cNvSpPr>
            <a:spLocks/>
          </p:cNvSpPr>
          <p:nvPr>
            <p:custDataLst>
              <p:tags r:id="rId42"/>
            </p:custDataLst>
          </p:nvPr>
        </p:nvSpPr>
        <p:spPr bwMode="gray">
          <a:xfrm>
            <a:off x="2878138" y="549751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5ABB3C-46E8-4352-9FFA-3A5151D25F72}" type="datetime'''''''1''34''''.''''''''''''''3'''''''">
              <a:rPr lang="en-US" altLang="en-US" sz="1000" smtClean="0">
                <a:effectLst/>
              </a:rPr>
              <a:pPr/>
              <a:t>134.3</a:t>
            </a:fld>
            <a:endParaRPr kumimoji="1" lang="en-US" altLang="ja-JP" sz="1000" dirty="0">
              <a:sym typeface="+mn-lt"/>
            </a:endParaRPr>
          </a:p>
        </p:txBody>
      </p:sp>
      <p:sp>
        <p:nvSpPr>
          <p:cNvPr id="18" name="Rectangle 18">
            <a:extLst>
              <a:ext uri="{FF2B5EF4-FFF2-40B4-BE49-F238E27FC236}">
                <a16:creationId xmlns:a16="http://schemas.microsoft.com/office/drawing/2014/main" id="{DA8CD01C-3863-4687-938C-BA859C44F851}"/>
              </a:ext>
            </a:extLst>
          </p:cNvPr>
          <p:cNvSpPr/>
          <p:nvPr>
            <p:custDataLst>
              <p:tags r:id="rId43"/>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Rectangle 24">
            <a:extLst>
              <a:ext uri="{FF2B5EF4-FFF2-40B4-BE49-F238E27FC236}">
                <a16:creationId xmlns:a16="http://schemas.microsoft.com/office/drawing/2014/main" id="{CD780097-CF30-4A88-CA9F-D90EE448F38C}"/>
              </a:ext>
            </a:extLst>
          </p:cNvPr>
          <p:cNvSpPr/>
          <p:nvPr>
            <p:custDataLst>
              <p:tags r:id="rId44"/>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プレースホルダ 9">
            <a:extLst>
              <a:ext uri="{FF2B5EF4-FFF2-40B4-BE49-F238E27FC236}">
                <a16:creationId xmlns:a16="http://schemas.microsoft.com/office/drawing/2014/main" id="{93F04CBF-4E00-5604-2315-E21A09BCC19B}"/>
              </a:ext>
            </a:extLst>
          </p:cNvPr>
          <p:cNvSpPr>
            <a:spLocks noGrp="1"/>
          </p:cNvSpPr>
          <p:nvPr>
            <p:custDataLst>
              <p:tags r:id="rId45"/>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pPr marL="0" indent="0">
                <a:spcBef>
                  <a:spcPct val="0"/>
                </a:spcBef>
                <a:buNone/>
              </a:pPr>
              <a:t>輸出</a:t>
            </a:fld>
            <a:endParaRPr kumimoji="0" lang="ja-JP" altLang="en-US" sz="800" dirty="0">
              <a:sym typeface="+mn-lt"/>
            </a:endParaRPr>
          </a:p>
        </p:txBody>
      </p:sp>
      <p:sp>
        <p:nvSpPr>
          <p:cNvPr id="28" name="テキスト プレースホルダ 9">
            <a:extLst>
              <a:ext uri="{FF2B5EF4-FFF2-40B4-BE49-F238E27FC236}">
                <a16:creationId xmlns:a16="http://schemas.microsoft.com/office/drawing/2014/main" id="{CA2B78E3-C892-9220-960B-27E9438A37E8}"/>
              </a:ext>
            </a:extLst>
          </p:cNvPr>
          <p:cNvSpPr>
            <a:spLocks noGrp="1"/>
          </p:cNvSpPr>
          <p:nvPr>
            <p:custDataLst>
              <p:tags r:id="rId46"/>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pPr marL="0" indent="0">
                <a:spcBef>
                  <a:spcPct val="0"/>
                </a:spcBef>
                <a:buNone/>
              </a:pPr>
              <a:t>輸入</a:t>
            </a:fld>
            <a:endParaRPr kumimoji="0" lang="ja-JP" altLang="en-US" sz="800" dirty="0">
              <a:sym typeface="+mn-lt"/>
            </a:endParaRPr>
          </a:p>
        </p:txBody>
      </p:sp>
      <p:graphicFrame>
        <p:nvGraphicFramePr>
          <p:cNvPr id="118" name="Chart 117">
            <a:extLst>
              <a:ext uri="{FF2B5EF4-FFF2-40B4-BE49-F238E27FC236}">
                <a16:creationId xmlns:a16="http://schemas.microsoft.com/office/drawing/2014/main" id="{9C41D1B4-C79C-A266-5AA3-534ABB632B02}"/>
              </a:ext>
            </a:extLst>
          </p:cNvPr>
          <p:cNvGraphicFramePr/>
          <p:nvPr>
            <p:custDataLst>
              <p:tags r:id="rId47"/>
            </p:custDataLst>
            <p:extLst>
              <p:ext uri="{D42A27DB-BD31-4B8C-83A1-F6EECF244321}">
                <p14:modId xmlns:p14="http://schemas.microsoft.com/office/powerpoint/2010/main" val="1756681347"/>
              </p:ext>
            </p:extLst>
          </p:nvPr>
        </p:nvGraphicFramePr>
        <p:xfrm>
          <a:off x="6981825" y="3571875"/>
          <a:ext cx="2498725" cy="2949575"/>
        </p:xfrm>
        <a:graphic>
          <a:graphicData uri="http://schemas.openxmlformats.org/drawingml/2006/chart">
            <c:chart xmlns:c="http://schemas.openxmlformats.org/drawingml/2006/chart" xmlns:r="http://schemas.openxmlformats.org/officeDocument/2006/relationships" r:id="rId61"/>
          </a:graphicData>
        </a:graphic>
      </p:graphicFrame>
      <p:sp>
        <p:nvSpPr>
          <p:cNvPr id="61" name="テキスト プレースホルダ 9">
            <a:extLst>
              <a:ext uri="{FF2B5EF4-FFF2-40B4-BE49-F238E27FC236}">
                <a16:creationId xmlns:a16="http://schemas.microsoft.com/office/drawing/2014/main" id="{B49B54DC-9DC6-8FFC-FCB9-EE17BCD70E2F}"/>
              </a:ext>
            </a:extLst>
          </p:cNvPr>
          <p:cNvSpPr>
            <a:spLocks/>
          </p:cNvSpPr>
          <p:nvPr>
            <p:custDataLst>
              <p:tags r:id="rId48"/>
            </p:custDataLst>
          </p:nvPr>
        </p:nvSpPr>
        <p:spPr bwMode="gray">
          <a:xfrm>
            <a:off x="7134225" y="5302250"/>
            <a:ext cx="217488"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175F28-06CC-44E7-A242-B799942D21EB}" type="datetime'''''''''''2''''''''''''''''''''''''''''''''''%'''''''''''''''">
              <a:rPr lang="en-US" altLang="en-US" sz="1000" smtClean="0">
                <a:solidFill>
                  <a:schemeClr val="bg1"/>
                </a:solidFill>
                <a:effectLst/>
              </a:rPr>
              <a:pPr/>
              <a:t>2%</a:t>
            </a:fld>
            <a:endParaRPr kumimoji="1" lang="en-US" altLang="ja-JP" sz="1000" dirty="0">
              <a:solidFill>
                <a:schemeClr val="bg1"/>
              </a:solidFill>
              <a:sym typeface="+mn-lt"/>
            </a:endParaRPr>
          </a:p>
        </p:txBody>
      </p:sp>
      <p:sp>
        <p:nvSpPr>
          <p:cNvPr id="99" name="テキスト プレースホルダ 9">
            <a:extLst>
              <a:ext uri="{FF2B5EF4-FFF2-40B4-BE49-F238E27FC236}">
                <a16:creationId xmlns:a16="http://schemas.microsoft.com/office/drawing/2014/main" id="{8103C6FC-0265-5B67-8504-522D08931C1B}"/>
              </a:ext>
            </a:extLst>
          </p:cNvPr>
          <p:cNvSpPr>
            <a:spLocks/>
          </p:cNvSpPr>
          <p:nvPr>
            <p:custDataLst>
              <p:tags r:id="rId49"/>
            </p:custDataLst>
          </p:nvPr>
        </p:nvSpPr>
        <p:spPr bwMode="auto">
          <a:xfrm>
            <a:off x="9207500" y="41910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69042C0-A791-4C83-AEBE-E7D949E418FB}" type="datetime'''''''''''''''''中''''''''''''国'''''''''''">
              <a:rPr lang="ja-JP" altLang="en-US" sz="1000" smtClean="0">
                <a:effectLst/>
                <a:sym typeface="+mn-lt"/>
              </a:rPr>
              <a:pPr marL="0" lvl="0" indent="0">
                <a:spcBef>
                  <a:spcPct val="0"/>
                </a:spcBef>
                <a:buNone/>
              </a:pPr>
              <a:t>中国</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BB579A0D-6413-2052-0C35-29BE65D98431}"/>
              </a:ext>
            </a:extLst>
          </p:cNvPr>
          <p:cNvSpPr>
            <a:spLocks/>
          </p:cNvSpPr>
          <p:nvPr>
            <p:custDataLst>
              <p:tags r:id="rId50"/>
            </p:custDataLst>
          </p:nvPr>
        </p:nvSpPr>
        <p:spPr bwMode="auto">
          <a:xfrm>
            <a:off x="9113838" y="58578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9A48439-3366-4C6D-A688-0DCC8943640A}" type="datetime'''''''''''''''''''''イ''''''''''ン''ド'''''''">
              <a:rPr lang="ja-JP" altLang="en-US" sz="1000" smtClean="0">
                <a:effectLst/>
                <a:sym typeface="+mn-lt"/>
              </a:rPr>
              <a:pPr marL="0" lvl="0" indent="0">
                <a:spcBef>
                  <a:spcPct val="0"/>
                </a:spcBef>
                <a:buNone/>
              </a:pPr>
              <a:t>インド</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40143E37-AC8D-6B9F-A464-F640D9CE6946}"/>
              </a:ext>
            </a:extLst>
          </p:cNvPr>
          <p:cNvSpPr>
            <a:spLocks/>
          </p:cNvSpPr>
          <p:nvPr>
            <p:custDataLst>
              <p:tags r:id="rId51"/>
            </p:custDataLst>
          </p:nvPr>
        </p:nvSpPr>
        <p:spPr bwMode="auto">
          <a:xfrm>
            <a:off x="8278813" y="6237288"/>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6091657-2262-4E16-8FCD-2F4995B9A78A}" type="datetime'フ''''''''''''''''''ラ''''''''ン''''ス'''''">
              <a:rPr lang="ja-JP" altLang="en-US" sz="1000" smtClean="0">
                <a:effectLst/>
                <a:sym typeface="+mn-lt"/>
              </a:rPr>
              <a:pPr marL="0" lvl="0" indent="0">
                <a:spcBef>
                  <a:spcPct val="0"/>
                </a:spcBef>
                <a:buNone/>
              </a:pPr>
              <a:t>フランス</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2F2DCBDF-2A1A-E7BC-72D5-5ADD74DB62B2}"/>
              </a:ext>
            </a:extLst>
          </p:cNvPr>
          <p:cNvSpPr>
            <a:spLocks/>
          </p:cNvSpPr>
          <p:nvPr>
            <p:custDataLst>
              <p:tags r:id="rId52"/>
            </p:custDataLst>
          </p:nvPr>
        </p:nvSpPr>
        <p:spPr bwMode="auto">
          <a:xfrm>
            <a:off x="7348538" y="6172200"/>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10DD2F-9BD8-4BC9-A8FD-86C33D1BC42E}" type="datetime'''''''''''''''ベ''''''''''''''ル''''ギ''''''''''''''''''ー'">
              <a:rPr lang="ja-JP" altLang="en-US" sz="1000" smtClean="0">
                <a:effectLst/>
                <a:sym typeface="+mn-lt"/>
              </a:rPr>
              <a:pPr marL="0" lvl="0" indent="0" algn="r">
                <a:spcBef>
                  <a:spcPct val="0"/>
                </a:spcBef>
                <a:buNone/>
              </a:pPr>
              <a:t>ベルギー</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B37C26DE-A337-9136-05D8-50D39EE87595}"/>
              </a:ext>
            </a:extLst>
          </p:cNvPr>
          <p:cNvSpPr>
            <a:spLocks/>
          </p:cNvSpPr>
          <p:nvPr>
            <p:custDataLst>
              <p:tags r:id="rId53"/>
            </p:custDataLst>
          </p:nvPr>
        </p:nvSpPr>
        <p:spPr bwMode="auto">
          <a:xfrm>
            <a:off x="6846888" y="5926138"/>
            <a:ext cx="569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E720C6A-1309-4809-885F-E31066E7AC08}" type="datetime'''''デン''''''''''''マ''''ー''''ク'''''''''">
              <a:rPr lang="ja-JP" altLang="en-US" sz="1000" smtClean="0">
                <a:effectLst/>
                <a:sym typeface="+mn-lt"/>
              </a:rPr>
              <a:pPr marL="0" lvl="0" indent="0" algn="r">
                <a:spcBef>
                  <a:spcPct val="0"/>
                </a:spcBef>
                <a:buNone/>
              </a:pPr>
              <a:t>デンマーク</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B8EAC816-1368-8A58-0646-57136123208D}"/>
              </a:ext>
            </a:extLst>
          </p:cNvPr>
          <p:cNvSpPr>
            <a:spLocks/>
          </p:cNvSpPr>
          <p:nvPr>
            <p:custDataLst>
              <p:tags r:id="rId54"/>
            </p:custDataLst>
          </p:nvPr>
        </p:nvSpPr>
        <p:spPr bwMode="auto">
          <a:xfrm>
            <a:off x="6872288" y="561975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6464839-568D-48C2-9CE3-5009FFE8EDBF}"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BC9EAEC7-E866-23A7-A693-FAF904A012AB}"/>
              </a:ext>
            </a:extLst>
          </p:cNvPr>
          <p:cNvSpPr>
            <a:spLocks/>
          </p:cNvSpPr>
          <p:nvPr>
            <p:custDataLst>
              <p:tags r:id="rId55"/>
            </p:custDataLst>
          </p:nvPr>
        </p:nvSpPr>
        <p:spPr bwMode="auto">
          <a:xfrm>
            <a:off x="6808788" y="53800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0DD92C1-756F-4FC4-990C-EB0DF765291D}" type="datetime'日''''''''''''''''''''''''''''''''''''''''''''''''''''''本'">
              <a:rPr lang="ja-JP" altLang="en-US" sz="1000" smtClean="0">
                <a:effectLst/>
                <a:sym typeface="+mn-lt"/>
              </a:rPr>
              <a:pPr marL="0" lvl="0" indent="0" algn="r">
                <a:spcBef>
                  <a:spcPct val="0"/>
                </a:spcBef>
                <a:buNone/>
              </a:pPr>
              <a:t>日本</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8868097B-8E5D-740E-2057-0CDE2D0EE6FF}"/>
              </a:ext>
            </a:extLst>
          </p:cNvPr>
          <p:cNvSpPr>
            <a:spLocks/>
          </p:cNvSpPr>
          <p:nvPr>
            <p:custDataLst>
              <p:tags r:id="rId56"/>
            </p:custDataLst>
          </p:nvPr>
        </p:nvSpPr>
        <p:spPr bwMode="auto">
          <a:xfrm>
            <a:off x="6889750" y="4181475"/>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AFD2474-CB7E-4175-84C2-A52DAF44C57B}"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2" name="四角形: 角を丸くする 1">
            <a:extLst>
              <a:ext uri="{FF2B5EF4-FFF2-40B4-BE49-F238E27FC236}">
                <a16:creationId xmlns:a16="http://schemas.microsoft.com/office/drawing/2014/main" id="{C912D99D-8BE5-C827-5F84-8930777962FE}"/>
              </a:ext>
            </a:extLst>
          </p:cNvPr>
          <p:cNvSpPr/>
          <p:nvPr/>
        </p:nvSpPr>
        <p:spPr>
          <a:xfrm>
            <a:off x="535124" y="2211578"/>
            <a:ext cx="9127377" cy="48091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171450" indent="-171450" fontAlgn="ctr">
              <a:lnSpc>
                <a:spcPct val="114000"/>
              </a:lnSpc>
              <a:spcAft>
                <a:spcPts val="400"/>
              </a:spcAft>
              <a:buClr>
                <a:schemeClr val="accent6"/>
              </a:buClr>
              <a:buFont typeface="Wingdings" panose="05000000000000000000" pitchFamily="2" charset="2"/>
              <a:buChar char="ü"/>
            </a:pPr>
            <a:r>
              <a:rPr kumimoji="1" lang="ja-JP" altLang="en-US" sz="1200" dirty="0"/>
              <a:t>ヘルスケア分野の貿易や投資には障壁がない。輸入医療機器、医薬品製造機械、包装資材、医薬品には関税が適用される。関税率は製品分類により</a:t>
            </a:r>
            <a:r>
              <a:rPr kumimoji="1" lang="en-US" altLang="ja-JP" sz="1200" dirty="0"/>
              <a:t>5</a:t>
            </a:r>
            <a:r>
              <a:rPr kumimoji="1" lang="ja-JP" altLang="en-US" sz="1200" dirty="0"/>
              <a:t>～</a:t>
            </a:r>
            <a:r>
              <a:rPr kumimoji="1" lang="en-US" altLang="ja-JP" sz="1200" dirty="0"/>
              <a:t>10</a:t>
            </a:r>
            <a:r>
              <a:rPr kumimoji="1" lang="ja-JP" altLang="en-US" sz="1200" dirty="0"/>
              <a:t>％である。</a:t>
            </a:r>
          </a:p>
        </p:txBody>
      </p:sp>
      <p:sp>
        <p:nvSpPr>
          <p:cNvPr id="120" name="TextBox 119">
            <a:extLst>
              <a:ext uri="{FF2B5EF4-FFF2-40B4-BE49-F238E27FC236}">
                <a16:creationId xmlns:a16="http://schemas.microsoft.com/office/drawing/2014/main" id="{70BA571B-44BA-B34E-8C54-681909E5EDA6}"/>
              </a:ext>
            </a:extLst>
          </p:cNvPr>
          <p:cNvSpPr txBox="1"/>
          <p:nvPr/>
        </p:nvSpPr>
        <p:spPr>
          <a:xfrm>
            <a:off x="2742394" y="4221823"/>
            <a:ext cx="2808312" cy="415498"/>
          </a:xfrm>
          <a:prstGeom prst="rect">
            <a:avLst/>
          </a:prstGeom>
          <a:noFill/>
        </p:spPr>
        <p:txBody>
          <a:bodyPr wrap="square">
            <a:spAutoFit/>
          </a:bodyPr>
          <a:lstStyle/>
          <a:p>
            <a:r>
              <a:rPr lang="en-US" sz="1050" dirty="0"/>
              <a:t>2017年から2024年にかけて、2022年を除き、ナイジェリアからの輸出はなかった。</a:t>
            </a:r>
          </a:p>
        </p:txBody>
      </p:sp>
    </p:spTree>
    <p:extLst>
      <p:ext uri="{BB962C8B-B14F-4D97-AF65-F5344CB8AC3E}">
        <p14:creationId xmlns:p14="http://schemas.microsoft.com/office/powerpoint/2010/main" val="2609465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4" name="オブジェクト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ナイジェリア／医療関連／医療機器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sp>
        <p:nvSpPr>
          <p:cNvPr id="37" name="テキスト ボックス 36"/>
          <p:cNvSpPr txBox="1"/>
          <p:nvPr/>
        </p:nvSpPr>
        <p:spPr>
          <a:xfrm>
            <a:off x="200472" y="6597261"/>
            <a:ext cx="9267378" cy="144107"/>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Medeic</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West Africa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 Nigeria Medical Device Market Overview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米国務省「</a:t>
            </a:r>
            <a:r>
              <a:rPr lang="en-US" altLang="ja-JP" sz="800" dirty="0"/>
              <a:t>Healthcare technologies Resource Guide</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11" name="テキスト ボックス 30"/>
          <p:cNvSpPr txBox="1"/>
          <p:nvPr/>
        </p:nvSpPr>
        <p:spPr>
          <a:xfrm>
            <a:off x="200472" y="1124744"/>
            <a:ext cx="9505056" cy="41623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ほとんどの個人クリニックは新しい機器を購入する余裕がないため、</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中古機器を採用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医療機器市場は依然として輸入に大きく依存しており、その大半は中国</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からのものであり、注射器、針、縫合糸、ステープル、包装、チューブ、カテーテル、医療用手袋、ガウン、マスク、接着剤、創傷被覆用シーラントなどの</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医療消耗品のオフショア供給国として圧倒的な地位を占めている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米国は医療診断・治療機器において競争力</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がある。磁気共鳴画像装置（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）、コンピューター断層撮影装置（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）、デジタル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線、マンモグラフィー、超音波検査、放射線治療、その他の</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先端機器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などである。</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マラリア寄生虫、薬物乱用、</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、結核などの検査キット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もナイジェリアでは好調である。</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ビタミン剤に関しては、米国製医薬品の品質の高さから、米国は他の国よりもチャンスがある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国内生産が少ないため、医療機器需要の約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は外国からの輸入でまかなわれており、国内の医療機器製造は主に注射器からなっている。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医療費の増加は、</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ウェアラブル医療機器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などの革新的なコネクテッド製品の開発、早期発見や非侵襲的治療の需要、情報技術に対する意識の高まりと普及、ユーザーフレンドリーな機器の開発を促進すると予想される。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年、医療機器の累積売上高は約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万米ドルに達し、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年に記録された総売上高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NGN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と比較して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％の顕著な増加を示した。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予測では、ウェアラブル医療機器の持続的な成長軌道が示されており、この期間を通じて平均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％の成長率が見込まれている。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年までには、市場はさらに拡大し、推定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万米ドルに達する見込みである。市場の需要は、国民健康保険制度、国民健康法案、世界銀行による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億米ドルの融資など、いくつかの健康促進策によっても支えられると予想される。</a:t>
            </a:r>
          </a:p>
        </p:txBody>
      </p:sp>
    </p:spTree>
    <p:extLst>
      <p:ext uri="{BB962C8B-B14F-4D97-AF65-F5344CB8AC3E}">
        <p14:creationId xmlns:p14="http://schemas.microsoft.com/office/powerpoint/2010/main" val="2442191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a:t>
            </a:r>
            <a:r>
              <a:rPr lang="en-US" altLang="ja-JP" dirty="0"/>
              <a:t>(</a:t>
            </a:r>
            <a:r>
              <a:rPr lang="ja-JP" altLang="en-US" dirty="0"/>
              <a:t>日本企業以外の外資</a:t>
            </a:r>
            <a:r>
              <a:rPr lang="en-US" altLang="ja-JP" dirty="0"/>
              <a:t>)</a:t>
            </a:r>
            <a:endParaRPr lang="ja-JP" altLang="en-US" dirty="0"/>
          </a:p>
        </p:txBody>
      </p:sp>
      <p:sp>
        <p:nvSpPr>
          <p:cNvPr id="6" name="テキスト ボックス 5"/>
          <p:cNvSpPr txBox="1"/>
          <p:nvPr/>
        </p:nvSpPr>
        <p:spPr>
          <a:xfrm>
            <a:off x="272482" y="6618257"/>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各企業ウェブサイト、</a:t>
            </a:r>
            <a:r>
              <a:rPr lang="en-US" altLang="ja-JP" sz="800" dirty="0"/>
              <a:t>https://www.globaldata.com/company-profile/siemens-healthineers-ag/</a:t>
            </a:r>
            <a:r>
              <a:rPr kumimoji="0" lang="ja-JP" altLang="en-US" sz="800" dirty="0" bmk=""/>
              <a:t>、</a:t>
            </a:r>
            <a:r>
              <a:rPr lang="en-US" altLang="ja-JP" sz="800" dirty="0"/>
              <a:t>https://www.pacificafrica.com/about-us/#Nigeria</a:t>
            </a:r>
          </a:p>
        </p:txBody>
      </p:sp>
      <p:sp>
        <p:nvSpPr>
          <p:cNvPr id="12" name="Rectangle 6"/>
          <p:cNvSpPr>
            <a:spLocks noChangeArrowheads="1"/>
          </p:cNvSpPr>
          <p:nvPr/>
        </p:nvSpPr>
        <p:spPr bwMode="auto">
          <a:xfrm>
            <a:off x="272480" y="184482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87131" y="291092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87131" y="364795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87131" y="418731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84848" y="471835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584848" y="528631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欧米の多国籍医療機器企業は、ナイジェリア国内では製造事業を行っていないが、現地の代理店（シーメンス・ヘルティニアーズ）と提携したり、ナイジェリアにマーケティング・流通センターを設立したりして、プレゼンスを維持し、公的・私的医療提供者からの現地の需要を活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a:extLst>
              <a:ext uri="{FF2B5EF4-FFF2-40B4-BE49-F238E27FC236}">
                <a16:creationId xmlns:a16="http://schemas.microsoft.com/office/drawing/2014/main" id="{BB6A02C6-AFA7-4693-9199-58D028068291}"/>
              </a:ext>
            </a:extLst>
          </p:cNvPr>
          <p:cNvGraphicFramePr>
            <a:graphicFrameLocks noGrp="1"/>
          </p:cNvGraphicFramePr>
          <p:nvPr>
            <p:extLst>
              <p:ext uri="{D42A27DB-BD31-4B8C-83A1-F6EECF244321}">
                <p14:modId xmlns:p14="http://schemas.microsoft.com/office/powerpoint/2010/main" val="359369186"/>
              </p:ext>
            </p:extLst>
          </p:nvPr>
        </p:nvGraphicFramePr>
        <p:xfrm>
          <a:off x="200025" y="2227763"/>
          <a:ext cx="9420329" cy="4241232"/>
        </p:xfrm>
        <a:graphic>
          <a:graphicData uri="http://schemas.openxmlformats.org/drawingml/2006/table">
            <a:tbl>
              <a:tblPr firstRow="1" bandRow="1">
                <a:tableStyleId>{5C22544A-7EE6-4342-B048-85BDC9FD1C3A}</a:tableStyleId>
              </a:tblPr>
              <a:tblGrid>
                <a:gridCol w="115257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152128">
                  <a:extLst>
                    <a:ext uri="{9D8B030D-6E8A-4147-A177-3AD203B41FA5}">
                      <a16:colId xmlns:a16="http://schemas.microsoft.com/office/drawing/2014/main" val="3661723914"/>
                    </a:ext>
                  </a:extLst>
                </a:gridCol>
                <a:gridCol w="1499002">
                  <a:extLst>
                    <a:ext uri="{9D8B030D-6E8A-4147-A177-3AD203B41FA5}">
                      <a16:colId xmlns:a16="http://schemas.microsoft.com/office/drawing/2014/main" val="3386509722"/>
                    </a:ext>
                  </a:extLst>
                </a:gridCol>
                <a:gridCol w="4032448">
                  <a:extLst>
                    <a:ext uri="{9D8B030D-6E8A-4147-A177-3AD203B41FA5}">
                      <a16:colId xmlns:a16="http://schemas.microsoft.com/office/drawing/2014/main" val="20003"/>
                    </a:ext>
                  </a:extLst>
                </a:gridCol>
              </a:tblGrid>
              <a:tr h="582664">
                <a:tc>
                  <a:txBody>
                    <a:bodyPr/>
                    <a:lstStyle/>
                    <a:p>
                      <a:pPr marL="0" algn="ctr" defTabSz="914400" rtl="0" eaLnBrk="1" fontAlgn="ctr" latinLnBrk="0" hangingPunct="0"/>
                      <a:r>
                        <a:rPr kumimoji="1" lang="ja-JP" altLang="en-US" sz="1100" b="0" kern="1200" noProof="1">
                          <a:solidFill>
                            <a:schemeClr val="lt1"/>
                          </a:solidFill>
                          <a:latin typeface="HGP創英角ｺﾞｼｯｸUB" panose="020B0900000000000000" pitchFamily="50" charset="-128"/>
                          <a:ea typeface="HGP創英角ｺﾞｼｯｸUB" panose="020B0900000000000000" pitchFamily="50" charset="-128"/>
                          <a:cs typeface="+mn-cs"/>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オフィスの有無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358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mn-lt"/>
                          <a:ea typeface="MS PGothic" panose="020B0600070205080204" pitchFamily="34" charset="-128"/>
                          <a:cs typeface="Arial" panose="020B0604020202020204" pitchFamily="34" charset="0"/>
                        </a:rPr>
                        <a:t>Siemens Healthineers AG</a:t>
                      </a:r>
                      <a:endParaRPr kumimoji="1" lang="ja-JP" altLang="en-US"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腫瘍学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肝臓学</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70,100</a:t>
                      </a:r>
                      <a:endParaRPr kumimoji="1" lang="ja-JP" altLang="en-US"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シーメンス</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AG</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の子会社であるシーメンス・ヘルティニアス</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AG</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は、著名な医療技術企業として事業を展開している。同社は、</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Siemens </a:t>
                      </a:r>
                      <a:r>
                        <a:rPr kumimoji="1" lang="en-US" altLang="ja-JP" sz="90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Healthineers</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AG</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の公式代理店である </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"Pacific Diagnostics "</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を通して存在感を示している。</a:t>
                      </a:r>
                      <a:endPar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61857">
                <a:tc>
                  <a:txBody>
                    <a:bodyPr/>
                    <a:lstStyle/>
                    <a:p>
                      <a:pPr algn="ctr" fontAlgn="ctr"/>
                      <a:r>
                        <a:rPr kumimoji="1" lang="en-US" altLang="ja-JP" sz="1000" b="1" dirty="0">
                          <a:solidFill>
                            <a:schemeClr val="tx1"/>
                          </a:solidFill>
                          <a:latin typeface="+mn-lt"/>
                          <a:ea typeface="MS PGothic" panose="020B0600070205080204" pitchFamily="34" charset="-128"/>
                          <a:cs typeface="Arial" panose="020B0604020202020204" pitchFamily="34" charset="0"/>
                        </a:rPr>
                        <a:t>Roche Diagnostics</a:t>
                      </a:r>
                      <a:endParaRPr kumimoji="1" lang="ja-JP" altLang="en-US"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循環器疾患</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神経学</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104,000</a:t>
                      </a:r>
                      <a:endParaRPr kumimoji="1" lang="ja-JP" altLang="en-US"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100</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カ国で事業を展開し、革新的なソリューションで予防、モニタリング、スクリーニング治療、予後予測、層別解析に注力している。ナイジェリアには子会社「ロシュ・プロダクツ・リミテッド」を通じて進出しており、親会社の製品販売とマーケティングを担当している。</a:t>
                      </a:r>
                      <a:endPar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35883">
                <a:tc>
                  <a:txBody>
                    <a:bodyPr/>
                    <a:lstStyle/>
                    <a:p>
                      <a:pPr algn="ctr" fontAlgn="ctr"/>
                      <a:r>
                        <a:rPr kumimoji="1" lang="en-US" altLang="ja-JP" sz="1000" b="1" dirty="0">
                          <a:solidFill>
                            <a:schemeClr val="tx1"/>
                          </a:solidFill>
                          <a:latin typeface="+mn-lt"/>
                          <a:ea typeface="MS PGothic" panose="020B0600070205080204" pitchFamily="34" charset="-128"/>
                          <a:cs typeface="Arial" panose="020B0604020202020204" pitchFamily="34" charset="0"/>
                        </a:rPr>
                        <a:t>G.E. Healthcare </a:t>
                      </a:r>
                      <a:endParaRPr kumimoji="1" lang="ja-JP" altLang="en-US"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新生児ケア</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腫瘍学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放射線学</a:t>
                      </a:r>
                      <a:endPar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50,000</a:t>
                      </a:r>
                      <a:endParaRPr kumimoji="1" lang="ja-JP" altLang="en-US"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診断、モニタリング、生命維持装置を含む多様な製品ポートフォリオを有する世界有数の医療技術企業である。ナイジェリア支社は、公共および民間の医療提供者との提携に注力し、手頃な価格と質の向上を目指している。</a:t>
                      </a:r>
                      <a:endParaRPr kumimoji="1" lang="en-US" altLang="ja-JP"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82664">
                <a:tc>
                  <a:txBody>
                    <a:bodyPr/>
                    <a:lstStyle/>
                    <a:p>
                      <a:pPr algn="ctr" fontAlgn="ctr"/>
                      <a:r>
                        <a:rPr kumimoji="1" lang="en-US" altLang="ja-JP" sz="1000" b="1" dirty="0">
                          <a:solidFill>
                            <a:schemeClr val="tx1"/>
                          </a:solidFill>
                          <a:latin typeface="+mn-lt"/>
                          <a:ea typeface="MS PGothic" panose="020B0600070205080204" pitchFamily="34" charset="-128"/>
                          <a:cs typeface="Arial" panose="020B0604020202020204" pitchFamily="34" charset="0"/>
                        </a:rPr>
                        <a:t>Phillips Healthcare</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腫瘍学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放射線学</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78,000</a:t>
                      </a:r>
                      <a:endPar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フィリップス・ナイジェリアは、オランダのロイヤル・フィリップスのヘルスシステム事業、パーソナルヘルス事業、ライティング・ソリューション事業で構成されている。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26623">
                <a:tc>
                  <a:txBody>
                    <a:bodyPr/>
                    <a:lstStyle/>
                    <a:p>
                      <a:pPr algn="ctr" fontAlgn="ctr"/>
                      <a:r>
                        <a:rPr kumimoji="1" lang="de-DE" altLang="ja-JP" sz="1000" b="1" dirty="0">
                          <a:solidFill>
                            <a:schemeClr val="tx1"/>
                          </a:solidFill>
                          <a:latin typeface="+mn-lt"/>
                          <a:ea typeface="MS PGothic" panose="020B0600070205080204" pitchFamily="34" charset="-128"/>
                          <a:cs typeface="Arial" panose="020B0604020202020204" pitchFamily="34" charset="0"/>
                        </a:rPr>
                        <a:t>Johnson &amp; Johnson</a:t>
                      </a:r>
                      <a:endParaRPr kumimoji="1" lang="en-US" altLang="ja-JP"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整形 外科</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トラウマ</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生体材料</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152,000</a:t>
                      </a:r>
                      <a:endPar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Johnson and Johnson Pty Limited</a:t>
                      </a:r>
                      <a:r>
                        <a:rPr kumimoji="1" lang="ja-JP" altLang="en-US"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はナイジェリアに位置する子会社である。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3124667"/>
                  </a:ext>
                </a:extLst>
              </a:tr>
            </a:tbl>
          </a:graphicData>
        </a:graphic>
      </p:graphicFrame>
      <p:sp>
        <p:nvSpPr>
          <p:cNvPr id="7" name="Multiplication Sign 17">
            <a:extLst>
              <a:ext uri="{FF2B5EF4-FFF2-40B4-BE49-F238E27FC236}">
                <a16:creationId xmlns:a16="http://schemas.microsoft.com/office/drawing/2014/main" id="{DCA60BC3-BC31-C36D-22FE-F3597E3DD00C}"/>
              </a:ext>
            </a:extLst>
          </p:cNvPr>
          <p:cNvSpPr/>
          <p:nvPr/>
        </p:nvSpPr>
        <p:spPr>
          <a:xfrm>
            <a:off x="3296816" y="2924944"/>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960" dirty="0"/>
          </a:p>
        </p:txBody>
      </p:sp>
      <p:sp>
        <p:nvSpPr>
          <p:cNvPr id="9" name="Circle: Hollow 16">
            <a:extLst>
              <a:ext uri="{FF2B5EF4-FFF2-40B4-BE49-F238E27FC236}">
                <a16:creationId xmlns:a16="http://schemas.microsoft.com/office/drawing/2014/main" id="{8607294A-A61A-2137-E17C-5F611509C1C0}"/>
              </a:ext>
            </a:extLst>
          </p:cNvPr>
          <p:cNvSpPr/>
          <p:nvPr/>
        </p:nvSpPr>
        <p:spPr>
          <a:xfrm>
            <a:off x="3296816" y="378376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9" name="Circle: Hollow 16">
            <a:extLst>
              <a:ext uri="{FF2B5EF4-FFF2-40B4-BE49-F238E27FC236}">
                <a16:creationId xmlns:a16="http://schemas.microsoft.com/office/drawing/2014/main" id="{FB56D222-893F-318E-F2B3-7C41D47076A9}"/>
              </a:ext>
            </a:extLst>
          </p:cNvPr>
          <p:cNvSpPr/>
          <p:nvPr/>
        </p:nvSpPr>
        <p:spPr>
          <a:xfrm>
            <a:off x="3296816" y="458112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21" name="Circle: Hollow 16">
            <a:extLst>
              <a:ext uri="{FF2B5EF4-FFF2-40B4-BE49-F238E27FC236}">
                <a16:creationId xmlns:a16="http://schemas.microsoft.com/office/drawing/2014/main" id="{7B7F8754-C971-AEE2-B4C9-0126298E1B67}"/>
              </a:ext>
            </a:extLst>
          </p:cNvPr>
          <p:cNvSpPr/>
          <p:nvPr/>
        </p:nvSpPr>
        <p:spPr>
          <a:xfrm>
            <a:off x="3296816" y="520781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22" name="Circle: Hollow 16">
            <a:extLst>
              <a:ext uri="{FF2B5EF4-FFF2-40B4-BE49-F238E27FC236}">
                <a16:creationId xmlns:a16="http://schemas.microsoft.com/office/drawing/2014/main" id="{AF2AF4F4-28C3-855B-636C-8804A888083B}"/>
              </a:ext>
            </a:extLst>
          </p:cNvPr>
          <p:cNvSpPr/>
          <p:nvPr/>
        </p:nvSpPr>
        <p:spPr>
          <a:xfrm>
            <a:off x="3296816" y="589095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Tree>
    <p:extLst>
      <p:ext uri="{BB962C8B-B14F-4D97-AF65-F5344CB8AC3E}">
        <p14:creationId xmlns:p14="http://schemas.microsoft.com/office/powerpoint/2010/main" val="2000299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sp>
        <p:nvSpPr>
          <p:cNvPr id="6" name="テキスト ボックス 5"/>
          <p:cNvSpPr txBox="1"/>
          <p:nvPr/>
        </p:nvSpPr>
        <p:spPr>
          <a:xfrm>
            <a:off x="200474" y="6618257"/>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各企業ウェブサイト、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BuisinessDAY2023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Jubilee Syringe attracts $100m investment for product diversification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619802"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主な地場メーカーの現況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ナイジェリアでは医療機器の大半は輸入されており、国内生産はほとんど行われていない。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確認できた地場メーカーは以下の通り。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A08687DD-2504-BC99-226C-5D56DABA38A5}"/>
              </a:ext>
            </a:extLst>
          </p:cNvPr>
          <p:cNvGraphicFramePr>
            <a:graphicFrameLocks noGrp="1"/>
          </p:cNvGraphicFramePr>
          <p:nvPr>
            <p:extLst>
              <p:ext uri="{D42A27DB-BD31-4B8C-83A1-F6EECF244321}">
                <p14:modId xmlns:p14="http://schemas.microsoft.com/office/powerpoint/2010/main" val="3117698713"/>
              </p:ext>
            </p:extLst>
          </p:nvPr>
        </p:nvGraphicFramePr>
        <p:xfrm>
          <a:off x="200025" y="2348880"/>
          <a:ext cx="9505950" cy="2550899"/>
        </p:xfrm>
        <a:graphic>
          <a:graphicData uri="http://schemas.openxmlformats.org/drawingml/2006/table">
            <a:tbl>
              <a:tblPr firstRow="1" bandRow="1">
                <a:tableStyleId>{5C22544A-7EE6-4342-B048-85BDC9FD1C3A}</a:tableStyleId>
              </a:tblPr>
              <a:tblGrid>
                <a:gridCol w="187265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08112">
                  <a:extLst>
                    <a:ext uri="{9D8B030D-6E8A-4147-A177-3AD203B41FA5}">
                      <a16:colId xmlns:a16="http://schemas.microsoft.com/office/drawing/2014/main" val="3386509722"/>
                    </a:ext>
                  </a:extLst>
                </a:gridCol>
                <a:gridCol w="3744416">
                  <a:extLst>
                    <a:ext uri="{9D8B030D-6E8A-4147-A177-3AD203B41FA5}">
                      <a16:colId xmlns:a16="http://schemas.microsoft.com/office/drawing/2014/main" val="20003"/>
                    </a:ext>
                  </a:extLst>
                </a:gridCol>
                <a:gridCol w="1800647">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63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noProof="1">
                          <a:solidFill>
                            <a:schemeClr val="tx1"/>
                          </a:solidFill>
                          <a:latin typeface="+mn-lt"/>
                          <a:ea typeface="MS PGothic" panose="020B0600070205080204" pitchFamily="34" charset="-128"/>
                          <a:cs typeface="Arial" panose="020B0604020202020204" pitchFamily="34" charset="0"/>
                        </a:rPr>
                        <a:t>Jubilee Syringe Manufacturing Company</a:t>
                      </a:r>
                      <a:endParaRPr kumimoji="1" lang="ja-JP" altLang="en-US" sz="11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注射器</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ナイジェリアのアクワに位置する同社は、アフリカ最大のディスポーザブル注射器メーカーである。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年間生産能力は</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7</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億本で、</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3</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億本まで拡張可能。</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2023</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4</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月現在、同社は他の医療消耗品カテゴリーに多角化するため、</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億米ドルの投資を誘致し、完全な医療製品製造企業を目指している。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100" kern="1200" noProof="1">
                          <a:solidFill>
                            <a:schemeClr val="dk1"/>
                          </a:solidFill>
                          <a:latin typeface="+mj-lt"/>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https://jubileesyringe.com/</a:t>
                      </a:r>
                      <a:endParaRPr kumimoji="1" lang="en-US" altLang="ja-JP" sz="1100" kern="1200" noProof="1">
                        <a:solidFill>
                          <a:schemeClr val="dk1"/>
                        </a:solidFill>
                        <a:latin typeface="+mj-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663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n-lt"/>
                          <a:ea typeface="MS PGothic" panose="020B0600070205080204" pitchFamily="34" charset="-128"/>
                          <a:cs typeface="Arial" panose="020B0604020202020204" pitchFamily="34" charset="0"/>
                        </a:rPr>
                        <a:t>ISN products Nigeria Limited</a:t>
                      </a:r>
                      <a:endParaRPr kumimoji="1" lang="ja-JP" altLang="en-US" sz="11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患者</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モニタリング</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医療画像処理</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同社は、組織診断、ウイルス負荷モニタリング、</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POC</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システムなど、さまざまな医療製品を製造・供給している。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同社はまた、</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Roche</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10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Accucheck</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Mindray</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Merck</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を含むグローバルサプライヤーと提携している。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100" kern="1200" noProof="1">
                          <a:solidFill>
                            <a:schemeClr val="dk1"/>
                          </a:solidFill>
                          <a:latin typeface="+mj-lt"/>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https://isnmedical.com/</a:t>
                      </a:r>
                      <a:endParaRPr kumimoji="1" lang="en-US" altLang="ja-JP" sz="1100" kern="1200" noProof="1">
                        <a:solidFill>
                          <a:schemeClr val="dk1"/>
                        </a:solidFill>
                        <a:latin typeface="+mj-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53432756"/>
                  </a:ext>
                </a:extLst>
              </a:tr>
            </a:tbl>
          </a:graphicData>
        </a:graphic>
      </p:graphicFrame>
    </p:spTree>
    <p:extLst>
      <p:ext uri="{BB962C8B-B14F-4D97-AF65-F5344CB8AC3E}">
        <p14:creationId xmlns:p14="http://schemas.microsoft.com/office/powerpoint/2010/main" val="367929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extLst>
              <p:ext uri="{D42A27DB-BD31-4B8C-83A1-F6EECF244321}">
                <p14:modId xmlns:p14="http://schemas.microsoft.com/office/powerpoint/2010/main" val="4110475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628256107"/>
              </p:ext>
            </p:extLst>
          </p:nvPr>
        </p:nvGraphicFramePr>
        <p:xfrm>
          <a:off x="200472" y="1052737"/>
          <a:ext cx="9505056" cy="511256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アブジャ</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英語（公用語）、各民族語（ハウサ語、ヨルバ語、イボ語　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ナイジェリア・ナイラ（</a:t>
                      </a:r>
                      <a:r>
                        <a:rPr kumimoji="1" lang="en-US" altLang="ja-JP" sz="1200" b="0" dirty="0">
                          <a:solidFill>
                            <a:schemeClr val="tx1"/>
                          </a:solidFill>
                        </a:rPr>
                        <a:t>NGN</a:t>
                      </a:r>
                      <a:r>
                        <a:rPr kumimoji="1" lang="ja-JP" altLang="en-US" sz="1200" b="0" dirty="0">
                          <a:solidFill>
                            <a:schemeClr val="tx1"/>
                          </a:solidFill>
                        </a:rPr>
                        <a:t>）　＝　</a:t>
                      </a:r>
                      <a:r>
                        <a:rPr kumimoji="1" lang="en-US" altLang="ja-JP" sz="1200" b="0" dirty="0">
                          <a:solidFill>
                            <a:schemeClr val="tx1"/>
                          </a:solidFill>
                        </a:rPr>
                        <a:t>0.12</a:t>
                      </a:r>
                      <a:r>
                        <a:rPr kumimoji="1" lang="ja-JP" altLang="en-US" sz="1200" b="0" dirty="0">
                          <a:solidFill>
                            <a:schemeClr val="tx1"/>
                          </a:solidFill>
                        </a:rPr>
                        <a:t>円　（</a:t>
                      </a:r>
                      <a:r>
                        <a:rPr kumimoji="1" lang="en-US" altLang="ja-JP" sz="1200" b="0" dirty="0">
                          <a:solidFill>
                            <a:schemeClr val="tx1"/>
                          </a:solidFill>
                        </a:rPr>
                        <a:t>2026</a:t>
                      </a:r>
                      <a:r>
                        <a:rPr kumimoji="1" lang="ja-JP" altLang="en-US" sz="1200" b="0" dirty="0">
                          <a:solidFill>
                            <a:schemeClr val="tx1"/>
                          </a:solidFill>
                        </a:rPr>
                        <a:t>年</a:t>
                      </a:r>
                      <a:r>
                        <a:rPr kumimoji="1" lang="en-US" altLang="ja-JP" sz="1200" b="0" dirty="0">
                          <a:solidFill>
                            <a:schemeClr val="tx1"/>
                          </a:solidFill>
                        </a:rPr>
                        <a:t>3</a:t>
                      </a:r>
                      <a:r>
                        <a:rPr kumimoji="1" lang="ja-JP" altLang="en-US" sz="1200" b="0" dirty="0">
                          <a:solidFill>
                            <a:schemeClr val="tx1"/>
                          </a:solidFill>
                        </a:rPr>
                        <a:t>月</a:t>
                      </a:r>
                      <a:r>
                        <a:rPr kumimoji="1" lang="en-US" altLang="ja-JP" sz="1200" b="0" dirty="0">
                          <a:solidFill>
                            <a:schemeClr val="tx1"/>
                          </a:solidFill>
                        </a:rPr>
                        <a:t>10</a:t>
                      </a:r>
                      <a:r>
                        <a:rPr kumimoji="1" lang="ja-JP" altLang="en-US" sz="1200" b="0" dirty="0">
                          <a:solidFill>
                            <a:schemeClr val="tx1"/>
                          </a:solidFill>
                        </a:rPr>
                        <a:t>日時点）</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02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キリスト教、イスラム教、伝統宗教</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zh-TW" altLang="en-US" sz="1200" b="0" dirty="0">
                          <a:solidFill>
                            <a:schemeClr val="dk1"/>
                          </a:solidFill>
                        </a:rPr>
                        <a:t>連邦共和制（大統領制）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19595">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200" dirty="0"/>
                        <a:t>2019</a:t>
                      </a:r>
                      <a:r>
                        <a:rPr lang="ja-JP" altLang="en-US" sz="1200" dirty="0"/>
                        <a:t>年</a:t>
                      </a:r>
                      <a:r>
                        <a:rPr lang="en-US" altLang="ja-JP" sz="1200" dirty="0"/>
                        <a:t>2</a:t>
                      </a:r>
                      <a:r>
                        <a:rPr lang="ja-JP" altLang="en-US" sz="1200" dirty="0"/>
                        <a:t>月、大統領選挙が実施され、現職のブハリ大統領が再選を果たした。ブハリ大統領は、ナイジェリアを「次なる段階」への導くための取組として、引き続き治安対策、汚職対策及び経済対策を優先課題として位置づけた。</a:t>
                      </a:r>
                      <a:endParaRPr lang="en-US" altLang="ja-JP" sz="1200" dirty="0"/>
                    </a:p>
                    <a:p>
                      <a:pPr marL="171450" indent="-171450" fontAlgn="ctr">
                        <a:lnSpc>
                          <a:spcPct val="114000"/>
                        </a:lnSpc>
                        <a:spcAft>
                          <a:spcPts val="300"/>
                        </a:spcAft>
                        <a:buClr>
                          <a:srgbClr val="5F8AC3"/>
                        </a:buClr>
                        <a:buFont typeface="Wingdings" panose="05000000000000000000" pitchFamily="2" charset="2"/>
                        <a:buChar char="l"/>
                      </a:pPr>
                      <a:r>
                        <a:rPr lang="en-US" altLang="ja-JP" sz="1200" dirty="0"/>
                        <a:t>2023</a:t>
                      </a:r>
                      <a:r>
                        <a:rPr lang="ja-JP" altLang="en-US" sz="1200" dirty="0"/>
                        <a:t>年</a:t>
                      </a:r>
                      <a:r>
                        <a:rPr lang="en-US" altLang="ja-JP" sz="1200" dirty="0"/>
                        <a:t>2</a:t>
                      </a:r>
                      <a:r>
                        <a:rPr lang="ja-JP" altLang="en-US" sz="1200" dirty="0"/>
                        <a:t>月の大統領選挙では、与党</a:t>
                      </a:r>
                      <a:r>
                        <a:rPr lang="en-US" altLang="ja-JP" sz="1200" dirty="0"/>
                        <a:t>APC</a:t>
                      </a:r>
                      <a:r>
                        <a:rPr lang="ja-JP" altLang="en-US" sz="1200" dirty="0"/>
                        <a:t>候補で元ラゴス知事であるティヌブ候補が当選し、同年</a:t>
                      </a:r>
                      <a:r>
                        <a:rPr lang="en-US" altLang="ja-JP" sz="1200" dirty="0"/>
                        <a:t>5</a:t>
                      </a:r>
                      <a:r>
                        <a:rPr lang="ja-JP" altLang="en-US" sz="1200" dirty="0"/>
                        <a:t>月に就任した。この政権の優先政策として、国内の経済発展と治安維持の両立を挙げている。また、長年に渡り国内財政を圧迫してきた燃料補助金の廃止や電力事業の自由化を含む経済改革の迅速な実施を目指してい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7603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
                          <a:schemeClr val="accent2"/>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ナイジェリアのラゴスには、シリコンバレー帰りのナイジェリア起業家等が集まるヤバ（</a:t>
                      </a:r>
                      <a:r>
                        <a:rPr kumimoji="1" lang="en-US" altLang="ja-JP" sz="1200" kern="1200" dirty="0" err="1">
                          <a:solidFill>
                            <a:schemeClr val="dk1"/>
                          </a:solidFill>
                          <a:latin typeface="+mn-lt"/>
                          <a:ea typeface="+mn-ea"/>
                          <a:cs typeface="+mn-cs"/>
                        </a:rPr>
                        <a:t>Yaba</a:t>
                      </a:r>
                      <a:r>
                        <a:rPr kumimoji="1" lang="ja-JP" altLang="en-US" sz="1200" kern="1200" dirty="0">
                          <a:solidFill>
                            <a:schemeClr val="dk1"/>
                          </a:solidFill>
                          <a:latin typeface="+mn-lt"/>
                          <a:ea typeface="+mn-ea"/>
                          <a:cs typeface="+mn-cs"/>
                        </a:rPr>
                        <a:t>）地区があり、 ヤバコンバレーと呼ばれている。州政府が２７</a:t>
                      </a:r>
                      <a:r>
                        <a:rPr kumimoji="1" lang="en-US" altLang="ja-JP" sz="1200" kern="1200" dirty="0">
                          <a:solidFill>
                            <a:schemeClr val="dk1"/>
                          </a:solidFill>
                          <a:latin typeface="+mn-lt"/>
                          <a:ea typeface="+mn-ea"/>
                          <a:cs typeface="+mn-cs"/>
                        </a:rPr>
                        <a:t>km </a:t>
                      </a:r>
                      <a:r>
                        <a:rPr kumimoji="1" lang="ja-JP" altLang="en-US" sz="1200" kern="1200" dirty="0">
                          <a:solidFill>
                            <a:schemeClr val="dk1"/>
                          </a:solidFill>
                          <a:latin typeface="+mn-lt"/>
                          <a:ea typeface="+mn-ea"/>
                          <a:cs typeface="+mn-cs"/>
                        </a:rPr>
                        <a:t>の光ファイバーを敷設しインターネット環境 を整備し、起業家が次々と集まるようになった。２０１８年５月には米グーグルとフェイスブックが進出し、急成長する </a:t>
                      </a:r>
                      <a:r>
                        <a:rPr kumimoji="1" lang="en-US" altLang="ja-JP" sz="1200" kern="1200" dirty="0">
                          <a:solidFill>
                            <a:schemeClr val="dk1"/>
                          </a:solidFill>
                          <a:latin typeface="+mn-lt"/>
                          <a:ea typeface="+mn-ea"/>
                          <a:cs typeface="+mn-cs"/>
                        </a:rPr>
                        <a:t>IT </a:t>
                      </a:r>
                      <a:r>
                        <a:rPr kumimoji="1" lang="ja-JP" altLang="en-US" sz="1200" kern="1200" dirty="0">
                          <a:solidFill>
                            <a:schemeClr val="dk1"/>
                          </a:solidFill>
                          <a:latin typeface="+mn-lt"/>
                          <a:ea typeface="+mn-ea"/>
                          <a:cs typeface="+mn-cs"/>
                        </a:rPr>
                        <a:t>業界の中心地となっている。</a:t>
                      </a:r>
                      <a:r>
                        <a:rPr lang="ja-JP" altLang="en-US" sz="1200" dirty="0"/>
                        <a:t>一方で、</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武装集団による身代金を目的とした誘拐事件が北西部を中心に多く発生。外国人を含む富裕層はこうした犯罪の標的となる可能性が高く、被害に巻き込まれる可能性は高まっている。</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auto" latinLnBrk="0" hangingPunct="1">
                        <a:lnSpc>
                          <a:spcPct val="113000"/>
                        </a:lnSpc>
                        <a:spcBef>
                          <a:spcPts val="0"/>
                        </a:spcBef>
                        <a:spcAft>
                          <a:spcPts val="300"/>
                        </a:spcAft>
                        <a:buClr>
                          <a:schemeClr val="accent2"/>
                        </a:buClr>
                        <a:buSzTx/>
                        <a:buFont typeface="Wingdings" panose="05000000000000000000" pitchFamily="2" charset="2"/>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ナイジェリアでは、北東部を中心にイスラム過激派組織「ボコ・ハラム」や「</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ISIL </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西アフリカ州</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ISWAP</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るテロ事件が頻発しているほか、全国各地で武装集団等による殺人、武装強盗、誘拐等の凶悪犯罪が頻発している。このような情勢に対処するため、政府は軍・治安当局による掃討作戦を推進しているが、テロリストや武装集団らはこれを避けるべく国内各地や周辺地域に拡散、潜伏する動向が認められてい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025" y="6577527"/>
            <a:ext cx="9505950" cy="163841"/>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 在ナイジェリア大使館、</a:t>
            </a:r>
            <a:r>
              <a:rPr kumimoji="1" lang="en-US" altLang="ja-JP" sz="800" dirty="0">
                <a:solidFill>
                  <a:srgbClr val="000000"/>
                </a:solidFill>
              </a:rPr>
              <a:t>https://www.exchange-rates.org/</a:t>
            </a:r>
            <a:r>
              <a:rPr lang="ja-JP" altLang="en-US" sz="800" dirty="0">
                <a:solidFill>
                  <a:srgbClr val="000000"/>
                </a:solidFill>
              </a:rPr>
              <a:t>、ナイジェリア中央銀行</a:t>
            </a:r>
            <a:endParaRPr lang="en-US" altLang="ja-JP" sz="800" b="1" dirty="0"/>
          </a:p>
        </p:txBody>
      </p:sp>
    </p:spTree>
    <p:extLst>
      <p:ext uri="{BB962C8B-B14F-4D97-AF65-F5344CB8AC3E}">
        <p14:creationId xmlns:p14="http://schemas.microsoft.com/office/powerpoint/2010/main" val="1657306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2926567603"/>
              </p:ext>
            </p:extLst>
          </p:nvPr>
        </p:nvGraphicFramePr>
        <p:xfrm>
          <a:off x="201526" y="2647904"/>
          <a:ext cx="9504000" cy="242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rgbClr val="000000"/>
                          </a:solidFill>
                          <a:effectLst/>
                          <a:latin typeface="+mn-lt"/>
                          <a:ea typeface="+mj-ea"/>
                          <a:cs typeface="+mn-cs"/>
                        </a:rPr>
                        <a:t>O</a:t>
                      </a:r>
                      <a:r>
                        <a:rPr kumimoji="1" lang="en-US" altLang="zh-TW" sz="1100" b="0" i="0" u="none" strike="noStrike" kern="1200" dirty="0">
                          <a:solidFill>
                            <a:srgbClr val="000000"/>
                          </a:solidFill>
                          <a:effectLst/>
                          <a:latin typeface="+mn-lt"/>
                          <a:ea typeface="+mj-ea"/>
                          <a:cs typeface="+mn-cs"/>
                        </a:rPr>
                        <a:t>lympus </a:t>
                      </a:r>
                      <a:r>
                        <a:rPr kumimoji="1" lang="en-US" altLang="ja-JP" sz="1100" b="0" i="0" u="none" strike="noStrike" kern="1200" dirty="0">
                          <a:solidFill>
                            <a:srgbClr val="000000"/>
                          </a:solidFill>
                          <a:effectLst/>
                          <a:latin typeface="+mn-lt"/>
                          <a:ea typeface="+mj-ea"/>
                          <a:cs typeface="+mn-cs"/>
                        </a:rPr>
                        <a:t>MEA</a:t>
                      </a:r>
                      <a:r>
                        <a:rPr kumimoji="1" lang="en-US" altLang="zh-TW"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FZ</a:t>
                      </a:r>
                      <a:r>
                        <a:rPr kumimoji="1" lang="en-US" altLang="zh-TW" sz="1100" b="0" i="0" u="none" strike="noStrike" kern="1200" dirty="0">
                          <a:solidFill>
                            <a:srgbClr val="000000"/>
                          </a:solidFill>
                          <a:effectLst/>
                          <a:latin typeface="+mn-lt"/>
                          <a:ea typeface="+mj-ea"/>
                          <a:cs typeface="+mn-cs"/>
                        </a:rPr>
                        <a:t>-</a:t>
                      </a:r>
                      <a:r>
                        <a:rPr kumimoji="1" lang="en-US" altLang="ja-JP" sz="1100" b="0" i="0" u="none" strike="noStrike" kern="1200" dirty="0">
                          <a:solidFill>
                            <a:srgbClr val="000000"/>
                          </a:solidFill>
                          <a:effectLst/>
                          <a:latin typeface="+mn-lt"/>
                          <a:ea typeface="+mj-ea"/>
                          <a:cs typeface="+mn-cs"/>
                        </a:rPr>
                        <a:t>LLC</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S PGothic" panose="020B0600070205080204" pitchFamily="34" charset="-128"/>
                          <a:ea typeface="MS PGothic" panose="020B0600070205080204" pitchFamily="34" charset="-128"/>
                          <a:cs typeface="+mn-cs"/>
                        </a:rPr>
                        <a:t>オリンパス株式会社</a:t>
                      </a:r>
                      <a:endParaRPr kumimoji="1" lang="ja-JP" altLang="en-US" sz="1100" b="0" i="0" u="none" strike="noStrike" kern="1200" noProof="1">
                        <a:solidFill>
                          <a:srgbClr val="000000"/>
                        </a:solidFill>
                        <a:effectLst/>
                        <a:latin typeface="MS PGothic" panose="020B0600070205080204" pitchFamily="34" charset="-128"/>
                        <a:ea typeface="MS PGothic" panose="020B0600070205080204" pitchFamily="34"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オリンパス株式会社は、ナイジェリアに子会社（</a:t>
                      </a:r>
                      <a:r>
                        <a:rPr kumimoji="1" lang="en-US" altLang="ja-JP" sz="1000" b="0" i="0" u="none" strike="noStrike" kern="1200" dirty="0">
                          <a:solidFill>
                            <a:srgbClr val="000000"/>
                          </a:solidFill>
                          <a:effectLst/>
                          <a:latin typeface="+mn-lt"/>
                          <a:ea typeface="+mj-ea"/>
                          <a:cs typeface="+mn-cs"/>
                        </a:rPr>
                        <a:t>Olympus MEA FZ-LLC</a:t>
                      </a:r>
                      <a:r>
                        <a:rPr kumimoji="1" lang="ja-JP" altLang="en-US" sz="1000" b="0" i="0" u="none" strike="noStrike" kern="1200" dirty="0">
                          <a:solidFill>
                            <a:srgbClr val="000000"/>
                          </a:solidFill>
                          <a:effectLst/>
                          <a:latin typeface="+mn-lt"/>
                          <a:ea typeface="+mj-ea"/>
                          <a:cs typeface="+mn-cs"/>
                        </a:rPr>
                        <a:t>）を設立し、親会社の販売ビジネスセンターとして活動している。</a:t>
                      </a:r>
                      <a:endParaRPr kumimoji="1" lang="en-US" altLang="ja-JP" sz="1000" b="0" i="0" u="none" strike="noStrike" kern="1200" dirty="0">
                        <a:solidFill>
                          <a:srgbClr val="000000"/>
                        </a:solidFill>
                        <a:effectLst/>
                        <a:latin typeface="+mn-lt"/>
                        <a:ea typeface="+mj-ea"/>
                        <a:cs typeface="+mn-cs"/>
                      </a:endParaRPr>
                    </a:p>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対象疾患は、胃腸科、婦人科、神経科、呼吸器科、泌尿器科など。</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ニプロ株式会社　ナイジェリア</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S PGothic" panose="020B0600070205080204" pitchFamily="34" charset="-128"/>
                          <a:ea typeface="MS PGothic" panose="020B0600070205080204" pitchFamily="34" charset="-128"/>
                          <a:cs typeface="+mn-cs"/>
                        </a:rPr>
                        <a:t>ニプロ株式会社</a:t>
                      </a:r>
                      <a:endParaRPr kumimoji="1" lang="ja-JP" altLang="en-US" sz="1100" b="0" i="0" u="none" strike="noStrike" kern="1200" noProof="1">
                        <a:solidFill>
                          <a:srgbClr val="000000"/>
                        </a:solidFill>
                        <a:effectLst/>
                        <a:latin typeface="MS PGothic" panose="020B0600070205080204" pitchFamily="34" charset="-128"/>
                        <a:ea typeface="MS PGothic" panose="020B0600070205080204" pitchFamily="34"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透析機器、注射器、その他の医療消耗品など、さまざまな医療機器を製造している。</a:t>
                      </a:r>
                      <a:endParaRPr kumimoji="1" lang="en-US" altLang="ja-JP" sz="1000" b="0" i="0" u="none" strike="noStrike" kern="1200" dirty="0">
                        <a:solidFill>
                          <a:srgbClr val="000000"/>
                        </a:solidFill>
                        <a:effectLst/>
                        <a:latin typeface="+mn-lt"/>
                        <a:ea typeface="+mj-ea"/>
                        <a:cs typeface="+mn-cs"/>
                      </a:endParaRPr>
                    </a:p>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販売拠点（ニプロメディカル・ナイジェリア）を通じて、透析関連の腎ソリューションに精通し、現地での存在感を示している。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a:t>
                      </a:r>
                      <a:endParaRPr kumimoji="1" lang="en-US" altLang="ja-JP"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err="1">
                          <a:solidFill>
                            <a:srgbClr val="000000"/>
                          </a:solidFill>
                          <a:effectLst/>
                          <a:latin typeface="+mn-lt"/>
                          <a:ea typeface="+mj-ea"/>
                          <a:cs typeface="+mn-cs"/>
                        </a:rPr>
                        <a:t>Partec</a:t>
                      </a:r>
                      <a:r>
                        <a:rPr kumimoji="1" lang="en-US" altLang="ja-JP" sz="1100" b="0" i="0" u="none" strike="noStrike" kern="1200" dirty="0">
                          <a:solidFill>
                            <a:srgbClr val="000000"/>
                          </a:solidFill>
                          <a:effectLst/>
                          <a:latin typeface="+mn-lt"/>
                          <a:ea typeface="+mj-ea"/>
                          <a:cs typeface="+mn-cs"/>
                        </a:rPr>
                        <a:t> Healthcare Ltd. (Nigeria)</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S PGothic" panose="020B0600070205080204" pitchFamily="34" charset="-128"/>
                          <a:ea typeface="MS PGothic" panose="020B0600070205080204" pitchFamily="34" charset="-128"/>
                          <a:cs typeface="+mn-cs"/>
                        </a:rPr>
                        <a:t>シスメックス株式会社</a:t>
                      </a:r>
                      <a:endParaRPr kumimoji="1" lang="ja-JP" altLang="en-US" sz="1100" b="0" i="0" u="none" strike="noStrike" kern="1200" noProof="1">
                        <a:solidFill>
                          <a:srgbClr val="000000"/>
                        </a:solidFill>
                        <a:effectLst/>
                        <a:latin typeface="MS PGothic" panose="020B0600070205080204" pitchFamily="34" charset="-128"/>
                        <a:ea typeface="MS PGothic" panose="020B0600070205080204" pitchFamily="34"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２０１０年７月に登録された</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90902601"/>
                  </a:ext>
                </a:extLst>
              </a:tr>
            </a:tbl>
          </a:graphicData>
        </a:graphic>
      </p:graphicFrame>
      <p:sp>
        <p:nvSpPr>
          <p:cNvPr id="11" name="テキスト ボックス 10"/>
          <p:cNvSpPr txBox="1"/>
          <p:nvPr/>
        </p:nvSpPr>
        <p:spPr>
          <a:xfrm>
            <a:off x="200472" y="1124744"/>
            <a:ext cx="9505056" cy="17174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ナイジェリアでの医療機器生産は限られている。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の医療機器メーカー各社は、ナイジェリア市場のニーズや嗜好をより深く理解し、ニーズに合わせた販売・マーケティング戦略を可能にすることを目的に、現地販売代理店との提携やナイジェリアでの販売事業拠点の設立を通じて、その存在感を活か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年にかけて、ナイジェリアでは日本からの医療機器輸入が大幅に増加している。この成長は特に顕著で、年平均成長率（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CAGR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を示している。輸入額は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万米ドルに拡大する。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comtrade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、各企業ウェブサイト</a:t>
            </a:r>
            <a:endParaRPr lang="en-US" altLang="ja-JP" sz="800" dirty="0"/>
          </a:p>
        </p:txBody>
      </p:sp>
    </p:spTree>
    <p:extLst>
      <p:ext uri="{BB962C8B-B14F-4D97-AF65-F5344CB8AC3E}">
        <p14:creationId xmlns:p14="http://schemas.microsoft.com/office/powerpoint/2010/main" val="3371654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1"/>
            </p:custDataLst>
            <p:extLst>
              <p:ext uri="{D42A27DB-BD31-4B8C-83A1-F6EECF244321}">
                <p14:modId xmlns:p14="http://schemas.microsoft.com/office/powerpoint/2010/main" val="2902866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年公共調達法は、公共調達の監視及び監督を行う監督当局として、公共調達国家評議会及び公共調達局を設立した。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ナイジェリア全土の医療機器の公共調達は、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年公共調達法に基づいて設立された公共調達局の管轄下にある。</a:t>
            </a:r>
          </a:p>
        </p:txBody>
      </p:sp>
      <p:sp>
        <p:nvSpPr>
          <p:cNvPr id="17" name="テキスト ボックス 16"/>
          <p:cNvSpPr txBox="1"/>
          <p:nvPr/>
        </p:nvSpPr>
        <p:spPr>
          <a:xfrm>
            <a:off x="233149" y="6495147"/>
            <a:ext cx="878497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ナイジェリア連邦共和国「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Public Procurement Act, 2007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Policy for procurement of health and medical equipment list of manufactures and </a:t>
            </a:r>
            <a:r>
              <a:rPr lang="en-US" altLang="ja-JP" sz="800" dirty="0" err="1"/>
              <a:t>eqipment</a:t>
            </a:r>
            <a:r>
              <a:rPr lang="ja-JP" altLang="en-US" sz="800" dirty="0"/>
              <a:t>」、</a:t>
            </a:r>
            <a:r>
              <a:rPr lang="en-US" altLang="ja-JP" sz="800" dirty="0" err="1"/>
              <a:t>Pharmaaccess</a:t>
            </a:r>
            <a:r>
              <a:rPr lang="ja-JP" altLang="en-US" sz="800" dirty="0"/>
              <a:t>「</a:t>
            </a:r>
            <a:r>
              <a:rPr lang="en-US" altLang="ja-JP" sz="800" dirty="0"/>
              <a:t>NIGERIA HEALTH SECTOR – Market Study Report</a:t>
            </a:r>
            <a:r>
              <a:rPr lang="ja-JP" altLang="en-US" sz="800" dirty="0"/>
              <a:t>」</a:t>
            </a:r>
            <a:endParaRPr lang="en-US" altLang="ja-JP" sz="800" dirty="0"/>
          </a:p>
        </p:txBody>
      </p:sp>
      <p:grpSp>
        <p:nvGrpSpPr>
          <p:cNvPr id="14" name="グループ化 13">
            <a:extLst>
              <a:ext uri="{FF2B5EF4-FFF2-40B4-BE49-F238E27FC236}">
                <a16:creationId xmlns:a16="http://schemas.microsoft.com/office/drawing/2014/main" id="{B9D24F29-EC3B-3AC8-CF87-1BAB87A7D47B}"/>
              </a:ext>
            </a:extLst>
          </p:cNvPr>
          <p:cNvGrpSpPr/>
          <p:nvPr/>
        </p:nvGrpSpPr>
        <p:grpSpPr>
          <a:xfrm>
            <a:off x="341940" y="4101978"/>
            <a:ext cx="4608510" cy="288032"/>
            <a:chOff x="4944173" y="2185814"/>
            <a:chExt cx="5861371" cy="288032"/>
          </a:xfrm>
        </p:grpSpPr>
        <p:cxnSp>
          <p:nvCxnSpPr>
            <p:cNvPr id="15" name="直線コネクタ 14">
              <a:extLst>
                <a:ext uri="{FF2B5EF4-FFF2-40B4-BE49-F238E27FC236}">
                  <a16:creationId xmlns:a16="http://schemas.microsoft.com/office/drawing/2014/main" id="{E4F0E220-1005-58EF-1F78-915BF153907E}"/>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C4B6E3BB-A530-B576-6DF0-8BA01FC78E3B}"/>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120" dirty="0">
                  <a:latin typeface="Arial Black" pitchFamily="34" charset="0"/>
                  <a:ea typeface="HGP創英角ｺﾞｼｯｸUB" pitchFamily="50" charset="-128"/>
                </a:rPr>
                <a:t>公的医療機関による医療機器の調達</a:t>
              </a:r>
              <a:endParaRPr lang="zh-TW" altLang="en-US" sz="1120" dirty="0">
                <a:latin typeface="Arial Black" pitchFamily="34" charset="0"/>
                <a:ea typeface="HGP創英角ｺﾞｼｯｸUB" pitchFamily="50" charset="-128"/>
              </a:endParaRPr>
            </a:p>
          </p:txBody>
        </p:sp>
      </p:grpSp>
      <p:grpSp>
        <p:nvGrpSpPr>
          <p:cNvPr id="18" name="グループ化 7">
            <a:extLst>
              <a:ext uri="{FF2B5EF4-FFF2-40B4-BE49-F238E27FC236}">
                <a16:creationId xmlns:a16="http://schemas.microsoft.com/office/drawing/2014/main" id="{F173081F-2A4B-DD23-4710-E35A329D6136}"/>
              </a:ext>
            </a:extLst>
          </p:cNvPr>
          <p:cNvGrpSpPr/>
          <p:nvPr/>
        </p:nvGrpSpPr>
        <p:grpSpPr>
          <a:xfrm>
            <a:off x="5097014" y="4089525"/>
            <a:ext cx="4608512" cy="288032"/>
            <a:chOff x="4944173" y="2185814"/>
            <a:chExt cx="5861371" cy="288032"/>
          </a:xfrm>
        </p:grpSpPr>
        <p:cxnSp>
          <p:nvCxnSpPr>
            <p:cNvPr id="19" name="直線コネクタ 18">
              <a:extLst>
                <a:ext uri="{FF2B5EF4-FFF2-40B4-BE49-F238E27FC236}">
                  <a16:creationId xmlns:a16="http://schemas.microsoft.com/office/drawing/2014/main" id="{9AC17ECF-4585-F6D1-95DD-4ED8817EFB53}"/>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10689BAE-7685-144E-34A9-EF9A83836139}"/>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120" dirty="0">
                  <a:latin typeface="Arial Black" pitchFamily="34" charset="0"/>
                  <a:ea typeface="HGP創英角ｺﾞｼｯｸUB" pitchFamily="50" charset="-128"/>
                </a:rPr>
                <a:t>民間医療機関による医療機器の調達</a:t>
              </a:r>
              <a:endParaRPr lang="zh-TW" altLang="en-US" sz="1120" dirty="0">
                <a:latin typeface="Arial Black" pitchFamily="34" charset="0"/>
                <a:ea typeface="HGP創英角ｺﾞｼｯｸUB" pitchFamily="50" charset="-128"/>
              </a:endParaRPr>
            </a:p>
          </p:txBody>
        </p:sp>
      </p:grpSp>
      <p:sp>
        <p:nvSpPr>
          <p:cNvPr id="21" name="TextBox 45">
            <a:extLst>
              <a:ext uri="{FF2B5EF4-FFF2-40B4-BE49-F238E27FC236}">
                <a16:creationId xmlns:a16="http://schemas.microsoft.com/office/drawing/2014/main" id="{FFA7C197-D391-2E8F-8480-D869EA5B5502}"/>
              </a:ext>
            </a:extLst>
          </p:cNvPr>
          <p:cNvSpPr txBox="1"/>
          <p:nvPr/>
        </p:nvSpPr>
        <p:spPr>
          <a:xfrm>
            <a:off x="298951" y="4416231"/>
            <a:ext cx="4608510" cy="781752"/>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ja-JP" altLang="en-US" sz="1120" noProof="1"/>
              <a:t>調達主体は、ニーズを評価し、品目を特定し、費用を調査し、効率化のために必要なものを組み合わ せることにより、調達を計画しなければならない。その支出は予算に含まれ、調達計画委員会が監督し、承認された方法が使用される。</a:t>
            </a:r>
            <a:endParaRPr lang="en-US" altLang="ja-JP" sz="1120" noProof="1"/>
          </a:p>
        </p:txBody>
      </p:sp>
      <p:sp>
        <p:nvSpPr>
          <p:cNvPr id="22" name="TextBox 46">
            <a:extLst>
              <a:ext uri="{FF2B5EF4-FFF2-40B4-BE49-F238E27FC236}">
                <a16:creationId xmlns:a16="http://schemas.microsoft.com/office/drawing/2014/main" id="{419E14EB-A2C4-63C2-DE27-4CD349F112B8}"/>
              </a:ext>
            </a:extLst>
          </p:cNvPr>
          <p:cNvSpPr txBox="1"/>
          <p:nvPr/>
        </p:nvSpPr>
        <p:spPr>
          <a:xfrm>
            <a:off x="5097014" y="4425829"/>
            <a:ext cx="4464495" cy="183434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ja-JP" altLang="en-US" sz="1120" noProof="1"/>
              <a:t>医療機器の民間調達は、一般的に以下の</a:t>
            </a:r>
            <a:r>
              <a:rPr lang="en-US" altLang="ja-JP" sz="1120" noProof="1"/>
              <a:t>4</a:t>
            </a:r>
            <a:r>
              <a:rPr lang="ja-JP" altLang="en-US" sz="1120" noProof="1"/>
              <a:t>つのルートが考えられる。</a:t>
            </a:r>
            <a:r>
              <a:rPr lang="en-US" altLang="ja-JP" sz="1120" noProof="1"/>
              <a:t> </a:t>
            </a:r>
          </a:p>
          <a:p>
            <a:pPr lvl="1"/>
            <a:r>
              <a:rPr lang="ja-JP" altLang="en-US" sz="1000" noProof="1"/>
              <a:t>国際ブランドは、代理店、病院、医療施設など、現地のビジネスパートナーを指名することができる。</a:t>
            </a:r>
            <a:endParaRPr lang="en-US" altLang="ja-JP" sz="1000" noProof="1"/>
          </a:p>
          <a:p>
            <a:pPr lvl="1"/>
            <a:r>
              <a:rPr lang="ja-JP" altLang="en-US" sz="1000" dirty="0"/>
              <a:t>民間企業は、サービスや供給品の直接提供のために、国際ブランドに直接働きかけることができる。</a:t>
            </a:r>
            <a:endParaRPr lang="en-US" altLang="ja-JP" sz="1000" dirty="0"/>
          </a:p>
          <a:p>
            <a:pPr lvl="1"/>
            <a:r>
              <a:rPr lang="ja-JP" altLang="en-US" sz="1000" dirty="0"/>
              <a:t>特定の大規模な民間企業は、国際ブランドと現地のパートナーが入札することを選ぶ場合もある。この場合は、公共部門で使用されているものと同じである。</a:t>
            </a:r>
            <a:endParaRPr lang="en-US" altLang="ja-JP" sz="1000" dirty="0"/>
          </a:p>
          <a:p>
            <a:pPr lvl="1"/>
            <a:r>
              <a:rPr lang="ja-JP" altLang="en-US" sz="1000" dirty="0"/>
              <a:t>グローバル</a:t>
            </a:r>
            <a:r>
              <a:rPr lang="en-US" altLang="ja-JP" sz="1000" dirty="0"/>
              <a:t>OEM</a:t>
            </a:r>
            <a:r>
              <a:rPr lang="ja-JP" altLang="en-US" sz="1000" dirty="0"/>
              <a:t>は、現地の医療機器販売代理店を指名し、特定の製品について</a:t>
            </a:r>
            <a:r>
              <a:rPr lang="en-US" altLang="ja-JP" sz="1000" dirty="0"/>
              <a:t>OEM</a:t>
            </a:r>
            <a:r>
              <a:rPr lang="ja-JP" altLang="en-US" sz="1000" dirty="0"/>
              <a:t>販売代理店契約を交渉することができる。</a:t>
            </a:r>
            <a:endParaRPr lang="en-US" altLang="ja-JP" sz="1000" dirty="0"/>
          </a:p>
        </p:txBody>
      </p:sp>
      <p:grpSp>
        <p:nvGrpSpPr>
          <p:cNvPr id="23" name="グループ化 7">
            <a:extLst>
              <a:ext uri="{FF2B5EF4-FFF2-40B4-BE49-F238E27FC236}">
                <a16:creationId xmlns:a16="http://schemas.microsoft.com/office/drawing/2014/main" id="{6EDA5EBA-7748-2A5D-807B-1DC862CA09D1}"/>
              </a:ext>
            </a:extLst>
          </p:cNvPr>
          <p:cNvGrpSpPr/>
          <p:nvPr/>
        </p:nvGrpSpPr>
        <p:grpSpPr>
          <a:xfrm>
            <a:off x="233149" y="2132856"/>
            <a:ext cx="4608512" cy="288032"/>
            <a:chOff x="4944173" y="2185814"/>
            <a:chExt cx="5861371" cy="288032"/>
          </a:xfrm>
        </p:grpSpPr>
        <p:cxnSp>
          <p:nvCxnSpPr>
            <p:cNvPr id="24" name="直線コネクタ 11">
              <a:extLst>
                <a:ext uri="{FF2B5EF4-FFF2-40B4-BE49-F238E27FC236}">
                  <a16:creationId xmlns:a16="http://schemas.microsoft.com/office/drawing/2014/main" id="{B182DE2E-E326-BFD8-DEE5-A10DADBE3E33}"/>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a:extLst>
                <a:ext uri="{FF2B5EF4-FFF2-40B4-BE49-F238E27FC236}">
                  <a16:creationId xmlns:a16="http://schemas.microsoft.com/office/drawing/2014/main" id="{EFDECDDC-CC4E-6218-5C9F-B84A2B822F09}"/>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itchFamily="34" charset="0"/>
                  <a:ea typeface="HGP創英角ｺﾞｼｯｸUB" pitchFamily="50" charset="-128"/>
                </a:rPr>
                <a:t>調達プロセス</a:t>
              </a:r>
              <a:endParaRPr lang="zh-TW" altLang="en-US" sz="1400" dirty="0">
                <a:latin typeface="Arial Black" pitchFamily="34" charset="0"/>
                <a:ea typeface="HGP創英角ｺﾞｼｯｸUB" pitchFamily="50" charset="-128"/>
              </a:endParaRPr>
            </a:p>
          </p:txBody>
        </p:sp>
      </p:grpSp>
      <p:grpSp>
        <p:nvGrpSpPr>
          <p:cNvPr id="34" name="グループ化 33">
            <a:extLst>
              <a:ext uri="{FF2B5EF4-FFF2-40B4-BE49-F238E27FC236}">
                <a16:creationId xmlns:a16="http://schemas.microsoft.com/office/drawing/2014/main" id="{99F56651-E2CF-D37D-43D4-41F30CC67383}"/>
              </a:ext>
            </a:extLst>
          </p:cNvPr>
          <p:cNvGrpSpPr/>
          <p:nvPr/>
        </p:nvGrpSpPr>
        <p:grpSpPr>
          <a:xfrm>
            <a:off x="272480" y="2458975"/>
            <a:ext cx="1474281" cy="1178477"/>
            <a:chOff x="5097014" y="-1071138"/>
            <a:chExt cx="1474281" cy="1178477"/>
          </a:xfrm>
        </p:grpSpPr>
        <p:sp>
          <p:nvSpPr>
            <p:cNvPr id="29" name="矢印: 右 28">
              <a:extLst>
                <a:ext uri="{FF2B5EF4-FFF2-40B4-BE49-F238E27FC236}">
                  <a16:creationId xmlns:a16="http://schemas.microsoft.com/office/drawing/2014/main" id="{2513ED3B-797A-5541-8015-5B1A0E3BF0B8}"/>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楕円 26">
              <a:extLst>
                <a:ext uri="{FF2B5EF4-FFF2-40B4-BE49-F238E27FC236}">
                  <a16:creationId xmlns:a16="http://schemas.microsoft.com/office/drawing/2014/main" id="{E31857ED-0070-D41C-B63C-F3860F94F703}"/>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楕円 29">
              <a:extLst>
                <a:ext uri="{FF2B5EF4-FFF2-40B4-BE49-F238E27FC236}">
                  <a16:creationId xmlns:a16="http://schemas.microsoft.com/office/drawing/2014/main" id="{F872B07D-9150-365B-5AE2-0D57EF4923A2}"/>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lang="ja-JP" altLang="en-US" sz="1600" dirty="0">
                  <a:solidFill>
                    <a:schemeClr val="bg1"/>
                  </a:solidFill>
                </a:rPr>
                <a:t>需要</a:t>
              </a:r>
              <a:endParaRPr lang="en-US" altLang="ja-JP" sz="1600" dirty="0">
                <a:solidFill>
                  <a:schemeClr val="bg1"/>
                </a:solidFill>
              </a:endParaRPr>
            </a:p>
            <a:p>
              <a:pPr marL="0" algn="ctr" fontAlgn="ctr">
                <a:lnSpc>
                  <a:spcPct val="114000"/>
                </a:lnSpc>
                <a:spcAft>
                  <a:spcPts val="400"/>
                </a:spcAft>
              </a:pPr>
              <a:r>
                <a:rPr kumimoji="1" lang="ja-JP" altLang="en-US" sz="1600" dirty="0">
                  <a:solidFill>
                    <a:schemeClr val="bg1"/>
                  </a:solidFill>
                </a:rPr>
                <a:t>特定</a:t>
              </a:r>
              <a:endParaRPr kumimoji="1" lang="en-US" altLang="ja-JP" sz="1600" dirty="0">
                <a:solidFill>
                  <a:schemeClr val="bg1"/>
                </a:solidFill>
              </a:endParaRPr>
            </a:p>
          </p:txBody>
        </p:sp>
      </p:grpSp>
      <p:grpSp>
        <p:nvGrpSpPr>
          <p:cNvPr id="35" name="グループ化 34">
            <a:extLst>
              <a:ext uri="{FF2B5EF4-FFF2-40B4-BE49-F238E27FC236}">
                <a16:creationId xmlns:a16="http://schemas.microsoft.com/office/drawing/2014/main" id="{BC859F11-290D-A235-1ACB-F43D35BFC8CC}"/>
              </a:ext>
            </a:extLst>
          </p:cNvPr>
          <p:cNvGrpSpPr/>
          <p:nvPr/>
        </p:nvGrpSpPr>
        <p:grpSpPr>
          <a:xfrm>
            <a:off x="1600695" y="2458975"/>
            <a:ext cx="1474281" cy="1178477"/>
            <a:chOff x="5097014" y="-1071138"/>
            <a:chExt cx="1474281" cy="1178477"/>
          </a:xfrm>
        </p:grpSpPr>
        <p:sp>
          <p:nvSpPr>
            <p:cNvPr id="36" name="矢印: 右 35">
              <a:extLst>
                <a:ext uri="{FF2B5EF4-FFF2-40B4-BE49-F238E27FC236}">
                  <a16:creationId xmlns:a16="http://schemas.microsoft.com/office/drawing/2014/main" id="{F9D6431A-6E18-613E-F593-2EB13CE1657B}"/>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7" name="楕円 36">
              <a:extLst>
                <a:ext uri="{FF2B5EF4-FFF2-40B4-BE49-F238E27FC236}">
                  <a16:creationId xmlns:a16="http://schemas.microsoft.com/office/drawing/2014/main" id="{959ED53C-C896-710E-1E91-0492C1115F80}"/>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楕円 37">
              <a:extLst>
                <a:ext uri="{FF2B5EF4-FFF2-40B4-BE49-F238E27FC236}">
                  <a16:creationId xmlns:a16="http://schemas.microsoft.com/office/drawing/2014/main" id="{E3A314F3-CB71-9692-27E2-C19FCB924466}"/>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調達計画</a:t>
              </a:r>
              <a:endParaRPr kumimoji="1" lang="en-US" altLang="ja-JP" sz="1600" dirty="0">
                <a:solidFill>
                  <a:schemeClr val="bg1"/>
                </a:solidFill>
              </a:endParaRPr>
            </a:p>
          </p:txBody>
        </p:sp>
      </p:grpSp>
      <p:grpSp>
        <p:nvGrpSpPr>
          <p:cNvPr id="39" name="グループ化 38">
            <a:extLst>
              <a:ext uri="{FF2B5EF4-FFF2-40B4-BE49-F238E27FC236}">
                <a16:creationId xmlns:a16="http://schemas.microsoft.com/office/drawing/2014/main" id="{448A193A-2EA7-544C-26B3-8F00E71D4B9F}"/>
              </a:ext>
            </a:extLst>
          </p:cNvPr>
          <p:cNvGrpSpPr/>
          <p:nvPr/>
        </p:nvGrpSpPr>
        <p:grpSpPr>
          <a:xfrm>
            <a:off x="2928910" y="2458975"/>
            <a:ext cx="1474281" cy="1178477"/>
            <a:chOff x="5097014" y="-1071138"/>
            <a:chExt cx="1474281" cy="1178477"/>
          </a:xfrm>
        </p:grpSpPr>
        <p:sp>
          <p:nvSpPr>
            <p:cNvPr id="40" name="矢印: 右 39">
              <a:extLst>
                <a:ext uri="{FF2B5EF4-FFF2-40B4-BE49-F238E27FC236}">
                  <a16:creationId xmlns:a16="http://schemas.microsoft.com/office/drawing/2014/main" id="{318A3648-4DA7-9140-00F2-8FBB61808419}"/>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1" name="楕円 40">
              <a:extLst>
                <a:ext uri="{FF2B5EF4-FFF2-40B4-BE49-F238E27FC236}">
                  <a16:creationId xmlns:a16="http://schemas.microsoft.com/office/drawing/2014/main" id="{6F6D173E-988F-E60B-5672-7BD42083DD9B}"/>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楕円 41">
              <a:extLst>
                <a:ext uri="{FF2B5EF4-FFF2-40B4-BE49-F238E27FC236}">
                  <a16:creationId xmlns:a16="http://schemas.microsoft.com/office/drawing/2014/main" id="{BCFAEC23-4AF4-E498-8CBD-EA7385317B3F}"/>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仕様</a:t>
              </a:r>
              <a:endParaRPr kumimoji="1" lang="en-US" altLang="ja-JP" sz="1600" dirty="0">
                <a:solidFill>
                  <a:schemeClr val="bg1"/>
                </a:solidFill>
              </a:endParaRPr>
            </a:p>
            <a:p>
              <a:pPr marL="0" algn="ctr" fontAlgn="ctr">
                <a:lnSpc>
                  <a:spcPct val="114000"/>
                </a:lnSpc>
                <a:spcAft>
                  <a:spcPts val="400"/>
                </a:spcAft>
              </a:pPr>
              <a:r>
                <a:rPr kumimoji="1" lang="ja-JP" altLang="en-US" sz="1600" dirty="0">
                  <a:solidFill>
                    <a:schemeClr val="bg1"/>
                  </a:solidFill>
                </a:rPr>
                <a:t>要求</a:t>
              </a:r>
              <a:endParaRPr kumimoji="1" lang="en-US" altLang="ja-JP" sz="1600" dirty="0">
                <a:solidFill>
                  <a:schemeClr val="bg1"/>
                </a:solidFill>
              </a:endParaRPr>
            </a:p>
          </p:txBody>
        </p:sp>
      </p:grpSp>
      <p:grpSp>
        <p:nvGrpSpPr>
          <p:cNvPr id="43" name="グループ化 42">
            <a:extLst>
              <a:ext uri="{FF2B5EF4-FFF2-40B4-BE49-F238E27FC236}">
                <a16:creationId xmlns:a16="http://schemas.microsoft.com/office/drawing/2014/main" id="{394AAB82-66B9-82AC-967B-1B11BFA557B9}"/>
              </a:ext>
            </a:extLst>
          </p:cNvPr>
          <p:cNvGrpSpPr/>
          <p:nvPr/>
        </p:nvGrpSpPr>
        <p:grpSpPr>
          <a:xfrm>
            <a:off x="4257125" y="2458975"/>
            <a:ext cx="1474281" cy="1178477"/>
            <a:chOff x="5097014" y="-1071138"/>
            <a:chExt cx="1474281" cy="1178477"/>
          </a:xfrm>
        </p:grpSpPr>
        <p:sp>
          <p:nvSpPr>
            <p:cNvPr id="44" name="矢印: 右 43">
              <a:extLst>
                <a:ext uri="{FF2B5EF4-FFF2-40B4-BE49-F238E27FC236}">
                  <a16:creationId xmlns:a16="http://schemas.microsoft.com/office/drawing/2014/main" id="{417365F8-BC70-A693-9974-C301394F7F1F}"/>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5" name="楕円 44">
              <a:extLst>
                <a:ext uri="{FF2B5EF4-FFF2-40B4-BE49-F238E27FC236}">
                  <a16:creationId xmlns:a16="http://schemas.microsoft.com/office/drawing/2014/main" id="{EAFFB7ED-12CF-53DD-6DDD-5B898D791F88}"/>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8" name="楕円 47">
              <a:extLst>
                <a:ext uri="{FF2B5EF4-FFF2-40B4-BE49-F238E27FC236}">
                  <a16:creationId xmlns:a16="http://schemas.microsoft.com/office/drawing/2014/main" id="{DBFD3DEF-56EB-29B0-5A1F-3625C9A7DF49}"/>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入札募集</a:t>
              </a:r>
              <a:endParaRPr kumimoji="1" lang="en-US" altLang="ja-JP" sz="1600" dirty="0">
                <a:solidFill>
                  <a:schemeClr val="bg1"/>
                </a:solidFill>
              </a:endParaRPr>
            </a:p>
          </p:txBody>
        </p:sp>
      </p:grpSp>
      <p:grpSp>
        <p:nvGrpSpPr>
          <p:cNvPr id="49" name="グループ化 48">
            <a:extLst>
              <a:ext uri="{FF2B5EF4-FFF2-40B4-BE49-F238E27FC236}">
                <a16:creationId xmlns:a16="http://schemas.microsoft.com/office/drawing/2014/main" id="{D14F3DA7-9670-9F2A-3853-3439B8DAFD41}"/>
              </a:ext>
            </a:extLst>
          </p:cNvPr>
          <p:cNvGrpSpPr/>
          <p:nvPr/>
        </p:nvGrpSpPr>
        <p:grpSpPr>
          <a:xfrm>
            <a:off x="5585340" y="2458975"/>
            <a:ext cx="1474281" cy="1178477"/>
            <a:chOff x="5097014" y="-1071138"/>
            <a:chExt cx="1474281" cy="1178477"/>
          </a:xfrm>
        </p:grpSpPr>
        <p:sp>
          <p:nvSpPr>
            <p:cNvPr id="50" name="矢印: 右 49">
              <a:extLst>
                <a:ext uri="{FF2B5EF4-FFF2-40B4-BE49-F238E27FC236}">
                  <a16:creationId xmlns:a16="http://schemas.microsoft.com/office/drawing/2014/main" id="{342CD3E5-B70E-510F-43D3-6F6207F4D8D4}"/>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楕円 50">
              <a:extLst>
                <a:ext uri="{FF2B5EF4-FFF2-40B4-BE49-F238E27FC236}">
                  <a16:creationId xmlns:a16="http://schemas.microsoft.com/office/drawing/2014/main" id="{234F58DF-9A9F-CBCE-BA5B-A859BB3B67C8}"/>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楕円 51">
              <a:extLst>
                <a:ext uri="{FF2B5EF4-FFF2-40B4-BE49-F238E27FC236}">
                  <a16:creationId xmlns:a16="http://schemas.microsoft.com/office/drawing/2014/main" id="{0EA8A6CA-D92E-F37A-2D5B-D0D190EEBB5C}"/>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入札評価</a:t>
              </a:r>
              <a:endParaRPr kumimoji="1" lang="en-US" altLang="ja-JP" sz="1600" dirty="0">
                <a:solidFill>
                  <a:schemeClr val="bg1"/>
                </a:solidFill>
              </a:endParaRPr>
            </a:p>
          </p:txBody>
        </p:sp>
      </p:grpSp>
      <p:grpSp>
        <p:nvGrpSpPr>
          <p:cNvPr id="60" name="グループ化 59">
            <a:extLst>
              <a:ext uri="{FF2B5EF4-FFF2-40B4-BE49-F238E27FC236}">
                <a16:creationId xmlns:a16="http://schemas.microsoft.com/office/drawing/2014/main" id="{FB9B80CA-5FE3-8D03-B2FF-F1BB83DAC024}"/>
              </a:ext>
            </a:extLst>
          </p:cNvPr>
          <p:cNvGrpSpPr/>
          <p:nvPr/>
        </p:nvGrpSpPr>
        <p:grpSpPr>
          <a:xfrm>
            <a:off x="6913555" y="2458975"/>
            <a:ext cx="1474281" cy="1178477"/>
            <a:chOff x="6917554" y="2486256"/>
            <a:chExt cx="1474281" cy="1178477"/>
          </a:xfrm>
        </p:grpSpPr>
        <p:sp>
          <p:nvSpPr>
            <p:cNvPr id="54" name="矢印: 右 53">
              <a:extLst>
                <a:ext uri="{FF2B5EF4-FFF2-40B4-BE49-F238E27FC236}">
                  <a16:creationId xmlns:a16="http://schemas.microsoft.com/office/drawing/2014/main" id="{F2CAA54F-53CA-A8DB-143D-D93C1502B84D}"/>
                </a:ext>
              </a:extLst>
            </p:cNvPr>
            <p:cNvSpPr/>
            <p:nvPr/>
          </p:nvSpPr>
          <p:spPr>
            <a:xfrm>
              <a:off x="7637636" y="25453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5" name="楕円 54">
              <a:extLst>
                <a:ext uri="{FF2B5EF4-FFF2-40B4-BE49-F238E27FC236}">
                  <a16:creationId xmlns:a16="http://schemas.microsoft.com/office/drawing/2014/main" id="{0309061D-9EF2-8BE4-1864-8543E62EEB76}"/>
                </a:ext>
              </a:extLst>
            </p:cNvPr>
            <p:cNvSpPr/>
            <p:nvPr/>
          </p:nvSpPr>
          <p:spPr>
            <a:xfrm>
              <a:off x="6917554" y="2486256"/>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6" name="楕円 55">
              <a:extLst>
                <a:ext uri="{FF2B5EF4-FFF2-40B4-BE49-F238E27FC236}">
                  <a16:creationId xmlns:a16="http://schemas.microsoft.com/office/drawing/2014/main" id="{06FE4B5A-1B2E-F4C9-0DF8-42CB7FF0F614}"/>
                </a:ext>
              </a:extLst>
            </p:cNvPr>
            <p:cNvSpPr/>
            <p:nvPr/>
          </p:nvSpPr>
          <p:spPr>
            <a:xfrm>
              <a:off x="6988904" y="25453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落札</a:t>
              </a:r>
              <a:endParaRPr kumimoji="1" lang="en-US" altLang="ja-JP" sz="1600" dirty="0">
                <a:solidFill>
                  <a:schemeClr val="bg1"/>
                </a:solidFill>
              </a:endParaRPr>
            </a:p>
          </p:txBody>
        </p:sp>
      </p:grpSp>
      <p:grpSp>
        <p:nvGrpSpPr>
          <p:cNvPr id="59" name="グループ化 58">
            <a:extLst>
              <a:ext uri="{FF2B5EF4-FFF2-40B4-BE49-F238E27FC236}">
                <a16:creationId xmlns:a16="http://schemas.microsoft.com/office/drawing/2014/main" id="{A8B8AA8C-CF44-921D-841B-8A7F1A208DEF}"/>
              </a:ext>
            </a:extLst>
          </p:cNvPr>
          <p:cNvGrpSpPr/>
          <p:nvPr/>
        </p:nvGrpSpPr>
        <p:grpSpPr>
          <a:xfrm>
            <a:off x="8241769" y="2372959"/>
            <a:ext cx="1343336" cy="1350509"/>
            <a:chOff x="8241769" y="2372959"/>
            <a:chExt cx="1343336" cy="1350509"/>
          </a:xfrm>
        </p:grpSpPr>
        <p:sp>
          <p:nvSpPr>
            <p:cNvPr id="57" name="楕円 56">
              <a:extLst>
                <a:ext uri="{FF2B5EF4-FFF2-40B4-BE49-F238E27FC236}">
                  <a16:creationId xmlns:a16="http://schemas.microsoft.com/office/drawing/2014/main" id="{84A7E976-5293-4021-DF0E-F1C2760E5851}"/>
                </a:ext>
              </a:extLst>
            </p:cNvPr>
            <p:cNvSpPr/>
            <p:nvPr/>
          </p:nvSpPr>
          <p:spPr>
            <a:xfrm>
              <a:off x="8241770" y="2372959"/>
              <a:ext cx="1343335" cy="1350509"/>
            </a:xfrm>
            <a:prstGeom prst="ellipse">
              <a:avLst/>
            </a:prstGeom>
            <a:solidFill>
              <a:schemeClr val="accent2">
                <a:lumMod val="60000"/>
                <a:lumOff val="40000"/>
              </a:schemeClr>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8" name="楕円 57">
              <a:extLst>
                <a:ext uri="{FF2B5EF4-FFF2-40B4-BE49-F238E27FC236}">
                  <a16:creationId xmlns:a16="http://schemas.microsoft.com/office/drawing/2014/main" id="{C1019FC3-C10E-7B93-55E8-8380853CA71D}"/>
                </a:ext>
              </a:extLst>
            </p:cNvPr>
            <p:cNvSpPr/>
            <p:nvPr/>
          </p:nvSpPr>
          <p:spPr>
            <a:xfrm>
              <a:off x="8241769" y="2464384"/>
              <a:ext cx="1219649" cy="1167658"/>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契約</a:t>
              </a:r>
              <a:endParaRPr kumimoji="1" lang="en-US" altLang="ja-JP" sz="1600" dirty="0">
                <a:solidFill>
                  <a:schemeClr val="bg1"/>
                </a:solidFill>
              </a:endParaRPr>
            </a:p>
            <a:p>
              <a:pPr marL="0" algn="ctr" fontAlgn="ctr">
                <a:lnSpc>
                  <a:spcPct val="114000"/>
                </a:lnSpc>
                <a:spcAft>
                  <a:spcPts val="400"/>
                </a:spcAft>
              </a:pPr>
              <a:r>
                <a:rPr kumimoji="1" lang="ja-JP" altLang="en-US" sz="1600" dirty="0">
                  <a:solidFill>
                    <a:schemeClr val="bg1"/>
                  </a:solidFill>
                </a:rPr>
                <a:t>履行</a:t>
              </a:r>
              <a:endParaRPr kumimoji="1" lang="en-US" altLang="ja-JP" sz="1600" dirty="0">
                <a:solidFill>
                  <a:schemeClr val="bg1"/>
                </a:solidFill>
              </a:endParaRPr>
            </a:p>
          </p:txBody>
        </p:sp>
      </p:grpSp>
    </p:spTree>
    <p:extLst>
      <p:ext uri="{BB962C8B-B14F-4D97-AF65-F5344CB8AC3E}">
        <p14:creationId xmlns:p14="http://schemas.microsoft.com/office/powerpoint/2010/main" val="2844058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9652580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9" imgW="360" imgH="360" progId="TCLayout.ActiveDocument.1">
                  <p:embed/>
                </p:oleObj>
              </mc:Choice>
              <mc:Fallback>
                <p:oleObj name="think-cellスライド" r:id="rId59" imgW="360" imgH="360" progId="TCLayout.ActiveDocument.1">
                  <p:embed/>
                  <p:pic>
                    <p:nvPicPr>
                      <p:cNvPr id="4" name="Object 3" hidden="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724792" y="2003077"/>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12281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55679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472" y="1056530"/>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年現在、輸入額は輸出額を大幅に上回っており、インド、中国、オランダが主要な輸入相手国となっている。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21">
            <a:extLst>
              <a:ext uri="{FF2B5EF4-FFF2-40B4-BE49-F238E27FC236}">
                <a16:creationId xmlns:a16="http://schemas.microsoft.com/office/drawing/2014/main" id="{41FB4813-F0BA-49CE-9D90-41561AE3526D}"/>
              </a:ext>
            </a:extLst>
          </p:cNvPr>
          <p:cNvSpPr txBox="1"/>
          <p:nvPr/>
        </p:nvSpPr>
        <p:spPr>
          <a:xfrm>
            <a:off x="223330" y="6608018"/>
            <a:ext cx="9338182" cy="133350"/>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sz="1000" dirty="0"/>
              <a:t>（出所）</a:t>
            </a:r>
            <a:r>
              <a:rPr lang="en-US" altLang="ja-JP" sz="1000" dirty="0"/>
              <a:t>UN </a:t>
            </a:r>
            <a:r>
              <a:rPr lang="en-US" altLang="ja-JP" sz="1000" dirty="0" err="1"/>
              <a:t>comtrade</a:t>
            </a:r>
            <a:r>
              <a:rPr lang="ja-JP" altLang="en-US" sz="1000" dirty="0">
                <a:solidFill>
                  <a:srgbClr val="000000"/>
                </a:solidFill>
              </a:rPr>
              <a:t> （２０２６年３月時点）</a:t>
            </a:r>
            <a:endParaRPr lang="ja-JP" altLang="en-US" sz="1000" dirty="0"/>
          </a:p>
        </p:txBody>
      </p:sp>
      <p:graphicFrame>
        <p:nvGraphicFramePr>
          <p:cNvPr id="121" name="Chart 120">
            <a:extLst>
              <a:ext uri="{FF2B5EF4-FFF2-40B4-BE49-F238E27FC236}">
                <a16:creationId xmlns:a16="http://schemas.microsoft.com/office/drawing/2014/main" id="{AFA116B2-570C-15EB-E035-4D46B1ED01CE}"/>
              </a:ext>
            </a:extLst>
          </p:cNvPr>
          <p:cNvGraphicFramePr/>
          <p:nvPr>
            <p:custDataLst>
              <p:tags r:id="rId3"/>
            </p:custDataLst>
            <p:extLst>
              <p:ext uri="{D42A27DB-BD31-4B8C-83A1-F6EECF244321}">
                <p14:modId xmlns:p14="http://schemas.microsoft.com/office/powerpoint/2010/main" val="4288965693"/>
              </p:ext>
            </p:extLst>
          </p:nvPr>
        </p:nvGraphicFramePr>
        <p:xfrm>
          <a:off x="674688" y="2482850"/>
          <a:ext cx="5513387" cy="3189288"/>
        </p:xfrm>
        <a:graphic>
          <a:graphicData uri="http://schemas.openxmlformats.org/drawingml/2006/chart">
            <c:chart xmlns:c="http://schemas.openxmlformats.org/drawingml/2006/chart" xmlns:r="http://schemas.openxmlformats.org/officeDocument/2006/relationships" r:id="rId61"/>
          </a:graphicData>
        </a:graphic>
      </p:graphicFrame>
      <p:sp>
        <p:nvSpPr>
          <p:cNvPr id="52" name="テキスト プレースホルダ 9">
            <a:extLst>
              <a:ext uri="{FF2B5EF4-FFF2-40B4-BE49-F238E27FC236}">
                <a16:creationId xmlns:a16="http://schemas.microsoft.com/office/drawing/2014/main" id="{90E495EB-C390-9F49-639E-D125BACBC042}"/>
              </a:ext>
            </a:extLst>
          </p:cNvPr>
          <p:cNvSpPr>
            <a:spLocks/>
          </p:cNvSpPr>
          <p:nvPr>
            <p:custDataLst>
              <p:tags r:id="rId4"/>
            </p:custDataLst>
          </p:nvPr>
        </p:nvSpPr>
        <p:spPr bwMode="gray">
          <a:xfrm>
            <a:off x="314325" y="50085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CF71B42-E1F5-45F5-B76C-6D4C1C28B993}" type="datetime'''''''''''''''''5''00''.''''''''''''''''''''''''''''''''''''0'">
              <a:rPr lang="en-US" altLang="en-US" sz="1000" smtClean="0"/>
              <a:pPr/>
              <a:t>500.0</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D6390C32-DB99-93B0-BC83-1826F3BAF961}"/>
              </a:ext>
            </a:extLst>
          </p:cNvPr>
          <p:cNvSpPr>
            <a:spLocks/>
          </p:cNvSpPr>
          <p:nvPr>
            <p:custDataLst>
              <p:tags r:id="rId5"/>
            </p:custDataLst>
          </p:nvPr>
        </p:nvSpPr>
        <p:spPr bwMode="gray">
          <a:xfrm>
            <a:off x="209550" y="450532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096F4DA-F40C-4E8D-8030-8306969CD17A}" type="datetime'''''''''''''''''1'''''',''''0''''''''''0''''''0.''0'''''''">
              <a:rPr lang="en-US" altLang="en-US" sz="1000" smtClean="0"/>
              <a:pPr/>
              <a:t>1,000.0</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84BB6340-D1AF-DDC3-C6CD-41D209F27AF2}"/>
              </a:ext>
            </a:extLst>
          </p:cNvPr>
          <p:cNvSpPr>
            <a:spLocks/>
          </p:cNvSpPr>
          <p:nvPr>
            <p:custDataLst>
              <p:tags r:id="rId6"/>
            </p:custDataLst>
          </p:nvPr>
        </p:nvSpPr>
        <p:spPr bwMode="gray">
          <a:xfrm>
            <a:off x="209550" y="40005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9E240C-D8ED-40E5-BE32-C9FAD9B305D0}" type="datetime'1'''''''''',5''''''''''0''''''0''''''''''.''''''''''0'''''''''">
              <a:rPr lang="en-US" altLang="en-US" sz="1000" smtClean="0"/>
              <a:pPr/>
              <a:t>1,500.0</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71A80DCB-30B3-6245-2B60-E3C58B81B6B5}"/>
              </a:ext>
            </a:extLst>
          </p:cNvPr>
          <p:cNvSpPr>
            <a:spLocks/>
          </p:cNvSpPr>
          <p:nvPr>
            <p:custDataLst>
              <p:tags r:id="rId7"/>
            </p:custDataLst>
          </p:nvPr>
        </p:nvSpPr>
        <p:spPr bwMode="gray">
          <a:xfrm>
            <a:off x="209550" y="34972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6B112F8-25FB-4D12-AE35-A96C795F3B51}" type="datetime'''''''''''2'',''''''000''''.''''''''0'''''''''''''">
              <a:rPr lang="en-US" altLang="en-US" sz="1000" smtClean="0"/>
              <a:pPr/>
              <a:t>2,000.0</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EF42A3C8-A509-2808-59F6-C119AAAC3BB4}"/>
              </a:ext>
            </a:extLst>
          </p:cNvPr>
          <p:cNvSpPr>
            <a:spLocks/>
          </p:cNvSpPr>
          <p:nvPr>
            <p:custDataLst>
              <p:tags r:id="rId8"/>
            </p:custDataLst>
          </p:nvPr>
        </p:nvSpPr>
        <p:spPr bwMode="gray">
          <a:xfrm>
            <a:off x="209550" y="299243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368565A-9D52-466F-A1BE-83B3B024BC12}" type="datetime'''''2,5''''''''''''0''''''''''0''''''.''0'''''''''''''">
              <a:rPr lang="en-US" altLang="en-US" sz="1000" smtClean="0"/>
              <a:pPr/>
              <a:t>2,500.0</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AFF36F79-E8C3-D712-6349-07D9B95FE038}"/>
              </a:ext>
            </a:extLst>
          </p:cNvPr>
          <p:cNvSpPr>
            <a:spLocks/>
          </p:cNvSpPr>
          <p:nvPr>
            <p:custDataLst>
              <p:tags r:id="rId9"/>
            </p:custDataLst>
          </p:nvPr>
        </p:nvSpPr>
        <p:spPr bwMode="gray">
          <a:xfrm>
            <a:off x="209550" y="24892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9D774DA-B67A-4E37-B790-E647482ACE8C}" type="datetime'''3'''''',0''''''''''''''''''''''''''''''''''0''0''''.''''0'''">
              <a:rPr lang="en-US" altLang="en-US" sz="1000" smtClean="0"/>
              <a:pPr/>
              <a:t>3,000.0</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CFD77522-CCBF-05DA-1ABA-12E580B0C909}"/>
              </a:ext>
            </a:extLst>
          </p:cNvPr>
          <p:cNvSpPr>
            <a:spLocks/>
          </p:cNvSpPr>
          <p:nvPr>
            <p:custDataLst>
              <p:tags r:id="rId10"/>
            </p:custDataLst>
          </p:nvPr>
        </p:nvSpPr>
        <p:spPr bwMode="gray">
          <a:xfrm>
            <a:off x="454025" y="55133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4C82449-50BF-4226-A6C1-30EAA1DD70BB}" type="datetime'''''''''''''''0''.''''''''''''''''''''''''''''''0'''''''''''''">
              <a:rPr lang="en-US" altLang="en-US" sz="1000" smtClean="0"/>
              <a:pPr/>
              <a:t>0.0</a:t>
            </a:fld>
            <a:endParaRPr kumimoji="1" lang="en-US" altLang="ja-JP" sz="1000" dirty="0">
              <a:sym typeface="+mn-lt"/>
            </a:endParaRPr>
          </a:p>
        </p:txBody>
      </p:sp>
      <p:cxnSp>
        <p:nvCxnSpPr>
          <p:cNvPr id="109" name="Straight Connector 108">
            <a:extLst>
              <a:ext uri="{FF2B5EF4-FFF2-40B4-BE49-F238E27FC236}">
                <a16:creationId xmlns:a16="http://schemas.microsoft.com/office/drawing/2014/main" id="{F8C7E9BC-8B13-2F6D-56A7-65397BB9A9AA}"/>
              </a:ext>
            </a:extLst>
          </p:cNvPr>
          <p:cNvCxnSpPr/>
          <p:nvPr>
            <p:custDataLst>
              <p:tags r:id="rId11"/>
            </p:custDataLst>
          </p:nvPr>
        </p:nvCxnSpPr>
        <p:spPr bwMode="auto">
          <a:xfrm>
            <a:off x="1219200" y="52022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0D9C47ED-6D09-EED9-6AA0-B8CF35A83DAD}"/>
              </a:ext>
            </a:extLst>
          </p:cNvPr>
          <p:cNvCxnSpPr/>
          <p:nvPr>
            <p:custDataLst>
              <p:tags r:id="rId12"/>
            </p:custDataLst>
          </p:nvPr>
        </p:nvCxnSpPr>
        <p:spPr bwMode="auto">
          <a:xfrm>
            <a:off x="1887538" y="5045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9B419D08-A798-AF7E-2FB7-D65CC06A6F3A}"/>
              </a:ext>
            </a:extLst>
          </p:cNvPr>
          <p:cNvCxnSpPr/>
          <p:nvPr>
            <p:custDataLst>
              <p:tags r:id="rId13"/>
            </p:custDataLst>
          </p:nvPr>
        </p:nvCxnSpPr>
        <p:spPr bwMode="auto">
          <a:xfrm>
            <a:off x="2555875" y="4098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694896C2-7843-06D0-7A9B-8329297B34AB}"/>
              </a:ext>
            </a:extLst>
          </p:cNvPr>
          <p:cNvCxnSpPr/>
          <p:nvPr>
            <p:custDataLst>
              <p:tags r:id="rId14"/>
            </p:custDataLst>
          </p:nvPr>
        </p:nvCxnSpPr>
        <p:spPr bwMode="auto">
          <a:xfrm>
            <a:off x="3225800" y="27035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2933D26A-D853-A3AA-F499-9E8E291F0FCF}"/>
              </a:ext>
            </a:extLst>
          </p:cNvPr>
          <p:cNvCxnSpPr/>
          <p:nvPr>
            <p:custDataLst>
              <p:tags r:id="rId15"/>
            </p:custDataLst>
          </p:nvPr>
        </p:nvCxnSpPr>
        <p:spPr bwMode="auto">
          <a:xfrm>
            <a:off x="3894138" y="4183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943459C-D9B4-132B-94B3-E34B4DDDF1B1}"/>
              </a:ext>
            </a:extLst>
          </p:cNvPr>
          <p:cNvCxnSpPr/>
          <p:nvPr>
            <p:custDataLst>
              <p:tags r:id="rId16"/>
            </p:custDataLst>
          </p:nvPr>
        </p:nvCxnSpPr>
        <p:spPr bwMode="auto">
          <a:xfrm>
            <a:off x="4562475" y="45021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E948C10D-7D17-F081-E5A2-C551948340D0}"/>
              </a:ext>
            </a:extLst>
          </p:cNvPr>
          <p:cNvCxnSpPr/>
          <p:nvPr>
            <p:custDataLst>
              <p:tags r:id="rId17"/>
            </p:custDataLst>
          </p:nvPr>
        </p:nvCxnSpPr>
        <p:spPr bwMode="auto">
          <a:xfrm>
            <a:off x="5230813" y="48529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5F3E60D2-8F85-5B47-3C19-40523251EB68}"/>
              </a:ext>
            </a:extLst>
          </p:cNvPr>
          <p:cNvCxnSpPr/>
          <p:nvPr>
            <p:custDataLst>
              <p:tags r:id="rId18"/>
            </p:custDataLst>
          </p:nvPr>
        </p:nvCxnSpPr>
        <p:spPr bwMode="auto">
          <a:xfrm>
            <a:off x="5899150" y="4897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2" name="テキスト プレースホルダ 9">
            <a:extLst>
              <a:ext uri="{FF2B5EF4-FFF2-40B4-BE49-F238E27FC236}">
                <a16:creationId xmlns:a16="http://schemas.microsoft.com/office/drawing/2014/main" id="{AE41DC48-032C-4173-D61E-7BB6BD715359}"/>
              </a:ext>
            </a:extLst>
          </p:cNvPr>
          <p:cNvSpPr>
            <a:spLocks/>
          </p:cNvSpPr>
          <p:nvPr>
            <p:custDataLst>
              <p:tags r:id="rId19"/>
            </p:custDataLst>
          </p:nvPr>
        </p:nvSpPr>
        <p:spPr bwMode="auto">
          <a:xfrm>
            <a:off x="944563" y="57070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99195E-47CE-4523-AA46-F9FD50EEA452}"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103E6970-92BF-B4CE-1508-F58ACD6FC545}"/>
              </a:ext>
            </a:extLst>
          </p:cNvPr>
          <p:cNvSpPr>
            <a:spLocks/>
          </p:cNvSpPr>
          <p:nvPr>
            <p:custDataLst>
              <p:tags r:id="rId20"/>
            </p:custDataLst>
          </p:nvPr>
        </p:nvSpPr>
        <p:spPr bwMode="auto">
          <a:xfrm>
            <a:off x="1682750"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A3E2FE-3F5D-405A-9CE3-A35CE06554CC}"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62206BBC-F154-806C-25E3-A69B3506076F}"/>
              </a:ext>
            </a:extLst>
          </p:cNvPr>
          <p:cNvSpPr>
            <a:spLocks/>
          </p:cNvSpPr>
          <p:nvPr>
            <p:custDataLst>
              <p:tags r:id="rId21"/>
            </p:custDataLst>
          </p:nvPr>
        </p:nvSpPr>
        <p:spPr bwMode="auto">
          <a:xfrm>
            <a:off x="2351088"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9082C2-27DD-4C33-9492-374DF5390037}"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89220244-C658-510F-D2A5-511764B2E198}"/>
              </a:ext>
            </a:extLst>
          </p:cNvPr>
          <p:cNvSpPr>
            <a:spLocks/>
          </p:cNvSpPr>
          <p:nvPr>
            <p:custDataLst>
              <p:tags r:id="rId22"/>
            </p:custDataLst>
          </p:nvPr>
        </p:nvSpPr>
        <p:spPr bwMode="auto">
          <a:xfrm>
            <a:off x="3019425"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64DD3D-A9AE-4AA8-A2E9-8674E3A96686}"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2DFCD3C0-8B8E-F145-5A4A-FFF920FDBCC9}"/>
              </a:ext>
            </a:extLst>
          </p:cNvPr>
          <p:cNvSpPr>
            <a:spLocks/>
          </p:cNvSpPr>
          <p:nvPr>
            <p:custDataLst>
              <p:tags r:id="rId23"/>
            </p:custDataLst>
          </p:nvPr>
        </p:nvSpPr>
        <p:spPr bwMode="auto">
          <a:xfrm>
            <a:off x="3689350"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727E5A-2B49-4D5D-B83E-760DA7E470C8}"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34FD5737-ABE0-ED0F-1D97-190948704051}"/>
              </a:ext>
            </a:extLst>
          </p:cNvPr>
          <p:cNvSpPr>
            <a:spLocks/>
          </p:cNvSpPr>
          <p:nvPr>
            <p:custDataLst>
              <p:tags r:id="rId24"/>
            </p:custDataLst>
          </p:nvPr>
        </p:nvSpPr>
        <p:spPr bwMode="auto">
          <a:xfrm>
            <a:off x="4357688"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8E5145-4F94-440B-8D8B-1108821CEF18}"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1E7A0F0F-A04D-9646-1B10-8A73FDC109DD}"/>
              </a:ext>
            </a:extLst>
          </p:cNvPr>
          <p:cNvSpPr>
            <a:spLocks/>
          </p:cNvSpPr>
          <p:nvPr>
            <p:custDataLst>
              <p:tags r:id="rId25"/>
            </p:custDataLst>
          </p:nvPr>
        </p:nvSpPr>
        <p:spPr bwMode="auto">
          <a:xfrm>
            <a:off x="5026025"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0C877A-EA1F-4EB7-856B-39205D16682A}"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E64A14B6-75F8-C242-B5CD-629626614811}"/>
              </a:ext>
            </a:extLst>
          </p:cNvPr>
          <p:cNvSpPr>
            <a:spLocks/>
          </p:cNvSpPr>
          <p:nvPr>
            <p:custDataLst>
              <p:tags r:id="rId26"/>
            </p:custDataLst>
          </p:nvPr>
        </p:nvSpPr>
        <p:spPr bwMode="auto">
          <a:xfrm>
            <a:off x="5694363" y="5707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45F8F7-8240-4E08-A487-BFC83BBDBD55}"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E74DD7B9-6D0E-1F5C-E1DE-BEFC1634EEA0}"/>
              </a:ext>
            </a:extLst>
          </p:cNvPr>
          <p:cNvSpPr>
            <a:spLocks/>
          </p:cNvSpPr>
          <p:nvPr>
            <p:custDataLst>
              <p:tags r:id="rId27"/>
            </p:custDataLst>
          </p:nvPr>
        </p:nvSpPr>
        <p:spPr bwMode="gray">
          <a:xfrm>
            <a:off x="857250"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AF48BA-0844-425D-ACF5-EAB0AF1D4AE4}" type="datetime'''''0''''''''''''''''''''''''''''.''''''''''''''''''6'''''">
              <a:rPr lang="en-US" altLang="en-US" sz="1000" smtClean="0">
                <a:effectLst/>
              </a:rPr>
              <a:pPr/>
              <a:t>0.6</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1129624C-4CEE-D2CA-C347-4AD9556DFDD8}"/>
              </a:ext>
            </a:extLst>
          </p:cNvPr>
          <p:cNvSpPr>
            <a:spLocks/>
          </p:cNvSpPr>
          <p:nvPr>
            <p:custDataLst>
              <p:tags r:id="rId28"/>
            </p:custDataLst>
          </p:nvPr>
        </p:nvSpPr>
        <p:spPr bwMode="gray">
          <a:xfrm>
            <a:off x="1044575" y="504983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AC4ADB-021F-4290-9DD9-B8B76E4AD034}" type="datetime'''''''''3''5''''8''''''''''''''''''.''''''''''9'''''''''">
              <a:rPr lang="en-US" altLang="en-US" sz="1000" smtClean="0"/>
              <a:pPr/>
              <a:t>358.9</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1A8F5DED-8541-97F5-557A-FED4006C3D96}"/>
              </a:ext>
            </a:extLst>
          </p:cNvPr>
          <p:cNvSpPr>
            <a:spLocks/>
          </p:cNvSpPr>
          <p:nvPr>
            <p:custDataLst>
              <p:tags r:id="rId29"/>
            </p:custDataLst>
          </p:nvPr>
        </p:nvSpPr>
        <p:spPr bwMode="gray">
          <a:xfrm>
            <a:off x="1525588"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C90884-5ED8-4FA2-85CE-40F64CF4C3C2}" type="datetime'''''0''''''''''''''''''''''''''''''''.''''''''7'">
              <a:rPr lang="en-US" altLang="en-US" sz="1000" smtClean="0">
                <a:effectLst/>
              </a:rPr>
              <a:pPr/>
              <a:t>0.7</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8FE468EE-C2F8-CFFF-9E82-C7579A6A0F96}"/>
              </a:ext>
            </a:extLst>
          </p:cNvPr>
          <p:cNvSpPr>
            <a:spLocks/>
          </p:cNvSpPr>
          <p:nvPr>
            <p:custDataLst>
              <p:tags r:id="rId30"/>
            </p:custDataLst>
          </p:nvPr>
        </p:nvSpPr>
        <p:spPr bwMode="gray">
          <a:xfrm>
            <a:off x="1712913" y="4892675"/>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F10F0B-898B-4E21-91AC-61C4AF1198E4}" type="datetime'''''''''''''''''''''''''5''''1''''''''''''4''''''.''''''''''2'">
              <a:rPr lang="en-US" altLang="en-US" sz="1000" smtClean="0"/>
              <a:pPr/>
              <a:t>514.2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DA2B1E2A-3B99-DF39-59E7-8BB0D356507B}"/>
              </a:ext>
            </a:extLst>
          </p:cNvPr>
          <p:cNvSpPr>
            <a:spLocks/>
          </p:cNvSpPr>
          <p:nvPr>
            <p:custDataLst>
              <p:tags r:id="rId31"/>
            </p:custDataLst>
          </p:nvPr>
        </p:nvSpPr>
        <p:spPr bwMode="gray">
          <a:xfrm>
            <a:off x="2193925" y="55102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BE2AD0-3534-4B97-BC70-2B0F49C662EC}" type="datetime'''''''''5''''''''''''''''''''''''''''''.''''''''''''''2'''">
              <a:rPr lang="en-US" altLang="en-US" sz="1000" smtClean="0">
                <a:effectLst/>
              </a:rPr>
              <a:pPr/>
              <a:t>5.2</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388DF3BB-7FC2-51F5-10A8-07D9C36FB073}"/>
              </a:ext>
            </a:extLst>
          </p:cNvPr>
          <p:cNvSpPr>
            <a:spLocks/>
          </p:cNvSpPr>
          <p:nvPr>
            <p:custDataLst>
              <p:tags r:id="rId32"/>
            </p:custDataLst>
          </p:nvPr>
        </p:nvSpPr>
        <p:spPr bwMode="gray">
          <a:xfrm>
            <a:off x="2862263"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08D3DD-1361-4FF9-9938-33DB507E8E1B}" type="datetime'''''''''''0''.''''''''''''''''''''''''''''''5'''''''''">
              <a:rPr lang="en-US" altLang="en-US" sz="1000" smtClean="0">
                <a:effectLst/>
              </a:rPr>
              <a:pPr/>
              <a:t>0.5</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70F73743-0554-85BA-09D0-AFBD83983922}"/>
              </a:ext>
            </a:extLst>
          </p:cNvPr>
          <p:cNvSpPr>
            <a:spLocks/>
          </p:cNvSpPr>
          <p:nvPr>
            <p:custDataLst>
              <p:tags r:id="rId33"/>
            </p:custDataLst>
          </p:nvPr>
        </p:nvSpPr>
        <p:spPr bwMode="gray">
          <a:xfrm>
            <a:off x="2998788" y="255111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F4E901-84C7-4FC5-973A-88D3CFD8E51B}" type="datetime'''''''''''2'''''''''''''''''',''8''3''''''7.''''''''9'''''">
              <a:rPr lang="en-US" altLang="en-US" sz="1000" smtClean="0"/>
              <a:pPr/>
              <a:t>2,837.9</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3FA3C4BB-7A71-0A8F-DCC9-0C07477EFED5}"/>
              </a:ext>
            </a:extLst>
          </p:cNvPr>
          <p:cNvSpPr>
            <a:spLocks/>
          </p:cNvSpPr>
          <p:nvPr>
            <p:custDataLst>
              <p:tags r:id="rId34"/>
            </p:custDataLst>
          </p:nvPr>
        </p:nvSpPr>
        <p:spPr bwMode="gray">
          <a:xfrm>
            <a:off x="3532188"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89D6CB-0B4C-4734-8637-EB71711F3EEF}" type="datetime'''''''''''''''''''''''''''''2''''''.''2'''''''''''''''''''">
              <a:rPr lang="en-US" altLang="en-US" sz="1000" smtClean="0">
                <a:effectLst/>
              </a:rPr>
              <a:pPr/>
              <a:t>2.2</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EF0D30E0-E81F-7C7C-202A-83C6A080D069}"/>
              </a:ext>
            </a:extLst>
          </p:cNvPr>
          <p:cNvSpPr>
            <a:spLocks/>
          </p:cNvSpPr>
          <p:nvPr>
            <p:custDataLst>
              <p:tags r:id="rId35"/>
            </p:custDataLst>
          </p:nvPr>
        </p:nvSpPr>
        <p:spPr bwMode="gray">
          <a:xfrm>
            <a:off x="3667125" y="403066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9DEB52-4FA0-40EF-B57A-48C00F8B4EA8}" type="datetime'''''1'''''''''''',''36''''''''9''''''''''''''.''''''''8'">
              <a:rPr lang="en-US" altLang="en-US" sz="1000" smtClean="0"/>
              <a:pPr/>
              <a:t>1,369.8</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2F1C6B36-2B4E-D77E-DE2F-68E80B5CCEDD}"/>
              </a:ext>
            </a:extLst>
          </p:cNvPr>
          <p:cNvSpPr>
            <a:spLocks/>
          </p:cNvSpPr>
          <p:nvPr>
            <p:custDataLst>
              <p:tags r:id="rId36"/>
            </p:custDataLst>
          </p:nvPr>
        </p:nvSpPr>
        <p:spPr bwMode="gray">
          <a:xfrm>
            <a:off x="4200525"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8F3985-27A7-4E02-8342-4CEA4C6E09CE}" type="datetime'''''''''''0''''.''''''''''''8'''''''">
              <a:rPr lang="en-US" altLang="en-US" sz="1000" smtClean="0">
                <a:effectLst/>
              </a:rPr>
              <a:pPr/>
              <a:t>0.8</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96EAF4E6-E0C8-4166-176D-3F8298247048}"/>
              </a:ext>
            </a:extLst>
          </p:cNvPr>
          <p:cNvSpPr>
            <a:spLocks/>
          </p:cNvSpPr>
          <p:nvPr>
            <p:custDataLst>
              <p:tags r:id="rId37"/>
            </p:custDataLst>
          </p:nvPr>
        </p:nvSpPr>
        <p:spPr bwMode="gray">
          <a:xfrm>
            <a:off x="4335463" y="434975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E20282-58DA-43CE-822F-45D444847016}" type="datetime'''''''''''1'''',''0''''''5''''''3''.''''''''''''6'''''''''''''">
              <a:rPr lang="en-US" altLang="en-US" sz="1000" smtClean="0"/>
              <a:pPr/>
              <a:t>1,053.6</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1E46E116-DAD6-EDE9-3A05-A4E3760E09B4}"/>
              </a:ext>
            </a:extLst>
          </p:cNvPr>
          <p:cNvSpPr>
            <a:spLocks/>
          </p:cNvSpPr>
          <p:nvPr>
            <p:custDataLst>
              <p:tags r:id="rId38"/>
            </p:custDataLst>
          </p:nvPr>
        </p:nvSpPr>
        <p:spPr bwMode="gray">
          <a:xfrm>
            <a:off x="4868863"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3110C4-DE56-4C04-AE1A-B88669F1AF1A}" type="datetime'''''1''''''''''''''.''''''''''''''''''''1'''''''''''''''''''''">
              <a:rPr lang="en-US" altLang="en-US" sz="1000" smtClean="0">
                <a:effectLst/>
              </a:rPr>
              <a:pPr/>
              <a:t>1.1</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4363675F-99FC-763A-C15F-AB18BEF949F3}"/>
              </a:ext>
            </a:extLst>
          </p:cNvPr>
          <p:cNvSpPr>
            <a:spLocks/>
          </p:cNvSpPr>
          <p:nvPr>
            <p:custDataLst>
              <p:tags r:id="rId39"/>
            </p:custDataLst>
          </p:nvPr>
        </p:nvSpPr>
        <p:spPr bwMode="gray">
          <a:xfrm>
            <a:off x="5056188" y="470058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6EAF14-30F9-4A94-833F-A959E17564E1}" type="datetime'''7''''''04''''''''''.''''''''''''''''''''''''''6'''''''''''">
              <a:rPr lang="en-US" altLang="en-US" sz="1000" smtClean="0"/>
              <a:pPr/>
              <a:t>704.6</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56DAF19A-2901-E05D-8B8C-C6FC85637F97}"/>
              </a:ext>
            </a:extLst>
          </p:cNvPr>
          <p:cNvSpPr>
            <a:spLocks/>
          </p:cNvSpPr>
          <p:nvPr>
            <p:custDataLst>
              <p:tags r:id="rId40"/>
            </p:custDataLst>
          </p:nvPr>
        </p:nvSpPr>
        <p:spPr bwMode="gray">
          <a:xfrm>
            <a:off x="5537200" y="5511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5C9A74-59B9-489E-977D-C22069BB949B}" type="datetime'''''''''''''''''''''''''''''''''''''''0.7'">
              <a:rPr lang="en-US" altLang="en-US" sz="1000" smtClean="0">
                <a:effectLst/>
              </a:rPr>
              <a:pPr/>
              <a:t>0.7</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34B5725D-05CA-BCF1-034D-D606D5586D63}"/>
              </a:ext>
            </a:extLst>
          </p:cNvPr>
          <p:cNvSpPr>
            <a:spLocks/>
          </p:cNvSpPr>
          <p:nvPr>
            <p:custDataLst>
              <p:tags r:id="rId41"/>
            </p:custDataLst>
          </p:nvPr>
        </p:nvSpPr>
        <p:spPr bwMode="gray">
          <a:xfrm>
            <a:off x="5724525" y="474503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F26E6A-A5A7-4DC3-BFF3-384A7A9547F1}" type="datetime'''''6''''''''''6''''''''''0''.''''''''6'''''''">
              <a:rPr lang="en-US" altLang="en-US" sz="1000" smtClean="0"/>
              <a:pPr/>
              <a:t>660.6</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E23A7905-0A10-EBB7-0E6C-6067FF37E84F}"/>
              </a:ext>
            </a:extLst>
          </p:cNvPr>
          <p:cNvSpPr>
            <a:spLocks/>
          </p:cNvSpPr>
          <p:nvPr>
            <p:custDataLst>
              <p:tags r:id="rId42"/>
            </p:custDataLst>
          </p:nvPr>
        </p:nvSpPr>
        <p:spPr bwMode="gray">
          <a:xfrm>
            <a:off x="2328863" y="394652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1B9388-CBDE-41F5-AF31-F5C8D1FFE552}" type="datetime'''''''''''''1'',''4''''5''''''''''''''''3''.''''''''''''''''4'">
              <a:rPr lang="en-US" altLang="en-US" sz="1000" smtClean="0"/>
              <a:pPr/>
              <a:t>1,453.4</a:t>
            </a:fld>
            <a:endParaRPr kumimoji="1" lang="en-US" altLang="ja-JP" sz="1000" dirty="0">
              <a:sym typeface="+mn-lt"/>
            </a:endParaRPr>
          </a:p>
        </p:txBody>
      </p:sp>
      <p:sp>
        <p:nvSpPr>
          <p:cNvPr id="25" name="Rectangle 7">
            <a:extLst>
              <a:ext uri="{FF2B5EF4-FFF2-40B4-BE49-F238E27FC236}">
                <a16:creationId xmlns:a16="http://schemas.microsoft.com/office/drawing/2014/main" id="{31D29D74-9794-EFD7-2AC3-AC112356C4BD}"/>
              </a:ext>
            </a:extLst>
          </p:cNvPr>
          <p:cNvSpPr/>
          <p:nvPr>
            <p:custDataLst>
              <p:tags r:id="rId43"/>
            </p:custDataLst>
          </p:nvPr>
        </p:nvSpPr>
        <p:spPr bwMode="gray">
          <a:xfrm>
            <a:off x="4881563" y="250031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dirty="0"/>
          </a:p>
        </p:txBody>
      </p:sp>
      <p:sp>
        <p:nvSpPr>
          <p:cNvPr id="26" name="Rectangle 8">
            <a:extLst>
              <a:ext uri="{FF2B5EF4-FFF2-40B4-BE49-F238E27FC236}">
                <a16:creationId xmlns:a16="http://schemas.microsoft.com/office/drawing/2014/main" id="{393731C1-ADFF-540E-0F04-220F4D003F9E}"/>
              </a:ext>
            </a:extLst>
          </p:cNvPr>
          <p:cNvSpPr/>
          <p:nvPr>
            <p:custDataLst>
              <p:tags r:id="rId44"/>
            </p:custDataLst>
          </p:nvPr>
        </p:nvSpPr>
        <p:spPr bwMode="gray">
          <a:xfrm>
            <a:off x="5467350" y="2500313"/>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dirty="0"/>
          </a:p>
        </p:txBody>
      </p:sp>
      <p:sp>
        <p:nvSpPr>
          <p:cNvPr id="27" name="テキスト プレースホルダ 9">
            <a:extLst>
              <a:ext uri="{FF2B5EF4-FFF2-40B4-BE49-F238E27FC236}">
                <a16:creationId xmlns:a16="http://schemas.microsoft.com/office/drawing/2014/main" id="{BD368874-FAE8-4FB7-BB96-B1A75AA99A7E}"/>
              </a:ext>
            </a:extLst>
          </p:cNvPr>
          <p:cNvSpPr>
            <a:spLocks noGrp="1"/>
          </p:cNvSpPr>
          <p:nvPr>
            <p:custDataLst>
              <p:tags r:id="rId45"/>
            </p:custDataLst>
          </p:nvPr>
        </p:nvSpPr>
        <p:spPr bwMode="auto">
          <a:xfrm>
            <a:off x="5111750" y="24955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pPr marL="0" indent="0">
                <a:spcBef>
                  <a:spcPct val="0"/>
                </a:spcBef>
                <a:buNone/>
              </a:pPr>
              <a:t>輸出</a:t>
            </a:fld>
            <a:endParaRPr kumimoji="0" lang="ja-JP" altLang="en-US" sz="800" dirty="0">
              <a:sym typeface="+mn-lt"/>
            </a:endParaRPr>
          </a:p>
        </p:txBody>
      </p:sp>
      <p:sp>
        <p:nvSpPr>
          <p:cNvPr id="28" name="テキスト プレースホルダ 9">
            <a:extLst>
              <a:ext uri="{FF2B5EF4-FFF2-40B4-BE49-F238E27FC236}">
                <a16:creationId xmlns:a16="http://schemas.microsoft.com/office/drawing/2014/main" id="{66DFBC91-C2B8-4EC4-27E8-243C649C6CEA}"/>
              </a:ext>
            </a:extLst>
          </p:cNvPr>
          <p:cNvSpPr>
            <a:spLocks noGrp="1"/>
          </p:cNvSpPr>
          <p:nvPr>
            <p:custDataLst>
              <p:tags r:id="rId46"/>
            </p:custDataLst>
          </p:nvPr>
        </p:nvSpPr>
        <p:spPr bwMode="auto">
          <a:xfrm>
            <a:off x="5697538" y="24955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pPr marL="0" indent="0">
                <a:spcBef>
                  <a:spcPct val="0"/>
                </a:spcBef>
                <a:buNone/>
              </a:pPr>
              <a:t>輸入</a:t>
            </a:fld>
            <a:endParaRPr kumimoji="0" lang="ja-JP" altLang="en-US" sz="800" dirty="0">
              <a:sym typeface="+mn-lt"/>
            </a:endParaRPr>
          </a:p>
        </p:txBody>
      </p:sp>
      <p:graphicFrame>
        <p:nvGraphicFramePr>
          <p:cNvPr id="73" name="Chart 72">
            <a:extLst>
              <a:ext uri="{FF2B5EF4-FFF2-40B4-BE49-F238E27FC236}">
                <a16:creationId xmlns:a16="http://schemas.microsoft.com/office/drawing/2014/main" id="{6482ACB0-DBF4-CD96-051B-BFCFFB293952}"/>
              </a:ext>
            </a:extLst>
          </p:cNvPr>
          <p:cNvGraphicFramePr/>
          <p:nvPr>
            <p:custDataLst>
              <p:tags r:id="rId47"/>
            </p:custDataLst>
            <p:extLst>
              <p:ext uri="{D42A27DB-BD31-4B8C-83A1-F6EECF244321}">
                <p14:modId xmlns:p14="http://schemas.microsoft.com/office/powerpoint/2010/main" val="2790586156"/>
              </p:ext>
            </p:extLst>
          </p:nvPr>
        </p:nvGraphicFramePr>
        <p:xfrm>
          <a:off x="6784975" y="2641600"/>
          <a:ext cx="2555875" cy="2949575"/>
        </p:xfrm>
        <a:graphic>
          <a:graphicData uri="http://schemas.openxmlformats.org/drawingml/2006/chart">
            <c:chart xmlns:c="http://schemas.openxmlformats.org/drawingml/2006/chart" xmlns:r="http://schemas.openxmlformats.org/officeDocument/2006/relationships" r:id="rId62"/>
          </a:graphicData>
        </a:graphic>
      </p:graphicFrame>
      <p:sp>
        <p:nvSpPr>
          <p:cNvPr id="29" name="テキスト プレースホルダ 9">
            <a:extLst>
              <a:ext uri="{FF2B5EF4-FFF2-40B4-BE49-F238E27FC236}">
                <a16:creationId xmlns:a16="http://schemas.microsoft.com/office/drawing/2014/main" id="{CD71481C-D68A-36CD-6186-5A276A48E578}"/>
              </a:ext>
            </a:extLst>
          </p:cNvPr>
          <p:cNvSpPr>
            <a:spLocks/>
          </p:cNvSpPr>
          <p:nvPr>
            <p:custDataLst>
              <p:tags r:id="rId48"/>
            </p:custDataLst>
          </p:nvPr>
        </p:nvSpPr>
        <p:spPr bwMode="auto">
          <a:xfrm>
            <a:off x="9280525" y="397192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1D4DBE6-85FB-44DD-8747-3F5471FD111B}" type="datetime'''''''''''''''イ''''''ン''ド'''''">
              <a:rPr lang="ja-JP" altLang="en-US" sz="1000" smtClean="0"/>
              <a:pPr/>
              <a:t>インド</a:t>
            </a:fld>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7F916C8A-33F0-71B3-DC7D-21CC7A311ED6}"/>
              </a:ext>
            </a:extLst>
          </p:cNvPr>
          <p:cNvSpPr>
            <a:spLocks/>
          </p:cNvSpPr>
          <p:nvPr>
            <p:custDataLst>
              <p:tags r:id="rId49"/>
            </p:custDataLst>
          </p:nvPr>
        </p:nvSpPr>
        <p:spPr bwMode="auto">
          <a:xfrm>
            <a:off x="7481888" y="52625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D45BF42-1589-48DA-BC83-EE59AE8D6818}" type="datetime'''''中''''国'''''''''''''''''''''">
              <a:rPr lang="ja-JP" altLang="en-US" sz="1000" smtClean="0"/>
              <a:pPr/>
              <a:t>中国</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9C137D75-7DBC-95A4-8C56-8A5CA17CC930}"/>
              </a:ext>
            </a:extLst>
          </p:cNvPr>
          <p:cNvSpPr>
            <a:spLocks/>
          </p:cNvSpPr>
          <p:nvPr>
            <p:custDataLst>
              <p:tags r:id="rId50"/>
            </p:custDataLst>
          </p:nvPr>
        </p:nvSpPr>
        <p:spPr bwMode="auto">
          <a:xfrm>
            <a:off x="6610351" y="4789488"/>
            <a:ext cx="449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1542CCE-50A9-494B-BD96-A38E13C21857}" type="datetime'オラ''''ン''''''''''''ダ'''''''''''''''''''''''">
              <a:rPr lang="ja-JP" altLang="en-US" sz="1000" smtClean="0"/>
              <a:pPr/>
              <a:t>オランダ</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D3B56B89-BF9B-294D-54D3-8EC319E04756}"/>
              </a:ext>
            </a:extLst>
          </p:cNvPr>
          <p:cNvSpPr>
            <a:spLocks/>
          </p:cNvSpPr>
          <p:nvPr>
            <p:custDataLst>
              <p:tags r:id="rId51"/>
            </p:custDataLst>
          </p:nvPr>
        </p:nvSpPr>
        <p:spPr bwMode="auto">
          <a:xfrm>
            <a:off x="6457950" y="4371975"/>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A9A93D8-37B7-4496-B839-0468BE78611C}" type="datetime'''''''フ''''ラ''''''''''''''''''''''''''''''''ン''''''''''''''ス'">
              <a:rPr lang="ja-JP" altLang="en-US" sz="1000" smtClean="0"/>
              <a:pPr/>
              <a:t>フランス</a:t>
            </a:fld>
            <a:endParaRPr kumimoji="1" lang="en-US" altLang="ja-JP" sz="1000" dirty="0">
              <a:sym typeface="+mn-lt"/>
            </a:endParaRPr>
          </a:p>
        </p:txBody>
      </p:sp>
      <p:sp>
        <p:nvSpPr>
          <p:cNvPr id="33" name="テキスト プレースホルダ 9">
            <a:extLst>
              <a:ext uri="{FF2B5EF4-FFF2-40B4-BE49-F238E27FC236}">
                <a16:creationId xmlns:a16="http://schemas.microsoft.com/office/drawing/2014/main" id="{2715BD7E-FDD1-4281-0BD6-74D5651DF405}"/>
              </a:ext>
            </a:extLst>
          </p:cNvPr>
          <p:cNvSpPr>
            <a:spLocks/>
          </p:cNvSpPr>
          <p:nvPr>
            <p:custDataLst>
              <p:tags r:id="rId52"/>
            </p:custDataLst>
          </p:nvPr>
        </p:nvSpPr>
        <p:spPr bwMode="auto">
          <a:xfrm>
            <a:off x="6550025" y="4040188"/>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91B2738-65D5-4F2A-B8A8-FB8A08D67255}" type="datetime'''''''''''''''''''''ド''''''イ''''''''''''ツ'''">
              <a:rPr lang="ja-JP" altLang="en-US" sz="1000" smtClean="0"/>
              <a:pPr/>
              <a:t>ドイツ</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04EB2639-27AA-D81A-7A1B-370A89032EF4}"/>
              </a:ext>
            </a:extLst>
          </p:cNvPr>
          <p:cNvSpPr>
            <a:spLocks/>
          </p:cNvSpPr>
          <p:nvPr>
            <p:custDataLst>
              <p:tags r:id="rId53"/>
            </p:custDataLst>
          </p:nvPr>
        </p:nvSpPr>
        <p:spPr bwMode="auto">
          <a:xfrm>
            <a:off x="6465887" y="3748088"/>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3DA69F-F927-4EDF-9132-E8DC97861B00}" type="datetime'''ア''''''''''''''''''''''''''''メ''''''''''''リカ'''''''''''''''">
              <a:rPr lang="ja-JP" altLang="en-US" sz="1000" smtClean="0"/>
              <a:pPr/>
              <a:t>アメリカ</a:t>
            </a:fld>
            <a:r>
              <a:rPr lang="ja-JP" altLang="en-US" sz="1000" dirty="0"/>
              <a:t>合衆国</a:t>
            </a:r>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C37B5703-652B-09BE-9C69-473CD9567548}"/>
              </a:ext>
            </a:extLst>
          </p:cNvPr>
          <p:cNvSpPr>
            <a:spLocks/>
          </p:cNvSpPr>
          <p:nvPr>
            <p:custDataLst>
              <p:tags r:id="rId54"/>
            </p:custDataLst>
          </p:nvPr>
        </p:nvSpPr>
        <p:spPr bwMode="gray">
          <a:xfrm>
            <a:off x="7008813" y="3611563"/>
            <a:ext cx="217488"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62EDD4-1F8C-485E-A272-60A15C77F72E}" type="datetime'''''''''''''''''''''''''''''''''''''''3%'">
              <a:rPr lang="en-US" altLang="en-US" sz="1000" smtClean="0">
                <a:solidFill>
                  <a:schemeClr val="bg1"/>
                </a:solidFill>
                <a:effectLst/>
              </a:rPr>
              <a:pPr/>
              <a:t>3%</a:t>
            </a:fld>
            <a:endParaRPr kumimoji="1" lang="en-US" altLang="ja-JP" sz="1000" dirty="0">
              <a:solidFill>
                <a:schemeClr val="bg1"/>
              </a:solidFill>
              <a:sym typeface="+mn-lt"/>
            </a:endParaRPr>
          </a:p>
        </p:txBody>
      </p:sp>
      <p:sp>
        <p:nvSpPr>
          <p:cNvPr id="35" name="テキスト プレースホルダ 9">
            <a:extLst>
              <a:ext uri="{FF2B5EF4-FFF2-40B4-BE49-F238E27FC236}">
                <a16:creationId xmlns:a16="http://schemas.microsoft.com/office/drawing/2014/main" id="{24D9993A-F921-2219-75E0-7C3C933D0B7E}"/>
              </a:ext>
            </a:extLst>
          </p:cNvPr>
          <p:cNvSpPr>
            <a:spLocks/>
          </p:cNvSpPr>
          <p:nvPr>
            <p:custDataLst>
              <p:tags r:id="rId55"/>
            </p:custDataLst>
          </p:nvPr>
        </p:nvSpPr>
        <p:spPr bwMode="auto">
          <a:xfrm>
            <a:off x="6507163" y="3508375"/>
            <a:ext cx="436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29AFAC1-0AE0-4209-A0FB-EC2FEEBDB195}" type="datetime'''''''''イ''''''''''''''''''ギ''''リス'''''''''">
              <a:rPr lang="ja-JP" altLang="en-US" sz="1000" smtClean="0"/>
              <a:pPr/>
              <a:t>イギリス</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A35933E0-3412-B770-9A1A-79B2D010EB23}"/>
              </a:ext>
            </a:extLst>
          </p:cNvPr>
          <p:cNvSpPr>
            <a:spLocks/>
          </p:cNvSpPr>
          <p:nvPr>
            <p:custDataLst>
              <p:tags r:id="rId56"/>
            </p:custDataLst>
          </p:nvPr>
        </p:nvSpPr>
        <p:spPr bwMode="auto">
          <a:xfrm>
            <a:off x="7113588" y="2922588"/>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43EB037-30DA-42C2-BB77-82DA7861EADE}"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2917890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p>
        </p:txBody>
      </p:sp>
      <p:graphicFrame>
        <p:nvGraphicFramePr>
          <p:cNvPr id="5" name="表 4"/>
          <p:cNvGraphicFramePr>
            <a:graphicFrameLocks noGrp="1"/>
          </p:cNvGraphicFramePr>
          <p:nvPr>
            <p:extLst>
              <p:ext uri="{D42A27DB-BD31-4B8C-83A1-F6EECF244321}">
                <p14:modId xmlns:p14="http://schemas.microsoft.com/office/powerpoint/2010/main" val="1762322318"/>
              </p:ext>
            </p:extLst>
          </p:nvPr>
        </p:nvGraphicFramePr>
        <p:xfrm>
          <a:off x="213190" y="2680668"/>
          <a:ext cx="9420329" cy="3554489"/>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Sanofi</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がん治療</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免疫分野</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心臓血管系</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91000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同社は子会社「サノフィ・アベンティス・ナイジェリア・リミテッド」を通じてナイジェリアに進出している。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2004</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年、サノフィ・シンセラボ社とアベンティス社の合併取引により設立された。</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Pfizer Nigeria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循環器領域</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泌尿器領域</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がん領域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（ローカル</a:t>
                      </a:r>
                      <a:r>
                        <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 67</a:t>
                      </a:r>
                      <a:r>
                        <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83,000</a:t>
                      </a:r>
                      <a:endPar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ファイザーの西アフリカ地域本部はナイジェリアのラゴスにある。ファイザーの地域本部は、国際的なドナー、政府、および複数の民間企業と提携し、同国および同地域での医療提供を強化している。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GlaxoSmithKline (GSK) Consumer Nigeria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ぜんそく</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マラリア</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うつ病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心不全</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69,000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GSK</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はナイジェリアにおいて、ラゴス州イルペジュの中央オフィス、イジャニキンとイソロの倉庫、オグン州アグバラの製造施設からなる広範な地域的プレゼンスを維持している。製品ポートフォリオの中で、</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GSK</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は抗生物質</a:t>
                      </a:r>
                      <a:r>
                        <a:rPr kumimoji="1" lang="en-US" altLang="ja-JP" sz="800" b="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Septrin</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を現地生産している。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Merck Sharp &amp; Dohme</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ウイルス感染</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69,000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Merck &amp; Co</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はナイジェリアにおいて、全額出資の海外子会社である</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Merck Sharp &amp; Dohme</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が輸入を担当している。</a:t>
                      </a:r>
                      <a:endPar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同社は同国に製造拠点はないが、ラゴスに駐在員事務所がある。同社は抗レトロウイルス薬（</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ARV</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）部門において、</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ARV</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治療薬アトリプラを含む新製品の上市により、引き続き存在感を示している。</a:t>
                      </a:r>
                      <a:endPar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BusinessDAY2021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GSK, FIDSON commence N10bn contract manufacturing agreement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304529" y="22768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84848" y="342900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87131" y="421580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87131" y="493588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84848" y="566652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外資系製薬企業が地元メーカーと製造委託契約を結んでいることが確認されている。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例えば、</a:t>
            </a:r>
            <a:r>
              <a:rPr lang="en-US" altLang="ja-JP" sz="1400" dirty="0"/>
              <a:t>GSK</a:t>
            </a:r>
            <a:r>
              <a:rPr lang="ja-JP" altLang="en-US" sz="1400" dirty="0"/>
              <a:t>とフィドソン社との製造委託契約は</a:t>
            </a:r>
            <a:r>
              <a:rPr lang="en-US" altLang="ja-JP" sz="1400" dirty="0"/>
              <a:t>100</a:t>
            </a:r>
            <a:r>
              <a:rPr lang="ja-JP" altLang="en-US" sz="1400" dirty="0"/>
              <a:t>億ナイラ以上と評価され、フィドソン社に製品製造を委託している。この提携では、</a:t>
            </a:r>
            <a:r>
              <a:rPr lang="en-US" altLang="ja-JP" sz="1400" dirty="0"/>
              <a:t>GSK</a:t>
            </a:r>
            <a:r>
              <a:rPr lang="ja-JP" altLang="en-US" sz="1400" dirty="0"/>
              <a:t>は製造された製品を販売する役割を担っている。また、この提携には</a:t>
            </a:r>
            <a:r>
              <a:rPr lang="en-US" altLang="ja-JP" sz="1400" dirty="0"/>
              <a:t>5</a:t>
            </a:r>
            <a:r>
              <a:rPr lang="ja-JP" altLang="en-US" sz="1400" dirty="0"/>
              <a:t>年間の更新条項が含まれており、継続的な評価と変更の可能性を容易にしている。</a:t>
            </a:r>
            <a:endParaRPr lang="en-US" altLang="ja-JP" sz="1400" dirty="0"/>
          </a:p>
        </p:txBody>
      </p:sp>
    </p:spTree>
    <p:extLst>
      <p:ext uri="{BB962C8B-B14F-4D97-AF65-F5344CB8AC3E}">
        <p14:creationId xmlns:p14="http://schemas.microsoft.com/office/powerpoint/2010/main" val="1283048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extLst>
              <p:ext uri="{D42A27DB-BD31-4B8C-83A1-F6EECF244321}">
                <p14:modId xmlns:p14="http://schemas.microsoft.com/office/powerpoint/2010/main" val="1582580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sp>
        <p:nvSpPr>
          <p:cNvPr id="6" name="テキスト ボックス 5"/>
          <p:cNvSpPr txBox="1"/>
          <p:nvPr/>
        </p:nvSpPr>
        <p:spPr>
          <a:xfrm>
            <a:off x="165745" y="6495147"/>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t> UNIDO</a:t>
            </a:r>
            <a:r>
              <a:rPr lang="ja-JP" altLang="en-US" sz="800" dirty="0"/>
              <a:t>「</a:t>
            </a:r>
            <a:r>
              <a:rPr lang="en-US" altLang="ja-JP" sz="800" dirty="0"/>
              <a:t>Pharmaceutical Sector Profile: Nigeria</a:t>
            </a:r>
            <a:r>
              <a:rPr lang="ja-JP" altLang="en-US" sz="800" dirty="0"/>
              <a:t>」、</a:t>
            </a:r>
            <a:r>
              <a:rPr lang="en-US" altLang="ja-JP" sz="800" dirty="0"/>
              <a:t>NIPRD</a:t>
            </a:r>
            <a:r>
              <a:rPr lang="ja-JP" altLang="en-US" sz="800" dirty="0"/>
              <a:t>「</a:t>
            </a:r>
            <a:r>
              <a:rPr lang="en-US" altLang="ja-JP" sz="800" dirty="0"/>
              <a:t>Policies and practice in Nigeria’s pharmaceutical sector: A mixed methods exploration of stakeholder's perspective on strategic reforms</a:t>
            </a:r>
            <a:r>
              <a:rPr lang="ja-JP" altLang="en-US" sz="800" dirty="0"/>
              <a:t>」</a:t>
            </a:r>
            <a:endParaRPr lang="ja" altLang="ja-JP" sz="800" dirty="0"/>
          </a:p>
        </p:txBody>
      </p:sp>
      <p:sp>
        <p:nvSpPr>
          <p:cNvPr id="12" name="Rectangle 6"/>
          <p:cNvSpPr>
            <a:spLocks noChangeArrowheads="1"/>
          </p:cNvSpPr>
          <p:nvPr/>
        </p:nvSpPr>
        <p:spPr bwMode="auto">
          <a:xfrm>
            <a:off x="619802" y="270892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ナイジェリア政府は、国内製造のための医薬品原材料の関税引き下げや、一部の必須医薬品の輸入禁止など、国内製造業者に対して様々な優遇措置を講じている。また、ナイジェリアには「</a:t>
            </a:r>
            <a:r>
              <a:rPr lang="en-US" altLang="ja-JP" sz="1400" dirty="0"/>
              <a:t>5</a:t>
            </a:r>
            <a:r>
              <a:rPr lang="ja-JP" altLang="en-US" sz="1400" dirty="0"/>
              <a:t>プラス</a:t>
            </a:r>
            <a:r>
              <a:rPr lang="en-US" altLang="ja-JP" sz="1400" dirty="0"/>
              <a:t>5</a:t>
            </a:r>
            <a:r>
              <a:rPr lang="ja-JP" altLang="en-US" sz="1400" dirty="0"/>
              <a:t>年有効」という制度があり、新規に登録された輸入製品には、現地生産に移行するための最長</a:t>
            </a:r>
            <a:r>
              <a:rPr lang="en-US" altLang="ja-JP" sz="1400" dirty="0"/>
              <a:t>10</a:t>
            </a:r>
            <a:r>
              <a:rPr lang="ja-JP" altLang="en-US" sz="1400" dirty="0"/>
              <a:t>年の期間が与えられている。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ナイジェリアでは、一部の必須医薬品の輸入を積極的に禁止しており、その結果、年間平均生産量は、消費される必須医薬品の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％に増加すると予想されている。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日までに、必須医薬品の国内生産能力と利用率を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％増加させることを目標としている。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628710"/>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2A194A73-5CF7-9BA6-CF3A-46BCE1F0BD41}"/>
              </a:ext>
            </a:extLst>
          </p:cNvPr>
          <p:cNvGraphicFramePr>
            <a:graphicFrameLocks noGrp="1"/>
          </p:cNvGraphicFramePr>
          <p:nvPr>
            <p:extLst>
              <p:ext uri="{D42A27DB-BD31-4B8C-83A1-F6EECF244321}">
                <p14:modId xmlns:p14="http://schemas.microsoft.com/office/powerpoint/2010/main" val="3934261324"/>
              </p:ext>
            </p:extLst>
          </p:nvPr>
        </p:nvGraphicFramePr>
        <p:xfrm>
          <a:off x="200025" y="3078487"/>
          <a:ext cx="9492338" cy="3105622"/>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1189769794"/>
                    </a:ext>
                  </a:extLst>
                </a:gridCol>
                <a:gridCol w="1626765">
                  <a:extLst>
                    <a:ext uri="{9D8B030D-6E8A-4147-A177-3AD203B41FA5}">
                      <a16:colId xmlns:a16="http://schemas.microsoft.com/office/drawing/2014/main" val="1312648188"/>
                    </a:ext>
                  </a:extLst>
                </a:gridCol>
                <a:gridCol w="1368152">
                  <a:extLst>
                    <a:ext uri="{9D8B030D-6E8A-4147-A177-3AD203B41FA5}">
                      <a16:colId xmlns:a16="http://schemas.microsoft.com/office/drawing/2014/main" val="2015655958"/>
                    </a:ext>
                  </a:extLst>
                </a:gridCol>
                <a:gridCol w="936104">
                  <a:extLst>
                    <a:ext uri="{9D8B030D-6E8A-4147-A177-3AD203B41FA5}">
                      <a16:colId xmlns:a16="http://schemas.microsoft.com/office/drawing/2014/main" val="1372362396"/>
                    </a:ext>
                  </a:extLst>
                </a:gridCol>
                <a:gridCol w="3960440">
                  <a:extLst>
                    <a:ext uri="{9D8B030D-6E8A-4147-A177-3AD203B41FA5}">
                      <a16:colId xmlns:a16="http://schemas.microsoft.com/office/drawing/2014/main" val="3650524430"/>
                    </a:ext>
                  </a:extLst>
                </a:gridCol>
              </a:tblGrid>
              <a:tr h="410236">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2122337225"/>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Fidson Healthcare</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神経系</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咳と風邪</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消化器内科</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皮膚分野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600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フィドソン・ヘルスケアは</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1995</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年にナイジェリアのフィドソン・グループの一員となり、</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に準拠した医薬品の製造と輸出を行っている。</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WHO/GMP</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基準に準拠した医薬品の製造、販売、輸出を行っている。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647598"/>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May &amp; Baker Nigeria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伝染病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糖尿病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咳と風邪</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358</a:t>
                      </a:r>
                      <a:endPar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1944</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年に国内初の製薬会社として設立されたメイ＆ベーカーは、ナイジェリアに</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4</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社ある</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適正製造基準認定の医薬品メーカーの</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社として知られている。</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2002</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年以降、外国企業の買収を経て、完全ナイジェリア資本で運営されている。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20639647"/>
                  </a:ext>
                </a:extLst>
              </a:tr>
              <a:tr h="6983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Sygen pharmaceuticals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糖尿病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抗生物質</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リウマチ</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その他ジェネリック医薬品</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201 – 500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2019</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3</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月に設立されたジェネリックライフサイエンス企業は、</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WHO/GMP</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認証を取得したナイジェリアの大手医薬品メーカーの</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つ。</a:t>
                      </a:r>
                      <a:endPar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抗糖尿病薬、解熱鎮痛薬、マルチビタミン、鎮痛薬、抗リウマチ薬、抗生物質を含む幅広いジェネリック医薬品を製造・販売している。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3696470"/>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Mopson Pharmaceuticals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ジェネリック</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NA</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ISO9001</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や</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GMP</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ガイドラインを含む世界クラスの基準に準拠し、</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1977</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年に操業を開始した。同社は、咳止めシロップ、鎮痛剤、喘息や慢性閉塞性肺疾患の医療用医薬品を含む幅広いジェネリック医薬品を製造している。</a:t>
                      </a:r>
                      <a:endPar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66106916"/>
                  </a:ext>
                </a:extLst>
              </a:tr>
            </a:tbl>
          </a:graphicData>
        </a:graphic>
      </p:graphicFrame>
      <p:sp>
        <p:nvSpPr>
          <p:cNvPr id="8" name="Circle: Hollow 7">
            <a:extLst>
              <a:ext uri="{FF2B5EF4-FFF2-40B4-BE49-F238E27FC236}">
                <a16:creationId xmlns:a16="http://schemas.microsoft.com/office/drawing/2014/main" id="{DD39FF96-F13E-4A94-2329-E57E61E93E2F}"/>
              </a:ext>
            </a:extLst>
          </p:cNvPr>
          <p:cNvSpPr/>
          <p:nvPr/>
        </p:nvSpPr>
        <p:spPr>
          <a:xfrm>
            <a:off x="3942605" y="363974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9" name="Circle: Hollow 7">
            <a:extLst>
              <a:ext uri="{FF2B5EF4-FFF2-40B4-BE49-F238E27FC236}">
                <a16:creationId xmlns:a16="http://schemas.microsoft.com/office/drawing/2014/main" id="{1BF3972E-7DE6-7564-8A95-7F1AA15C03FE}"/>
              </a:ext>
            </a:extLst>
          </p:cNvPr>
          <p:cNvSpPr/>
          <p:nvPr/>
        </p:nvSpPr>
        <p:spPr>
          <a:xfrm>
            <a:off x="3942605" y="429309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1" name="Circle: Hollow 7">
            <a:extLst>
              <a:ext uri="{FF2B5EF4-FFF2-40B4-BE49-F238E27FC236}">
                <a16:creationId xmlns:a16="http://schemas.microsoft.com/office/drawing/2014/main" id="{6ECE3D8D-7D15-58AA-0546-7F8594BE4D3E}"/>
              </a:ext>
            </a:extLst>
          </p:cNvPr>
          <p:cNvSpPr/>
          <p:nvPr/>
        </p:nvSpPr>
        <p:spPr>
          <a:xfrm>
            <a:off x="3942605" y="500789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3" name="Circle: Hollow 7">
            <a:extLst>
              <a:ext uri="{FF2B5EF4-FFF2-40B4-BE49-F238E27FC236}">
                <a16:creationId xmlns:a16="http://schemas.microsoft.com/office/drawing/2014/main" id="{FD57EAC0-6AB3-7132-514D-72AF1C483C91}"/>
              </a:ext>
            </a:extLst>
          </p:cNvPr>
          <p:cNvSpPr/>
          <p:nvPr/>
        </p:nvSpPr>
        <p:spPr>
          <a:xfrm>
            <a:off x="3942605" y="565596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Tree>
    <p:extLst>
      <p:ext uri="{BB962C8B-B14F-4D97-AF65-F5344CB8AC3E}">
        <p14:creationId xmlns:p14="http://schemas.microsoft.com/office/powerpoint/2010/main" val="1799341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extLst>
              <p:ext uri="{D42A27DB-BD31-4B8C-83A1-F6EECF244321}">
                <p14:modId xmlns:p14="http://schemas.microsoft.com/office/powerpoint/2010/main" val="17266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8" y="6536796"/>
            <a:ext cx="9301785" cy="95190"/>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アフリカビジネスパートナーズ「アフリカビジネスに関わる日本企業リスト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日記事「富士フイルム、ヨハネスブルクにテクノロジーセンターを開設」、各企業ホームページ、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https://www.ohara-ch.co.jp/wp/wp-content/uploads/2019/05/201905_16_info_J.pdf</a:t>
            </a:r>
          </a:p>
          <a:p>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a:extLst>
              <a:ext uri="{FF2B5EF4-FFF2-40B4-BE49-F238E27FC236}">
                <a16:creationId xmlns:a16="http://schemas.microsoft.com/office/drawing/2014/main" id="{97718261-1046-EB56-5A0E-4C5A0A5B3D9E}"/>
              </a:ext>
            </a:extLst>
          </p:cNvPr>
          <p:cNvGraphicFramePr>
            <a:graphicFrameLocks noGrp="1"/>
          </p:cNvGraphicFramePr>
          <p:nvPr>
            <p:extLst>
              <p:ext uri="{D42A27DB-BD31-4B8C-83A1-F6EECF244321}">
                <p14:modId xmlns:p14="http://schemas.microsoft.com/office/powerpoint/2010/main" val="1665738220"/>
              </p:ext>
            </p:extLst>
          </p:nvPr>
        </p:nvGraphicFramePr>
        <p:xfrm>
          <a:off x="200025" y="1268760"/>
          <a:ext cx="9505950" cy="4633636"/>
        </p:xfrm>
        <a:graphic>
          <a:graphicData uri="http://schemas.openxmlformats.org/drawingml/2006/table">
            <a:tbl>
              <a:tblPr firstRow="1" bandRow="1">
                <a:tableStyleId>{5C22544A-7EE6-4342-B048-85BDC9FD1C3A}</a:tableStyleId>
              </a:tblPr>
              <a:tblGrid>
                <a:gridCol w="1749129">
                  <a:extLst>
                    <a:ext uri="{9D8B030D-6E8A-4147-A177-3AD203B41FA5}">
                      <a16:colId xmlns:a16="http://schemas.microsoft.com/office/drawing/2014/main" val="1189769794"/>
                    </a:ext>
                  </a:extLst>
                </a:gridCol>
                <a:gridCol w="1777414">
                  <a:extLst>
                    <a:ext uri="{9D8B030D-6E8A-4147-A177-3AD203B41FA5}">
                      <a16:colId xmlns:a16="http://schemas.microsoft.com/office/drawing/2014/main" val="1312648188"/>
                    </a:ext>
                  </a:extLst>
                </a:gridCol>
                <a:gridCol w="1115854">
                  <a:extLst>
                    <a:ext uri="{9D8B030D-6E8A-4147-A177-3AD203B41FA5}">
                      <a16:colId xmlns:a16="http://schemas.microsoft.com/office/drawing/2014/main" val="2015655958"/>
                    </a:ext>
                  </a:extLst>
                </a:gridCol>
                <a:gridCol w="4863553">
                  <a:extLst>
                    <a:ext uri="{9D8B030D-6E8A-4147-A177-3AD203B41FA5}">
                      <a16:colId xmlns:a16="http://schemas.microsoft.com/office/drawing/2014/main" val="3650524430"/>
                    </a:ext>
                  </a:extLst>
                </a:gridCol>
              </a:tblGrid>
              <a:tr h="410236">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2122337225"/>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大原薬品</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小児がん領域を中心とした新薬・医療機器、ジェネリック医薬品など</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90500" indent="-190500" algn="just">
                        <a:lnSpc>
                          <a:spcPct val="110000"/>
                        </a:lnSpc>
                        <a:spcAft>
                          <a:spcPts val="200"/>
                        </a:spcAft>
                        <a:buClr>
                          <a:srgbClr val="5F8AC3"/>
                        </a:buClr>
                        <a:buFont typeface="Arial" panose="020B0604020202020204" pitchFamily="34" charset="0"/>
                        <a:buChar cha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大原薬品はナイジェリア最大の製薬会社 </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Fidson</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Pharmaceuticals Limited "</a:t>
                      </a: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と戦略的パートナーシップを結んだ。</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90500" indent="-190500" algn="just">
                        <a:lnSpc>
                          <a:spcPct val="110000"/>
                        </a:lnSpc>
                        <a:spcAft>
                          <a:spcPts val="200"/>
                        </a:spcAft>
                        <a:buClr>
                          <a:srgbClr val="5F8AC3"/>
                        </a:buClr>
                        <a:buFont typeface="Arial" panose="020B0604020202020204" pitchFamily="34" charset="0"/>
                        <a:buChar cha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同社は、このような協力的な取り組みを支援するのに適した商社などとのパートナーシップにより、流通網を活用してこれらの製品を流通させる計画である。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647598"/>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オージー技研</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医療機器、リハビリ機器</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販売代理店あり。</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20639647"/>
                  </a:ext>
                </a:extLst>
              </a:tr>
              <a:tr h="6983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シスメックス</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検体検査機器・試薬</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2013</a:t>
                      </a:r>
                      <a:r>
                        <a:rPr kumimoji="1" lang="ja-JP" altLang="en-US"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年に</a:t>
                      </a:r>
                      <a:r>
                        <a:rPr kumimoji="1" lang="en-US" altLang="ja-JP"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HIV</a:t>
                      </a:r>
                      <a:r>
                        <a:rPr kumimoji="1" lang="ja-JP" altLang="en-US"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抗体検査装置に強い</a:t>
                      </a:r>
                      <a:r>
                        <a:rPr kumimoji="1" lang="en-US" altLang="ja-JP" sz="1050" b="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Partec</a:t>
                      </a:r>
                      <a:r>
                        <a:rPr kumimoji="1" lang="ja-JP" altLang="en-US"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社を買収し、ナイジェリアに現地法人あり。</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3696470"/>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ニプロ</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透析製品</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現地法人あり。</a:t>
                      </a:r>
                      <a:endParaRPr kumimoji="1" lang="en-US" altLang="ja-JP"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66106916"/>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日本光電工業</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生体情報モニター</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ケニアに支店を置き、ナイジェリアをカバーする。</a:t>
                      </a:r>
                      <a:endParaRPr kumimoji="1" lang="en-US" altLang="ja-JP"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8600643"/>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富士フイルム</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デジタル</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X</a:t>
                      </a: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線装置、内視鏡検査機器、超音波診断装置、マンモグラフィティなど</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ナイジェリアにはサポートオフィスあり。</a:t>
                      </a:r>
                      <a:endParaRPr kumimoji="1" lang="en-US" altLang="ja-JP"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49201936"/>
                  </a:ext>
                </a:extLst>
              </a:tr>
            </a:tbl>
          </a:graphicData>
        </a:graphic>
      </p:graphicFrame>
      <p:sp>
        <p:nvSpPr>
          <p:cNvPr id="9" name="Circle: Hollow 7">
            <a:extLst>
              <a:ext uri="{FF2B5EF4-FFF2-40B4-BE49-F238E27FC236}">
                <a16:creationId xmlns:a16="http://schemas.microsoft.com/office/drawing/2014/main" id="{E654160B-94CA-E0D7-A5DA-2E192919E8C6}"/>
              </a:ext>
            </a:extLst>
          </p:cNvPr>
          <p:cNvSpPr/>
          <p:nvPr/>
        </p:nvSpPr>
        <p:spPr>
          <a:xfrm>
            <a:off x="4016896" y="198884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2" name="Circle: Hollow 7">
            <a:extLst>
              <a:ext uri="{FF2B5EF4-FFF2-40B4-BE49-F238E27FC236}">
                <a16:creationId xmlns:a16="http://schemas.microsoft.com/office/drawing/2014/main" id="{849C7668-7E54-7B36-1329-66A5459B4DC2}"/>
              </a:ext>
            </a:extLst>
          </p:cNvPr>
          <p:cNvSpPr/>
          <p:nvPr/>
        </p:nvSpPr>
        <p:spPr>
          <a:xfrm>
            <a:off x="4016896" y="278092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3" name="Circle: Hollow 7">
            <a:extLst>
              <a:ext uri="{FF2B5EF4-FFF2-40B4-BE49-F238E27FC236}">
                <a16:creationId xmlns:a16="http://schemas.microsoft.com/office/drawing/2014/main" id="{55D22968-51D4-6932-1717-BF113698BF95}"/>
              </a:ext>
            </a:extLst>
          </p:cNvPr>
          <p:cNvSpPr/>
          <p:nvPr/>
        </p:nvSpPr>
        <p:spPr>
          <a:xfrm>
            <a:off x="4016896" y="349572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4" name="Circle: Hollow 7">
            <a:extLst>
              <a:ext uri="{FF2B5EF4-FFF2-40B4-BE49-F238E27FC236}">
                <a16:creationId xmlns:a16="http://schemas.microsoft.com/office/drawing/2014/main" id="{7DAECA17-B8B5-20B6-A74C-EB2F24C0BB9D}"/>
              </a:ext>
            </a:extLst>
          </p:cNvPr>
          <p:cNvSpPr/>
          <p:nvPr/>
        </p:nvSpPr>
        <p:spPr>
          <a:xfrm>
            <a:off x="4016896" y="414908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5" name="十字形 14">
            <a:extLst>
              <a:ext uri="{FF2B5EF4-FFF2-40B4-BE49-F238E27FC236}">
                <a16:creationId xmlns:a16="http://schemas.microsoft.com/office/drawing/2014/main" id="{53BF3E3E-BBB1-7094-D77B-4CCB08173D10}"/>
              </a:ext>
            </a:extLst>
          </p:cNvPr>
          <p:cNvSpPr/>
          <p:nvPr/>
        </p:nvSpPr>
        <p:spPr>
          <a:xfrm rot="2703199">
            <a:off x="3981694" y="4728625"/>
            <a:ext cx="540060" cy="531481"/>
          </a:xfrm>
          <a:prstGeom prst="plus">
            <a:avLst>
              <a:gd name="adj" fmla="val 42900"/>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Circle: Hollow 7">
            <a:extLst>
              <a:ext uri="{FF2B5EF4-FFF2-40B4-BE49-F238E27FC236}">
                <a16:creationId xmlns:a16="http://schemas.microsoft.com/office/drawing/2014/main" id="{BA03FA5B-FE2F-A68D-978D-B03B93081696}"/>
              </a:ext>
            </a:extLst>
          </p:cNvPr>
          <p:cNvSpPr/>
          <p:nvPr/>
        </p:nvSpPr>
        <p:spPr>
          <a:xfrm>
            <a:off x="4016896" y="538264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Tree>
    <p:extLst>
      <p:ext uri="{BB962C8B-B14F-4D97-AF65-F5344CB8AC3E}">
        <p14:creationId xmlns:p14="http://schemas.microsoft.com/office/powerpoint/2010/main" val="3055368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extLst>
              <p:ext uri="{D42A27DB-BD31-4B8C-83A1-F6EECF244321}">
                <p14:modId xmlns:p14="http://schemas.microsoft.com/office/powerpoint/2010/main" val="3988709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ナイジェリア／医療関連／介護</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市場環境</a:t>
            </a:r>
          </a:p>
        </p:txBody>
      </p:sp>
      <p:sp>
        <p:nvSpPr>
          <p:cNvPr id="11" name="テキスト ボックス 10"/>
          <p:cNvSpPr txBox="1"/>
          <p:nvPr/>
        </p:nvSpPr>
        <p:spPr>
          <a:xfrm>
            <a:off x="200472" y="1124744"/>
            <a:ext cx="9505056" cy="19525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ナイジェリアの在宅医療市場は、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億米ドルに達すると推定され、市場の主な促進要因としては、慢性疾患の増加と高齢化が挙げられる。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慢性疾患はナイジェリア人口の約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％に見られ、これらの疾患には長期的な管理と監視が必要である。また、高齢者人口は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％増加すると予想されており、同国の在宅医療は投資対象として魅力的な市場となっている。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ナイジェリアにおける在宅医療の規制は、連邦保健省や国家食品医薬品監督管理局（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NAFDAC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）など複数の政府機関の管轄下にある。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この分野に適用される包括的な政策と規制は、家庭環境における医療提供の水準と安全性を維持するために戦略的に策定されている。</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53679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 altLang="ja-JP" sz="800" dirty="0"/>
              <a:t>https://www.insights10.com/report/nigeria-home-healthcare-market-analysis/</a:t>
            </a:r>
          </a:p>
          <a:p>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Box 3">
            <a:extLst>
              <a:ext uri="{FF2B5EF4-FFF2-40B4-BE49-F238E27FC236}">
                <a16:creationId xmlns:a16="http://schemas.microsoft.com/office/drawing/2014/main" id="{C5F9F6BA-2C9B-B323-2A93-B3041D2172EC}"/>
              </a:ext>
            </a:extLst>
          </p:cNvPr>
          <p:cNvSpPr txBox="1"/>
          <p:nvPr/>
        </p:nvSpPr>
        <p:spPr>
          <a:xfrm>
            <a:off x="215740" y="3447637"/>
            <a:ext cx="3009068" cy="2259080"/>
          </a:xfrm>
          <a:prstGeom prst="rect">
            <a:avLst/>
          </a:prstGeom>
          <a:noFill/>
        </p:spPr>
        <p:txBody>
          <a:bodyPr wrap="square">
            <a:spAutoFit/>
          </a:bodyPr>
          <a:lstStyle/>
          <a:p>
            <a:pPr algn="l">
              <a:spcBef>
                <a:spcPts val="300"/>
              </a:spcBef>
              <a:spcAft>
                <a:spcPts val="300"/>
              </a:spcAft>
            </a:pPr>
            <a:r>
              <a:rPr lang="ja-JP" altLang="en-US" sz="1120" b="1" i="0" dirty="0">
                <a:solidFill>
                  <a:srgbClr val="0F75BC"/>
                </a:solidFill>
                <a:effectLst/>
                <a:latin typeface="+mj-lt"/>
              </a:rPr>
              <a:t>競合展望</a:t>
            </a:r>
            <a:endParaRPr lang="en-US" sz="1120" b="1" i="0" dirty="0">
              <a:solidFill>
                <a:srgbClr val="0F75BC"/>
              </a:solidFill>
              <a:effectLst/>
              <a:latin typeface="+mj-lt"/>
            </a:endParaRPr>
          </a:p>
          <a:p>
            <a:pPr lvl="1">
              <a:spcBef>
                <a:spcPts val="300"/>
              </a:spcBef>
              <a:spcAft>
                <a:spcPts val="300"/>
              </a:spcAft>
            </a:pPr>
            <a:r>
              <a:rPr lang="ja-JP" altLang="en-US" sz="1120" b="1" i="0" dirty="0">
                <a:solidFill>
                  <a:srgbClr val="212529"/>
                </a:solidFill>
                <a:effectLst/>
                <a:latin typeface="+mj-lt"/>
              </a:rPr>
              <a:t>キープレイヤー</a:t>
            </a:r>
            <a:endParaRPr lang="en-US"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r>
              <a:rPr lang="en-US" sz="1120" b="0" i="0" dirty="0" err="1">
                <a:solidFill>
                  <a:srgbClr val="212529"/>
                </a:solidFill>
                <a:effectLst/>
                <a:latin typeface="+mj-lt"/>
              </a:rPr>
              <a:t>Crestcare</a:t>
            </a:r>
            <a:r>
              <a:rPr lang="en-US" sz="1120" b="0" i="0" dirty="0">
                <a:solidFill>
                  <a:srgbClr val="212529"/>
                </a:solidFill>
                <a:effectLst/>
                <a:latin typeface="+mj-lt"/>
              </a:rPr>
              <a:t> Service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Bevis Home Health 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Blue Torch Home 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Greymate 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Care Listings Home Healthcare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iCare Home Health</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Wellcare Home Medicals</a:t>
            </a:r>
          </a:p>
        </p:txBody>
      </p:sp>
      <p:sp>
        <p:nvSpPr>
          <p:cNvPr id="4" name="TextBox 21">
            <a:extLst>
              <a:ext uri="{FF2B5EF4-FFF2-40B4-BE49-F238E27FC236}">
                <a16:creationId xmlns:a16="http://schemas.microsoft.com/office/drawing/2014/main" id="{ED744F8E-65B4-564F-2E74-8E940E93BD92}"/>
              </a:ext>
            </a:extLst>
          </p:cNvPr>
          <p:cNvSpPr txBox="1"/>
          <p:nvPr/>
        </p:nvSpPr>
        <p:spPr>
          <a:xfrm>
            <a:off x="3448466" y="3447637"/>
            <a:ext cx="3009068" cy="1606594"/>
          </a:xfrm>
          <a:prstGeom prst="rect">
            <a:avLst/>
          </a:prstGeom>
          <a:noFill/>
        </p:spPr>
        <p:txBody>
          <a:bodyPr wrap="square">
            <a:spAutoFit/>
          </a:bodyPr>
          <a:lstStyle/>
          <a:p>
            <a:pPr algn="l">
              <a:spcBef>
                <a:spcPts val="300"/>
              </a:spcBef>
              <a:spcAft>
                <a:spcPts val="300"/>
              </a:spcAft>
            </a:pPr>
            <a:r>
              <a:rPr lang="ja-JP" altLang="en-US" sz="1120" b="1" i="0" dirty="0">
                <a:solidFill>
                  <a:srgbClr val="0F75BC"/>
                </a:solidFill>
                <a:effectLst/>
                <a:latin typeface="+mj-lt"/>
              </a:rPr>
              <a:t>市場の推進力</a:t>
            </a:r>
            <a:endParaRPr lang="en-US"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r>
              <a:rPr lang="ja-JP" altLang="en-US" sz="1120" b="1" dirty="0">
                <a:solidFill>
                  <a:srgbClr val="212529"/>
                </a:solidFill>
                <a:latin typeface="+mj-lt"/>
              </a:rPr>
              <a:t>高齢化</a:t>
            </a:r>
            <a:endParaRPr lang="en-US" sz="1120" b="1" dirty="0">
              <a:solidFill>
                <a:srgbClr val="212529"/>
              </a:solidFill>
              <a:latin typeface="+mj-lt"/>
            </a:endParaRP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糖尿病や心血管疾患などの</a:t>
            </a:r>
            <a:r>
              <a:rPr lang="ja" altLang="ja-JP" sz="1120" b="1" dirty="0">
                <a:solidFill>
                  <a:srgbClr val="212529"/>
                </a:solidFill>
                <a:latin typeface="+mj-lt"/>
              </a:rPr>
              <a:t>慢性疾患の</a:t>
            </a:r>
            <a:r>
              <a:rPr lang="ja-JP" altLang="en-US" sz="1120" b="1" dirty="0">
                <a:solidFill>
                  <a:srgbClr val="212529"/>
                </a:solidFill>
                <a:latin typeface="+mj-lt"/>
              </a:rPr>
              <a:t>増加</a:t>
            </a:r>
            <a:endParaRPr lang="ja" altLang="ja-JP" sz="1120" b="1" dirty="0">
              <a:solidFill>
                <a:srgbClr val="212529"/>
              </a:solidFill>
              <a:latin typeface="+mj-lt"/>
            </a:endParaRPr>
          </a:p>
          <a:p>
            <a:pPr marL="742950" lvl="1" indent="-285750">
              <a:spcBef>
                <a:spcPts val="300"/>
              </a:spcBef>
              <a:spcAft>
                <a:spcPts val="300"/>
              </a:spcAft>
              <a:buFont typeface="Arial" panose="020B0604020202020204" pitchFamily="34" charset="0"/>
              <a:buChar char="•"/>
            </a:pPr>
            <a:r>
              <a:rPr lang="ja" altLang="ja-JP" sz="1120" b="1" i="0" dirty="0">
                <a:solidFill>
                  <a:srgbClr val="212529"/>
                </a:solidFill>
                <a:effectLst/>
                <a:latin typeface="+mj-lt"/>
              </a:rPr>
              <a:t>技術の進歩 </a:t>
            </a:r>
            <a:r>
              <a:rPr lang="ja" altLang="ja-JP" sz="1120" b="0" i="0" dirty="0">
                <a:solidFill>
                  <a:srgbClr val="212529"/>
                </a:solidFill>
                <a:effectLst/>
                <a:latin typeface="+mj-lt"/>
              </a:rPr>
              <a:t>– 携帯機器の導入</a:t>
            </a: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医療従事者と患者間の</a:t>
            </a:r>
            <a:r>
              <a:rPr lang="ja" altLang="ja-JP" sz="1120" b="1" dirty="0">
                <a:solidFill>
                  <a:srgbClr val="212529"/>
                </a:solidFill>
                <a:latin typeface="+mj-lt"/>
              </a:rPr>
              <a:t>より良い通信</a:t>
            </a:r>
            <a:r>
              <a:rPr lang="ja-JP" altLang="en-US" sz="1120" b="1" dirty="0">
                <a:solidFill>
                  <a:srgbClr val="212529"/>
                </a:solidFill>
                <a:latin typeface="+mj-lt"/>
              </a:rPr>
              <a:t>機器</a:t>
            </a:r>
            <a:r>
              <a:rPr lang="ja" altLang="ja-JP" sz="1120" b="1" dirty="0">
                <a:solidFill>
                  <a:srgbClr val="212529"/>
                </a:solidFill>
                <a:latin typeface="+mj-lt"/>
              </a:rPr>
              <a:t>とチャネル</a:t>
            </a:r>
            <a:r>
              <a:rPr lang="ja-JP" altLang="en-US" sz="1120" b="1" dirty="0">
                <a:solidFill>
                  <a:srgbClr val="212529"/>
                </a:solidFill>
                <a:latin typeface="+mj-lt"/>
              </a:rPr>
              <a:t>の改善</a:t>
            </a:r>
            <a:r>
              <a:rPr lang="ja" altLang="ja-JP" sz="1120" b="1" dirty="0">
                <a:solidFill>
                  <a:srgbClr val="212529"/>
                </a:solidFill>
                <a:latin typeface="+mj-lt"/>
              </a:rPr>
              <a:t> </a:t>
            </a:r>
            <a:endParaRPr lang="en-US" altLang="ja-JP" sz="1120" b="0" i="0" dirty="0">
              <a:solidFill>
                <a:srgbClr val="212529"/>
              </a:solidFill>
              <a:effectLst/>
              <a:latin typeface="+mj-lt"/>
            </a:endParaRPr>
          </a:p>
        </p:txBody>
      </p:sp>
      <p:sp>
        <p:nvSpPr>
          <p:cNvPr id="7" name="TextBox 23">
            <a:extLst>
              <a:ext uri="{FF2B5EF4-FFF2-40B4-BE49-F238E27FC236}">
                <a16:creationId xmlns:a16="http://schemas.microsoft.com/office/drawing/2014/main" id="{2191DDD9-4220-B851-36A0-4F9693665C51}"/>
              </a:ext>
            </a:extLst>
          </p:cNvPr>
          <p:cNvSpPr txBox="1"/>
          <p:nvPr/>
        </p:nvSpPr>
        <p:spPr>
          <a:xfrm>
            <a:off x="6677299" y="3447637"/>
            <a:ext cx="3009068" cy="2296013"/>
          </a:xfrm>
          <a:prstGeom prst="rect">
            <a:avLst/>
          </a:prstGeom>
          <a:noFill/>
        </p:spPr>
        <p:txBody>
          <a:bodyPr wrap="square">
            <a:spAutoFit/>
          </a:bodyPr>
          <a:lstStyle/>
          <a:p>
            <a:pPr algn="l">
              <a:spcBef>
                <a:spcPts val="300"/>
              </a:spcBef>
              <a:spcAft>
                <a:spcPts val="300"/>
              </a:spcAft>
            </a:pPr>
            <a:r>
              <a:rPr lang="ja-JP" altLang="en-US" sz="1120" b="1" i="0" dirty="0">
                <a:solidFill>
                  <a:srgbClr val="0F75BC"/>
                </a:solidFill>
                <a:effectLst/>
                <a:latin typeface="+mj-lt"/>
              </a:rPr>
              <a:t>市場の推進力</a:t>
            </a:r>
            <a:endParaRPr lang="en-US" altLang="ja-JP"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r>
              <a:rPr lang="ja" altLang="ja-JP" sz="1120" b="1" i="0" dirty="0">
                <a:solidFill>
                  <a:srgbClr val="212529"/>
                </a:solidFill>
                <a:effectLst/>
                <a:latin typeface="+mj-lt"/>
              </a:rPr>
              <a:t>熟練した看護人材の不足</a:t>
            </a: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医療従事者の不足–アフリカの医療従事者の不足は2030年までに610万人に達すると予想されて</a:t>
            </a:r>
            <a:r>
              <a:rPr lang="ja-JP" altLang="en-US" sz="1120" dirty="0">
                <a:solidFill>
                  <a:srgbClr val="212529"/>
                </a:solidFill>
                <a:latin typeface="+mj-lt"/>
              </a:rPr>
              <a:t>いる</a:t>
            </a:r>
            <a:endParaRPr lang="en-US" altLang="ja-JP" sz="1120" dirty="0">
              <a:solidFill>
                <a:srgbClr val="212529"/>
              </a:solidFill>
              <a:latin typeface="+mj-lt"/>
            </a:endParaRP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適切な輸送システムや通信システムなど、在宅医療サービスを提供するための複数の地域で</a:t>
            </a:r>
            <a:r>
              <a:rPr lang="ja" altLang="ja-JP" sz="1120" b="1" dirty="0">
                <a:solidFill>
                  <a:srgbClr val="212529"/>
                </a:solidFill>
                <a:latin typeface="+mj-lt"/>
              </a:rPr>
              <a:t>のインフラの欠如 </a:t>
            </a:r>
            <a:endParaRPr lang="en-US" altLang="ja-JP"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endParaRPr lang="en-US" sz="1120" b="0" i="0" dirty="0">
              <a:solidFill>
                <a:srgbClr val="212529"/>
              </a:solidFill>
              <a:effectLst/>
              <a:latin typeface="+mj-lt"/>
            </a:endParaRPr>
          </a:p>
        </p:txBody>
      </p:sp>
      <p:cxnSp>
        <p:nvCxnSpPr>
          <p:cNvPr id="8" name="Straight Connector 25">
            <a:extLst>
              <a:ext uri="{FF2B5EF4-FFF2-40B4-BE49-F238E27FC236}">
                <a16:creationId xmlns:a16="http://schemas.microsoft.com/office/drawing/2014/main" id="{615EAAE3-844E-06E5-A1AF-353C4AF39F24}"/>
              </a:ext>
            </a:extLst>
          </p:cNvPr>
          <p:cNvCxnSpPr>
            <a:cxnSpLocks/>
          </p:cNvCxnSpPr>
          <p:nvPr/>
        </p:nvCxnSpPr>
        <p:spPr>
          <a:xfrm>
            <a:off x="3296816" y="3447637"/>
            <a:ext cx="0" cy="251936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27">
            <a:extLst>
              <a:ext uri="{FF2B5EF4-FFF2-40B4-BE49-F238E27FC236}">
                <a16:creationId xmlns:a16="http://schemas.microsoft.com/office/drawing/2014/main" id="{840CAE4F-342C-4B1B-6D7D-DD07BE8D438E}"/>
              </a:ext>
            </a:extLst>
          </p:cNvPr>
          <p:cNvCxnSpPr>
            <a:cxnSpLocks/>
          </p:cNvCxnSpPr>
          <p:nvPr/>
        </p:nvCxnSpPr>
        <p:spPr>
          <a:xfrm>
            <a:off x="6609184" y="3447637"/>
            <a:ext cx="0" cy="251936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249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3"/>
            <a:ext cx="9142252" cy="216769"/>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Oral health country profile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年現在、口腔疾患の治療費総額は約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1073125770"/>
              </p:ext>
            </p:extLst>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ja" altLang="ja-JP" sz="1000" noProof="1">
                          <a:solidFill>
                            <a:schemeClr val="tx1"/>
                          </a:solidFill>
                          <a:latin typeface="+mn-lt"/>
                        </a:rPr>
                        <a:t>35.5%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1" i="0" u="none" strike="noStrike" kern="1200" cap="none" spc="0" normalizeH="0" baseline="0" noProof="1">
                          <a:ln>
                            <a:noFill/>
                          </a:ln>
                          <a:solidFill>
                            <a:srgbClr val="000000"/>
                          </a:solidFill>
                          <a:effectLst/>
                          <a:uLnTx/>
                          <a:uFillTx/>
                          <a:latin typeface="+mn-lt"/>
                          <a:ea typeface="ＭＳ Ｐゴシック"/>
                          <a:cs typeface="+mn-cs"/>
                        </a:rPr>
                        <a:t>23.9%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1" i="0" u="none" strike="noStrike" kern="1200" cap="none" spc="0" normalizeH="0" baseline="0" noProof="1">
                          <a:ln>
                            <a:noFill/>
                          </a:ln>
                          <a:solidFill>
                            <a:srgbClr val="000000"/>
                          </a:solidFill>
                          <a:effectLst/>
                          <a:uLnTx/>
                          <a:uFillTx/>
                          <a:latin typeface="+mn-lt"/>
                          <a:ea typeface="ＭＳ Ｐゴシック"/>
                          <a:cs typeface="+mn-cs"/>
                        </a:rPr>
                        <a:t>25.1%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2406438265"/>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 altLang="ja-JP" sz="1000" b="0" i="0" u="none" strike="noStrike" kern="1200" cap="none" spc="0" normalizeH="0" baseline="0" noProof="1">
                          <a:ln>
                            <a:noFill/>
                          </a:ln>
                          <a:solidFill>
                            <a:srgbClr val="000000"/>
                          </a:solidFill>
                          <a:effectLst/>
                          <a:uLnTx/>
                          <a:uFillTx/>
                          <a:latin typeface="+mn-ea"/>
                          <a:ea typeface="+mn-ea"/>
                          <a:cs typeface="+mn-cs"/>
                        </a:rPr>
                        <a:t>O</a:t>
                      </a:r>
                      <a:endParaRPr lang="en-US" altLang="ja-JP" sz="1000" b="0" dirty="0">
                        <a:solidFill>
                          <a:schemeClr val="tx1"/>
                        </a:solidFill>
                        <a:latin typeface="+mn-ea"/>
                        <a:ea typeface="+mn-ea"/>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O</a:t>
                      </a:r>
                      <a:endParaRPr kumimoji="1" lang="en-US" altLang="ja-JP" sz="100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X</a:t>
                      </a:r>
                      <a:endParaRPr kumimoji="1" lang="en-US" altLang="ja-JP" sz="1000" b="0" i="0" u="none" strike="noStrike" kern="1200" cap="none" spc="0" normalizeH="0" baseline="0" noProof="1">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使用禁止</a:t>
                      </a:r>
                      <a:endParaRPr kumimoji="1" lang="en-US" altLang="ja-JP" sz="100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使用禁止</a:t>
                      </a:r>
                      <a:endParaRPr kumimoji="1" lang="en-US" altLang="ja-JP" sz="100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使用禁止</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6660F52E-5499-4329-A70A-96B5A138281E}"/>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5576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C78C47-4F5C-4A15-89DD-B1D63BE91D35}"/>
              </a:ext>
            </a:extLst>
          </p:cNvPr>
          <p:cNvGraphicFramePr>
            <a:graphicFrameLocks noChangeAspect="1"/>
          </p:cNvGraphicFramePr>
          <p:nvPr>
            <p:custDataLst>
              <p:tags r:id="rId1"/>
            </p:custDataLst>
            <p:extLst>
              <p:ext uri="{D42A27DB-BD31-4B8C-83A1-F6EECF244321}">
                <p14:modId xmlns:p14="http://schemas.microsoft.com/office/powerpoint/2010/main" val="2379311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46C78C47-4F5C-4A15-89DD-B1D63BE91D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95514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AB403AA2-3AE2-4FA1-A9D2-E63B5E097227}"/>
              </a:ext>
            </a:extLst>
          </p:cNvPr>
          <p:cNvSpPr/>
          <p:nvPr/>
        </p:nvSpPr>
        <p:spPr>
          <a:xfrm>
            <a:off x="4883213" y="2942662"/>
            <a:ext cx="4746796" cy="353600"/>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0307291-72A0-4CFD-8823-47C1A216BC40}"/>
              </a:ext>
            </a:extLst>
          </p:cNvPr>
          <p:cNvSpPr/>
          <p:nvPr/>
        </p:nvSpPr>
        <p:spPr>
          <a:xfrm>
            <a:off x="4883213" y="2650794"/>
            <a:ext cx="4746796" cy="253579"/>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9B547CA5-D7F6-40DD-BAFA-03DCF5FC3F82}"/>
              </a:ext>
            </a:extLst>
          </p:cNvPr>
          <p:cNvSpPr/>
          <p:nvPr/>
        </p:nvSpPr>
        <p:spPr>
          <a:xfrm>
            <a:off x="4889033" y="2398713"/>
            <a:ext cx="4744487" cy="218614"/>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ナイジェリア／医療関連／その他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79621" y="102242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ナイジェリア・デジタル経済政策・戦略（</a:t>
            </a:r>
            <a:r>
              <a:rPr lang="en-US" altLang="ja-JP" sz="1138" dirty="0">
                <a:solidFill>
                  <a:srgbClr val="000000"/>
                </a:solidFill>
              </a:rPr>
              <a:t>NDEPS</a:t>
            </a:r>
            <a:r>
              <a:rPr lang="ja-JP" altLang="en-US" sz="1138" dirty="0">
                <a:solidFill>
                  <a:srgbClr val="000000"/>
                </a:solidFill>
              </a:rPr>
              <a:t>）</a:t>
            </a:r>
            <a:r>
              <a:rPr lang="en-US" altLang="ja-JP" sz="1138" dirty="0">
                <a:solidFill>
                  <a:srgbClr val="000000"/>
                </a:solidFill>
              </a:rPr>
              <a:t>2020-2030</a:t>
            </a:r>
            <a:r>
              <a:rPr lang="ja-JP" altLang="en-US" sz="1138" dirty="0">
                <a:solidFill>
                  <a:srgbClr val="000000"/>
                </a:solidFill>
              </a:rPr>
              <a:t>は、デジタル起業やガバナンスなどの分野における成長を促進し、経済の多様化を促進するためのナイジェリアのデジタル政策である。</a:t>
            </a:r>
            <a:endParaRPr lang="en-US" altLang="ja-JP" sz="1138" dirty="0">
              <a:solidFill>
                <a:srgbClr val="000000"/>
              </a:solidFill>
            </a:endParaRPr>
          </a:p>
          <a:p>
            <a:r>
              <a:rPr lang="ja-JP" altLang="en-US" sz="1138" dirty="0">
                <a:solidFill>
                  <a:srgbClr val="000000"/>
                </a:solidFill>
              </a:rPr>
              <a:t>この政策は、経済開発、腐敗防止、安全保障の</a:t>
            </a:r>
            <a:r>
              <a:rPr lang="en-US" altLang="ja-JP" sz="1138" dirty="0">
                <a:solidFill>
                  <a:srgbClr val="000000"/>
                </a:solidFill>
              </a:rPr>
              <a:t>3</a:t>
            </a:r>
            <a:r>
              <a:rPr lang="ja-JP" altLang="en-US" sz="1138" dirty="0">
                <a:solidFill>
                  <a:srgbClr val="000000"/>
                </a:solidFill>
              </a:rPr>
              <a:t>つの重点分野に取り組むため、サービスインフラ、デジタルリテラシー、開発規制、ソフトインフラなど</a:t>
            </a:r>
            <a:r>
              <a:rPr lang="en-US" altLang="ja-JP" sz="1138" dirty="0">
                <a:solidFill>
                  <a:srgbClr val="000000"/>
                </a:solidFill>
              </a:rPr>
              <a:t>8</a:t>
            </a:r>
            <a:r>
              <a:rPr lang="ja-JP" altLang="en-US" sz="1138" dirty="0">
                <a:solidFill>
                  <a:srgbClr val="000000"/>
                </a:solidFill>
              </a:rPr>
              <a:t>つの開発柱に基づいて策定されている。</a:t>
            </a:r>
            <a:endParaRPr lang="en-US" altLang="ja-JP" sz="1138" dirty="0">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966955305"/>
              </p:ext>
            </p:extLst>
          </p:nvPr>
        </p:nvGraphicFramePr>
        <p:xfrm>
          <a:off x="200025" y="2141792"/>
          <a:ext cx="9438944" cy="4416537"/>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4482">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marL="0" algn="ctr" defTabSz="955675" rtl="0" eaLnBrk="1" fontAlgn="ctr" latinLnBrk="0" hangingPunct="1">
                        <a:buClr>
                          <a:schemeClr val="bg2"/>
                        </a:buClr>
                        <a:buSzPct val="100000"/>
                      </a:pPr>
                      <a:r>
                        <a:rPr kumimoji="1" lang="ja-JP" altLang="en-US" sz="1000" b="0" kern="1200" dirty="0">
                          <a:solidFill>
                            <a:schemeClr val="lt1"/>
                          </a:solidFill>
                          <a:latin typeface="HGP創英角ｺﾞｼｯｸUB" pitchFamily="50" charset="-128"/>
                          <a:ea typeface="HGP創英角ｺﾞｼｯｸUB" pitchFamily="50" charset="-128"/>
                          <a:cs typeface="+mn-cs"/>
                        </a:rPr>
                        <a:t>ナイジェリア</a:t>
                      </a:r>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054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 altLang="ja-JP" sz="800" b="0" kern="1200" dirty="0">
                          <a:solidFill>
                            <a:srgbClr val="000000"/>
                          </a:solidFill>
                          <a:latin typeface="MS PGothic" panose="020B0600070205080204" pitchFamily="34" charset="-128"/>
                          <a:ea typeface="MS PGothic" panose="020B0600070205080204" pitchFamily="34" charset="-128"/>
                          <a:cs typeface="Arial" pitchFamily="34" charset="0"/>
                        </a:rPr>
                        <a:t>91.44 (2021)</a:t>
                      </a:r>
                      <a:endParaRPr kumimoji="1" lang="ja-JP" altLang="en-US" sz="800" b="0" kern="1200" dirty="0">
                        <a:solidFill>
                          <a:srgbClr val="000000"/>
                        </a:solidFill>
                        <a:latin typeface="MS PGothic" panose="020B0600070205080204" pitchFamily="34" charset="-128"/>
                        <a:ea typeface="MS PGothic" panose="020B0600070205080204" pitchFamily="34"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10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 altLang="ja-JP" sz="800" b="0" kern="1200" dirty="0">
                          <a:solidFill>
                            <a:srgbClr val="000000"/>
                          </a:solidFill>
                          <a:latin typeface="MS PGothic" panose="020B0600070205080204" pitchFamily="34" charset="-128"/>
                          <a:ea typeface="MS PGothic" panose="020B0600070205080204" pitchFamily="34" charset="-128"/>
                          <a:cs typeface="Arial" pitchFamily="34" charset="0"/>
                        </a:rPr>
                        <a:t>0.03 (2021)</a:t>
                      </a:r>
                      <a:endParaRPr kumimoji="1" lang="ja-JP" altLang="en-US" sz="800" b="0" kern="1200" dirty="0">
                        <a:solidFill>
                          <a:srgbClr val="000000"/>
                        </a:solidFill>
                        <a:latin typeface="MS PGothic" panose="020B0600070205080204" pitchFamily="34" charset="-128"/>
                        <a:ea typeface="MS PGothic" panose="020B0600070205080204" pitchFamily="34"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5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 altLang="ja-JP" sz="800" b="0" kern="1200" dirty="0">
                          <a:solidFill>
                            <a:srgbClr val="000000"/>
                          </a:solidFill>
                          <a:latin typeface="MS PGothic" panose="020B0600070205080204" pitchFamily="34" charset="-128"/>
                          <a:ea typeface="MS PGothic" panose="020B0600070205080204" pitchFamily="34" charset="-128"/>
                          <a:cs typeface="Arial" pitchFamily="34" charset="0"/>
                        </a:rPr>
                        <a:t>0.13 (2022)</a:t>
                      </a:r>
                      <a:endParaRPr kumimoji="1" lang="ja-JP" altLang="en-US" sz="800" b="0" kern="1200" dirty="0">
                        <a:solidFill>
                          <a:srgbClr val="000000"/>
                        </a:solidFill>
                        <a:latin typeface="MS PGothic" panose="020B0600070205080204" pitchFamily="34" charset="-128"/>
                        <a:ea typeface="MS PGothic" panose="020B0600070205080204" pitchFamily="34"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8027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900" dirty="0">
                          <a:solidFill>
                            <a:srgbClr val="000000"/>
                          </a:solidFill>
                        </a:rPr>
                        <a:t>ナイジェリアは</a:t>
                      </a:r>
                      <a:r>
                        <a:rPr lang="en-US" altLang="ja-JP" sz="900" dirty="0">
                          <a:solidFill>
                            <a:srgbClr val="000000"/>
                          </a:solidFill>
                        </a:rPr>
                        <a:t>2023</a:t>
                      </a:r>
                      <a:r>
                        <a:rPr lang="ja-JP" altLang="en-US" sz="900" dirty="0">
                          <a:solidFill>
                            <a:srgbClr val="000000"/>
                          </a:solidFill>
                        </a:rPr>
                        <a:t>年</a:t>
                      </a:r>
                      <a:r>
                        <a:rPr lang="en-US" altLang="ja-JP" sz="900" dirty="0">
                          <a:solidFill>
                            <a:srgbClr val="000000"/>
                          </a:solidFill>
                        </a:rPr>
                        <a:t>5</a:t>
                      </a:r>
                      <a:r>
                        <a:rPr lang="ja-JP" altLang="en-US" sz="900" dirty="0">
                          <a:solidFill>
                            <a:srgbClr val="000000"/>
                          </a:solidFill>
                        </a:rPr>
                        <a:t>月、アフリカ初のデジタル・ヘルスケア・プラットフォーム「</a:t>
                      </a:r>
                      <a:r>
                        <a:rPr lang="en-US" altLang="ja-JP" sz="900" dirty="0">
                          <a:solidFill>
                            <a:srgbClr val="000000"/>
                          </a:solidFill>
                        </a:rPr>
                        <a:t>NIGCOMHEALTH</a:t>
                      </a:r>
                      <a:r>
                        <a:rPr lang="ja-JP" altLang="en-US" sz="900" dirty="0">
                          <a:solidFill>
                            <a:srgbClr val="000000"/>
                          </a:solidFill>
                        </a:rPr>
                        <a:t>」を立ち上げた。このプラットフォームは、ナイジェリア通信衛星会社（</a:t>
                      </a:r>
                      <a:r>
                        <a:rPr lang="en-US" altLang="ja-JP" sz="900" dirty="0">
                          <a:solidFill>
                            <a:srgbClr val="000000"/>
                          </a:solidFill>
                        </a:rPr>
                        <a:t>NIGCOMSAT</a:t>
                      </a:r>
                      <a:r>
                        <a:rPr lang="ja-JP" altLang="en-US" sz="900" dirty="0">
                          <a:solidFill>
                            <a:srgbClr val="000000"/>
                          </a:solidFill>
                        </a:rPr>
                        <a:t>）、</a:t>
                      </a:r>
                      <a:r>
                        <a:rPr lang="en-US" altLang="ja-JP" sz="900" dirty="0" err="1">
                          <a:solidFill>
                            <a:srgbClr val="000000"/>
                          </a:solidFill>
                        </a:rPr>
                        <a:t>Ethnomet</a:t>
                      </a:r>
                      <a:r>
                        <a:rPr lang="ja-JP" altLang="en-US" sz="900" dirty="0">
                          <a:solidFill>
                            <a:srgbClr val="000000"/>
                          </a:solidFill>
                        </a:rPr>
                        <a:t>社、</a:t>
                      </a:r>
                      <a:r>
                        <a:rPr lang="en-US" altLang="ja-JP" sz="900" dirty="0" err="1">
                          <a:solidFill>
                            <a:srgbClr val="000000"/>
                          </a:solidFill>
                        </a:rPr>
                        <a:t>Sawtrax</a:t>
                      </a:r>
                      <a:r>
                        <a:rPr lang="ja-JP" altLang="en-US" sz="900" dirty="0">
                          <a:solidFill>
                            <a:srgbClr val="000000"/>
                          </a:solidFill>
                        </a:rPr>
                        <a:t>社の協力の成果である。政府は、ナイジェリア国民がどこからでも医師の予約を取ったり、医療アドバイスを求めたりできるこのプラットフォームに参加するよう、官民の医療専門家に呼びかけている。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7084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2023</a:t>
                      </a:r>
                      <a:r>
                        <a:rPr lang="ja-JP" altLang="en-US" sz="900" dirty="0"/>
                        <a:t>年</a:t>
                      </a:r>
                      <a:r>
                        <a:rPr lang="en-US" altLang="ja-JP" sz="900" dirty="0"/>
                        <a:t>6</a:t>
                      </a:r>
                      <a:r>
                        <a:rPr lang="ja-JP" altLang="en-US" sz="900" dirty="0"/>
                        <a:t>月</a:t>
                      </a:r>
                      <a:r>
                        <a:rPr lang="en-US" altLang="ja-JP" sz="900" dirty="0"/>
                        <a:t>12</a:t>
                      </a:r>
                      <a:r>
                        <a:rPr lang="ja-JP" altLang="en-US" sz="900" dirty="0"/>
                        <a:t>日、ナイジェリアはデータ保護法（</a:t>
                      </a:r>
                      <a:r>
                        <a:rPr lang="en-US" altLang="ja-JP" sz="900" dirty="0"/>
                        <a:t>Data Protection Act 2023</a:t>
                      </a:r>
                      <a:r>
                        <a:rPr lang="ja-JP" altLang="en-US" sz="900" dirty="0"/>
                        <a:t>）を成立させ、個人情報保護の法的枠組みを定め、個人情報の利用に関する規制のためにナイジェリアデータ保護委員会を設立した。ナイジェリア・データ保護法は、個人の健康状態を「機微な個人データ」に分類し、データ対象者の同意なしに外部に開示することを禁じ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409656">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u="none" dirty="0">
                          <a:solidFill>
                            <a:schemeClr val="tx1"/>
                          </a:solidFill>
                        </a:rPr>
                        <a:t>政府は、保健、技術、関連機関における健康</a:t>
                      </a:r>
                      <a:r>
                        <a:rPr lang="en-US" altLang="ja-JP" sz="900" u="none" dirty="0">
                          <a:solidFill>
                            <a:schemeClr val="tx1"/>
                          </a:solidFill>
                        </a:rPr>
                        <a:t>ICT</a:t>
                      </a:r>
                      <a:r>
                        <a:rPr lang="ja-JP" altLang="en-US" sz="900" u="none" dirty="0">
                          <a:solidFill>
                            <a:schemeClr val="tx1"/>
                          </a:solidFill>
                        </a:rPr>
                        <a:t>カリキュラムを開発／見直し、「健康</a:t>
                      </a:r>
                      <a:r>
                        <a:rPr lang="en-US" altLang="ja-JP" sz="900" u="none" dirty="0">
                          <a:solidFill>
                            <a:schemeClr val="tx1"/>
                          </a:solidFill>
                        </a:rPr>
                        <a:t>ICT</a:t>
                      </a:r>
                      <a:r>
                        <a:rPr lang="ja-JP" altLang="en-US" sz="900" u="none" dirty="0">
                          <a:solidFill>
                            <a:schemeClr val="tx1"/>
                          </a:solidFill>
                        </a:rPr>
                        <a:t>戦略的枠組み</a:t>
                      </a:r>
                      <a:r>
                        <a:rPr lang="en-US" altLang="ja-JP" sz="900" u="none" dirty="0">
                          <a:solidFill>
                            <a:schemeClr val="tx1"/>
                          </a:solidFill>
                        </a:rPr>
                        <a:t>2015-2020 </a:t>
                      </a:r>
                      <a:r>
                        <a:rPr lang="ja-JP" altLang="en-US" sz="900" u="none" dirty="0">
                          <a:solidFill>
                            <a:schemeClr val="tx1"/>
                          </a:solidFill>
                        </a:rPr>
                        <a:t>」</a:t>
                      </a:r>
                      <a:r>
                        <a:rPr lang="ja-JP" altLang="en-US" sz="900" dirty="0"/>
                        <a:t>に基づく規制機関の新しい認定制度を支援する。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0965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ナイジェリアには、保健情報管理のコースを提供している学校が複数あり、そのうちのいくつかは、バウチ州立保健技術大学、イモ州立看護・保健科学大学、クワラ州立保健技術大学である。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55905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ナイジェリア北中部に位置するコギ州の州都ロコジャにあるコギ州立専門病院で実施された展望調査によると、全職員の</a:t>
                      </a:r>
                      <a:r>
                        <a:rPr kumimoji="1" lang="en-US" altLang="ja-JP" sz="900" b="0" kern="1200" dirty="0">
                          <a:solidFill>
                            <a:schemeClr val="tx1"/>
                          </a:solidFill>
                          <a:latin typeface="+mn-lt"/>
                          <a:ea typeface="ＭＳ Ｐゴシック" charset="-128"/>
                          <a:cs typeface="Arial" pitchFamily="34" charset="0"/>
                        </a:rPr>
                        <a:t>74.3</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52.9</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45.5</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60.0</a:t>
                      </a:r>
                      <a:r>
                        <a:rPr kumimoji="1" lang="ja-JP" altLang="en-US" sz="900" b="0" kern="1200" dirty="0">
                          <a:solidFill>
                            <a:schemeClr val="tx1"/>
                          </a:solidFill>
                          <a:latin typeface="+mn-lt"/>
                          <a:ea typeface="ＭＳ Ｐゴシック" charset="-128"/>
                          <a:cs typeface="Arial" pitchFamily="34" charset="0"/>
                        </a:rPr>
                        <a:t>％が電子カルテを含む電子医療記録（</a:t>
                      </a:r>
                      <a:r>
                        <a:rPr kumimoji="1" lang="en-US" altLang="ja-JP" sz="900" b="0" kern="1200" dirty="0">
                          <a:solidFill>
                            <a:schemeClr val="tx1"/>
                          </a:solidFill>
                          <a:latin typeface="+mn-lt"/>
                          <a:ea typeface="ＭＳ Ｐゴシック" charset="-128"/>
                          <a:cs typeface="Arial" pitchFamily="34" charset="0"/>
                        </a:rPr>
                        <a:t>HER)</a:t>
                      </a:r>
                      <a:r>
                        <a:rPr kumimoji="1" lang="ja-JP" altLang="en-US" sz="900" b="0" kern="1200" dirty="0">
                          <a:solidFill>
                            <a:schemeClr val="tx1"/>
                          </a:solidFill>
                          <a:latin typeface="+mn-lt"/>
                          <a:ea typeface="ＭＳ Ｐゴシック" charset="-128"/>
                          <a:cs typeface="Arial" pitchFamily="34" charset="0"/>
                        </a:rPr>
                        <a:t>に対し快適で、やる気にさせ、満足し、有効だと答えた</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2928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chemeClr val="tx1"/>
                          </a:solidFill>
                        </a:rPr>
                        <a:t>左記の存在に関する情報は確認できなかった。</a:t>
                      </a:r>
                      <a:endParaRPr lang="en-US" altLang="ja-JP" sz="900" dirty="0">
                        <a:solidFill>
                          <a:schemeClr val="tx1"/>
                        </a:solidFill>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844824"/>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916535"/>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916535"/>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916535"/>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916535"/>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916535"/>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907144"/>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97351"/>
            <a:ext cx="9487182" cy="217899"/>
          </a:xfrm>
          <a:prstGeom prst="rect">
            <a:avLst/>
          </a:prstGeom>
          <a:noFill/>
        </p:spPr>
        <p:txBody>
          <a:bodyPr wrap="square" lIns="0" tIns="0" rIns="0" bIns="0" rtlCol="0">
            <a:noAutofit/>
          </a:bodyPr>
          <a:lstStyle/>
          <a:p>
            <a:r>
              <a:rPr lang="ja-JP" altLang="en-US" sz="800" dirty="0">
                <a:latin typeface="+mn-ea"/>
                <a:cs typeface="Arial" panose="020B0604020202020204" pitchFamily="34" charset="0"/>
              </a:rPr>
              <a:t>（出所）デスクトップリサーチ、世界銀行「</a:t>
            </a:r>
            <a:r>
              <a:rPr lang="en-US" altLang="ja-JP" sz="800" dirty="0">
                <a:solidFill>
                  <a:srgbClr val="101F28"/>
                </a:solidFill>
                <a:latin typeface="+mn-ea"/>
              </a:rPr>
              <a:t>Fixed broadband subscriptions (per 100 people) - Nigeria</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NIH</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Implementing electronic health system in Nigeria: perspective assessment in a specialist hospital</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ICGL</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Data Protection Laws and Regulations Nigeria 2023</a:t>
            </a:r>
            <a:r>
              <a:rPr lang="ja-JP" altLang="en-US" sz="800" dirty="0">
                <a:latin typeface="+mn-ea"/>
                <a:cs typeface="Arial" panose="020B0604020202020204" pitchFamily="34" charset="0"/>
              </a:rPr>
              <a:t>」</a:t>
            </a:r>
          </a:p>
        </p:txBody>
      </p:sp>
    </p:spTree>
    <p:extLst>
      <p:ext uri="{BB962C8B-B14F-4D97-AF65-F5344CB8AC3E}">
        <p14:creationId xmlns:p14="http://schemas.microsoft.com/office/powerpoint/2010/main" val="286050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4381581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79" imgW="270" imgH="270" progId="TCLayout.ActiveDocument.1">
                  <p:embed/>
                </p:oleObj>
              </mc:Choice>
              <mc:Fallback>
                <p:oleObj name="think-cellスライド" r:id="rId279" imgW="270" imgH="270" progId="TCLayout.ActiveDocument.1">
                  <p:embed/>
                  <p:pic>
                    <p:nvPicPr>
                      <p:cNvPr id="7" name="オブジェクト 6" hidden="1"/>
                      <p:cNvPicPr>
                        <a:picLocks noChangeAspect="1" noChangeArrowheads="1"/>
                      </p:cNvPicPr>
                      <p:nvPr/>
                    </p:nvPicPr>
                    <p:blipFill>
                      <a:blip r:embed="rId28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sp>
        <p:nvSpPr>
          <p:cNvPr id="65" name="テキスト ボックス 64"/>
          <p:cNvSpPr txBox="1"/>
          <p:nvPr/>
        </p:nvSpPr>
        <p:spPr>
          <a:xfrm>
            <a:off x="248097" y="103972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人口増加率は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％で安定している。この増加率は高い出生率と低下する死亡率に起因する。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歳未満の人口は、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％に減少すると予測されている。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％で安定していたが、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％に増加すると見込まれている。</a:t>
            </a:r>
          </a:p>
        </p:txBody>
      </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DataBank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5" name="グループ化 394">
            <a:extLst>
              <a:ext uri="{FF2B5EF4-FFF2-40B4-BE49-F238E27FC236}">
                <a16:creationId xmlns:a16="http://schemas.microsoft.com/office/drawing/2014/main" id="{F59CC8AC-FFAE-612F-D63E-9A59CEBC8457}"/>
              </a:ext>
            </a:extLst>
          </p:cNvPr>
          <p:cNvGrpSpPr/>
          <p:nvPr/>
        </p:nvGrpSpPr>
        <p:grpSpPr>
          <a:xfrm>
            <a:off x="623690" y="1828909"/>
            <a:ext cx="8640960" cy="288032"/>
            <a:chOff x="4803500" y="2113806"/>
            <a:chExt cx="5626916" cy="288032"/>
          </a:xfrm>
        </p:grpSpPr>
        <p:sp>
          <p:nvSpPr>
            <p:cNvPr id="396" name="Rectangle 6">
              <a:extLst>
                <a:ext uri="{FF2B5EF4-FFF2-40B4-BE49-F238E27FC236}">
                  <a16:creationId xmlns:a16="http://schemas.microsoft.com/office/drawing/2014/main" id="{81D5D1ED-8484-F6E0-1E11-17954F0F4590}"/>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endParaRPr lang="en-US" altLang="ko-KR" sz="1120" dirty="0">
                <a:solidFill>
                  <a:srgbClr val="000000"/>
                </a:solidFill>
                <a:latin typeface="Arial Black" pitchFamily="34" charset="0"/>
                <a:ea typeface="HGP創英角ｺﾞｼｯｸUB" pitchFamily="50" charset="-128"/>
              </a:endParaRPr>
            </a:p>
          </p:txBody>
        </p:sp>
        <p:cxnSp>
          <p:nvCxnSpPr>
            <p:cNvPr id="397" name="直線コネクタ 55">
              <a:extLst>
                <a:ext uri="{FF2B5EF4-FFF2-40B4-BE49-F238E27FC236}">
                  <a16:creationId xmlns:a16="http://schemas.microsoft.com/office/drawing/2014/main" id="{21F74717-268C-500F-51B2-792734B7079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98" name="グループ化 61">
            <a:extLst>
              <a:ext uri="{FF2B5EF4-FFF2-40B4-BE49-F238E27FC236}">
                <a16:creationId xmlns:a16="http://schemas.microsoft.com/office/drawing/2014/main" id="{6709CB7E-0768-A4D4-79CA-DD6953469153}"/>
              </a:ext>
            </a:extLst>
          </p:cNvPr>
          <p:cNvGrpSpPr/>
          <p:nvPr/>
        </p:nvGrpSpPr>
        <p:grpSpPr>
          <a:xfrm>
            <a:off x="8364664" y="2345535"/>
            <a:ext cx="1342898" cy="1944216"/>
            <a:chOff x="6548973" y="2016373"/>
            <a:chExt cx="1428700" cy="1944216"/>
          </a:xfrm>
        </p:grpSpPr>
        <p:sp>
          <p:nvSpPr>
            <p:cNvPr id="399" name="フリーフォーム 62">
              <a:extLst>
                <a:ext uri="{FF2B5EF4-FFF2-40B4-BE49-F238E27FC236}">
                  <a16:creationId xmlns:a16="http://schemas.microsoft.com/office/drawing/2014/main" id="{6E8601F5-03C3-8F68-0F7E-325F4EC0C9AB}"/>
                </a:ext>
              </a:extLst>
            </p:cNvPr>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00" name="角丸四角形 63">
              <a:extLst>
                <a:ext uri="{FF2B5EF4-FFF2-40B4-BE49-F238E27FC236}">
                  <a16:creationId xmlns:a16="http://schemas.microsoft.com/office/drawing/2014/main" id="{4E07763E-48EA-61EC-D207-73C552AFD9A0}"/>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07" name="Chart 106">
            <a:extLst>
              <a:ext uri="{FF2B5EF4-FFF2-40B4-BE49-F238E27FC236}">
                <a16:creationId xmlns:a16="http://schemas.microsoft.com/office/drawing/2014/main" id="{6B1CB20B-03AA-34C9-1FEB-18089D47F51E}"/>
              </a:ext>
            </a:extLst>
          </p:cNvPr>
          <p:cNvGraphicFramePr/>
          <p:nvPr>
            <p:custDataLst>
              <p:tags r:id="rId3"/>
            </p:custDataLst>
            <p:extLst>
              <p:ext uri="{D42A27DB-BD31-4B8C-83A1-F6EECF244321}">
                <p14:modId xmlns:p14="http://schemas.microsoft.com/office/powerpoint/2010/main" val="934604271"/>
              </p:ext>
            </p:extLst>
          </p:nvPr>
        </p:nvGraphicFramePr>
        <p:xfrm>
          <a:off x="261938" y="2271713"/>
          <a:ext cx="9372600" cy="1662112"/>
        </p:xfrm>
        <a:graphic>
          <a:graphicData uri="http://schemas.openxmlformats.org/drawingml/2006/chart">
            <c:chart xmlns:c="http://schemas.openxmlformats.org/drawingml/2006/chart" xmlns:r="http://schemas.openxmlformats.org/officeDocument/2006/relationships" r:id="rId281"/>
          </a:graphicData>
        </a:graphic>
      </p:graphicFrame>
      <p:cxnSp>
        <p:nvCxnSpPr>
          <p:cNvPr id="613" name="Straight Connector 612">
            <a:extLst>
              <a:ext uri="{FF2B5EF4-FFF2-40B4-BE49-F238E27FC236}">
                <a16:creationId xmlns:a16="http://schemas.microsoft.com/office/drawing/2014/main" id="{6E7DE079-93E9-DFF4-94AF-DC0B1A6C351F}"/>
              </a:ext>
            </a:extLst>
          </p:cNvPr>
          <p:cNvCxnSpPr/>
          <p:nvPr>
            <p:custDataLst>
              <p:tags r:id="rId4"/>
            </p:custDataLst>
          </p:nvPr>
        </p:nvCxnSpPr>
        <p:spPr bwMode="auto">
          <a:xfrm>
            <a:off x="1758950" y="3379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A3FC002-D3F7-8316-77AE-6B50384D1DCC}"/>
              </a:ext>
            </a:extLst>
          </p:cNvPr>
          <p:cNvCxnSpPr/>
          <p:nvPr>
            <p:custDataLst>
              <p:tags r:id="rId5"/>
            </p:custDataLst>
          </p:nvPr>
        </p:nvCxnSpPr>
        <p:spPr bwMode="auto">
          <a:xfrm flipV="1">
            <a:off x="9115425" y="3306763"/>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0" name="Straight Connector 609">
            <a:extLst>
              <a:ext uri="{FF2B5EF4-FFF2-40B4-BE49-F238E27FC236}">
                <a16:creationId xmlns:a16="http://schemas.microsoft.com/office/drawing/2014/main" id="{7FB7B252-DB6C-3CEA-5A36-2B9743B9961F}"/>
              </a:ext>
            </a:extLst>
          </p:cNvPr>
          <p:cNvCxnSpPr/>
          <p:nvPr>
            <p:custDataLst>
              <p:tags r:id="rId6"/>
            </p:custDataLst>
          </p:nvPr>
        </p:nvCxnSpPr>
        <p:spPr bwMode="auto">
          <a:xfrm>
            <a:off x="811213" y="34051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4" name="Straight Connector 623">
            <a:extLst>
              <a:ext uri="{FF2B5EF4-FFF2-40B4-BE49-F238E27FC236}">
                <a16:creationId xmlns:a16="http://schemas.microsoft.com/office/drawing/2014/main" id="{FF6E93EE-0D4D-4F37-A3D0-BD9A3921892C}"/>
              </a:ext>
            </a:extLst>
          </p:cNvPr>
          <p:cNvCxnSpPr/>
          <p:nvPr>
            <p:custDataLst>
              <p:tags r:id="rId7"/>
            </p:custDataLst>
          </p:nvPr>
        </p:nvCxnSpPr>
        <p:spPr bwMode="auto">
          <a:xfrm>
            <a:off x="4937125" y="3140075"/>
            <a:ext cx="0" cy="227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1" name="Straight Connector 610">
            <a:extLst>
              <a:ext uri="{FF2B5EF4-FFF2-40B4-BE49-F238E27FC236}">
                <a16:creationId xmlns:a16="http://schemas.microsoft.com/office/drawing/2014/main" id="{7F99F6C5-B424-6A54-ABF6-D2DBC6310C14}"/>
              </a:ext>
            </a:extLst>
          </p:cNvPr>
          <p:cNvCxnSpPr/>
          <p:nvPr>
            <p:custDataLst>
              <p:tags r:id="rId8"/>
            </p:custDataLst>
          </p:nvPr>
        </p:nvCxnSpPr>
        <p:spPr bwMode="auto">
          <a:xfrm>
            <a:off x="1133475" y="3397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5" name="Straight Connector 624">
            <a:extLst>
              <a:ext uri="{FF2B5EF4-FFF2-40B4-BE49-F238E27FC236}">
                <a16:creationId xmlns:a16="http://schemas.microsoft.com/office/drawing/2014/main" id="{108BD707-5EFF-3DA9-34B4-3EDDD8318F33}"/>
              </a:ext>
            </a:extLst>
          </p:cNvPr>
          <p:cNvCxnSpPr/>
          <p:nvPr>
            <p:custDataLst>
              <p:tags r:id="rId9"/>
            </p:custDataLst>
          </p:nvPr>
        </p:nvCxnSpPr>
        <p:spPr bwMode="auto">
          <a:xfrm>
            <a:off x="5259388" y="3254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2" name="Straight Connector 611">
            <a:extLst>
              <a:ext uri="{FF2B5EF4-FFF2-40B4-BE49-F238E27FC236}">
                <a16:creationId xmlns:a16="http://schemas.microsoft.com/office/drawing/2014/main" id="{5ADE68E9-CEFA-C768-89AF-52F2D1BBE94C}"/>
              </a:ext>
            </a:extLst>
          </p:cNvPr>
          <p:cNvCxnSpPr/>
          <p:nvPr>
            <p:custDataLst>
              <p:tags r:id="rId10"/>
            </p:custDataLst>
          </p:nvPr>
        </p:nvCxnSpPr>
        <p:spPr bwMode="auto">
          <a:xfrm>
            <a:off x="1450975" y="3389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6" name="Straight Connector 625">
            <a:extLst>
              <a:ext uri="{FF2B5EF4-FFF2-40B4-BE49-F238E27FC236}">
                <a16:creationId xmlns:a16="http://schemas.microsoft.com/office/drawing/2014/main" id="{972EEAD2-2F35-C759-5586-AA8DAAC20AA8}"/>
              </a:ext>
            </a:extLst>
          </p:cNvPr>
          <p:cNvCxnSpPr/>
          <p:nvPr>
            <p:custDataLst>
              <p:tags r:id="rId11"/>
            </p:custDataLst>
          </p:nvPr>
        </p:nvCxnSpPr>
        <p:spPr bwMode="auto">
          <a:xfrm>
            <a:off x="5581650" y="3243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7" name="Straight Connector 616">
            <a:extLst>
              <a:ext uri="{FF2B5EF4-FFF2-40B4-BE49-F238E27FC236}">
                <a16:creationId xmlns:a16="http://schemas.microsoft.com/office/drawing/2014/main" id="{D9AB1EE1-3F5B-6921-F93E-604B701BA596}"/>
              </a:ext>
            </a:extLst>
          </p:cNvPr>
          <p:cNvCxnSpPr/>
          <p:nvPr>
            <p:custDataLst>
              <p:tags r:id="rId12"/>
            </p:custDataLst>
          </p:nvPr>
        </p:nvCxnSpPr>
        <p:spPr bwMode="auto">
          <a:xfrm>
            <a:off x="2933700" y="3341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7" name="Straight Connector 626">
            <a:extLst>
              <a:ext uri="{FF2B5EF4-FFF2-40B4-BE49-F238E27FC236}">
                <a16:creationId xmlns:a16="http://schemas.microsoft.com/office/drawing/2014/main" id="{0C2D991B-F554-9A03-0B12-979C2073B317}"/>
              </a:ext>
            </a:extLst>
          </p:cNvPr>
          <p:cNvCxnSpPr/>
          <p:nvPr>
            <p:custDataLst>
              <p:tags r:id="rId13"/>
            </p:custDataLst>
          </p:nvPr>
        </p:nvCxnSpPr>
        <p:spPr bwMode="auto">
          <a:xfrm>
            <a:off x="5900738" y="32321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4" name="Straight Connector 613">
            <a:extLst>
              <a:ext uri="{FF2B5EF4-FFF2-40B4-BE49-F238E27FC236}">
                <a16:creationId xmlns:a16="http://schemas.microsoft.com/office/drawing/2014/main" id="{E6DCD5DC-A304-6C02-F8A3-A79C618B2421}"/>
              </a:ext>
            </a:extLst>
          </p:cNvPr>
          <p:cNvCxnSpPr/>
          <p:nvPr>
            <p:custDataLst>
              <p:tags r:id="rId14"/>
            </p:custDataLst>
          </p:nvPr>
        </p:nvCxnSpPr>
        <p:spPr bwMode="auto">
          <a:xfrm>
            <a:off x="1971675" y="3243263"/>
            <a:ext cx="0" cy="228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8" name="Straight Connector 627">
            <a:extLst>
              <a:ext uri="{FF2B5EF4-FFF2-40B4-BE49-F238E27FC236}">
                <a16:creationId xmlns:a16="http://schemas.microsoft.com/office/drawing/2014/main" id="{9EEAD86B-73F4-B6CC-4CCE-2DFF8B765005}"/>
              </a:ext>
            </a:extLst>
          </p:cNvPr>
          <p:cNvCxnSpPr/>
          <p:nvPr>
            <p:custDataLst>
              <p:tags r:id="rId15"/>
            </p:custDataLst>
          </p:nvPr>
        </p:nvCxnSpPr>
        <p:spPr bwMode="auto">
          <a:xfrm>
            <a:off x="6208713" y="3221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5" name="Straight Connector 614">
            <a:extLst>
              <a:ext uri="{FF2B5EF4-FFF2-40B4-BE49-F238E27FC236}">
                <a16:creationId xmlns:a16="http://schemas.microsoft.com/office/drawing/2014/main" id="{05BEB040-2B89-7326-2A1B-C4BBEF7D6C6C}"/>
              </a:ext>
            </a:extLst>
          </p:cNvPr>
          <p:cNvCxnSpPr/>
          <p:nvPr>
            <p:custDataLst>
              <p:tags r:id="rId16"/>
            </p:custDataLst>
          </p:nvPr>
        </p:nvCxnSpPr>
        <p:spPr bwMode="auto">
          <a:xfrm>
            <a:off x="2293938" y="3362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9" name="Straight Connector 628">
            <a:extLst>
              <a:ext uri="{FF2B5EF4-FFF2-40B4-BE49-F238E27FC236}">
                <a16:creationId xmlns:a16="http://schemas.microsoft.com/office/drawing/2014/main" id="{8EBF77AC-0FCC-7291-7A66-7314EC423FB1}"/>
              </a:ext>
            </a:extLst>
          </p:cNvPr>
          <p:cNvCxnSpPr/>
          <p:nvPr>
            <p:custDataLst>
              <p:tags r:id="rId17"/>
            </p:custDataLst>
          </p:nvPr>
        </p:nvCxnSpPr>
        <p:spPr bwMode="auto">
          <a:xfrm>
            <a:off x="6419850" y="3084513"/>
            <a:ext cx="0" cy="227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6" name="Straight Connector 615">
            <a:extLst>
              <a:ext uri="{FF2B5EF4-FFF2-40B4-BE49-F238E27FC236}">
                <a16:creationId xmlns:a16="http://schemas.microsoft.com/office/drawing/2014/main" id="{1B99ED05-984B-1377-DDEE-C425AA604004}"/>
              </a:ext>
            </a:extLst>
          </p:cNvPr>
          <p:cNvCxnSpPr/>
          <p:nvPr>
            <p:custDataLst>
              <p:tags r:id="rId18"/>
            </p:custDataLst>
          </p:nvPr>
        </p:nvCxnSpPr>
        <p:spPr bwMode="auto">
          <a:xfrm>
            <a:off x="2616200" y="3352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0" name="Straight Connector 629">
            <a:extLst>
              <a:ext uri="{FF2B5EF4-FFF2-40B4-BE49-F238E27FC236}">
                <a16:creationId xmlns:a16="http://schemas.microsoft.com/office/drawing/2014/main" id="{80CF0130-7346-C934-8558-6926B60BF492}"/>
              </a:ext>
            </a:extLst>
          </p:cNvPr>
          <p:cNvCxnSpPr/>
          <p:nvPr>
            <p:custDataLst>
              <p:tags r:id="rId19"/>
            </p:custDataLst>
          </p:nvPr>
        </p:nvCxnSpPr>
        <p:spPr bwMode="auto">
          <a:xfrm>
            <a:off x="6742113" y="31988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1" name="Straight Connector 630">
            <a:extLst>
              <a:ext uri="{FF2B5EF4-FFF2-40B4-BE49-F238E27FC236}">
                <a16:creationId xmlns:a16="http://schemas.microsoft.com/office/drawing/2014/main" id="{563545DE-606B-DAEC-7AE7-C08604F30337}"/>
              </a:ext>
            </a:extLst>
          </p:cNvPr>
          <p:cNvCxnSpPr/>
          <p:nvPr>
            <p:custDataLst>
              <p:tags r:id="rId20"/>
            </p:custDataLst>
          </p:nvPr>
        </p:nvCxnSpPr>
        <p:spPr bwMode="auto">
          <a:xfrm>
            <a:off x="7064375" y="31877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2" name="Straight Connector 631">
            <a:extLst>
              <a:ext uri="{FF2B5EF4-FFF2-40B4-BE49-F238E27FC236}">
                <a16:creationId xmlns:a16="http://schemas.microsoft.com/office/drawing/2014/main" id="{EC94852B-F14C-7F19-3D74-B225E50A1025}"/>
              </a:ext>
            </a:extLst>
          </p:cNvPr>
          <p:cNvCxnSpPr/>
          <p:nvPr>
            <p:custDataLst>
              <p:tags r:id="rId21"/>
            </p:custDataLst>
          </p:nvPr>
        </p:nvCxnSpPr>
        <p:spPr bwMode="auto">
          <a:xfrm>
            <a:off x="7383463" y="3178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8" name="Straight Connector 617">
            <a:extLst>
              <a:ext uri="{FF2B5EF4-FFF2-40B4-BE49-F238E27FC236}">
                <a16:creationId xmlns:a16="http://schemas.microsoft.com/office/drawing/2014/main" id="{E837D275-63F1-F952-7E1F-B56D603DCA83}"/>
              </a:ext>
            </a:extLst>
          </p:cNvPr>
          <p:cNvCxnSpPr/>
          <p:nvPr>
            <p:custDataLst>
              <p:tags r:id="rId22"/>
            </p:custDataLst>
          </p:nvPr>
        </p:nvCxnSpPr>
        <p:spPr bwMode="auto">
          <a:xfrm>
            <a:off x="3241675" y="3332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3" name="Straight Connector 632">
            <a:extLst>
              <a:ext uri="{FF2B5EF4-FFF2-40B4-BE49-F238E27FC236}">
                <a16:creationId xmlns:a16="http://schemas.microsoft.com/office/drawing/2014/main" id="{26897AF0-8691-6A5C-7B24-C5F0714A0E32}"/>
              </a:ext>
            </a:extLst>
          </p:cNvPr>
          <p:cNvCxnSpPr/>
          <p:nvPr>
            <p:custDataLst>
              <p:tags r:id="rId23"/>
            </p:custDataLst>
          </p:nvPr>
        </p:nvCxnSpPr>
        <p:spPr bwMode="auto">
          <a:xfrm>
            <a:off x="7691438" y="3167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9" name="Straight Connector 618">
            <a:extLst>
              <a:ext uri="{FF2B5EF4-FFF2-40B4-BE49-F238E27FC236}">
                <a16:creationId xmlns:a16="http://schemas.microsoft.com/office/drawing/2014/main" id="{8E1575B6-F19E-C0F2-B30E-FE85A801242A}"/>
              </a:ext>
            </a:extLst>
          </p:cNvPr>
          <p:cNvCxnSpPr/>
          <p:nvPr>
            <p:custDataLst>
              <p:tags r:id="rId24"/>
            </p:custDataLst>
          </p:nvPr>
        </p:nvCxnSpPr>
        <p:spPr bwMode="auto">
          <a:xfrm>
            <a:off x="3454400" y="3195638"/>
            <a:ext cx="0" cy="227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4" name="Straight Connector 633">
            <a:extLst>
              <a:ext uri="{FF2B5EF4-FFF2-40B4-BE49-F238E27FC236}">
                <a16:creationId xmlns:a16="http://schemas.microsoft.com/office/drawing/2014/main" id="{6559561F-8A12-1FDC-6CC5-1AB22C7FDF20}"/>
              </a:ext>
            </a:extLst>
          </p:cNvPr>
          <p:cNvCxnSpPr/>
          <p:nvPr>
            <p:custDataLst>
              <p:tags r:id="rId25"/>
            </p:custDataLst>
          </p:nvPr>
        </p:nvCxnSpPr>
        <p:spPr bwMode="auto">
          <a:xfrm>
            <a:off x="8818563" y="2967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0" name="Straight Connector 619">
            <a:extLst>
              <a:ext uri="{FF2B5EF4-FFF2-40B4-BE49-F238E27FC236}">
                <a16:creationId xmlns:a16="http://schemas.microsoft.com/office/drawing/2014/main" id="{3760802D-2498-A218-0D15-A6CE53639CC6}"/>
              </a:ext>
            </a:extLst>
          </p:cNvPr>
          <p:cNvCxnSpPr/>
          <p:nvPr>
            <p:custDataLst>
              <p:tags r:id="rId26"/>
            </p:custDataLst>
          </p:nvPr>
        </p:nvCxnSpPr>
        <p:spPr bwMode="auto">
          <a:xfrm>
            <a:off x="3776663" y="3309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5" name="Straight Connector 634">
            <a:extLst>
              <a:ext uri="{FF2B5EF4-FFF2-40B4-BE49-F238E27FC236}">
                <a16:creationId xmlns:a16="http://schemas.microsoft.com/office/drawing/2014/main" id="{F9AABDC1-A9AF-CC52-92FC-5731F94779A1}"/>
              </a:ext>
            </a:extLst>
          </p:cNvPr>
          <p:cNvCxnSpPr/>
          <p:nvPr>
            <p:custDataLst>
              <p:tags r:id="rId27"/>
            </p:custDataLst>
          </p:nvPr>
        </p:nvCxnSpPr>
        <p:spPr bwMode="auto">
          <a:xfrm>
            <a:off x="9115425" y="2830513"/>
            <a:ext cx="0" cy="1285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1" name="Straight Connector 620">
            <a:extLst>
              <a:ext uri="{FF2B5EF4-FFF2-40B4-BE49-F238E27FC236}">
                <a16:creationId xmlns:a16="http://schemas.microsoft.com/office/drawing/2014/main" id="{CB6157ED-0072-8B98-18E9-C87FB3DDCEDE}"/>
              </a:ext>
            </a:extLst>
          </p:cNvPr>
          <p:cNvCxnSpPr/>
          <p:nvPr>
            <p:custDataLst>
              <p:tags r:id="rId28"/>
            </p:custDataLst>
          </p:nvPr>
        </p:nvCxnSpPr>
        <p:spPr bwMode="auto">
          <a:xfrm>
            <a:off x="4098925" y="3298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40A0800-0774-5C92-025D-B844F149C548}"/>
              </a:ext>
            </a:extLst>
          </p:cNvPr>
          <p:cNvCxnSpPr/>
          <p:nvPr>
            <p:custDataLst>
              <p:tags r:id="rId29"/>
            </p:custDataLst>
          </p:nvPr>
        </p:nvCxnSpPr>
        <p:spPr bwMode="auto">
          <a:xfrm>
            <a:off x="8226425" y="3143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2" name="Straight Connector 621">
            <a:extLst>
              <a:ext uri="{FF2B5EF4-FFF2-40B4-BE49-F238E27FC236}">
                <a16:creationId xmlns:a16="http://schemas.microsoft.com/office/drawing/2014/main" id="{850D9408-4571-417B-BCAC-FECF94E1FFD6}"/>
              </a:ext>
            </a:extLst>
          </p:cNvPr>
          <p:cNvCxnSpPr/>
          <p:nvPr>
            <p:custDataLst>
              <p:tags r:id="rId30"/>
            </p:custDataLst>
          </p:nvPr>
        </p:nvCxnSpPr>
        <p:spPr bwMode="auto">
          <a:xfrm>
            <a:off x="4418013" y="3287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47BE283-7325-B421-0739-592F517C4FB9}"/>
              </a:ext>
            </a:extLst>
          </p:cNvPr>
          <p:cNvCxnSpPr/>
          <p:nvPr>
            <p:custDataLst>
              <p:tags r:id="rId31"/>
            </p:custDataLst>
          </p:nvPr>
        </p:nvCxnSpPr>
        <p:spPr bwMode="auto">
          <a:xfrm flipV="1">
            <a:off x="8818563" y="31654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3" name="Straight Connector 622">
            <a:extLst>
              <a:ext uri="{FF2B5EF4-FFF2-40B4-BE49-F238E27FC236}">
                <a16:creationId xmlns:a16="http://schemas.microsoft.com/office/drawing/2014/main" id="{B51B5FF1-2945-C0ED-B6F9-840274426E5A}"/>
              </a:ext>
            </a:extLst>
          </p:cNvPr>
          <p:cNvCxnSpPr/>
          <p:nvPr>
            <p:custDataLst>
              <p:tags r:id="rId32"/>
            </p:custDataLst>
          </p:nvPr>
        </p:nvCxnSpPr>
        <p:spPr bwMode="auto">
          <a:xfrm>
            <a:off x="4724400" y="3276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6" name="Text Placeholder 12">
            <a:extLst>
              <a:ext uri="{FF2B5EF4-FFF2-40B4-BE49-F238E27FC236}">
                <a16:creationId xmlns:a16="http://schemas.microsoft.com/office/drawing/2014/main" id="{D7461827-9954-C09F-A3BF-D6F39C962875}"/>
              </a:ext>
            </a:extLst>
          </p:cNvPr>
          <p:cNvSpPr>
            <a:spLocks/>
          </p:cNvSpPr>
          <p:nvPr>
            <p:custDataLst>
              <p:tags r:id="rId33"/>
            </p:custDataLst>
          </p:nvPr>
        </p:nvSpPr>
        <p:spPr bwMode="auto">
          <a:xfrm>
            <a:off x="9410700" y="2254250"/>
            <a:ext cx="127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r">
              <a:spcBef>
                <a:spcPct val="0"/>
              </a:spcBef>
              <a:spcAft>
                <a:spcPct val="0"/>
              </a:spcAft>
            </a:pPr>
            <a:r>
              <a:rPr kumimoji="0" lang="ja-JP" altLang="en-US" sz="900" b="0" noProof="1">
                <a:latin typeface="MS PGothic" panose="020B0600070205080204" pitchFamily="34" charset="-128"/>
                <a:ea typeface="MS PGothic" panose="020B0600070205080204" pitchFamily="34" charset="-128"/>
                <a:sym typeface="+mn-lt"/>
              </a:rPr>
              <a:t>(%)</a:t>
            </a:r>
          </a:p>
        </p:txBody>
      </p:sp>
      <p:sp>
        <p:nvSpPr>
          <p:cNvPr id="563" name="テキスト プレースホルダ 9">
            <a:extLst>
              <a:ext uri="{FF2B5EF4-FFF2-40B4-BE49-F238E27FC236}">
                <a16:creationId xmlns:a16="http://schemas.microsoft.com/office/drawing/2014/main" id="{38BEF1A6-D97B-1E18-CD30-F595B6359E2A}"/>
              </a:ext>
            </a:extLst>
          </p:cNvPr>
          <p:cNvSpPr>
            <a:spLocks/>
          </p:cNvSpPr>
          <p:nvPr>
            <p:custDataLst>
              <p:tags r:id="rId34"/>
            </p:custDataLst>
          </p:nvPr>
        </p:nvSpPr>
        <p:spPr bwMode="auto">
          <a:xfrm>
            <a:off x="677863" y="3805239"/>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B5E3C-D829-44C5-A0D0-0F3E896FF592}" type="datetime'''''''''2''''0''''''''''''''0''''''''''''''0'''">
              <a:rPr lang="ja-JP" altLang="en-US" sz="900" smtClean="0">
                <a:effectLst/>
                <a:sym typeface="+mn-lt"/>
              </a:rPr>
              <a:pPr marL="0" lvl="0" indent="0" algn="ctr">
                <a:spcBef>
                  <a:spcPct val="0"/>
                </a:spcBef>
                <a:buNone/>
              </a:pPr>
              <a:t>2000</a:t>
            </a:fld>
            <a:endParaRPr kumimoji="1" lang="ja-JP" altLang="en-US" sz="900" dirty="0">
              <a:sym typeface="+mn-lt"/>
            </a:endParaRPr>
          </a:p>
        </p:txBody>
      </p:sp>
      <p:sp>
        <p:nvSpPr>
          <p:cNvPr id="564" name="テキスト プレースホルダ 9">
            <a:extLst>
              <a:ext uri="{FF2B5EF4-FFF2-40B4-BE49-F238E27FC236}">
                <a16:creationId xmlns:a16="http://schemas.microsoft.com/office/drawing/2014/main" id="{3D7B8E36-D1F3-AB10-FB06-18B4DDD32131}"/>
              </a:ext>
            </a:extLst>
          </p:cNvPr>
          <p:cNvSpPr>
            <a:spLocks/>
          </p:cNvSpPr>
          <p:nvPr>
            <p:custDataLst>
              <p:tags r:id="rId35"/>
            </p:custDataLst>
          </p:nvPr>
        </p:nvSpPr>
        <p:spPr bwMode="auto">
          <a:xfrm>
            <a:off x="103822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F9BAAD-F100-435E-9467-DD5A7F47641E}" type="datetime'0''''''''''''''''''1'''''''''''''''''''''''''''''''''''''">
              <a:rPr lang="ja-JP" altLang="en-US" sz="900" smtClean="0">
                <a:effectLst/>
                <a:sym typeface="+mn-lt"/>
              </a:rPr>
              <a:pPr marL="0" lvl="0" indent="0" algn="ctr">
                <a:spcBef>
                  <a:spcPct val="0"/>
                </a:spcBef>
                <a:buNone/>
              </a:pPr>
              <a:t>01</a:t>
            </a:fld>
            <a:endParaRPr kumimoji="1" lang="ja-JP" altLang="en-US" sz="900" dirty="0">
              <a:sym typeface="+mn-lt"/>
            </a:endParaRPr>
          </a:p>
        </p:txBody>
      </p:sp>
      <p:sp>
        <p:nvSpPr>
          <p:cNvPr id="565" name="テキスト プレースホルダ 9">
            <a:extLst>
              <a:ext uri="{FF2B5EF4-FFF2-40B4-BE49-F238E27FC236}">
                <a16:creationId xmlns:a16="http://schemas.microsoft.com/office/drawing/2014/main" id="{9A1535F9-ACA4-6DB6-DAEB-4B02003FD162}"/>
              </a:ext>
            </a:extLst>
          </p:cNvPr>
          <p:cNvSpPr>
            <a:spLocks/>
          </p:cNvSpPr>
          <p:nvPr>
            <p:custDataLst>
              <p:tags r:id="rId36"/>
            </p:custDataLst>
          </p:nvPr>
        </p:nvSpPr>
        <p:spPr bwMode="auto">
          <a:xfrm>
            <a:off x="133350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24C8A-3FA6-40A5-A40F-748560AFA238}" type="datetime'''''''''''''02'''''''''''''''''''''''''''''''''''''''''''">
              <a:rPr lang="ja-JP" altLang="en-US" sz="900" smtClean="0">
                <a:effectLst/>
                <a:sym typeface="+mn-lt"/>
              </a:rPr>
              <a:pPr marL="0" lvl="0" indent="0" algn="ctr">
                <a:spcBef>
                  <a:spcPct val="0"/>
                </a:spcBef>
                <a:buNone/>
              </a:pPr>
              <a:t>02</a:t>
            </a:fld>
            <a:endParaRPr kumimoji="1" lang="ja-JP" altLang="en-US" sz="900" dirty="0">
              <a:sym typeface="+mn-lt"/>
            </a:endParaRPr>
          </a:p>
        </p:txBody>
      </p:sp>
      <p:sp>
        <p:nvSpPr>
          <p:cNvPr id="566" name="テキスト プレースホルダ 9">
            <a:extLst>
              <a:ext uri="{FF2B5EF4-FFF2-40B4-BE49-F238E27FC236}">
                <a16:creationId xmlns:a16="http://schemas.microsoft.com/office/drawing/2014/main" id="{80BA27E7-C450-B5B2-067E-E0C18E8F548F}"/>
              </a:ext>
            </a:extLst>
          </p:cNvPr>
          <p:cNvSpPr>
            <a:spLocks/>
          </p:cNvSpPr>
          <p:nvPr>
            <p:custDataLst>
              <p:tags r:id="rId37"/>
            </p:custDataLst>
          </p:nvPr>
        </p:nvSpPr>
        <p:spPr bwMode="auto">
          <a:xfrm>
            <a:off x="163036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91FD59-C331-4EFE-8F20-A543C3505DBB}" type="datetime'''0''''''''3'''''''''''''">
              <a:rPr lang="ja-JP" altLang="en-US" sz="900" smtClean="0">
                <a:effectLst/>
                <a:sym typeface="+mn-lt"/>
              </a:rPr>
              <a:pPr marL="0" lvl="0" indent="0" algn="ctr">
                <a:spcBef>
                  <a:spcPct val="0"/>
                </a:spcBef>
                <a:buNone/>
              </a:pPr>
              <a:t>03</a:t>
            </a:fld>
            <a:endParaRPr kumimoji="1" lang="ja-JP" altLang="en-US" sz="900" dirty="0">
              <a:sym typeface="+mn-lt"/>
            </a:endParaRPr>
          </a:p>
        </p:txBody>
      </p:sp>
      <p:sp>
        <p:nvSpPr>
          <p:cNvPr id="567" name="テキスト プレースホルダ 9">
            <a:extLst>
              <a:ext uri="{FF2B5EF4-FFF2-40B4-BE49-F238E27FC236}">
                <a16:creationId xmlns:a16="http://schemas.microsoft.com/office/drawing/2014/main" id="{DA1AC878-D60B-24D2-E078-1753C196DC4C}"/>
              </a:ext>
            </a:extLst>
          </p:cNvPr>
          <p:cNvSpPr>
            <a:spLocks/>
          </p:cNvSpPr>
          <p:nvPr>
            <p:custDataLst>
              <p:tags r:id="rId38"/>
            </p:custDataLst>
          </p:nvPr>
        </p:nvSpPr>
        <p:spPr bwMode="auto">
          <a:xfrm>
            <a:off x="192722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C598FF-27AC-425E-B464-6F7B41849862}" type="datetime'''''''''''''''''''''''''''''''''''''''0''''''''''4'''''">
              <a:rPr lang="ja-JP" altLang="en-US" sz="900" smtClean="0">
                <a:effectLst/>
                <a:sym typeface="+mn-lt"/>
              </a:rPr>
              <a:pPr marL="0" lvl="0" indent="0" algn="ctr">
                <a:spcBef>
                  <a:spcPct val="0"/>
                </a:spcBef>
                <a:buNone/>
              </a:pPr>
              <a:t>04</a:t>
            </a:fld>
            <a:endParaRPr kumimoji="1" lang="ja-JP" altLang="en-US" sz="900" dirty="0">
              <a:sym typeface="+mn-lt"/>
            </a:endParaRPr>
          </a:p>
        </p:txBody>
      </p:sp>
      <p:sp>
        <p:nvSpPr>
          <p:cNvPr id="568" name="テキスト プレースホルダ 9">
            <a:extLst>
              <a:ext uri="{FF2B5EF4-FFF2-40B4-BE49-F238E27FC236}">
                <a16:creationId xmlns:a16="http://schemas.microsoft.com/office/drawing/2014/main" id="{81A93C50-4FDE-AAF7-EE69-A11FBCFB1CF8}"/>
              </a:ext>
            </a:extLst>
          </p:cNvPr>
          <p:cNvSpPr>
            <a:spLocks/>
          </p:cNvSpPr>
          <p:nvPr>
            <p:custDataLst>
              <p:tags r:id="rId39"/>
            </p:custDataLst>
          </p:nvPr>
        </p:nvSpPr>
        <p:spPr bwMode="auto">
          <a:xfrm>
            <a:off x="222408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4430E4-5A08-4052-BE88-E503A9288D3A}" type="datetime'''''''''''''''''''''''''''0''''''''''''''5'''''''''">
              <a:rPr lang="ja-JP" altLang="en-US" sz="900" smtClean="0">
                <a:effectLst/>
                <a:sym typeface="+mn-lt"/>
              </a:rPr>
              <a:pPr marL="0" lvl="0" indent="0" algn="ctr">
                <a:spcBef>
                  <a:spcPct val="0"/>
                </a:spcBef>
                <a:buNone/>
              </a:pPr>
              <a:t>05</a:t>
            </a:fld>
            <a:endParaRPr kumimoji="1" lang="ja-JP" altLang="en-US" sz="900" dirty="0">
              <a:sym typeface="+mn-lt"/>
            </a:endParaRPr>
          </a:p>
        </p:txBody>
      </p:sp>
      <p:sp>
        <p:nvSpPr>
          <p:cNvPr id="569" name="テキスト プレースホルダ 9">
            <a:extLst>
              <a:ext uri="{FF2B5EF4-FFF2-40B4-BE49-F238E27FC236}">
                <a16:creationId xmlns:a16="http://schemas.microsoft.com/office/drawing/2014/main" id="{386A7890-6094-C6EB-570F-C16CF633311E}"/>
              </a:ext>
            </a:extLst>
          </p:cNvPr>
          <p:cNvSpPr>
            <a:spLocks/>
          </p:cNvSpPr>
          <p:nvPr>
            <p:custDataLst>
              <p:tags r:id="rId40"/>
            </p:custDataLst>
          </p:nvPr>
        </p:nvSpPr>
        <p:spPr bwMode="auto">
          <a:xfrm>
            <a:off x="252095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BDCB30-8D7C-4E79-B694-1AE51E1ADF7E}" type="datetime'''''''''''''''''''''''''0''''''''6'''''''''''''''''''''''''''">
              <a:rPr lang="ja-JP" altLang="en-US" sz="900" smtClean="0">
                <a:effectLst/>
                <a:sym typeface="+mn-lt"/>
              </a:rPr>
              <a:pPr marL="0" lvl="0" indent="0" algn="ctr">
                <a:spcBef>
                  <a:spcPct val="0"/>
                </a:spcBef>
                <a:buNone/>
              </a:pPr>
              <a:t>06</a:t>
            </a:fld>
            <a:endParaRPr kumimoji="1" lang="ja-JP" altLang="en-US" sz="900" dirty="0">
              <a:sym typeface="+mn-lt"/>
            </a:endParaRPr>
          </a:p>
        </p:txBody>
      </p:sp>
      <p:sp>
        <p:nvSpPr>
          <p:cNvPr id="421" name="Text Placeholder 12">
            <a:extLst>
              <a:ext uri="{FF2B5EF4-FFF2-40B4-BE49-F238E27FC236}">
                <a16:creationId xmlns:a16="http://schemas.microsoft.com/office/drawing/2014/main" id="{1BC9972A-477E-F00A-E57E-A74C7B9A9994}"/>
              </a:ext>
            </a:extLst>
          </p:cNvPr>
          <p:cNvSpPr>
            <a:spLocks/>
          </p:cNvSpPr>
          <p:nvPr>
            <p:custDataLst>
              <p:tags r:id="rId41"/>
            </p:custDataLst>
          </p:nvPr>
        </p:nvSpPr>
        <p:spPr bwMode="auto">
          <a:xfrm>
            <a:off x="358774" y="2254250"/>
            <a:ext cx="304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900" b="0" noProof="1">
                <a:sym typeface="+mn-lt"/>
              </a:rPr>
              <a:t>(百万)</a:t>
            </a:r>
          </a:p>
        </p:txBody>
      </p:sp>
      <p:sp>
        <p:nvSpPr>
          <p:cNvPr id="570" name="テキスト プレースホルダ 9">
            <a:extLst>
              <a:ext uri="{FF2B5EF4-FFF2-40B4-BE49-F238E27FC236}">
                <a16:creationId xmlns:a16="http://schemas.microsoft.com/office/drawing/2014/main" id="{032BB34A-F0FE-2E41-99CA-813296DD9A98}"/>
              </a:ext>
            </a:extLst>
          </p:cNvPr>
          <p:cNvSpPr>
            <a:spLocks/>
          </p:cNvSpPr>
          <p:nvPr>
            <p:custDataLst>
              <p:tags r:id="rId42"/>
            </p:custDataLst>
          </p:nvPr>
        </p:nvSpPr>
        <p:spPr bwMode="auto">
          <a:xfrm>
            <a:off x="281781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C7507D-3169-407F-AC88-DB7ABD85DF80}"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p:nvSpPr>
          <p:cNvPr id="571" name="テキスト プレースホルダ 9">
            <a:extLst>
              <a:ext uri="{FF2B5EF4-FFF2-40B4-BE49-F238E27FC236}">
                <a16:creationId xmlns:a16="http://schemas.microsoft.com/office/drawing/2014/main" id="{6611D3DE-8CF6-2224-09B3-CAB82FC3B7C7}"/>
              </a:ext>
            </a:extLst>
          </p:cNvPr>
          <p:cNvSpPr>
            <a:spLocks/>
          </p:cNvSpPr>
          <p:nvPr>
            <p:custDataLst>
              <p:tags r:id="rId43"/>
            </p:custDataLst>
          </p:nvPr>
        </p:nvSpPr>
        <p:spPr bwMode="auto">
          <a:xfrm>
            <a:off x="311308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013B44-441E-4F2F-A55E-0CDDE7ADC0F4}"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572" name="テキスト プレースホルダ 9">
            <a:extLst>
              <a:ext uri="{FF2B5EF4-FFF2-40B4-BE49-F238E27FC236}">
                <a16:creationId xmlns:a16="http://schemas.microsoft.com/office/drawing/2014/main" id="{EC0C9494-B2A9-03AA-82CF-7D43B7E78F1C}"/>
              </a:ext>
            </a:extLst>
          </p:cNvPr>
          <p:cNvSpPr>
            <a:spLocks/>
          </p:cNvSpPr>
          <p:nvPr>
            <p:custDataLst>
              <p:tags r:id="rId44"/>
            </p:custDataLst>
          </p:nvPr>
        </p:nvSpPr>
        <p:spPr bwMode="auto">
          <a:xfrm>
            <a:off x="340995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942DDD-F6AC-48EB-B07A-6ED54D39811F}" type="datetime'''''''''''''''''''''''''''''0''''''''''''''''''''''9'''''">
              <a:rPr lang="ja-JP" altLang="en-US" sz="900" smtClean="0">
                <a:effectLst/>
                <a:sym typeface="+mn-lt"/>
              </a:rPr>
              <a:pPr marL="0" lvl="0" indent="0" algn="ctr">
                <a:spcBef>
                  <a:spcPct val="0"/>
                </a:spcBef>
                <a:buNone/>
              </a:pPr>
              <a:t>09</a:t>
            </a:fld>
            <a:endParaRPr kumimoji="1" lang="ja-JP" altLang="en-US" sz="900" dirty="0">
              <a:sym typeface="+mn-lt"/>
            </a:endParaRPr>
          </a:p>
        </p:txBody>
      </p:sp>
      <p:sp>
        <p:nvSpPr>
          <p:cNvPr id="573" name="テキスト プレースホルダ 9">
            <a:extLst>
              <a:ext uri="{FF2B5EF4-FFF2-40B4-BE49-F238E27FC236}">
                <a16:creationId xmlns:a16="http://schemas.microsoft.com/office/drawing/2014/main" id="{63203887-293D-041F-6299-F43043E0CD06}"/>
              </a:ext>
            </a:extLst>
          </p:cNvPr>
          <p:cNvSpPr>
            <a:spLocks/>
          </p:cNvSpPr>
          <p:nvPr>
            <p:custDataLst>
              <p:tags r:id="rId45"/>
            </p:custDataLst>
          </p:nvPr>
        </p:nvSpPr>
        <p:spPr bwMode="auto">
          <a:xfrm>
            <a:off x="370681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860258-E296-49A3-9F8D-E8A693F68326}" type="datetime'''''''''''''''''''''''''''''''''''1''''''''''''''''0'">
              <a:rPr lang="ja-JP" altLang="en-US" sz="900" smtClean="0">
                <a:effectLst/>
                <a:sym typeface="+mn-lt"/>
              </a:rPr>
              <a:pPr marL="0" lvl="0" indent="0" algn="ctr">
                <a:spcBef>
                  <a:spcPct val="0"/>
                </a:spcBef>
                <a:buNone/>
              </a:pPr>
              <a:t>10</a:t>
            </a:fld>
            <a:endParaRPr kumimoji="1" lang="ja-JP" altLang="en-US" sz="900" dirty="0">
              <a:sym typeface="+mn-lt"/>
            </a:endParaRPr>
          </a:p>
        </p:txBody>
      </p:sp>
      <p:sp>
        <p:nvSpPr>
          <p:cNvPr id="574" name="テキスト プレースホルダ 9">
            <a:extLst>
              <a:ext uri="{FF2B5EF4-FFF2-40B4-BE49-F238E27FC236}">
                <a16:creationId xmlns:a16="http://schemas.microsoft.com/office/drawing/2014/main" id="{28D678A5-2D8B-A47C-A356-A41502EAAA95}"/>
              </a:ext>
            </a:extLst>
          </p:cNvPr>
          <p:cNvSpPr>
            <a:spLocks/>
          </p:cNvSpPr>
          <p:nvPr>
            <p:custDataLst>
              <p:tags r:id="rId46"/>
            </p:custDataLst>
          </p:nvPr>
        </p:nvSpPr>
        <p:spPr bwMode="auto">
          <a:xfrm>
            <a:off x="400367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4D308B-06AA-4CC6-BF9A-EBC6CDA43C02}"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575" name="テキスト プレースホルダ 9">
            <a:extLst>
              <a:ext uri="{FF2B5EF4-FFF2-40B4-BE49-F238E27FC236}">
                <a16:creationId xmlns:a16="http://schemas.microsoft.com/office/drawing/2014/main" id="{8AE660DC-C4FE-5906-01B0-A86A3DAC1214}"/>
              </a:ext>
            </a:extLst>
          </p:cNvPr>
          <p:cNvSpPr>
            <a:spLocks/>
          </p:cNvSpPr>
          <p:nvPr>
            <p:custDataLst>
              <p:tags r:id="rId47"/>
            </p:custDataLst>
          </p:nvPr>
        </p:nvSpPr>
        <p:spPr bwMode="auto">
          <a:xfrm>
            <a:off x="430053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85D9FD-AB08-470C-9CDE-6B5E1208ED0B}" type="datetime'''''''''''''''''''1''''''''2'''''''''''''''''">
              <a:rPr lang="ja-JP" altLang="en-US" sz="900" smtClean="0">
                <a:effectLst/>
                <a:sym typeface="+mn-lt"/>
              </a:rPr>
              <a:pPr marL="0" lvl="0" indent="0" algn="ctr">
                <a:spcBef>
                  <a:spcPct val="0"/>
                </a:spcBef>
                <a:buNone/>
              </a:pPr>
              <a:t>12</a:t>
            </a:fld>
            <a:endParaRPr kumimoji="1" lang="ja-JP" altLang="en-US" sz="900" dirty="0">
              <a:sym typeface="+mn-lt"/>
            </a:endParaRPr>
          </a:p>
        </p:txBody>
      </p:sp>
      <p:sp>
        <p:nvSpPr>
          <p:cNvPr id="384" name="テキスト プレースホルダ 9">
            <a:extLst>
              <a:ext uri="{FF2B5EF4-FFF2-40B4-BE49-F238E27FC236}">
                <a16:creationId xmlns:a16="http://schemas.microsoft.com/office/drawing/2014/main" id="{E1CBD14D-5E1A-D9C3-0B36-CEF550A3B800}"/>
              </a:ext>
            </a:extLst>
          </p:cNvPr>
          <p:cNvSpPr>
            <a:spLocks/>
          </p:cNvSpPr>
          <p:nvPr>
            <p:custDataLst>
              <p:tags r:id="rId48"/>
            </p:custDataLst>
          </p:nvPr>
        </p:nvSpPr>
        <p:spPr bwMode="auto">
          <a:xfrm>
            <a:off x="459740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D52BC-26E6-495E-A329-0F67B39C66C4}" type="datetime'''''''''''''''''''''''1''3'''''''''''''''''''''''''''''">
              <a:rPr lang="ja-JP" altLang="en-US" sz="900" smtClean="0">
                <a:effectLst/>
                <a:sym typeface="+mn-lt"/>
              </a:rPr>
              <a:pPr marL="0" lvl="0" indent="0" algn="ctr">
                <a:spcBef>
                  <a:spcPct val="0"/>
                </a:spcBef>
                <a:buNone/>
              </a:pPr>
              <a:t>13</a:t>
            </a:fld>
            <a:endParaRPr kumimoji="1" lang="ja-JP" altLang="en-US" sz="900" dirty="0">
              <a:sym typeface="+mn-lt"/>
            </a:endParaRPr>
          </a:p>
        </p:txBody>
      </p:sp>
      <p:sp>
        <p:nvSpPr>
          <p:cNvPr id="389" name="テキスト プレースホルダ 9">
            <a:extLst>
              <a:ext uri="{FF2B5EF4-FFF2-40B4-BE49-F238E27FC236}">
                <a16:creationId xmlns:a16="http://schemas.microsoft.com/office/drawing/2014/main" id="{20AA9257-1FE3-22C6-DAA6-9E4ECF29BFB7}"/>
              </a:ext>
            </a:extLst>
          </p:cNvPr>
          <p:cNvSpPr>
            <a:spLocks/>
          </p:cNvSpPr>
          <p:nvPr>
            <p:custDataLst>
              <p:tags r:id="rId49"/>
            </p:custDataLst>
          </p:nvPr>
        </p:nvSpPr>
        <p:spPr bwMode="auto">
          <a:xfrm>
            <a:off x="608012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B1570E-47F2-49C7-AD39-514451ACC60A}" type="datetime'''''''''''''''''''''''''''''1''''''''''''''''8'''''''''''''''">
              <a:rPr lang="ja-JP" altLang="en-US" sz="900" smtClean="0">
                <a:effectLst/>
                <a:sym typeface="+mn-lt"/>
              </a:rPr>
              <a:pPr marL="0" lvl="0" indent="0" algn="ctr">
                <a:spcBef>
                  <a:spcPct val="0"/>
                </a:spcBef>
                <a:buNone/>
              </a:pPr>
              <a:t>18</a:t>
            </a:fld>
            <a:endParaRPr kumimoji="1" lang="ja-JP" altLang="en-US" sz="900" dirty="0">
              <a:sym typeface="+mn-lt"/>
            </a:endParaRPr>
          </a:p>
        </p:txBody>
      </p:sp>
      <p:sp>
        <p:nvSpPr>
          <p:cNvPr id="385" name="テキスト プレースホルダ 9">
            <a:extLst>
              <a:ext uri="{FF2B5EF4-FFF2-40B4-BE49-F238E27FC236}">
                <a16:creationId xmlns:a16="http://schemas.microsoft.com/office/drawing/2014/main" id="{E74821BD-D8ED-79E8-4DB4-E32C9432DFA2}"/>
              </a:ext>
            </a:extLst>
          </p:cNvPr>
          <p:cNvSpPr>
            <a:spLocks/>
          </p:cNvSpPr>
          <p:nvPr>
            <p:custDataLst>
              <p:tags r:id="rId50"/>
            </p:custDataLst>
          </p:nvPr>
        </p:nvSpPr>
        <p:spPr bwMode="auto">
          <a:xfrm>
            <a:off x="489267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6D4030-45A0-4F61-94F1-4C12AF696F86}" type="datetime'''''''''''''''''''''1''''''''''''''''''''''''''''4'''''''''">
              <a:rPr lang="ja-JP" altLang="en-US" sz="900" smtClean="0">
                <a:effectLst/>
                <a:sym typeface="+mn-lt"/>
              </a:rPr>
              <a:pPr marL="0" lvl="0" indent="0" algn="ctr">
                <a:spcBef>
                  <a:spcPct val="0"/>
                </a:spcBef>
                <a:buNone/>
              </a:pPr>
              <a:t>14</a:t>
            </a:fld>
            <a:endParaRPr kumimoji="1" lang="ja-JP" altLang="en-US" sz="900" dirty="0">
              <a:sym typeface="+mn-lt"/>
            </a:endParaRPr>
          </a:p>
        </p:txBody>
      </p:sp>
      <p:sp>
        <p:nvSpPr>
          <p:cNvPr id="386" name="テキスト プレースホルダ 9">
            <a:extLst>
              <a:ext uri="{FF2B5EF4-FFF2-40B4-BE49-F238E27FC236}">
                <a16:creationId xmlns:a16="http://schemas.microsoft.com/office/drawing/2014/main" id="{5F6C1DAC-71B5-E535-C6A6-2F7D8B8C49DF}"/>
              </a:ext>
            </a:extLst>
          </p:cNvPr>
          <p:cNvSpPr>
            <a:spLocks/>
          </p:cNvSpPr>
          <p:nvPr>
            <p:custDataLst>
              <p:tags r:id="rId51"/>
            </p:custDataLst>
          </p:nvPr>
        </p:nvSpPr>
        <p:spPr bwMode="auto">
          <a:xfrm>
            <a:off x="518953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4E1339-DF57-4C54-88D8-3591A9BB307D}" type="datetime'''''''''''''''''''1''''5'''">
              <a:rPr lang="ja-JP" altLang="en-US" sz="900" smtClean="0">
                <a:effectLst/>
                <a:sym typeface="+mn-lt"/>
              </a:rPr>
              <a:pPr marL="0" lvl="0" indent="0" algn="ctr">
                <a:spcBef>
                  <a:spcPct val="0"/>
                </a:spcBef>
                <a:buNone/>
              </a:pPr>
              <a:t>15</a:t>
            </a:fld>
            <a:endParaRPr kumimoji="1" lang="ja-JP" altLang="en-US" sz="900" dirty="0">
              <a:sym typeface="+mn-lt"/>
            </a:endParaRPr>
          </a:p>
        </p:txBody>
      </p:sp>
      <p:sp>
        <p:nvSpPr>
          <p:cNvPr id="394" name="テキスト プレースホルダ 9">
            <a:extLst>
              <a:ext uri="{FF2B5EF4-FFF2-40B4-BE49-F238E27FC236}">
                <a16:creationId xmlns:a16="http://schemas.microsoft.com/office/drawing/2014/main" id="{651B5C81-1008-5CD7-157A-BBA0D02854CF}"/>
              </a:ext>
            </a:extLst>
          </p:cNvPr>
          <p:cNvSpPr>
            <a:spLocks/>
          </p:cNvSpPr>
          <p:nvPr>
            <p:custDataLst>
              <p:tags r:id="rId52"/>
            </p:custDataLst>
          </p:nvPr>
        </p:nvSpPr>
        <p:spPr bwMode="auto">
          <a:xfrm>
            <a:off x="756285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4A609-86D5-4D0A-9070-4CE08DACD355}" type="datetime'''''''''''''''''''''''''''''''2''''''''3'''''''''''''">
              <a:rPr lang="ja-JP" altLang="en-US" sz="900" smtClean="0">
                <a:effectLst/>
                <a:sym typeface="+mn-lt"/>
              </a:rPr>
              <a:pPr marL="0" lvl="0" indent="0" algn="ctr">
                <a:spcBef>
                  <a:spcPct val="0"/>
                </a:spcBef>
                <a:buNone/>
              </a:pPr>
              <a:t>23</a:t>
            </a:fld>
            <a:endParaRPr kumimoji="1" lang="ja-JP" altLang="en-US" sz="900" dirty="0">
              <a:sym typeface="+mn-lt"/>
            </a:endParaRPr>
          </a:p>
        </p:txBody>
      </p:sp>
      <p:sp>
        <p:nvSpPr>
          <p:cNvPr id="401" name="テキスト プレースホルダ 9">
            <a:extLst>
              <a:ext uri="{FF2B5EF4-FFF2-40B4-BE49-F238E27FC236}">
                <a16:creationId xmlns:a16="http://schemas.microsoft.com/office/drawing/2014/main" id="{F49A50D2-5985-5A9A-2966-3ED6F2D2C667}"/>
              </a:ext>
            </a:extLst>
          </p:cNvPr>
          <p:cNvSpPr>
            <a:spLocks/>
          </p:cNvSpPr>
          <p:nvPr>
            <p:custDataLst>
              <p:tags r:id="rId53"/>
            </p:custDataLst>
          </p:nvPr>
        </p:nvSpPr>
        <p:spPr bwMode="auto">
          <a:xfrm>
            <a:off x="845185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E70AD8-AACE-4F0C-B749-18F3B2083FB3}" type="datetime'''''''''''''''''''''''''''''''''''''3''''''''''''''''0'''''''">
              <a:rPr lang="ja-JP" altLang="en-US" sz="900" smtClean="0">
                <a:effectLst/>
                <a:sym typeface="+mn-lt"/>
              </a:rPr>
              <a:pPr marL="0" lvl="0" indent="0" algn="ctr">
                <a:spcBef>
                  <a:spcPct val="0"/>
                </a:spcBef>
                <a:buNone/>
              </a:pPr>
              <a:t>30</a:t>
            </a:fld>
            <a:endParaRPr kumimoji="1" lang="ja-JP" altLang="en-US" sz="900" dirty="0">
              <a:sym typeface="+mn-lt"/>
            </a:endParaRPr>
          </a:p>
        </p:txBody>
      </p:sp>
      <p:sp>
        <p:nvSpPr>
          <p:cNvPr id="390" name="テキスト プレースホルダ 9">
            <a:extLst>
              <a:ext uri="{FF2B5EF4-FFF2-40B4-BE49-F238E27FC236}">
                <a16:creationId xmlns:a16="http://schemas.microsoft.com/office/drawing/2014/main" id="{4C88D90D-AD81-E455-A686-B80682DD3C13}"/>
              </a:ext>
            </a:extLst>
          </p:cNvPr>
          <p:cNvSpPr>
            <a:spLocks/>
          </p:cNvSpPr>
          <p:nvPr>
            <p:custDataLst>
              <p:tags r:id="rId54"/>
            </p:custDataLst>
          </p:nvPr>
        </p:nvSpPr>
        <p:spPr bwMode="auto">
          <a:xfrm>
            <a:off x="637698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C92856-A02C-4150-AE45-B072F26E9E4E}" type="datetime'''''''''''''''''''''''1''9'''''''''''''''''''''''''''">
              <a:rPr lang="ja-JP" altLang="en-US" sz="900" smtClean="0">
                <a:effectLst/>
                <a:sym typeface="+mn-lt"/>
              </a:rPr>
              <a:pPr marL="0" lvl="0" indent="0" algn="ctr">
                <a:spcBef>
                  <a:spcPct val="0"/>
                </a:spcBef>
                <a:buNone/>
              </a:pPr>
              <a:t>19</a:t>
            </a:fld>
            <a:endParaRPr kumimoji="1" lang="ja-JP" altLang="en-US" sz="900" dirty="0">
              <a:sym typeface="+mn-lt"/>
            </a:endParaRPr>
          </a:p>
        </p:txBody>
      </p:sp>
      <p:sp>
        <p:nvSpPr>
          <p:cNvPr id="402" name="テキスト プレースホルダ 9">
            <a:extLst>
              <a:ext uri="{FF2B5EF4-FFF2-40B4-BE49-F238E27FC236}">
                <a16:creationId xmlns:a16="http://schemas.microsoft.com/office/drawing/2014/main" id="{7ACE55BD-3507-BF4E-E8C3-80BBBB093332}"/>
              </a:ext>
            </a:extLst>
          </p:cNvPr>
          <p:cNvSpPr>
            <a:spLocks/>
          </p:cNvSpPr>
          <p:nvPr>
            <p:custDataLst>
              <p:tags r:id="rId55"/>
            </p:custDataLst>
          </p:nvPr>
        </p:nvSpPr>
        <p:spPr bwMode="auto">
          <a:xfrm>
            <a:off x="874871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7C6C62-8BFC-4ED0-B505-976B86ABD20B}" type="datetime'4''''''''''''''''''''''''0'''''''''''''''''''''''''''''">
              <a:rPr lang="ja-JP" altLang="en-US" sz="900" smtClean="0">
                <a:effectLst/>
                <a:sym typeface="+mn-lt"/>
              </a:rPr>
              <a:pPr marL="0" lvl="0" indent="0" algn="ctr">
                <a:spcBef>
                  <a:spcPct val="0"/>
                </a:spcBef>
                <a:buNone/>
              </a:pPr>
              <a:t>40</a:t>
            </a:fld>
            <a:endParaRPr kumimoji="1" lang="ja-JP" altLang="en-US" sz="900" dirty="0">
              <a:sym typeface="+mn-lt"/>
            </a:endParaRPr>
          </a:p>
        </p:txBody>
      </p:sp>
      <p:sp>
        <p:nvSpPr>
          <p:cNvPr id="388" name="テキスト プレースホルダ 9">
            <a:extLst>
              <a:ext uri="{FF2B5EF4-FFF2-40B4-BE49-F238E27FC236}">
                <a16:creationId xmlns:a16="http://schemas.microsoft.com/office/drawing/2014/main" id="{50EE8CC8-5A69-670F-C9F4-E9BE4FBA2CB8}"/>
              </a:ext>
            </a:extLst>
          </p:cNvPr>
          <p:cNvSpPr>
            <a:spLocks/>
          </p:cNvSpPr>
          <p:nvPr>
            <p:custDataLst>
              <p:tags r:id="rId56"/>
            </p:custDataLst>
          </p:nvPr>
        </p:nvSpPr>
        <p:spPr bwMode="auto">
          <a:xfrm>
            <a:off x="578326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2C0F33-1FB9-41FA-9BD7-79B9B6D107DA}" type="datetime'''''''''''''''''''''''''''''1''''''''''''''''''''''''''''''7'">
              <a:rPr lang="ja-JP" altLang="en-US" sz="900" smtClean="0">
                <a:effectLst/>
                <a:sym typeface="+mn-lt"/>
              </a:rPr>
              <a:pPr marL="0" lvl="0" indent="0" algn="ctr">
                <a:spcBef>
                  <a:spcPct val="0"/>
                </a:spcBef>
                <a:buNone/>
              </a:pPr>
              <a:t>17</a:t>
            </a:fld>
            <a:endParaRPr kumimoji="1" lang="ja-JP" altLang="en-US" sz="900" dirty="0">
              <a:sym typeface="+mn-lt"/>
            </a:endParaRPr>
          </a:p>
        </p:txBody>
      </p:sp>
      <p:sp>
        <p:nvSpPr>
          <p:cNvPr id="576" name="テキスト プレースホルダ 9">
            <a:extLst>
              <a:ext uri="{FF2B5EF4-FFF2-40B4-BE49-F238E27FC236}">
                <a16:creationId xmlns:a16="http://schemas.microsoft.com/office/drawing/2014/main" id="{3DC250B4-104C-9BF2-A884-1217BF619151}"/>
              </a:ext>
            </a:extLst>
          </p:cNvPr>
          <p:cNvSpPr>
            <a:spLocks/>
          </p:cNvSpPr>
          <p:nvPr>
            <p:custDataLst>
              <p:tags r:id="rId57"/>
            </p:custDataLst>
          </p:nvPr>
        </p:nvSpPr>
        <p:spPr bwMode="auto">
          <a:xfrm>
            <a:off x="904557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DF71AA-D199-4264-88A3-CFA36E73704C}" type="datetime'''''''''''''''''''''''5''''0'''''''''''''">
              <a:rPr lang="ja-JP" altLang="en-US" sz="900" smtClean="0">
                <a:effectLst/>
                <a:sym typeface="+mn-lt"/>
              </a:rPr>
              <a:pPr marL="0" lvl="0" indent="0" algn="ctr">
                <a:spcBef>
                  <a:spcPct val="0"/>
                </a:spcBef>
                <a:buNone/>
              </a:pPr>
              <a:t>50</a:t>
            </a:fld>
            <a:endParaRPr kumimoji="1" lang="ja-JP" altLang="en-US" sz="900" dirty="0">
              <a:sym typeface="+mn-lt"/>
            </a:endParaRPr>
          </a:p>
        </p:txBody>
      </p:sp>
      <p:sp>
        <p:nvSpPr>
          <p:cNvPr id="393" name="テキスト プレースホルダ 9">
            <a:extLst>
              <a:ext uri="{FF2B5EF4-FFF2-40B4-BE49-F238E27FC236}">
                <a16:creationId xmlns:a16="http://schemas.microsoft.com/office/drawing/2014/main" id="{D830CAFB-1D47-7675-E3EA-E14D342280A2}"/>
              </a:ext>
            </a:extLst>
          </p:cNvPr>
          <p:cNvSpPr>
            <a:spLocks/>
          </p:cNvSpPr>
          <p:nvPr>
            <p:custDataLst>
              <p:tags r:id="rId58"/>
            </p:custDataLst>
          </p:nvPr>
        </p:nvSpPr>
        <p:spPr bwMode="auto">
          <a:xfrm>
            <a:off x="7265988"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D93E02-6510-4003-9A0F-0C85766C44B6}" type="datetime'''''''2''2'''''''''''''">
              <a:rPr lang="ja-JP" altLang="en-US" sz="900" smtClean="0">
                <a:effectLst/>
                <a:sym typeface="+mn-lt"/>
              </a:rPr>
              <a:pPr marL="0" lvl="0" indent="0" algn="ctr">
                <a:spcBef>
                  <a:spcPct val="0"/>
                </a:spcBef>
                <a:buNone/>
              </a:pPr>
              <a:t>22</a:t>
            </a:fld>
            <a:endParaRPr kumimoji="1" lang="ja-JP" altLang="en-US" sz="900" dirty="0">
              <a:sym typeface="+mn-lt"/>
            </a:endParaRPr>
          </a:p>
        </p:txBody>
      </p:sp>
      <p:sp>
        <p:nvSpPr>
          <p:cNvPr id="11" name="テキスト プレースホルダ 9">
            <a:extLst>
              <a:ext uri="{FF2B5EF4-FFF2-40B4-BE49-F238E27FC236}">
                <a16:creationId xmlns:a16="http://schemas.microsoft.com/office/drawing/2014/main" id="{DC2AC4C5-6120-C506-0761-AFB8969F79FC}"/>
              </a:ext>
            </a:extLst>
          </p:cNvPr>
          <p:cNvSpPr>
            <a:spLocks/>
          </p:cNvSpPr>
          <p:nvPr>
            <p:custDataLst>
              <p:tags r:id="rId59"/>
            </p:custDataLst>
          </p:nvPr>
        </p:nvSpPr>
        <p:spPr bwMode="auto">
          <a:xfrm>
            <a:off x="8156575" y="3805238"/>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B35518-7729-452A-A5DF-5A656A114AF0}" type="datetime'''''''''''''''''''''''''''''''''''''''''''''''''''''''25'">
              <a:rPr lang="ja-JP" altLang="en-US" sz="900" smtClean="0"/>
              <a:pPr/>
              <a:t>25</a:t>
            </a:fld>
            <a:endParaRPr kumimoji="1" lang="ja-JP" altLang="en-US" sz="900" dirty="0">
              <a:sym typeface="+mn-lt"/>
            </a:endParaRPr>
          </a:p>
        </p:txBody>
      </p:sp>
      <p:sp>
        <p:nvSpPr>
          <p:cNvPr id="391" name="テキスト プレースホルダ 9">
            <a:extLst>
              <a:ext uri="{FF2B5EF4-FFF2-40B4-BE49-F238E27FC236}">
                <a16:creationId xmlns:a16="http://schemas.microsoft.com/office/drawing/2014/main" id="{74F76EEB-9BB5-61DF-0FBA-1073AC3D43E2}"/>
              </a:ext>
            </a:extLst>
          </p:cNvPr>
          <p:cNvSpPr>
            <a:spLocks/>
          </p:cNvSpPr>
          <p:nvPr>
            <p:custDataLst>
              <p:tags r:id="rId60"/>
            </p:custDataLst>
          </p:nvPr>
        </p:nvSpPr>
        <p:spPr bwMode="auto">
          <a:xfrm>
            <a:off x="6672263"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C0775-45E0-4E16-B563-094F8D6F5AE5}" type="datetime'''''''''''''''''''''''''''''''''''2''''''''''''''''0'">
              <a:rPr lang="ja-JP" altLang="en-US" sz="900" smtClean="0">
                <a:effectLst/>
                <a:sym typeface="+mn-lt"/>
              </a:rPr>
              <a:pPr marL="0" lvl="0" indent="0" algn="ctr">
                <a:spcBef>
                  <a:spcPct val="0"/>
                </a:spcBef>
                <a:buNone/>
              </a:pPr>
              <a:t>20</a:t>
            </a:fld>
            <a:endParaRPr kumimoji="1" lang="ja-JP" altLang="en-US" sz="900" dirty="0">
              <a:sym typeface="+mn-lt"/>
            </a:endParaRPr>
          </a:p>
        </p:txBody>
      </p:sp>
      <p:sp useBgFill="1">
        <p:nvSpPr>
          <p:cNvPr id="36" name="テキスト プレースホルダ 9">
            <a:extLst>
              <a:ext uri="{FF2B5EF4-FFF2-40B4-BE49-F238E27FC236}">
                <a16:creationId xmlns:a16="http://schemas.microsoft.com/office/drawing/2014/main" id="{C5952CB3-D1E7-CB3E-786D-BB2B45C43EE3}"/>
              </a:ext>
            </a:extLst>
          </p:cNvPr>
          <p:cNvSpPr>
            <a:spLocks/>
          </p:cNvSpPr>
          <p:nvPr>
            <p:custDataLst>
              <p:tags r:id="rId61"/>
            </p:custDataLst>
          </p:nvPr>
        </p:nvSpPr>
        <p:spPr bwMode="gray">
          <a:xfrm>
            <a:off x="8428038" y="3057526"/>
            <a:ext cx="190500" cy="136525"/>
          </a:xfrm>
          <a:prstGeom prst="rect">
            <a:avLst/>
          </a:prstGeom>
          <a:ln>
            <a:noFill/>
          </a:ln>
          <a:effectLst/>
        </p:spPr>
        <p:txBody>
          <a:bodyPr vert="horz" wrap="none" lIns="15875" tIns="0" rIns="15875"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EB5BFC-A935-4406-B3B0-DF8D6770D244}" type="datetime'''''''''''''''''''''''1''''''''''''''''''.''''''''9'''''''">
              <a:rPr lang="ja-JP" altLang="en-US" sz="900" smtClean="0">
                <a:effectLst/>
                <a:sym typeface="+mn-lt"/>
              </a:rPr>
              <a:pPr marL="0" lvl="0" indent="0" algn="ctr">
                <a:spcBef>
                  <a:spcPct val="0"/>
                </a:spcBef>
                <a:buNone/>
              </a:pPr>
              <a:t>1.9</a:t>
            </a:fld>
            <a:endParaRPr kumimoji="1" lang="ja-JP" altLang="en-US" sz="900" dirty="0">
              <a:sym typeface="+mn-lt"/>
            </a:endParaRPr>
          </a:p>
        </p:txBody>
      </p:sp>
      <p:sp>
        <p:nvSpPr>
          <p:cNvPr id="387" name="テキスト プレースホルダ 9">
            <a:extLst>
              <a:ext uri="{FF2B5EF4-FFF2-40B4-BE49-F238E27FC236}">
                <a16:creationId xmlns:a16="http://schemas.microsoft.com/office/drawing/2014/main" id="{C04682C7-898B-15C5-8F39-26FDA506B71B}"/>
              </a:ext>
            </a:extLst>
          </p:cNvPr>
          <p:cNvSpPr>
            <a:spLocks/>
          </p:cNvSpPr>
          <p:nvPr>
            <p:custDataLst>
              <p:tags r:id="rId62"/>
            </p:custDataLst>
          </p:nvPr>
        </p:nvSpPr>
        <p:spPr bwMode="auto">
          <a:xfrm>
            <a:off x="5486400"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8B2F21-6C0A-422B-AB64-2B35CEAA5421}" type="datetime'''''''''''''''''1''''''''''''''6'">
              <a:rPr lang="ja-JP" altLang="en-US" sz="900" smtClean="0">
                <a:effectLst/>
                <a:sym typeface="+mn-lt"/>
              </a:rPr>
              <a:pPr marL="0" lvl="0" indent="0" algn="ctr">
                <a:spcBef>
                  <a:spcPct val="0"/>
                </a:spcBef>
                <a:buNone/>
              </a:pPr>
              <a:t>16</a:t>
            </a:fld>
            <a:endParaRPr kumimoji="1" lang="ja-JP" altLang="en-US" sz="900" dirty="0">
              <a:sym typeface="+mn-lt"/>
            </a:endParaRPr>
          </a:p>
        </p:txBody>
      </p:sp>
      <p:sp>
        <p:nvSpPr>
          <p:cNvPr id="392" name="テキスト プレースホルダ 9">
            <a:extLst>
              <a:ext uri="{FF2B5EF4-FFF2-40B4-BE49-F238E27FC236}">
                <a16:creationId xmlns:a16="http://schemas.microsoft.com/office/drawing/2014/main" id="{1285C5AF-FA26-1129-7BAB-8C14021D6937}"/>
              </a:ext>
            </a:extLst>
          </p:cNvPr>
          <p:cNvSpPr>
            <a:spLocks/>
          </p:cNvSpPr>
          <p:nvPr>
            <p:custDataLst>
              <p:tags r:id="rId63"/>
            </p:custDataLst>
          </p:nvPr>
        </p:nvSpPr>
        <p:spPr bwMode="auto">
          <a:xfrm>
            <a:off x="6969125" y="3805239"/>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38CD8D-1FB3-4D66-9996-4FB48F7A31E2}" type="datetime'2''''''''''''''''''''''''''1'''''''''''">
              <a:rPr lang="ja-JP" altLang="en-US" sz="900" smtClean="0">
                <a:effectLst/>
                <a:sym typeface="+mn-lt"/>
              </a:rPr>
              <a:pPr marL="0" lvl="0" indent="0" algn="ctr">
                <a:spcBef>
                  <a:spcPct val="0"/>
                </a:spcBef>
                <a:buNone/>
              </a:pPr>
              <a:t>21</a:t>
            </a:fld>
            <a:endParaRPr kumimoji="1" lang="ja-JP" altLang="en-US" sz="900" dirty="0">
              <a:sym typeface="+mn-lt"/>
            </a:endParaRPr>
          </a:p>
        </p:txBody>
      </p:sp>
      <p:sp>
        <p:nvSpPr>
          <p:cNvPr id="103" name="テキスト プレースホルダ 9">
            <a:extLst>
              <a:ext uri="{FF2B5EF4-FFF2-40B4-BE49-F238E27FC236}">
                <a16:creationId xmlns:a16="http://schemas.microsoft.com/office/drawing/2014/main" id="{1D408099-42C0-1CF5-7BAA-57289ACBA002}"/>
              </a:ext>
            </a:extLst>
          </p:cNvPr>
          <p:cNvSpPr>
            <a:spLocks/>
          </p:cNvSpPr>
          <p:nvPr>
            <p:custDataLst>
              <p:tags r:id="rId64"/>
            </p:custDataLst>
          </p:nvPr>
        </p:nvSpPr>
        <p:spPr bwMode="gray">
          <a:xfrm>
            <a:off x="7770813" y="3386139"/>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962955-33D4-42E1-AC41-15836CDE7D09}" type="datetime'''23''''''''''''''''''2''''''''''.''''''''''''''''''''''''6'">
              <a:rPr lang="ja-JP" altLang="en-US" sz="900" smtClean="0">
                <a:effectLst/>
                <a:sym typeface="+mn-lt"/>
              </a:rPr>
              <a:pPr marL="0" lvl="0" indent="0" algn="ctr">
                <a:spcBef>
                  <a:spcPct val="0"/>
                </a:spcBef>
                <a:buNone/>
              </a:pPr>
              <a:t>232.6</a:t>
            </a:fld>
            <a:endParaRPr kumimoji="1" lang="ja-JP" altLang="en-US" sz="900" dirty="0">
              <a:sym typeface="+mn-lt"/>
            </a:endParaRPr>
          </a:p>
        </p:txBody>
      </p:sp>
      <p:sp>
        <p:nvSpPr>
          <p:cNvPr id="106" name="テキスト プレースホルダ 9">
            <a:extLst>
              <a:ext uri="{FF2B5EF4-FFF2-40B4-BE49-F238E27FC236}">
                <a16:creationId xmlns:a16="http://schemas.microsoft.com/office/drawing/2014/main" id="{103B5745-9C6C-55E5-8361-D1E9160FBE0F}"/>
              </a:ext>
            </a:extLst>
          </p:cNvPr>
          <p:cNvSpPr>
            <a:spLocks/>
          </p:cNvSpPr>
          <p:nvPr>
            <p:custDataLst>
              <p:tags r:id="rId65"/>
            </p:custDataLst>
          </p:nvPr>
        </p:nvSpPr>
        <p:spPr bwMode="gray">
          <a:xfrm>
            <a:off x="8362950" y="335121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7720B-E25C-4987-89CB-F0AF4C611145}" type="datetime'2''''''''''''''''''''''''''6''''''''''''2''.3'''''''">
              <a:rPr lang="ja-JP" altLang="en-US" sz="900" smtClean="0">
                <a:effectLst/>
                <a:sym typeface="+mn-lt"/>
              </a:rPr>
              <a:pPr marL="0" lvl="0" indent="0" algn="ctr">
                <a:spcBef>
                  <a:spcPct val="0"/>
                </a:spcBef>
                <a:buNone/>
              </a:pPr>
              <a:t>262.3</a:t>
            </a:fld>
            <a:endParaRPr kumimoji="1" lang="ja-JP" altLang="en-US" sz="900" dirty="0">
              <a:sym typeface="+mn-lt"/>
            </a:endParaRPr>
          </a:p>
        </p:txBody>
      </p:sp>
      <p:sp>
        <p:nvSpPr>
          <p:cNvPr id="8" name="テキスト プレースホルダ 9">
            <a:extLst>
              <a:ext uri="{FF2B5EF4-FFF2-40B4-BE49-F238E27FC236}">
                <a16:creationId xmlns:a16="http://schemas.microsoft.com/office/drawing/2014/main" id="{37E405C6-5729-46B7-0284-D01DDFC017FC}"/>
              </a:ext>
            </a:extLst>
          </p:cNvPr>
          <p:cNvSpPr>
            <a:spLocks/>
          </p:cNvSpPr>
          <p:nvPr>
            <p:custDataLst>
              <p:tags r:id="rId66"/>
            </p:custDataLst>
          </p:nvPr>
        </p:nvSpPr>
        <p:spPr bwMode="auto">
          <a:xfrm>
            <a:off x="7859713" y="3805238"/>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38B09D-DC84-4EB0-B6A9-769A29B73030}" type="datetime'''''''''''''''2''''''''''''''''''''''''''''''''''''''''''''4'">
              <a:rPr lang="ja-JP" altLang="en-US" sz="900" smtClean="0"/>
              <a:pPr/>
              <a:t>24</a:t>
            </a:fld>
            <a:endParaRPr kumimoji="1" lang="ja-JP" altLang="en-US" sz="900" dirty="0">
              <a:sym typeface="+mn-lt"/>
            </a:endParaRPr>
          </a:p>
        </p:txBody>
      </p:sp>
      <p:cxnSp>
        <p:nvCxnSpPr>
          <p:cNvPr id="430" name="Straight Connector 58">
            <a:extLst>
              <a:ext uri="{FF2B5EF4-FFF2-40B4-BE49-F238E27FC236}">
                <a16:creationId xmlns:a16="http://schemas.microsoft.com/office/drawing/2014/main" id="{6817280C-2976-30C4-8121-718E3769B1B1}"/>
              </a:ext>
            </a:extLst>
          </p:cNvPr>
          <p:cNvCxnSpPr/>
          <p:nvPr>
            <p:custDataLst>
              <p:tags r:id="rId67"/>
            </p:custDataLst>
          </p:nvPr>
        </p:nvCxnSpPr>
        <p:spPr bwMode="gray">
          <a:xfrm>
            <a:off x="5872163" y="2308225"/>
            <a:ext cx="2301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31" name="Rectangle 59">
            <a:extLst>
              <a:ext uri="{FF2B5EF4-FFF2-40B4-BE49-F238E27FC236}">
                <a16:creationId xmlns:a16="http://schemas.microsoft.com/office/drawing/2014/main" id="{4237E7A3-C7AF-EA82-C30A-B0F6981E1A2B}"/>
              </a:ext>
            </a:extLst>
          </p:cNvPr>
          <p:cNvSpPr/>
          <p:nvPr>
            <p:custDataLst>
              <p:tags r:id="rId68"/>
            </p:custDataLst>
          </p:nvPr>
        </p:nvSpPr>
        <p:spPr bwMode="gray">
          <a:xfrm>
            <a:off x="7132638" y="224155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432" name="Oval 60">
            <a:extLst>
              <a:ext uri="{FF2B5EF4-FFF2-40B4-BE49-F238E27FC236}">
                <a16:creationId xmlns:a16="http://schemas.microsoft.com/office/drawing/2014/main" id="{171D6764-3131-6881-BC15-3764D2D482B6}"/>
              </a:ext>
            </a:extLst>
          </p:cNvPr>
          <p:cNvSpPr/>
          <p:nvPr>
            <p:custDataLst>
              <p:tags r:id="rId69"/>
            </p:custDataLst>
          </p:nvPr>
        </p:nvSpPr>
        <p:spPr bwMode="gray">
          <a:xfrm>
            <a:off x="5961063" y="2282825"/>
            <a:ext cx="50800" cy="508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433" name="Text Placeholder 12">
            <a:extLst>
              <a:ext uri="{FF2B5EF4-FFF2-40B4-BE49-F238E27FC236}">
                <a16:creationId xmlns:a16="http://schemas.microsoft.com/office/drawing/2014/main" id="{44A04D7D-35A4-E2BE-9FE5-C80EFABEA3E3}"/>
              </a:ext>
            </a:extLst>
          </p:cNvPr>
          <p:cNvSpPr>
            <a:spLocks/>
          </p:cNvSpPr>
          <p:nvPr>
            <p:custDataLst>
              <p:tags r:id="rId70"/>
            </p:custDataLst>
          </p:nvPr>
        </p:nvSpPr>
        <p:spPr bwMode="auto">
          <a:xfrm>
            <a:off x="6157913" y="2236788"/>
            <a:ext cx="812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ja-JP" altLang="en-US" sz="1000" b="0" dirty="0">
                <a:latin typeface="MS PGothic" panose="020B0600070205080204" pitchFamily="34" charset="-128"/>
                <a:ea typeface="MS PGothic" panose="020B0600070205080204" pitchFamily="34" charset="-128"/>
              </a:rPr>
              <a:t>人口成長率</a:t>
            </a:r>
            <a:r>
              <a:rPr lang="en-US" altLang="ja-JP" sz="1000" b="0" dirty="0">
                <a:latin typeface="MS PGothic" panose="020B0600070205080204" pitchFamily="34" charset="-128"/>
                <a:ea typeface="MS PGothic" panose="020B0600070205080204" pitchFamily="34" charset="-128"/>
              </a:rPr>
              <a:t> (%)</a:t>
            </a:r>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34" name="Text Placeholder 12">
            <a:extLst>
              <a:ext uri="{FF2B5EF4-FFF2-40B4-BE49-F238E27FC236}">
                <a16:creationId xmlns:a16="http://schemas.microsoft.com/office/drawing/2014/main" id="{62F6600B-39DB-C359-8771-2C2D7E77910A}"/>
              </a:ext>
            </a:extLst>
          </p:cNvPr>
          <p:cNvSpPr>
            <a:spLocks/>
          </p:cNvSpPr>
          <p:nvPr>
            <p:custDataLst>
              <p:tags r:id="rId71"/>
            </p:custDataLst>
          </p:nvPr>
        </p:nvSpPr>
        <p:spPr bwMode="auto">
          <a:xfrm>
            <a:off x="7362825" y="2236788"/>
            <a:ext cx="6223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ja-JP" altLang="en-US" sz="1000" b="0" dirty="0">
                <a:latin typeface="MS PGothic" panose="020B0600070205080204" pitchFamily="34" charset="-128"/>
                <a:ea typeface="MS PGothic" panose="020B0600070205080204" pitchFamily="34" charset="-128"/>
              </a:rPr>
              <a:t>合計</a:t>
            </a:r>
            <a:r>
              <a:rPr lang="en-US" altLang="zh-TW" sz="1000" b="0" dirty="0">
                <a:latin typeface="MS PGothic" panose="020B0600070205080204" pitchFamily="34" charset="-128"/>
                <a:ea typeface="MS PGothic" panose="020B0600070205080204" pitchFamily="34" charset="-128"/>
              </a:rPr>
              <a:t> (</a:t>
            </a:r>
            <a:r>
              <a:rPr lang="ja-JP" altLang="en-US" sz="1000" b="0" dirty="0">
                <a:latin typeface="MS PGothic" panose="020B0600070205080204" pitchFamily="34" charset="-128"/>
                <a:ea typeface="MS PGothic" panose="020B0600070205080204" pitchFamily="34" charset="-128"/>
              </a:rPr>
              <a:t>百万</a:t>
            </a:r>
            <a:r>
              <a:rPr lang="en-US" altLang="zh-TW" sz="1000" b="0" dirty="0">
                <a:latin typeface="MS PGothic" panose="020B0600070205080204" pitchFamily="34" charset="-128"/>
                <a:ea typeface="MS PGothic" panose="020B0600070205080204" pitchFamily="34" charset="-128"/>
              </a:rPr>
              <a:t>)</a:t>
            </a:r>
            <a:endParaRPr kumimoji="0" lang="ja-JP" altLang="en-US" sz="800" b="0" dirty="0">
              <a:latin typeface="MS PGothic" panose="020B0600070205080204" pitchFamily="34" charset="-128"/>
              <a:ea typeface="MS PGothic" panose="020B0600070205080204" pitchFamily="34" charset="-128"/>
              <a:sym typeface="+mn-lt"/>
            </a:endParaRPr>
          </a:p>
        </p:txBody>
      </p:sp>
      <p:grpSp>
        <p:nvGrpSpPr>
          <p:cNvPr id="435" name="グループ化 7">
            <a:extLst>
              <a:ext uri="{FF2B5EF4-FFF2-40B4-BE49-F238E27FC236}">
                <a16:creationId xmlns:a16="http://schemas.microsoft.com/office/drawing/2014/main" id="{7A0F0206-24DE-8564-CC48-8FF8AEEFD474}"/>
              </a:ext>
            </a:extLst>
          </p:cNvPr>
          <p:cNvGrpSpPr/>
          <p:nvPr/>
        </p:nvGrpSpPr>
        <p:grpSpPr>
          <a:xfrm>
            <a:off x="632520" y="4164096"/>
            <a:ext cx="8640960" cy="288032"/>
            <a:chOff x="4803500" y="2113806"/>
            <a:chExt cx="5626916" cy="288032"/>
          </a:xfrm>
        </p:grpSpPr>
        <p:cxnSp>
          <p:nvCxnSpPr>
            <p:cNvPr id="436" name="直線コネクタ 59">
              <a:extLst>
                <a:ext uri="{FF2B5EF4-FFF2-40B4-BE49-F238E27FC236}">
                  <a16:creationId xmlns:a16="http://schemas.microsoft.com/office/drawing/2014/main" id="{FB1FC27E-A210-AAB7-2AA9-04780365C991}"/>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7" name="Rectangle 6">
              <a:extLst>
                <a:ext uri="{FF2B5EF4-FFF2-40B4-BE49-F238E27FC236}">
                  <a16:creationId xmlns:a16="http://schemas.microsoft.com/office/drawing/2014/main" id="{31398802-684F-2AB4-1F07-92FB2EC667E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800" noProof="1">
                  <a:solidFill>
                    <a:srgbClr val="000000"/>
                  </a:solidFill>
                  <a:latin typeface="Arial Black" pitchFamily="34" charset="0"/>
                  <a:ea typeface="HGP創英角ｺﾞｼｯｸUB" pitchFamily="50" charset="-128"/>
                </a:rPr>
                <a:t>年齢別人口構成</a:t>
              </a:r>
              <a:endParaRPr lang="zh-TW" altLang="en-US" sz="1800" noProof="1">
                <a:solidFill>
                  <a:srgbClr val="000000"/>
                </a:solidFill>
                <a:latin typeface="Arial Black" pitchFamily="34" charset="0"/>
                <a:ea typeface="HGP創英角ｺﾞｼｯｸUB" pitchFamily="50" charset="-128"/>
              </a:endParaRPr>
            </a:p>
          </p:txBody>
        </p:sp>
      </p:grpSp>
      <p:grpSp>
        <p:nvGrpSpPr>
          <p:cNvPr id="438" name="グループ化 65">
            <a:extLst>
              <a:ext uri="{FF2B5EF4-FFF2-40B4-BE49-F238E27FC236}">
                <a16:creationId xmlns:a16="http://schemas.microsoft.com/office/drawing/2014/main" id="{D637E81A-8468-9EA7-D1BF-D873563C8B4F}"/>
              </a:ext>
            </a:extLst>
          </p:cNvPr>
          <p:cNvGrpSpPr/>
          <p:nvPr/>
        </p:nvGrpSpPr>
        <p:grpSpPr>
          <a:xfrm>
            <a:off x="8369383" y="4509120"/>
            <a:ext cx="1383770" cy="2160240"/>
            <a:chOff x="6586875" y="2016372"/>
            <a:chExt cx="1390798" cy="1944217"/>
          </a:xfrm>
        </p:grpSpPr>
        <p:sp>
          <p:nvSpPr>
            <p:cNvPr id="439" name="フリーフォーム 66">
              <a:extLst>
                <a:ext uri="{FF2B5EF4-FFF2-40B4-BE49-F238E27FC236}">
                  <a16:creationId xmlns:a16="http://schemas.microsoft.com/office/drawing/2014/main" id="{C0EAD0EE-4F47-3949-9615-DD10BC6E3D7D}"/>
                </a:ext>
              </a:extLst>
            </p:cNvPr>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40" name="角丸四角形 67">
              <a:extLst>
                <a:ext uri="{FF2B5EF4-FFF2-40B4-BE49-F238E27FC236}">
                  <a16:creationId xmlns:a16="http://schemas.microsoft.com/office/drawing/2014/main" id="{814FCC02-DE01-80E7-0D1C-67A565A1B501}"/>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471" name="Straight Connector 1094">
            <a:extLst>
              <a:ext uri="{FF2B5EF4-FFF2-40B4-BE49-F238E27FC236}">
                <a16:creationId xmlns:a16="http://schemas.microsoft.com/office/drawing/2014/main" id="{749CD188-E714-3BD2-D818-63517E1A12BC}"/>
              </a:ext>
            </a:extLst>
          </p:cNvPr>
          <p:cNvCxnSpPr/>
          <p:nvPr>
            <p:custDataLst>
              <p:tags r:id="rId72"/>
            </p:custDataLst>
          </p:nvPr>
        </p:nvCxnSpPr>
        <p:spPr bwMode="auto">
          <a:xfrm>
            <a:off x="23622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7" name="Straight Connector 686">
            <a:extLst>
              <a:ext uri="{FF2B5EF4-FFF2-40B4-BE49-F238E27FC236}">
                <a16:creationId xmlns:a16="http://schemas.microsoft.com/office/drawing/2014/main" id="{2FD57786-8748-9D11-3DCA-54EC6A8625E2}"/>
              </a:ext>
            </a:extLst>
          </p:cNvPr>
          <p:cNvCxnSpPr>
            <a:cxnSpLocks/>
          </p:cNvCxnSpPr>
          <p:nvPr>
            <p:custDataLst>
              <p:tags r:id="rId73"/>
            </p:custDataLst>
          </p:nvPr>
        </p:nvCxnSpPr>
        <p:spPr bwMode="auto">
          <a:xfrm flipV="1">
            <a:off x="7423150" y="538003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3" name="Straight Connector 402">
            <a:extLst>
              <a:ext uri="{FF2B5EF4-FFF2-40B4-BE49-F238E27FC236}">
                <a16:creationId xmlns:a16="http://schemas.microsoft.com/office/drawing/2014/main" id="{9CFFCCCD-5399-552A-E591-CC9E5E5D2BBF}"/>
              </a:ext>
            </a:extLst>
          </p:cNvPr>
          <p:cNvCxnSpPr/>
          <p:nvPr>
            <p:custDataLst>
              <p:tags r:id="rId74"/>
            </p:custDataLst>
          </p:nvPr>
        </p:nvCxnSpPr>
        <p:spPr bwMode="auto">
          <a:xfrm>
            <a:off x="8018463"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5" name="Straight Connector 1053">
            <a:extLst>
              <a:ext uri="{FF2B5EF4-FFF2-40B4-BE49-F238E27FC236}">
                <a16:creationId xmlns:a16="http://schemas.microsoft.com/office/drawing/2014/main" id="{0821C883-EB56-FF29-C4EC-8651AFA1D614}"/>
              </a:ext>
            </a:extLst>
          </p:cNvPr>
          <p:cNvCxnSpPr/>
          <p:nvPr>
            <p:custDataLst>
              <p:tags r:id="rId75"/>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3" name="Straight Connector 1080">
            <a:extLst>
              <a:ext uri="{FF2B5EF4-FFF2-40B4-BE49-F238E27FC236}">
                <a16:creationId xmlns:a16="http://schemas.microsoft.com/office/drawing/2014/main" id="{F366C3C8-25EE-9C26-FF5E-EADC95DF1AA9}"/>
              </a:ext>
            </a:extLst>
          </p:cNvPr>
          <p:cNvCxnSpPr/>
          <p:nvPr>
            <p:custDataLst>
              <p:tags r:id="rId76"/>
            </p:custDataLst>
          </p:nvPr>
        </p:nvCxnSpPr>
        <p:spPr bwMode="auto">
          <a:xfrm>
            <a:off x="874713" y="54117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972D6E13-1F78-0103-AC3A-89A2F49AA612}"/>
              </a:ext>
            </a:extLst>
          </p:cNvPr>
          <p:cNvCxnSpPr/>
          <p:nvPr>
            <p:custDataLst>
              <p:tags r:id="rId77"/>
            </p:custDataLst>
          </p:nvPr>
        </p:nvCxnSpPr>
        <p:spPr bwMode="auto">
          <a:xfrm>
            <a:off x="874713"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4" name="Straight Connector 1082">
            <a:extLst>
              <a:ext uri="{FF2B5EF4-FFF2-40B4-BE49-F238E27FC236}">
                <a16:creationId xmlns:a16="http://schemas.microsoft.com/office/drawing/2014/main" id="{B00FA6B2-FE07-00C0-367E-5AF35A783FD1}"/>
              </a:ext>
            </a:extLst>
          </p:cNvPr>
          <p:cNvCxnSpPr/>
          <p:nvPr>
            <p:custDataLst>
              <p:tags r:id="rId78"/>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5" name="Straight Connector 1083">
            <a:extLst>
              <a:ext uri="{FF2B5EF4-FFF2-40B4-BE49-F238E27FC236}">
                <a16:creationId xmlns:a16="http://schemas.microsoft.com/office/drawing/2014/main" id="{B561C8B0-0A94-039D-D61D-C8D01A94A107}"/>
              </a:ext>
            </a:extLst>
          </p:cNvPr>
          <p:cNvCxnSpPr/>
          <p:nvPr>
            <p:custDataLst>
              <p:tags r:id="rId79"/>
            </p:custDataLst>
          </p:nvPr>
        </p:nvCxnSpPr>
        <p:spPr bwMode="auto">
          <a:xfrm>
            <a:off x="1171575" y="54117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803EFF7C-51A1-C752-DBC9-C6AFFEC1F967}"/>
              </a:ext>
            </a:extLst>
          </p:cNvPr>
          <p:cNvCxnSpPr/>
          <p:nvPr>
            <p:custDataLst>
              <p:tags r:id="rId80"/>
            </p:custDataLst>
          </p:nvPr>
        </p:nvCxnSpPr>
        <p:spPr bwMode="auto">
          <a:xfrm>
            <a:off x="1171575"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6" name="Straight Connector 1085">
            <a:extLst>
              <a:ext uri="{FF2B5EF4-FFF2-40B4-BE49-F238E27FC236}">
                <a16:creationId xmlns:a16="http://schemas.microsoft.com/office/drawing/2014/main" id="{A1CA6AD4-1AE1-574F-5F9E-305E95556F6F}"/>
              </a:ext>
            </a:extLst>
          </p:cNvPr>
          <p:cNvCxnSpPr/>
          <p:nvPr>
            <p:custDataLst>
              <p:tags r:id="rId81"/>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7" name="Straight Connector 1086">
            <a:extLst>
              <a:ext uri="{FF2B5EF4-FFF2-40B4-BE49-F238E27FC236}">
                <a16:creationId xmlns:a16="http://schemas.microsoft.com/office/drawing/2014/main" id="{04911DD0-BDF2-8B89-329B-9A294B7CA694}"/>
              </a:ext>
            </a:extLst>
          </p:cNvPr>
          <p:cNvCxnSpPr/>
          <p:nvPr>
            <p:custDataLst>
              <p:tags r:id="rId82"/>
            </p:custDataLst>
          </p:nvPr>
        </p:nvCxnSpPr>
        <p:spPr bwMode="auto">
          <a:xfrm>
            <a:off x="1470025" y="54117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556D2D57-55C0-24A8-D682-D4BE840EEC49}"/>
              </a:ext>
            </a:extLst>
          </p:cNvPr>
          <p:cNvCxnSpPr>
            <a:cxnSpLocks/>
          </p:cNvCxnSpPr>
          <p:nvPr>
            <p:custDataLst>
              <p:tags r:id="rId83"/>
            </p:custDataLst>
          </p:nvPr>
        </p:nvCxnSpPr>
        <p:spPr bwMode="auto">
          <a:xfrm>
            <a:off x="1470025"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8" name="Straight Connector 1089">
            <a:extLst>
              <a:ext uri="{FF2B5EF4-FFF2-40B4-BE49-F238E27FC236}">
                <a16:creationId xmlns:a16="http://schemas.microsoft.com/office/drawing/2014/main" id="{F1C231F9-6257-CDDB-323B-B35B339970F3}"/>
              </a:ext>
            </a:extLst>
          </p:cNvPr>
          <p:cNvCxnSpPr/>
          <p:nvPr>
            <p:custDataLst>
              <p:tags r:id="rId84"/>
            </p:custDataLst>
          </p:nvPr>
        </p:nvCxnSpPr>
        <p:spPr bwMode="auto">
          <a:xfrm>
            <a:off x="17668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2" name="Straight Connector 1076">
            <a:extLst>
              <a:ext uri="{FF2B5EF4-FFF2-40B4-BE49-F238E27FC236}">
                <a16:creationId xmlns:a16="http://schemas.microsoft.com/office/drawing/2014/main" id="{F1D3F621-0781-3ECC-44CC-71CA0E7F7AC3}"/>
              </a:ext>
            </a:extLst>
          </p:cNvPr>
          <p:cNvCxnSpPr/>
          <p:nvPr>
            <p:custDataLst>
              <p:tags r:id="rId85"/>
            </p:custDataLst>
          </p:nvPr>
        </p:nvCxnSpPr>
        <p:spPr bwMode="auto">
          <a:xfrm>
            <a:off x="1766888" y="54133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AF5FE7A-0E5D-E768-5CE4-384A6F2571A5}"/>
              </a:ext>
            </a:extLst>
          </p:cNvPr>
          <p:cNvCxnSpPr/>
          <p:nvPr>
            <p:custDataLst>
              <p:tags r:id="rId86"/>
            </p:custDataLst>
          </p:nvPr>
        </p:nvCxnSpPr>
        <p:spPr bwMode="auto">
          <a:xfrm>
            <a:off x="1766888"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9" name="Straight Connector 1091">
            <a:extLst>
              <a:ext uri="{FF2B5EF4-FFF2-40B4-BE49-F238E27FC236}">
                <a16:creationId xmlns:a16="http://schemas.microsoft.com/office/drawing/2014/main" id="{35D936A2-9382-E73C-C26C-342F207881FD}"/>
              </a:ext>
            </a:extLst>
          </p:cNvPr>
          <p:cNvCxnSpPr/>
          <p:nvPr>
            <p:custDataLst>
              <p:tags r:id="rId87"/>
            </p:custDataLst>
          </p:nvPr>
        </p:nvCxnSpPr>
        <p:spPr bwMode="auto">
          <a:xfrm>
            <a:off x="20653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0" name="Straight Connector 1092">
            <a:extLst>
              <a:ext uri="{FF2B5EF4-FFF2-40B4-BE49-F238E27FC236}">
                <a16:creationId xmlns:a16="http://schemas.microsoft.com/office/drawing/2014/main" id="{41D89BDB-D8ED-F98D-0EE9-D0528613A42F}"/>
              </a:ext>
            </a:extLst>
          </p:cNvPr>
          <p:cNvCxnSpPr>
            <a:cxnSpLocks/>
          </p:cNvCxnSpPr>
          <p:nvPr>
            <p:custDataLst>
              <p:tags r:id="rId88"/>
            </p:custDataLst>
          </p:nvPr>
        </p:nvCxnSpPr>
        <p:spPr bwMode="auto">
          <a:xfrm>
            <a:off x="2065338" y="54133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2608698E-86CA-99F5-41E4-F5B804E1B05D}"/>
              </a:ext>
            </a:extLst>
          </p:cNvPr>
          <p:cNvCxnSpPr>
            <a:cxnSpLocks/>
          </p:cNvCxnSpPr>
          <p:nvPr>
            <p:custDataLst>
              <p:tags r:id="rId89"/>
            </p:custDataLst>
          </p:nvPr>
        </p:nvCxnSpPr>
        <p:spPr bwMode="auto">
          <a:xfrm>
            <a:off x="2065338"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2" name="Straight Connector 1095">
            <a:extLst>
              <a:ext uri="{FF2B5EF4-FFF2-40B4-BE49-F238E27FC236}">
                <a16:creationId xmlns:a16="http://schemas.microsoft.com/office/drawing/2014/main" id="{157D4CE0-80C8-C13C-CE55-6EA1DD5EC6F6}"/>
              </a:ext>
            </a:extLst>
          </p:cNvPr>
          <p:cNvCxnSpPr/>
          <p:nvPr>
            <p:custDataLst>
              <p:tags r:id="rId90"/>
            </p:custDataLst>
          </p:nvPr>
        </p:nvCxnSpPr>
        <p:spPr bwMode="auto">
          <a:xfrm>
            <a:off x="2362200" y="54149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3CED7D65-2A5E-8D65-CFBC-CE90FB5240E7}"/>
              </a:ext>
            </a:extLst>
          </p:cNvPr>
          <p:cNvCxnSpPr>
            <a:cxnSpLocks/>
          </p:cNvCxnSpPr>
          <p:nvPr>
            <p:custDataLst>
              <p:tags r:id="rId91"/>
            </p:custDataLst>
          </p:nvPr>
        </p:nvCxnSpPr>
        <p:spPr bwMode="auto">
          <a:xfrm>
            <a:off x="2362200"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1052">
            <a:extLst>
              <a:ext uri="{FF2B5EF4-FFF2-40B4-BE49-F238E27FC236}">
                <a16:creationId xmlns:a16="http://schemas.microsoft.com/office/drawing/2014/main" id="{D69E77A0-9E57-B813-1EB7-3D8E47AE9B05}"/>
              </a:ext>
            </a:extLst>
          </p:cNvPr>
          <p:cNvCxnSpPr/>
          <p:nvPr>
            <p:custDataLst>
              <p:tags r:id="rId92"/>
            </p:custDataLst>
          </p:nvPr>
        </p:nvCxnSpPr>
        <p:spPr bwMode="auto">
          <a:xfrm>
            <a:off x="26606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4" name="Straight Connector 1097">
            <a:extLst>
              <a:ext uri="{FF2B5EF4-FFF2-40B4-BE49-F238E27FC236}">
                <a16:creationId xmlns:a16="http://schemas.microsoft.com/office/drawing/2014/main" id="{13A1D11A-35D3-6FD3-0365-B1DCFEDB7EC6}"/>
              </a:ext>
            </a:extLst>
          </p:cNvPr>
          <p:cNvCxnSpPr/>
          <p:nvPr>
            <p:custDataLst>
              <p:tags r:id="rId93"/>
            </p:custDataLst>
          </p:nvPr>
        </p:nvCxnSpPr>
        <p:spPr bwMode="auto">
          <a:xfrm>
            <a:off x="2660650" y="54165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06C42558-D1D4-C317-4C52-6175DBDCDA01}"/>
              </a:ext>
            </a:extLst>
          </p:cNvPr>
          <p:cNvCxnSpPr>
            <a:cxnSpLocks/>
          </p:cNvCxnSpPr>
          <p:nvPr>
            <p:custDataLst>
              <p:tags r:id="rId94"/>
            </p:custDataLst>
          </p:nvPr>
        </p:nvCxnSpPr>
        <p:spPr bwMode="auto">
          <a:xfrm>
            <a:off x="2660650"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5" name="Straight Connector 1098">
            <a:extLst>
              <a:ext uri="{FF2B5EF4-FFF2-40B4-BE49-F238E27FC236}">
                <a16:creationId xmlns:a16="http://schemas.microsoft.com/office/drawing/2014/main" id="{BCD355B2-391D-2CBE-6A51-07F22520F7C3}"/>
              </a:ext>
            </a:extLst>
          </p:cNvPr>
          <p:cNvCxnSpPr/>
          <p:nvPr>
            <p:custDataLst>
              <p:tags r:id="rId95"/>
            </p:custDataLst>
          </p:nvPr>
        </p:nvCxnSpPr>
        <p:spPr bwMode="auto">
          <a:xfrm>
            <a:off x="29575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6" name="Straight Connector 1099">
            <a:extLst>
              <a:ext uri="{FF2B5EF4-FFF2-40B4-BE49-F238E27FC236}">
                <a16:creationId xmlns:a16="http://schemas.microsoft.com/office/drawing/2014/main" id="{40DDDD35-2F93-D241-2D56-0A3E9A448A7F}"/>
              </a:ext>
            </a:extLst>
          </p:cNvPr>
          <p:cNvCxnSpPr>
            <a:cxnSpLocks/>
          </p:cNvCxnSpPr>
          <p:nvPr>
            <p:custDataLst>
              <p:tags r:id="rId96"/>
            </p:custDataLst>
          </p:nvPr>
        </p:nvCxnSpPr>
        <p:spPr bwMode="auto">
          <a:xfrm>
            <a:off x="2957513" y="54165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BE451987-E761-D328-037D-315FF8D514A6}"/>
              </a:ext>
            </a:extLst>
          </p:cNvPr>
          <p:cNvCxnSpPr>
            <a:cxnSpLocks/>
          </p:cNvCxnSpPr>
          <p:nvPr>
            <p:custDataLst>
              <p:tags r:id="rId97"/>
            </p:custDataLst>
          </p:nvPr>
        </p:nvCxnSpPr>
        <p:spPr bwMode="auto">
          <a:xfrm>
            <a:off x="2957513"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0" name="Straight Connector 1059">
            <a:extLst>
              <a:ext uri="{FF2B5EF4-FFF2-40B4-BE49-F238E27FC236}">
                <a16:creationId xmlns:a16="http://schemas.microsoft.com/office/drawing/2014/main" id="{235C456E-98C3-3B17-FFD0-893547FBB9DD}"/>
              </a:ext>
            </a:extLst>
          </p:cNvPr>
          <p:cNvCxnSpPr/>
          <p:nvPr>
            <p:custDataLst>
              <p:tags r:id="rId98"/>
            </p:custDataLst>
          </p:nvPr>
        </p:nvCxnSpPr>
        <p:spPr bwMode="auto">
          <a:xfrm>
            <a:off x="32559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7" name="Straight Connector 1101">
            <a:extLst>
              <a:ext uri="{FF2B5EF4-FFF2-40B4-BE49-F238E27FC236}">
                <a16:creationId xmlns:a16="http://schemas.microsoft.com/office/drawing/2014/main" id="{B0D701F6-27AE-329D-680A-C88075252301}"/>
              </a:ext>
            </a:extLst>
          </p:cNvPr>
          <p:cNvCxnSpPr/>
          <p:nvPr>
            <p:custDataLst>
              <p:tags r:id="rId99"/>
            </p:custDataLst>
          </p:nvPr>
        </p:nvCxnSpPr>
        <p:spPr bwMode="auto">
          <a:xfrm>
            <a:off x="3255963" y="54181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8A0C54C2-259D-EFFB-C686-4C893F89800D}"/>
              </a:ext>
            </a:extLst>
          </p:cNvPr>
          <p:cNvCxnSpPr>
            <a:cxnSpLocks/>
          </p:cNvCxnSpPr>
          <p:nvPr>
            <p:custDataLst>
              <p:tags r:id="rId100"/>
            </p:custDataLst>
          </p:nvPr>
        </p:nvCxnSpPr>
        <p:spPr bwMode="auto">
          <a:xfrm>
            <a:off x="3255963"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1103">
            <a:extLst>
              <a:ext uri="{FF2B5EF4-FFF2-40B4-BE49-F238E27FC236}">
                <a16:creationId xmlns:a16="http://schemas.microsoft.com/office/drawing/2014/main" id="{3EEC4693-8F6B-D2DB-039F-8FE5EEB61D98}"/>
              </a:ext>
            </a:extLst>
          </p:cNvPr>
          <p:cNvCxnSpPr/>
          <p:nvPr>
            <p:custDataLst>
              <p:tags r:id="rId101"/>
            </p:custDataLst>
          </p:nvPr>
        </p:nvCxnSpPr>
        <p:spPr bwMode="auto">
          <a:xfrm>
            <a:off x="35528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1104">
            <a:extLst>
              <a:ext uri="{FF2B5EF4-FFF2-40B4-BE49-F238E27FC236}">
                <a16:creationId xmlns:a16="http://schemas.microsoft.com/office/drawing/2014/main" id="{D7D17CA4-F944-86C7-ACAD-A720CB263780}"/>
              </a:ext>
            </a:extLst>
          </p:cNvPr>
          <p:cNvCxnSpPr/>
          <p:nvPr>
            <p:custDataLst>
              <p:tags r:id="rId102"/>
            </p:custDataLst>
          </p:nvPr>
        </p:nvCxnSpPr>
        <p:spPr bwMode="auto">
          <a:xfrm>
            <a:off x="3552825" y="54197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409B1834-C9B5-2770-C029-8CA3CB6B3094}"/>
              </a:ext>
            </a:extLst>
          </p:cNvPr>
          <p:cNvCxnSpPr>
            <a:cxnSpLocks/>
          </p:cNvCxnSpPr>
          <p:nvPr>
            <p:custDataLst>
              <p:tags r:id="rId103"/>
            </p:custDataLst>
          </p:nvPr>
        </p:nvCxnSpPr>
        <p:spPr bwMode="auto">
          <a:xfrm>
            <a:off x="3552825"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0" name="Straight Connector 1106">
            <a:extLst>
              <a:ext uri="{FF2B5EF4-FFF2-40B4-BE49-F238E27FC236}">
                <a16:creationId xmlns:a16="http://schemas.microsoft.com/office/drawing/2014/main" id="{11CEC4CD-76B9-E355-A892-659B3DC4F0F5}"/>
              </a:ext>
            </a:extLst>
          </p:cNvPr>
          <p:cNvCxnSpPr/>
          <p:nvPr>
            <p:custDataLst>
              <p:tags r:id="rId104"/>
            </p:custDataLst>
          </p:nvPr>
        </p:nvCxnSpPr>
        <p:spPr bwMode="auto">
          <a:xfrm>
            <a:off x="38512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2" name="Straight Connector 1108">
            <a:extLst>
              <a:ext uri="{FF2B5EF4-FFF2-40B4-BE49-F238E27FC236}">
                <a16:creationId xmlns:a16="http://schemas.microsoft.com/office/drawing/2014/main" id="{CDCB8270-1BBC-6C9C-BF3D-A6B5078FBA53}"/>
              </a:ext>
            </a:extLst>
          </p:cNvPr>
          <p:cNvCxnSpPr/>
          <p:nvPr>
            <p:custDataLst>
              <p:tags r:id="rId105"/>
            </p:custDataLst>
          </p:nvPr>
        </p:nvCxnSpPr>
        <p:spPr bwMode="auto">
          <a:xfrm>
            <a:off x="3851275" y="54213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A47A4DA-315F-57CB-9056-46BB55181AAC}"/>
              </a:ext>
            </a:extLst>
          </p:cNvPr>
          <p:cNvCxnSpPr>
            <a:cxnSpLocks/>
          </p:cNvCxnSpPr>
          <p:nvPr>
            <p:custDataLst>
              <p:tags r:id="rId106"/>
            </p:custDataLst>
          </p:nvPr>
        </p:nvCxnSpPr>
        <p:spPr bwMode="auto">
          <a:xfrm>
            <a:off x="3851275"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0" name="Straight Connector 1074">
            <a:extLst>
              <a:ext uri="{FF2B5EF4-FFF2-40B4-BE49-F238E27FC236}">
                <a16:creationId xmlns:a16="http://schemas.microsoft.com/office/drawing/2014/main" id="{6F74CB8B-B4EA-A662-2914-876E7EA3B962}"/>
              </a:ext>
            </a:extLst>
          </p:cNvPr>
          <p:cNvCxnSpPr/>
          <p:nvPr>
            <p:custDataLst>
              <p:tags r:id="rId107"/>
            </p:custDataLst>
          </p:nvPr>
        </p:nvCxnSpPr>
        <p:spPr bwMode="auto">
          <a:xfrm>
            <a:off x="4148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1107">
            <a:extLst>
              <a:ext uri="{FF2B5EF4-FFF2-40B4-BE49-F238E27FC236}">
                <a16:creationId xmlns:a16="http://schemas.microsoft.com/office/drawing/2014/main" id="{67CDB561-EE1D-7706-9859-2BC245016F2E}"/>
              </a:ext>
            </a:extLst>
          </p:cNvPr>
          <p:cNvCxnSpPr/>
          <p:nvPr>
            <p:custDataLst>
              <p:tags r:id="rId108"/>
            </p:custDataLst>
          </p:nvPr>
        </p:nvCxnSpPr>
        <p:spPr bwMode="auto">
          <a:xfrm>
            <a:off x="4148138" y="54213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4FCE3478-5DA0-0895-0F97-693595F38C5E}"/>
              </a:ext>
            </a:extLst>
          </p:cNvPr>
          <p:cNvCxnSpPr/>
          <p:nvPr>
            <p:custDataLst>
              <p:tags r:id="rId109"/>
            </p:custDataLst>
          </p:nvPr>
        </p:nvCxnSpPr>
        <p:spPr bwMode="auto">
          <a:xfrm>
            <a:off x="4148138"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1111">
            <a:extLst>
              <a:ext uri="{FF2B5EF4-FFF2-40B4-BE49-F238E27FC236}">
                <a16:creationId xmlns:a16="http://schemas.microsoft.com/office/drawing/2014/main" id="{048E9B76-B2CD-D142-4D9D-8F5663A9E64D}"/>
              </a:ext>
            </a:extLst>
          </p:cNvPr>
          <p:cNvCxnSpPr/>
          <p:nvPr>
            <p:custDataLst>
              <p:tags r:id="rId110"/>
            </p:custDataLst>
          </p:nvPr>
        </p:nvCxnSpPr>
        <p:spPr bwMode="auto">
          <a:xfrm>
            <a:off x="44465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4" name="Straight Connector 1112">
            <a:extLst>
              <a:ext uri="{FF2B5EF4-FFF2-40B4-BE49-F238E27FC236}">
                <a16:creationId xmlns:a16="http://schemas.microsoft.com/office/drawing/2014/main" id="{6A4A5007-A38D-3678-7F8C-D5F71E8B76B9}"/>
              </a:ext>
            </a:extLst>
          </p:cNvPr>
          <p:cNvCxnSpPr/>
          <p:nvPr>
            <p:custDataLst>
              <p:tags r:id="rId111"/>
            </p:custDataLst>
          </p:nvPr>
        </p:nvCxnSpPr>
        <p:spPr bwMode="auto">
          <a:xfrm>
            <a:off x="4446588" y="54213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F9C54B62-A905-0D41-2AE3-2C068CB63BD8}"/>
              </a:ext>
            </a:extLst>
          </p:cNvPr>
          <p:cNvCxnSpPr/>
          <p:nvPr>
            <p:custDataLst>
              <p:tags r:id="rId112"/>
            </p:custDataLst>
          </p:nvPr>
        </p:nvCxnSpPr>
        <p:spPr bwMode="auto">
          <a:xfrm>
            <a:off x="4446588"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5" name="Straight Connector 1114">
            <a:extLst>
              <a:ext uri="{FF2B5EF4-FFF2-40B4-BE49-F238E27FC236}">
                <a16:creationId xmlns:a16="http://schemas.microsoft.com/office/drawing/2014/main" id="{416CA6B6-B878-5950-D38E-68F9A18713BB}"/>
              </a:ext>
            </a:extLst>
          </p:cNvPr>
          <p:cNvCxnSpPr/>
          <p:nvPr>
            <p:custDataLst>
              <p:tags r:id="rId113"/>
            </p:custDataLst>
          </p:nvPr>
        </p:nvCxnSpPr>
        <p:spPr bwMode="auto">
          <a:xfrm>
            <a:off x="4743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6" name="Straight Connector 1115">
            <a:extLst>
              <a:ext uri="{FF2B5EF4-FFF2-40B4-BE49-F238E27FC236}">
                <a16:creationId xmlns:a16="http://schemas.microsoft.com/office/drawing/2014/main" id="{FC5CB74D-E50E-AA2F-FF68-72CE53324621}"/>
              </a:ext>
            </a:extLst>
          </p:cNvPr>
          <p:cNvCxnSpPr/>
          <p:nvPr>
            <p:custDataLst>
              <p:tags r:id="rId114"/>
            </p:custDataLst>
          </p:nvPr>
        </p:nvCxnSpPr>
        <p:spPr bwMode="auto">
          <a:xfrm>
            <a:off x="4743450" y="54213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880A44D3-5571-FD98-450A-D2A9ADA399D6}"/>
              </a:ext>
            </a:extLst>
          </p:cNvPr>
          <p:cNvCxnSpPr/>
          <p:nvPr>
            <p:custDataLst>
              <p:tags r:id="rId115"/>
            </p:custDataLst>
          </p:nvPr>
        </p:nvCxnSpPr>
        <p:spPr bwMode="auto">
          <a:xfrm>
            <a:off x="4743450" y="61579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7" name="Straight Connector 1116">
            <a:extLst>
              <a:ext uri="{FF2B5EF4-FFF2-40B4-BE49-F238E27FC236}">
                <a16:creationId xmlns:a16="http://schemas.microsoft.com/office/drawing/2014/main" id="{300B3FAF-03D5-7803-7CAD-98A93F2CCFA1}"/>
              </a:ext>
            </a:extLst>
          </p:cNvPr>
          <p:cNvCxnSpPr/>
          <p:nvPr>
            <p:custDataLst>
              <p:tags r:id="rId116"/>
            </p:custDataLst>
          </p:nvPr>
        </p:nvCxnSpPr>
        <p:spPr bwMode="auto">
          <a:xfrm>
            <a:off x="5041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8" name="Straight Connector 1117">
            <a:extLst>
              <a:ext uri="{FF2B5EF4-FFF2-40B4-BE49-F238E27FC236}">
                <a16:creationId xmlns:a16="http://schemas.microsoft.com/office/drawing/2014/main" id="{622EFCF0-2BD9-6AB3-8A4C-2CF4C4670D18}"/>
              </a:ext>
            </a:extLst>
          </p:cNvPr>
          <p:cNvCxnSpPr>
            <a:cxnSpLocks/>
          </p:cNvCxnSpPr>
          <p:nvPr>
            <p:custDataLst>
              <p:tags r:id="rId117"/>
            </p:custDataLst>
          </p:nvPr>
        </p:nvCxnSpPr>
        <p:spPr bwMode="auto">
          <a:xfrm flipV="1">
            <a:off x="5041900" y="54197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826A5FF-369A-A990-D0ED-E9445E156AE1}"/>
              </a:ext>
            </a:extLst>
          </p:cNvPr>
          <p:cNvCxnSpPr/>
          <p:nvPr>
            <p:custDataLst>
              <p:tags r:id="rId118"/>
            </p:custDataLst>
          </p:nvPr>
        </p:nvCxnSpPr>
        <p:spPr bwMode="auto">
          <a:xfrm>
            <a:off x="5041900"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1" name="Straight Connector 1047">
            <a:extLst>
              <a:ext uri="{FF2B5EF4-FFF2-40B4-BE49-F238E27FC236}">
                <a16:creationId xmlns:a16="http://schemas.microsoft.com/office/drawing/2014/main" id="{1F236064-9243-D763-26C1-43266A256D90}"/>
              </a:ext>
            </a:extLst>
          </p:cNvPr>
          <p:cNvCxnSpPr/>
          <p:nvPr>
            <p:custDataLst>
              <p:tags r:id="rId119"/>
            </p:custDataLst>
          </p:nvPr>
        </p:nvCxnSpPr>
        <p:spPr bwMode="auto">
          <a:xfrm>
            <a:off x="5338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1049">
            <a:extLst>
              <a:ext uri="{FF2B5EF4-FFF2-40B4-BE49-F238E27FC236}">
                <a16:creationId xmlns:a16="http://schemas.microsoft.com/office/drawing/2014/main" id="{007ADAE4-96AC-DE59-45DD-7565778993BF}"/>
              </a:ext>
            </a:extLst>
          </p:cNvPr>
          <p:cNvCxnSpPr>
            <a:cxnSpLocks/>
          </p:cNvCxnSpPr>
          <p:nvPr>
            <p:custDataLst>
              <p:tags r:id="rId120"/>
            </p:custDataLst>
          </p:nvPr>
        </p:nvCxnSpPr>
        <p:spPr bwMode="auto">
          <a:xfrm flipV="1">
            <a:off x="5338763" y="54165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B6D84441-DBC6-77C3-C4DD-609B50307E64}"/>
              </a:ext>
            </a:extLst>
          </p:cNvPr>
          <p:cNvCxnSpPr/>
          <p:nvPr>
            <p:custDataLst>
              <p:tags r:id="rId121"/>
            </p:custDataLst>
          </p:nvPr>
        </p:nvCxnSpPr>
        <p:spPr bwMode="auto">
          <a:xfrm>
            <a:off x="5338763"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6" name="Straight Connector 1069">
            <a:extLst>
              <a:ext uri="{FF2B5EF4-FFF2-40B4-BE49-F238E27FC236}">
                <a16:creationId xmlns:a16="http://schemas.microsoft.com/office/drawing/2014/main" id="{9E1607B4-35CE-7836-A2EE-34AAD05B6EAC}"/>
              </a:ext>
            </a:extLst>
          </p:cNvPr>
          <p:cNvCxnSpPr/>
          <p:nvPr>
            <p:custDataLst>
              <p:tags r:id="rId122"/>
            </p:custDataLst>
          </p:nvPr>
        </p:nvCxnSpPr>
        <p:spPr bwMode="auto">
          <a:xfrm>
            <a:off x="5637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3" name="Straight Connector 1051">
            <a:extLst>
              <a:ext uri="{FF2B5EF4-FFF2-40B4-BE49-F238E27FC236}">
                <a16:creationId xmlns:a16="http://schemas.microsoft.com/office/drawing/2014/main" id="{5885F8AE-27F3-F74C-6B36-5B3789EFFFDB}"/>
              </a:ext>
            </a:extLst>
          </p:cNvPr>
          <p:cNvCxnSpPr>
            <a:cxnSpLocks/>
          </p:cNvCxnSpPr>
          <p:nvPr>
            <p:custDataLst>
              <p:tags r:id="rId123"/>
            </p:custDataLst>
          </p:nvPr>
        </p:nvCxnSpPr>
        <p:spPr bwMode="auto">
          <a:xfrm flipV="1">
            <a:off x="5637213" y="54133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0739433-A3DE-6526-4E20-EB68D3B6A8BB}"/>
              </a:ext>
            </a:extLst>
          </p:cNvPr>
          <p:cNvCxnSpPr/>
          <p:nvPr>
            <p:custDataLst>
              <p:tags r:id="rId124"/>
            </p:custDataLst>
          </p:nvPr>
        </p:nvCxnSpPr>
        <p:spPr bwMode="auto">
          <a:xfrm>
            <a:off x="5637213"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6" name="Straight Connector 1054">
            <a:extLst>
              <a:ext uri="{FF2B5EF4-FFF2-40B4-BE49-F238E27FC236}">
                <a16:creationId xmlns:a16="http://schemas.microsoft.com/office/drawing/2014/main" id="{AE428AF1-758A-28EA-26B8-2D0C3EB15655}"/>
              </a:ext>
            </a:extLst>
          </p:cNvPr>
          <p:cNvCxnSpPr/>
          <p:nvPr>
            <p:custDataLst>
              <p:tags r:id="rId125"/>
            </p:custDataLst>
          </p:nvPr>
        </p:nvCxnSpPr>
        <p:spPr bwMode="auto">
          <a:xfrm>
            <a:off x="59340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7" name="Straight Connector 1055">
            <a:extLst>
              <a:ext uri="{FF2B5EF4-FFF2-40B4-BE49-F238E27FC236}">
                <a16:creationId xmlns:a16="http://schemas.microsoft.com/office/drawing/2014/main" id="{BE92732A-0A20-08C2-2B4F-94FDE4887A4B}"/>
              </a:ext>
            </a:extLst>
          </p:cNvPr>
          <p:cNvCxnSpPr>
            <a:cxnSpLocks/>
          </p:cNvCxnSpPr>
          <p:nvPr>
            <p:custDataLst>
              <p:tags r:id="rId126"/>
            </p:custDataLst>
          </p:nvPr>
        </p:nvCxnSpPr>
        <p:spPr bwMode="auto">
          <a:xfrm flipV="1">
            <a:off x="5934075" y="54086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5C783A44-9A05-F66F-5069-48E7027E6F4D}"/>
              </a:ext>
            </a:extLst>
          </p:cNvPr>
          <p:cNvCxnSpPr/>
          <p:nvPr>
            <p:custDataLst>
              <p:tags r:id="rId127"/>
            </p:custDataLst>
          </p:nvPr>
        </p:nvCxnSpPr>
        <p:spPr bwMode="auto">
          <a:xfrm>
            <a:off x="5934075"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9" name="Straight Connector 1058">
            <a:extLst>
              <a:ext uri="{FF2B5EF4-FFF2-40B4-BE49-F238E27FC236}">
                <a16:creationId xmlns:a16="http://schemas.microsoft.com/office/drawing/2014/main" id="{7DE8841F-C370-2605-F22E-9DFFF7A26195}"/>
              </a:ext>
            </a:extLst>
          </p:cNvPr>
          <p:cNvCxnSpPr/>
          <p:nvPr>
            <p:custDataLst>
              <p:tags r:id="rId128"/>
            </p:custDataLst>
          </p:nvPr>
        </p:nvCxnSpPr>
        <p:spPr bwMode="auto">
          <a:xfrm>
            <a:off x="62325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1" name="Straight Connector 1060">
            <a:extLst>
              <a:ext uri="{FF2B5EF4-FFF2-40B4-BE49-F238E27FC236}">
                <a16:creationId xmlns:a16="http://schemas.microsoft.com/office/drawing/2014/main" id="{EC4487E5-F9D9-54D4-BA7E-68C9C1969EEE}"/>
              </a:ext>
            </a:extLst>
          </p:cNvPr>
          <p:cNvCxnSpPr>
            <a:cxnSpLocks/>
          </p:cNvCxnSpPr>
          <p:nvPr>
            <p:custDataLst>
              <p:tags r:id="rId129"/>
            </p:custDataLst>
          </p:nvPr>
        </p:nvCxnSpPr>
        <p:spPr bwMode="auto">
          <a:xfrm flipV="1">
            <a:off x="6232525" y="54038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CB0DC62E-4775-47E1-8CEC-13D5A79A40A8}"/>
              </a:ext>
            </a:extLst>
          </p:cNvPr>
          <p:cNvCxnSpPr/>
          <p:nvPr>
            <p:custDataLst>
              <p:tags r:id="rId130"/>
            </p:custDataLst>
          </p:nvPr>
        </p:nvCxnSpPr>
        <p:spPr bwMode="auto">
          <a:xfrm>
            <a:off x="6232525"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2" name="Straight Connector 1062">
            <a:extLst>
              <a:ext uri="{FF2B5EF4-FFF2-40B4-BE49-F238E27FC236}">
                <a16:creationId xmlns:a16="http://schemas.microsoft.com/office/drawing/2014/main" id="{627112A7-4DFF-3DAA-99AD-3D7804E5379B}"/>
              </a:ext>
            </a:extLst>
          </p:cNvPr>
          <p:cNvCxnSpPr/>
          <p:nvPr>
            <p:custDataLst>
              <p:tags r:id="rId131"/>
            </p:custDataLst>
          </p:nvPr>
        </p:nvCxnSpPr>
        <p:spPr bwMode="auto">
          <a:xfrm>
            <a:off x="65293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3" name="Straight Connector 1096">
            <a:extLst>
              <a:ext uri="{FF2B5EF4-FFF2-40B4-BE49-F238E27FC236}">
                <a16:creationId xmlns:a16="http://schemas.microsoft.com/office/drawing/2014/main" id="{0D522D95-E554-AAAD-78F0-8B014A715184}"/>
              </a:ext>
            </a:extLst>
          </p:cNvPr>
          <p:cNvCxnSpPr>
            <a:cxnSpLocks/>
          </p:cNvCxnSpPr>
          <p:nvPr>
            <p:custDataLst>
              <p:tags r:id="rId132"/>
            </p:custDataLst>
          </p:nvPr>
        </p:nvCxnSpPr>
        <p:spPr bwMode="auto">
          <a:xfrm flipV="1">
            <a:off x="6529388" y="53975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4B00EE78-51CD-7BCA-662E-F2149BF26396}"/>
              </a:ext>
            </a:extLst>
          </p:cNvPr>
          <p:cNvCxnSpPr/>
          <p:nvPr>
            <p:custDataLst>
              <p:tags r:id="rId133"/>
            </p:custDataLst>
          </p:nvPr>
        </p:nvCxnSpPr>
        <p:spPr bwMode="auto">
          <a:xfrm>
            <a:off x="6529388"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3" name="Straight Connector 1065">
            <a:extLst>
              <a:ext uri="{FF2B5EF4-FFF2-40B4-BE49-F238E27FC236}">
                <a16:creationId xmlns:a16="http://schemas.microsoft.com/office/drawing/2014/main" id="{755626E3-0D8B-EDAD-99DA-6AF49B741166}"/>
              </a:ext>
            </a:extLst>
          </p:cNvPr>
          <p:cNvCxnSpPr/>
          <p:nvPr>
            <p:custDataLst>
              <p:tags r:id="rId134"/>
            </p:custDataLst>
          </p:nvPr>
        </p:nvCxnSpPr>
        <p:spPr bwMode="auto">
          <a:xfrm>
            <a:off x="68278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1066">
            <a:extLst>
              <a:ext uri="{FF2B5EF4-FFF2-40B4-BE49-F238E27FC236}">
                <a16:creationId xmlns:a16="http://schemas.microsoft.com/office/drawing/2014/main" id="{AAA1F38F-E069-9DC2-066A-759C0330B2B3}"/>
              </a:ext>
            </a:extLst>
          </p:cNvPr>
          <p:cNvCxnSpPr>
            <a:cxnSpLocks/>
          </p:cNvCxnSpPr>
          <p:nvPr>
            <p:custDataLst>
              <p:tags r:id="rId135"/>
            </p:custDataLst>
          </p:nvPr>
        </p:nvCxnSpPr>
        <p:spPr bwMode="auto">
          <a:xfrm flipV="1">
            <a:off x="6827838" y="53927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17D54521-AD40-EABC-470E-4BCA2F78843E}"/>
              </a:ext>
            </a:extLst>
          </p:cNvPr>
          <p:cNvCxnSpPr/>
          <p:nvPr>
            <p:custDataLst>
              <p:tags r:id="rId136"/>
            </p:custDataLst>
          </p:nvPr>
        </p:nvCxnSpPr>
        <p:spPr bwMode="auto">
          <a:xfrm>
            <a:off x="6827838" y="61595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8" name="Straight Connector 1057">
            <a:extLst>
              <a:ext uri="{FF2B5EF4-FFF2-40B4-BE49-F238E27FC236}">
                <a16:creationId xmlns:a16="http://schemas.microsoft.com/office/drawing/2014/main" id="{31638B66-6643-AA1C-16D8-F5E5FABE55D8}"/>
              </a:ext>
            </a:extLst>
          </p:cNvPr>
          <p:cNvCxnSpPr/>
          <p:nvPr>
            <p:custDataLst>
              <p:tags r:id="rId137"/>
            </p:custDataLst>
          </p:nvPr>
        </p:nvCxnSpPr>
        <p:spPr bwMode="auto">
          <a:xfrm>
            <a:off x="71247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5" name="Straight Connector 1067">
            <a:extLst>
              <a:ext uri="{FF2B5EF4-FFF2-40B4-BE49-F238E27FC236}">
                <a16:creationId xmlns:a16="http://schemas.microsoft.com/office/drawing/2014/main" id="{478CBBE5-1ABD-1F83-5B90-8916FC96873C}"/>
              </a:ext>
            </a:extLst>
          </p:cNvPr>
          <p:cNvCxnSpPr>
            <a:cxnSpLocks/>
          </p:cNvCxnSpPr>
          <p:nvPr>
            <p:custDataLst>
              <p:tags r:id="rId138"/>
            </p:custDataLst>
          </p:nvPr>
        </p:nvCxnSpPr>
        <p:spPr bwMode="auto">
          <a:xfrm flipV="1">
            <a:off x="7124700" y="53863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96541E8B-5F36-DB77-DFD0-FA5AA19DD811}"/>
              </a:ext>
            </a:extLst>
          </p:cNvPr>
          <p:cNvCxnSpPr>
            <a:cxnSpLocks/>
          </p:cNvCxnSpPr>
          <p:nvPr>
            <p:custDataLst>
              <p:tags r:id="rId139"/>
            </p:custDataLst>
          </p:nvPr>
        </p:nvCxnSpPr>
        <p:spPr bwMode="auto">
          <a:xfrm flipV="1">
            <a:off x="7124700" y="61579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6" name="Straight Connector 685">
            <a:extLst>
              <a:ext uri="{FF2B5EF4-FFF2-40B4-BE49-F238E27FC236}">
                <a16:creationId xmlns:a16="http://schemas.microsoft.com/office/drawing/2014/main" id="{B6F37ED3-8904-3D62-62DC-841CD52D6DC9}"/>
              </a:ext>
            </a:extLst>
          </p:cNvPr>
          <p:cNvCxnSpPr/>
          <p:nvPr>
            <p:custDataLst>
              <p:tags r:id="rId140"/>
            </p:custDataLst>
          </p:nvPr>
        </p:nvCxnSpPr>
        <p:spPr bwMode="auto">
          <a:xfrm>
            <a:off x="74231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8" name="Straight Connector 687">
            <a:extLst>
              <a:ext uri="{FF2B5EF4-FFF2-40B4-BE49-F238E27FC236}">
                <a16:creationId xmlns:a16="http://schemas.microsoft.com/office/drawing/2014/main" id="{E59ED861-FC88-D916-F95B-3A6246760150}"/>
              </a:ext>
            </a:extLst>
          </p:cNvPr>
          <p:cNvCxnSpPr/>
          <p:nvPr>
            <p:custDataLst>
              <p:tags r:id="rId141"/>
            </p:custDataLst>
          </p:nvPr>
        </p:nvCxnSpPr>
        <p:spPr bwMode="auto">
          <a:xfrm>
            <a:off x="7423150"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2" name="Straight Connector 651">
            <a:extLst>
              <a:ext uri="{FF2B5EF4-FFF2-40B4-BE49-F238E27FC236}">
                <a16:creationId xmlns:a16="http://schemas.microsoft.com/office/drawing/2014/main" id="{35C1EFDC-1A87-BB58-7783-A6BA3DF06D77}"/>
              </a:ext>
            </a:extLst>
          </p:cNvPr>
          <p:cNvCxnSpPr>
            <a:cxnSpLocks/>
          </p:cNvCxnSpPr>
          <p:nvPr>
            <p:custDataLst>
              <p:tags r:id="rId142"/>
            </p:custDataLst>
          </p:nvPr>
        </p:nvCxnSpPr>
        <p:spPr bwMode="auto">
          <a:xfrm>
            <a:off x="77200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3" name="Straight Connector 652">
            <a:extLst>
              <a:ext uri="{FF2B5EF4-FFF2-40B4-BE49-F238E27FC236}">
                <a16:creationId xmlns:a16="http://schemas.microsoft.com/office/drawing/2014/main" id="{C712C1FB-39E1-CEB1-BF6A-F15C597D2DDC}"/>
              </a:ext>
            </a:extLst>
          </p:cNvPr>
          <p:cNvCxnSpPr>
            <a:cxnSpLocks/>
          </p:cNvCxnSpPr>
          <p:nvPr>
            <p:custDataLst>
              <p:tags r:id="rId143"/>
            </p:custDataLst>
          </p:nvPr>
        </p:nvCxnSpPr>
        <p:spPr bwMode="auto">
          <a:xfrm flipV="1">
            <a:off x="7720013" y="537210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4" name="Straight Connector 653">
            <a:extLst>
              <a:ext uri="{FF2B5EF4-FFF2-40B4-BE49-F238E27FC236}">
                <a16:creationId xmlns:a16="http://schemas.microsoft.com/office/drawing/2014/main" id="{3623DDE2-DB3D-0389-0F3A-A1BA146DC1A6}"/>
              </a:ext>
            </a:extLst>
          </p:cNvPr>
          <p:cNvCxnSpPr>
            <a:cxnSpLocks/>
          </p:cNvCxnSpPr>
          <p:nvPr>
            <p:custDataLst>
              <p:tags r:id="rId144"/>
            </p:custDataLst>
          </p:nvPr>
        </p:nvCxnSpPr>
        <p:spPr bwMode="auto">
          <a:xfrm>
            <a:off x="7720013" y="61579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7" name="Straight Connector 1070">
            <a:extLst>
              <a:ext uri="{FF2B5EF4-FFF2-40B4-BE49-F238E27FC236}">
                <a16:creationId xmlns:a16="http://schemas.microsoft.com/office/drawing/2014/main" id="{3852F8F9-E766-0BEA-13FC-52C79E6169E1}"/>
              </a:ext>
            </a:extLst>
          </p:cNvPr>
          <p:cNvCxnSpPr/>
          <p:nvPr>
            <p:custDataLst>
              <p:tags r:id="rId145"/>
            </p:custDataLst>
          </p:nvPr>
        </p:nvCxnSpPr>
        <p:spPr bwMode="auto">
          <a:xfrm>
            <a:off x="86137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8" name="Straight Connector 1071">
            <a:extLst>
              <a:ext uri="{FF2B5EF4-FFF2-40B4-BE49-F238E27FC236}">
                <a16:creationId xmlns:a16="http://schemas.microsoft.com/office/drawing/2014/main" id="{408D4FAA-8B73-DF2B-5F45-280ACC1AA181}"/>
              </a:ext>
            </a:extLst>
          </p:cNvPr>
          <p:cNvCxnSpPr>
            <a:cxnSpLocks/>
          </p:cNvCxnSpPr>
          <p:nvPr>
            <p:custDataLst>
              <p:tags r:id="rId146"/>
            </p:custDataLst>
          </p:nvPr>
        </p:nvCxnSpPr>
        <p:spPr bwMode="auto">
          <a:xfrm flipV="1">
            <a:off x="8613775" y="5281613"/>
            <a:ext cx="111125" cy="492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2F6639C5-8FD3-B70F-8474-384623D28B7B}"/>
              </a:ext>
            </a:extLst>
          </p:cNvPr>
          <p:cNvCxnSpPr>
            <a:cxnSpLocks/>
          </p:cNvCxnSpPr>
          <p:nvPr>
            <p:custDataLst>
              <p:tags r:id="rId147"/>
            </p:custDataLst>
          </p:nvPr>
        </p:nvCxnSpPr>
        <p:spPr bwMode="auto">
          <a:xfrm flipV="1">
            <a:off x="8613775" y="6148388"/>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9" name="Straight Connector 1073">
            <a:extLst>
              <a:ext uri="{FF2B5EF4-FFF2-40B4-BE49-F238E27FC236}">
                <a16:creationId xmlns:a16="http://schemas.microsoft.com/office/drawing/2014/main" id="{6F617718-F002-0FE9-F00A-F3631090E6DC}"/>
              </a:ext>
            </a:extLst>
          </p:cNvPr>
          <p:cNvCxnSpPr/>
          <p:nvPr>
            <p:custDataLst>
              <p:tags r:id="rId148"/>
            </p:custDataLst>
          </p:nvPr>
        </p:nvCxnSpPr>
        <p:spPr bwMode="auto">
          <a:xfrm>
            <a:off x="8910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1" name="Straight Connector 1075">
            <a:extLst>
              <a:ext uri="{FF2B5EF4-FFF2-40B4-BE49-F238E27FC236}">
                <a16:creationId xmlns:a16="http://schemas.microsoft.com/office/drawing/2014/main" id="{76F7452A-1595-E039-803A-BADA03B5AA7B}"/>
              </a:ext>
            </a:extLst>
          </p:cNvPr>
          <p:cNvCxnSpPr>
            <a:cxnSpLocks/>
          </p:cNvCxnSpPr>
          <p:nvPr>
            <p:custDataLst>
              <p:tags r:id="rId149"/>
            </p:custDataLst>
          </p:nvPr>
        </p:nvCxnSpPr>
        <p:spPr bwMode="auto">
          <a:xfrm flipV="1">
            <a:off x="8910638" y="5230812"/>
            <a:ext cx="111125" cy="508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1E0BCB6E-6929-4810-2F26-D50687851039}"/>
              </a:ext>
            </a:extLst>
          </p:cNvPr>
          <p:cNvCxnSpPr>
            <a:cxnSpLocks/>
          </p:cNvCxnSpPr>
          <p:nvPr>
            <p:custDataLst>
              <p:tags r:id="rId150"/>
            </p:custDataLst>
          </p:nvPr>
        </p:nvCxnSpPr>
        <p:spPr bwMode="auto">
          <a:xfrm flipV="1">
            <a:off x="8910638" y="6137276"/>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F4CDEC54-9F8D-768E-8A67-267E6AEA6843}"/>
              </a:ext>
            </a:extLst>
          </p:cNvPr>
          <p:cNvCxnSpPr>
            <a:cxnSpLocks/>
          </p:cNvCxnSpPr>
          <p:nvPr>
            <p:custDataLst>
              <p:tags r:id="rId151"/>
            </p:custDataLst>
          </p:nvPr>
        </p:nvCxnSpPr>
        <p:spPr bwMode="auto">
          <a:xfrm>
            <a:off x="83153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12DB26D1-1E4D-5ECE-C0F1-65284CDB720D}"/>
              </a:ext>
            </a:extLst>
          </p:cNvPr>
          <p:cNvCxnSpPr/>
          <p:nvPr>
            <p:custDataLst>
              <p:tags r:id="rId152"/>
            </p:custDataLst>
          </p:nvPr>
        </p:nvCxnSpPr>
        <p:spPr bwMode="auto">
          <a:xfrm flipV="1">
            <a:off x="8315325" y="5330825"/>
            <a:ext cx="111125"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482BE64A-E40E-9260-6D32-A328024A4C34}"/>
              </a:ext>
            </a:extLst>
          </p:cNvPr>
          <p:cNvCxnSpPr/>
          <p:nvPr>
            <p:custDataLst>
              <p:tags r:id="rId153"/>
            </p:custDataLst>
          </p:nvPr>
        </p:nvCxnSpPr>
        <p:spPr bwMode="auto">
          <a:xfrm flipV="1">
            <a:off x="8315325" y="61563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84C2C520-A2A7-16B8-18BF-D1D4198666B7}"/>
              </a:ext>
            </a:extLst>
          </p:cNvPr>
          <p:cNvCxnSpPr/>
          <p:nvPr>
            <p:custDataLst>
              <p:tags r:id="rId154"/>
            </p:custDataLst>
          </p:nvPr>
        </p:nvCxnSpPr>
        <p:spPr bwMode="auto">
          <a:xfrm>
            <a:off x="80184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061D514D-571B-EA7F-C949-37D3663CEF2B}"/>
              </a:ext>
            </a:extLst>
          </p:cNvPr>
          <p:cNvCxnSpPr/>
          <p:nvPr>
            <p:custDataLst>
              <p:tags r:id="rId155"/>
            </p:custDataLst>
          </p:nvPr>
        </p:nvCxnSpPr>
        <p:spPr bwMode="auto">
          <a:xfrm flipV="1">
            <a:off x="8018463" y="53657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08" name="Chart 407">
            <a:extLst>
              <a:ext uri="{FF2B5EF4-FFF2-40B4-BE49-F238E27FC236}">
                <a16:creationId xmlns:a16="http://schemas.microsoft.com/office/drawing/2014/main" id="{524A5338-330E-4597-A9D5-9111180196DF}"/>
              </a:ext>
            </a:extLst>
          </p:cNvPr>
          <p:cNvGraphicFramePr/>
          <p:nvPr>
            <p:custDataLst>
              <p:tags r:id="rId156"/>
            </p:custDataLst>
            <p:extLst>
              <p:ext uri="{D42A27DB-BD31-4B8C-83A1-F6EECF244321}">
                <p14:modId xmlns:p14="http://schemas.microsoft.com/office/powerpoint/2010/main" val="1768088777"/>
              </p:ext>
            </p:extLst>
          </p:nvPr>
        </p:nvGraphicFramePr>
        <p:xfrm>
          <a:off x="184150" y="4670425"/>
          <a:ext cx="9163050" cy="1658938"/>
        </p:xfrm>
        <a:graphic>
          <a:graphicData uri="http://schemas.openxmlformats.org/drawingml/2006/chart">
            <c:chart xmlns:c="http://schemas.openxmlformats.org/drawingml/2006/chart" xmlns:r="http://schemas.openxmlformats.org/officeDocument/2006/relationships" r:id="rId282"/>
          </a:graphicData>
        </a:graphic>
      </p:graphicFrame>
      <p:cxnSp>
        <p:nvCxnSpPr>
          <p:cNvPr id="1391" name="Straight Connector 1390">
            <a:extLst>
              <a:ext uri="{FF2B5EF4-FFF2-40B4-BE49-F238E27FC236}">
                <a16:creationId xmlns:a16="http://schemas.microsoft.com/office/drawing/2014/main" id="{864A28EB-B502-53B4-D6AA-DEB0D5733822}"/>
              </a:ext>
            </a:extLst>
          </p:cNvPr>
          <p:cNvCxnSpPr/>
          <p:nvPr>
            <p:custDataLst>
              <p:tags r:id="rId157"/>
            </p:custDataLst>
          </p:nvPr>
        </p:nvCxnSpPr>
        <p:spPr bwMode="auto">
          <a:xfrm flipH="1">
            <a:off x="9220200" y="6113463"/>
            <a:ext cx="4445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73" name="テキスト プレースホルダ 9">
            <a:extLst>
              <a:ext uri="{FF2B5EF4-FFF2-40B4-BE49-F238E27FC236}">
                <a16:creationId xmlns:a16="http://schemas.microsoft.com/office/drawing/2014/main" id="{1486E0F7-6C93-BA90-180B-4C8F0D26E1FC}"/>
              </a:ext>
            </a:extLst>
          </p:cNvPr>
          <p:cNvSpPr>
            <a:spLocks/>
          </p:cNvSpPr>
          <p:nvPr>
            <p:custDataLst>
              <p:tags r:id="rId158"/>
            </p:custDataLst>
          </p:nvPr>
        </p:nvSpPr>
        <p:spPr bwMode="gray">
          <a:xfrm>
            <a:off x="6872288" y="571500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0AB03D-9E64-41E4-9569-34FCDE04C1B9}" type="datetime'''''''''''''''''''''''''''''''''5''''''4''''.6''''''%'''''">
              <a:rPr lang="en-US" altLang="en-US" sz="800" smtClean="0">
                <a:effectLst/>
              </a:rPr>
              <a:pPr/>
              <a:t>54.6%</a:t>
            </a:fld>
            <a:endParaRPr kumimoji="1" lang="ja-JP" altLang="en-US" sz="800" dirty="0">
              <a:sym typeface="+mn-lt"/>
            </a:endParaRPr>
          </a:p>
        </p:txBody>
      </p:sp>
      <p:sp>
        <p:nvSpPr>
          <p:cNvPr id="1174" name="テキスト プレースホルダ 9">
            <a:extLst>
              <a:ext uri="{FF2B5EF4-FFF2-40B4-BE49-F238E27FC236}">
                <a16:creationId xmlns:a16="http://schemas.microsoft.com/office/drawing/2014/main" id="{D353321F-66C5-975A-B16B-7D84CBF4CB61}"/>
              </a:ext>
            </a:extLst>
          </p:cNvPr>
          <p:cNvSpPr>
            <a:spLocks/>
          </p:cNvSpPr>
          <p:nvPr>
            <p:custDataLst>
              <p:tags r:id="rId159"/>
            </p:custDataLst>
          </p:nvPr>
        </p:nvSpPr>
        <p:spPr bwMode="gray">
          <a:xfrm>
            <a:off x="6900863"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6B0F10-F5E2-41B7-9E03-426107C1B4E1}"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41" name="テキスト プレースホルダ 9">
            <a:extLst>
              <a:ext uri="{FF2B5EF4-FFF2-40B4-BE49-F238E27FC236}">
                <a16:creationId xmlns:a16="http://schemas.microsoft.com/office/drawing/2014/main" id="{1F02AA3C-533F-E4A2-2017-08EA18D2A4C5}"/>
              </a:ext>
            </a:extLst>
          </p:cNvPr>
          <p:cNvSpPr>
            <a:spLocks/>
          </p:cNvSpPr>
          <p:nvPr>
            <p:custDataLst>
              <p:tags r:id="rId160"/>
            </p:custDataLst>
          </p:nvPr>
        </p:nvSpPr>
        <p:spPr bwMode="auto">
          <a:xfrm>
            <a:off x="696753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7B14D2-4096-42BA-9DE1-2C2AA254A3F7}" type="datetime'''''''''''''''''''2''''''''''''1'''''''''''">
              <a:rPr lang="ja-JP" altLang="en-US" sz="800" smtClean="0"/>
              <a:pPr/>
              <a:t>21</a:t>
            </a:fld>
            <a:endParaRPr kumimoji="1" lang="ja-JP" altLang="en-US" sz="800" dirty="0">
              <a:sym typeface="+mn-lt"/>
            </a:endParaRPr>
          </a:p>
        </p:txBody>
      </p:sp>
      <p:sp>
        <p:nvSpPr>
          <p:cNvPr id="1175" name="テキスト プレースホルダ 9">
            <a:extLst>
              <a:ext uri="{FF2B5EF4-FFF2-40B4-BE49-F238E27FC236}">
                <a16:creationId xmlns:a16="http://schemas.microsoft.com/office/drawing/2014/main" id="{5AF8E3AE-3205-EF66-920C-5F667AFF39B5}"/>
              </a:ext>
            </a:extLst>
          </p:cNvPr>
          <p:cNvSpPr>
            <a:spLocks/>
          </p:cNvSpPr>
          <p:nvPr>
            <p:custDataLst>
              <p:tags r:id="rId161"/>
            </p:custDataLst>
          </p:nvPr>
        </p:nvSpPr>
        <p:spPr bwMode="gray">
          <a:xfrm>
            <a:off x="7170738" y="503078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2059AB-DA34-4E25-AD9F-64E672E04B91}" type="datetime'''''''''''''4''''''''''''2''''''''.''''''''''''''0''%'''''''">
              <a:rPr lang="en-US" altLang="en-US" sz="800" smtClean="0">
                <a:effectLst/>
              </a:rPr>
              <a:pPr/>
              <a:t>42.0%</a:t>
            </a:fld>
            <a:endParaRPr kumimoji="1" lang="ja-JP" altLang="en-US" sz="800" dirty="0">
              <a:sym typeface="+mn-lt"/>
            </a:endParaRPr>
          </a:p>
        </p:txBody>
      </p:sp>
      <p:sp>
        <p:nvSpPr>
          <p:cNvPr id="1176" name="テキスト プレースホルダ 9">
            <a:extLst>
              <a:ext uri="{FF2B5EF4-FFF2-40B4-BE49-F238E27FC236}">
                <a16:creationId xmlns:a16="http://schemas.microsoft.com/office/drawing/2014/main" id="{0A67FB9E-8934-C97C-910A-BF31EE7F68D7}"/>
              </a:ext>
            </a:extLst>
          </p:cNvPr>
          <p:cNvSpPr>
            <a:spLocks/>
          </p:cNvSpPr>
          <p:nvPr>
            <p:custDataLst>
              <p:tags r:id="rId162"/>
            </p:custDataLst>
          </p:nvPr>
        </p:nvSpPr>
        <p:spPr bwMode="gray">
          <a:xfrm>
            <a:off x="7170738" y="57118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9CB758-941A-4F98-9CF4-DB134B9BEE95}" type="datetime'''''''''''''''''5''''''5''''''''''.0''''''''''''%'''''''''''''">
              <a:rPr lang="en-US" altLang="en-US" sz="800" smtClean="0">
                <a:effectLst/>
              </a:rPr>
              <a:pPr/>
              <a:t>55.0%</a:t>
            </a:fld>
            <a:endParaRPr kumimoji="1" lang="ja-JP" altLang="en-US" sz="800" dirty="0">
              <a:sym typeface="+mn-lt"/>
            </a:endParaRPr>
          </a:p>
        </p:txBody>
      </p:sp>
      <p:sp>
        <p:nvSpPr>
          <p:cNvPr id="1177" name="テキスト プレースホルダ 9">
            <a:extLst>
              <a:ext uri="{FF2B5EF4-FFF2-40B4-BE49-F238E27FC236}">
                <a16:creationId xmlns:a16="http://schemas.microsoft.com/office/drawing/2014/main" id="{48E2ED94-DDE4-C6E1-BEA5-B4D64C14FDE3}"/>
              </a:ext>
            </a:extLst>
          </p:cNvPr>
          <p:cNvSpPr>
            <a:spLocks/>
          </p:cNvSpPr>
          <p:nvPr>
            <p:custDataLst>
              <p:tags r:id="rId163"/>
            </p:custDataLst>
          </p:nvPr>
        </p:nvSpPr>
        <p:spPr bwMode="gray">
          <a:xfrm>
            <a:off x="7199313"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F3AFD3-CB5D-4682-8D36-BB5B6DB4C847}"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42" name="テキスト プレースホルダ 9">
            <a:extLst>
              <a:ext uri="{FF2B5EF4-FFF2-40B4-BE49-F238E27FC236}">
                <a16:creationId xmlns:a16="http://schemas.microsoft.com/office/drawing/2014/main" id="{0DF00263-E988-2CA1-7813-5F603BC1F640}"/>
              </a:ext>
            </a:extLst>
          </p:cNvPr>
          <p:cNvSpPr>
            <a:spLocks/>
          </p:cNvSpPr>
          <p:nvPr>
            <p:custDataLst>
              <p:tags r:id="rId164"/>
            </p:custDataLst>
          </p:nvPr>
        </p:nvSpPr>
        <p:spPr bwMode="auto">
          <a:xfrm>
            <a:off x="726598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9E3B96-0C44-4958-98E1-3B6CD10A819E}" type="datetime'''2''''2'''''''''''''''''''''''''''">
              <a:rPr lang="ja-JP" altLang="en-US" sz="800" smtClean="0"/>
              <a:pPr/>
              <a:t>22</a:t>
            </a:fld>
            <a:endParaRPr kumimoji="1" lang="ja-JP" altLang="en-US" sz="800" dirty="0">
              <a:sym typeface="+mn-lt"/>
            </a:endParaRPr>
          </a:p>
        </p:txBody>
      </p:sp>
      <p:sp>
        <p:nvSpPr>
          <p:cNvPr id="1178" name="テキスト プレースホルダ 9">
            <a:extLst>
              <a:ext uri="{FF2B5EF4-FFF2-40B4-BE49-F238E27FC236}">
                <a16:creationId xmlns:a16="http://schemas.microsoft.com/office/drawing/2014/main" id="{DE2C9913-307D-9353-44A1-EA82CFB62D82}"/>
              </a:ext>
            </a:extLst>
          </p:cNvPr>
          <p:cNvSpPr>
            <a:spLocks/>
          </p:cNvSpPr>
          <p:nvPr>
            <p:custDataLst>
              <p:tags r:id="rId165"/>
            </p:custDataLst>
          </p:nvPr>
        </p:nvSpPr>
        <p:spPr bwMode="gray">
          <a:xfrm>
            <a:off x="7467600" y="502761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4DA8EA-B253-4432-920F-96534B71A3B8}" type="datetime'''''''4''''1''''''''''''''.''''''''''''''''''''''5''''''%'''''">
              <a:rPr lang="en-US" altLang="en-US" sz="800" smtClean="0">
                <a:effectLst/>
              </a:rPr>
              <a:pPr/>
              <a:t>41.5%</a:t>
            </a:fld>
            <a:endParaRPr kumimoji="1" lang="ja-JP" altLang="en-US" sz="800" dirty="0">
              <a:sym typeface="+mn-lt"/>
            </a:endParaRPr>
          </a:p>
        </p:txBody>
      </p:sp>
      <p:sp>
        <p:nvSpPr>
          <p:cNvPr id="1179" name="テキスト プレースホルダ 9">
            <a:extLst>
              <a:ext uri="{FF2B5EF4-FFF2-40B4-BE49-F238E27FC236}">
                <a16:creationId xmlns:a16="http://schemas.microsoft.com/office/drawing/2014/main" id="{D264DF30-FDEE-C847-D4B9-0813C51DF7ED}"/>
              </a:ext>
            </a:extLst>
          </p:cNvPr>
          <p:cNvSpPr>
            <a:spLocks/>
          </p:cNvSpPr>
          <p:nvPr>
            <p:custDataLst>
              <p:tags r:id="rId166"/>
            </p:custDataLst>
          </p:nvPr>
        </p:nvSpPr>
        <p:spPr bwMode="gray">
          <a:xfrm>
            <a:off x="7467600" y="570865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BB561A-03ED-43C3-A4DA-9D11A4CDC293}" type="datetime'5''5.''''''''''''''5''''''''''''%'''">
              <a:rPr lang="en-US" altLang="en-US" sz="800" smtClean="0">
                <a:effectLst/>
              </a:rPr>
              <a:pPr/>
              <a:t>55.5%</a:t>
            </a:fld>
            <a:endParaRPr kumimoji="1" lang="ja-JP" altLang="en-US" sz="800" dirty="0">
              <a:sym typeface="+mn-lt"/>
            </a:endParaRPr>
          </a:p>
        </p:txBody>
      </p:sp>
      <p:sp>
        <p:nvSpPr>
          <p:cNvPr id="1180" name="テキスト プレースホルダ 9">
            <a:extLst>
              <a:ext uri="{FF2B5EF4-FFF2-40B4-BE49-F238E27FC236}">
                <a16:creationId xmlns:a16="http://schemas.microsoft.com/office/drawing/2014/main" id="{569360C9-6D13-7140-7DA5-699A9DBBEA1F}"/>
              </a:ext>
            </a:extLst>
          </p:cNvPr>
          <p:cNvSpPr>
            <a:spLocks/>
          </p:cNvSpPr>
          <p:nvPr>
            <p:custDataLst>
              <p:tags r:id="rId167"/>
            </p:custDataLst>
          </p:nvPr>
        </p:nvSpPr>
        <p:spPr bwMode="gray">
          <a:xfrm>
            <a:off x="7496175"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8B49A5-F186-467B-ABA0-FB99CE48BC0F}"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43" name="テキスト プレースホルダ 9">
            <a:extLst>
              <a:ext uri="{FF2B5EF4-FFF2-40B4-BE49-F238E27FC236}">
                <a16:creationId xmlns:a16="http://schemas.microsoft.com/office/drawing/2014/main" id="{709CE963-19D1-728C-3475-15CB297BC4C9}"/>
              </a:ext>
            </a:extLst>
          </p:cNvPr>
          <p:cNvSpPr>
            <a:spLocks/>
          </p:cNvSpPr>
          <p:nvPr>
            <p:custDataLst>
              <p:tags r:id="rId168"/>
            </p:custDataLst>
          </p:nvPr>
        </p:nvSpPr>
        <p:spPr bwMode="auto">
          <a:xfrm>
            <a:off x="756285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58E1A-3044-4AFC-98A3-0DDB29B308B9}" type="datetime'''''''''''''''''''''''''''''''''2''''''''''''''''''3'''''''''">
              <a:rPr lang="ja-JP" altLang="en-US" sz="800" smtClean="0"/>
              <a:pPr/>
              <a:t>23</a:t>
            </a:fld>
            <a:endParaRPr kumimoji="1" lang="ja-JP" altLang="en-US" sz="800" dirty="0">
              <a:sym typeface="+mn-lt"/>
            </a:endParaRPr>
          </a:p>
        </p:txBody>
      </p:sp>
      <p:sp>
        <p:nvSpPr>
          <p:cNvPr id="1181" name="テキスト プレースホルダ 9">
            <a:extLst>
              <a:ext uri="{FF2B5EF4-FFF2-40B4-BE49-F238E27FC236}">
                <a16:creationId xmlns:a16="http://schemas.microsoft.com/office/drawing/2014/main" id="{7BDF7499-D3E1-F68E-61F7-3692A37B9054}"/>
              </a:ext>
            </a:extLst>
          </p:cNvPr>
          <p:cNvSpPr>
            <a:spLocks/>
          </p:cNvSpPr>
          <p:nvPr>
            <p:custDataLst>
              <p:tags r:id="rId169"/>
            </p:custDataLst>
          </p:nvPr>
        </p:nvSpPr>
        <p:spPr bwMode="gray">
          <a:xfrm>
            <a:off x="8361363" y="500380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612B27-6DE7-4AD9-9C5D-A790ADBA29A7}" type="datetime'38''''''''.''0''''''''%'''">
              <a:rPr lang="en-US" altLang="en-US" sz="800" smtClean="0">
                <a:effectLst/>
              </a:rPr>
              <a:pPr/>
              <a:t>38.0%</a:t>
            </a:fld>
            <a:endParaRPr kumimoji="1" lang="ja-JP" altLang="en-US" sz="800" dirty="0">
              <a:sym typeface="+mn-lt"/>
            </a:endParaRPr>
          </a:p>
        </p:txBody>
      </p:sp>
      <p:sp>
        <p:nvSpPr>
          <p:cNvPr id="1182" name="テキスト プレースホルダ 9">
            <a:extLst>
              <a:ext uri="{FF2B5EF4-FFF2-40B4-BE49-F238E27FC236}">
                <a16:creationId xmlns:a16="http://schemas.microsoft.com/office/drawing/2014/main" id="{34CF236D-0A5D-C04B-1256-8DED4FF4ECD3}"/>
              </a:ext>
            </a:extLst>
          </p:cNvPr>
          <p:cNvSpPr>
            <a:spLocks/>
          </p:cNvSpPr>
          <p:nvPr>
            <p:custDataLst>
              <p:tags r:id="rId170"/>
            </p:custDataLst>
          </p:nvPr>
        </p:nvSpPr>
        <p:spPr bwMode="gray">
          <a:xfrm>
            <a:off x="8361363" y="568325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67BAF6-E916-436C-88B6-BD5694BE69FB}" type="datetime'''''''''''''''''''''58''''''''.''''''''8%'''''''''''''">
              <a:rPr lang="en-US" altLang="en-US" sz="800" smtClean="0">
                <a:effectLst/>
              </a:rPr>
              <a:pPr/>
              <a:t>58.8%</a:t>
            </a:fld>
            <a:endParaRPr kumimoji="1" lang="ja-JP" altLang="en-US" sz="800" dirty="0">
              <a:sym typeface="+mn-lt"/>
            </a:endParaRPr>
          </a:p>
        </p:txBody>
      </p:sp>
      <p:sp>
        <p:nvSpPr>
          <p:cNvPr id="1183" name="テキスト プレースホルダ 9">
            <a:extLst>
              <a:ext uri="{FF2B5EF4-FFF2-40B4-BE49-F238E27FC236}">
                <a16:creationId xmlns:a16="http://schemas.microsoft.com/office/drawing/2014/main" id="{57AEF812-DCA8-6207-E250-D2B774A16E21}"/>
              </a:ext>
            </a:extLst>
          </p:cNvPr>
          <p:cNvSpPr>
            <a:spLocks/>
          </p:cNvSpPr>
          <p:nvPr>
            <p:custDataLst>
              <p:tags r:id="rId171"/>
            </p:custDataLst>
          </p:nvPr>
        </p:nvSpPr>
        <p:spPr bwMode="gray">
          <a:xfrm>
            <a:off x="838993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2CCE87-403F-48B2-808E-52EED0C432A2}" type="datetime'''''''''''''3''''''.''''''2%'''''''">
              <a:rPr lang="en-US" altLang="en-US" sz="800" smtClean="0">
                <a:solidFill>
                  <a:schemeClr val="bg1"/>
                </a:solidFill>
                <a:effectLst/>
              </a:rPr>
              <a:pPr/>
              <a:t>3.2%</a:t>
            </a:fld>
            <a:endParaRPr kumimoji="1" lang="ja-JP" altLang="en-US" sz="800" dirty="0">
              <a:solidFill>
                <a:schemeClr val="bg1"/>
              </a:solidFill>
              <a:sym typeface="+mn-lt"/>
            </a:endParaRPr>
          </a:p>
        </p:txBody>
      </p:sp>
      <p:sp>
        <p:nvSpPr>
          <p:cNvPr id="1244" name="テキスト プレースホルダ 9">
            <a:extLst>
              <a:ext uri="{FF2B5EF4-FFF2-40B4-BE49-F238E27FC236}">
                <a16:creationId xmlns:a16="http://schemas.microsoft.com/office/drawing/2014/main" id="{225118C6-EB95-25B9-794C-B7D0AD2514D9}"/>
              </a:ext>
            </a:extLst>
          </p:cNvPr>
          <p:cNvSpPr>
            <a:spLocks/>
          </p:cNvSpPr>
          <p:nvPr>
            <p:custDataLst>
              <p:tags r:id="rId172"/>
            </p:custDataLst>
          </p:nvPr>
        </p:nvSpPr>
        <p:spPr bwMode="auto">
          <a:xfrm>
            <a:off x="845661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27C55D-BD7F-4D70-90A3-ADEB29220D3E}" type="datetime'3''0'''''''''''''''''''''''''''''''''''''''''''''''''''''''''">
              <a:rPr lang="ja-JP" altLang="en-US" sz="800" smtClean="0"/>
              <a:pPr/>
              <a:t>30</a:t>
            </a:fld>
            <a:endParaRPr kumimoji="1" lang="ja-JP" altLang="en-US" sz="800" dirty="0">
              <a:sym typeface="+mn-lt"/>
            </a:endParaRPr>
          </a:p>
        </p:txBody>
      </p:sp>
      <p:sp>
        <p:nvSpPr>
          <p:cNvPr id="1184" name="テキスト プレースホルダ 9">
            <a:extLst>
              <a:ext uri="{FF2B5EF4-FFF2-40B4-BE49-F238E27FC236}">
                <a16:creationId xmlns:a16="http://schemas.microsoft.com/office/drawing/2014/main" id="{43EFEB27-FA07-382A-DC42-6C935D1D3CCD}"/>
              </a:ext>
            </a:extLst>
          </p:cNvPr>
          <p:cNvSpPr>
            <a:spLocks/>
          </p:cNvSpPr>
          <p:nvPr>
            <p:custDataLst>
              <p:tags r:id="rId173"/>
            </p:custDataLst>
          </p:nvPr>
        </p:nvSpPr>
        <p:spPr bwMode="gray">
          <a:xfrm>
            <a:off x="8658225" y="497840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E708F5-B6B0-4D1D-965E-A8EF8B7808A2}" type="datetime'''''''''''3''''''''''''''''''4.''''''''''''''''''''''5''''%'">
              <a:rPr lang="en-US" altLang="en-US" sz="800" smtClean="0">
                <a:effectLst/>
              </a:rPr>
              <a:pPr/>
              <a:t>34.5%</a:t>
            </a:fld>
            <a:endParaRPr kumimoji="1" lang="ja-JP" altLang="en-US" sz="800" dirty="0">
              <a:sym typeface="+mn-lt"/>
            </a:endParaRPr>
          </a:p>
        </p:txBody>
      </p:sp>
      <p:sp>
        <p:nvSpPr>
          <p:cNvPr id="1185" name="テキスト プレースホルダ 9">
            <a:extLst>
              <a:ext uri="{FF2B5EF4-FFF2-40B4-BE49-F238E27FC236}">
                <a16:creationId xmlns:a16="http://schemas.microsoft.com/office/drawing/2014/main" id="{F7861D3B-3137-C899-21F5-CEDBF5F3FB84}"/>
              </a:ext>
            </a:extLst>
          </p:cNvPr>
          <p:cNvSpPr>
            <a:spLocks/>
          </p:cNvSpPr>
          <p:nvPr>
            <p:custDataLst>
              <p:tags r:id="rId174"/>
            </p:custDataLst>
          </p:nvPr>
        </p:nvSpPr>
        <p:spPr bwMode="gray">
          <a:xfrm>
            <a:off x="8658225" y="565467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9E20CE-7FF6-45A4-A6C1-E5FB34344DAF}" type="datetime'''''''6''1.''''''''8''''''''%'''''''''''''''''''''">
              <a:rPr lang="en-US" altLang="en-US" sz="800" smtClean="0">
                <a:effectLst/>
              </a:rPr>
              <a:pPr/>
              <a:t>61.8%</a:t>
            </a:fld>
            <a:endParaRPr kumimoji="1" lang="ja-JP" altLang="en-US" sz="800" dirty="0">
              <a:sym typeface="+mn-lt"/>
            </a:endParaRPr>
          </a:p>
        </p:txBody>
      </p:sp>
      <p:sp>
        <p:nvSpPr>
          <p:cNvPr id="1127" name="テキスト プレースホルダ 9">
            <a:extLst>
              <a:ext uri="{FF2B5EF4-FFF2-40B4-BE49-F238E27FC236}">
                <a16:creationId xmlns:a16="http://schemas.microsoft.com/office/drawing/2014/main" id="{42BDFD59-A65E-1126-EFC9-CBACD62CA313}"/>
              </a:ext>
            </a:extLst>
          </p:cNvPr>
          <p:cNvSpPr>
            <a:spLocks/>
          </p:cNvSpPr>
          <p:nvPr>
            <p:custDataLst>
              <p:tags r:id="rId175"/>
            </p:custDataLst>
          </p:nvPr>
        </p:nvSpPr>
        <p:spPr bwMode="gray">
          <a:xfrm>
            <a:off x="2408238" y="50466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FC67F0-9365-480B-B559-7DCE6D53A2FD}" type="datetime'''''''''4''''''''''''''''''''4''''''''.''1''%'''''''">
              <a:rPr lang="en-US" altLang="en-US" sz="800" smtClean="0">
                <a:effectLst/>
              </a:rPr>
              <a:pPr/>
              <a:t>44.1%</a:t>
            </a:fld>
            <a:endParaRPr kumimoji="1" lang="ja-JP" altLang="en-US" sz="800" dirty="0">
              <a:sym typeface="+mn-lt"/>
            </a:endParaRPr>
          </a:p>
        </p:txBody>
      </p:sp>
      <p:sp>
        <p:nvSpPr>
          <p:cNvPr id="1245" name="テキスト プレースホルダ 9">
            <a:extLst>
              <a:ext uri="{FF2B5EF4-FFF2-40B4-BE49-F238E27FC236}">
                <a16:creationId xmlns:a16="http://schemas.microsoft.com/office/drawing/2014/main" id="{0735C5A5-A708-48C7-AD0A-BC4D7B99764B}"/>
              </a:ext>
            </a:extLst>
          </p:cNvPr>
          <p:cNvSpPr>
            <a:spLocks/>
          </p:cNvSpPr>
          <p:nvPr>
            <p:custDataLst>
              <p:tags r:id="rId176"/>
            </p:custDataLst>
          </p:nvPr>
        </p:nvSpPr>
        <p:spPr bwMode="auto">
          <a:xfrm>
            <a:off x="875347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4CCC86-FAE4-41BD-BD28-294EDBD2BF41}" type="datetime'4''''''''''0'''''''">
              <a:rPr lang="ja-JP" altLang="en-US" sz="800" smtClean="0"/>
              <a:pPr/>
              <a:t>40</a:t>
            </a:fld>
            <a:endParaRPr kumimoji="1" lang="ja-JP" altLang="en-US" sz="800" dirty="0">
              <a:sym typeface="+mn-lt"/>
            </a:endParaRPr>
          </a:p>
        </p:txBody>
      </p:sp>
      <p:sp>
        <p:nvSpPr>
          <p:cNvPr id="752" name="テキスト プレースホルダ 9">
            <a:extLst>
              <a:ext uri="{FF2B5EF4-FFF2-40B4-BE49-F238E27FC236}">
                <a16:creationId xmlns:a16="http://schemas.microsoft.com/office/drawing/2014/main" id="{8EF49671-52CF-4BC0-61C1-33DDEEDB1495}"/>
              </a:ext>
            </a:extLst>
          </p:cNvPr>
          <p:cNvSpPr>
            <a:spLocks/>
          </p:cNvSpPr>
          <p:nvPr>
            <p:custDataLst>
              <p:tags r:id="rId177"/>
            </p:custDataLst>
          </p:nvPr>
        </p:nvSpPr>
        <p:spPr bwMode="gray">
          <a:xfrm>
            <a:off x="8956675" y="495300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05DBD1-2339-43CE-9B92-679EC84F2725}" type="datetime'''''''3''''''''0''''''''''.9%'''''''''''''''">
              <a:rPr lang="en-US" altLang="en-US" sz="800" smtClean="0">
                <a:effectLst/>
              </a:rPr>
              <a:pPr/>
              <a:t>30.9%</a:t>
            </a:fld>
            <a:endParaRPr kumimoji="1" lang="ja-JP" altLang="en-US" sz="800" dirty="0">
              <a:sym typeface="+mn-lt"/>
            </a:endParaRPr>
          </a:p>
        </p:txBody>
      </p:sp>
      <p:sp>
        <p:nvSpPr>
          <p:cNvPr id="768" name="テキスト プレースホルダ 9">
            <a:extLst>
              <a:ext uri="{FF2B5EF4-FFF2-40B4-BE49-F238E27FC236}">
                <a16:creationId xmlns:a16="http://schemas.microsoft.com/office/drawing/2014/main" id="{86043F0F-2276-37C8-1EB3-54E15E08EF1F}"/>
              </a:ext>
            </a:extLst>
          </p:cNvPr>
          <p:cNvSpPr>
            <a:spLocks/>
          </p:cNvSpPr>
          <p:nvPr>
            <p:custDataLst>
              <p:tags r:id="rId178"/>
            </p:custDataLst>
          </p:nvPr>
        </p:nvSpPr>
        <p:spPr bwMode="gray">
          <a:xfrm>
            <a:off x="8956675" y="56229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B3FEFB-8615-45AC-BE7E-B0F54AED98A6}" type="datetime'6''''''''''''''4''''''''''''''''''''.6''''''''%'''''''''''''">
              <a:rPr lang="en-US" altLang="en-US" sz="800" smtClean="0">
                <a:effectLst/>
              </a:rPr>
              <a:pPr/>
              <a:t>64.6%</a:t>
            </a:fld>
            <a:endParaRPr kumimoji="1" lang="ja-JP" altLang="en-US" sz="800" dirty="0">
              <a:sym typeface="+mn-lt"/>
            </a:endParaRPr>
          </a:p>
        </p:txBody>
      </p:sp>
      <p:sp>
        <p:nvSpPr>
          <p:cNvPr id="1187" name="テキスト プレースホルダ 9">
            <a:extLst>
              <a:ext uri="{FF2B5EF4-FFF2-40B4-BE49-F238E27FC236}">
                <a16:creationId xmlns:a16="http://schemas.microsoft.com/office/drawing/2014/main" id="{61EF438D-87C9-147F-B94F-5BDAB93CCFEA}"/>
              </a:ext>
            </a:extLst>
          </p:cNvPr>
          <p:cNvSpPr>
            <a:spLocks/>
          </p:cNvSpPr>
          <p:nvPr>
            <p:custDataLst>
              <p:tags r:id="rId179"/>
            </p:custDataLst>
          </p:nvPr>
        </p:nvSpPr>
        <p:spPr bwMode="gray">
          <a:xfrm>
            <a:off x="8985250" y="6108700"/>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0E3E06-2168-4A92-998D-8A2D79B14837}" type="datetime'''''''4''''''''''''.''''''''''5''%'''''''''''''''''''''''">
              <a:rPr lang="en-US" altLang="en-US" sz="800" smtClean="0">
                <a:solidFill>
                  <a:schemeClr val="bg1"/>
                </a:solidFill>
                <a:effectLst/>
              </a:rPr>
              <a:pPr/>
              <a:t>4.5%</a:t>
            </a:fld>
            <a:endParaRPr kumimoji="1" lang="ja-JP" altLang="en-US" sz="800" dirty="0">
              <a:solidFill>
                <a:schemeClr val="bg1"/>
              </a:solidFill>
              <a:sym typeface="+mn-lt"/>
            </a:endParaRPr>
          </a:p>
        </p:txBody>
      </p:sp>
      <p:sp>
        <p:nvSpPr>
          <p:cNvPr id="1246" name="テキスト プレースホルダ 9">
            <a:extLst>
              <a:ext uri="{FF2B5EF4-FFF2-40B4-BE49-F238E27FC236}">
                <a16:creationId xmlns:a16="http://schemas.microsoft.com/office/drawing/2014/main" id="{B4C5C471-F86C-7087-1E92-EE290408624E}"/>
              </a:ext>
            </a:extLst>
          </p:cNvPr>
          <p:cNvSpPr>
            <a:spLocks/>
          </p:cNvSpPr>
          <p:nvPr>
            <p:custDataLst>
              <p:tags r:id="rId180"/>
            </p:custDataLst>
          </p:nvPr>
        </p:nvSpPr>
        <p:spPr bwMode="auto">
          <a:xfrm>
            <a:off x="905192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2C82E2-46E3-4238-B1B1-B320F1AEEAD5}" type="datetime'''5''''''''''''''''''''''''''0'''''">
              <a:rPr lang="ja-JP" altLang="en-US" sz="800" smtClean="0"/>
              <a:pPr/>
              <a:t>50</a:t>
            </a:fld>
            <a:endParaRPr kumimoji="1" lang="ja-JP" altLang="en-US" sz="800" dirty="0">
              <a:sym typeface="+mn-lt"/>
            </a:endParaRPr>
          </a:p>
        </p:txBody>
      </p:sp>
      <p:sp>
        <p:nvSpPr>
          <p:cNvPr id="1386" name="テキスト プレースホルダ 9">
            <a:extLst>
              <a:ext uri="{FF2B5EF4-FFF2-40B4-BE49-F238E27FC236}">
                <a16:creationId xmlns:a16="http://schemas.microsoft.com/office/drawing/2014/main" id="{A1CD7BB9-6B0E-4286-1BFB-9FAEE62A6420}"/>
              </a:ext>
            </a:extLst>
          </p:cNvPr>
          <p:cNvSpPr>
            <a:spLocks/>
          </p:cNvSpPr>
          <p:nvPr>
            <p:custDataLst>
              <p:tags r:id="rId181"/>
            </p:custDataLst>
          </p:nvPr>
        </p:nvSpPr>
        <p:spPr bwMode="auto">
          <a:xfrm>
            <a:off x="9290050" y="4953000"/>
            <a:ext cx="4191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92A394D-1AA3-425F-A98E-46D03EBE0EE9}" type="datetime'''''''''''1''''''''''''''5''歳''''未''''''''満'''">
              <a:rPr lang="ja-JP" altLang="en-US" sz="800" smtClean="0"/>
              <a:pPr/>
              <a:t>15歳未満</a:t>
            </a:fld>
            <a:endParaRPr kumimoji="1" lang="ja-JP" altLang="en-US" sz="800" dirty="0">
              <a:sym typeface="+mn-lt"/>
            </a:endParaRPr>
          </a:p>
        </p:txBody>
      </p:sp>
      <p:sp>
        <p:nvSpPr>
          <p:cNvPr id="1276" name="テキスト プレースホルダ 9">
            <a:extLst>
              <a:ext uri="{FF2B5EF4-FFF2-40B4-BE49-F238E27FC236}">
                <a16:creationId xmlns:a16="http://schemas.microsoft.com/office/drawing/2014/main" id="{C6D3281D-EC8E-8F88-955D-66521E121507}"/>
              </a:ext>
            </a:extLst>
          </p:cNvPr>
          <p:cNvSpPr>
            <a:spLocks/>
          </p:cNvSpPr>
          <p:nvPr>
            <p:custDataLst>
              <p:tags r:id="rId182"/>
            </p:custDataLst>
          </p:nvPr>
        </p:nvSpPr>
        <p:spPr bwMode="auto">
          <a:xfrm>
            <a:off x="9290050" y="5622925"/>
            <a:ext cx="4318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547FF33-B400-4534-8EE4-56EF220C4BAD}" type="datetime'''''1''''''''5''''～6''''''4''''''''''''歳'''''">
              <a:rPr lang="ja-JP" altLang="en-US" sz="800" smtClean="0"/>
              <a:pPr/>
              <a:t>15～64歳</a:t>
            </a:fld>
            <a:endParaRPr kumimoji="1" lang="ja-JP" altLang="en-US" sz="800" dirty="0">
              <a:sym typeface="+mn-lt"/>
            </a:endParaRPr>
          </a:p>
        </p:txBody>
      </p:sp>
      <p:sp>
        <p:nvSpPr>
          <p:cNvPr id="1389" name="テキスト プレースホルダ 9">
            <a:extLst>
              <a:ext uri="{FF2B5EF4-FFF2-40B4-BE49-F238E27FC236}">
                <a16:creationId xmlns:a16="http://schemas.microsoft.com/office/drawing/2014/main" id="{B5E1F595-E571-86A9-A397-1EF5415581E1}"/>
              </a:ext>
            </a:extLst>
          </p:cNvPr>
          <p:cNvSpPr>
            <a:spLocks/>
          </p:cNvSpPr>
          <p:nvPr>
            <p:custDataLst>
              <p:tags r:id="rId183"/>
            </p:custDataLst>
          </p:nvPr>
        </p:nvSpPr>
        <p:spPr bwMode="auto">
          <a:xfrm>
            <a:off x="9290050" y="6053138"/>
            <a:ext cx="4191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380D235-BCCA-49D0-89F7-A8302A4924CF}" type="datetime'''''''6''''''''5歳''''''''''''''''''''''以''''''''上'''''''''">
              <a:rPr lang="ja-JP" altLang="en-US" sz="800" smtClean="0"/>
              <a:pPr/>
              <a:t>65歳以上</a:t>
            </a:fld>
            <a:endParaRPr kumimoji="1" lang="ja-JP" altLang="en-US" sz="800" dirty="0">
              <a:sym typeface="+mn-lt"/>
            </a:endParaRPr>
          </a:p>
        </p:txBody>
      </p:sp>
      <p:sp>
        <p:nvSpPr>
          <p:cNvPr id="540" name="Text Placeholder 12">
            <a:extLst>
              <a:ext uri="{FF2B5EF4-FFF2-40B4-BE49-F238E27FC236}">
                <a16:creationId xmlns:a16="http://schemas.microsoft.com/office/drawing/2014/main" id="{167C6EBF-DA66-2444-08A7-09024EE461C6}"/>
              </a:ext>
            </a:extLst>
          </p:cNvPr>
          <p:cNvSpPr>
            <a:spLocks/>
          </p:cNvSpPr>
          <p:nvPr>
            <p:custDataLst>
              <p:tags r:id="rId184"/>
            </p:custDataLst>
          </p:nvPr>
        </p:nvSpPr>
        <p:spPr bwMode="auto">
          <a:xfrm>
            <a:off x="274639" y="4533900"/>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en-US" altLang="ja-JP" sz="800" b="0" noProof="1">
                <a:sym typeface="+mn-lt"/>
              </a:rPr>
              <a:t>(%)</a:t>
            </a:r>
            <a:endParaRPr kumimoji="0" lang="ja-JP" altLang="en-US" sz="800" b="0" noProof="1">
              <a:sym typeface="+mn-lt"/>
            </a:endParaRPr>
          </a:p>
        </p:txBody>
      </p:sp>
      <p:sp>
        <p:nvSpPr>
          <p:cNvPr id="1109" name="テキスト プレースホルダ 9">
            <a:extLst>
              <a:ext uri="{FF2B5EF4-FFF2-40B4-BE49-F238E27FC236}">
                <a16:creationId xmlns:a16="http://schemas.microsoft.com/office/drawing/2014/main" id="{39C11F75-96AE-6EEE-F297-B2E9A5EC48DF}"/>
              </a:ext>
            </a:extLst>
          </p:cNvPr>
          <p:cNvSpPr>
            <a:spLocks/>
          </p:cNvSpPr>
          <p:nvPr>
            <p:custDataLst>
              <p:tags r:id="rId185"/>
            </p:custDataLst>
          </p:nvPr>
        </p:nvSpPr>
        <p:spPr bwMode="gray">
          <a:xfrm>
            <a:off x="622300" y="504348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3080CF-A99B-4710-88C6-DF2D6CA2D51F}" type="datetime'''4''''''''3''''''''''''.''''''''''''7''%'''''''''''''">
              <a:rPr lang="en-US" altLang="en-US" sz="800" smtClean="0">
                <a:effectLst/>
              </a:rPr>
              <a:pPr/>
              <a:t>43.7%</a:t>
            </a:fld>
            <a:endParaRPr kumimoji="1" lang="ja-JP" altLang="en-US" sz="800" dirty="0">
              <a:sym typeface="+mn-lt"/>
            </a:endParaRPr>
          </a:p>
        </p:txBody>
      </p:sp>
      <p:sp>
        <p:nvSpPr>
          <p:cNvPr id="1110" name="テキスト プレースホルダ 9">
            <a:extLst>
              <a:ext uri="{FF2B5EF4-FFF2-40B4-BE49-F238E27FC236}">
                <a16:creationId xmlns:a16="http://schemas.microsoft.com/office/drawing/2014/main" id="{3B534F00-9F2C-D1F2-8471-0F5D35AC21E2}"/>
              </a:ext>
            </a:extLst>
          </p:cNvPr>
          <p:cNvSpPr>
            <a:spLocks/>
          </p:cNvSpPr>
          <p:nvPr>
            <p:custDataLst>
              <p:tags r:id="rId186"/>
            </p:custDataLst>
          </p:nvPr>
        </p:nvSpPr>
        <p:spPr bwMode="gray">
          <a:xfrm>
            <a:off x="622300" y="57245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89BC96-2768-4EB8-B06D-1B51E383F13E}" type="datetime'53.2''''''''''''''''''''''''%'''''''''''''">
              <a:rPr lang="en-US" altLang="en-US" sz="800" smtClean="0">
                <a:effectLst/>
              </a:rPr>
              <a:pPr/>
              <a:t>53.2%</a:t>
            </a:fld>
            <a:endParaRPr kumimoji="1" lang="ja-JP" altLang="en-US" sz="800" dirty="0">
              <a:sym typeface="+mn-lt"/>
            </a:endParaRPr>
          </a:p>
        </p:txBody>
      </p:sp>
      <p:sp>
        <p:nvSpPr>
          <p:cNvPr id="1111" name="テキスト プレースホルダ 9">
            <a:extLst>
              <a:ext uri="{FF2B5EF4-FFF2-40B4-BE49-F238E27FC236}">
                <a16:creationId xmlns:a16="http://schemas.microsoft.com/office/drawing/2014/main" id="{87FB7B75-7D92-654B-F38C-4663AD9F5971}"/>
              </a:ext>
            </a:extLst>
          </p:cNvPr>
          <p:cNvSpPr>
            <a:spLocks/>
          </p:cNvSpPr>
          <p:nvPr>
            <p:custDataLst>
              <p:tags r:id="rId187"/>
            </p:custDataLst>
          </p:nvPr>
        </p:nvSpPr>
        <p:spPr bwMode="gray">
          <a:xfrm>
            <a:off x="650875"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2075CA-DF75-4516-8336-991116A546AF}"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0" name="テキスト プレースホルダ 9">
            <a:extLst>
              <a:ext uri="{FF2B5EF4-FFF2-40B4-BE49-F238E27FC236}">
                <a16:creationId xmlns:a16="http://schemas.microsoft.com/office/drawing/2014/main" id="{6C0F5D69-CE31-ECCC-CDE3-B05FB4A790B1}"/>
              </a:ext>
            </a:extLst>
          </p:cNvPr>
          <p:cNvSpPr>
            <a:spLocks/>
          </p:cNvSpPr>
          <p:nvPr>
            <p:custDataLst>
              <p:tags r:id="rId188"/>
            </p:custDataLst>
          </p:nvPr>
        </p:nvSpPr>
        <p:spPr bwMode="auto">
          <a:xfrm>
            <a:off x="660400" y="627538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51E2A6-E117-479E-8E79-924AF73CAD28}" type="datetime'''''''''''''''''''''''2''''''0''0''''''''''''''0'">
              <a:rPr lang="ja-JP" altLang="en-US" sz="800" smtClean="0"/>
              <a:pPr/>
              <a:t>2000</a:t>
            </a:fld>
            <a:endParaRPr kumimoji="1" lang="ja-JP" altLang="en-US" sz="800" dirty="0">
              <a:sym typeface="+mn-lt"/>
            </a:endParaRPr>
          </a:p>
        </p:txBody>
      </p:sp>
      <p:sp>
        <p:nvSpPr>
          <p:cNvPr id="1112" name="テキスト プレースホルダ 9">
            <a:extLst>
              <a:ext uri="{FF2B5EF4-FFF2-40B4-BE49-F238E27FC236}">
                <a16:creationId xmlns:a16="http://schemas.microsoft.com/office/drawing/2014/main" id="{F2F2656D-8872-C5AC-CD80-531C958AA23F}"/>
              </a:ext>
            </a:extLst>
          </p:cNvPr>
          <p:cNvSpPr>
            <a:spLocks/>
          </p:cNvSpPr>
          <p:nvPr>
            <p:custDataLst>
              <p:tags r:id="rId189"/>
            </p:custDataLst>
          </p:nvPr>
        </p:nvSpPr>
        <p:spPr bwMode="gray">
          <a:xfrm>
            <a:off x="919163" y="504348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B40A37-5D6E-4368-B45A-41503281FA51}" type="datetime'''''''''''''4''3.''''''''''''''''7''''''''''''''''''''%'''">
              <a:rPr lang="en-US" altLang="en-US" sz="800" smtClean="0">
                <a:effectLst/>
              </a:rPr>
              <a:pPr/>
              <a:t>43.7%</a:t>
            </a:fld>
            <a:endParaRPr kumimoji="1" lang="ja-JP" altLang="en-US" sz="800" dirty="0">
              <a:sym typeface="+mn-lt"/>
            </a:endParaRPr>
          </a:p>
        </p:txBody>
      </p:sp>
      <p:sp>
        <p:nvSpPr>
          <p:cNvPr id="1113" name="テキスト プレースホルダ 9">
            <a:extLst>
              <a:ext uri="{FF2B5EF4-FFF2-40B4-BE49-F238E27FC236}">
                <a16:creationId xmlns:a16="http://schemas.microsoft.com/office/drawing/2014/main" id="{FFAD8827-CFCF-5706-1E69-612F5B9C84FA}"/>
              </a:ext>
            </a:extLst>
          </p:cNvPr>
          <p:cNvSpPr>
            <a:spLocks/>
          </p:cNvSpPr>
          <p:nvPr>
            <p:custDataLst>
              <p:tags r:id="rId190"/>
            </p:custDataLst>
          </p:nvPr>
        </p:nvSpPr>
        <p:spPr bwMode="gray">
          <a:xfrm>
            <a:off x="919163" y="57245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A6B39F-1210-46E3-B29B-0BACE594AB2A}" type="datetime'''''''''''''''''''5''''''3''''''''''''''.''''''2%'''''''">
              <a:rPr lang="en-US" altLang="en-US" sz="800" smtClean="0">
                <a:effectLst/>
              </a:rPr>
              <a:pPr/>
              <a:t>53.2%</a:t>
            </a:fld>
            <a:endParaRPr kumimoji="1" lang="ja-JP" altLang="en-US" sz="800" dirty="0">
              <a:sym typeface="+mn-lt"/>
            </a:endParaRPr>
          </a:p>
        </p:txBody>
      </p:sp>
      <p:sp>
        <p:nvSpPr>
          <p:cNvPr id="1114" name="テキスト プレースホルダ 9">
            <a:extLst>
              <a:ext uri="{FF2B5EF4-FFF2-40B4-BE49-F238E27FC236}">
                <a16:creationId xmlns:a16="http://schemas.microsoft.com/office/drawing/2014/main" id="{2EDFBE89-64FE-D70C-C324-65F03CA56D6D}"/>
              </a:ext>
            </a:extLst>
          </p:cNvPr>
          <p:cNvSpPr>
            <a:spLocks/>
          </p:cNvSpPr>
          <p:nvPr>
            <p:custDataLst>
              <p:tags r:id="rId191"/>
            </p:custDataLst>
          </p:nvPr>
        </p:nvSpPr>
        <p:spPr bwMode="gray">
          <a:xfrm>
            <a:off x="94773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2FF838-DC5E-4077-AE9D-003F17BA23E7}"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1" name="テキスト プレースホルダ 9">
            <a:extLst>
              <a:ext uri="{FF2B5EF4-FFF2-40B4-BE49-F238E27FC236}">
                <a16:creationId xmlns:a16="http://schemas.microsoft.com/office/drawing/2014/main" id="{B0F5255E-D1E7-CF8C-78DE-F637F675B965}"/>
              </a:ext>
            </a:extLst>
          </p:cNvPr>
          <p:cNvSpPr>
            <a:spLocks/>
          </p:cNvSpPr>
          <p:nvPr>
            <p:custDataLst>
              <p:tags r:id="rId192"/>
            </p:custDataLst>
          </p:nvPr>
        </p:nvSpPr>
        <p:spPr bwMode="auto">
          <a:xfrm>
            <a:off x="101441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9B2C94-B8C4-4FB8-ABC1-40E4FE20687B}" type="datetime'0''''''''''''''''''''''''''''''''''1'''''''''''''''''''">
              <a:rPr lang="ja-JP" altLang="en-US" sz="800" smtClean="0"/>
              <a:pPr/>
              <a:t>01</a:t>
            </a:fld>
            <a:endParaRPr kumimoji="1" lang="ja-JP" altLang="en-US" sz="800" dirty="0">
              <a:sym typeface="+mn-lt"/>
            </a:endParaRPr>
          </a:p>
        </p:txBody>
      </p:sp>
      <p:sp>
        <p:nvSpPr>
          <p:cNvPr id="1115" name="テキスト プレースホルダ 9">
            <a:extLst>
              <a:ext uri="{FF2B5EF4-FFF2-40B4-BE49-F238E27FC236}">
                <a16:creationId xmlns:a16="http://schemas.microsoft.com/office/drawing/2014/main" id="{4480D010-75E6-DC79-C74D-A4B7B1DE58F7}"/>
              </a:ext>
            </a:extLst>
          </p:cNvPr>
          <p:cNvSpPr>
            <a:spLocks/>
          </p:cNvSpPr>
          <p:nvPr>
            <p:custDataLst>
              <p:tags r:id="rId193"/>
            </p:custDataLst>
          </p:nvPr>
        </p:nvSpPr>
        <p:spPr bwMode="gray">
          <a:xfrm>
            <a:off x="1217613" y="504348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C07C7B-F5BA-4E03-A87D-A605D772802F}" type="datetime'4''''''''''''''3''''.''''''''''''''''''''''''''''''''''8''%'''">
              <a:rPr lang="en-US" altLang="en-US" sz="800" smtClean="0">
                <a:effectLst/>
              </a:rPr>
              <a:pPr/>
              <a:t>43.8%</a:t>
            </a:fld>
            <a:endParaRPr kumimoji="1" lang="ja-JP" altLang="en-US" sz="800" dirty="0">
              <a:sym typeface="+mn-lt"/>
            </a:endParaRPr>
          </a:p>
        </p:txBody>
      </p:sp>
      <p:sp>
        <p:nvSpPr>
          <p:cNvPr id="1116" name="テキスト プレースホルダ 9">
            <a:extLst>
              <a:ext uri="{FF2B5EF4-FFF2-40B4-BE49-F238E27FC236}">
                <a16:creationId xmlns:a16="http://schemas.microsoft.com/office/drawing/2014/main" id="{464FAA59-42D0-87CA-8DC6-D1D0C066C35D}"/>
              </a:ext>
            </a:extLst>
          </p:cNvPr>
          <p:cNvSpPr>
            <a:spLocks/>
          </p:cNvSpPr>
          <p:nvPr>
            <p:custDataLst>
              <p:tags r:id="rId194"/>
            </p:custDataLst>
          </p:nvPr>
        </p:nvSpPr>
        <p:spPr bwMode="gray">
          <a:xfrm>
            <a:off x="1217613" y="57245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174611-DDFB-4875-946D-89D43E8306CC}" type="datetime'''''5''''''3''''''''''''''''''.''''''''''''''''''''''''2''%'''">
              <a:rPr lang="en-US" altLang="en-US" sz="800" smtClean="0">
                <a:effectLst/>
              </a:rPr>
              <a:pPr/>
              <a:t>53.2%</a:t>
            </a:fld>
            <a:endParaRPr kumimoji="1" lang="ja-JP" altLang="en-US" sz="800" dirty="0">
              <a:sym typeface="+mn-lt"/>
            </a:endParaRPr>
          </a:p>
        </p:txBody>
      </p:sp>
      <p:sp>
        <p:nvSpPr>
          <p:cNvPr id="1117" name="テキスト プレースホルダ 9">
            <a:extLst>
              <a:ext uri="{FF2B5EF4-FFF2-40B4-BE49-F238E27FC236}">
                <a16:creationId xmlns:a16="http://schemas.microsoft.com/office/drawing/2014/main" id="{2EC03226-7298-B8D5-176A-58EF5950FCAD}"/>
              </a:ext>
            </a:extLst>
          </p:cNvPr>
          <p:cNvSpPr>
            <a:spLocks/>
          </p:cNvSpPr>
          <p:nvPr>
            <p:custDataLst>
              <p:tags r:id="rId195"/>
            </p:custDataLst>
          </p:nvPr>
        </p:nvSpPr>
        <p:spPr bwMode="gray">
          <a:xfrm>
            <a:off x="124618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A71C8F-5792-486B-A0DB-61761F79BCC1}"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2" name="テキスト プレースホルダ 9">
            <a:extLst>
              <a:ext uri="{FF2B5EF4-FFF2-40B4-BE49-F238E27FC236}">
                <a16:creationId xmlns:a16="http://schemas.microsoft.com/office/drawing/2014/main" id="{C839DBC6-79E3-82EF-330A-1F43B6A61174}"/>
              </a:ext>
            </a:extLst>
          </p:cNvPr>
          <p:cNvSpPr>
            <a:spLocks/>
          </p:cNvSpPr>
          <p:nvPr>
            <p:custDataLst>
              <p:tags r:id="rId196"/>
            </p:custDataLst>
          </p:nvPr>
        </p:nvSpPr>
        <p:spPr bwMode="auto">
          <a:xfrm>
            <a:off x="131286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4AE2AA-4689-4873-89D2-5CD27DE69A75}" type="datetime'''''''''''''''''''''''''''''''02'''''''">
              <a:rPr lang="ja-JP" altLang="en-US" sz="800" smtClean="0"/>
              <a:pPr/>
              <a:t>02</a:t>
            </a:fld>
            <a:endParaRPr kumimoji="1" lang="ja-JP" altLang="en-US" sz="800" dirty="0">
              <a:sym typeface="+mn-lt"/>
            </a:endParaRPr>
          </a:p>
        </p:txBody>
      </p:sp>
      <p:sp>
        <p:nvSpPr>
          <p:cNvPr id="1118" name="テキスト プレースホルダ 9">
            <a:extLst>
              <a:ext uri="{FF2B5EF4-FFF2-40B4-BE49-F238E27FC236}">
                <a16:creationId xmlns:a16="http://schemas.microsoft.com/office/drawing/2014/main" id="{F7A52A11-51EB-66F3-72A8-35A2091B0914}"/>
              </a:ext>
            </a:extLst>
          </p:cNvPr>
          <p:cNvSpPr>
            <a:spLocks/>
          </p:cNvSpPr>
          <p:nvPr>
            <p:custDataLst>
              <p:tags r:id="rId197"/>
            </p:custDataLst>
          </p:nvPr>
        </p:nvSpPr>
        <p:spPr bwMode="gray">
          <a:xfrm>
            <a:off x="1514475" y="5045075"/>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359AF4-4163-4271-B1CA-62C2E19C3244}" type="datetime'''''43''''''.''''''''''''''''''''''''''''''''''''8''''''''''%'">
              <a:rPr lang="en-US" altLang="en-US" sz="800" smtClean="0">
                <a:effectLst/>
              </a:rPr>
              <a:pPr/>
              <a:t>43.8%</a:t>
            </a:fld>
            <a:endParaRPr kumimoji="1" lang="ja-JP" altLang="en-US" sz="800" dirty="0">
              <a:sym typeface="+mn-lt"/>
            </a:endParaRPr>
          </a:p>
        </p:txBody>
      </p:sp>
      <p:sp>
        <p:nvSpPr>
          <p:cNvPr id="1119" name="テキスト プレースホルダ 9">
            <a:extLst>
              <a:ext uri="{FF2B5EF4-FFF2-40B4-BE49-F238E27FC236}">
                <a16:creationId xmlns:a16="http://schemas.microsoft.com/office/drawing/2014/main" id="{67D6715B-5720-E24F-9CC4-7A9D953964D9}"/>
              </a:ext>
            </a:extLst>
          </p:cNvPr>
          <p:cNvSpPr>
            <a:spLocks/>
          </p:cNvSpPr>
          <p:nvPr>
            <p:custDataLst>
              <p:tags r:id="rId198"/>
            </p:custDataLst>
          </p:nvPr>
        </p:nvSpPr>
        <p:spPr bwMode="gray">
          <a:xfrm>
            <a:off x="1514475" y="57245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C4DDF-C8C3-4B96-A4ED-C5E69F421128}" type="datetime'''''''''''''''''''5''3''''''''''''''''''''.''''''''''1%'''''''">
              <a:rPr lang="en-US" altLang="en-US" sz="800" smtClean="0">
                <a:effectLst/>
              </a:rPr>
              <a:pPr/>
              <a:t>53.1%</a:t>
            </a:fld>
            <a:endParaRPr kumimoji="1" lang="ja-JP" altLang="en-US" sz="800" dirty="0">
              <a:sym typeface="+mn-lt"/>
            </a:endParaRPr>
          </a:p>
        </p:txBody>
      </p:sp>
      <p:sp>
        <p:nvSpPr>
          <p:cNvPr id="1120" name="テキスト プレースホルダ 9">
            <a:extLst>
              <a:ext uri="{FF2B5EF4-FFF2-40B4-BE49-F238E27FC236}">
                <a16:creationId xmlns:a16="http://schemas.microsoft.com/office/drawing/2014/main" id="{68718C0F-DB79-E5BB-A136-6CF9EEBAB5A3}"/>
              </a:ext>
            </a:extLst>
          </p:cNvPr>
          <p:cNvSpPr>
            <a:spLocks/>
          </p:cNvSpPr>
          <p:nvPr>
            <p:custDataLst>
              <p:tags r:id="rId199"/>
            </p:custDataLst>
          </p:nvPr>
        </p:nvSpPr>
        <p:spPr bwMode="gray">
          <a:xfrm>
            <a:off x="1543050"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81607B-12AA-480E-AB11-89EBDF52F282}"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186" name="テキスト プレースホルダ 9">
            <a:extLst>
              <a:ext uri="{FF2B5EF4-FFF2-40B4-BE49-F238E27FC236}">
                <a16:creationId xmlns:a16="http://schemas.microsoft.com/office/drawing/2014/main" id="{0FB454CC-5453-7F69-A37D-BA1B9DF8E97A}"/>
              </a:ext>
            </a:extLst>
          </p:cNvPr>
          <p:cNvSpPr>
            <a:spLocks/>
          </p:cNvSpPr>
          <p:nvPr>
            <p:custDataLst>
              <p:tags r:id="rId200"/>
            </p:custDataLst>
          </p:nvPr>
        </p:nvSpPr>
        <p:spPr bwMode="gray">
          <a:xfrm>
            <a:off x="8686800" y="611346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51A826-40A6-4F5C-A636-1A1056A5139C}" type="datetime'''''''3''.''''''7''''''''''''%'''''''''''''''''''''''">
              <a:rPr lang="en-US" altLang="en-US" sz="800" smtClean="0">
                <a:solidFill>
                  <a:schemeClr val="bg1"/>
                </a:solidFill>
                <a:effectLst/>
              </a:rPr>
              <a:pPr/>
              <a:t>3.7%</a:t>
            </a:fld>
            <a:endParaRPr kumimoji="1" lang="ja-JP" altLang="en-US" sz="800" dirty="0">
              <a:solidFill>
                <a:schemeClr val="bg1"/>
              </a:solidFill>
              <a:sym typeface="+mn-lt"/>
            </a:endParaRPr>
          </a:p>
        </p:txBody>
      </p:sp>
      <p:sp>
        <p:nvSpPr>
          <p:cNvPr id="1223" name="テキスト プレースホルダ 9">
            <a:extLst>
              <a:ext uri="{FF2B5EF4-FFF2-40B4-BE49-F238E27FC236}">
                <a16:creationId xmlns:a16="http://schemas.microsoft.com/office/drawing/2014/main" id="{DD69EA86-99C7-6A0C-4D0E-550A31F77CC7}"/>
              </a:ext>
            </a:extLst>
          </p:cNvPr>
          <p:cNvSpPr>
            <a:spLocks/>
          </p:cNvSpPr>
          <p:nvPr>
            <p:custDataLst>
              <p:tags r:id="rId201"/>
            </p:custDataLst>
          </p:nvPr>
        </p:nvSpPr>
        <p:spPr bwMode="auto">
          <a:xfrm>
            <a:off x="160972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A79778-9034-4421-AA6F-849CB16402B7}" type="datetime'''''''''''''''''''03'''''''''''">
              <a:rPr lang="ja-JP" altLang="en-US" sz="800" smtClean="0"/>
              <a:pPr/>
              <a:t>03</a:t>
            </a:fld>
            <a:endParaRPr kumimoji="1" lang="ja-JP" altLang="en-US" sz="800" dirty="0">
              <a:sym typeface="+mn-lt"/>
            </a:endParaRPr>
          </a:p>
        </p:txBody>
      </p:sp>
      <p:sp>
        <p:nvSpPr>
          <p:cNvPr id="1121" name="テキスト プレースホルダ 9">
            <a:extLst>
              <a:ext uri="{FF2B5EF4-FFF2-40B4-BE49-F238E27FC236}">
                <a16:creationId xmlns:a16="http://schemas.microsoft.com/office/drawing/2014/main" id="{CDFD2798-3DAF-2777-6FC4-DAFF8A60A129}"/>
              </a:ext>
            </a:extLst>
          </p:cNvPr>
          <p:cNvSpPr>
            <a:spLocks/>
          </p:cNvSpPr>
          <p:nvPr>
            <p:custDataLst>
              <p:tags r:id="rId202"/>
            </p:custDataLst>
          </p:nvPr>
        </p:nvSpPr>
        <p:spPr bwMode="gray">
          <a:xfrm>
            <a:off x="1812925" y="5045075"/>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E03611-15CC-4BE3-A188-CE5665CFE89E}" type="datetime'''''''''''''''''4''''3''''''''''''''''.''''9''''''%'''''''''">
              <a:rPr lang="en-US" altLang="en-US" sz="800" smtClean="0">
                <a:effectLst/>
              </a:rPr>
              <a:pPr/>
              <a:t>43.9%</a:t>
            </a:fld>
            <a:endParaRPr kumimoji="1" lang="ja-JP" altLang="en-US" sz="800" dirty="0">
              <a:sym typeface="+mn-lt"/>
            </a:endParaRPr>
          </a:p>
        </p:txBody>
      </p:sp>
      <p:sp>
        <p:nvSpPr>
          <p:cNvPr id="1122" name="テキスト プレースホルダ 9">
            <a:extLst>
              <a:ext uri="{FF2B5EF4-FFF2-40B4-BE49-F238E27FC236}">
                <a16:creationId xmlns:a16="http://schemas.microsoft.com/office/drawing/2014/main" id="{494AAFEA-FAF0-221E-6C53-9654DA1A055E}"/>
              </a:ext>
            </a:extLst>
          </p:cNvPr>
          <p:cNvSpPr>
            <a:spLocks/>
          </p:cNvSpPr>
          <p:nvPr>
            <p:custDataLst>
              <p:tags r:id="rId203"/>
            </p:custDataLst>
          </p:nvPr>
        </p:nvSpPr>
        <p:spPr bwMode="gray">
          <a:xfrm>
            <a:off x="1812925" y="572452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876E88-7733-42CB-81A2-AF7A2E501F5C}" type="datetime'''''''''5''''''''''''3.''1''''''''''''''''''%'''''''''''''''''">
              <a:rPr lang="en-US" altLang="en-US" sz="800" smtClean="0">
                <a:effectLst/>
              </a:rPr>
              <a:pPr/>
              <a:t>53.1%</a:t>
            </a:fld>
            <a:endParaRPr kumimoji="1" lang="ja-JP" altLang="en-US" sz="800" dirty="0">
              <a:sym typeface="+mn-lt"/>
            </a:endParaRPr>
          </a:p>
        </p:txBody>
      </p:sp>
      <p:sp>
        <p:nvSpPr>
          <p:cNvPr id="1123" name="テキスト プレースホルダ 9">
            <a:extLst>
              <a:ext uri="{FF2B5EF4-FFF2-40B4-BE49-F238E27FC236}">
                <a16:creationId xmlns:a16="http://schemas.microsoft.com/office/drawing/2014/main" id="{1A8B09D1-E181-34A8-E08D-4EDE3CC67F07}"/>
              </a:ext>
            </a:extLst>
          </p:cNvPr>
          <p:cNvSpPr>
            <a:spLocks/>
          </p:cNvSpPr>
          <p:nvPr>
            <p:custDataLst>
              <p:tags r:id="rId204"/>
            </p:custDataLst>
          </p:nvPr>
        </p:nvSpPr>
        <p:spPr bwMode="gray">
          <a:xfrm>
            <a:off x="1841500"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99C7E2-D8EC-4AE7-8EE4-B0B356DC4FE7}"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4" name="テキスト プレースホルダ 9">
            <a:extLst>
              <a:ext uri="{FF2B5EF4-FFF2-40B4-BE49-F238E27FC236}">
                <a16:creationId xmlns:a16="http://schemas.microsoft.com/office/drawing/2014/main" id="{E480C8B0-4F2F-FAAC-C255-51C381C5EF93}"/>
              </a:ext>
            </a:extLst>
          </p:cNvPr>
          <p:cNvSpPr>
            <a:spLocks/>
          </p:cNvSpPr>
          <p:nvPr>
            <p:custDataLst>
              <p:tags r:id="rId205"/>
            </p:custDataLst>
          </p:nvPr>
        </p:nvSpPr>
        <p:spPr bwMode="auto">
          <a:xfrm>
            <a:off x="190817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76C55C-A6D6-4B78-AFF7-EC46C16A9EC3}" type="datetime'''''0''''''''''''''''''''''''''''''''''''''''''4'''''''''''''">
              <a:rPr lang="ja-JP" altLang="en-US" sz="800" smtClean="0"/>
              <a:pPr/>
              <a:t>04</a:t>
            </a:fld>
            <a:endParaRPr kumimoji="1" lang="ja-JP" altLang="en-US" sz="800" dirty="0">
              <a:sym typeface="+mn-lt"/>
            </a:endParaRPr>
          </a:p>
        </p:txBody>
      </p:sp>
      <p:sp>
        <p:nvSpPr>
          <p:cNvPr id="1124" name="テキスト プレースホルダ 9">
            <a:extLst>
              <a:ext uri="{FF2B5EF4-FFF2-40B4-BE49-F238E27FC236}">
                <a16:creationId xmlns:a16="http://schemas.microsoft.com/office/drawing/2014/main" id="{9CF7EFB4-28B1-5B95-77E9-267B89D61A01}"/>
              </a:ext>
            </a:extLst>
          </p:cNvPr>
          <p:cNvSpPr>
            <a:spLocks/>
          </p:cNvSpPr>
          <p:nvPr>
            <p:custDataLst>
              <p:tags r:id="rId206"/>
            </p:custDataLst>
          </p:nvPr>
        </p:nvSpPr>
        <p:spPr bwMode="gray">
          <a:xfrm>
            <a:off x="2109788" y="5045075"/>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3F0C80-0B90-4A12-B9AE-651DF461039C}" type="datetime'''''''''''''''''''''''44''''''''''''''.0''''%'''''''">
              <a:rPr lang="en-US" altLang="en-US" sz="800" smtClean="0">
                <a:effectLst/>
              </a:rPr>
              <a:pPr/>
              <a:t>44.0%</a:t>
            </a:fld>
            <a:endParaRPr kumimoji="1" lang="ja-JP" altLang="en-US" sz="800" dirty="0">
              <a:sym typeface="+mn-lt"/>
            </a:endParaRPr>
          </a:p>
        </p:txBody>
      </p:sp>
      <p:sp>
        <p:nvSpPr>
          <p:cNvPr id="1125" name="テキスト プレースホルダ 9">
            <a:extLst>
              <a:ext uri="{FF2B5EF4-FFF2-40B4-BE49-F238E27FC236}">
                <a16:creationId xmlns:a16="http://schemas.microsoft.com/office/drawing/2014/main" id="{A2B976D3-51F9-82A1-A1D8-BA05FD6DCE39}"/>
              </a:ext>
            </a:extLst>
          </p:cNvPr>
          <p:cNvSpPr>
            <a:spLocks/>
          </p:cNvSpPr>
          <p:nvPr>
            <p:custDataLst>
              <p:tags r:id="rId207"/>
            </p:custDataLst>
          </p:nvPr>
        </p:nvSpPr>
        <p:spPr bwMode="gray">
          <a:xfrm>
            <a:off x="2109788" y="5726113"/>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7E54E0-B2F4-4BC5-B28F-EB7CEECEDC6C}" type="datetime'''''''5''''''3''''''.''''''''''''''0''''%'''''''''''''">
              <a:rPr lang="en-US" altLang="en-US" sz="800" smtClean="0">
                <a:effectLst/>
              </a:rPr>
              <a:pPr/>
              <a:t>53.0%</a:t>
            </a:fld>
            <a:endParaRPr kumimoji="1" lang="ja-JP" altLang="en-US" sz="800" dirty="0">
              <a:sym typeface="+mn-lt"/>
            </a:endParaRPr>
          </a:p>
        </p:txBody>
      </p:sp>
      <p:sp>
        <p:nvSpPr>
          <p:cNvPr id="1126" name="テキスト プレースホルダ 9">
            <a:extLst>
              <a:ext uri="{FF2B5EF4-FFF2-40B4-BE49-F238E27FC236}">
                <a16:creationId xmlns:a16="http://schemas.microsoft.com/office/drawing/2014/main" id="{25CEBCD1-D114-A722-D47F-559AC77543BA}"/>
              </a:ext>
            </a:extLst>
          </p:cNvPr>
          <p:cNvSpPr>
            <a:spLocks/>
          </p:cNvSpPr>
          <p:nvPr>
            <p:custDataLst>
              <p:tags r:id="rId208"/>
            </p:custDataLst>
          </p:nvPr>
        </p:nvSpPr>
        <p:spPr bwMode="gray">
          <a:xfrm>
            <a:off x="2138363"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F1AF8C-3E7A-4D26-BDB1-2115237BC82A}"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5" name="テキスト プレースホルダ 9">
            <a:extLst>
              <a:ext uri="{FF2B5EF4-FFF2-40B4-BE49-F238E27FC236}">
                <a16:creationId xmlns:a16="http://schemas.microsoft.com/office/drawing/2014/main" id="{2E9189F0-1C60-66F1-FEF6-54F1E28E8569}"/>
              </a:ext>
            </a:extLst>
          </p:cNvPr>
          <p:cNvSpPr>
            <a:spLocks/>
          </p:cNvSpPr>
          <p:nvPr>
            <p:custDataLst>
              <p:tags r:id="rId209"/>
            </p:custDataLst>
          </p:nvPr>
        </p:nvSpPr>
        <p:spPr bwMode="auto">
          <a:xfrm>
            <a:off x="220503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125B8B-DB19-4658-AA28-7D2D0FB6FF49}" type="datetime'0''''''''''''''''5'''''''''''''''''''''''''''''''''''''''''">
              <a:rPr lang="ja-JP" altLang="en-US" sz="800" smtClean="0"/>
              <a:pPr/>
              <a:t>05</a:t>
            </a:fld>
            <a:endParaRPr kumimoji="1" lang="ja-JP" altLang="en-US" sz="800" dirty="0">
              <a:sym typeface="+mn-lt"/>
            </a:endParaRPr>
          </a:p>
        </p:txBody>
      </p:sp>
      <p:sp>
        <p:nvSpPr>
          <p:cNvPr id="1128" name="テキスト プレースホルダ 9">
            <a:extLst>
              <a:ext uri="{FF2B5EF4-FFF2-40B4-BE49-F238E27FC236}">
                <a16:creationId xmlns:a16="http://schemas.microsoft.com/office/drawing/2014/main" id="{9F5F7594-1729-D2B1-7756-0BC42FA7D52F}"/>
              </a:ext>
            </a:extLst>
          </p:cNvPr>
          <p:cNvSpPr>
            <a:spLocks/>
          </p:cNvSpPr>
          <p:nvPr>
            <p:custDataLst>
              <p:tags r:id="rId210"/>
            </p:custDataLst>
          </p:nvPr>
        </p:nvSpPr>
        <p:spPr bwMode="gray">
          <a:xfrm>
            <a:off x="2408238" y="5726113"/>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74B23-B704-47A3-8C30-94E3D1E4DF62}" type="datetime'''52''.''''''''9''''''''''''''''''''''''%'''''''''''''''''">
              <a:rPr lang="en-US" altLang="en-US" sz="800" smtClean="0">
                <a:effectLst/>
              </a:rPr>
              <a:pPr/>
              <a:t>52.9%</a:t>
            </a:fld>
            <a:endParaRPr kumimoji="1" lang="ja-JP" altLang="en-US" sz="800" dirty="0">
              <a:sym typeface="+mn-lt"/>
            </a:endParaRPr>
          </a:p>
        </p:txBody>
      </p:sp>
      <p:sp>
        <p:nvSpPr>
          <p:cNvPr id="1129" name="テキスト プレースホルダ 9">
            <a:extLst>
              <a:ext uri="{FF2B5EF4-FFF2-40B4-BE49-F238E27FC236}">
                <a16:creationId xmlns:a16="http://schemas.microsoft.com/office/drawing/2014/main" id="{D125E59C-3279-0EE2-6C84-6538AAA18C42}"/>
              </a:ext>
            </a:extLst>
          </p:cNvPr>
          <p:cNvSpPr>
            <a:spLocks/>
          </p:cNvSpPr>
          <p:nvPr>
            <p:custDataLst>
              <p:tags r:id="rId211"/>
            </p:custDataLst>
          </p:nvPr>
        </p:nvSpPr>
        <p:spPr bwMode="gray">
          <a:xfrm>
            <a:off x="2436813"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F6950A-A562-40A7-802A-E82156C8FBA8}"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6" name="テキスト プレースホルダ 9">
            <a:extLst>
              <a:ext uri="{FF2B5EF4-FFF2-40B4-BE49-F238E27FC236}">
                <a16:creationId xmlns:a16="http://schemas.microsoft.com/office/drawing/2014/main" id="{FB2CB5E0-E94F-860B-58E5-61E3FB93D1D8}"/>
              </a:ext>
            </a:extLst>
          </p:cNvPr>
          <p:cNvSpPr>
            <a:spLocks/>
          </p:cNvSpPr>
          <p:nvPr>
            <p:custDataLst>
              <p:tags r:id="rId212"/>
            </p:custDataLst>
          </p:nvPr>
        </p:nvSpPr>
        <p:spPr bwMode="auto">
          <a:xfrm>
            <a:off x="250348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EEB719-094D-43C7-9C42-909B78F5C7B7}" type="datetime'''''''''0''''''''''''6'''''''''''''''''''">
              <a:rPr lang="ja-JP" altLang="en-US" sz="800" smtClean="0"/>
              <a:pPr/>
              <a:t>06</a:t>
            </a:fld>
            <a:endParaRPr kumimoji="1" lang="ja-JP" altLang="en-US" sz="800" dirty="0">
              <a:sym typeface="+mn-lt"/>
            </a:endParaRPr>
          </a:p>
        </p:txBody>
      </p:sp>
      <p:sp>
        <p:nvSpPr>
          <p:cNvPr id="1130" name="テキスト プレースホルダ 9">
            <a:extLst>
              <a:ext uri="{FF2B5EF4-FFF2-40B4-BE49-F238E27FC236}">
                <a16:creationId xmlns:a16="http://schemas.microsoft.com/office/drawing/2014/main" id="{A6FA5FA5-55B4-B8A9-3A06-35FBBCDBF518}"/>
              </a:ext>
            </a:extLst>
          </p:cNvPr>
          <p:cNvSpPr>
            <a:spLocks/>
          </p:cNvSpPr>
          <p:nvPr>
            <p:custDataLst>
              <p:tags r:id="rId213"/>
            </p:custDataLst>
          </p:nvPr>
        </p:nvSpPr>
        <p:spPr bwMode="gray">
          <a:xfrm>
            <a:off x="2705100" y="50466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999E9F-188E-4DAC-9984-800F928040AD}" type="datetime'''''''''''''''''''4''''''''''''''''''''''''4''''.2''%'">
              <a:rPr lang="en-US" altLang="en-US" sz="800" smtClean="0">
                <a:effectLst/>
              </a:rPr>
              <a:pPr/>
              <a:t>44.2%</a:t>
            </a:fld>
            <a:endParaRPr kumimoji="1" lang="ja-JP" altLang="en-US" sz="800" dirty="0">
              <a:sym typeface="+mn-lt"/>
            </a:endParaRPr>
          </a:p>
        </p:txBody>
      </p:sp>
      <p:sp>
        <p:nvSpPr>
          <p:cNvPr id="1131" name="テキスト プレースホルダ 9">
            <a:extLst>
              <a:ext uri="{FF2B5EF4-FFF2-40B4-BE49-F238E27FC236}">
                <a16:creationId xmlns:a16="http://schemas.microsoft.com/office/drawing/2014/main" id="{3CC101C6-348F-F34B-E9FA-B937446CB01F}"/>
              </a:ext>
            </a:extLst>
          </p:cNvPr>
          <p:cNvSpPr>
            <a:spLocks/>
          </p:cNvSpPr>
          <p:nvPr>
            <p:custDataLst>
              <p:tags r:id="rId214"/>
            </p:custDataLst>
          </p:nvPr>
        </p:nvSpPr>
        <p:spPr bwMode="gray">
          <a:xfrm>
            <a:off x="2705100" y="5726113"/>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9BE50F-2E22-49CA-BE65-282B560688A2}" type="datetime'''''''''52''''''''''.''''''''''8''''%'''''''''">
              <a:rPr lang="en-US" altLang="en-US" sz="800" smtClean="0">
                <a:effectLst/>
              </a:rPr>
              <a:pPr/>
              <a:t>52.8%</a:t>
            </a:fld>
            <a:endParaRPr kumimoji="1" lang="ja-JP" altLang="en-US" sz="800" dirty="0">
              <a:sym typeface="+mn-lt"/>
            </a:endParaRPr>
          </a:p>
        </p:txBody>
      </p:sp>
      <p:sp>
        <p:nvSpPr>
          <p:cNvPr id="1132" name="テキスト プレースホルダ 9">
            <a:extLst>
              <a:ext uri="{FF2B5EF4-FFF2-40B4-BE49-F238E27FC236}">
                <a16:creationId xmlns:a16="http://schemas.microsoft.com/office/drawing/2014/main" id="{28AFD85C-1A0F-03DC-1D82-14E2018FAED8}"/>
              </a:ext>
            </a:extLst>
          </p:cNvPr>
          <p:cNvSpPr>
            <a:spLocks/>
          </p:cNvSpPr>
          <p:nvPr>
            <p:custDataLst>
              <p:tags r:id="rId215"/>
            </p:custDataLst>
          </p:nvPr>
        </p:nvSpPr>
        <p:spPr bwMode="gray">
          <a:xfrm>
            <a:off x="2733675"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F1DCF9-E05F-4EE3-9B22-9831A917195A}"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7" name="テキスト プレースホルダ 9">
            <a:extLst>
              <a:ext uri="{FF2B5EF4-FFF2-40B4-BE49-F238E27FC236}">
                <a16:creationId xmlns:a16="http://schemas.microsoft.com/office/drawing/2014/main" id="{A5A7E8CA-1E48-B7EF-2F3E-65F739C7AA97}"/>
              </a:ext>
            </a:extLst>
          </p:cNvPr>
          <p:cNvSpPr>
            <a:spLocks/>
          </p:cNvSpPr>
          <p:nvPr>
            <p:custDataLst>
              <p:tags r:id="rId216"/>
            </p:custDataLst>
          </p:nvPr>
        </p:nvSpPr>
        <p:spPr bwMode="auto">
          <a:xfrm>
            <a:off x="280035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B01046-C685-47D9-B5F8-EE4311342BD4}" type="datetime'''''''''''''''''''''''0''''''''''''''''''''''7'''">
              <a:rPr lang="ja-JP" altLang="en-US" sz="800" smtClean="0"/>
              <a:pPr/>
              <a:t>07</a:t>
            </a:fld>
            <a:endParaRPr kumimoji="1" lang="ja-JP" altLang="en-US" sz="800" dirty="0">
              <a:sym typeface="+mn-lt"/>
            </a:endParaRPr>
          </a:p>
        </p:txBody>
      </p:sp>
      <p:sp>
        <p:nvSpPr>
          <p:cNvPr id="1133" name="テキスト プレースホルダ 9">
            <a:extLst>
              <a:ext uri="{FF2B5EF4-FFF2-40B4-BE49-F238E27FC236}">
                <a16:creationId xmlns:a16="http://schemas.microsoft.com/office/drawing/2014/main" id="{5F57D3D5-21D7-C335-E409-0D59A901044A}"/>
              </a:ext>
            </a:extLst>
          </p:cNvPr>
          <p:cNvSpPr>
            <a:spLocks/>
          </p:cNvSpPr>
          <p:nvPr>
            <p:custDataLst>
              <p:tags r:id="rId217"/>
            </p:custDataLst>
          </p:nvPr>
        </p:nvSpPr>
        <p:spPr bwMode="gray">
          <a:xfrm>
            <a:off x="3003550" y="50466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30F094-1F41-41F1-A55A-EDF90C559760}" type="datetime'''''''''''''''4''''''''4''''.''''''''''3%'''''''''''''''''">
              <a:rPr lang="en-US" altLang="en-US" sz="800" smtClean="0">
                <a:effectLst/>
              </a:rPr>
              <a:pPr/>
              <a:t>44.3%</a:t>
            </a:fld>
            <a:endParaRPr kumimoji="1" lang="ja-JP" altLang="en-US" sz="800" dirty="0">
              <a:sym typeface="+mn-lt"/>
            </a:endParaRPr>
          </a:p>
        </p:txBody>
      </p:sp>
      <p:sp>
        <p:nvSpPr>
          <p:cNvPr id="1134" name="テキスト プレースホルダ 9">
            <a:extLst>
              <a:ext uri="{FF2B5EF4-FFF2-40B4-BE49-F238E27FC236}">
                <a16:creationId xmlns:a16="http://schemas.microsoft.com/office/drawing/2014/main" id="{92D889FC-2142-9461-9CFE-88D64EAA7811}"/>
              </a:ext>
            </a:extLst>
          </p:cNvPr>
          <p:cNvSpPr>
            <a:spLocks/>
          </p:cNvSpPr>
          <p:nvPr>
            <p:custDataLst>
              <p:tags r:id="rId218"/>
            </p:custDataLst>
          </p:nvPr>
        </p:nvSpPr>
        <p:spPr bwMode="gray">
          <a:xfrm>
            <a:off x="3003550" y="572770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92BF35-876A-4AD6-8688-4D87A6E58006}" type="datetime'''''''5''''2''''''''''''''''''''''''.''''''7''''''''%'''''''''">
              <a:rPr lang="en-US" altLang="en-US" sz="800" smtClean="0">
                <a:effectLst/>
              </a:rPr>
              <a:pPr/>
              <a:t>52.7%</a:t>
            </a:fld>
            <a:endParaRPr kumimoji="1" lang="ja-JP" altLang="en-US" sz="800" dirty="0">
              <a:sym typeface="+mn-lt"/>
            </a:endParaRPr>
          </a:p>
        </p:txBody>
      </p:sp>
      <p:sp>
        <p:nvSpPr>
          <p:cNvPr id="1135" name="テキスト プレースホルダ 9">
            <a:extLst>
              <a:ext uri="{FF2B5EF4-FFF2-40B4-BE49-F238E27FC236}">
                <a16:creationId xmlns:a16="http://schemas.microsoft.com/office/drawing/2014/main" id="{AD0C224D-38D4-F4B0-D3B0-2DC4E9FC9FBA}"/>
              </a:ext>
            </a:extLst>
          </p:cNvPr>
          <p:cNvSpPr>
            <a:spLocks/>
          </p:cNvSpPr>
          <p:nvPr>
            <p:custDataLst>
              <p:tags r:id="rId219"/>
            </p:custDataLst>
          </p:nvPr>
        </p:nvSpPr>
        <p:spPr bwMode="gray">
          <a:xfrm>
            <a:off x="3032125"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130E07-4746-4561-9903-D4954F5358B1}"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8" name="テキスト プレースホルダ 9">
            <a:extLst>
              <a:ext uri="{FF2B5EF4-FFF2-40B4-BE49-F238E27FC236}">
                <a16:creationId xmlns:a16="http://schemas.microsoft.com/office/drawing/2014/main" id="{7E9765F4-BF09-B29C-4311-213B4F35F06C}"/>
              </a:ext>
            </a:extLst>
          </p:cNvPr>
          <p:cNvSpPr>
            <a:spLocks/>
          </p:cNvSpPr>
          <p:nvPr>
            <p:custDataLst>
              <p:tags r:id="rId220"/>
            </p:custDataLst>
          </p:nvPr>
        </p:nvSpPr>
        <p:spPr bwMode="auto">
          <a:xfrm>
            <a:off x="309880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EC70F6-CD01-46B9-8FE5-C7A9476A62C9}" type="datetime'''''''''''''''''''''''''''''0''''8'''''''''''''''">
              <a:rPr lang="ja-JP" altLang="en-US" sz="800" smtClean="0"/>
              <a:pPr/>
              <a:t>08</a:t>
            </a:fld>
            <a:endParaRPr kumimoji="1" lang="ja-JP" altLang="en-US" sz="800" dirty="0">
              <a:sym typeface="+mn-lt"/>
            </a:endParaRPr>
          </a:p>
        </p:txBody>
      </p:sp>
      <p:sp>
        <p:nvSpPr>
          <p:cNvPr id="1136" name="テキスト プレースホルダ 9">
            <a:extLst>
              <a:ext uri="{FF2B5EF4-FFF2-40B4-BE49-F238E27FC236}">
                <a16:creationId xmlns:a16="http://schemas.microsoft.com/office/drawing/2014/main" id="{62A0D339-008C-0F9F-9E44-3FC8E1A8FDE6}"/>
              </a:ext>
            </a:extLst>
          </p:cNvPr>
          <p:cNvSpPr>
            <a:spLocks/>
          </p:cNvSpPr>
          <p:nvPr>
            <p:custDataLst>
              <p:tags r:id="rId221"/>
            </p:custDataLst>
          </p:nvPr>
        </p:nvSpPr>
        <p:spPr bwMode="gray">
          <a:xfrm>
            <a:off x="3300413"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C621BA-A310-4D0A-969C-FF593FA11811}" type="datetime'4''''4''''''''''''''''''''''''''''''''.''''4''''%'''''''">
              <a:rPr lang="en-US" altLang="en-US" sz="800" smtClean="0">
                <a:effectLst/>
              </a:rPr>
              <a:pPr/>
              <a:t>44.4%</a:t>
            </a:fld>
            <a:endParaRPr kumimoji="1" lang="ja-JP" altLang="en-US" sz="800" dirty="0">
              <a:sym typeface="+mn-lt"/>
            </a:endParaRPr>
          </a:p>
        </p:txBody>
      </p:sp>
      <p:sp>
        <p:nvSpPr>
          <p:cNvPr id="1137" name="テキスト プレースホルダ 9">
            <a:extLst>
              <a:ext uri="{FF2B5EF4-FFF2-40B4-BE49-F238E27FC236}">
                <a16:creationId xmlns:a16="http://schemas.microsoft.com/office/drawing/2014/main" id="{1CE76EE5-04A8-051A-04D9-5BF2727E8E82}"/>
              </a:ext>
            </a:extLst>
          </p:cNvPr>
          <p:cNvSpPr>
            <a:spLocks/>
          </p:cNvSpPr>
          <p:nvPr>
            <p:custDataLst>
              <p:tags r:id="rId222"/>
            </p:custDataLst>
          </p:nvPr>
        </p:nvSpPr>
        <p:spPr bwMode="gray">
          <a:xfrm>
            <a:off x="3300413" y="572770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42F1AF-FE68-4C67-BB0A-73A058C8E31B}" type="datetime'''''''''''''''''''''''''''5''2''''''''.''''''''''6%'''''''''''">
              <a:rPr lang="en-US" altLang="en-US" sz="800" smtClean="0">
                <a:effectLst/>
              </a:rPr>
              <a:pPr/>
              <a:t>52.6%</a:t>
            </a:fld>
            <a:endParaRPr kumimoji="1" lang="ja-JP" altLang="en-US" sz="800" dirty="0">
              <a:sym typeface="+mn-lt"/>
            </a:endParaRPr>
          </a:p>
        </p:txBody>
      </p:sp>
      <p:sp>
        <p:nvSpPr>
          <p:cNvPr id="1138" name="テキスト プレースホルダ 9">
            <a:extLst>
              <a:ext uri="{FF2B5EF4-FFF2-40B4-BE49-F238E27FC236}">
                <a16:creationId xmlns:a16="http://schemas.microsoft.com/office/drawing/2014/main" id="{7556FC85-605C-3973-1398-FD29D0192EAB}"/>
              </a:ext>
            </a:extLst>
          </p:cNvPr>
          <p:cNvSpPr>
            <a:spLocks/>
          </p:cNvSpPr>
          <p:nvPr>
            <p:custDataLst>
              <p:tags r:id="rId223"/>
            </p:custDataLst>
          </p:nvPr>
        </p:nvSpPr>
        <p:spPr bwMode="gray">
          <a:xfrm>
            <a:off x="332898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B69836-CB57-4FBE-9609-15805745A4EB}"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29" name="テキスト プレースホルダ 9">
            <a:extLst>
              <a:ext uri="{FF2B5EF4-FFF2-40B4-BE49-F238E27FC236}">
                <a16:creationId xmlns:a16="http://schemas.microsoft.com/office/drawing/2014/main" id="{D4349EBF-A162-66A6-6496-5AD4D3CC5712}"/>
              </a:ext>
            </a:extLst>
          </p:cNvPr>
          <p:cNvSpPr>
            <a:spLocks/>
          </p:cNvSpPr>
          <p:nvPr>
            <p:custDataLst>
              <p:tags r:id="rId224"/>
            </p:custDataLst>
          </p:nvPr>
        </p:nvSpPr>
        <p:spPr bwMode="auto">
          <a:xfrm>
            <a:off x="339566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E5FEC1-5665-4365-85DD-F702801EED68}" type="datetime'''''''''''''0''''''''''''''''''''''''''''''''''''9'''''">
              <a:rPr lang="ja-JP" altLang="en-US" sz="800" smtClean="0"/>
              <a:pPr/>
              <a:t>09</a:t>
            </a:fld>
            <a:endParaRPr kumimoji="1" lang="ja-JP" altLang="en-US" sz="800" dirty="0">
              <a:sym typeface="+mn-lt"/>
            </a:endParaRPr>
          </a:p>
        </p:txBody>
      </p:sp>
      <p:sp>
        <p:nvSpPr>
          <p:cNvPr id="1139" name="テキスト プレースホルダ 9">
            <a:extLst>
              <a:ext uri="{FF2B5EF4-FFF2-40B4-BE49-F238E27FC236}">
                <a16:creationId xmlns:a16="http://schemas.microsoft.com/office/drawing/2014/main" id="{64CBE616-51DE-56A1-DC45-FD19A10FB026}"/>
              </a:ext>
            </a:extLst>
          </p:cNvPr>
          <p:cNvSpPr>
            <a:spLocks/>
          </p:cNvSpPr>
          <p:nvPr>
            <p:custDataLst>
              <p:tags r:id="rId225"/>
            </p:custDataLst>
          </p:nvPr>
        </p:nvSpPr>
        <p:spPr bwMode="gray">
          <a:xfrm>
            <a:off x="3598863"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6A55B-91B9-4C74-89E3-23E75E9B3FEA}" type="datetime'''''4''''''''''4''''''''''.''4''''''''''''%'''''''''">
              <a:rPr lang="en-US" altLang="en-US" sz="800" smtClean="0">
                <a:effectLst/>
              </a:rPr>
              <a:pPr/>
              <a:t>44.4%</a:t>
            </a:fld>
            <a:endParaRPr kumimoji="1" lang="ja-JP" altLang="en-US" sz="800" dirty="0">
              <a:sym typeface="+mn-lt"/>
            </a:endParaRPr>
          </a:p>
        </p:txBody>
      </p:sp>
      <p:sp>
        <p:nvSpPr>
          <p:cNvPr id="1140" name="テキスト プレースホルダ 9">
            <a:extLst>
              <a:ext uri="{FF2B5EF4-FFF2-40B4-BE49-F238E27FC236}">
                <a16:creationId xmlns:a16="http://schemas.microsoft.com/office/drawing/2014/main" id="{69DDE33D-A70D-0F1A-90E9-FA007AB63D53}"/>
              </a:ext>
            </a:extLst>
          </p:cNvPr>
          <p:cNvSpPr>
            <a:spLocks/>
          </p:cNvSpPr>
          <p:nvPr>
            <p:custDataLst>
              <p:tags r:id="rId226"/>
            </p:custDataLst>
          </p:nvPr>
        </p:nvSpPr>
        <p:spPr bwMode="gray">
          <a:xfrm>
            <a:off x="3598863"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08EFBC-7C53-4F29-A9CF-FA2C44D842E9}" type="datetime'''5''''''2''''''''''''''''''.''''6%'''''''''''''''''">
              <a:rPr lang="en-US" altLang="en-US" sz="800" smtClean="0">
                <a:effectLst/>
              </a:rPr>
              <a:pPr/>
              <a:t>52.6%</a:t>
            </a:fld>
            <a:endParaRPr kumimoji="1" lang="ja-JP" altLang="en-US" sz="800" dirty="0">
              <a:sym typeface="+mn-lt"/>
            </a:endParaRPr>
          </a:p>
        </p:txBody>
      </p:sp>
      <p:sp>
        <p:nvSpPr>
          <p:cNvPr id="1141" name="テキスト プレースホルダ 9">
            <a:extLst>
              <a:ext uri="{FF2B5EF4-FFF2-40B4-BE49-F238E27FC236}">
                <a16:creationId xmlns:a16="http://schemas.microsoft.com/office/drawing/2014/main" id="{6DBF50AA-0DC4-7AFD-D240-E31D169103BB}"/>
              </a:ext>
            </a:extLst>
          </p:cNvPr>
          <p:cNvSpPr>
            <a:spLocks/>
          </p:cNvSpPr>
          <p:nvPr>
            <p:custDataLst>
              <p:tags r:id="rId227"/>
            </p:custDataLst>
          </p:nvPr>
        </p:nvSpPr>
        <p:spPr bwMode="gray">
          <a:xfrm>
            <a:off x="362743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BF368E-BAEA-4025-A7FC-5140698964E7}"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0" name="テキスト プレースホルダ 9">
            <a:extLst>
              <a:ext uri="{FF2B5EF4-FFF2-40B4-BE49-F238E27FC236}">
                <a16:creationId xmlns:a16="http://schemas.microsoft.com/office/drawing/2014/main" id="{3A2629C6-7F09-17CC-1645-75ABFF3D6AC7}"/>
              </a:ext>
            </a:extLst>
          </p:cNvPr>
          <p:cNvSpPr>
            <a:spLocks/>
          </p:cNvSpPr>
          <p:nvPr>
            <p:custDataLst>
              <p:tags r:id="rId228"/>
            </p:custDataLst>
          </p:nvPr>
        </p:nvSpPr>
        <p:spPr bwMode="auto">
          <a:xfrm>
            <a:off x="369411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89978D-E9B9-4DB7-890A-30ABC607E729}" type="datetime'''1''''''''''''''''''''0'''''">
              <a:rPr lang="ja-JP" altLang="en-US" sz="800" smtClean="0"/>
              <a:pPr/>
              <a:t>10</a:t>
            </a:fld>
            <a:endParaRPr kumimoji="1" lang="ja-JP" altLang="en-US" sz="800" dirty="0">
              <a:sym typeface="+mn-lt"/>
            </a:endParaRPr>
          </a:p>
        </p:txBody>
      </p:sp>
      <p:sp>
        <p:nvSpPr>
          <p:cNvPr id="1142" name="テキスト プレースホルダ 9">
            <a:extLst>
              <a:ext uri="{FF2B5EF4-FFF2-40B4-BE49-F238E27FC236}">
                <a16:creationId xmlns:a16="http://schemas.microsoft.com/office/drawing/2014/main" id="{0785EB28-F1AD-FF37-B2DC-BF4E7CA3B526}"/>
              </a:ext>
            </a:extLst>
          </p:cNvPr>
          <p:cNvSpPr>
            <a:spLocks/>
          </p:cNvSpPr>
          <p:nvPr>
            <p:custDataLst>
              <p:tags r:id="rId229"/>
            </p:custDataLst>
          </p:nvPr>
        </p:nvSpPr>
        <p:spPr bwMode="gray">
          <a:xfrm>
            <a:off x="3895725"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296DE2-1540-46D4-856C-4666AF73EFBB}" type="datetime'''''''''''''''''''''''''''''''''44.''''''''''''5%'''''''''">
              <a:rPr lang="en-US" altLang="en-US" sz="800" smtClean="0">
                <a:effectLst/>
              </a:rPr>
              <a:pPr/>
              <a:t>44.5%</a:t>
            </a:fld>
            <a:endParaRPr kumimoji="1" lang="ja-JP" altLang="en-US" sz="800" dirty="0">
              <a:sym typeface="+mn-lt"/>
            </a:endParaRPr>
          </a:p>
        </p:txBody>
      </p:sp>
      <p:sp>
        <p:nvSpPr>
          <p:cNvPr id="1143" name="テキスト プレースホルダ 9">
            <a:extLst>
              <a:ext uri="{FF2B5EF4-FFF2-40B4-BE49-F238E27FC236}">
                <a16:creationId xmlns:a16="http://schemas.microsoft.com/office/drawing/2014/main" id="{6F07EFE0-EEFD-DEE0-4C79-D94B38AE7F8C}"/>
              </a:ext>
            </a:extLst>
          </p:cNvPr>
          <p:cNvSpPr>
            <a:spLocks/>
          </p:cNvSpPr>
          <p:nvPr>
            <p:custDataLst>
              <p:tags r:id="rId230"/>
            </p:custDataLst>
          </p:nvPr>
        </p:nvSpPr>
        <p:spPr bwMode="gray">
          <a:xfrm>
            <a:off x="3895725"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036985-3935-4930-97DE-5BB1551E68FA}" type="datetime'5''''2''''''''''''''.''''''''''5''''''%'''''''''''''">
              <a:rPr lang="en-US" altLang="en-US" sz="800" smtClean="0">
                <a:effectLst/>
              </a:rPr>
              <a:pPr/>
              <a:t>52.5%</a:t>
            </a:fld>
            <a:endParaRPr kumimoji="1" lang="ja-JP" altLang="en-US" sz="800" dirty="0">
              <a:sym typeface="+mn-lt"/>
            </a:endParaRPr>
          </a:p>
        </p:txBody>
      </p:sp>
      <p:sp>
        <p:nvSpPr>
          <p:cNvPr id="1144" name="テキスト プレースホルダ 9">
            <a:extLst>
              <a:ext uri="{FF2B5EF4-FFF2-40B4-BE49-F238E27FC236}">
                <a16:creationId xmlns:a16="http://schemas.microsoft.com/office/drawing/2014/main" id="{1724133B-B937-82FF-79D5-4249C3AA5CC7}"/>
              </a:ext>
            </a:extLst>
          </p:cNvPr>
          <p:cNvSpPr>
            <a:spLocks/>
          </p:cNvSpPr>
          <p:nvPr>
            <p:custDataLst>
              <p:tags r:id="rId231"/>
            </p:custDataLst>
          </p:nvPr>
        </p:nvSpPr>
        <p:spPr bwMode="gray">
          <a:xfrm>
            <a:off x="3924300"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E93424-50CC-405B-834E-8600B732301A}"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1" name="テキスト プレースホルダ 9">
            <a:extLst>
              <a:ext uri="{FF2B5EF4-FFF2-40B4-BE49-F238E27FC236}">
                <a16:creationId xmlns:a16="http://schemas.microsoft.com/office/drawing/2014/main" id="{FD5A521C-AB60-8E09-193F-613896987BFC}"/>
              </a:ext>
            </a:extLst>
          </p:cNvPr>
          <p:cNvSpPr>
            <a:spLocks/>
          </p:cNvSpPr>
          <p:nvPr>
            <p:custDataLst>
              <p:tags r:id="rId232"/>
            </p:custDataLst>
          </p:nvPr>
        </p:nvSpPr>
        <p:spPr bwMode="auto">
          <a:xfrm>
            <a:off x="399097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B296AD-EB9C-4D8A-906F-6E296BA8562E}" type="datetime'''''''''''''''''''''''''''1''''''''''''''''''''1'''">
              <a:rPr lang="ja-JP" altLang="en-US" sz="800" smtClean="0"/>
              <a:pPr/>
              <a:t>11</a:t>
            </a:fld>
            <a:endParaRPr kumimoji="1" lang="ja-JP" altLang="en-US" sz="800" dirty="0">
              <a:sym typeface="+mn-lt"/>
            </a:endParaRPr>
          </a:p>
        </p:txBody>
      </p:sp>
      <p:sp>
        <p:nvSpPr>
          <p:cNvPr id="1145" name="テキスト プレースホルダ 9">
            <a:extLst>
              <a:ext uri="{FF2B5EF4-FFF2-40B4-BE49-F238E27FC236}">
                <a16:creationId xmlns:a16="http://schemas.microsoft.com/office/drawing/2014/main" id="{24E117A5-305C-74BA-98C4-235050E15106}"/>
              </a:ext>
            </a:extLst>
          </p:cNvPr>
          <p:cNvSpPr>
            <a:spLocks/>
          </p:cNvSpPr>
          <p:nvPr>
            <p:custDataLst>
              <p:tags r:id="rId233"/>
            </p:custDataLst>
          </p:nvPr>
        </p:nvSpPr>
        <p:spPr bwMode="gray">
          <a:xfrm>
            <a:off x="4194175"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4BE859-D3AD-4332-92A8-5C5EC9725237}" type="datetime'''4''''''''''''''''''''4''''''.''''''''''''''''5%'''''''''''''">
              <a:rPr lang="en-US" altLang="en-US" sz="800" smtClean="0">
                <a:effectLst/>
              </a:rPr>
              <a:pPr/>
              <a:t>44.5%</a:t>
            </a:fld>
            <a:endParaRPr kumimoji="1" lang="ja-JP" altLang="en-US" sz="800" dirty="0">
              <a:sym typeface="+mn-lt"/>
            </a:endParaRPr>
          </a:p>
        </p:txBody>
      </p:sp>
      <p:sp>
        <p:nvSpPr>
          <p:cNvPr id="1146" name="テキスト プレースホルダ 9">
            <a:extLst>
              <a:ext uri="{FF2B5EF4-FFF2-40B4-BE49-F238E27FC236}">
                <a16:creationId xmlns:a16="http://schemas.microsoft.com/office/drawing/2014/main" id="{A976DF55-9C3D-6182-6DDF-8D625DA9BC5A}"/>
              </a:ext>
            </a:extLst>
          </p:cNvPr>
          <p:cNvSpPr>
            <a:spLocks/>
          </p:cNvSpPr>
          <p:nvPr>
            <p:custDataLst>
              <p:tags r:id="rId234"/>
            </p:custDataLst>
          </p:nvPr>
        </p:nvSpPr>
        <p:spPr bwMode="gray">
          <a:xfrm>
            <a:off x="4194175"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F1A2B3-2423-4088-A626-85D055AA0B40}" type="datetime'''''''''''52''''''.''''''''''''''''5''''%'''''''''''''">
              <a:rPr lang="en-US" altLang="en-US" sz="800" smtClean="0">
                <a:effectLst/>
              </a:rPr>
              <a:pPr/>
              <a:t>52.5%</a:t>
            </a:fld>
            <a:endParaRPr kumimoji="1" lang="ja-JP" altLang="en-US" sz="800" dirty="0">
              <a:sym typeface="+mn-lt"/>
            </a:endParaRPr>
          </a:p>
        </p:txBody>
      </p:sp>
      <p:sp>
        <p:nvSpPr>
          <p:cNvPr id="1147" name="テキスト プレースホルダ 9">
            <a:extLst>
              <a:ext uri="{FF2B5EF4-FFF2-40B4-BE49-F238E27FC236}">
                <a16:creationId xmlns:a16="http://schemas.microsoft.com/office/drawing/2014/main" id="{37D9A625-6DAE-2A42-0FD9-E3C07D547FA4}"/>
              </a:ext>
            </a:extLst>
          </p:cNvPr>
          <p:cNvSpPr>
            <a:spLocks/>
          </p:cNvSpPr>
          <p:nvPr>
            <p:custDataLst>
              <p:tags r:id="rId235"/>
            </p:custDataLst>
          </p:nvPr>
        </p:nvSpPr>
        <p:spPr bwMode="gray">
          <a:xfrm>
            <a:off x="4222750"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5A3837-EE26-4146-BA7C-9C83D235459C}"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2" name="テキスト プレースホルダ 9">
            <a:extLst>
              <a:ext uri="{FF2B5EF4-FFF2-40B4-BE49-F238E27FC236}">
                <a16:creationId xmlns:a16="http://schemas.microsoft.com/office/drawing/2014/main" id="{4FB725D9-1DD1-45F4-B111-B9A61BC0FDCC}"/>
              </a:ext>
            </a:extLst>
          </p:cNvPr>
          <p:cNvSpPr>
            <a:spLocks/>
          </p:cNvSpPr>
          <p:nvPr>
            <p:custDataLst>
              <p:tags r:id="rId236"/>
            </p:custDataLst>
          </p:nvPr>
        </p:nvSpPr>
        <p:spPr bwMode="auto">
          <a:xfrm>
            <a:off x="428942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65E812-2D6B-4DAA-865D-310E6F953143}" type="datetime'''''''''1''''''''''''''''''''''''''''''''''2'''''''''''">
              <a:rPr lang="ja-JP" altLang="en-US" sz="800" smtClean="0"/>
              <a:pPr/>
              <a:t>12</a:t>
            </a:fld>
            <a:endParaRPr kumimoji="1" lang="ja-JP" altLang="en-US" sz="800" dirty="0">
              <a:sym typeface="+mn-lt"/>
            </a:endParaRPr>
          </a:p>
        </p:txBody>
      </p:sp>
      <p:sp>
        <p:nvSpPr>
          <p:cNvPr id="1148" name="テキスト プレースホルダ 9">
            <a:extLst>
              <a:ext uri="{FF2B5EF4-FFF2-40B4-BE49-F238E27FC236}">
                <a16:creationId xmlns:a16="http://schemas.microsoft.com/office/drawing/2014/main" id="{82FE00E2-1DAA-921E-89CC-3F4A9A47C85C}"/>
              </a:ext>
            </a:extLst>
          </p:cNvPr>
          <p:cNvSpPr>
            <a:spLocks/>
          </p:cNvSpPr>
          <p:nvPr>
            <p:custDataLst>
              <p:tags r:id="rId237"/>
            </p:custDataLst>
          </p:nvPr>
        </p:nvSpPr>
        <p:spPr bwMode="gray">
          <a:xfrm>
            <a:off x="4491038"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EEB197-AEDE-4661-A20F-95EC35A9895D}" type="datetime'''4''''''''''''''''''''''''''''''4''.''''''''''''5''''''''%'''">
              <a:rPr lang="en-US" altLang="en-US" sz="800" smtClean="0">
                <a:effectLst/>
              </a:rPr>
              <a:pPr/>
              <a:t>44.5%</a:t>
            </a:fld>
            <a:endParaRPr kumimoji="1" lang="ja-JP" altLang="en-US" sz="800" dirty="0">
              <a:sym typeface="+mn-lt"/>
            </a:endParaRPr>
          </a:p>
        </p:txBody>
      </p:sp>
      <p:sp>
        <p:nvSpPr>
          <p:cNvPr id="1149" name="テキスト プレースホルダ 9">
            <a:extLst>
              <a:ext uri="{FF2B5EF4-FFF2-40B4-BE49-F238E27FC236}">
                <a16:creationId xmlns:a16="http://schemas.microsoft.com/office/drawing/2014/main" id="{F0D26B29-DD64-99CE-9111-FE2C192BE3F9}"/>
              </a:ext>
            </a:extLst>
          </p:cNvPr>
          <p:cNvSpPr>
            <a:spLocks/>
          </p:cNvSpPr>
          <p:nvPr>
            <p:custDataLst>
              <p:tags r:id="rId238"/>
            </p:custDataLst>
          </p:nvPr>
        </p:nvSpPr>
        <p:spPr bwMode="gray">
          <a:xfrm>
            <a:off x="4491038"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A12DCA-D4A4-4B9B-814A-846E88C25680}" type="datetime'''''''''''''''''''5''''2''''''.''''5''''''%'''''''''''''''''''">
              <a:rPr lang="en-US" altLang="en-US" sz="800" smtClean="0">
                <a:effectLst/>
              </a:rPr>
              <a:pPr/>
              <a:t>52.5%</a:t>
            </a:fld>
            <a:endParaRPr kumimoji="1" lang="ja-JP" altLang="en-US" sz="800" dirty="0">
              <a:sym typeface="+mn-lt"/>
            </a:endParaRPr>
          </a:p>
        </p:txBody>
      </p:sp>
      <p:sp>
        <p:nvSpPr>
          <p:cNvPr id="1150" name="テキスト プレースホルダ 9">
            <a:extLst>
              <a:ext uri="{FF2B5EF4-FFF2-40B4-BE49-F238E27FC236}">
                <a16:creationId xmlns:a16="http://schemas.microsoft.com/office/drawing/2014/main" id="{C6FE9B47-1976-5F40-ED9F-5DDEC1C7E087}"/>
              </a:ext>
            </a:extLst>
          </p:cNvPr>
          <p:cNvSpPr>
            <a:spLocks/>
          </p:cNvSpPr>
          <p:nvPr>
            <p:custDataLst>
              <p:tags r:id="rId239"/>
            </p:custDataLst>
          </p:nvPr>
        </p:nvSpPr>
        <p:spPr bwMode="gray">
          <a:xfrm>
            <a:off x="4519613"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35AD11-2BB1-4ADD-BED7-80CF3AE2D79E}"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3" name="テキスト プレースホルダ 9">
            <a:extLst>
              <a:ext uri="{FF2B5EF4-FFF2-40B4-BE49-F238E27FC236}">
                <a16:creationId xmlns:a16="http://schemas.microsoft.com/office/drawing/2014/main" id="{A184851F-4AB6-F10F-E164-ACCE613BF293}"/>
              </a:ext>
            </a:extLst>
          </p:cNvPr>
          <p:cNvSpPr>
            <a:spLocks/>
          </p:cNvSpPr>
          <p:nvPr>
            <p:custDataLst>
              <p:tags r:id="rId240"/>
            </p:custDataLst>
          </p:nvPr>
        </p:nvSpPr>
        <p:spPr bwMode="auto">
          <a:xfrm>
            <a:off x="458628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B71431-5585-44F9-87B7-52638555FA42}" type="datetime'''1''''3'''''''''''''''''''''''''''">
              <a:rPr lang="ja-JP" altLang="en-US" sz="800" smtClean="0"/>
              <a:pPr/>
              <a:t>13</a:t>
            </a:fld>
            <a:endParaRPr kumimoji="1" lang="ja-JP" altLang="en-US" sz="800" dirty="0">
              <a:sym typeface="+mn-lt"/>
            </a:endParaRPr>
          </a:p>
        </p:txBody>
      </p:sp>
      <p:sp>
        <p:nvSpPr>
          <p:cNvPr id="1151" name="テキスト プレースホルダ 9">
            <a:extLst>
              <a:ext uri="{FF2B5EF4-FFF2-40B4-BE49-F238E27FC236}">
                <a16:creationId xmlns:a16="http://schemas.microsoft.com/office/drawing/2014/main" id="{C643B4C7-CE36-B8B9-8D1B-BCCA3CE45484}"/>
              </a:ext>
            </a:extLst>
          </p:cNvPr>
          <p:cNvSpPr>
            <a:spLocks/>
          </p:cNvSpPr>
          <p:nvPr>
            <p:custDataLst>
              <p:tags r:id="rId241"/>
            </p:custDataLst>
          </p:nvPr>
        </p:nvSpPr>
        <p:spPr bwMode="gray">
          <a:xfrm>
            <a:off x="4789488"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284C69-2600-483C-BF5C-B183EB0D9191}" type="datetime'''''''''''''''''4''''''''4''.''''''''4''''%'''''''''''''">
              <a:rPr lang="en-US" altLang="en-US" sz="800" smtClean="0">
                <a:effectLst/>
              </a:rPr>
              <a:pPr/>
              <a:t>44.4%</a:t>
            </a:fld>
            <a:endParaRPr kumimoji="1" lang="ja-JP" altLang="en-US" sz="800" dirty="0">
              <a:sym typeface="+mn-lt"/>
            </a:endParaRPr>
          </a:p>
        </p:txBody>
      </p:sp>
      <p:sp>
        <p:nvSpPr>
          <p:cNvPr id="1152" name="テキスト プレースホルダ 9">
            <a:extLst>
              <a:ext uri="{FF2B5EF4-FFF2-40B4-BE49-F238E27FC236}">
                <a16:creationId xmlns:a16="http://schemas.microsoft.com/office/drawing/2014/main" id="{FC1CD145-5A59-EDE8-81CD-9DA816948BEE}"/>
              </a:ext>
            </a:extLst>
          </p:cNvPr>
          <p:cNvSpPr>
            <a:spLocks/>
          </p:cNvSpPr>
          <p:nvPr>
            <p:custDataLst>
              <p:tags r:id="rId242"/>
            </p:custDataLst>
          </p:nvPr>
        </p:nvSpPr>
        <p:spPr bwMode="gray">
          <a:xfrm>
            <a:off x="4789488"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D6BC8A-8ED7-4722-87D9-17CAA8526CA9}" type="datetime'''''''''5''''''''''2''''''''.''''''6''''''''''''''''%'">
              <a:rPr lang="en-US" altLang="en-US" sz="800" smtClean="0">
                <a:effectLst/>
              </a:rPr>
              <a:pPr/>
              <a:t>52.6%</a:t>
            </a:fld>
            <a:endParaRPr kumimoji="1" lang="ja-JP" altLang="en-US" sz="800" dirty="0">
              <a:sym typeface="+mn-lt"/>
            </a:endParaRPr>
          </a:p>
        </p:txBody>
      </p:sp>
      <p:sp>
        <p:nvSpPr>
          <p:cNvPr id="1153" name="テキスト プレースホルダ 9">
            <a:extLst>
              <a:ext uri="{FF2B5EF4-FFF2-40B4-BE49-F238E27FC236}">
                <a16:creationId xmlns:a16="http://schemas.microsoft.com/office/drawing/2014/main" id="{24E0AC0A-0CF8-0D6E-CAF5-30E132CBC09A}"/>
              </a:ext>
            </a:extLst>
          </p:cNvPr>
          <p:cNvSpPr>
            <a:spLocks/>
          </p:cNvSpPr>
          <p:nvPr>
            <p:custDataLst>
              <p:tags r:id="rId243"/>
            </p:custDataLst>
          </p:nvPr>
        </p:nvSpPr>
        <p:spPr bwMode="gray">
          <a:xfrm>
            <a:off x="4818063"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B90875-2345-400C-91D7-E36B69B85D09}"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4" name="テキスト プレースホルダ 9">
            <a:extLst>
              <a:ext uri="{FF2B5EF4-FFF2-40B4-BE49-F238E27FC236}">
                <a16:creationId xmlns:a16="http://schemas.microsoft.com/office/drawing/2014/main" id="{4FC184E4-BB50-8716-6EE1-D687AFE36CC4}"/>
              </a:ext>
            </a:extLst>
          </p:cNvPr>
          <p:cNvSpPr>
            <a:spLocks/>
          </p:cNvSpPr>
          <p:nvPr>
            <p:custDataLst>
              <p:tags r:id="rId244"/>
            </p:custDataLst>
          </p:nvPr>
        </p:nvSpPr>
        <p:spPr bwMode="auto">
          <a:xfrm>
            <a:off x="4884738"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0C75B9-E04E-43F0-843B-E97A2D9A6A7D}" type="datetime'''''''''''''''''''''''''14'''''''''''''''''''''''''''''''''''">
              <a:rPr lang="ja-JP" altLang="en-US" sz="800" smtClean="0"/>
              <a:pPr/>
              <a:t>14</a:t>
            </a:fld>
            <a:endParaRPr kumimoji="1" lang="ja-JP" altLang="en-US" sz="800" dirty="0">
              <a:sym typeface="+mn-lt"/>
            </a:endParaRPr>
          </a:p>
        </p:txBody>
      </p:sp>
      <p:sp>
        <p:nvSpPr>
          <p:cNvPr id="1154" name="テキスト プレースホルダ 9">
            <a:extLst>
              <a:ext uri="{FF2B5EF4-FFF2-40B4-BE49-F238E27FC236}">
                <a16:creationId xmlns:a16="http://schemas.microsoft.com/office/drawing/2014/main" id="{A38CADA6-A00B-18DD-ACEB-A47079657440}"/>
              </a:ext>
            </a:extLst>
          </p:cNvPr>
          <p:cNvSpPr>
            <a:spLocks/>
          </p:cNvSpPr>
          <p:nvPr>
            <p:custDataLst>
              <p:tags r:id="rId245"/>
            </p:custDataLst>
          </p:nvPr>
        </p:nvSpPr>
        <p:spPr bwMode="gray">
          <a:xfrm>
            <a:off x="5086350" y="504825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5CECF7-47EA-4E6A-B3D3-30FAF6A26575}" type="datetime'''''''''''''''''4''''''''''''4''''''''.3''''''''''%'''''">
              <a:rPr lang="en-US" altLang="en-US" sz="800" smtClean="0">
                <a:effectLst/>
              </a:rPr>
              <a:pPr/>
              <a:t>44.3%</a:t>
            </a:fld>
            <a:endParaRPr kumimoji="1" lang="ja-JP" altLang="en-US" sz="800" dirty="0">
              <a:sym typeface="+mn-lt"/>
            </a:endParaRPr>
          </a:p>
        </p:txBody>
      </p:sp>
      <p:sp>
        <p:nvSpPr>
          <p:cNvPr id="1155" name="テキスト プレースホルダ 9">
            <a:extLst>
              <a:ext uri="{FF2B5EF4-FFF2-40B4-BE49-F238E27FC236}">
                <a16:creationId xmlns:a16="http://schemas.microsoft.com/office/drawing/2014/main" id="{1869A844-4CF8-FEE8-2689-3FBA6F66BDD6}"/>
              </a:ext>
            </a:extLst>
          </p:cNvPr>
          <p:cNvSpPr>
            <a:spLocks/>
          </p:cNvSpPr>
          <p:nvPr>
            <p:custDataLst>
              <p:tags r:id="rId246"/>
            </p:custDataLst>
          </p:nvPr>
        </p:nvSpPr>
        <p:spPr bwMode="gray">
          <a:xfrm>
            <a:off x="5086350" y="57292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2A8742-7A03-46AE-80B2-43DB136C36D3}" type="datetime'''''''5''''2''''''''''''''''''''''''''''''''''.''''''''''7''%'">
              <a:rPr lang="en-US" altLang="en-US" sz="800" smtClean="0">
                <a:effectLst/>
              </a:rPr>
              <a:pPr/>
              <a:t>52.7%</a:t>
            </a:fld>
            <a:endParaRPr kumimoji="1" lang="ja-JP" altLang="en-US" sz="800" dirty="0">
              <a:sym typeface="+mn-lt"/>
            </a:endParaRPr>
          </a:p>
        </p:txBody>
      </p:sp>
      <p:sp>
        <p:nvSpPr>
          <p:cNvPr id="1156" name="テキスト プレースホルダ 9">
            <a:extLst>
              <a:ext uri="{FF2B5EF4-FFF2-40B4-BE49-F238E27FC236}">
                <a16:creationId xmlns:a16="http://schemas.microsoft.com/office/drawing/2014/main" id="{2DA7D775-02FC-B24A-D860-26F98ACBCEA7}"/>
              </a:ext>
            </a:extLst>
          </p:cNvPr>
          <p:cNvSpPr>
            <a:spLocks/>
          </p:cNvSpPr>
          <p:nvPr>
            <p:custDataLst>
              <p:tags r:id="rId247"/>
            </p:custDataLst>
          </p:nvPr>
        </p:nvSpPr>
        <p:spPr bwMode="gray">
          <a:xfrm>
            <a:off x="5114925"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1C1EA5-2356-492A-8D46-B4FD7913A2F2}"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5" name="テキスト プレースホルダ 9">
            <a:extLst>
              <a:ext uri="{FF2B5EF4-FFF2-40B4-BE49-F238E27FC236}">
                <a16:creationId xmlns:a16="http://schemas.microsoft.com/office/drawing/2014/main" id="{F62DFAB0-2BEC-8560-0683-A1D079DDCF57}"/>
              </a:ext>
            </a:extLst>
          </p:cNvPr>
          <p:cNvSpPr>
            <a:spLocks/>
          </p:cNvSpPr>
          <p:nvPr>
            <p:custDataLst>
              <p:tags r:id="rId248"/>
            </p:custDataLst>
          </p:nvPr>
        </p:nvSpPr>
        <p:spPr bwMode="auto">
          <a:xfrm>
            <a:off x="518160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137048-D236-41E5-A5DF-96BBCEF1BE27}" type="datetime'''''''1''''''''''5'''''''">
              <a:rPr lang="ja-JP" altLang="en-US" sz="800" smtClean="0"/>
              <a:pPr/>
              <a:t>15</a:t>
            </a:fld>
            <a:endParaRPr kumimoji="1" lang="ja-JP" altLang="en-US" sz="800" dirty="0">
              <a:sym typeface="+mn-lt"/>
            </a:endParaRPr>
          </a:p>
        </p:txBody>
      </p:sp>
      <p:sp>
        <p:nvSpPr>
          <p:cNvPr id="1157" name="テキスト プレースホルダ 9">
            <a:extLst>
              <a:ext uri="{FF2B5EF4-FFF2-40B4-BE49-F238E27FC236}">
                <a16:creationId xmlns:a16="http://schemas.microsoft.com/office/drawing/2014/main" id="{3C6E0FFF-C26B-A2FC-C527-56F12783B312}"/>
              </a:ext>
            </a:extLst>
          </p:cNvPr>
          <p:cNvSpPr>
            <a:spLocks/>
          </p:cNvSpPr>
          <p:nvPr>
            <p:custDataLst>
              <p:tags r:id="rId249"/>
            </p:custDataLst>
          </p:nvPr>
        </p:nvSpPr>
        <p:spPr bwMode="gray">
          <a:xfrm>
            <a:off x="5384800" y="50466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7FB65D-1CDA-48F4-9A9F-E36D27F2B758}" type="datetime'4''''''''''''''''4''.''''''''''''''''1''''''''''%'''''''''''">
              <a:rPr lang="en-US" altLang="en-US" sz="800" smtClean="0">
                <a:effectLst/>
              </a:rPr>
              <a:pPr/>
              <a:t>44.1%</a:t>
            </a:fld>
            <a:endParaRPr kumimoji="1" lang="ja-JP" altLang="en-US" sz="800" dirty="0">
              <a:sym typeface="+mn-lt"/>
            </a:endParaRPr>
          </a:p>
        </p:txBody>
      </p:sp>
      <p:sp>
        <p:nvSpPr>
          <p:cNvPr id="1158" name="テキスト プレースホルダ 9">
            <a:extLst>
              <a:ext uri="{FF2B5EF4-FFF2-40B4-BE49-F238E27FC236}">
                <a16:creationId xmlns:a16="http://schemas.microsoft.com/office/drawing/2014/main" id="{82445C88-C07A-5538-19D7-344AF5ACF844}"/>
              </a:ext>
            </a:extLst>
          </p:cNvPr>
          <p:cNvSpPr>
            <a:spLocks/>
          </p:cNvSpPr>
          <p:nvPr>
            <p:custDataLst>
              <p:tags r:id="rId250"/>
            </p:custDataLst>
          </p:nvPr>
        </p:nvSpPr>
        <p:spPr bwMode="gray">
          <a:xfrm>
            <a:off x="5384800" y="572770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57D1A6-96E4-41C7-BFE4-1ED535C13AC6}" type="datetime'''''''''''''5''2.''''9''''''''''''''''''''''''''''%'''''''">
              <a:rPr lang="en-US" altLang="en-US" sz="800" smtClean="0">
                <a:effectLst/>
              </a:rPr>
              <a:pPr/>
              <a:t>52.9%</a:t>
            </a:fld>
            <a:endParaRPr kumimoji="1" lang="ja-JP" altLang="en-US" sz="800" dirty="0">
              <a:sym typeface="+mn-lt"/>
            </a:endParaRPr>
          </a:p>
        </p:txBody>
      </p:sp>
      <p:sp>
        <p:nvSpPr>
          <p:cNvPr id="1159" name="テキスト プレースホルダ 9">
            <a:extLst>
              <a:ext uri="{FF2B5EF4-FFF2-40B4-BE49-F238E27FC236}">
                <a16:creationId xmlns:a16="http://schemas.microsoft.com/office/drawing/2014/main" id="{2E25EB1F-6BC2-7467-5C81-5913C0FBC14C}"/>
              </a:ext>
            </a:extLst>
          </p:cNvPr>
          <p:cNvSpPr>
            <a:spLocks/>
          </p:cNvSpPr>
          <p:nvPr>
            <p:custDataLst>
              <p:tags r:id="rId251"/>
            </p:custDataLst>
          </p:nvPr>
        </p:nvSpPr>
        <p:spPr bwMode="gray">
          <a:xfrm>
            <a:off x="5413375"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05FF0C-09A6-4612-B123-ED389D1FF07C}"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167" name="テキスト プレースホルダ 9">
            <a:extLst>
              <a:ext uri="{FF2B5EF4-FFF2-40B4-BE49-F238E27FC236}">
                <a16:creationId xmlns:a16="http://schemas.microsoft.com/office/drawing/2014/main" id="{4D87F9AD-42CA-545E-0B4D-439E0739C0B6}"/>
              </a:ext>
            </a:extLst>
          </p:cNvPr>
          <p:cNvSpPr>
            <a:spLocks/>
          </p:cNvSpPr>
          <p:nvPr>
            <p:custDataLst>
              <p:tags r:id="rId252"/>
            </p:custDataLst>
          </p:nvPr>
        </p:nvSpPr>
        <p:spPr bwMode="gray">
          <a:xfrm>
            <a:off x="6276975" y="5721350"/>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FD934C-D6BE-4054-8F46-85AE60057EAB}" type="datetime'''53''.''''8''''''''''''%'''''''''''''''''''''''''''">
              <a:rPr lang="en-US" altLang="en-US" sz="800" smtClean="0">
                <a:effectLst/>
              </a:rPr>
              <a:pPr/>
              <a:t>53.8%</a:t>
            </a:fld>
            <a:endParaRPr kumimoji="1" lang="ja-JP" altLang="en-US" sz="800" dirty="0">
              <a:sym typeface="+mn-lt"/>
            </a:endParaRPr>
          </a:p>
        </p:txBody>
      </p:sp>
      <p:sp>
        <p:nvSpPr>
          <p:cNvPr id="1236" name="テキスト プレースホルダ 9">
            <a:extLst>
              <a:ext uri="{FF2B5EF4-FFF2-40B4-BE49-F238E27FC236}">
                <a16:creationId xmlns:a16="http://schemas.microsoft.com/office/drawing/2014/main" id="{1C015B30-0B05-D833-0A97-F14E1CCBD194}"/>
              </a:ext>
            </a:extLst>
          </p:cNvPr>
          <p:cNvSpPr>
            <a:spLocks/>
          </p:cNvSpPr>
          <p:nvPr>
            <p:custDataLst>
              <p:tags r:id="rId253"/>
            </p:custDataLst>
          </p:nvPr>
        </p:nvSpPr>
        <p:spPr bwMode="auto">
          <a:xfrm>
            <a:off x="548005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F1C27B-51BC-41CD-98B5-27E4CDFD6903}" type="datetime'''''''''''1''''''''''''''''''''''''''''''6'">
              <a:rPr lang="ja-JP" altLang="en-US" sz="800" smtClean="0"/>
              <a:pPr/>
              <a:t>16</a:t>
            </a:fld>
            <a:endParaRPr kumimoji="1" lang="ja-JP" altLang="en-US" sz="800" dirty="0">
              <a:sym typeface="+mn-lt"/>
            </a:endParaRPr>
          </a:p>
        </p:txBody>
      </p:sp>
      <p:sp>
        <p:nvSpPr>
          <p:cNvPr id="1160" name="テキスト プレースホルダ 9">
            <a:extLst>
              <a:ext uri="{FF2B5EF4-FFF2-40B4-BE49-F238E27FC236}">
                <a16:creationId xmlns:a16="http://schemas.microsoft.com/office/drawing/2014/main" id="{4CAAFE3D-13F8-CBF8-47C9-896AA250A91F}"/>
              </a:ext>
            </a:extLst>
          </p:cNvPr>
          <p:cNvSpPr>
            <a:spLocks/>
          </p:cNvSpPr>
          <p:nvPr>
            <p:custDataLst>
              <p:tags r:id="rId254"/>
            </p:custDataLst>
          </p:nvPr>
        </p:nvSpPr>
        <p:spPr bwMode="gray">
          <a:xfrm>
            <a:off x="5681663" y="5045075"/>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86D2C2-A2CC-4B61-8F5A-C67A160B355D}" type="datetime'''''''''''''4''''''''''3''''''''''''.''''''''9''''''''''''%'''">
              <a:rPr lang="en-US" altLang="en-US" sz="800" smtClean="0">
                <a:effectLst/>
              </a:rPr>
              <a:pPr/>
              <a:t>43.9%</a:t>
            </a:fld>
            <a:endParaRPr kumimoji="1" lang="ja-JP" altLang="en-US" sz="800" dirty="0">
              <a:sym typeface="+mn-lt"/>
            </a:endParaRPr>
          </a:p>
        </p:txBody>
      </p:sp>
      <p:sp>
        <p:nvSpPr>
          <p:cNvPr id="1161" name="テキスト プレースホルダ 9">
            <a:extLst>
              <a:ext uri="{FF2B5EF4-FFF2-40B4-BE49-F238E27FC236}">
                <a16:creationId xmlns:a16="http://schemas.microsoft.com/office/drawing/2014/main" id="{6CB43698-DCE8-7D2E-E52E-2C6813DEE728}"/>
              </a:ext>
            </a:extLst>
          </p:cNvPr>
          <p:cNvSpPr>
            <a:spLocks/>
          </p:cNvSpPr>
          <p:nvPr>
            <p:custDataLst>
              <p:tags r:id="rId255"/>
            </p:custDataLst>
          </p:nvPr>
        </p:nvSpPr>
        <p:spPr bwMode="gray">
          <a:xfrm>
            <a:off x="5681663" y="5726113"/>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4AD84B-CF3E-429B-80F1-2D38AA78A2C5}" type="datetime'''5''''''3''''''''.2''''''''''''''%'''''''''''''''''''''''">
              <a:rPr lang="en-US" altLang="en-US" sz="800" smtClean="0">
                <a:effectLst/>
              </a:rPr>
              <a:pPr/>
              <a:t>53.2%</a:t>
            </a:fld>
            <a:endParaRPr kumimoji="1" lang="ja-JP" altLang="en-US" sz="800" dirty="0">
              <a:sym typeface="+mn-lt"/>
            </a:endParaRPr>
          </a:p>
        </p:txBody>
      </p:sp>
      <p:sp>
        <p:nvSpPr>
          <p:cNvPr id="1162" name="テキスト プレースホルダ 9">
            <a:extLst>
              <a:ext uri="{FF2B5EF4-FFF2-40B4-BE49-F238E27FC236}">
                <a16:creationId xmlns:a16="http://schemas.microsoft.com/office/drawing/2014/main" id="{6A5FEE07-4EFD-BDD8-255D-98E4E2F11661}"/>
              </a:ext>
            </a:extLst>
          </p:cNvPr>
          <p:cNvSpPr>
            <a:spLocks/>
          </p:cNvSpPr>
          <p:nvPr>
            <p:custDataLst>
              <p:tags r:id="rId256"/>
            </p:custDataLst>
          </p:nvPr>
        </p:nvSpPr>
        <p:spPr bwMode="gray">
          <a:xfrm>
            <a:off x="5710238"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DDF9D4-A03C-4510-9B3F-AF92179AF2E7}"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7" name="テキスト プレースホルダ 9">
            <a:extLst>
              <a:ext uri="{FF2B5EF4-FFF2-40B4-BE49-F238E27FC236}">
                <a16:creationId xmlns:a16="http://schemas.microsoft.com/office/drawing/2014/main" id="{59B1BCA9-BEE6-B996-64C5-E0C9A49FD232}"/>
              </a:ext>
            </a:extLst>
          </p:cNvPr>
          <p:cNvSpPr>
            <a:spLocks/>
          </p:cNvSpPr>
          <p:nvPr>
            <p:custDataLst>
              <p:tags r:id="rId257"/>
            </p:custDataLst>
          </p:nvPr>
        </p:nvSpPr>
        <p:spPr bwMode="auto">
          <a:xfrm>
            <a:off x="577691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07039-1E0C-4E57-B81A-A3AA273A9DD2}" type="datetime'''''''''''''''''''1''''''''''''7'''">
              <a:rPr lang="ja-JP" altLang="en-US" sz="800" smtClean="0"/>
              <a:pPr/>
              <a:t>17</a:t>
            </a:fld>
            <a:endParaRPr kumimoji="1" lang="ja-JP" altLang="en-US" sz="800" dirty="0">
              <a:sym typeface="+mn-lt"/>
            </a:endParaRPr>
          </a:p>
        </p:txBody>
      </p:sp>
      <p:sp>
        <p:nvSpPr>
          <p:cNvPr id="1163" name="テキスト プレースホルダ 9">
            <a:extLst>
              <a:ext uri="{FF2B5EF4-FFF2-40B4-BE49-F238E27FC236}">
                <a16:creationId xmlns:a16="http://schemas.microsoft.com/office/drawing/2014/main" id="{CA16F504-721C-9DDC-C2F1-BF58521EA7B0}"/>
              </a:ext>
            </a:extLst>
          </p:cNvPr>
          <p:cNvSpPr>
            <a:spLocks/>
          </p:cNvSpPr>
          <p:nvPr>
            <p:custDataLst>
              <p:tags r:id="rId258"/>
            </p:custDataLst>
          </p:nvPr>
        </p:nvSpPr>
        <p:spPr bwMode="gray">
          <a:xfrm>
            <a:off x="5980113" y="5041900"/>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C1C048-E05A-4D7B-BC94-73780D9450FF}" type="datetime'4''3''''''''''''''.''''''''''''''6''''''''%'''''''''''''''''''">
              <a:rPr lang="en-US" altLang="en-US" sz="800" smtClean="0">
                <a:effectLst/>
              </a:rPr>
              <a:pPr/>
              <a:t>43.6%</a:t>
            </a:fld>
            <a:endParaRPr kumimoji="1" lang="ja-JP" altLang="en-US" sz="800" dirty="0">
              <a:sym typeface="+mn-lt"/>
            </a:endParaRPr>
          </a:p>
        </p:txBody>
      </p:sp>
      <p:sp>
        <p:nvSpPr>
          <p:cNvPr id="1164" name="テキスト プレースホルダ 9">
            <a:extLst>
              <a:ext uri="{FF2B5EF4-FFF2-40B4-BE49-F238E27FC236}">
                <a16:creationId xmlns:a16="http://schemas.microsoft.com/office/drawing/2014/main" id="{B995116B-005E-BC22-1B17-305C0CCA402B}"/>
              </a:ext>
            </a:extLst>
          </p:cNvPr>
          <p:cNvSpPr>
            <a:spLocks/>
          </p:cNvSpPr>
          <p:nvPr>
            <p:custDataLst>
              <p:tags r:id="rId259"/>
            </p:custDataLst>
          </p:nvPr>
        </p:nvSpPr>
        <p:spPr bwMode="gray">
          <a:xfrm>
            <a:off x="5980113" y="572293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52619D-D2AF-4011-91F5-E3024410D6C4}" type="datetime'''53''''''''''''''''''''.''''''''''''''''''''''''''''''''''5%'">
              <a:rPr lang="en-US" altLang="en-US" sz="800" smtClean="0">
                <a:effectLst/>
              </a:rPr>
              <a:pPr/>
              <a:t>53.5%</a:t>
            </a:fld>
            <a:endParaRPr kumimoji="1" lang="ja-JP" altLang="en-US" sz="800" dirty="0">
              <a:sym typeface="+mn-lt"/>
            </a:endParaRPr>
          </a:p>
        </p:txBody>
      </p:sp>
      <p:sp>
        <p:nvSpPr>
          <p:cNvPr id="1165" name="テキスト プレースホルダ 9">
            <a:extLst>
              <a:ext uri="{FF2B5EF4-FFF2-40B4-BE49-F238E27FC236}">
                <a16:creationId xmlns:a16="http://schemas.microsoft.com/office/drawing/2014/main" id="{AB12C2E8-84D6-AE65-60EC-8F630F1F5A26}"/>
              </a:ext>
            </a:extLst>
          </p:cNvPr>
          <p:cNvSpPr>
            <a:spLocks/>
          </p:cNvSpPr>
          <p:nvPr>
            <p:custDataLst>
              <p:tags r:id="rId260"/>
            </p:custDataLst>
          </p:nvPr>
        </p:nvSpPr>
        <p:spPr bwMode="gray">
          <a:xfrm>
            <a:off x="6008688"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E474A9-F00B-46C2-B9F1-A96D2E0E7579}"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8" name="テキスト プレースホルダ 9">
            <a:extLst>
              <a:ext uri="{FF2B5EF4-FFF2-40B4-BE49-F238E27FC236}">
                <a16:creationId xmlns:a16="http://schemas.microsoft.com/office/drawing/2014/main" id="{724A6525-B0C5-18B1-F349-CAF48BF7560B}"/>
              </a:ext>
            </a:extLst>
          </p:cNvPr>
          <p:cNvSpPr>
            <a:spLocks/>
          </p:cNvSpPr>
          <p:nvPr>
            <p:custDataLst>
              <p:tags r:id="rId261"/>
            </p:custDataLst>
          </p:nvPr>
        </p:nvSpPr>
        <p:spPr bwMode="auto">
          <a:xfrm>
            <a:off x="607536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DF779F-0DB6-4567-B65E-20CCA32B94C0}" type="datetime'''1''''''''''''''8'''''''''''''''''''''''''''''">
              <a:rPr lang="ja-JP" altLang="en-US" sz="800" smtClean="0"/>
              <a:pPr/>
              <a:t>18</a:t>
            </a:fld>
            <a:endParaRPr kumimoji="1" lang="ja-JP" altLang="en-US" sz="800" dirty="0">
              <a:sym typeface="+mn-lt"/>
            </a:endParaRPr>
          </a:p>
        </p:txBody>
      </p:sp>
      <p:sp>
        <p:nvSpPr>
          <p:cNvPr id="1166" name="テキスト プレースホルダ 9">
            <a:extLst>
              <a:ext uri="{FF2B5EF4-FFF2-40B4-BE49-F238E27FC236}">
                <a16:creationId xmlns:a16="http://schemas.microsoft.com/office/drawing/2014/main" id="{E4858ABE-2668-9A80-E983-9B6A22238741}"/>
              </a:ext>
            </a:extLst>
          </p:cNvPr>
          <p:cNvSpPr>
            <a:spLocks/>
          </p:cNvSpPr>
          <p:nvPr>
            <p:custDataLst>
              <p:tags r:id="rId262"/>
            </p:custDataLst>
          </p:nvPr>
        </p:nvSpPr>
        <p:spPr bwMode="gray">
          <a:xfrm>
            <a:off x="6276975" y="504031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B38B64-01A5-4171-85DE-591FCAB33190}" type="datetime'''''''''''''4''''''''3.2''%'">
              <a:rPr lang="en-US" altLang="en-US" sz="800" smtClean="0">
                <a:effectLst/>
              </a:rPr>
              <a:pPr/>
              <a:t>43.2%</a:t>
            </a:fld>
            <a:endParaRPr kumimoji="1" lang="ja-JP" altLang="en-US" sz="800" dirty="0">
              <a:sym typeface="+mn-lt"/>
            </a:endParaRPr>
          </a:p>
        </p:txBody>
      </p:sp>
      <p:sp>
        <p:nvSpPr>
          <p:cNvPr id="1168" name="テキスト プレースホルダ 9">
            <a:extLst>
              <a:ext uri="{FF2B5EF4-FFF2-40B4-BE49-F238E27FC236}">
                <a16:creationId xmlns:a16="http://schemas.microsoft.com/office/drawing/2014/main" id="{21CDF9BE-166A-004B-C8E2-D58FE6B2A5B4}"/>
              </a:ext>
            </a:extLst>
          </p:cNvPr>
          <p:cNvSpPr>
            <a:spLocks/>
          </p:cNvSpPr>
          <p:nvPr>
            <p:custDataLst>
              <p:tags r:id="rId263"/>
            </p:custDataLst>
          </p:nvPr>
        </p:nvSpPr>
        <p:spPr bwMode="gray">
          <a:xfrm>
            <a:off x="6305550"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8FE916-C3F5-493D-8267-91AD95BD5B7E}"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39" name="テキスト プレースホルダ 9">
            <a:extLst>
              <a:ext uri="{FF2B5EF4-FFF2-40B4-BE49-F238E27FC236}">
                <a16:creationId xmlns:a16="http://schemas.microsoft.com/office/drawing/2014/main" id="{21846F44-5094-A24D-635D-841D42341ECA}"/>
              </a:ext>
            </a:extLst>
          </p:cNvPr>
          <p:cNvSpPr>
            <a:spLocks/>
          </p:cNvSpPr>
          <p:nvPr>
            <p:custDataLst>
              <p:tags r:id="rId264"/>
            </p:custDataLst>
          </p:nvPr>
        </p:nvSpPr>
        <p:spPr bwMode="auto">
          <a:xfrm>
            <a:off x="637222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F5B40A-FFBE-46FF-98CE-D7903E4C4607}" type="datetime'''''''''1''''''''9'''''''''''''''''''''''''''''''''''''''">
              <a:rPr lang="ja-JP" altLang="en-US" sz="800" smtClean="0"/>
              <a:pPr/>
              <a:t>19</a:t>
            </a:fld>
            <a:endParaRPr kumimoji="1" lang="ja-JP" altLang="en-US" sz="800" dirty="0">
              <a:sym typeface="+mn-lt"/>
            </a:endParaRPr>
          </a:p>
        </p:txBody>
      </p:sp>
      <p:sp>
        <p:nvSpPr>
          <p:cNvPr id="1169" name="テキスト プレースホルダ 9">
            <a:extLst>
              <a:ext uri="{FF2B5EF4-FFF2-40B4-BE49-F238E27FC236}">
                <a16:creationId xmlns:a16="http://schemas.microsoft.com/office/drawing/2014/main" id="{2EE8036A-2CA3-7447-DE4D-655529FAB889}"/>
              </a:ext>
            </a:extLst>
          </p:cNvPr>
          <p:cNvSpPr>
            <a:spLocks/>
          </p:cNvSpPr>
          <p:nvPr>
            <p:custDataLst>
              <p:tags r:id="rId265"/>
            </p:custDataLst>
          </p:nvPr>
        </p:nvSpPr>
        <p:spPr bwMode="gray">
          <a:xfrm>
            <a:off x="6575425" y="503713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60C6EA-CD61-430B-BBCC-C64F9CEC64B8}" type="datetime'''4''''''''''''''''''''2''.''''''''''''''''8''''''%'''''''">
              <a:rPr lang="en-US" altLang="en-US" sz="800" smtClean="0">
                <a:effectLst/>
              </a:rPr>
              <a:pPr/>
              <a:t>42.8%</a:t>
            </a:fld>
            <a:endParaRPr kumimoji="1" lang="ja-JP" altLang="en-US" sz="800" dirty="0">
              <a:sym typeface="+mn-lt"/>
            </a:endParaRPr>
          </a:p>
        </p:txBody>
      </p:sp>
      <p:sp>
        <p:nvSpPr>
          <p:cNvPr id="113" name="テキスト プレースホルダ 9">
            <a:extLst>
              <a:ext uri="{FF2B5EF4-FFF2-40B4-BE49-F238E27FC236}">
                <a16:creationId xmlns:a16="http://schemas.microsoft.com/office/drawing/2014/main" id="{53A7AD25-8E94-AC3A-A16B-7FE634389C46}"/>
              </a:ext>
            </a:extLst>
          </p:cNvPr>
          <p:cNvSpPr>
            <a:spLocks/>
          </p:cNvSpPr>
          <p:nvPr>
            <p:custDataLst>
              <p:tags r:id="rId266"/>
            </p:custDataLst>
          </p:nvPr>
        </p:nvSpPr>
        <p:spPr bwMode="auto">
          <a:xfrm>
            <a:off x="7861300"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588A0E-6E40-452C-B154-DB4698403109}" type="datetime'''''''''''''2''''''''''''''''''''4'''''''''''''''''''''''''''">
              <a:rPr lang="ja-JP" altLang="en-US" sz="800" smtClean="0"/>
              <a:pPr/>
              <a:t>24</a:t>
            </a:fld>
            <a:endParaRPr kumimoji="1" lang="ja-JP" altLang="en-US" sz="800" dirty="0">
              <a:sym typeface="+mn-lt"/>
            </a:endParaRPr>
          </a:p>
        </p:txBody>
      </p:sp>
      <p:sp>
        <p:nvSpPr>
          <p:cNvPr id="116" name="テキスト プレースホルダ 9">
            <a:extLst>
              <a:ext uri="{FF2B5EF4-FFF2-40B4-BE49-F238E27FC236}">
                <a16:creationId xmlns:a16="http://schemas.microsoft.com/office/drawing/2014/main" id="{3832562E-A1F8-B473-4077-9B759E4FF0C3}"/>
              </a:ext>
            </a:extLst>
          </p:cNvPr>
          <p:cNvSpPr>
            <a:spLocks/>
          </p:cNvSpPr>
          <p:nvPr>
            <p:custDataLst>
              <p:tags r:id="rId267"/>
            </p:custDataLst>
          </p:nvPr>
        </p:nvSpPr>
        <p:spPr bwMode="auto">
          <a:xfrm>
            <a:off x="8158163"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A02E0E-2F02-4713-8ACB-4BB70954C965}" type="datetime'''2''''''''''5'''''''''''''''''''''''''''">
              <a:rPr lang="ja-JP" altLang="en-US" sz="800" smtClean="0"/>
              <a:pPr/>
              <a:t>25</a:t>
            </a:fld>
            <a:endParaRPr kumimoji="1" lang="ja-JP" altLang="en-US" sz="800" dirty="0">
              <a:sym typeface="+mn-lt"/>
            </a:endParaRPr>
          </a:p>
        </p:txBody>
      </p:sp>
      <p:sp>
        <p:nvSpPr>
          <p:cNvPr id="119" name="テキスト プレースホルダ 9">
            <a:extLst>
              <a:ext uri="{FF2B5EF4-FFF2-40B4-BE49-F238E27FC236}">
                <a16:creationId xmlns:a16="http://schemas.microsoft.com/office/drawing/2014/main" id="{623A3F40-758C-9E18-3411-6575767BAC7D}"/>
              </a:ext>
            </a:extLst>
          </p:cNvPr>
          <p:cNvSpPr>
            <a:spLocks/>
          </p:cNvSpPr>
          <p:nvPr>
            <p:custDataLst>
              <p:tags r:id="rId268"/>
            </p:custDataLst>
          </p:nvPr>
        </p:nvSpPr>
        <p:spPr bwMode="gray">
          <a:xfrm>
            <a:off x="7794625"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DBDA17-BBCB-44ED-8189-B8509F002942}" type="datetime'''3''''''''''''''''''.''''0''''''%'''''''''''''''''''''''''''">
              <a:rPr lang="en-US" altLang="en-US" sz="800" smtClean="0">
                <a:solidFill>
                  <a:schemeClr val="bg1"/>
                </a:solidFill>
                <a:effectLst/>
                <a:sym typeface="+mn-lt"/>
              </a:rPr>
              <a:pPr/>
              <a:t>3.0%</a:t>
            </a:fld>
            <a:endParaRPr kumimoji="1" lang="ja-JP" altLang="en-US" sz="800" dirty="0">
              <a:solidFill>
                <a:schemeClr val="bg1"/>
              </a:solidFill>
              <a:sym typeface="+mn-lt"/>
            </a:endParaRPr>
          </a:p>
        </p:txBody>
      </p:sp>
      <p:sp>
        <p:nvSpPr>
          <p:cNvPr id="120" name="テキスト プレースホルダ 9">
            <a:extLst>
              <a:ext uri="{FF2B5EF4-FFF2-40B4-BE49-F238E27FC236}">
                <a16:creationId xmlns:a16="http://schemas.microsoft.com/office/drawing/2014/main" id="{EE33EA27-E81A-A711-D2C5-CD0F2455BFB9}"/>
              </a:ext>
            </a:extLst>
          </p:cNvPr>
          <p:cNvSpPr>
            <a:spLocks/>
          </p:cNvSpPr>
          <p:nvPr>
            <p:custDataLst>
              <p:tags r:id="rId269"/>
            </p:custDataLst>
          </p:nvPr>
        </p:nvSpPr>
        <p:spPr bwMode="gray">
          <a:xfrm>
            <a:off x="7766050" y="5703888"/>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5F6E56-3A1E-401A-AEDE-70CA38016E92}" type="datetime'''''''''5''''''''''''''''''''5''''''''''.9''''''%'">
              <a:rPr lang="en-US" altLang="en-US" sz="800" smtClean="0">
                <a:effectLst/>
                <a:sym typeface="+mn-lt"/>
              </a:rPr>
              <a:pPr/>
              <a:t>55.9%</a:t>
            </a:fld>
            <a:endParaRPr kumimoji="1" lang="ja-JP" altLang="en-US" sz="800" dirty="0">
              <a:sym typeface="+mn-lt"/>
            </a:endParaRPr>
          </a:p>
        </p:txBody>
      </p:sp>
      <p:sp>
        <p:nvSpPr>
          <p:cNvPr id="121" name="テキスト プレースホルダ 9">
            <a:extLst>
              <a:ext uri="{FF2B5EF4-FFF2-40B4-BE49-F238E27FC236}">
                <a16:creationId xmlns:a16="http://schemas.microsoft.com/office/drawing/2014/main" id="{37AC74EB-D6D2-617F-2861-8D71299ACD56}"/>
              </a:ext>
            </a:extLst>
          </p:cNvPr>
          <p:cNvSpPr>
            <a:spLocks/>
          </p:cNvSpPr>
          <p:nvPr>
            <p:custDataLst>
              <p:tags r:id="rId270"/>
            </p:custDataLst>
          </p:nvPr>
        </p:nvSpPr>
        <p:spPr bwMode="gray">
          <a:xfrm>
            <a:off x="7766050" y="5024438"/>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0DDA2B-C8F0-44B6-ABED-EC9EE18E0C9F}" type="datetime'''4''''''''''''''1''''''''''''''.''''0''''%'''''">
              <a:rPr lang="en-US" altLang="en-US" sz="800" smtClean="0">
                <a:effectLst/>
                <a:sym typeface="+mn-lt"/>
              </a:rPr>
              <a:pPr/>
              <a:t>41.0%</a:t>
            </a:fld>
            <a:endParaRPr kumimoji="1" lang="ja-JP" altLang="en-US" sz="800" dirty="0">
              <a:sym typeface="+mn-lt"/>
            </a:endParaRPr>
          </a:p>
        </p:txBody>
      </p:sp>
      <p:sp>
        <p:nvSpPr>
          <p:cNvPr id="122" name="テキスト プレースホルダ 9">
            <a:extLst>
              <a:ext uri="{FF2B5EF4-FFF2-40B4-BE49-F238E27FC236}">
                <a16:creationId xmlns:a16="http://schemas.microsoft.com/office/drawing/2014/main" id="{38B77FDD-2C87-3318-406C-96494EB0EB18}"/>
              </a:ext>
            </a:extLst>
          </p:cNvPr>
          <p:cNvSpPr>
            <a:spLocks/>
          </p:cNvSpPr>
          <p:nvPr>
            <p:custDataLst>
              <p:tags r:id="rId271"/>
            </p:custDataLst>
          </p:nvPr>
        </p:nvSpPr>
        <p:spPr bwMode="gray">
          <a:xfrm>
            <a:off x="8091488" y="6118225"/>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183C47-9527-46B4-8C99-ABDE4BFFA76A}" type="datetime'''''''''''''''''3.''''''''''''''1%'">
              <a:rPr lang="en-US" altLang="en-US" sz="800" smtClean="0">
                <a:solidFill>
                  <a:schemeClr val="bg1"/>
                </a:solidFill>
                <a:effectLst/>
                <a:sym typeface="+mn-lt"/>
              </a:rPr>
              <a:pPr/>
              <a:t>3.1%</a:t>
            </a:fld>
            <a:endParaRPr kumimoji="1" lang="ja-JP" altLang="en-US" sz="800" dirty="0">
              <a:solidFill>
                <a:schemeClr val="bg1"/>
              </a:solidFill>
              <a:sym typeface="+mn-lt"/>
            </a:endParaRPr>
          </a:p>
        </p:txBody>
      </p:sp>
      <p:sp>
        <p:nvSpPr>
          <p:cNvPr id="123" name="テキスト プレースホルダ 9">
            <a:extLst>
              <a:ext uri="{FF2B5EF4-FFF2-40B4-BE49-F238E27FC236}">
                <a16:creationId xmlns:a16="http://schemas.microsoft.com/office/drawing/2014/main" id="{B42346B0-0869-52CF-4449-07BBACC407A3}"/>
              </a:ext>
            </a:extLst>
          </p:cNvPr>
          <p:cNvSpPr>
            <a:spLocks/>
          </p:cNvSpPr>
          <p:nvPr>
            <p:custDataLst>
              <p:tags r:id="rId272"/>
            </p:custDataLst>
          </p:nvPr>
        </p:nvSpPr>
        <p:spPr bwMode="gray">
          <a:xfrm>
            <a:off x="8062913" y="5700713"/>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C2AD60-6CA9-42DD-BDC3-3ADC29646E46}" type="datetime'''''''5''''''''''''''''''6''''''''''''.''''''4''''%'''''''''">
              <a:rPr lang="en-US" altLang="en-US" sz="800" smtClean="0">
                <a:effectLst/>
                <a:sym typeface="+mn-lt"/>
              </a:rPr>
              <a:pPr/>
              <a:t>56.4%</a:t>
            </a:fld>
            <a:endParaRPr kumimoji="1" lang="ja-JP" altLang="en-US" sz="800" dirty="0">
              <a:sym typeface="+mn-lt"/>
            </a:endParaRPr>
          </a:p>
        </p:txBody>
      </p:sp>
      <p:sp>
        <p:nvSpPr>
          <p:cNvPr id="124" name="テキスト プレースホルダ 9">
            <a:extLst>
              <a:ext uri="{FF2B5EF4-FFF2-40B4-BE49-F238E27FC236}">
                <a16:creationId xmlns:a16="http://schemas.microsoft.com/office/drawing/2014/main" id="{120CDEA5-7E8D-5471-9F3F-BF7B956F7C47}"/>
              </a:ext>
            </a:extLst>
          </p:cNvPr>
          <p:cNvSpPr>
            <a:spLocks/>
          </p:cNvSpPr>
          <p:nvPr>
            <p:custDataLst>
              <p:tags r:id="rId273"/>
            </p:custDataLst>
          </p:nvPr>
        </p:nvSpPr>
        <p:spPr bwMode="gray">
          <a:xfrm>
            <a:off x="8062913" y="50212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153ACA-A156-4B90-B930-F69A48A1AB36}" type="datetime'''''4''''''''''''''''0''''''''.''''5''''''%'">
              <a:rPr lang="en-US" altLang="en-US" sz="800" smtClean="0">
                <a:effectLst/>
                <a:sym typeface="+mn-lt"/>
              </a:rPr>
              <a:pPr/>
              <a:t>40.5%</a:t>
            </a:fld>
            <a:endParaRPr kumimoji="1" lang="ja-JP" altLang="en-US" sz="800" dirty="0">
              <a:sym typeface="+mn-lt"/>
            </a:endParaRPr>
          </a:p>
        </p:txBody>
      </p:sp>
      <p:sp>
        <p:nvSpPr>
          <p:cNvPr id="1170" name="テキスト プレースホルダ 9">
            <a:extLst>
              <a:ext uri="{FF2B5EF4-FFF2-40B4-BE49-F238E27FC236}">
                <a16:creationId xmlns:a16="http://schemas.microsoft.com/office/drawing/2014/main" id="{A2242D08-D17E-B8F9-99C3-E8231DA917AF}"/>
              </a:ext>
            </a:extLst>
          </p:cNvPr>
          <p:cNvSpPr>
            <a:spLocks/>
          </p:cNvSpPr>
          <p:nvPr>
            <p:custDataLst>
              <p:tags r:id="rId274"/>
            </p:custDataLst>
          </p:nvPr>
        </p:nvSpPr>
        <p:spPr bwMode="gray">
          <a:xfrm>
            <a:off x="6575425" y="5718175"/>
            <a:ext cx="319088"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20EEE9-AC2C-4710-B4D3-AE4E1CC4F0BE}" type="datetime'''''''54.''''''''''''''''''2''''''''''%'''''''''''''''''''''''">
              <a:rPr lang="en-US" altLang="en-US" sz="800" smtClean="0">
                <a:effectLst/>
              </a:rPr>
              <a:pPr/>
              <a:t>54.2%</a:t>
            </a:fld>
            <a:endParaRPr kumimoji="1" lang="ja-JP" altLang="en-US" sz="800" dirty="0">
              <a:sym typeface="+mn-lt"/>
            </a:endParaRPr>
          </a:p>
        </p:txBody>
      </p:sp>
      <p:sp>
        <p:nvSpPr>
          <p:cNvPr id="1171" name="テキスト プレースホルダ 9">
            <a:extLst>
              <a:ext uri="{FF2B5EF4-FFF2-40B4-BE49-F238E27FC236}">
                <a16:creationId xmlns:a16="http://schemas.microsoft.com/office/drawing/2014/main" id="{498507FC-0769-650C-99AA-D8A0FCB33875}"/>
              </a:ext>
            </a:extLst>
          </p:cNvPr>
          <p:cNvSpPr>
            <a:spLocks/>
          </p:cNvSpPr>
          <p:nvPr>
            <p:custDataLst>
              <p:tags r:id="rId275"/>
            </p:custDataLst>
          </p:nvPr>
        </p:nvSpPr>
        <p:spPr bwMode="gray">
          <a:xfrm>
            <a:off x="6604000" y="6119813"/>
            <a:ext cx="261938"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421B20-380E-4A4C-95A9-96E503429EA1}" type="datetime'''''''''3''''''.0''''''''''''''''%'''">
              <a:rPr lang="en-US" altLang="en-US" sz="800" smtClean="0">
                <a:solidFill>
                  <a:schemeClr val="bg1"/>
                </a:solidFill>
                <a:effectLst/>
              </a:rPr>
              <a:pPr/>
              <a:t>3.0%</a:t>
            </a:fld>
            <a:endParaRPr kumimoji="1" lang="ja-JP" altLang="en-US" sz="800" dirty="0">
              <a:solidFill>
                <a:schemeClr val="bg1"/>
              </a:solidFill>
              <a:sym typeface="+mn-lt"/>
            </a:endParaRPr>
          </a:p>
        </p:txBody>
      </p:sp>
      <p:sp>
        <p:nvSpPr>
          <p:cNvPr id="1240" name="テキスト プレースホルダ 9">
            <a:extLst>
              <a:ext uri="{FF2B5EF4-FFF2-40B4-BE49-F238E27FC236}">
                <a16:creationId xmlns:a16="http://schemas.microsoft.com/office/drawing/2014/main" id="{0151BDF7-440A-F494-6CC5-82A0ED3D1D2A}"/>
              </a:ext>
            </a:extLst>
          </p:cNvPr>
          <p:cNvSpPr>
            <a:spLocks/>
          </p:cNvSpPr>
          <p:nvPr>
            <p:custDataLst>
              <p:tags r:id="rId276"/>
            </p:custDataLst>
          </p:nvPr>
        </p:nvSpPr>
        <p:spPr bwMode="auto">
          <a:xfrm>
            <a:off x="6670675" y="6275388"/>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D8417C-A284-44E3-8C6E-9FCF15A2FDD8}" type="datetime'20'''''">
              <a:rPr lang="ja-JP" altLang="en-US" sz="800" smtClean="0"/>
              <a:pPr/>
              <a:t>20</a:t>
            </a:fld>
            <a:endParaRPr kumimoji="1" lang="ja-JP" altLang="en-US" sz="800" dirty="0">
              <a:sym typeface="+mn-lt"/>
            </a:endParaRPr>
          </a:p>
        </p:txBody>
      </p:sp>
      <p:sp>
        <p:nvSpPr>
          <p:cNvPr id="1172" name="テキスト プレースホルダ 9">
            <a:extLst>
              <a:ext uri="{FF2B5EF4-FFF2-40B4-BE49-F238E27FC236}">
                <a16:creationId xmlns:a16="http://schemas.microsoft.com/office/drawing/2014/main" id="{44B9E46F-8C0A-CA7B-8554-70CA9AA7D869}"/>
              </a:ext>
            </a:extLst>
          </p:cNvPr>
          <p:cNvSpPr>
            <a:spLocks/>
          </p:cNvSpPr>
          <p:nvPr>
            <p:custDataLst>
              <p:tags r:id="rId277"/>
            </p:custDataLst>
          </p:nvPr>
        </p:nvSpPr>
        <p:spPr bwMode="gray">
          <a:xfrm>
            <a:off x="6872288" y="5033963"/>
            <a:ext cx="319088"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CE7B0E-D5FE-44E8-A73F-E07EBAF0C0B2}" type="datetime'''''''''''''''4''2''''''''''.''''''''''''''''''4''%'''''''''">
              <a:rPr lang="en-US" altLang="en-US" sz="800" smtClean="0">
                <a:effectLst/>
              </a:rPr>
              <a:pPr/>
              <a:t>42.4%</a:t>
            </a:fld>
            <a:endParaRPr kumimoji="1" lang="ja-JP" altLang="en-US" sz="800" dirty="0">
              <a:sym typeface="+mn-lt"/>
            </a:endParaRPr>
          </a:p>
        </p:txBody>
      </p:sp>
      <p:sp>
        <p:nvSpPr>
          <p:cNvPr id="547" name="テキスト ボックス 546">
            <a:extLst>
              <a:ext uri="{FF2B5EF4-FFF2-40B4-BE49-F238E27FC236}">
                <a16:creationId xmlns:a16="http://schemas.microsoft.com/office/drawing/2014/main" id="{E4C8D0D5-C192-6A7F-E488-7D83EA0CB26E}"/>
              </a:ext>
            </a:extLst>
          </p:cNvPr>
          <p:cNvSpPr txBox="1"/>
          <p:nvPr/>
        </p:nvSpPr>
        <p:spPr>
          <a:xfrm>
            <a:off x="558007" y="1767866"/>
            <a:ext cx="4953000" cy="369332"/>
          </a:xfrm>
          <a:prstGeom prst="rect">
            <a:avLst/>
          </a:prstGeom>
          <a:noFill/>
        </p:spPr>
        <p:txBody>
          <a:bodyPr wrap="square">
            <a:spAutoFit/>
          </a:bodyPr>
          <a:lstStyle/>
          <a:p>
            <a:pPr defTabSz="955675">
              <a:buSzPct val="120000"/>
            </a:pPr>
            <a:r>
              <a:rPr lang="ja-JP" altLang="en-US" sz="1800" dirty="0">
                <a:solidFill>
                  <a:srgbClr val="000000"/>
                </a:solidFill>
                <a:latin typeface="Arial Black" pitchFamily="34" charset="0"/>
                <a:ea typeface="HGP創英角ｺﾞｼｯｸUB" pitchFamily="50" charset="-128"/>
              </a:rPr>
              <a:t>人口動態、および人口成長率</a:t>
            </a:r>
            <a:endParaRPr lang="en-US" altLang="ko-KR" sz="18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4109931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938024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418339"/>
            <a:ext cx="9073008" cy="369332"/>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（出所）各社ホームぺー</a:t>
            </a:r>
            <a:r>
              <a:rPr lang="ja-JP" altLang="en-US" sz="800">
                <a:latin typeface="Arial" panose="020B0604020202020204" pitchFamily="34" charset="0"/>
                <a:ea typeface="ＭＳ Ｐゴシック" panose="020B0600070205080204" pitchFamily="50" charset="-128"/>
                <a:cs typeface="Arial" panose="020B0604020202020204" pitchFamily="34" charset="0"/>
              </a:rPr>
              <a:t>ジ、</a:t>
            </a:r>
            <a:r>
              <a:rPr lang="ja" altLang="ja-JP" sz="800"/>
              <a:t>https</a:t>
            </a:r>
            <a:r>
              <a:rPr lang="ja" altLang="ja-JP" sz="800" dirty="0"/>
              <a:t>://healthstack.africa/services/</a:t>
            </a:r>
          </a:p>
          <a:p>
            <a:pPr marL="328613" indent="-328613"/>
            <a:endParaRPr lang="ja" altLang="ja-JP" sz="800" dirty="0"/>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0871BB08-8B38-4CF4-8708-53EAD1750889}"/>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 altLang="ja-JP" sz="1400" noProof="1">
                <a:latin typeface="Arial" panose="020B0604020202020204" pitchFamily="34" charset="0"/>
                <a:ea typeface="ＭＳ Ｐゴシック" panose="020B0600070205080204" pitchFamily="50" charset="-128"/>
                <a:cs typeface="Arial" panose="020B0604020202020204" pitchFamily="34" charset="0"/>
              </a:rPr>
              <a:t>2023年7月現在、ナイジェリアのラゴスを拠点とするヘルステックスタートアップは170社</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ほど存在する。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681553" y="170080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graphicFrame>
        <p:nvGraphicFramePr>
          <p:cNvPr id="4" name="表 9">
            <a:extLst>
              <a:ext uri="{FF2B5EF4-FFF2-40B4-BE49-F238E27FC236}">
                <a16:creationId xmlns:a16="http://schemas.microsoft.com/office/drawing/2014/main" id="{522480B6-A0FE-2C2B-1216-970F8457412C}"/>
              </a:ext>
            </a:extLst>
          </p:cNvPr>
          <p:cNvGraphicFramePr>
            <a:graphicFrameLocks noGrp="1"/>
          </p:cNvGraphicFramePr>
          <p:nvPr>
            <p:extLst>
              <p:ext uri="{D42A27DB-BD31-4B8C-83A1-F6EECF244321}">
                <p14:modId xmlns:p14="http://schemas.microsoft.com/office/powerpoint/2010/main" val="2689764252"/>
              </p:ext>
            </p:extLst>
          </p:nvPr>
        </p:nvGraphicFramePr>
        <p:xfrm>
          <a:off x="200025" y="1949590"/>
          <a:ext cx="9505950" cy="4320480"/>
        </p:xfrm>
        <a:graphic>
          <a:graphicData uri="http://schemas.openxmlformats.org/drawingml/2006/table">
            <a:tbl>
              <a:tblPr firstRow="1" bandRow="1">
                <a:tableStyleId>{2D5ABB26-0587-4C30-8999-92F81FD0307C}</a:tableStyleId>
              </a:tblPr>
              <a:tblGrid>
                <a:gridCol w="418571">
                  <a:extLst>
                    <a:ext uri="{9D8B030D-6E8A-4147-A177-3AD203B41FA5}">
                      <a16:colId xmlns:a16="http://schemas.microsoft.com/office/drawing/2014/main" val="20000"/>
                    </a:ext>
                  </a:extLst>
                </a:gridCol>
                <a:gridCol w="1094044">
                  <a:extLst>
                    <a:ext uri="{9D8B030D-6E8A-4147-A177-3AD203B41FA5}">
                      <a16:colId xmlns:a16="http://schemas.microsoft.com/office/drawing/2014/main" val="20001"/>
                    </a:ext>
                  </a:extLst>
                </a:gridCol>
                <a:gridCol w="6336704">
                  <a:extLst>
                    <a:ext uri="{9D8B030D-6E8A-4147-A177-3AD203B41FA5}">
                      <a16:colId xmlns:a16="http://schemas.microsoft.com/office/drawing/2014/main" val="20002"/>
                    </a:ext>
                  </a:extLst>
                </a:gridCol>
                <a:gridCol w="1656631">
                  <a:extLst>
                    <a:ext uri="{9D8B030D-6E8A-4147-A177-3AD203B41FA5}">
                      <a16:colId xmlns:a16="http://schemas.microsoft.com/office/drawing/2014/main" val="3100871719"/>
                    </a:ext>
                  </a:extLst>
                </a:gridCol>
              </a:tblGrid>
              <a:tr h="524020">
                <a:tc>
                  <a:txBody>
                    <a:bodyPr/>
                    <a:lstStyle/>
                    <a:p>
                      <a:pPr algn="ctr" fontAlgn="ctr"/>
                      <a:r>
                        <a:rPr kumimoji="1" lang="en-US" altLang="ja-JP" sz="1050" b="1" noProof="1">
                          <a:solidFill>
                            <a:schemeClr val="bg1"/>
                          </a:solidFill>
                          <a:latin typeface="MS PGothic" panose="020B0600070205080204" pitchFamily="34" charset="-128"/>
                          <a:ea typeface="MS PGothic" panose="020B0600070205080204" pitchFamily="34" charset="-128"/>
                          <a:cs typeface="Arial" panose="020B0604020202020204" pitchFamily="34" charset="0"/>
                        </a:rPr>
                        <a:t>No.</a:t>
                      </a:r>
                      <a:endParaRPr kumimoji="1" lang="ja-JP" altLang="en-US" sz="1050" b="1"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78401">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1</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Whispa Health</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2020</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年に設立されたこのプラットフォームは、ユーザーを診察のための医師や、セクシャルヘルスに関する情報、商品、サービスの紹介をつなげる。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https://whispahealth.com/services/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788861">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2</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Healthstack</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アフリカで最も広く利用されているクラウドベースのデジタルヘルスプラットフォームは、ほぼゼロコストでデジタルヘルス技術の導入を加速する組織をサポートする。提供するサービスには、遠隔医療、デジタル薬局、医療検査室向けデジタルソリューションなどがあ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sz="1050" kern="1200" dirty="0">
                          <a:solidFill>
                            <a:schemeClr val="tx1"/>
                          </a:solidFill>
                          <a:latin typeface="MS PGothic" panose="020B0600070205080204" pitchFamily="34" charset="-128"/>
                          <a:ea typeface="MS PGothic" panose="020B0600070205080204" pitchFamily="34" charset="-128"/>
                          <a:cs typeface="+mn-cs"/>
                        </a:rPr>
                        <a:t>https://healthstack.africa/services/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75682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3</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mDoc Team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このプラットフォームは、</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24</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時間</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365</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日体制のサポート・プラットフォームを顧客に提供し、ヘルスケア情報を一元管理することで、栄養士やコーチといったさまざまなタイプの実務家とのつながりを提供することで、バーチャルなセルフケア・コーチングに重点を置いてい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https://mymdoc.com/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644361933"/>
                  </a:ext>
                </a:extLst>
              </a:tr>
              <a:tr h="671676">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4</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BridgingSpace</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50" kern="1200" dirty="0" err="1">
                          <a:solidFill>
                            <a:schemeClr val="tx1"/>
                          </a:solidFill>
                          <a:latin typeface="MS PGothic" panose="020B0600070205080204" pitchFamily="34" charset="-128"/>
                          <a:ea typeface="MS PGothic" panose="020B0600070205080204" pitchFamily="34" charset="-128"/>
                          <a:cs typeface="+mn-cs"/>
                        </a:rPr>
                        <a:t>BBridgingSpace</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は、メッセージ、音声、ビデオ通話を通じてセラピーを受けることができるオンライン・プラットフォームである。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https://www.bridgingspace.co/about.html</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69918018"/>
                  </a:ext>
                </a:extLst>
              </a:tr>
              <a:tr h="7007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5</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Cornie Health Technologies Limited</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同社は、</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FHIR</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Fast Healthcare Interoperability Resources</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）ベースのヘルスケア・データ・プラットフォームを提供し、臨床医や組織間で、ローカル電子カルテ（</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EHR</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）のデータの表現方法や保存方法に関係なく、標準的な方法で情報を表現し、共有する手段を提供している。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https://corniehealth.com/company/about-us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41442942"/>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1"/>
            </p:custDataLst>
            <p:extLst>
              <p:ext uri="{D42A27DB-BD31-4B8C-83A1-F6EECF244321}">
                <p14:modId xmlns:p14="http://schemas.microsoft.com/office/powerpoint/2010/main" val="1259432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学会・業界団体および医薬品・医療機器関連イベント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ナイジェリアにおける</a:t>
            </a:r>
            <a:r>
              <a:rPr lang="ja-JP" altLang="ja-JP" sz="1400" dirty="0"/>
              <a:t>主要な学会</a:t>
            </a:r>
            <a:r>
              <a:rPr lang="ja-JP" altLang="en-US" sz="1400" dirty="0"/>
              <a:t>・業界団体および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代表的なイベントを以下に示す。</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ThisDAY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NIROPHARM Calls for Regulation Strengthening against Drug Abuse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437612871"/>
              </p:ext>
            </p:extLst>
          </p:nvPr>
        </p:nvGraphicFramePr>
        <p:xfrm>
          <a:off x="276882" y="1556792"/>
          <a:ext cx="9441411" cy="1939765"/>
        </p:xfrm>
        <a:graphic>
          <a:graphicData uri="http://schemas.openxmlformats.org/drawingml/2006/table">
            <a:tbl>
              <a:tblPr firstRow="1" bandRow="1">
                <a:tableStyleId>{2D5ABB26-0587-4C30-8999-92F81FD0307C}</a:tableStyleId>
              </a:tblPr>
              <a:tblGrid>
                <a:gridCol w="2547683">
                  <a:extLst>
                    <a:ext uri="{9D8B030D-6E8A-4147-A177-3AD203B41FA5}">
                      <a16:colId xmlns:a16="http://schemas.microsoft.com/office/drawing/2014/main" val="2753323387"/>
                    </a:ext>
                  </a:extLst>
                </a:gridCol>
                <a:gridCol w="749319">
                  <a:extLst>
                    <a:ext uri="{9D8B030D-6E8A-4147-A177-3AD203B41FA5}">
                      <a16:colId xmlns:a16="http://schemas.microsoft.com/office/drawing/2014/main" val="2083171187"/>
                    </a:ext>
                  </a:extLst>
                </a:gridCol>
                <a:gridCol w="4331444">
                  <a:extLst>
                    <a:ext uri="{9D8B030D-6E8A-4147-A177-3AD203B41FA5}">
                      <a16:colId xmlns:a16="http://schemas.microsoft.com/office/drawing/2014/main" val="402676426"/>
                    </a:ext>
                  </a:extLst>
                </a:gridCol>
                <a:gridCol w="1812965">
                  <a:extLst>
                    <a:ext uri="{9D8B030D-6E8A-4147-A177-3AD203B41FA5}">
                      <a16:colId xmlns:a16="http://schemas.microsoft.com/office/drawing/2014/main" val="3935625665"/>
                    </a:ext>
                  </a:extLst>
                </a:gridCol>
              </a:tblGrid>
              <a:tr h="27488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marL="95153" marR="95153"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95153" marR="95153"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668743">
                <a:tc>
                  <a:txBody>
                    <a:bodyPr/>
                    <a:lstStyle/>
                    <a:p>
                      <a:r>
                        <a:rPr lang="en-US" altLang="ja-JP" sz="1100" noProof="1">
                          <a:latin typeface="MS PGothic" panose="020B0600070205080204" pitchFamily="34" charset="-128"/>
                          <a:ea typeface="MS PGothic" panose="020B0600070205080204" pitchFamily="34" charset="-128"/>
                        </a:rPr>
                        <a:t>Nigerian Medical Association</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1960</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西アフリカ・サブリージョン最大の医師会で、</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36</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州の支部から</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4</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万人以上の会員が加盟している。保健政策策定に影響を与えるために各省庁と協力し、医師やその他の医療専門家のためのトレーニングコースを提供し、特定の保健プロジェクトのために</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NGO</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と協力している。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https://nationalnma.org/about/</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568541">
                <a:tc>
                  <a:txBody>
                    <a:bodyPr/>
                    <a:lstStyle/>
                    <a:p>
                      <a:r>
                        <a:rPr lang="en-US" altLang="ja-JP" sz="1100" noProof="1">
                          <a:latin typeface="MS PGothic" panose="020B0600070205080204" pitchFamily="34" charset="-128"/>
                          <a:ea typeface="MS PGothic" panose="020B0600070205080204" pitchFamily="34" charset="-128"/>
                        </a:rPr>
                        <a:t>Association of Medical Laboratory Scientists of Nigeria</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1964</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The Association of Medical Laboratory Scientists of Nigeria</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（ナイジェリア臨床検査技師協会）は、非政府、無宗教、無党派、非営利の市民的専門組織である。この組織は、異なる検査室間の協力を奨励し、会員の学習と能力開発を促進し、検査技術と実践を促</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https://amlsn.org.ng/about-us/</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153903"/>
                  </a:ext>
                </a:extLst>
              </a:tr>
              <a:tr h="427597">
                <a:tc>
                  <a:txBody>
                    <a:bodyPr/>
                    <a:lstStyle/>
                    <a:p>
                      <a:r>
                        <a:rPr lang="en-US" altLang="ja-JP" sz="1100" noProof="1">
                          <a:latin typeface="MS PGothic" panose="020B0600070205080204" pitchFamily="34" charset="-128"/>
                          <a:ea typeface="MS PGothic" panose="020B0600070205080204" pitchFamily="34" charset="-128"/>
                        </a:rPr>
                        <a:t>Medical and Dental Consultants Association of Nigeria</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1963</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ナイジェリア医師会を起源とするこの協会は、ナイジェリア全土の教育病院や専門病院から</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2,000</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人以上の会員を擁する、西アフリカ・サブリージョン最大の専門医協会である。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https://www.mdcan.org.ng/about.php</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2344412"/>
                  </a:ext>
                </a:extLst>
              </a:tr>
            </a:tbl>
          </a:graphicData>
        </a:graphic>
      </p:graphicFrame>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2171822849"/>
              </p:ext>
            </p:extLst>
          </p:nvPr>
        </p:nvGraphicFramePr>
        <p:xfrm>
          <a:off x="276882" y="5877272"/>
          <a:ext cx="9446622" cy="766368"/>
        </p:xfrm>
        <a:graphic>
          <a:graphicData uri="http://schemas.openxmlformats.org/drawingml/2006/table">
            <a:tbl>
              <a:tblPr firstRow="1" bandRow="1">
                <a:tableStyleId>{2D5ABB26-0587-4C30-8999-92F81FD0307C}</a:tableStyleId>
              </a:tblPr>
              <a:tblGrid>
                <a:gridCol w="1648500">
                  <a:extLst>
                    <a:ext uri="{9D8B030D-6E8A-4147-A177-3AD203B41FA5}">
                      <a16:colId xmlns:a16="http://schemas.microsoft.com/office/drawing/2014/main" val="2753323387"/>
                    </a:ext>
                  </a:extLst>
                </a:gridCol>
                <a:gridCol w="1162974">
                  <a:extLst>
                    <a:ext uri="{9D8B030D-6E8A-4147-A177-3AD203B41FA5}">
                      <a16:colId xmlns:a16="http://schemas.microsoft.com/office/drawing/2014/main" val="783939283"/>
                    </a:ext>
                  </a:extLst>
                </a:gridCol>
                <a:gridCol w="3971386">
                  <a:extLst>
                    <a:ext uri="{9D8B030D-6E8A-4147-A177-3AD203B41FA5}">
                      <a16:colId xmlns:a16="http://schemas.microsoft.com/office/drawing/2014/main" val="2808370505"/>
                    </a:ext>
                  </a:extLst>
                </a:gridCol>
                <a:gridCol w="934608">
                  <a:extLst>
                    <a:ext uri="{9D8B030D-6E8A-4147-A177-3AD203B41FA5}">
                      <a16:colId xmlns:a16="http://schemas.microsoft.com/office/drawing/2014/main" val="2083171187"/>
                    </a:ext>
                  </a:extLst>
                </a:gridCol>
                <a:gridCol w="1729154">
                  <a:extLst>
                    <a:ext uri="{9D8B030D-6E8A-4147-A177-3AD203B41FA5}">
                      <a16:colId xmlns:a16="http://schemas.microsoft.com/office/drawing/2014/main" val="3935625665"/>
                    </a:ext>
                  </a:extLst>
                </a:gridCol>
              </a:tblGrid>
              <a:tr h="18860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marL="95153" marR="95153"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95153" marR="95153"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kern="1200" dirty="0">
                          <a:solidFill>
                            <a:schemeClr val="tx1"/>
                          </a:solidFill>
                          <a:latin typeface="MS PGothic" panose="020B0600070205080204" pitchFamily="34" charset="-128"/>
                          <a:ea typeface="MS PGothic" panose="020B0600070205080204" pitchFamily="34" charset="-128"/>
                          <a:cs typeface="Arial" panose="020B0604020202020204" pitchFamily="34" charset="0"/>
                        </a:rPr>
                        <a:t>Pharma West Africa</a:t>
                      </a:r>
                      <a:endParaRPr kumimoji="1" lang="ja-JP" altLang="en-US" sz="1100" b="0" kern="120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S PGothic" panose="020B0600070205080204" pitchFamily="34" charset="-128"/>
                          <a:ea typeface="MS PGothic" panose="020B0600070205080204" pitchFamily="34" charset="-128"/>
                          <a:cs typeface="+mn-cs"/>
                        </a:rPr>
                        <a:t>West African pharma industry</a:t>
                      </a:r>
                      <a:endParaRPr kumimoji="1" lang="ja-JP" altLang="en-US" sz="800" kern="1200" dirty="0">
                        <a:solidFill>
                          <a:schemeClr val="dk1"/>
                        </a:solidFill>
                        <a:latin typeface="MS PGothic" panose="020B0600070205080204" pitchFamily="34" charset="-128"/>
                        <a:ea typeface="MS PGothic" panose="020B0600070205080204" pitchFamily="34" charset="-128"/>
                        <a:cs typeface="+mn-cs"/>
                      </a:endParaRP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このイベントは、</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8</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月</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1</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日から</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3</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日にナイジェリアで開催された西アフリカ最大の医薬品展示会である。同展示会には通常、</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30</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カ国以上が参加し、</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120</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以上の国際的な出展者と</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5</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カ国以上のパビリオン（パキスタン／中国／インド／トルコ／エジプト）が出展した。</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毎年</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b="0" kern="1200" noProof="1">
                          <a:solidFill>
                            <a:schemeClr val="dk1"/>
                          </a:solidFill>
                          <a:latin typeface="MS PGothic" panose="020B0600070205080204" pitchFamily="34" charset="-128"/>
                          <a:ea typeface="MS PGothic" panose="020B0600070205080204" pitchFamily="34" charset="-128"/>
                          <a:cs typeface="+mn-cs"/>
                        </a:rPr>
                        <a:t>https://www.pharma-westafrica.com/about/</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bl>
          </a:graphicData>
        </a:graphic>
      </p:graphicFrame>
      <p:sp>
        <p:nvSpPr>
          <p:cNvPr id="15" name="Rectangle 14">
            <a:extLst>
              <a:ext uri="{FF2B5EF4-FFF2-40B4-BE49-F238E27FC236}">
                <a16:creationId xmlns:a16="http://schemas.microsoft.com/office/drawing/2014/main" id="{348D6E73-9381-4C79-BFE3-B8FA6C7CDD25}"/>
              </a:ext>
            </a:extLst>
          </p:cNvPr>
          <p:cNvSpPr>
            <a:spLocks noChangeArrowheads="1"/>
          </p:cNvSpPr>
          <p:nvPr/>
        </p:nvSpPr>
        <p:spPr bwMode="auto">
          <a:xfrm>
            <a:off x="272480" y="3573016"/>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業界団体</a:t>
            </a:r>
            <a:endParaRPr lang="en-US" altLang="ja-JP" baseline="30000" dirty="0">
              <a:solidFill>
                <a:srgbClr val="000000"/>
              </a:solidFill>
              <a:latin typeface="Arial Black" pitchFamily="34" charset="0"/>
              <a:ea typeface="HGP創英角ｺﾞｼｯｸUB" pitchFamily="50" charset="-128"/>
            </a:endParaRPr>
          </a:p>
        </p:txBody>
      </p:sp>
      <p:sp>
        <p:nvSpPr>
          <p:cNvPr id="16" name="Rectangle 15">
            <a:extLst>
              <a:ext uri="{FF2B5EF4-FFF2-40B4-BE49-F238E27FC236}">
                <a16:creationId xmlns:a16="http://schemas.microsoft.com/office/drawing/2014/main" id="{804128EA-42C8-40DD-BE25-CCB0ABDC78B8}"/>
              </a:ext>
            </a:extLst>
          </p:cNvPr>
          <p:cNvSpPr>
            <a:spLocks noChangeArrowheads="1"/>
          </p:cNvSpPr>
          <p:nvPr/>
        </p:nvSpPr>
        <p:spPr bwMode="auto">
          <a:xfrm>
            <a:off x="633010" y="522920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sp>
        <p:nvSpPr>
          <p:cNvPr id="17" name="Rectangle 16">
            <a:extLst>
              <a:ext uri="{FF2B5EF4-FFF2-40B4-BE49-F238E27FC236}">
                <a16:creationId xmlns:a16="http://schemas.microsoft.com/office/drawing/2014/main" id="{8E4256B9-84FB-4CE4-B098-229F2008734E}"/>
              </a:ext>
            </a:extLst>
          </p:cNvPr>
          <p:cNvSpPr>
            <a:spLocks noChangeArrowheads="1"/>
          </p:cNvSpPr>
          <p:nvPr/>
        </p:nvSpPr>
        <p:spPr bwMode="auto">
          <a:xfrm>
            <a:off x="272480" y="134076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学会</a:t>
            </a:r>
            <a:endParaRPr lang="en-US" altLang="ja-JP" baseline="30000" dirty="0">
              <a:solidFill>
                <a:srgbClr val="000000"/>
              </a:solidFill>
              <a:latin typeface="Arial Black" pitchFamily="34" charset="0"/>
              <a:ea typeface="HGP創英角ｺﾞｼｯｸUB" pitchFamily="50" charset="-128"/>
            </a:endParaRPr>
          </a:p>
        </p:txBody>
      </p:sp>
      <p:graphicFrame>
        <p:nvGraphicFramePr>
          <p:cNvPr id="5" name="Table 13">
            <a:extLst>
              <a:ext uri="{FF2B5EF4-FFF2-40B4-BE49-F238E27FC236}">
                <a16:creationId xmlns:a16="http://schemas.microsoft.com/office/drawing/2014/main" id="{7FEBA7BD-3E81-1781-3BDD-ED7375F10EF2}"/>
              </a:ext>
            </a:extLst>
          </p:cNvPr>
          <p:cNvGraphicFramePr>
            <a:graphicFrameLocks noGrp="1"/>
          </p:cNvGraphicFramePr>
          <p:nvPr>
            <p:extLst>
              <p:ext uri="{D42A27DB-BD31-4B8C-83A1-F6EECF244321}">
                <p14:modId xmlns:p14="http://schemas.microsoft.com/office/powerpoint/2010/main" val="1442232977"/>
              </p:ext>
            </p:extLst>
          </p:nvPr>
        </p:nvGraphicFramePr>
        <p:xfrm>
          <a:off x="276882" y="3789040"/>
          <a:ext cx="9442132" cy="1792642"/>
        </p:xfrm>
        <a:graphic>
          <a:graphicData uri="http://schemas.openxmlformats.org/drawingml/2006/table">
            <a:tbl>
              <a:tblPr firstRow="1" bandRow="1">
                <a:tableStyleId>{2D5ABB26-0587-4C30-8999-92F81FD0307C}</a:tableStyleId>
              </a:tblPr>
              <a:tblGrid>
                <a:gridCol w="2548405">
                  <a:extLst>
                    <a:ext uri="{9D8B030D-6E8A-4147-A177-3AD203B41FA5}">
                      <a16:colId xmlns:a16="http://schemas.microsoft.com/office/drawing/2014/main" val="2753323387"/>
                    </a:ext>
                  </a:extLst>
                </a:gridCol>
                <a:gridCol w="674387">
                  <a:extLst>
                    <a:ext uri="{9D8B030D-6E8A-4147-A177-3AD203B41FA5}">
                      <a16:colId xmlns:a16="http://schemas.microsoft.com/office/drawing/2014/main" val="2083171187"/>
                    </a:ext>
                  </a:extLst>
                </a:gridCol>
                <a:gridCol w="4346045">
                  <a:extLst>
                    <a:ext uri="{9D8B030D-6E8A-4147-A177-3AD203B41FA5}">
                      <a16:colId xmlns:a16="http://schemas.microsoft.com/office/drawing/2014/main" val="402676426"/>
                    </a:ext>
                  </a:extLst>
                </a:gridCol>
                <a:gridCol w="1873295">
                  <a:extLst>
                    <a:ext uri="{9D8B030D-6E8A-4147-A177-3AD203B41FA5}">
                      <a16:colId xmlns:a16="http://schemas.microsoft.com/office/drawing/2014/main" val="3935625665"/>
                    </a:ext>
                  </a:extLst>
                </a:gridCol>
              </a:tblGrid>
              <a:tr h="253453">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marL="95153" marR="95153"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95153" marR="95153"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526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noProof="1">
                          <a:solidFill>
                            <a:schemeClr val="tx1"/>
                          </a:solidFill>
                          <a:latin typeface="+mj-ea"/>
                          <a:ea typeface="+mj-ea"/>
                        </a:rPr>
                        <a:t>NIROPHARM (Association of Representatives of Overseas Pharmaceutical Manufacturers) </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1995</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tx1"/>
                          </a:solidFill>
                          <a:latin typeface="MS PGothic" panose="020B0600070205080204" pitchFamily="34" charset="-128"/>
                          <a:ea typeface="MS PGothic" panose="020B0600070205080204" pitchFamily="34" charset="-128"/>
                          <a:cs typeface="+mn-cs"/>
                        </a:rPr>
                        <a:t>NIROPHARM</a:t>
                      </a: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は、ナイジェリアの海外製薬メーカー代表の統括組織です。研究開発に重点を置き、海外の製薬メーカーを代表する役割を共有する様々な製薬販売会社を含んでいる。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tx1"/>
                          </a:solidFill>
                          <a:latin typeface="MS PGothic" panose="020B0600070205080204" pitchFamily="34" charset="-128"/>
                          <a:ea typeface="MS PGothic" panose="020B0600070205080204" pitchFamily="34" charset="-128"/>
                          <a:cs typeface="+mn-cs"/>
                        </a:rPr>
                        <a:t>https://www.niropharm.org/</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969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noProof="1">
                          <a:solidFill>
                            <a:schemeClr val="tx1"/>
                          </a:solidFill>
                          <a:latin typeface="+mj-ea"/>
                          <a:ea typeface="+mj-ea"/>
                        </a:rPr>
                        <a:t>PMG - MAN (Pharmaceutical Manufacturers Group of the Manufacturers Association of Nigeria)</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1983</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ナイジェリア製造業者協会医薬品製造業者グループ（</a:t>
                      </a:r>
                      <a:r>
                        <a:rPr kumimoji="1" lang="en-US" altLang="ja-JP" sz="900" kern="1200" noProof="1">
                          <a:solidFill>
                            <a:schemeClr val="tx1"/>
                          </a:solidFill>
                          <a:latin typeface="MS PGothic" panose="020B0600070205080204" pitchFamily="34" charset="-128"/>
                          <a:ea typeface="MS PGothic" panose="020B0600070205080204" pitchFamily="34" charset="-128"/>
                          <a:cs typeface="+mn-cs"/>
                        </a:rPr>
                        <a:t>PMG-MAN</a:t>
                      </a: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）は、ナイジェリア製造業者協会（</a:t>
                      </a:r>
                      <a:r>
                        <a:rPr kumimoji="1" lang="en-US" altLang="ja-JP" sz="900" kern="1200" noProof="1">
                          <a:solidFill>
                            <a:schemeClr val="tx1"/>
                          </a:solidFill>
                          <a:latin typeface="MS PGothic" panose="020B0600070205080204" pitchFamily="34" charset="-128"/>
                          <a:ea typeface="MS PGothic" panose="020B0600070205080204" pitchFamily="34" charset="-128"/>
                          <a:cs typeface="+mn-cs"/>
                        </a:rPr>
                        <a:t>MAN</a:t>
                      </a: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の枠組みの中で運営されており、ナイジェリア国内のすべての医薬品および関連製品製造業者の代表機関として機能している。この製造業者の集団は、ナイジェリアの人々のために、費用対効果が高く、安全で、最高品質の医薬品へのタイムリーなアクセスを促進する上で、極めて重要な責任を担ってい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tx1"/>
                          </a:solidFill>
                          <a:latin typeface="MS PGothic" panose="020B0600070205080204" pitchFamily="34" charset="-128"/>
                          <a:ea typeface="MS PGothic" panose="020B0600070205080204" pitchFamily="34" charset="-128"/>
                          <a:cs typeface="+mn-cs"/>
                        </a:rPr>
                        <a:t>https://pmgman.com/about/</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bl>
          </a:graphicData>
        </a:graphic>
      </p:graphicFrame>
      <p:sp>
        <p:nvSpPr>
          <p:cNvPr id="7" name="Rectangle 14">
            <a:extLst>
              <a:ext uri="{FF2B5EF4-FFF2-40B4-BE49-F238E27FC236}">
                <a16:creationId xmlns:a16="http://schemas.microsoft.com/office/drawing/2014/main" id="{4A570689-999F-C46C-7915-C34D40A2C084}"/>
              </a:ext>
            </a:extLst>
          </p:cNvPr>
          <p:cNvSpPr>
            <a:spLocks noChangeArrowheads="1"/>
          </p:cNvSpPr>
          <p:nvPr/>
        </p:nvSpPr>
        <p:spPr bwMode="auto">
          <a:xfrm>
            <a:off x="272480" y="5712174"/>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800" baseline="30000" dirty="0">
                <a:solidFill>
                  <a:srgbClr val="000000"/>
                </a:solidFill>
                <a:latin typeface="Arial Black" pitchFamily="34" charset="0"/>
                <a:ea typeface="HGP創英角ｺﾞｼｯｸUB" pitchFamily="50" charset="-128"/>
              </a:rPr>
              <a:t>イベント</a:t>
            </a:r>
            <a:endParaRPr lang="en-US" altLang="ja-JP" sz="16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508414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noChangeAspect="1"/>
          </p:cNvGraphicFramePr>
          <p:nvPr>
            <p:custDataLst>
              <p:tags r:id="rId1"/>
            </p:custDataLst>
            <p:extLst>
              <p:ext uri="{D42A27DB-BD31-4B8C-83A1-F6EECF244321}">
                <p14:modId xmlns:p14="http://schemas.microsoft.com/office/powerpoint/2010/main" val="176623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36370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年、ナイジェリア人は様々な目的地への医療ツーリズムに</a:t>
            </a:r>
            <a:r>
              <a:rPr lang="en-US" altLang="ja-JP" sz="1400" dirty="0"/>
              <a:t>10</a:t>
            </a:r>
            <a:r>
              <a:rPr lang="ja-JP" altLang="en-US" sz="1400" dirty="0"/>
              <a:t>億ドル以上を費やしたが、そのほとんどはインドであった。これは、現在ナイジェリアで増加傾向にある新生物、がんなどの様々な増加する疾病プロファイルに対応するための洗練された医療施設の必要性によるもの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ナイジェリアでは、対外的な医療ツーリズムに毎年多額の資金を費やしていることが確認されている。２０２２年時点でのの政府報告書によると、ナイジェリア人は毎年</a:t>
            </a:r>
            <a:r>
              <a:rPr lang="en-US" altLang="ja-JP" sz="1400" dirty="0"/>
              <a:t>12</a:t>
            </a:r>
            <a:r>
              <a:rPr lang="ja-JP" altLang="en-US" sz="1400" dirty="0"/>
              <a:t>億米ドルから</a:t>
            </a:r>
            <a:r>
              <a:rPr lang="en-US" altLang="ja-JP" sz="1400" dirty="0"/>
              <a:t>16</a:t>
            </a:r>
            <a:r>
              <a:rPr lang="ja-JP" altLang="en-US" sz="1400" dirty="0"/>
              <a:t>億米ドルを医療ツーリズムに費やしている。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の主な理由は、国内の医療インフラが不十分であることに起因している。ナイジェリアの医療制度は、経済規模や資源収入を考慮すると、長年にわたって最下位に位置づけられている。例えば、ナイジェリアの医療保険加入率は、</a:t>
            </a:r>
            <a:r>
              <a:rPr lang="en-US" altLang="ja-JP" sz="1400" dirty="0"/>
              <a:t>WHO</a:t>
            </a:r>
            <a:r>
              <a:rPr lang="ja-JP" altLang="en-US" sz="1400" dirty="0"/>
              <a:t>が推奨する</a:t>
            </a:r>
            <a:r>
              <a:rPr lang="en-US" altLang="ja-JP" sz="1400" dirty="0"/>
              <a:t>90</a:t>
            </a:r>
            <a:r>
              <a:rPr lang="ja-JP" altLang="en-US" sz="1400" dirty="0"/>
              <a:t>％に対し、</a:t>
            </a:r>
            <a:r>
              <a:rPr lang="en-US" altLang="ja-JP" sz="1400" dirty="0"/>
              <a:t>5</a:t>
            </a:r>
            <a:r>
              <a:rPr lang="ja-JP" altLang="en-US" sz="1400" dirty="0"/>
              <a:t>％にとどまっている。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23</a:t>
            </a:r>
            <a:r>
              <a:rPr lang="ja-JP" altLang="en-US" sz="1400" dirty="0"/>
              <a:t>年度の国民健康保険制度（</a:t>
            </a:r>
            <a:r>
              <a:rPr lang="en-US" altLang="ja-JP" sz="1400" dirty="0"/>
              <a:t>NHIS</a:t>
            </a:r>
            <a:r>
              <a:rPr lang="ja-JP" altLang="en-US" sz="1400" dirty="0"/>
              <a:t>）の予算は</a:t>
            </a:r>
            <a:r>
              <a:rPr lang="en-US" altLang="ja-JP" sz="1400" dirty="0"/>
              <a:t>2</a:t>
            </a:r>
            <a:r>
              <a:rPr lang="ja-JP" altLang="en-US" sz="1400" dirty="0"/>
              <a:t>億</a:t>
            </a:r>
            <a:r>
              <a:rPr lang="en-US" altLang="ja-JP" sz="1400" dirty="0"/>
              <a:t>9700</a:t>
            </a:r>
            <a:r>
              <a:rPr lang="ja-JP" altLang="en-US" sz="1400" dirty="0"/>
              <a:t>万ナイジェリアドルだが、大統領の国内外への出張費に約</a:t>
            </a:r>
            <a:r>
              <a:rPr lang="en-US" altLang="ja-JP" sz="1400" dirty="0"/>
              <a:t>25</a:t>
            </a:r>
            <a:r>
              <a:rPr lang="ja-JP" altLang="en-US" sz="1400" dirty="0"/>
              <a:t>億ナイジェリアドルが使われる予定だ。国の医療制度への投資が乏しいため、インドの医療起業家たちはアフリカの医療ツーリズム市場に資本投下している。アポロ・ホスピタルズはタンザニアの</a:t>
            </a:r>
            <a:r>
              <a:rPr lang="en-US" altLang="ja-JP" sz="1400" dirty="0"/>
              <a:t>500</a:t>
            </a:r>
            <a:r>
              <a:rPr lang="ja-JP" altLang="en-US" sz="1400" dirty="0"/>
              <a:t>床の病院に</a:t>
            </a:r>
            <a:r>
              <a:rPr lang="en-US" altLang="ja-JP" sz="1400" dirty="0"/>
              <a:t>7000</a:t>
            </a:r>
            <a:r>
              <a:rPr lang="ja-JP" altLang="en-US" sz="1400" dirty="0"/>
              <a:t>万米ドルを投資した。同様に、</a:t>
            </a:r>
            <a:r>
              <a:rPr lang="en-US" altLang="ja-JP" sz="1400" dirty="0" err="1"/>
              <a:t>Biohealth</a:t>
            </a:r>
            <a:r>
              <a:rPr lang="ja-JP" altLang="en-US" sz="1400" dirty="0"/>
              <a:t>はアフリカの循環器科、透析科、放射線科を中心とした総合医療施設に</a:t>
            </a:r>
            <a:r>
              <a:rPr lang="en-US" altLang="ja-JP" sz="1400" dirty="0"/>
              <a:t>500</a:t>
            </a:r>
            <a:r>
              <a:rPr lang="ja-JP" altLang="en-US" sz="1400" dirty="0"/>
              <a:t>万米ドルを投資した。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しかし、政府は国内の医療インフラ整備に力を入れている。例えば、ナイジェリア政府投資庁（</a:t>
            </a:r>
            <a:r>
              <a:rPr lang="en-US" altLang="ja-JP" sz="1400" dirty="0"/>
              <a:t>NSIA</a:t>
            </a:r>
            <a:r>
              <a:rPr lang="ja-JP" altLang="en-US" sz="1400" dirty="0"/>
              <a:t>）は、カノとウムアヒアの</a:t>
            </a:r>
            <a:r>
              <a:rPr lang="en-US" altLang="ja-JP" sz="1400" dirty="0"/>
              <a:t>2</a:t>
            </a:r>
            <a:r>
              <a:rPr lang="ja-JP" altLang="en-US" sz="1400" dirty="0"/>
              <a:t>つの診断センターと、ラゴスの</a:t>
            </a:r>
            <a:r>
              <a:rPr lang="en-US" altLang="ja-JP" sz="1400" dirty="0"/>
              <a:t>NSIA-LUTH</a:t>
            </a:r>
            <a:r>
              <a:rPr lang="ja-JP" altLang="en-US" sz="1400" dirty="0"/>
              <a:t>がんセンターの設立に</a:t>
            </a:r>
            <a:r>
              <a:rPr lang="en-US" altLang="ja-JP" sz="1400" dirty="0"/>
              <a:t>2,250</a:t>
            </a:r>
            <a:r>
              <a:rPr lang="ja-JP" altLang="en-US" sz="1400" dirty="0"/>
              <a:t>万米ドルを投じた。</a:t>
            </a:r>
            <a:endParaRPr lang="en-US" altLang="ja-JP" sz="1400" dirty="0"/>
          </a:p>
        </p:txBody>
      </p:sp>
      <p:sp>
        <p:nvSpPr>
          <p:cNvPr id="58" name="テキスト ボックス 57"/>
          <p:cNvSpPr txBox="1"/>
          <p:nvPr/>
        </p:nvSpPr>
        <p:spPr>
          <a:xfrm>
            <a:off x="200472" y="6524599"/>
            <a:ext cx="9361040" cy="216769"/>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Medic West Africa</a:t>
            </a:r>
            <a:r>
              <a:rPr lang="ja-JP" altLang="en-US" sz="800" dirty="0"/>
              <a:t>「</a:t>
            </a:r>
            <a:r>
              <a:rPr lang="en-US" altLang="ja-JP" sz="800" dirty="0"/>
              <a:t>2019 healthcare market Insight: NIGERIA</a:t>
            </a:r>
            <a:r>
              <a:rPr lang="ja-JP" altLang="en-US" sz="800" dirty="0"/>
              <a:t>」 、</a:t>
            </a:r>
            <a:r>
              <a:rPr lang="en-US" altLang="ja-JP" sz="800" dirty="0"/>
              <a:t>The Gurdian2022</a:t>
            </a:r>
            <a:r>
              <a:rPr lang="ja-JP" altLang="en-US" sz="800" dirty="0"/>
              <a:t>年</a:t>
            </a:r>
            <a:r>
              <a:rPr lang="en-US" altLang="ja-JP" sz="800" dirty="0"/>
              <a:t>12</a:t>
            </a:r>
            <a:r>
              <a:rPr lang="ja-JP" altLang="en-US" sz="800" dirty="0"/>
              <a:t>月</a:t>
            </a:r>
            <a:r>
              <a:rPr lang="en-US" altLang="ja-JP" sz="800" dirty="0"/>
              <a:t>27</a:t>
            </a:r>
            <a:r>
              <a:rPr lang="ja-JP" altLang="en-US" sz="800" dirty="0"/>
              <a:t>日記事「</a:t>
            </a:r>
            <a:r>
              <a:rPr lang="en-US" altLang="ja-JP" sz="800" dirty="0"/>
              <a:t>Counting the cost of medical tourism</a:t>
            </a:r>
            <a:r>
              <a:rPr lang="ja-JP" altLang="en-US" sz="800" dirty="0"/>
              <a:t>」、ナイジェリア情報省「</a:t>
            </a:r>
            <a:r>
              <a:rPr lang="en-US" altLang="ja-JP" sz="800" dirty="0"/>
              <a:t>Nigeria Set To Become Destination For Medical Tourism, Reverse Brain Drain – Minister</a:t>
            </a:r>
            <a:r>
              <a:rPr lang="ja-JP" altLang="en-US" sz="800" dirty="0"/>
              <a:t>」</a:t>
            </a:r>
            <a:endParaRPr lang="en-US" altLang="ja-JP" sz="800" dirty="0"/>
          </a:p>
          <a:p>
            <a:pPr marL="355600" indent="-355600"/>
            <a:endParaRPr lang="en-US" altLang="ja-JP" sz="800" dirty="0"/>
          </a:p>
          <a:p>
            <a:pPr marL="355600" indent="-355600"/>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noChangeAspect="1"/>
          </p:cNvGraphicFramePr>
          <p:nvPr>
            <p:custDataLst>
              <p:tags r:id="rId1"/>
            </p:custDataLst>
            <p:extLst>
              <p:ext uri="{D42A27DB-BD31-4B8C-83A1-F6EECF244321}">
                <p14:modId xmlns:p14="http://schemas.microsoft.com/office/powerpoint/2010/main" val="282566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4" name="テキスト ボックス 3"/>
          <p:cNvSpPr txBox="1"/>
          <p:nvPr/>
        </p:nvSpPr>
        <p:spPr>
          <a:xfrm>
            <a:off x="272480" y="1148002"/>
            <a:ext cx="9361040"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ナイジェリアは、新興企業やその他の民間企業によるデジタルヘルスケアへの取り組みを促進しながら、すべての国民が平等に医療を受けられるようにすることを目指している。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024" y="6495147"/>
            <a:ext cx="9705976"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ナイジェリア保健省「</a:t>
            </a:r>
            <a:r>
              <a:rPr lang="en-US" altLang="ja-JP" sz="800" dirty="0"/>
              <a:t>National Health Policy</a:t>
            </a:r>
            <a:r>
              <a:rPr lang="ja-JP" altLang="en-US" sz="800" dirty="0"/>
              <a:t>」、ナイジェリア保健省「</a:t>
            </a:r>
            <a:r>
              <a:rPr lang="en-US" altLang="ja-JP" sz="800" dirty="0"/>
              <a:t>National Health Promotion Policy</a:t>
            </a:r>
            <a:r>
              <a:rPr lang="ja-JP" altLang="en-US" sz="800" dirty="0"/>
              <a:t>」、</a:t>
            </a:r>
            <a:r>
              <a:rPr lang="en-US" altLang="ja-JP" sz="800" dirty="0"/>
              <a:t> </a:t>
            </a:r>
            <a:r>
              <a:rPr lang="ja-JP" altLang="en-US" sz="800" dirty="0"/>
              <a:t>ナイジェリア社会保険省、</a:t>
            </a:r>
            <a:r>
              <a:rPr lang="en-US" altLang="ja-JP" sz="800" dirty="0"/>
              <a:t>The LANCET Global Health</a:t>
            </a:r>
            <a:r>
              <a:rPr lang="ja-JP" altLang="en-US" sz="800" dirty="0"/>
              <a:t>「</a:t>
            </a:r>
            <a:r>
              <a:rPr lang="en-US" altLang="ja-JP" sz="800" dirty="0"/>
              <a:t>Nigeria's mandatory health insurance and the march towards universal health coverage</a:t>
            </a:r>
            <a:r>
              <a:rPr lang="ja-JP" altLang="en-US" sz="800" dirty="0"/>
              <a:t>」</a:t>
            </a:r>
            <a:endParaRPr lang="en-US" altLang="ja-JP" sz="800" dirty="0"/>
          </a:p>
        </p:txBody>
      </p:sp>
      <p:graphicFrame>
        <p:nvGraphicFramePr>
          <p:cNvPr id="41" name="表 34">
            <a:extLst>
              <a:ext uri="{FF2B5EF4-FFF2-40B4-BE49-F238E27FC236}">
                <a16:creationId xmlns:a16="http://schemas.microsoft.com/office/drawing/2014/main" id="{B1B0CFC9-D712-4B3F-B41E-EF0A8DCB62FF}"/>
              </a:ext>
            </a:extLst>
          </p:cNvPr>
          <p:cNvGraphicFramePr>
            <a:graphicFrameLocks noGrp="1"/>
          </p:cNvGraphicFramePr>
          <p:nvPr>
            <p:extLst>
              <p:ext uri="{D42A27DB-BD31-4B8C-83A1-F6EECF244321}">
                <p14:modId xmlns:p14="http://schemas.microsoft.com/office/powerpoint/2010/main" val="3050691121"/>
              </p:ext>
            </p:extLst>
          </p:nvPr>
        </p:nvGraphicFramePr>
        <p:xfrm>
          <a:off x="200470" y="2031970"/>
          <a:ext cx="9505056" cy="3441905"/>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r>
                        <a:rPr kumimoji="1" lang="ja-JP" altLang="en-US" sz="1050" b="1" dirty="0">
                          <a:solidFill>
                            <a:schemeClr val="bg1"/>
                          </a:solidFill>
                          <a:latin typeface="+mn-lt"/>
                          <a:ea typeface="+mn-ea"/>
                          <a:cs typeface="Arial" panose="020B0604020202020204" pitchFamily="34" charset="0"/>
                        </a:rPr>
                        <a:t>方針・計画</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kumimoji="1" lang="en-US" altLang="ja-JP"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National Health Insurance Authority Bill</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100" dirty="0"/>
                        <a:t>国民健康保険法案が</a:t>
                      </a:r>
                      <a:r>
                        <a:rPr lang="en-US" altLang="ja-JP" sz="1100" dirty="0"/>
                        <a:t>2022</a:t>
                      </a:r>
                      <a:r>
                        <a:rPr lang="ja-JP" altLang="en-US" sz="1100" dirty="0"/>
                        <a:t>年</a:t>
                      </a:r>
                      <a:r>
                        <a:rPr lang="en-US" altLang="ja-JP" sz="1100" dirty="0"/>
                        <a:t>5</a:t>
                      </a:r>
                      <a:r>
                        <a:rPr lang="ja-JP" altLang="en-US" sz="1100" dirty="0"/>
                        <a:t>月</a:t>
                      </a:r>
                      <a:r>
                        <a:rPr lang="en-US" altLang="ja-JP" sz="1100" dirty="0"/>
                        <a:t>19</a:t>
                      </a:r>
                      <a:r>
                        <a:rPr lang="ja-JP" altLang="en-US" sz="1100" dirty="0"/>
                        <a:t>日に制定され、すべての国民と合法的居住者の健康保険加入が義務づけられた。この法律は、</a:t>
                      </a:r>
                      <a:r>
                        <a:rPr lang="en-US" altLang="ja-JP" sz="1100" dirty="0"/>
                        <a:t>NHIA</a:t>
                      </a:r>
                      <a:r>
                        <a:rPr lang="ja-JP" altLang="en-US" sz="1100" dirty="0"/>
                        <a:t>の規制・統合能力を強化すると同時に、恵まれない人々を対象とした医療サービスのための資金調達メカニズムを確立するものである。</a:t>
                      </a:r>
                      <a:endParaRPr lang="en-US" altLang="ja-JP" sz="1100" dirty="0"/>
                    </a:p>
                    <a:p>
                      <a:pPr marL="171450" indent="-171450" algn="l" fontAlgn="ctr" hangingPunct="0">
                        <a:buFont typeface="Arial" panose="020B0604020202020204" pitchFamily="34" charset="0"/>
                        <a:buChar char="•"/>
                      </a:pPr>
                      <a:r>
                        <a:rPr lang="ja-JP" altLang="en-US" sz="1100" dirty="0"/>
                        <a:t>関係者と開発パートナーとの長期にわたる協力の集大成であるこの法律は、大きな進歩を意味する。</a:t>
                      </a:r>
                      <a:r>
                        <a:rPr lang="en-US" altLang="ja-JP" sz="1100" dirty="0"/>
                        <a:t>2014</a:t>
                      </a:r>
                      <a:r>
                        <a:rPr lang="ja-JP" altLang="en-US" sz="1100" dirty="0"/>
                        <a:t>年</a:t>
                      </a:r>
                      <a:r>
                        <a:rPr lang="en-US" altLang="ja-JP" sz="1100" dirty="0"/>
                        <a:t>NHA</a:t>
                      </a:r>
                      <a:r>
                        <a:rPr lang="ja-JP" altLang="en-US" sz="1100" dirty="0"/>
                        <a:t>は、プライマリー・ヘルスケアの基本パッケージへのアクセスに資金を提供するため、公的、民間、慈善団体、補助的な財源を動員するメカニズムを提供する。</a:t>
                      </a:r>
                      <a:endParaRPr kumimoji="1" lang="ja-JP" altLang="en-US" sz="11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69550">
                <a:tc>
                  <a:txBody>
                    <a:bodyPr/>
                    <a:lstStyle/>
                    <a:p>
                      <a:pPr algn="ctr" fontAlgn="ctr" hangingPunct="0"/>
                      <a:r>
                        <a:rPr kumimoji="1" lang="en-US" altLang="ja-JP"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rPr>
                        <a:t>National Health Policy 2016</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100" dirty="0"/>
                        <a:t>国家保健政策が策定される以前、同国は</a:t>
                      </a:r>
                      <a:r>
                        <a:rPr lang="en-US" altLang="ja-JP" sz="1100" dirty="0"/>
                        <a:t>1988</a:t>
                      </a:r>
                      <a:r>
                        <a:rPr lang="ja-JP" altLang="en-US" sz="1100" dirty="0"/>
                        <a:t>年と</a:t>
                      </a:r>
                      <a:r>
                        <a:rPr lang="en-US" altLang="ja-JP" sz="1100" dirty="0"/>
                        <a:t>2004</a:t>
                      </a:r>
                      <a:r>
                        <a:rPr lang="ja-JP" altLang="en-US" sz="1100" dirty="0"/>
                        <a:t>年にそれぞれ策定された</a:t>
                      </a:r>
                      <a:r>
                        <a:rPr lang="en-US" altLang="ja-JP" sz="1100" dirty="0"/>
                        <a:t>2</a:t>
                      </a:r>
                      <a:r>
                        <a:rPr lang="ja-JP" altLang="en-US" sz="1100" dirty="0"/>
                        <a:t>つの国家保健政策を実施してきた。</a:t>
                      </a:r>
                      <a:endParaRPr lang="en-US" altLang="ja-JP" sz="1100" dirty="0"/>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100" dirty="0"/>
                        <a:t>同政策は、同国の医療制度の基礎となるプライマリー・ヘルスケアの改善に重点を置くとともに、社会的弱者に対する経済的リスク保護にも重点を置いている。</a:t>
                      </a:r>
                      <a:endParaRPr lang="en-US" altLang="ja-JP" sz="1100" dirty="0"/>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100" dirty="0"/>
                        <a:t>この政策の目的は、民間医療提供者と連邦、州、地方政府レベルの関連保健当局との間の調整を確立することである。</a:t>
                      </a:r>
                      <a:endParaRPr lang="en-US" altLang="ja-JP" sz="11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kumimoji="1" lang="en-US" altLang="ja-JP"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rPr>
                        <a:t>National Health Promotion Policy 2019</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100" dirty="0"/>
                        <a:t>更新された</a:t>
                      </a:r>
                      <a:r>
                        <a:rPr lang="en-US" altLang="ja-JP" sz="1100" dirty="0"/>
                        <a:t>2019</a:t>
                      </a:r>
                      <a:r>
                        <a:rPr lang="ja-JP" altLang="en-US" sz="1100" dirty="0"/>
                        <a:t>年国家健康増進政策は、ベンチマークを確立し、最適な健康増進実践のための正確な指示を提供する。意思決定者、管理者、サービス提供者は異なるレベルで導かれる。この方針は、ヘルスプロモーターのスキルセットを拡大し、世界標準に合わせるものである。</a:t>
                      </a:r>
                      <a:endParaRPr lang="en-US" altLang="ja-JP" sz="1100" dirty="0"/>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100" dirty="0"/>
                        <a:t>この転換は、ヘルスプロモーションの影響力を高め、持続可能な開発目標とユニバーサル・ヘルス・カバレッジの目標に合致させ、最終的にナイジェリア全土の健康と福祉を向上させることを意図している。</a:t>
                      </a:r>
                      <a:endParaRPr lang="en-US" altLang="ja-JP" sz="1100" dirty="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588413">
                <a:tc>
                  <a:txBody>
                    <a:bodyPr/>
                    <a:lstStyle/>
                    <a:p>
                      <a:pPr algn="ctr" fontAlgn="ctr" hangingPunct="0"/>
                      <a:r>
                        <a:rPr kumimoji="1" lang="en-US" altLang="ja-JP"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rPr>
                        <a:t>National Strategic Plan for Health Promotion 2020-2024</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この目的は、国家健康増進政策</a:t>
                      </a:r>
                      <a:r>
                        <a:rPr lang="en-US" altLang="ja-JP" sz="1100" dirty="0">
                          <a:solidFill>
                            <a:srgbClr val="000000"/>
                          </a:solidFill>
                          <a:latin typeface="+mn-lt"/>
                          <a:ea typeface="+mn-ea"/>
                        </a:rPr>
                        <a:t>2019</a:t>
                      </a:r>
                      <a:r>
                        <a:rPr lang="ja-JP" altLang="en-US" sz="1100" dirty="0">
                          <a:solidFill>
                            <a:srgbClr val="000000"/>
                          </a:solidFill>
                          <a:latin typeface="+mn-lt"/>
                          <a:ea typeface="+mn-ea"/>
                        </a:rPr>
                        <a:t>の実施を導くための戦略的ステップを提供することである。</a:t>
                      </a:r>
                      <a:endParaRPr lang="en-US" altLang="ja-JP" sz="1100" dirty="0">
                        <a:solidFill>
                          <a:schemeClr val="tx1"/>
                        </a:solidFill>
                        <a:latin typeface="+mn-lt"/>
                        <a:ea typeface="+mn-ea"/>
                      </a:endParaRPr>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100" dirty="0">
                          <a:solidFill>
                            <a:schemeClr val="tx1"/>
                          </a:solidFill>
                          <a:latin typeface="+mn-lt"/>
                          <a:ea typeface="+mn-ea"/>
                        </a:rPr>
                        <a:t>健康増進のための知識管理ガイドライン　</a:t>
                      </a:r>
                      <a:r>
                        <a:rPr lang="en-US" altLang="ja-JP" sz="1100" dirty="0">
                          <a:solidFill>
                            <a:schemeClr val="tx1"/>
                          </a:solidFill>
                          <a:latin typeface="+mn-lt"/>
                          <a:ea typeface="+mn-ea"/>
                        </a:rPr>
                        <a:t>2020-2024</a:t>
                      </a:r>
                      <a:r>
                        <a:rPr lang="ja-JP" altLang="en-US" sz="1100" dirty="0">
                          <a:solidFill>
                            <a:schemeClr val="tx1"/>
                          </a:solidFill>
                          <a:latin typeface="+mn-lt"/>
                          <a:ea typeface="+mn-ea"/>
                        </a:rPr>
                        <a:t>（</a:t>
                      </a:r>
                      <a:r>
                        <a:rPr kumimoji="1" lang="en-US" altLang="ja-JP" sz="1100" b="0" u="none" dirty="0">
                          <a:solidFill>
                            <a:schemeClr val="tx1"/>
                          </a:solidFill>
                          <a:latin typeface="MS PGothic" panose="020B0600070205080204" pitchFamily="34" charset="-128"/>
                          <a:ea typeface="MS PGothic" panose="020B0600070205080204" pitchFamily="34" charset="-128"/>
                          <a:cs typeface="Arial" panose="020B0604020202020204" pitchFamily="34" charset="0"/>
                        </a:rPr>
                        <a:t>National Strategic Plan for Health Promotion 2020-2024</a:t>
                      </a:r>
                      <a:r>
                        <a:rPr lang="ja-JP" altLang="en-US" sz="1100" dirty="0">
                          <a:solidFill>
                            <a:srgbClr val="000000"/>
                          </a:solidFill>
                          <a:latin typeface="+mn-lt"/>
                          <a:ea typeface="+mn-ea"/>
                        </a:rPr>
                        <a:t>）は、ナイジェリアの保健セクター内のすべての関連する健康情報の効果的な文書化、普及、アーカイブに関するロードマップを提供することが期待されている。</a:t>
                      </a:r>
                      <a:endParaRPr lang="en-US" altLang="ja-JP" sz="11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12295920"/>
                  </a:ext>
                </a:extLst>
              </a:tr>
            </a:tbl>
          </a:graphicData>
        </a:graphic>
      </p:graphicFrame>
    </p:spTree>
    <p:extLst>
      <p:ext uri="{BB962C8B-B14F-4D97-AF65-F5344CB8AC3E}">
        <p14:creationId xmlns:p14="http://schemas.microsoft.com/office/powerpoint/2010/main" val="1666645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36840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8" imgW="360" imgH="360" progId="TCLayout.ActiveDocument.1">
                  <p:embed/>
                </p:oleObj>
              </mc:Choice>
              <mc:Fallback>
                <p:oleObj name="think-cellスライド" r:id="rId38" imgW="360" imgH="360" progId="TCLayout.ActiveDocument.1">
                  <p:embed/>
                  <p:pic>
                    <p:nvPicPr>
                      <p:cNvPr id="8" name="Object 7"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latin typeface="HGP創英角ｺﾞｼｯｸUB" pitchFamily="50" charset="-128"/>
                <a:ea typeface="HGP創英角ｺﾞｼｯｸUB" pitchFamily="50" charset="-128"/>
              </a:rPr>
              <a:t>政府の医療分野への支出額</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年度には、予算全体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兆ナイラのうち、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兆ナイラが保健分野に割り当てられた。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4599"/>
            <a:ext cx="9505054" cy="288032"/>
          </a:xfrm>
          <a:prstGeom prst="rect">
            <a:avLst/>
          </a:prstGeom>
          <a:noFill/>
        </p:spPr>
        <p:txBody>
          <a:bodyPr wrap="square" lIns="0" tIns="0" rIns="0" bIns="0" rtlCol="0">
            <a:noAutofit/>
          </a:bodyPr>
          <a:lstStyle/>
          <a:p>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 altLang="ja-JP" sz="1000" dirty="0"/>
              <a:t> </a:t>
            </a:r>
            <a:r>
              <a:rPr lang="en-US" altLang="ja-JP" sz="1000" dirty="0"/>
              <a:t>Ministry of Budget and Economic Planning</a:t>
            </a:r>
            <a:r>
              <a:rPr lang="ja-JP" altLang="en-US" sz="1000" dirty="0">
                <a:solidFill>
                  <a:srgbClr val="000000"/>
                </a:solidFill>
              </a:rPr>
              <a:t> （２０２６年３月時点）</a:t>
            </a:r>
            <a:endParaRPr lang="ja" altLang="ja-JP" sz="1000" dirty="0"/>
          </a:p>
          <a:p>
            <a:endParaRPr lang="en-US" altLang="ja-JP" sz="1000" dirty="0"/>
          </a:p>
        </p:txBody>
      </p:sp>
      <p:cxnSp>
        <p:nvCxnSpPr>
          <p:cNvPr id="74" name="直線コネクタ 22"/>
          <p:cNvCxnSpPr/>
          <p:nvPr/>
        </p:nvCxnSpPr>
        <p:spPr>
          <a:xfrm>
            <a:off x="361598" y="2099320"/>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p:cNvSpPr>
            <a:spLocks noChangeArrowheads="1"/>
          </p:cNvSpPr>
          <p:nvPr/>
        </p:nvSpPr>
        <p:spPr bwMode="auto">
          <a:xfrm>
            <a:off x="344488" y="1883296"/>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政府の医療分野予算</a:t>
            </a:r>
          </a:p>
        </p:txBody>
      </p:sp>
      <p:sp>
        <p:nvSpPr>
          <p:cNvPr id="176" name="テキスト ボックス 11">
            <a:extLst>
              <a:ext uri="{FF2B5EF4-FFF2-40B4-BE49-F238E27FC236}">
                <a16:creationId xmlns:a16="http://schemas.microsoft.com/office/drawing/2014/main" id="{4B5C1BA8-7128-4C76-8909-09F14EFCF810}"/>
              </a:ext>
            </a:extLst>
          </p:cNvPr>
          <p:cNvSpPr txBox="1"/>
          <p:nvPr/>
        </p:nvSpPr>
        <p:spPr>
          <a:xfrm>
            <a:off x="507999" y="2259759"/>
            <a:ext cx="991002" cy="206945"/>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（十億ナイラ</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2" name="Chart 121">
            <a:extLst>
              <a:ext uri="{FF2B5EF4-FFF2-40B4-BE49-F238E27FC236}">
                <a16:creationId xmlns:a16="http://schemas.microsoft.com/office/drawing/2014/main" id="{1BA1C01B-A00C-7A1A-985D-335D08EF3A97}"/>
              </a:ext>
            </a:extLst>
          </p:cNvPr>
          <p:cNvGraphicFramePr/>
          <p:nvPr>
            <p:custDataLst>
              <p:tags r:id="rId3"/>
            </p:custDataLst>
            <p:extLst>
              <p:ext uri="{D42A27DB-BD31-4B8C-83A1-F6EECF244321}">
                <p14:modId xmlns:p14="http://schemas.microsoft.com/office/powerpoint/2010/main" val="3958460684"/>
              </p:ext>
            </p:extLst>
          </p:nvPr>
        </p:nvGraphicFramePr>
        <p:xfrm>
          <a:off x="442913" y="2482850"/>
          <a:ext cx="9201150" cy="3405188"/>
        </p:xfrm>
        <a:graphic>
          <a:graphicData uri="http://schemas.openxmlformats.org/drawingml/2006/chart">
            <c:chart xmlns:c="http://schemas.openxmlformats.org/drawingml/2006/chart" xmlns:r="http://schemas.openxmlformats.org/officeDocument/2006/relationships" r:id="rId40"/>
          </a:graphicData>
        </a:graphic>
      </p:graphicFrame>
      <p:cxnSp>
        <p:nvCxnSpPr>
          <p:cNvPr id="94" name="Straight Connector 93">
            <a:extLst>
              <a:ext uri="{FF2B5EF4-FFF2-40B4-BE49-F238E27FC236}">
                <a16:creationId xmlns:a16="http://schemas.microsoft.com/office/drawing/2014/main" id="{BD65AC6B-9EF0-EE45-6F86-5DC3AD05E8CE}"/>
              </a:ext>
            </a:extLst>
          </p:cNvPr>
          <p:cNvCxnSpPr/>
          <p:nvPr>
            <p:custDataLst>
              <p:tags r:id="rId4"/>
            </p:custDataLst>
          </p:nvPr>
        </p:nvCxnSpPr>
        <p:spPr bwMode="auto">
          <a:xfrm>
            <a:off x="1757363" y="5399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4D69047C-292E-741A-AB38-483714097AE5}"/>
              </a:ext>
            </a:extLst>
          </p:cNvPr>
          <p:cNvCxnSpPr/>
          <p:nvPr>
            <p:custDataLst>
              <p:tags r:id="rId5"/>
            </p:custDataLst>
          </p:nvPr>
        </p:nvCxnSpPr>
        <p:spPr bwMode="auto">
          <a:xfrm>
            <a:off x="2578100" y="5373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92ADE049-6417-489B-7B1B-398C8C9D8747}"/>
              </a:ext>
            </a:extLst>
          </p:cNvPr>
          <p:cNvCxnSpPr/>
          <p:nvPr>
            <p:custDataLst>
              <p:tags r:id="rId6"/>
            </p:custDataLst>
          </p:nvPr>
        </p:nvCxnSpPr>
        <p:spPr bwMode="auto">
          <a:xfrm>
            <a:off x="3400425" y="53038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B93A203F-7767-734E-08CF-FF5E1C6DA74C}"/>
              </a:ext>
            </a:extLst>
          </p:cNvPr>
          <p:cNvCxnSpPr/>
          <p:nvPr>
            <p:custDataLst>
              <p:tags r:id="rId7"/>
            </p:custDataLst>
          </p:nvPr>
        </p:nvCxnSpPr>
        <p:spPr bwMode="auto">
          <a:xfrm>
            <a:off x="4221163" y="5272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5FDCA192-67F3-B402-AD81-699159F43DCC}"/>
              </a:ext>
            </a:extLst>
          </p:cNvPr>
          <p:cNvCxnSpPr/>
          <p:nvPr>
            <p:custDataLst>
              <p:tags r:id="rId8"/>
            </p:custDataLst>
          </p:nvPr>
        </p:nvCxnSpPr>
        <p:spPr bwMode="auto">
          <a:xfrm>
            <a:off x="5043488" y="52070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4E9B9873-6C05-9AAE-5191-C3298E26B4D2}"/>
              </a:ext>
            </a:extLst>
          </p:cNvPr>
          <p:cNvCxnSpPr/>
          <p:nvPr>
            <p:custDataLst>
              <p:tags r:id="rId9"/>
            </p:custDataLst>
          </p:nvPr>
        </p:nvCxnSpPr>
        <p:spPr bwMode="auto">
          <a:xfrm>
            <a:off x="5864225" y="5081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4652710A-0A02-4668-CB6F-2932F86CA06D}"/>
              </a:ext>
            </a:extLst>
          </p:cNvPr>
          <p:cNvCxnSpPr/>
          <p:nvPr>
            <p:custDataLst>
              <p:tags r:id="rId10"/>
            </p:custDataLst>
          </p:nvPr>
        </p:nvCxnSpPr>
        <p:spPr bwMode="auto">
          <a:xfrm>
            <a:off x="6686550" y="4157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E47C1D0-70B8-87F8-7923-2439B3198263}"/>
              </a:ext>
            </a:extLst>
          </p:cNvPr>
          <p:cNvCxnSpPr/>
          <p:nvPr>
            <p:custDataLst>
              <p:tags r:id="rId11"/>
            </p:custDataLst>
          </p:nvPr>
        </p:nvCxnSpPr>
        <p:spPr bwMode="auto">
          <a:xfrm>
            <a:off x="7507288" y="3929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923932C-E040-4E4E-133D-8CF19841E3D1}"/>
              </a:ext>
            </a:extLst>
          </p:cNvPr>
          <p:cNvCxnSpPr/>
          <p:nvPr>
            <p:custDataLst>
              <p:tags r:id="rId12"/>
            </p:custDataLst>
          </p:nvPr>
        </p:nvCxnSpPr>
        <p:spPr bwMode="auto">
          <a:xfrm>
            <a:off x="8329613" y="4337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36ED92D-CDCB-BD5F-BF5D-B02D9139D83C}"/>
              </a:ext>
            </a:extLst>
          </p:cNvPr>
          <p:cNvCxnSpPr/>
          <p:nvPr>
            <p:custDataLst>
              <p:tags r:id="rId13"/>
            </p:custDataLst>
          </p:nvPr>
        </p:nvCxnSpPr>
        <p:spPr bwMode="auto">
          <a:xfrm>
            <a:off x="9150350" y="25400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798C2E52-1939-CF9F-39C7-A62DC486810C}"/>
              </a:ext>
            </a:extLst>
          </p:cNvPr>
          <p:cNvCxnSpPr/>
          <p:nvPr>
            <p:custDataLst>
              <p:tags r:id="rId14"/>
            </p:custDataLst>
          </p:nvPr>
        </p:nvCxnSpPr>
        <p:spPr bwMode="auto">
          <a:xfrm>
            <a:off x="935038" y="5402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3" name="テキスト プレースホルダ 9">
            <a:extLst>
              <a:ext uri="{FF2B5EF4-FFF2-40B4-BE49-F238E27FC236}">
                <a16:creationId xmlns:a16="http://schemas.microsoft.com/office/drawing/2014/main" id="{7ED566E0-1C48-A855-F729-D561E274487F}"/>
              </a:ext>
            </a:extLst>
          </p:cNvPr>
          <p:cNvSpPr>
            <a:spLocks/>
          </p:cNvSpPr>
          <p:nvPr>
            <p:custDataLst>
              <p:tags r:id="rId15"/>
            </p:custDataLst>
          </p:nvPr>
        </p:nvSpPr>
        <p:spPr bwMode="gray">
          <a:xfrm>
            <a:off x="8904288" y="2327275"/>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9DF501-2D19-4337-8FF5-0646156BF0C4}" type="datetime'''''''''''''''''2'''',''1''''''''4''''''9'''''''''''''">
              <a:rPr lang="en-US" altLang="en-US" sz="1400" smtClean="0">
                <a:effectLst/>
              </a:rPr>
              <a:pPr/>
              <a:t>2,149</a:t>
            </a:fld>
            <a:endParaRPr kumimoji="1" lang="en-US" altLang="ja-JP" sz="1400" dirty="0"/>
          </a:p>
        </p:txBody>
      </p:sp>
      <p:sp>
        <p:nvSpPr>
          <p:cNvPr id="55" name="テキスト プレースホルダ 9">
            <a:extLst>
              <a:ext uri="{FF2B5EF4-FFF2-40B4-BE49-F238E27FC236}">
                <a16:creationId xmlns:a16="http://schemas.microsoft.com/office/drawing/2014/main" id="{882C13D6-ECB0-38C4-B737-3E9678D966F1}"/>
              </a:ext>
            </a:extLst>
          </p:cNvPr>
          <p:cNvSpPr>
            <a:spLocks/>
          </p:cNvSpPr>
          <p:nvPr>
            <p:custDataLst>
              <p:tags r:id="rId16"/>
            </p:custDataLst>
          </p:nvPr>
        </p:nvSpPr>
        <p:spPr bwMode="gray">
          <a:xfrm>
            <a:off x="8156575" y="412432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8BCDF4-95CB-4255-9564-5726BCC6F5D3}" type="datetime'''''''''''''''''9''''''''''''''''''''''''''''''''57'''''''''">
              <a:rPr lang="en-US" altLang="en-US" sz="1400" smtClean="0">
                <a:effectLst/>
              </a:rPr>
              <a:pPr/>
              <a:t>957</a:t>
            </a:fld>
            <a:endParaRPr kumimoji="1" lang="en-US" altLang="ja-JP" sz="1400" dirty="0"/>
          </a:p>
        </p:txBody>
      </p:sp>
      <p:sp>
        <p:nvSpPr>
          <p:cNvPr id="58" name="テキスト プレースホルダ 9">
            <a:extLst>
              <a:ext uri="{FF2B5EF4-FFF2-40B4-BE49-F238E27FC236}">
                <a16:creationId xmlns:a16="http://schemas.microsoft.com/office/drawing/2014/main" id="{662DC033-8E41-1E05-2DFA-B39CE89DC166}"/>
              </a:ext>
            </a:extLst>
          </p:cNvPr>
          <p:cNvSpPr>
            <a:spLocks/>
          </p:cNvSpPr>
          <p:nvPr>
            <p:custDataLst>
              <p:tags r:id="rId17"/>
            </p:custDataLst>
          </p:nvPr>
        </p:nvSpPr>
        <p:spPr bwMode="gray">
          <a:xfrm>
            <a:off x="7261225" y="3716338"/>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10314E-79B4-4BEE-BCEF-F2B869B97ADC}" type="datetime'1'''''''',''2''''''''''''''2''''''''8'''''''''''''''">
              <a:rPr lang="en-US" altLang="en-US" sz="1400" smtClean="0">
                <a:effectLst/>
              </a:rPr>
              <a:pPr/>
              <a:t>1,228</a:t>
            </a:fld>
            <a:endParaRPr kumimoji="1" lang="en-US" altLang="ja-JP" sz="1400" dirty="0"/>
          </a:p>
        </p:txBody>
      </p:sp>
      <p:sp>
        <p:nvSpPr>
          <p:cNvPr id="64" name="テキスト プレースホルダ 9">
            <a:extLst>
              <a:ext uri="{FF2B5EF4-FFF2-40B4-BE49-F238E27FC236}">
                <a16:creationId xmlns:a16="http://schemas.microsoft.com/office/drawing/2014/main" id="{CF11778F-5682-729C-3AED-6B1E6A49A1F7}"/>
              </a:ext>
            </a:extLst>
          </p:cNvPr>
          <p:cNvSpPr>
            <a:spLocks/>
          </p:cNvSpPr>
          <p:nvPr>
            <p:custDataLst>
              <p:tags r:id="rId18"/>
            </p:custDataLst>
          </p:nvPr>
        </p:nvSpPr>
        <p:spPr bwMode="gray">
          <a:xfrm>
            <a:off x="5691188" y="48688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8A30FE-AAB3-486A-B481-94ADFF51D94B}" type="datetime'''''''''''''''''''46''''''''3'''''''''''''''''''''''">
              <a:rPr lang="en-US" altLang="en-US" sz="1400" smtClean="0">
                <a:effectLst/>
              </a:rPr>
              <a:pPr/>
              <a:t>463</a:t>
            </a:fld>
            <a:endParaRPr kumimoji="1" lang="en-US" altLang="ja-JP" sz="1400" dirty="0"/>
          </a:p>
        </p:txBody>
      </p:sp>
      <p:sp>
        <p:nvSpPr>
          <p:cNvPr id="67" name="テキスト プレースホルダ 9">
            <a:extLst>
              <a:ext uri="{FF2B5EF4-FFF2-40B4-BE49-F238E27FC236}">
                <a16:creationId xmlns:a16="http://schemas.microsoft.com/office/drawing/2014/main" id="{D3DB27CC-EE4D-EC47-2142-326EF6F31B15}"/>
              </a:ext>
            </a:extLst>
          </p:cNvPr>
          <p:cNvSpPr>
            <a:spLocks/>
          </p:cNvSpPr>
          <p:nvPr>
            <p:custDataLst>
              <p:tags r:id="rId19"/>
            </p:custDataLst>
          </p:nvPr>
        </p:nvSpPr>
        <p:spPr bwMode="gray">
          <a:xfrm>
            <a:off x="4870450" y="499427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2BFAE9-707F-480C-B376-D2699DAD9AD9}" type="datetime'3''''''''''''''''''''8''''''''''''''''0'''''''''''">
              <a:rPr lang="en-US" altLang="en-US" sz="1400" smtClean="0">
                <a:effectLst/>
              </a:rPr>
              <a:pPr/>
              <a:t>380</a:t>
            </a:fld>
            <a:endParaRPr kumimoji="1" lang="en-US" altLang="ja-JP" sz="1400" dirty="0"/>
          </a:p>
        </p:txBody>
      </p:sp>
      <p:sp>
        <p:nvSpPr>
          <p:cNvPr id="70" name="テキスト プレースホルダ 9">
            <a:extLst>
              <a:ext uri="{FF2B5EF4-FFF2-40B4-BE49-F238E27FC236}">
                <a16:creationId xmlns:a16="http://schemas.microsoft.com/office/drawing/2014/main" id="{7C90214B-448B-452A-8BA3-58954B6D21E4}"/>
              </a:ext>
            </a:extLst>
          </p:cNvPr>
          <p:cNvSpPr>
            <a:spLocks/>
          </p:cNvSpPr>
          <p:nvPr>
            <p:custDataLst>
              <p:tags r:id="rId20"/>
            </p:custDataLst>
          </p:nvPr>
        </p:nvSpPr>
        <p:spPr bwMode="gray">
          <a:xfrm>
            <a:off x="4048125" y="50593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D96EBC-9A70-4409-BD88-6181F5CD321D}" type="datetime'''3''''''''''3''''''7'''''''''''''''''''">
              <a:rPr lang="en-US" altLang="en-US" sz="1400" smtClean="0">
                <a:effectLst/>
              </a:rPr>
              <a:pPr/>
              <a:t>337</a:t>
            </a:fld>
            <a:endParaRPr kumimoji="1" lang="en-US" altLang="ja-JP" sz="1400" dirty="0"/>
          </a:p>
        </p:txBody>
      </p:sp>
      <p:sp>
        <p:nvSpPr>
          <p:cNvPr id="73" name="テキスト プレースホルダ 9">
            <a:extLst>
              <a:ext uri="{FF2B5EF4-FFF2-40B4-BE49-F238E27FC236}">
                <a16:creationId xmlns:a16="http://schemas.microsoft.com/office/drawing/2014/main" id="{CCD738AC-4EB3-A1B0-CB1A-FE9C83E1A925}"/>
              </a:ext>
            </a:extLst>
          </p:cNvPr>
          <p:cNvSpPr>
            <a:spLocks/>
          </p:cNvSpPr>
          <p:nvPr>
            <p:custDataLst>
              <p:tags r:id="rId21"/>
            </p:custDataLst>
          </p:nvPr>
        </p:nvSpPr>
        <p:spPr bwMode="gray">
          <a:xfrm>
            <a:off x="3227388" y="50911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F8858-4033-4733-A5B6-3B937210DE27}" type="datetime'''''3''''''''''''''''''''''''''1''''''''''''''''''''6'''''">
              <a:rPr lang="en-US" altLang="en-US" sz="1400" smtClean="0">
                <a:effectLst/>
              </a:rPr>
              <a:pPr/>
              <a:t>316</a:t>
            </a:fld>
            <a:endParaRPr kumimoji="1" lang="en-US" altLang="ja-JP" sz="1400" dirty="0"/>
          </a:p>
        </p:txBody>
      </p:sp>
      <p:sp>
        <p:nvSpPr>
          <p:cNvPr id="78" name="テキスト プレースホルダ 9">
            <a:extLst>
              <a:ext uri="{FF2B5EF4-FFF2-40B4-BE49-F238E27FC236}">
                <a16:creationId xmlns:a16="http://schemas.microsoft.com/office/drawing/2014/main" id="{4216B8A5-EA87-41DE-73F7-F8B4832DDED9}"/>
              </a:ext>
            </a:extLst>
          </p:cNvPr>
          <p:cNvSpPr>
            <a:spLocks/>
          </p:cNvSpPr>
          <p:nvPr>
            <p:custDataLst>
              <p:tags r:id="rId22"/>
            </p:custDataLst>
          </p:nvPr>
        </p:nvSpPr>
        <p:spPr bwMode="gray">
          <a:xfrm>
            <a:off x="1584325" y="51863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0A3B84-1A90-4268-8DD2-2DCD6339C9D7}" type="datetime'2''''''''''5''''''3'''''''''''''''''''''''''''''''''''''">
              <a:rPr lang="en-US" altLang="en-US" sz="1400" smtClean="0">
                <a:effectLst/>
              </a:rPr>
              <a:pPr/>
              <a:t>253</a:t>
            </a:fld>
            <a:endParaRPr kumimoji="1" lang="en-US" altLang="ja-JP" sz="1400" dirty="0"/>
          </a:p>
        </p:txBody>
      </p:sp>
      <p:sp>
        <p:nvSpPr>
          <p:cNvPr id="81" name="テキスト プレースホルダ 9">
            <a:extLst>
              <a:ext uri="{FF2B5EF4-FFF2-40B4-BE49-F238E27FC236}">
                <a16:creationId xmlns:a16="http://schemas.microsoft.com/office/drawing/2014/main" id="{9CF651EF-A963-5BE8-F63C-654F91FD02ED}"/>
              </a:ext>
            </a:extLst>
          </p:cNvPr>
          <p:cNvSpPr>
            <a:spLocks/>
          </p:cNvSpPr>
          <p:nvPr>
            <p:custDataLst>
              <p:tags r:id="rId23"/>
            </p:custDataLst>
          </p:nvPr>
        </p:nvSpPr>
        <p:spPr bwMode="gray">
          <a:xfrm>
            <a:off x="2405063" y="51609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D87C37-57C6-4175-9328-C1C547E292CB}" type="datetime'''''''2''''''''''6''''9'''''''''''''''''''''''''''''''''''">
              <a:rPr lang="en-US" altLang="en-US" sz="1400" smtClean="0">
                <a:effectLst/>
              </a:rPr>
              <a:pPr/>
              <a:t>269</a:t>
            </a:fld>
            <a:endParaRPr kumimoji="1" lang="en-US" altLang="ja-JP" sz="1400" dirty="0"/>
          </a:p>
        </p:txBody>
      </p:sp>
      <p:sp>
        <p:nvSpPr>
          <p:cNvPr id="84" name="テキスト プレースホルダ 9">
            <a:extLst>
              <a:ext uri="{FF2B5EF4-FFF2-40B4-BE49-F238E27FC236}">
                <a16:creationId xmlns:a16="http://schemas.microsoft.com/office/drawing/2014/main" id="{2B18DF80-FE82-F4B3-3E69-9157272C5F0E}"/>
              </a:ext>
            </a:extLst>
          </p:cNvPr>
          <p:cNvSpPr>
            <a:spLocks/>
          </p:cNvSpPr>
          <p:nvPr>
            <p:custDataLst>
              <p:tags r:id="rId24"/>
            </p:custDataLst>
          </p:nvPr>
        </p:nvSpPr>
        <p:spPr bwMode="gray">
          <a:xfrm>
            <a:off x="762000" y="518953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73F956-58D7-42F6-ACFA-6DACAAA1BAC2}" type="datetime'''''''''''2''''''''''''''''''''''''5''''''''0'''''''''''''">
              <a:rPr lang="en-US" altLang="en-US" sz="1400" smtClean="0">
                <a:effectLst/>
              </a:rPr>
              <a:pPr/>
              <a:t>250</a:t>
            </a:fld>
            <a:endParaRPr kumimoji="1" lang="en-US" altLang="ja-JP" sz="1400" dirty="0"/>
          </a:p>
        </p:txBody>
      </p:sp>
      <p:sp>
        <p:nvSpPr>
          <p:cNvPr id="106" name="テキスト プレースホルダ 9">
            <a:extLst>
              <a:ext uri="{FF2B5EF4-FFF2-40B4-BE49-F238E27FC236}">
                <a16:creationId xmlns:a16="http://schemas.microsoft.com/office/drawing/2014/main" id="{F21D8DAB-D41A-9213-64EA-FD201CD80A71}"/>
              </a:ext>
            </a:extLst>
          </p:cNvPr>
          <p:cNvSpPr>
            <a:spLocks/>
          </p:cNvSpPr>
          <p:nvPr>
            <p:custDataLst>
              <p:tags r:id="rId25"/>
            </p:custDataLst>
          </p:nvPr>
        </p:nvSpPr>
        <p:spPr bwMode="auto">
          <a:xfrm>
            <a:off x="73183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C53149-6167-47D6-882D-608B1D133A82}" type="datetime'''''''2''''''''''''''0''1''''''''''''6'''''''''''''''''''''">
              <a:rPr lang="en-US" altLang="en-US" sz="1400" smtClean="0">
                <a:effectLst/>
              </a:rPr>
              <a:pPr marL="0" lvl="0" indent="0" algn="ctr">
                <a:spcBef>
                  <a:spcPct val="0"/>
                </a:spcBef>
                <a:buNone/>
              </a:pPr>
              <a:t>2016</a:t>
            </a:fld>
            <a:endParaRPr kumimoji="1" lang="en-US" altLang="ja-JP" sz="1400" dirty="0"/>
          </a:p>
        </p:txBody>
      </p:sp>
      <p:sp>
        <p:nvSpPr>
          <p:cNvPr id="108" name="テキスト プレースホルダ 9">
            <a:extLst>
              <a:ext uri="{FF2B5EF4-FFF2-40B4-BE49-F238E27FC236}">
                <a16:creationId xmlns:a16="http://schemas.microsoft.com/office/drawing/2014/main" id="{02ED7417-BCBB-8BC7-77F3-3605081D11CE}"/>
              </a:ext>
            </a:extLst>
          </p:cNvPr>
          <p:cNvSpPr>
            <a:spLocks/>
          </p:cNvSpPr>
          <p:nvPr>
            <p:custDataLst>
              <p:tags r:id="rId26"/>
            </p:custDataLst>
          </p:nvPr>
        </p:nvSpPr>
        <p:spPr bwMode="auto">
          <a:xfrm>
            <a:off x="155416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950922-09E8-4C4A-8E3B-EF822B9D26E7}" type="datetime'''''''''''''''2''''0''''''''''''''1''''''7'''''''''''">
              <a:rPr lang="en-US" altLang="en-US" sz="1400" smtClean="0">
                <a:effectLst/>
              </a:rPr>
              <a:pPr marL="0" lvl="0" indent="0" algn="ctr">
                <a:spcBef>
                  <a:spcPct val="0"/>
                </a:spcBef>
                <a:buNone/>
              </a:pPr>
              <a:t>2017</a:t>
            </a:fld>
            <a:endParaRPr kumimoji="1" lang="en-US" altLang="ja-JP" sz="1400" dirty="0"/>
          </a:p>
        </p:txBody>
      </p:sp>
      <p:sp>
        <p:nvSpPr>
          <p:cNvPr id="109" name="テキスト プレースホルダ 9">
            <a:extLst>
              <a:ext uri="{FF2B5EF4-FFF2-40B4-BE49-F238E27FC236}">
                <a16:creationId xmlns:a16="http://schemas.microsoft.com/office/drawing/2014/main" id="{C22D631E-2B61-8E2A-6E59-6C2A98513716}"/>
              </a:ext>
            </a:extLst>
          </p:cNvPr>
          <p:cNvSpPr>
            <a:spLocks/>
          </p:cNvSpPr>
          <p:nvPr>
            <p:custDataLst>
              <p:tags r:id="rId27"/>
            </p:custDataLst>
          </p:nvPr>
        </p:nvSpPr>
        <p:spPr bwMode="auto">
          <a:xfrm>
            <a:off x="2374900"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8A44C6-93C9-41B2-8B38-A9986439EA56}" type="datetime'2''''''''''''''''''''''''''''0''''1''8'''''''''''''">
              <a:rPr lang="en-US" altLang="en-US" sz="1400" smtClean="0">
                <a:effectLst/>
              </a:rPr>
              <a:pPr marL="0" lvl="0" indent="0" algn="ctr">
                <a:spcBef>
                  <a:spcPct val="0"/>
                </a:spcBef>
                <a:buNone/>
              </a:pPr>
              <a:t>2018</a:t>
            </a:fld>
            <a:endParaRPr kumimoji="1" lang="en-US" altLang="ja-JP" sz="1400" dirty="0"/>
          </a:p>
        </p:txBody>
      </p:sp>
      <p:sp>
        <p:nvSpPr>
          <p:cNvPr id="110" name="テキスト プレースホルダ 9">
            <a:extLst>
              <a:ext uri="{FF2B5EF4-FFF2-40B4-BE49-F238E27FC236}">
                <a16:creationId xmlns:a16="http://schemas.microsoft.com/office/drawing/2014/main" id="{0CCE52E1-4CE7-4D8B-176B-A48FED7B4570}"/>
              </a:ext>
            </a:extLst>
          </p:cNvPr>
          <p:cNvSpPr>
            <a:spLocks/>
          </p:cNvSpPr>
          <p:nvPr>
            <p:custDataLst>
              <p:tags r:id="rId28"/>
            </p:custDataLst>
          </p:nvPr>
        </p:nvSpPr>
        <p:spPr bwMode="auto">
          <a:xfrm>
            <a:off x="3197225"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502EF1-2A63-4344-AA34-408F8E69634D}" type="datetime'''''2''''''''''''''''''''''0''''''''''1''9'''''''''''''''">
              <a:rPr lang="en-US" altLang="en-US" sz="1400" smtClean="0">
                <a:effectLst/>
              </a:rPr>
              <a:pPr marL="0" lvl="0" indent="0" algn="ctr">
                <a:spcBef>
                  <a:spcPct val="0"/>
                </a:spcBef>
                <a:buNone/>
              </a:pPr>
              <a:t>2019</a:t>
            </a:fld>
            <a:endParaRPr kumimoji="1" lang="en-US" altLang="ja-JP" sz="1400" dirty="0"/>
          </a:p>
        </p:txBody>
      </p:sp>
      <p:sp>
        <p:nvSpPr>
          <p:cNvPr id="111" name="テキスト プレースホルダ 9">
            <a:extLst>
              <a:ext uri="{FF2B5EF4-FFF2-40B4-BE49-F238E27FC236}">
                <a16:creationId xmlns:a16="http://schemas.microsoft.com/office/drawing/2014/main" id="{0D3571B8-20F3-26BD-6EDF-305C9908296F}"/>
              </a:ext>
            </a:extLst>
          </p:cNvPr>
          <p:cNvSpPr>
            <a:spLocks/>
          </p:cNvSpPr>
          <p:nvPr>
            <p:custDataLst>
              <p:tags r:id="rId29"/>
            </p:custDataLst>
          </p:nvPr>
        </p:nvSpPr>
        <p:spPr bwMode="auto">
          <a:xfrm>
            <a:off x="401796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E75DE5-9BD1-46BD-8284-D221805C9DDC}" type="datetime'''''''''''''''''''2''''''''0''''''2''''''''''''''''''0'''">
              <a:rPr lang="en-US" altLang="en-US" sz="1400" smtClean="0">
                <a:effectLst/>
              </a:rPr>
              <a:pPr marL="0" lvl="0" indent="0" algn="ctr">
                <a:spcBef>
                  <a:spcPct val="0"/>
                </a:spcBef>
                <a:buNone/>
              </a:pPr>
              <a:t>2020</a:t>
            </a:fld>
            <a:endParaRPr kumimoji="1" lang="en-US" altLang="ja-JP" sz="1400" dirty="0"/>
          </a:p>
        </p:txBody>
      </p:sp>
      <p:sp>
        <p:nvSpPr>
          <p:cNvPr id="112" name="テキスト プレースホルダ 9">
            <a:extLst>
              <a:ext uri="{FF2B5EF4-FFF2-40B4-BE49-F238E27FC236}">
                <a16:creationId xmlns:a16="http://schemas.microsoft.com/office/drawing/2014/main" id="{AA6C1E71-C46E-58F0-69BA-C39FD2D9FAF3}"/>
              </a:ext>
            </a:extLst>
          </p:cNvPr>
          <p:cNvSpPr>
            <a:spLocks/>
          </p:cNvSpPr>
          <p:nvPr>
            <p:custDataLst>
              <p:tags r:id="rId30"/>
            </p:custDataLst>
          </p:nvPr>
        </p:nvSpPr>
        <p:spPr bwMode="auto">
          <a:xfrm>
            <a:off x="484028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C10DF-62C8-4BC5-9B35-026253009A9F}" type="datetime'''''''2''''''''''''''''''''''''''''''''''''021'">
              <a:rPr lang="en-US" altLang="en-US" sz="1400" smtClean="0">
                <a:effectLst/>
              </a:rPr>
              <a:pPr marL="0" lvl="0" indent="0" algn="ctr">
                <a:spcBef>
                  <a:spcPct val="0"/>
                </a:spcBef>
                <a:buNone/>
              </a:pPr>
              <a:t>2021</a:t>
            </a:fld>
            <a:endParaRPr kumimoji="1" lang="en-US" altLang="ja-JP" sz="1400" dirty="0"/>
          </a:p>
        </p:txBody>
      </p:sp>
      <p:sp>
        <p:nvSpPr>
          <p:cNvPr id="113" name="テキスト プレースホルダ 9">
            <a:extLst>
              <a:ext uri="{FF2B5EF4-FFF2-40B4-BE49-F238E27FC236}">
                <a16:creationId xmlns:a16="http://schemas.microsoft.com/office/drawing/2014/main" id="{DA999D34-0212-598F-0980-19FAE18C91F8}"/>
              </a:ext>
            </a:extLst>
          </p:cNvPr>
          <p:cNvSpPr>
            <a:spLocks/>
          </p:cNvSpPr>
          <p:nvPr>
            <p:custDataLst>
              <p:tags r:id="rId31"/>
            </p:custDataLst>
          </p:nvPr>
        </p:nvSpPr>
        <p:spPr bwMode="auto">
          <a:xfrm>
            <a:off x="5661025"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F6D092-576D-4F7B-8BD6-684E10CDC71F}" type="datetime'''''''''''''''''''2''''''''''''0''''''2''''''2'">
              <a:rPr lang="en-US" altLang="en-US" sz="1400" smtClean="0">
                <a:effectLst/>
              </a:rPr>
              <a:pPr marL="0" lvl="0" indent="0" algn="ctr">
                <a:spcBef>
                  <a:spcPct val="0"/>
                </a:spcBef>
                <a:buNone/>
              </a:pPr>
              <a:t>2022</a:t>
            </a:fld>
            <a:endParaRPr kumimoji="1" lang="en-US" altLang="ja-JP" sz="1400" dirty="0"/>
          </a:p>
        </p:txBody>
      </p:sp>
      <p:sp>
        <p:nvSpPr>
          <p:cNvPr id="114" name="テキスト プレースホルダ 9">
            <a:extLst>
              <a:ext uri="{FF2B5EF4-FFF2-40B4-BE49-F238E27FC236}">
                <a16:creationId xmlns:a16="http://schemas.microsoft.com/office/drawing/2014/main" id="{78FD2603-961B-6E0F-4249-737C11B03287}"/>
              </a:ext>
            </a:extLst>
          </p:cNvPr>
          <p:cNvSpPr>
            <a:spLocks/>
          </p:cNvSpPr>
          <p:nvPr>
            <p:custDataLst>
              <p:tags r:id="rId32"/>
            </p:custDataLst>
          </p:nvPr>
        </p:nvSpPr>
        <p:spPr bwMode="auto">
          <a:xfrm>
            <a:off x="6483350"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54D18C-BE6D-4026-95F9-C88DFBAF486A}" type="datetime'''''''20''''''''2''''''''''''''''''''''''''''''''''3'''''''''">
              <a:rPr lang="en-US" altLang="en-US" sz="1400" smtClean="0">
                <a:effectLst/>
              </a:rPr>
              <a:pPr marL="0" lvl="0" indent="0" algn="ctr">
                <a:spcBef>
                  <a:spcPct val="0"/>
                </a:spcBef>
                <a:buNone/>
              </a:pPr>
              <a:t>2023</a:t>
            </a:fld>
            <a:endParaRPr kumimoji="1" lang="en-US" altLang="ja-JP" sz="1400" dirty="0"/>
          </a:p>
        </p:txBody>
      </p:sp>
      <p:sp>
        <p:nvSpPr>
          <p:cNvPr id="115" name="テキスト プレースホルダ 9">
            <a:extLst>
              <a:ext uri="{FF2B5EF4-FFF2-40B4-BE49-F238E27FC236}">
                <a16:creationId xmlns:a16="http://schemas.microsoft.com/office/drawing/2014/main" id="{3C2246E9-796D-8880-1FA0-F3D8EFDF0DEE}"/>
              </a:ext>
            </a:extLst>
          </p:cNvPr>
          <p:cNvSpPr>
            <a:spLocks/>
          </p:cNvSpPr>
          <p:nvPr>
            <p:custDataLst>
              <p:tags r:id="rId33"/>
            </p:custDataLst>
          </p:nvPr>
        </p:nvSpPr>
        <p:spPr bwMode="auto">
          <a:xfrm>
            <a:off x="7304088"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C63808-1C74-4A6D-83C6-B0ACC5129E2E}" type="datetime'''''''''''''''''''''''''''''2''''''0''''''''2''''''4'">
              <a:rPr lang="en-US" altLang="en-US" sz="1400" smtClean="0">
                <a:effectLst/>
              </a:rPr>
              <a:pPr marL="0" lvl="0" indent="0" algn="ctr">
                <a:spcBef>
                  <a:spcPct val="0"/>
                </a:spcBef>
                <a:buNone/>
              </a:pPr>
              <a:t>2024</a:t>
            </a:fld>
            <a:endParaRPr kumimoji="1" lang="en-US" altLang="ja-JP" sz="1400" dirty="0"/>
          </a:p>
        </p:txBody>
      </p:sp>
      <p:sp>
        <p:nvSpPr>
          <p:cNvPr id="116" name="テキスト プレースホルダ 9">
            <a:extLst>
              <a:ext uri="{FF2B5EF4-FFF2-40B4-BE49-F238E27FC236}">
                <a16:creationId xmlns:a16="http://schemas.microsoft.com/office/drawing/2014/main" id="{1F09E9E7-B2ED-FA39-4D29-8BD0D5680D41}"/>
              </a:ext>
            </a:extLst>
          </p:cNvPr>
          <p:cNvSpPr>
            <a:spLocks/>
          </p:cNvSpPr>
          <p:nvPr>
            <p:custDataLst>
              <p:tags r:id="rId34"/>
            </p:custDataLst>
          </p:nvPr>
        </p:nvSpPr>
        <p:spPr bwMode="auto">
          <a:xfrm>
            <a:off x="8126413"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DF982C-2751-452E-8E60-2637C6320FDD}" type="datetime'''''2''''''''''0''''''''''''''''''''''2''''''''''''5'''''''">
              <a:rPr lang="en-US" altLang="en-US" sz="1400" smtClean="0">
                <a:effectLst/>
              </a:rPr>
              <a:pPr marL="0" lvl="0" indent="0" algn="ctr">
                <a:spcBef>
                  <a:spcPct val="0"/>
                </a:spcBef>
                <a:buNone/>
              </a:pPr>
              <a:t>2025</a:t>
            </a:fld>
            <a:endParaRPr kumimoji="1" lang="en-US" altLang="ja-JP" sz="1400" dirty="0"/>
          </a:p>
        </p:txBody>
      </p:sp>
      <p:sp>
        <p:nvSpPr>
          <p:cNvPr id="117" name="テキスト プレースホルダ 9">
            <a:extLst>
              <a:ext uri="{FF2B5EF4-FFF2-40B4-BE49-F238E27FC236}">
                <a16:creationId xmlns:a16="http://schemas.microsoft.com/office/drawing/2014/main" id="{209E7023-0B9C-FC39-EAE3-DEBBF4DB50AD}"/>
              </a:ext>
            </a:extLst>
          </p:cNvPr>
          <p:cNvSpPr>
            <a:spLocks/>
          </p:cNvSpPr>
          <p:nvPr>
            <p:custDataLst>
              <p:tags r:id="rId35"/>
            </p:custDataLst>
          </p:nvPr>
        </p:nvSpPr>
        <p:spPr bwMode="auto">
          <a:xfrm>
            <a:off x="8947150"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4908F5-2F09-4677-B5DC-FF708F81470F}" type="datetime'''''20''2''''''''''''''''''''''6'''''''''">
              <a:rPr lang="en-US" altLang="en-US" sz="1400" smtClean="0">
                <a:effectLst/>
              </a:rPr>
              <a:pPr marL="0" lvl="0" indent="0" algn="ctr">
                <a:spcBef>
                  <a:spcPct val="0"/>
                </a:spcBef>
                <a:buNone/>
              </a:pPr>
              <a:t>2026</a:t>
            </a:fld>
            <a:endParaRPr kumimoji="1" lang="en-US" altLang="ja-JP" sz="1400" dirty="0"/>
          </a:p>
        </p:txBody>
      </p:sp>
      <p:sp>
        <p:nvSpPr>
          <p:cNvPr id="52" name="テキスト プレースホルダ 9">
            <a:extLst>
              <a:ext uri="{FF2B5EF4-FFF2-40B4-BE49-F238E27FC236}">
                <a16:creationId xmlns:a16="http://schemas.microsoft.com/office/drawing/2014/main" id="{5DEA3DA8-A006-52F8-B493-69F8919EB046}"/>
              </a:ext>
            </a:extLst>
          </p:cNvPr>
          <p:cNvSpPr>
            <a:spLocks/>
          </p:cNvSpPr>
          <p:nvPr>
            <p:custDataLst>
              <p:tags r:id="rId36"/>
            </p:custDataLst>
          </p:nvPr>
        </p:nvSpPr>
        <p:spPr bwMode="gray">
          <a:xfrm>
            <a:off x="6440488" y="3944938"/>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FAD33D-5F12-496C-B28A-4DD12E62AFE8}" type="datetime'''''1'''''''''''',''''07''''''''''6'''''''''''">
              <a:rPr lang="en-US" altLang="en-US" sz="1400" smtClean="0">
                <a:effectLst/>
              </a:rPr>
              <a:pPr/>
              <a:t>1,076</a:t>
            </a:fld>
            <a:endParaRPr kumimoji="1" lang="en-US" altLang="ja-JP" sz="1400" dirty="0"/>
          </a:p>
        </p:txBody>
      </p:sp>
    </p:spTree>
    <p:extLst>
      <p:ext uri="{BB962C8B-B14F-4D97-AF65-F5344CB8AC3E}">
        <p14:creationId xmlns:p14="http://schemas.microsoft.com/office/powerpoint/2010/main" val="4107925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439820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endParaRPr lang="ja-JP" altLang="en-US" dirty="0"/>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59735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外務省「ナイジェリア連邦共和国基礎データ」</a:t>
            </a:r>
            <a:endParaRPr lang="ja-JP" altLang="en-US" sz="800" dirty="0"/>
          </a:p>
        </p:txBody>
      </p:sp>
      <p:sp>
        <p:nvSpPr>
          <p:cNvPr id="13" name="片側の 2 つの角を丸めた四角形 12"/>
          <p:cNvSpPr/>
          <p:nvPr/>
        </p:nvSpPr>
        <p:spPr>
          <a:xfrm>
            <a:off x="920552" y="1874142"/>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ナイジェリアからの往訪者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874142"/>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099442292"/>
              </p:ext>
            </p:extLst>
          </p:nvPr>
        </p:nvGraphicFramePr>
        <p:xfrm>
          <a:off x="200472" y="2204865"/>
          <a:ext cx="9504000" cy="3753235"/>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サンボ副大統領（</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TICAD V</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回アフリカ開発会議））</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エクェレマドゥ国民議会上院副議長</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牧原環境大臣政務官（</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WEF</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アフリカ会合出席）</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逢沢一郎衆議院議員・総理特使（大統領就任式出席）</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カチク石油資源担当国務相</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木原誠二外務副大臣</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オヌ科学技術相、アデウォレ保健相</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貿易投資促進官民合同ミッション（武井外務大臣政務官）</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エメフィレ中央銀行総裁、ダロン青年・スポーツ相</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参議院</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ODA</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調査団（団長：江島潔参議院議員）、秋元国土交通副大臣</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ブハリ大統領、オンエアマ外相、エハニレ保健相（</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TICAD7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回アフリカ開発会議））、ムスタファ連邦政府官房長官（即位の礼参列）、グバジャビアミラ国民議会下院議長（衆議院議長招聘）、アレベソラ内務相、モハメド情報・文化相（国連観光・文化京都会議</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武井俊輔衆議院議員・総理特使（民主化記念日式典）</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4584342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4242195"/>
                  </a:ext>
                </a:extLst>
              </a:tr>
              <a:tr h="313411">
                <a:tc>
                  <a:txBody>
                    <a:bodyPr/>
                    <a:lstStyle/>
                    <a:p>
                      <a:pPr marL="0" algn="ctr" defTabSz="914400" rtl="0" eaLnBrk="1" fontAlgn="ctr" latinLnBrk="0" hangingPunct="0"/>
                      <a:r>
                        <a:rPr kumimoji="1" lang="en-US" altLang="ja-JP" sz="1100" b="0" kern="12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47060225"/>
                  </a:ext>
                </a:extLst>
              </a:tr>
              <a:tr h="313411">
                <a:tc>
                  <a:txBody>
                    <a:bodyPr/>
                    <a:lstStyle/>
                    <a:p>
                      <a:pPr marL="0" algn="ctr" defTabSz="914400" rtl="0" eaLnBrk="1" fontAlgn="ctr" latinLnBrk="0" hangingPunct="0"/>
                      <a:r>
                        <a:rPr kumimoji="1" lang="en-US" altLang="ja-JP" sz="1100" b="0"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100" b="0"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マガシ国防相（</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DSEI JAPAN（</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国際防衛装備展））</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田中和徳衆議院議員・総理特使（ティヌブ大統領就任式）</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2847297630"/>
                  </a:ext>
                </a:extLst>
              </a:tr>
            </a:tbl>
          </a:graphicData>
        </a:graphic>
      </p:graphicFrame>
      <p:grpSp>
        <p:nvGrpSpPr>
          <p:cNvPr id="18" name="グループ化 17"/>
          <p:cNvGrpSpPr/>
          <p:nvPr/>
        </p:nvGrpSpPr>
        <p:grpSpPr>
          <a:xfrm>
            <a:off x="200472" y="148478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endParaRPr lang="ja-JP" altLang="en-US" dirty="0"/>
          </a:p>
        </p:txBody>
      </p:sp>
      <p:sp>
        <p:nvSpPr>
          <p:cNvPr id="36" name="テキスト ボックス 35"/>
          <p:cNvSpPr txBox="1"/>
          <p:nvPr/>
        </p:nvSpPr>
        <p:spPr>
          <a:xfrm>
            <a:off x="200471" y="6597363"/>
            <a:ext cx="9505503" cy="14400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 外務省ウェブサイト</a:t>
            </a:r>
            <a:endParaRPr lang="ja-JP" altLang="en-US" sz="800" dirty="0"/>
          </a:p>
        </p:txBody>
      </p:sp>
      <p:grpSp>
        <p:nvGrpSpPr>
          <p:cNvPr id="12" name="グループ化 11"/>
          <p:cNvGrpSpPr/>
          <p:nvPr/>
        </p:nvGrpSpPr>
        <p:grpSpPr>
          <a:xfrm>
            <a:off x="1640632" y="2214446"/>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4016518688"/>
              </p:ext>
            </p:extLst>
          </p:nvPr>
        </p:nvGraphicFramePr>
        <p:xfrm>
          <a:off x="1640632" y="2587550"/>
          <a:ext cx="6624736" cy="20550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240736">
                  <a:extLst>
                    <a:ext uri="{9D8B030D-6E8A-4147-A177-3AD203B41FA5}">
                      <a16:colId xmlns:a16="http://schemas.microsoft.com/office/drawing/2014/main" val="20003"/>
                    </a:ext>
                  </a:extLst>
                </a:gridCol>
              </a:tblGrid>
              <a:tr h="15794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モハメド・ナマディ・サンボ・ナイジェリア連邦共和国副大統領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39415382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ムハンマド・ブハリ・ナイジェリア連邦共和国大統領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ナイロビ（</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ムハンマド・ブハリ・ナイジェリア連邦共和国大統領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827060406"/>
                  </a:ext>
                </a:extLst>
              </a:tr>
            </a:tbl>
          </a:graphicData>
        </a:graphic>
      </p:graphicFrame>
      <p:sp>
        <p:nvSpPr>
          <p:cNvPr id="5" name="テキスト ボックス 4">
            <a:extLst>
              <a:ext uri="{FF2B5EF4-FFF2-40B4-BE49-F238E27FC236}">
                <a16:creationId xmlns:a16="http://schemas.microsoft.com/office/drawing/2014/main" id="{04DA0509-F471-E8E4-08D4-1FBD2AB625E3}"/>
              </a:ext>
            </a:extLst>
          </p:cNvPr>
          <p:cNvSpPr txBox="1"/>
          <p:nvPr/>
        </p:nvSpPr>
        <p:spPr>
          <a:xfrm>
            <a:off x="200472" y="1170830"/>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月、髙木外務大臣と、ナイジェリア・日本ビジネスフォーラムへの参加のため、</a:t>
            </a:r>
            <a:r>
              <a:rPr lang="ja-JP" altLang="en-US" sz="1400" b="0" i="0" dirty="0">
                <a:effectLst/>
                <a:latin typeface="+mn-ea"/>
              </a:rPr>
              <a:t>訪日中のズバイル・ダダ・ナイジェリア連邦共和国外務国務大臣が会談を行い、二か国間関係の強化の話し合いを行った。</a:t>
            </a:r>
            <a:endParaRPr lang="en-US" altLang="ja-JP" sz="1400" dirty="0">
              <a:latin typeface="+mn-ea"/>
              <a:cs typeface="Arial" panose="020B0604020202020204" pitchFamily="34" charset="0"/>
            </a:endParaRPr>
          </a:p>
        </p:txBody>
      </p:sp>
    </p:spTree>
    <p:extLst>
      <p:ext uri="{BB962C8B-B14F-4D97-AF65-F5344CB8AC3E}">
        <p14:creationId xmlns:p14="http://schemas.microsoft.com/office/powerpoint/2010/main" val="23354341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graphicFrame>
        <p:nvGraphicFramePr>
          <p:cNvPr id="8" name="表 7">
            <a:extLst>
              <a:ext uri="{FF2B5EF4-FFF2-40B4-BE49-F238E27FC236}">
                <a16:creationId xmlns:a16="http://schemas.microsoft.com/office/drawing/2014/main" id="{1EF07683-1599-9662-9687-DC15935E5656}"/>
              </a:ext>
            </a:extLst>
          </p:cNvPr>
          <p:cNvGraphicFramePr>
            <a:graphicFrameLocks noGrp="1"/>
          </p:cNvGraphicFramePr>
          <p:nvPr>
            <p:extLst>
              <p:ext uri="{D42A27DB-BD31-4B8C-83A1-F6EECF244321}">
                <p14:modId xmlns:p14="http://schemas.microsoft.com/office/powerpoint/2010/main" val="2263556479"/>
              </p:ext>
            </p:extLst>
          </p:nvPr>
        </p:nvGraphicFramePr>
        <p:xfrm>
          <a:off x="200472" y="1484785"/>
          <a:ext cx="9505055" cy="1941842"/>
        </p:xfrm>
        <a:graphic>
          <a:graphicData uri="http://schemas.openxmlformats.org/drawingml/2006/table">
            <a:tbl>
              <a:tblPr firstRow="1" bandRow="1">
                <a:tableStyleId>{5C22544A-7EE6-4342-B048-85BDC9FD1C3A}</a:tableStyleId>
              </a:tblPr>
              <a:tblGrid>
                <a:gridCol w="415015">
                  <a:extLst>
                    <a:ext uri="{9D8B030D-6E8A-4147-A177-3AD203B41FA5}">
                      <a16:colId xmlns:a16="http://schemas.microsoft.com/office/drawing/2014/main" val="20000"/>
                    </a:ext>
                  </a:extLst>
                </a:gridCol>
                <a:gridCol w="664024">
                  <a:extLst>
                    <a:ext uri="{9D8B030D-6E8A-4147-A177-3AD203B41FA5}">
                      <a16:colId xmlns:a16="http://schemas.microsoft.com/office/drawing/2014/main" val="20001"/>
                    </a:ext>
                  </a:extLst>
                </a:gridCol>
                <a:gridCol w="2365584">
                  <a:extLst>
                    <a:ext uri="{9D8B030D-6E8A-4147-A177-3AD203B41FA5}">
                      <a16:colId xmlns:a16="http://schemas.microsoft.com/office/drawing/2014/main" val="20002"/>
                    </a:ext>
                  </a:extLst>
                </a:gridCol>
                <a:gridCol w="6060432">
                  <a:extLst>
                    <a:ext uri="{9D8B030D-6E8A-4147-A177-3AD203B41FA5}">
                      <a16:colId xmlns:a16="http://schemas.microsoft.com/office/drawing/2014/main" val="20004"/>
                    </a:ext>
                  </a:extLst>
                </a:gridCol>
              </a:tblGrid>
              <a:tr h="22373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公示年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43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spc="-10" baseline="0" dirty="0">
                          <a:latin typeface="Arial" panose="020B0604020202020204" pitchFamily="34" charset="0"/>
                          <a:ea typeface="ＭＳ Ｐゴシック" panose="020B0600070205080204" pitchFamily="50" charset="-128"/>
                          <a:cs typeface="Arial" panose="020B0604020202020204" pitchFamily="34" charset="0"/>
                        </a:rPr>
                        <a:t>アフリカビジネス協議会（</a:t>
                      </a:r>
                      <a:r>
                        <a:rPr lang="en-US" altLang="ja-JP" sz="1200" spc="-10" baseline="0" dirty="0">
                          <a:latin typeface="Arial" panose="020B0604020202020204" pitchFamily="34" charset="0"/>
                          <a:ea typeface="ＭＳ Ｐゴシック" panose="020B0600070205080204" pitchFamily="50" charset="-128"/>
                          <a:cs typeface="Arial" panose="020B0604020202020204" pitchFamily="34" charset="0"/>
                        </a:rPr>
                        <a:t>JBCA</a:t>
                      </a:r>
                      <a:r>
                        <a:rPr lang="ja-JP" altLang="en-US" sz="1200" spc="-10" baseline="0" dirty="0">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官民一体でアフリカビジネスを継続的に議論するプラットフォーム。アフリカビジネスに係る情報共有と意見交換を行い、関係省庁・機関による支援策の検討・実施・見直し等を行っている。具体的には、①アフリカ政府・企業とのネットワーキング・マッチング機会の提供、②アフリカ各国のビジネス環境改善の促進、③各省庁・機関横断による支援策の連携促進等を目標に掲げ、活動を行ってきた。</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年時点で経済産業省、外務省、日本経済団体連合会、経済同友会を始め、約</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の企業・団体・官公庁・国際機関が所属している。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4382">
                <a:tc>
                  <a:txBody>
                    <a:bodyPr/>
                    <a:lstStyle/>
                    <a:p>
                      <a:pPr algn="ctr" fontAlgn="ctr" hangingPunct="0"/>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２</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spc="-10" baseline="0" dirty="0">
                          <a:latin typeface="Arial" panose="020B0604020202020204" pitchFamily="34" charset="0"/>
                          <a:ea typeface="ＭＳ Ｐゴシック" panose="020B0600070205080204" pitchFamily="50" charset="-128"/>
                          <a:cs typeface="Arial" panose="020B0604020202020204" pitchFamily="34" charset="0"/>
                        </a:rPr>
                        <a:t>ラゴス国際見本市へのジャパン・パビリオンの設置</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ナイジェリアのラゴス商工会議所（</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LCCI</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日、西アフリカ最大の総合見本市である「ラゴス国際見本市」を開会した。ジャパンパビリオンには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社が出展し、ジェトロが主催したステージイベントでは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社が自社製品をアピールした。来場者数は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日間で</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人を超えた。</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318841708"/>
                  </a:ext>
                </a:extLst>
              </a:tr>
            </a:tbl>
          </a:graphicData>
        </a:graphic>
      </p:graphicFrame>
      <p:sp>
        <p:nvSpPr>
          <p:cNvPr id="9" name="テキスト ボックス 8">
            <a:extLst>
              <a:ext uri="{FF2B5EF4-FFF2-40B4-BE49-F238E27FC236}">
                <a16:creationId xmlns:a16="http://schemas.microsoft.com/office/drawing/2014/main" id="{FDC82F0C-CFA9-EF7A-DA2B-78178A7AFFBB}"/>
              </a:ext>
            </a:extLst>
          </p:cNvPr>
          <p:cNvSpPr txBox="1"/>
          <p:nvPr/>
        </p:nvSpPr>
        <p:spPr>
          <a:xfrm>
            <a:off x="200025" y="6598071"/>
            <a:ext cx="4176911" cy="143297"/>
          </a:xfrm>
          <a:prstGeom prst="rect">
            <a:avLst/>
          </a:prstGeom>
          <a:noFill/>
        </p:spPr>
        <p:txBody>
          <a:bodyPr wrap="square" lIns="0" tIns="0" rIns="0" bIns="0" rtlCol="0">
            <a:noAutofit/>
          </a:bodyPr>
          <a:lstStyle/>
          <a:p>
            <a:r>
              <a:rPr lang="ja-JP" altLang="en-US" sz="800" dirty="0"/>
              <a:t>（出所）経産省ウェブページ、</a:t>
            </a:r>
            <a:r>
              <a:rPr lang="en-US" altLang="ja-JP" sz="800" dirty="0"/>
              <a:t>JETRO</a:t>
            </a:r>
            <a:r>
              <a:rPr lang="ja-JP" altLang="en-US" sz="800" dirty="0"/>
              <a:t>ウェブページ</a:t>
            </a:r>
          </a:p>
        </p:txBody>
      </p:sp>
    </p:spTree>
    <p:extLst>
      <p:ext uri="{BB962C8B-B14F-4D97-AF65-F5344CB8AC3E}">
        <p14:creationId xmlns:p14="http://schemas.microsoft.com/office/powerpoint/2010/main" val="13430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435237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3" imgW="360" imgH="360" progId="TCLayout.ActiveDocument.1">
                  <p:embed/>
                </p:oleObj>
              </mc:Choice>
              <mc:Fallback>
                <p:oleObj name="think-cellスライド" r:id="rId43" imgW="360" imgH="360" progId="TCLayout.ActiveDocument.1">
                  <p:embed/>
                  <p:pic>
                    <p:nvPicPr>
                      <p:cNvPr id="7" name="Object 6"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年には都市部の人口が農村部の人口を上回り、</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年の予測期間までその傾向が続く。</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都市において人口は増加傾向にあり、ラゴスが依然として全体で最多の数値を維持している。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Bank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09" name="Chart 108">
            <a:extLst>
              <a:ext uri="{FF2B5EF4-FFF2-40B4-BE49-F238E27FC236}">
                <a16:creationId xmlns:a16="http://schemas.microsoft.com/office/drawing/2014/main" id="{73758567-0499-D09C-075D-00A59FD1B7EA}"/>
              </a:ext>
            </a:extLst>
          </p:cNvPr>
          <p:cNvGraphicFramePr/>
          <p:nvPr>
            <p:custDataLst>
              <p:tags r:id="rId3"/>
            </p:custDataLst>
            <p:extLst>
              <p:ext uri="{D42A27DB-BD31-4B8C-83A1-F6EECF244321}">
                <p14:modId xmlns:p14="http://schemas.microsoft.com/office/powerpoint/2010/main" val="2953614697"/>
              </p:ext>
            </p:extLst>
          </p:nvPr>
        </p:nvGraphicFramePr>
        <p:xfrm>
          <a:off x="5200650" y="2303463"/>
          <a:ext cx="4578350" cy="3922712"/>
        </p:xfrm>
        <a:graphic>
          <a:graphicData uri="http://schemas.openxmlformats.org/drawingml/2006/chart">
            <c:chart xmlns:c="http://schemas.openxmlformats.org/drawingml/2006/chart" xmlns:r="http://schemas.openxmlformats.org/officeDocument/2006/relationships" r:id="rId45"/>
          </a:graphicData>
        </a:graphic>
      </p:graphicFrame>
      <p:sp>
        <p:nvSpPr>
          <p:cNvPr id="77" name="テキスト プレースホルダ 9">
            <a:extLst>
              <a:ext uri="{FF2B5EF4-FFF2-40B4-BE49-F238E27FC236}">
                <a16:creationId xmlns:a16="http://schemas.microsoft.com/office/drawing/2014/main" id="{A40D75A0-7C2F-5FF7-A852-112F5071773A}"/>
              </a:ext>
            </a:extLst>
          </p:cNvPr>
          <p:cNvSpPr>
            <a:spLocks/>
          </p:cNvSpPr>
          <p:nvPr>
            <p:custDataLst>
              <p:tags r:id="rId4"/>
            </p:custDataLst>
          </p:nvPr>
        </p:nvSpPr>
        <p:spPr bwMode="auto">
          <a:xfrm>
            <a:off x="615473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B41AD9-F7EE-4D6A-9D99-A90DACCAB738}"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5FDDBE83-4744-95C6-ECFA-5AA68A8C629B}"/>
              </a:ext>
            </a:extLst>
          </p:cNvPr>
          <p:cNvSpPr>
            <a:spLocks/>
          </p:cNvSpPr>
          <p:nvPr>
            <p:custDataLst>
              <p:tags r:id="rId5"/>
            </p:custDataLst>
          </p:nvPr>
        </p:nvSpPr>
        <p:spPr bwMode="auto">
          <a:xfrm>
            <a:off x="7124700"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618A5E-F6C1-4C0E-BB58-DE5C11D84DC4}" type="datetime'20''''1''''''''''''''''''0'">
              <a:rPr lang="en-US" altLang="en-US" sz="1000" smtClean="0">
                <a:effectLst/>
                <a:sym typeface="+mn-lt"/>
              </a:rPr>
              <a:pPr marL="0" lvl="0" indent="0" algn="ctr">
                <a:spcBef>
                  <a:spcPct val="0"/>
                </a:spcBef>
                <a:buNone/>
              </a:pPr>
              <a:t>2010</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C605B1A6-4D45-7FCC-EBE7-E8AA6624BF04}"/>
              </a:ext>
            </a:extLst>
          </p:cNvPr>
          <p:cNvSpPr>
            <a:spLocks/>
          </p:cNvSpPr>
          <p:nvPr>
            <p:custDataLst>
              <p:tags r:id="rId6"/>
            </p:custDataLst>
          </p:nvPr>
        </p:nvSpPr>
        <p:spPr bwMode="auto">
          <a:xfrm>
            <a:off x="8094663"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4CA2DD-7978-4DC2-9E10-8347DBE5B944}" type="datetime'''''''2''0''''''''''''''''25'''">
              <a:rPr lang="en-US" altLang="en-US" sz="1000" smtClean="0">
                <a:effectLst/>
                <a:sym typeface="+mn-lt"/>
              </a:rPr>
              <a:pPr marL="0" lvl="0" indent="0" algn="ctr">
                <a:spcBef>
                  <a:spcPct val="0"/>
                </a:spcBef>
                <a:buNone/>
              </a:pPr>
              <a:t>2025</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A4F48765-070A-FDF2-5E90-CECBCDD9411F}"/>
              </a:ext>
            </a:extLst>
          </p:cNvPr>
          <p:cNvSpPr>
            <a:spLocks/>
          </p:cNvSpPr>
          <p:nvPr>
            <p:custDataLst>
              <p:tags r:id="rId7"/>
            </p:custDataLst>
          </p:nvPr>
        </p:nvSpPr>
        <p:spPr bwMode="auto">
          <a:xfrm>
            <a:off x="9064625"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97254F-60B5-4DB2-A255-BA131EB3A5A0}" type="datetime'''''''''''''''2''0''''3''''0'''">
              <a:rPr lang="en-US" altLang="en-US" sz="1000" smtClean="0">
                <a:effectLst/>
                <a:sym typeface="+mn-lt"/>
              </a:rPr>
              <a:pPr marL="0" lvl="0" indent="0" algn="ctr">
                <a:spcBef>
                  <a:spcPct val="0"/>
                </a:spcBef>
                <a:buNone/>
              </a:pPr>
              <a:t>2030</a:t>
            </a:fld>
            <a:endParaRPr kumimoji="1" lang="en-US" altLang="ja-JP" sz="1000" dirty="0">
              <a:sym typeface="+mn-lt"/>
            </a:endParaRPr>
          </a:p>
        </p:txBody>
      </p:sp>
      <p:sp>
        <p:nvSpPr>
          <p:cNvPr id="81" name="Text Placeholder 12">
            <a:extLst>
              <a:ext uri="{FF2B5EF4-FFF2-40B4-BE49-F238E27FC236}">
                <a16:creationId xmlns:a16="http://schemas.microsoft.com/office/drawing/2014/main" id="{FB604F67-A245-7871-8D86-821F1A8EA7F8}"/>
              </a:ext>
            </a:extLst>
          </p:cNvPr>
          <p:cNvSpPr>
            <a:spLocks noGrp="1"/>
          </p:cNvSpPr>
          <p:nvPr/>
        </p:nvSpPr>
        <p:spPr bwMode="auto">
          <a:xfrm>
            <a:off x="5330056" y="222031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en-US" altLang="ja-JP" sz="800" b="0" noProof="1">
                <a:sym typeface="+mn-lt"/>
              </a:rPr>
              <a:t>(</a:t>
            </a:r>
            <a:r>
              <a:rPr kumimoji="0" lang="ja-JP" altLang="en-US" sz="800" b="0" noProof="1">
                <a:sym typeface="+mn-lt"/>
              </a:rPr>
              <a:t>千</a:t>
            </a:r>
            <a:r>
              <a:rPr kumimoji="0" lang="en-US" altLang="ja-JP" sz="800" b="0" noProof="1">
                <a:sym typeface="+mn-lt"/>
              </a:rPr>
              <a:t>)</a:t>
            </a:r>
            <a:endParaRPr kumimoji="0" lang="ja-JP" altLang="en-US" sz="800" b="0" noProof="1">
              <a:sym typeface="+mn-lt"/>
            </a:endParaRPr>
          </a:p>
        </p:txBody>
      </p:sp>
      <p:graphicFrame>
        <p:nvGraphicFramePr>
          <p:cNvPr id="204" name="Chart 203">
            <a:extLst>
              <a:ext uri="{FF2B5EF4-FFF2-40B4-BE49-F238E27FC236}">
                <a16:creationId xmlns:a16="http://schemas.microsoft.com/office/drawing/2014/main" id="{E526DE9C-62F1-0F87-2096-505300392F95}"/>
              </a:ext>
            </a:extLst>
          </p:cNvPr>
          <p:cNvGraphicFramePr/>
          <p:nvPr>
            <p:custDataLst>
              <p:tags r:id="rId8"/>
            </p:custDataLst>
            <p:extLst>
              <p:ext uri="{D42A27DB-BD31-4B8C-83A1-F6EECF244321}">
                <p14:modId xmlns:p14="http://schemas.microsoft.com/office/powerpoint/2010/main" val="704472216"/>
              </p:ext>
            </p:extLst>
          </p:nvPr>
        </p:nvGraphicFramePr>
        <p:xfrm>
          <a:off x="127000" y="2303463"/>
          <a:ext cx="4562475" cy="3798887"/>
        </p:xfrm>
        <a:graphic>
          <a:graphicData uri="http://schemas.openxmlformats.org/drawingml/2006/chart">
            <c:chart xmlns:c="http://schemas.openxmlformats.org/drawingml/2006/chart" xmlns:r="http://schemas.openxmlformats.org/officeDocument/2006/relationships" r:id="rId46"/>
          </a:graphicData>
        </a:graphic>
      </p:graphicFrame>
      <p:cxnSp>
        <p:nvCxnSpPr>
          <p:cNvPr id="9" name="Straight Connector 8">
            <a:extLst>
              <a:ext uri="{FF2B5EF4-FFF2-40B4-BE49-F238E27FC236}">
                <a16:creationId xmlns:a16="http://schemas.microsoft.com/office/drawing/2014/main" id="{85A3A947-AA8C-442F-22FA-CAB01F92F2C1}"/>
              </a:ext>
            </a:extLst>
          </p:cNvPr>
          <p:cNvCxnSpPr/>
          <p:nvPr>
            <p:custDataLst>
              <p:tags r:id="rId9"/>
            </p:custDataLst>
          </p:nvPr>
        </p:nvCxnSpPr>
        <p:spPr bwMode="auto">
          <a:xfrm flipH="1">
            <a:off x="725488" y="4332288"/>
            <a:ext cx="42862"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62C254C1-F286-7BC2-799C-5284A0A4CA64}"/>
              </a:ext>
            </a:extLst>
          </p:cNvPr>
          <p:cNvCxnSpPr>
            <a:cxnSpLocks/>
          </p:cNvCxnSpPr>
          <p:nvPr>
            <p:custDataLst>
              <p:tags r:id="rId10"/>
            </p:custDataLst>
          </p:nvPr>
        </p:nvCxnSpPr>
        <p:spPr bwMode="auto">
          <a:xfrm flipV="1">
            <a:off x="1443038" y="4219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7A7576C3-D4EA-D4B2-8EC9-CCBDA5273E39}"/>
              </a:ext>
            </a:extLst>
          </p:cNvPr>
          <p:cNvCxnSpPr>
            <a:cxnSpLocks/>
          </p:cNvCxnSpPr>
          <p:nvPr>
            <p:custDataLst>
              <p:tags r:id="rId11"/>
            </p:custDataLst>
          </p:nvPr>
        </p:nvCxnSpPr>
        <p:spPr bwMode="auto">
          <a:xfrm>
            <a:off x="1443038" y="4164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8" name="Text Placeholder 12">
            <a:extLst>
              <a:ext uri="{FF2B5EF4-FFF2-40B4-BE49-F238E27FC236}">
                <a16:creationId xmlns:a16="http://schemas.microsoft.com/office/drawing/2014/main" id="{395C50FA-2F19-B63D-47CB-8334971983F9}"/>
              </a:ext>
            </a:extLst>
          </p:cNvPr>
          <p:cNvSpPr>
            <a:spLocks noGrp="1"/>
          </p:cNvSpPr>
          <p:nvPr>
            <p:custDataLst>
              <p:tags r:id="rId12"/>
            </p:custDataLst>
          </p:nvPr>
        </p:nvSpPr>
        <p:spPr bwMode="auto">
          <a:xfrm>
            <a:off x="230189" y="2228850"/>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85" name="Text Placeholder 12">
            <a:extLst>
              <a:ext uri="{FF2B5EF4-FFF2-40B4-BE49-F238E27FC236}">
                <a16:creationId xmlns:a16="http://schemas.microsoft.com/office/drawing/2014/main" id="{B5714078-7A9A-3833-4418-5436EB577BFB}"/>
              </a:ext>
            </a:extLst>
          </p:cNvPr>
          <p:cNvSpPr>
            <a:spLocks noGrp="1"/>
          </p:cNvSpPr>
          <p:nvPr>
            <p:custDataLst>
              <p:tags r:id="rId13"/>
            </p:custDataLst>
          </p:nvPr>
        </p:nvSpPr>
        <p:spPr bwMode="auto">
          <a:xfrm>
            <a:off x="527050" y="5962650"/>
            <a:ext cx="29210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sym typeface="+mn-lt"/>
              </a:rPr>
              <a:t>2001</a:t>
            </a:r>
          </a:p>
          <a:p>
            <a:pPr algn="ctr">
              <a:spcBef>
                <a:spcPct val="0"/>
              </a:spcBef>
              <a:spcAft>
                <a:spcPct val="0"/>
              </a:spcAft>
            </a:pPr>
            <a:endParaRPr kumimoji="0" lang="ja-JP" altLang="en-US" sz="800" b="0" dirty="0">
              <a:sym typeface="+mn-lt"/>
            </a:endParaRPr>
          </a:p>
        </p:txBody>
      </p:sp>
      <p:sp>
        <p:nvSpPr>
          <p:cNvPr id="87" name="Text Placeholder 12">
            <a:extLst>
              <a:ext uri="{FF2B5EF4-FFF2-40B4-BE49-F238E27FC236}">
                <a16:creationId xmlns:a16="http://schemas.microsoft.com/office/drawing/2014/main" id="{85826AE0-69D8-2E20-3AB1-03271E7E029C}"/>
              </a:ext>
            </a:extLst>
          </p:cNvPr>
          <p:cNvSpPr>
            <a:spLocks noGrp="1"/>
          </p:cNvSpPr>
          <p:nvPr>
            <p:custDataLst>
              <p:tags r:id="rId14"/>
            </p:custDataLst>
          </p:nvPr>
        </p:nvSpPr>
        <p:spPr bwMode="auto">
          <a:xfrm>
            <a:off x="981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800" b="0" dirty="0">
              <a:sym typeface="+mn-lt"/>
            </a:endParaRPr>
          </a:p>
        </p:txBody>
      </p:sp>
      <p:sp useBgFill="1">
        <p:nvSpPr>
          <p:cNvPr id="190" name="テキスト プレースホルダ 9">
            <a:extLst>
              <a:ext uri="{FF2B5EF4-FFF2-40B4-BE49-F238E27FC236}">
                <a16:creationId xmlns:a16="http://schemas.microsoft.com/office/drawing/2014/main" id="{21CD1728-142D-8B29-0CD5-E2B5AF6F5C3B}"/>
              </a:ext>
            </a:extLst>
          </p:cNvPr>
          <p:cNvSpPr>
            <a:spLocks/>
          </p:cNvSpPr>
          <p:nvPr>
            <p:custDataLst>
              <p:tags r:id="rId15"/>
            </p:custDataLst>
          </p:nvPr>
        </p:nvSpPr>
        <p:spPr bwMode="gray">
          <a:xfrm>
            <a:off x="1303338" y="42418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836F2-8234-468B-B97C-390B10F9594C}" type="datetime'''''''''''''''''''''''''''5''''''''''''1''''.''''7'''''''">
              <a:rPr lang="en-US" altLang="en-US" sz="1000" smtClean="0">
                <a:effectLst/>
                <a:sym typeface="+mn-lt"/>
              </a:rPr>
              <a:pPr marL="0" lvl="0" indent="0" algn="ctr">
                <a:spcBef>
                  <a:spcPct val="0"/>
                </a:spcBef>
                <a:buNone/>
              </a:pPr>
              <a:t>51.7</a:t>
            </a:fld>
            <a:endParaRPr kumimoji="1" lang="en-US" altLang="ja-JP" sz="1000" dirty="0">
              <a:sym typeface="+mn-lt"/>
            </a:endParaRPr>
          </a:p>
        </p:txBody>
      </p:sp>
      <p:sp useBgFill="1">
        <p:nvSpPr>
          <p:cNvPr id="191" name="テキスト プレースホルダ 9">
            <a:extLst>
              <a:ext uri="{FF2B5EF4-FFF2-40B4-BE49-F238E27FC236}">
                <a16:creationId xmlns:a16="http://schemas.microsoft.com/office/drawing/2014/main" id="{CFE1D2FD-930E-01FE-BA06-601497C73012}"/>
              </a:ext>
            </a:extLst>
          </p:cNvPr>
          <p:cNvSpPr>
            <a:spLocks/>
          </p:cNvSpPr>
          <p:nvPr>
            <p:custDataLst>
              <p:tags r:id="rId16"/>
            </p:custDataLst>
          </p:nvPr>
        </p:nvSpPr>
        <p:spPr bwMode="gray">
          <a:xfrm>
            <a:off x="1303338" y="40116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F042E3-D362-483F-94C3-1C5F65021413}" type="datetime'''''''''''4''''''''''''''''''8.''3'''''''''''''''">
              <a:rPr lang="en-US" altLang="en-US" sz="1000" smtClean="0">
                <a:effectLst/>
                <a:sym typeface="+mn-lt"/>
              </a:rPr>
              <a:pPr marL="0" lvl="0" indent="0" algn="ctr">
                <a:spcBef>
                  <a:spcPct val="0"/>
                </a:spcBef>
                <a:buNone/>
              </a:pPr>
              <a:t>48.3</a:t>
            </a:fld>
            <a:endParaRPr kumimoji="1" lang="en-US" altLang="ja-JP" sz="1000" dirty="0">
              <a:sym typeface="+mn-lt"/>
            </a:endParaRPr>
          </a:p>
        </p:txBody>
      </p:sp>
      <p:sp>
        <p:nvSpPr>
          <p:cNvPr id="89" name="Text Placeholder 12">
            <a:extLst>
              <a:ext uri="{FF2B5EF4-FFF2-40B4-BE49-F238E27FC236}">
                <a16:creationId xmlns:a16="http://schemas.microsoft.com/office/drawing/2014/main" id="{7960C3F3-2A30-6BE8-5019-E46DDC9A6694}"/>
              </a:ext>
            </a:extLst>
          </p:cNvPr>
          <p:cNvSpPr>
            <a:spLocks noGrp="1"/>
          </p:cNvSpPr>
          <p:nvPr>
            <p:custDataLst>
              <p:tags r:id="rId17"/>
            </p:custDataLst>
          </p:nvPr>
        </p:nvSpPr>
        <p:spPr bwMode="auto">
          <a:xfrm>
            <a:off x="1366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800" b="0" dirty="0">
              <a:sym typeface="+mn-lt"/>
            </a:endParaRPr>
          </a:p>
        </p:txBody>
      </p:sp>
      <p:sp>
        <p:nvSpPr>
          <p:cNvPr id="90" name="Text Placeholder 12">
            <a:extLst>
              <a:ext uri="{FF2B5EF4-FFF2-40B4-BE49-F238E27FC236}">
                <a16:creationId xmlns:a16="http://schemas.microsoft.com/office/drawing/2014/main" id="{9C70445E-87A7-B3BC-8499-7977103A89F9}"/>
              </a:ext>
            </a:extLst>
          </p:cNvPr>
          <p:cNvSpPr>
            <a:spLocks noGrp="1"/>
          </p:cNvSpPr>
          <p:nvPr>
            <p:custDataLst>
              <p:tags r:id="rId18"/>
            </p:custDataLst>
          </p:nvPr>
        </p:nvSpPr>
        <p:spPr bwMode="auto">
          <a:xfrm>
            <a:off x="1751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800" b="0" dirty="0">
              <a:sym typeface="+mn-lt"/>
            </a:endParaRPr>
          </a:p>
        </p:txBody>
      </p:sp>
      <p:sp>
        <p:nvSpPr>
          <p:cNvPr id="86" name="Text Placeholder 12">
            <a:extLst>
              <a:ext uri="{FF2B5EF4-FFF2-40B4-BE49-F238E27FC236}">
                <a16:creationId xmlns:a16="http://schemas.microsoft.com/office/drawing/2014/main" id="{1793815A-F509-AB3D-87F8-7ADA442FD60C}"/>
              </a:ext>
            </a:extLst>
          </p:cNvPr>
          <p:cNvSpPr>
            <a:spLocks noGrp="1"/>
          </p:cNvSpPr>
          <p:nvPr>
            <p:custDataLst>
              <p:tags r:id="rId19"/>
            </p:custDataLst>
          </p:nvPr>
        </p:nvSpPr>
        <p:spPr bwMode="auto">
          <a:xfrm>
            <a:off x="2136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800" b="0" dirty="0">
              <a:sym typeface="+mn-lt"/>
            </a:endParaRPr>
          </a:p>
        </p:txBody>
      </p:sp>
      <p:sp>
        <p:nvSpPr>
          <p:cNvPr id="99" name="Text Placeholder 12">
            <a:extLst>
              <a:ext uri="{FF2B5EF4-FFF2-40B4-BE49-F238E27FC236}">
                <a16:creationId xmlns:a16="http://schemas.microsoft.com/office/drawing/2014/main" id="{83F73068-E328-30D9-64FC-372A6DBC9D62}"/>
              </a:ext>
            </a:extLst>
          </p:cNvPr>
          <p:cNvSpPr>
            <a:spLocks noGrp="1"/>
          </p:cNvSpPr>
          <p:nvPr>
            <p:custDataLst>
              <p:tags r:id="rId20"/>
            </p:custDataLst>
          </p:nvPr>
        </p:nvSpPr>
        <p:spPr bwMode="auto">
          <a:xfrm>
            <a:off x="25209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800" b="0" dirty="0">
              <a:sym typeface="+mn-lt"/>
            </a:endParaRPr>
          </a:p>
        </p:txBody>
      </p:sp>
      <p:sp>
        <p:nvSpPr>
          <p:cNvPr id="98" name="Text Placeholder 12">
            <a:extLst>
              <a:ext uri="{FF2B5EF4-FFF2-40B4-BE49-F238E27FC236}">
                <a16:creationId xmlns:a16="http://schemas.microsoft.com/office/drawing/2014/main" id="{8A334AA8-7617-7A27-EE07-0B50361EE9F8}"/>
              </a:ext>
            </a:extLst>
          </p:cNvPr>
          <p:cNvSpPr>
            <a:spLocks noGrp="1"/>
          </p:cNvSpPr>
          <p:nvPr>
            <p:custDataLst>
              <p:tags r:id="rId21"/>
            </p:custDataLst>
          </p:nvPr>
        </p:nvSpPr>
        <p:spPr bwMode="auto">
          <a:xfrm>
            <a:off x="2905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800" b="0" dirty="0">
              <a:sym typeface="+mn-lt"/>
            </a:endParaRPr>
          </a:p>
        </p:txBody>
      </p:sp>
      <p:sp>
        <p:nvSpPr>
          <p:cNvPr id="100" name="Text Placeholder 12">
            <a:extLst>
              <a:ext uri="{FF2B5EF4-FFF2-40B4-BE49-F238E27FC236}">
                <a16:creationId xmlns:a16="http://schemas.microsoft.com/office/drawing/2014/main" id="{36B2ED05-68FE-E52E-4DF8-3E686F105160}"/>
              </a:ext>
            </a:extLst>
          </p:cNvPr>
          <p:cNvSpPr>
            <a:spLocks noGrp="1"/>
          </p:cNvSpPr>
          <p:nvPr>
            <p:custDataLst>
              <p:tags r:id="rId22"/>
            </p:custDataLst>
          </p:nvPr>
        </p:nvSpPr>
        <p:spPr bwMode="auto">
          <a:xfrm>
            <a:off x="3290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800" b="0" dirty="0">
              <a:sym typeface="+mn-lt"/>
            </a:endParaRPr>
          </a:p>
        </p:txBody>
      </p:sp>
      <p:sp>
        <p:nvSpPr>
          <p:cNvPr id="101" name="Text Placeholder 12">
            <a:extLst>
              <a:ext uri="{FF2B5EF4-FFF2-40B4-BE49-F238E27FC236}">
                <a16:creationId xmlns:a16="http://schemas.microsoft.com/office/drawing/2014/main" id="{E05EEDFD-6542-AB6C-138F-B6D9C37AF26F}"/>
              </a:ext>
            </a:extLst>
          </p:cNvPr>
          <p:cNvSpPr>
            <a:spLocks noGrp="1"/>
          </p:cNvSpPr>
          <p:nvPr>
            <p:custDataLst>
              <p:tags r:id="rId23"/>
            </p:custDataLst>
          </p:nvPr>
        </p:nvSpPr>
        <p:spPr bwMode="auto">
          <a:xfrm>
            <a:off x="3675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800" b="0" dirty="0">
              <a:sym typeface="+mn-lt"/>
            </a:endParaRPr>
          </a:p>
        </p:txBody>
      </p:sp>
      <p:sp>
        <p:nvSpPr>
          <p:cNvPr id="102" name="Text Placeholder 12">
            <a:extLst>
              <a:ext uri="{FF2B5EF4-FFF2-40B4-BE49-F238E27FC236}">
                <a16:creationId xmlns:a16="http://schemas.microsoft.com/office/drawing/2014/main" id="{83775B26-9F46-0001-39B2-5F4F85DFDA7D}"/>
              </a:ext>
            </a:extLst>
          </p:cNvPr>
          <p:cNvSpPr>
            <a:spLocks noGrp="1"/>
          </p:cNvSpPr>
          <p:nvPr>
            <p:custDataLst>
              <p:tags r:id="rId24"/>
            </p:custDataLst>
          </p:nvPr>
        </p:nvSpPr>
        <p:spPr bwMode="auto">
          <a:xfrm>
            <a:off x="4060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800" b="0" dirty="0">
              <a:sym typeface="+mn-lt"/>
            </a:endParaRPr>
          </a:p>
        </p:txBody>
      </p:sp>
      <p:sp>
        <p:nvSpPr>
          <p:cNvPr id="97" name="Text Placeholder 12">
            <a:extLst>
              <a:ext uri="{FF2B5EF4-FFF2-40B4-BE49-F238E27FC236}">
                <a16:creationId xmlns:a16="http://schemas.microsoft.com/office/drawing/2014/main" id="{6CACCF55-7C03-EF16-5400-171BECF250F6}"/>
              </a:ext>
            </a:extLst>
          </p:cNvPr>
          <p:cNvSpPr>
            <a:spLocks noGrp="1"/>
          </p:cNvSpPr>
          <p:nvPr>
            <p:custDataLst>
              <p:tags r:id="rId25"/>
            </p:custDataLst>
          </p:nvPr>
        </p:nvSpPr>
        <p:spPr bwMode="auto">
          <a:xfrm>
            <a:off x="44450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800" b="0" dirty="0">
              <a:sym typeface="+mn-lt"/>
            </a:endParaRPr>
          </a:p>
        </p:txBody>
      </p:sp>
      <p:cxnSp>
        <p:nvCxnSpPr>
          <p:cNvPr id="91" name="Straight Connector 31">
            <a:extLst>
              <a:ext uri="{FF2B5EF4-FFF2-40B4-BE49-F238E27FC236}">
                <a16:creationId xmlns:a16="http://schemas.microsoft.com/office/drawing/2014/main" id="{E6772AB6-1D86-0D91-7A43-B017E1E6A7A9}"/>
              </a:ext>
            </a:extLst>
          </p:cNvPr>
          <p:cNvCxnSpPr/>
          <p:nvPr>
            <p:custDataLst>
              <p:tags r:id="rId26"/>
            </p:custDataLst>
          </p:nvPr>
        </p:nvCxnSpPr>
        <p:spPr bwMode="gray">
          <a:xfrm>
            <a:off x="1477964" y="2627313"/>
            <a:ext cx="2190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32">
            <a:extLst>
              <a:ext uri="{FF2B5EF4-FFF2-40B4-BE49-F238E27FC236}">
                <a16:creationId xmlns:a16="http://schemas.microsoft.com/office/drawing/2014/main" id="{6E371D57-274A-8FA3-4118-B97BAA521B9A}"/>
              </a:ext>
            </a:extLst>
          </p:cNvPr>
          <p:cNvCxnSpPr/>
          <p:nvPr>
            <p:custDataLst>
              <p:tags r:id="rId27"/>
            </p:custDataLst>
          </p:nvPr>
        </p:nvCxnSpPr>
        <p:spPr bwMode="gray">
          <a:xfrm>
            <a:off x="1477964" y="2800350"/>
            <a:ext cx="219075"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3" name="Oval 34">
            <a:extLst>
              <a:ext uri="{FF2B5EF4-FFF2-40B4-BE49-F238E27FC236}">
                <a16:creationId xmlns:a16="http://schemas.microsoft.com/office/drawing/2014/main" id="{0C212CF4-E73B-613F-62AD-781DE57D9D9D}"/>
              </a:ext>
            </a:extLst>
          </p:cNvPr>
          <p:cNvSpPr/>
          <p:nvPr>
            <p:custDataLst>
              <p:tags r:id="rId28"/>
            </p:custDataLst>
          </p:nvPr>
        </p:nvSpPr>
        <p:spPr bwMode="gray">
          <a:xfrm>
            <a:off x="1549400" y="2589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94" name="Rectangle 35">
            <a:extLst>
              <a:ext uri="{FF2B5EF4-FFF2-40B4-BE49-F238E27FC236}">
                <a16:creationId xmlns:a16="http://schemas.microsoft.com/office/drawing/2014/main" id="{AAFFC574-3A9A-A4BE-02C1-614F8239D4EF}"/>
              </a:ext>
            </a:extLst>
          </p:cNvPr>
          <p:cNvSpPr/>
          <p:nvPr>
            <p:custDataLst>
              <p:tags r:id="rId29"/>
            </p:custDataLst>
          </p:nvPr>
        </p:nvSpPr>
        <p:spPr bwMode="gray">
          <a:xfrm>
            <a:off x="1549400" y="2762250"/>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95" name="Text Placeholder 12">
            <a:extLst>
              <a:ext uri="{FF2B5EF4-FFF2-40B4-BE49-F238E27FC236}">
                <a16:creationId xmlns:a16="http://schemas.microsoft.com/office/drawing/2014/main" id="{46D1A236-F79B-9EF1-CA5D-45D46370AF20}"/>
              </a:ext>
            </a:extLst>
          </p:cNvPr>
          <p:cNvSpPr>
            <a:spLocks noGrp="1"/>
          </p:cNvSpPr>
          <p:nvPr>
            <p:custDataLst>
              <p:tags r:id="rId30"/>
            </p:custDataLst>
          </p:nvPr>
        </p:nvSpPr>
        <p:spPr bwMode="auto">
          <a:xfrm>
            <a:off x="1752600" y="257016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latin typeface="MS PGothic" panose="020B0600070205080204" pitchFamily="34" charset="-128"/>
                <a:ea typeface="MS PGothic" panose="020B0600070205080204" pitchFamily="34" charset="-128"/>
                <a:sym typeface="+mn-lt"/>
              </a:rPr>
              <a:t>都市部</a:t>
            </a:r>
          </a:p>
        </p:txBody>
      </p:sp>
      <p:sp>
        <p:nvSpPr>
          <p:cNvPr id="96" name="Text Placeholder 12">
            <a:extLst>
              <a:ext uri="{FF2B5EF4-FFF2-40B4-BE49-F238E27FC236}">
                <a16:creationId xmlns:a16="http://schemas.microsoft.com/office/drawing/2014/main" id="{67575224-E1B9-58B2-FF90-01A6D92E8143}"/>
              </a:ext>
            </a:extLst>
          </p:cNvPr>
          <p:cNvSpPr>
            <a:spLocks noGrp="1"/>
          </p:cNvSpPr>
          <p:nvPr>
            <p:custDataLst>
              <p:tags r:id="rId31"/>
            </p:custDataLst>
          </p:nvPr>
        </p:nvSpPr>
        <p:spPr bwMode="auto">
          <a:xfrm>
            <a:off x="1752600" y="2743200"/>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latin typeface="MS PGothic" panose="020B0600070205080204" pitchFamily="34" charset="-128"/>
                <a:ea typeface="MS PGothic" panose="020B0600070205080204" pitchFamily="34" charset="-128"/>
                <a:sym typeface="+mn-lt"/>
              </a:rPr>
              <a:t>農村部</a:t>
            </a:r>
          </a:p>
        </p:txBody>
      </p:sp>
      <p:cxnSp>
        <p:nvCxnSpPr>
          <p:cNvPr id="103" name="直線コネクタ 102">
            <a:extLst>
              <a:ext uri="{FF2B5EF4-FFF2-40B4-BE49-F238E27FC236}">
                <a16:creationId xmlns:a16="http://schemas.microsoft.com/office/drawing/2014/main" id="{A7FAF7AD-B397-CD16-59F2-128522E5937E}"/>
              </a:ext>
            </a:extLst>
          </p:cNvPr>
          <p:cNvCxnSpPr/>
          <p:nvPr/>
        </p:nvCxnSpPr>
        <p:spPr>
          <a:xfrm flipV="1">
            <a:off x="1784648" y="4293096"/>
            <a:ext cx="0" cy="100285"/>
          </a:xfrm>
          <a:prstGeom prst="line">
            <a:avLst/>
          </a:prstGeom>
          <a:ln w="9525">
            <a:solidFill>
              <a:srgbClr val="649FC6"/>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DFCD2EE3-82D6-FE71-3D2A-31BAC8524E98}"/>
              </a:ext>
            </a:extLst>
          </p:cNvPr>
          <p:cNvCxnSpPr/>
          <p:nvPr/>
        </p:nvCxnSpPr>
        <p:spPr>
          <a:xfrm flipV="1">
            <a:off x="2178596" y="3976787"/>
            <a:ext cx="0" cy="100285"/>
          </a:xfrm>
          <a:prstGeom prst="line">
            <a:avLst/>
          </a:prstGeom>
          <a:ln w="9525">
            <a:solidFill>
              <a:srgbClr val="649FC6"/>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91C5ED05-DE80-28E6-F438-1BBC66B2F1E1}"/>
              </a:ext>
            </a:extLst>
          </p:cNvPr>
          <p:cNvCxnSpPr/>
          <p:nvPr/>
        </p:nvCxnSpPr>
        <p:spPr>
          <a:xfrm flipV="1">
            <a:off x="2184946" y="4264819"/>
            <a:ext cx="0" cy="100285"/>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C69D1FDE-865F-B364-5414-502761CF65BD}"/>
              </a:ext>
            </a:extLst>
          </p:cNvPr>
          <p:cNvCxnSpPr/>
          <p:nvPr/>
        </p:nvCxnSpPr>
        <p:spPr>
          <a:xfrm flipV="1">
            <a:off x="2576736" y="4417219"/>
            <a:ext cx="0" cy="100285"/>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64D74A7-DBC7-DDDA-749A-A3012BF4BBBE}"/>
              </a:ext>
            </a:extLst>
          </p:cNvPr>
          <p:cNvSpPr/>
          <p:nvPr>
            <p:custDataLst>
              <p:tags r:id="rId32"/>
            </p:custDataLst>
          </p:nvPr>
        </p:nvSpPr>
        <p:spPr bwMode="auto">
          <a:xfrm>
            <a:off x="6102350" y="2584450"/>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3" name="Rectangle 52">
            <a:extLst>
              <a:ext uri="{FF2B5EF4-FFF2-40B4-BE49-F238E27FC236}">
                <a16:creationId xmlns:a16="http://schemas.microsoft.com/office/drawing/2014/main" id="{D8491135-1E07-648E-E30D-AA883C07464D}"/>
              </a:ext>
            </a:extLst>
          </p:cNvPr>
          <p:cNvSpPr/>
          <p:nvPr>
            <p:custDataLst>
              <p:tags r:id="rId33"/>
            </p:custDataLst>
          </p:nvPr>
        </p:nvSpPr>
        <p:spPr bwMode="auto">
          <a:xfrm>
            <a:off x="6102350" y="2787650"/>
            <a:ext cx="179388" cy="133350"/>
          </a:xfrm>
          <a:prstGeom prst="rect">
            <a:avLst/>
          </a:prstGeom>
          <a:solidFill>
            <a:srgbClr val="D2E0E6"/>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4" name="Rectangle 53">
            <a:extLst>
              <a:ext uri="{FF2B5EF4-FFF2-40B4-BE49-F238E27FC236}">
                <a16:creationId xmlns:a16="http://schemas.microsoft.com/office/drawing/2014/main" id="{EE17341A-8A7D-8F49-7AFA-8670CA40B63B}"/>
              </a:ext>
            </a:extLst>
          </p:cNvPr>
          <p:cNvSpPr/>
          <p:nvPr>
            <p:custDataLst>
              <p:tags r:id="rId34"/>
            </p:custDataLst>
          </p:nvPr>
        </p:nvSpPr>
        <p:spPr bwMode="auto">
          <a:xfrm>
            <a:off x="6102350" y="2990850"/>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5" name="Rectangle 54">
            <a:extLst>
              <a:ext uri="{FF2B5EF4-FFF2-40B4-BE49-F238E27FC236}">
                <a16:creationId xmlns:a16="http://schemas.microsoft.com/office/drawing/2014/main" id="{2FD31CCA-9CBC-15DF-FF23-E9213F5FF352}"/>
              </a:ext>
            </a:extLst>
          </p:cNvPr>
          <p:cNvSpPr/>
          <p:nvPr>
            <p:custDataLst>
              <p:tags r:id="rId35"/>
            </p:custDataLst>
          </p:nvPr>
        </p:nvSpPr>
        <p:spPr bwMode="auto">
          <a:xfrm>
            <a:off x="6102350" y="3194050"/>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6" name="Rectangle 55">
            <a:extLst>
              <a:ext uri="{FF2B5EF4-FFF2-40B4-BE49-F238E27FC236}">
                <a16:creationId xmlns:a16="http://schemas.microsoft.com/office/drawing/2014/main" id="{5946F4E2-5CA1-AE40-395B-6B5776061487}"/>
              </a:ext>
            </a:extLst>
          </p:cNvPr>
          <p:cNvSpPr/>
          <p:nvPr>
            <p:custDataLst>
              <p:tags r:id="rId36"/>
            </p:custDataLst>
          </p:nvPr>
        </p:nvSpPr>
        <p:spPr bwMode="auto">
          <a:xfrm>
            <a:off x="6102350" y="3397250"/>
            <a:ext cx="179388" cy="133350"/>
          </a:xfrm>
          <a:prstGeom prst="rect">
            <a:avLst/>
          </a:prstGeom>
          <a:solidFill>
            <a:srgbClr val="C3CFE1"/>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45" name="テキスト プレースホルダ 9">
            <a:extLst>
              <a:ext uri="{FF2B5EF4-FFF2-40B4-BE49-F238E27FC236}">
                <a16:creationId xmlns:a16="http://schemas.microsoft.com/office/drawing/2014/main" id="{EF64AAD5-6B28-F36C-67AF-A22345675F2B}"/>
              </a:ext>
            </a:extLst>
          </p:cNvPr>
          <p:cNvSpPr>
            <a:spLocks/>
          </p:cNvSpPr>
          <p:nvPr>
            <p:custDataLst>
              <p:tags r:id="rId37"/>
            </p:custDataLst>
          </p:nvPr>
        </p:nvSpPr>
        <p:spPr bwMode="auto">
          <a:xfrm>
            <a:off x="6332538" y="2579688"/>
            <a:ext cx="330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0B1EBC5-E3BE-49AA-A195-B55193215739}" type="datetime'''ラ''''''ゴ''''ス'''">
              <a:rPr lang="ja-JP" altLang="en-US" sz="1000" smtClean="0"/>
              <a:pPr/>
              <a:t>ラゴス</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8C33DEC0-63D7-8C88-9FE1-B9F4EA3A3147}"/>
              </a:ext>
            </a:extLst>
          </p:cNvPr>
          <p:cNvSpPr>
            <a:spLocks/>
          </p:cNvSpPr>
          <p:nvPr>
            <p:custDataLst>
              <p:tags r:id="rId38"/>
            </p:custDataLst>
          </p:nvPr>
        </p:nvSpPr>
        <p:spPr bwMode="auto">
          <a:xfrm>
            <a:off x="6332537" y="2782888"/>
            <a:ext cx="4524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3AAD2A2-0DFC-4A67-A70A-91265485F842}" type="datetime'''''''''''''''''''オ''ニ''''''''''''''チ''''''''''ャ'''''''">
              <a:rPr lang="ja-JP" altLang="en-US" sz="1000" smtClean="0"/>
              <a:pPr/>
              <a:t>オニチャ</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C34BB6F8-1C5F-783B-0929-C64DDA531020}"/>
              </a:ext>
            </a:extLst>
          </p:cNvPr>
          <p:cNvSpPr>
            <a:spLocks/>
          </p:cNvSpPr>
          <p:nvPr>
            <p:custDataLst>
              <p:tags r:id="rId39"/>
            </p:custDataLst>
          </p:nvPr>
        </p:nvSpPr>
        <p:spPr bwMode="auto">
          <a:xfrm>
            <a:off x="6332539" y="2986088"/>
            <a:ext cx="195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4AFBA19-740A-4237-8124-7E1619AAFD0B}" type="datetime'''''''カノ'''''''''''''''''''''''''''''''''''''''''''">
              <a:rPr lang="ja-JP" altLang="en-US" sz="1000" smtClean="0"/>
              <a:pPr/>
              <a:t>カノ</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F1FFB237-EF56-1E15-C027-5A884E086A56}"/>
              </a:ext>
            </a:extLst>
          </p:cNvPr>
          <p:cNvSpPr>
            <a:spLocks/>
          </p:cNvSpPr>
          <p:nvPr>
            <p:custDataLst>
              <p:tags r:id="rId40"/>
            </p:custDataLst>
          </p:nvPr>
        </p:nvSpPr>
        <p:spPr bwMode="auto">
          <a:xfrm>
            <a:off x="6332538" y="3189288"/>
            <a:ext cx="4270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83484C4-715C-4E95-A409-A1B5905A6F84}" type="datetime'''オ''''''''''''''''ウ''''ェリ'">
              <a:rPr lang="ja-JP" altLang="en-US" sz="1000" smtClean="0"/>
              <a:pPr/>
              <a:t>オウェリ</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E531E91D-52E5-D5FA-E070-D5E4287A58EA}"/>
              </a:ext>
            </a:extLst>
          </p:cNvPr>
          <p:cNvSpPr>
            <a:spLocks/>
          </p:cNvSpPr>
          <p:nvPr>
            <p:custDataLst>
              <p:tags r:id="rId41"/>
            </p:custDataLst>
          </p:nvPr>
        </p:nvSpPr>
        <p:spPr bwMode="auto">
          <a:xfrm>
            <a:off x="6332537" y="3392488"/>
            <a:ext cx="4587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A0179C0-318C-448B-8990-BEB3CC19E0B9}" type="datetime'''''''イ''''''''''''''''''''''''バ''''''''ダ''''''''''''ン'''''''">
              <a:rPr lang="ja-JP" altLang="en-US" sz="1000" smtClean="0"/>
              <a:pPr/>
              <a:t>イバダン</a:t>
            </a:fld>
            <a:endParaRPr kumimoji="1" lang="en-US" altLang="ja-JP" sz="1000" dirty="0">
              <a:sym typeface="+mn-lt"/>
            </a:endParaRPr>
          </a:p>
        </p:txBody>
      </p:sp>
    </p:spTree>
    <p:extLst>
      <p:ext uri="{BB962C8B-B14F-4D97-AF65-F5344CB8AC3E}">
        <p14:creationId xmlns:p14="http://schemas.microsoft.com/office/powerpoint/2010/main" val="20163484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r>
              <a:rPr lang="en-US" altLang="ja-JP" dirty="0"/>
              <a:t>(1/2)</a:t>
            </a:r>
            <a:endParaRPr lang="ja-JP" altLang="en-US" dirty="0"/>
          </a:p>
        </p:txBody>
      </p:sp>
      <p:sp>
        <p:nvSpPr>
          <p:cNvPr id="8" name="テキスト ボックス 7"/>
          <p:cNvSpPr txBox="1"/>
          <p:nvPr/>
        </p:nvSpPr>
        <p:spPr>
          <a:xfrm>
            <a:off x="200025" y="6625926"/>
            <a:ext cx="9505950" cy="115442"/>
          </a:xfrm>
          <a:prstGeom prst="rect">
            <a:avLst/>
          </a:prstGeom>
          <a:noFill/>
        </p:spPr>
        <p:txBody>
          <a:bodyPr wrap="square" lIns="0" tIns="0" rIns="0" bIns="0" rtlCol="0">
            <a:noAutofit/>
          </a:bodyPr>
          <a:lstStyle/>
          <a:p>
            <a:r>
              <a:rPr lang="ja-JP" altLang="en-US" sz="800" dirty="0"/>
              <a:t>（出所） 外務省ウェブサイト、</a:t>
            </a:r>
            <a:r>
              <a:rPr lang="en-US" altLang="ja-JP" sz="800" dirty="0"/>
              <a:t>JICA</a:t>
            </a:r>
            <a:r>
              <a:rPr lang="ja-JP" altLang="en-US" sz="800" dirty="0"/>
              <a:t>ウェブサイ</a:t>
            </a:r>
          </a:p>
        </p:txBody>
      </p:sp>
      <p:graphicFrame>
        <p:nvGraphicFramePr>
          <p:cNvPr id="3" name="表 2">
            <a:extLst>
              <a:ext uri="{FF2B5EF4-FFF2-40B4-BE49-F238E27FC236}">
                <a16:creationId xmlns:a16="http://schemas.microsoft.com/office/drawing/2014/main" id="{3AF8D23F-F4D1-D5B1-5C32-033E23A1DC80}"/>
              </a:ext>
            </a:extLst>
          </p:cNvPr>
          <p:cNvGraphicFramePr>
            <a:graphicFrameLocks noGrp="1"/>
          </p:cNvGraphicFramePr>
          <p:nvPr>
            <p:extLst>
              <p:ext uri="{D42A27DB-BD31-4B8C-83A1-F6EECF244321}">
                <p14:modId xmlns:p14="http://schemas.microsoft.com/office/powerpoint/2010/main" val="2305682694"/>
              </p:ext>
            </p:extLst>
          </p:nvPr>
        </p:nvGraphicFramePr>
        <p:xfrm>
          <a:off x="200472" y="1484785"/>
          <a:ext cx="9505056" cy="10358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22373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公示年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43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000" spc="-10" baseline="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線画像診断支援</a:t>
                      </a:r>
                      <a:r>
                        <a:rPr lang="en-US" altLang="ja-JP" sz="1000" spc="-10" baseline="0" dirty="0">
                          <a:latin typeface="Arial" panose="020B0604020202020204" pitchFamily="34" charset="0"/>
                          <a:ea typeface="ＭＳ Ｐゴシック" panose="020B0600070205080204" pitchFamily="50" charset="-128"/>
                          <a:cs typeface="Arial" panose="020B0604020202020204" pitchFamily="34" charset="0"/>
                        </a:rPr>
                        <a:t>AI</a:t>
                      </a: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を活用した出張結核検診事業の普及・実証・ビジネス化事業</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4" name="Rectangle 6">
            <a:extLst>
              <a:ext uri="{FF2B5EF4-FFF2-40B4-BE49-F238E27FC236}">
                <a16:creationId xmlns:a16="http://schemas.microsoft.com/office/drawing/2014/main" id="{AE6D4582-77D5-DD32-C54B-5D3AD2EAEB2E}"/>
              </a:ext>
            </a:extLst>
          </p:cNvPr>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7" name="Rectangle 6">
            <a:extLst>
              <a:ext uri="{FF2B5EF4-FFF2-40B4-BE49-F238E27FC236}">
                <a16:creationId xmlns:a16="http://schemas.microsoft.com/office/drawing/2014/main" id="{F11A4D6B-F45B-0356-04FC-42E02262F187}"/>
              </a:ext>
            </a:extLst>
          </p:cNvPr>
          <p:cNvSpPr>
            <a:spLocks noChangeArrowheads="1"/>
          </p:cNvSpPr>
          <p:nvPr/>
        </p:nvSpPr>
        <p:spPr bwMode="auto">
          <a:xfrm>
            <a:off x="200472" y="263691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r>
              <a:rPr lang="ja-JP" altLang="en-US" sz="1400" dirty="0">
                <a:solidFill>
                  <a:srgbClr val="000000"/>
                </a:solidFill>
                <a:latin typeface="Arial Black" pitchFamily="34" charset="0"/>
                <a:ea typeface="HGP創英角ｺﾞｼｯｸUB" pitchFamily="50" charset="-128"/>
              </a:rPr>
              <a:t>（無償資金協力）</a:t>
            </a:r>
            <a:endParaRPr lang="zh-TW" altLang="en-US" sz="1400" dirty="0">
              <a:solidFill>
                <a:srgbClr val="000000"/>
              </a:solidFill>
              <a:latin typeface="Arial Black" pitchFamily="34" charset="0"/>
              <a:ea typeface="HGP創英角ｺﾞｼｯｸUB" pitchFamily="50" charset="-128"/>
            </a:endParaRPr>
          </a:p>
        </p:txBody>
      </p:sp>
      <p:graphicFrame>
        <p:nvGraphicFramePr>
          <p:cNvPr id="9" name="表 8">
            <a:extLst>
              <a:ext uri="{FF2B5EF4-FFF2-40B4-BE49-F238E27FC236}">
                <a16:creationId xmlns:a16="http://schemas.microsoft.com/office/drawing/2014/main" id="{118F9AE3-E531-3E7B-6220-0344849ADB7B}"/>
              </a:ext>
            </a:extLst>
          </p:cNvPr>
          <p:cNvGraphicFramePr>
            <a:graphicFrameLocks noGrp="1"/>
          </p:cNvGraphicFramePr>
          <p:nvPr>
            <p:extLst>
              <p:ext uri="{D42A27DB-BD31-4B8C-83A1-F6EECF244321}">
                <p14:modId xmlns:p14="http://schemas.microsoft.com/office/powerpoint/2010/main" val="2282821520"/>
              </p:ext>
            </p:extLst>
          </p:nvPr>
        </p:nvGraphicFramePr>
        <p:xfrm>
          <a:off x="200472" y="2996952"/>
          <a:ext cx="9505056" cy="288293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044448">
                  <a:extLst>
                    <a:ext uri="{9D8B030D-6E8A-4147-A177-3AD203B41FA5}">
                      <a16:colId xmlns:a16="http://schemas.microsoft.com/office/drawing/2014/main" val="20003"/>
                    </a:ext>
                  </a:extLst>
                </a:gridCol>
                <a:gridCol w="5472608">
                  <a:extLst>
                    <a:ext uri="{9D8B030D-6E8A-4147-A177-3AD203B41FA5}">
                      <a16:colId xmlns:a16="http://schemas.microsoft.com/office/drawing/2014/main" val="20004"/>
                    </a:ext>
                  </a:extLst>
                </a:gridCol>
              </a:tblGrid>
              <a:tr h="25006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供与限度額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経済社会開発計画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本計画は、ナイジェリアに対し、救急車、</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スキャナー等の保健・医療関連機材を供与する。この協力により、ナイジェリアの感染症対策及び保健・医療体制の強化に寄与することが期待できる。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ナイジェリア疾病予防センターにおけるネットワーク検査室機能強化計画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本計画は、ラゴスに位置する中央公衆衛生検査室（</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CPHL</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）に対し、より安全性の高い診断検査や基礎的な研究が可能となるバイオセーフティ・レベル（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BSL</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検査室を整備するとともに、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CPHL</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を含む計</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ネットワーク検査室の機材整備を行う。この協力により、同国の公衆衛生危機への対応能力強化が期待できる。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19130215"/>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ナイジェリア疾病予防センター診断能力強化計画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15.80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本計画は、同国の検査室ネットワークのトップに位置するナイジェリア疾病予防センター（</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Nigeria Center for Disease Control, NCDC</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）内に、バイオセーフティレベル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の封じ込め検査室を設置するもの。感染症対応およびサーベイランス機能体制の強化を図り、もって同国の都市部を中心とした社会開発の推進及び周辺国における感染症の予防、拡大防止に寄与する。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96616304"/>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経済社会開発計画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協力は、ナイジェリア政府に対し、我が国で製造された製薬研究用機材及び農業機材を供与する。感染症対策のための研究開発能力の強化並びに食料米生産及び収穫後処理能力の向上を図り、もって同国の経済社会開発及び日本企業の海外展開の支援に寄与す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925434781"/>
                  </a:ext>
                </a:extLst>
              </a:tr>
            </a:tbl>
          </a:graphicData>
        </a:graphic>
      </p:graphicFrame>
    </p:spTree>
    <p:extLst>
      <p:ext uri="{BB962C8B-B14F-4D97-AF65-F5344CB8AC3E}">
        <p14:creationId xmlns:p14="http://schemas.microsoft.com/office/powerpoint/2010/main" val="39580002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r>
              <a:rPr lang="en-US" altLang="ja-JP" dirty="0"/>
              <a:t>(2/2)</a:t>
            </a:r>
            <a:endParaRPr lang="ja-JP" altLang="en-US" dirty="0"/>
          </a:p>
        </p:txBody>
      </p:sp>
      <p:sp>
        <p:nvSpPr>
          <p:cNvPr id="8" name="テキスト ボックス 7"/>
          <p:cNvSpPr txBox="1"/>
          <p:nvPr/>
        </p:nvSpPr>
        <p:spPr>
          <a:xfrm>
            <a:off x="200025" y="6596714"/>
            <a:ext cx="9505950" cy="144654"/>
          </a:xfrm>
          <a:prstGeom prst="rect">
            <a:avLst/>
          </a:prstGeom>
          <a:noFill/>
        </p:spPr>
        <p:txBody>
          <a:bodyPr wrap="square" lIns="0" tIns="0" rIns="0" bIns="0" rtlCol="0">
            <a:noAutofit/>
          </a:bodyPr>
          <a:lstStyle/>
          <a:p>
            <a:r>
              <a:rPr lang="ja-JP" altLang="en-US" sz="800" dirty="0"/>
              <a:t>（出所） 外務省ウェブサイト</a:t>
            </a:r>
          </a:p>
        </p:txBody>
      </p:sp>
      <p:sp>
        <p:nvSpPr>
          <p:cNvPr id="7" name="Rectangle 6">
            <a:extLst>
              <a:ext uri="{FF2B5EF4-FFF2-40B4-BE49-F238E27FC236}">
                <a16:creationId xmlns:a16="http://schemas.microsoft.com/office/drawing/2014/main" id="{F11A4D6B-F45B-0356-04FC-42E02262F187}"/>
              </a:ext>
            </a:extLst>
          </p:cNvPr>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r>
              <a:rPr lang="ja-JP" altLang="en-US" sz="1400" dirty="0">
                <a:solidFill>
                  <a:srgbClr val="000000"/>
                </a:solidFill>
                <a:latin typeface="Arial Black" pitchFamily="34" charset="0"/>
                <a:ea typeface="HGP創英角ｺﾞｼｯｸUB" pitchFamily="50" charset="-128"/>
              </a:rPr>
              <a:t>（無償資金協力）</a:t>
            </a:r>
            <a:endParaRPr lang="zh-TW" altLang="en-US" sz="1400" dirty="0">
              <a:solidFill>
                <a:srgbClr val="000000"/>
              </a:solidFill>
              <a:latin typeface="Arial Black" pitchFamily="34" charset="0"/>
              <a:ea typeface="HGP創英角ｺﾞｼｯｸUB" pitchFamily="50" charset="-128"/>
            </a:endParaRPr>
          </a:p>
        </p:txBody>
      </p:sp>
      <p:graphicFrame>
        <p:nvGraphicFramePr>
          <p:cNvPr id="9" name="表 8">
            <a:extLst>
              <a:ext uri="{FF2B5EF4-FFF2-40B4-BE49-F238E27FC236}">
                <a16:creationId xmlns:a16="http://schemas.microsoft.com/office/drawing/2014/main" id="{118F9AE3-E531-3E7B-6220-0344849ADB7B}"/>
              </a:ext>
            </a:extLst>
          </p:cNvPr>
          <p:cNvGraphicFramePr>
            <a:graphicFrameLocks noGrp="1"/>
          </p:cNvGraphicFramePr>
          <p:nvPr>
            <p:extLst>
              <p:ext uri="{D42A27DB-BD31-4B8C-83A1-F6EECF244321}">
                <p14:modId xmlns:p14="http://schemas.microsoft.com/office/powerpoint/2010/main" val="1196724028"/>
              </p:ext>
            </p:extLst>
          </p:nvPr>
        </p:nvGraphicFramePr>
        <p:xfrm>
          <a:off x="200472" y="1412776"/>
          <a:ext cx="9505056" cy="4332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044448">
                  <a:extLst>
                    <a:ext uri="{9D8B030D-6E8A-4147-A177-3AD203B41FA5}">
                      <a16:colId xmlns:a16="http://schemas.microsoft.com/office/drawing/2014/main" val="20003"/>
                    </a:ext>
                  </a:extLst>
                </a:gridCol>
                <a:gridCol w="5472608">
                  <a:extLst>
                    <a:ext uri="{9D8B030D-6E8A-4147-A177-3AD203B41FA5}">
                      <a16:colId xmlns:a16="http://schemas.microsoft.com/office/drawing/2014/main" val="20004"/>
                    </a:ext>
                  </a:extLst>
                </a:gridCol>
              </a:tblGrid>
              <a:tr h="25006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供与限度額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zh-TW" altLang="en-US" sz="1000" spc="-10" baseline="0" dirty="0">
                          <a:latin typeface="Arial" panose="020B0604020202020204" pitchFamily="34" charset="0"/>
                          <a:ea typeface="ＭＳ Ｐゴシック" panose="020B0600070205080204" pitchFamily="50" charset="-128"/>
                          <a:cs typeface="Arial" panose="020B0604020202020204" pitchFamily="34" charset="0"/>
                        </a:rPr>
                        <a:t>村落環境整備計画（</a:t>
                      </a:r>
                      <a:r>
                        <a:rPr lang="en-US" altLang="zh-TW" sz="1000" spc="-10" baseline="0" dirty="0">
                          <a:latin typeface="Arial" panose="020B0604020202020204" pitchFamily="34" charset="0"/>
                          <a:ea typeface="ＭＳ Ｐゴシック" panose="020B0600070205080204" pitchFamily="50" charset="-128"/>
                          <a:cs typeface="Arial" panose="020B0604020202020204" pitchFamily="34" charset="0"/>
                        </a:rPr>
                        <a:t>UN</a:t>
                      </a:r>
                      <a:r>
                        <a:rPr lang="zh-TW" altLang="en-US" sz="1000" spc="-10" baseline="0" dirty="0">
                          <a:latin typeface="Arial" panose="020B0604020202020204" pitchFamily="34" charset="0"/>
                          <a:ea typeface="ＭＳ Ｐゴシック" panose="020B0600070205080204" pitchFamily="50" charset="-128"/>
                          <a:cs typeface="Arial" panose="020B0604020202020204" pitchFamily="34" charset="0"/>
                        </a:rPr>
                        <a:t>連携、</a:t>
                      </a:r>
                      <a:r>
                        <a:rPr lang="en-US" altLang="zh-TW" sz="1000" spc="-10" baseline="0" dirty="0">
                          <a:latin typeface="Arial" panose="020B0604020202020204" pitchFamily="34" charset="0"/>
                          <a:ea typeface="ＭＳ Ｐゴシック" panose="020B0600070205080204" pitchFamily="50" charset="-128"/>
                          <a:cs typeface="Arial" panose="020B0604020202020204" pitchFamily="34" charset="0"/>
                        </a:rPr>
                        <a:t>UNOPS</a:t>
                      </a:r>
                      <a:r>
                        <a:rPr lang="zh-TW" altLang="en-US" sz="1000" spc="-10" baseline="0" dirty="0">
                          <a:latin typeface="Arial" panose="020B0604020202020204" pitchFamily="34" charset="0"/>
                          <a:ea typeface="ＭＳ Ｐゴシック" panose="020B0600070205080204" pitchFamily="50" charset="-128"/>
                          <a:cs typeface="Arial" panose="020B0604020202020204" pitchFamily="34" charset="0"/>
                        </a:rPr>
                        <a:t>実施）</a:t>
                      </a:r>
                      <a:endPar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5.96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ケニア共和国、ナイジェリア連邦共和国及びルワンダ共和国の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サイトにおける当該国のミレニアム開発目標（</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MDGs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達成に貢献し、平和の定着、紛争の再発防止を図るため、保健、交通、教育、水・衛生、農業等の各分野に対する包括的な農村開発支援を実施する。貧困削減や生活環境の改善、人材育成等を図ることで、本件支援地域における平和の定着や紛争の予防に貢献す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中小企業ノン・プロジェクト無償資金協力</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この協力は、基礎医療を始めとして、母子保健、母子間</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感染予防、栄養改善、マラリア予防、ポリオ撲滅プログラム等の開発課題に取り組むナイジェリアに対し、必要となる資機材を購入するための資金を供与するもので、これにより同国の経済社会開発努力の促進に貢献することが期待される。また、今回の協力では、我が国中小企業が生産した製品を調達することにより、今後の同国への中小企業の展開の足がかりにな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19130215"/>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小児感染症予防計画（国連児童基金（ユニセフ）連携）</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2.59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この計画は、緊急のポリオ対策の必要性が高いナイジェリア北部の保健所等に対し、ワクチン保管用の太陽光発電冷蔵庫を</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台供与するものです。ナイジェリアはポリオ野生株が常在している</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ナイジェリア、パキスタン、アフガニスタン）のうちの一つであり、また、同国からポリオウイルスが伝播されていることから、同国におけるポリオ撲滅は国際社会にとっても重要な課題となっている。この協力により、適切な温度によるワクチンの保管が可能となり、ワクチン輸送・保管体制が確立され、適切な効用を持つワクチンを使用した予防接種が実施され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96616304"/>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小児感染症予防計画（ユニセフ連携）</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ナイジェリアはポリオ野生株が常在している</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ナイジェリア、パキスタン、アフガニスタン）のうちの一つであり、また、世界各地へのポリオウイルスの伝播国でもあることから、同国におけるポリオ撲滅は国際社会におけるポリオ撲滅にとっても重要な課題となっている。本計画によって、</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歳未満児約</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3,200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万人にポリオワクチンを供与することによりナイジェリアのポリオ撲滅に資すること、</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機のワクチン保管用の太陽光発電冷蔵庫を供与することでワクチン輸送・保管体制が確立されること、また、</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歳未満児約</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380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万人に対して駆虫剤を供与することにより寄生虫感染症対策に貢献することが期待される。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925434781"/>
                  </a:ext>
                </a:extLst>
              </a:tr>
            </a:tbl>
          </a:graphicData>
        </a:graphic>
      </p:graphicFrame>
    </p:spTree>
    <p:extLst>
      <p:ext uri="{BB962C8B-B14F-4D97-AF65-F5344CB8AC3E}">
        <p14:creationId xmlns:p14="http://schemas.microsoft.com/office/powerpoint/2010/main" val="386051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内閣官房健康医療戦略室及び厚生労働省とナイジェリア保健省の協力覚書</a:t>
            </a:r>
            <a:r>
              <a:rPr lang="en-US" altLang="ja-JP" dirty="0"/>
              <a:t>(MOC)</a:t>
            </a:r>
            <a:endParaRPr lang="ja-JP" altLang="en-US" dirty="0"/>
          </a:p>
        </p:txBody>
      </p:sp>
      <p:sp>
        <p:nvSpPr>
          <p:cNvPr id="3" name="テキスト ボックス 2">
            <a:extLst>
              <a:ext uri="{FF2B5EF4-FFF2-40B4-BE49-F238E27FC236}">
                <a16:creationId xmlns:a16="http://schemas.microsoft.com/office/drawing/2014/main" id="{40123D13-C5A0-813F-C7A9-C8DB8B2D144B}"/>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内閣官房健康医療戦略室および厚生労働省による協力覚書（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p>
        </p:txBody>
      </p:sp>
    </p:spTree>
    <p:extLst>
      <p:ext uri="{BB962C8B-B14F-4D97-AF65-F5344CB8AC3E}">
        <p14:creationId xmlns:p14="http://schemas.microsoft.com/office/powerpoint/2010/main" val="2961760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36322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国立国際医療研究センター病院</a:t>
            </a:r>
            <a:r>
              <a:rPr lang="en-US" altLang="ja-JP" dirty="0"/>
              <a:t>(NCGM)</a:t>
            </a:r>
            <a:r>
              <a:rPr lang="ja-JP" altLang="en-US" dirty="0"/>
              <a:t>の主な医療国際化関連事業</a:t>
            </a:r>
          </a:p>
        </p:txBody>
      </p:sp>
      <p:sp>
        <p:nvSpPr>
          <p:cNvPr id="7" name="角丸四角形 6"/>
          <p:cNvSpPr/>
          <p:nvPr/>
        </p:nvSpPr>
        <p:spPr>
          <a:xfrm>
            <a:off x="5961112" y="2420888"/>
            <a:ext cx="3240360" cy="1800200"/>
          </a:xfrm>
          <a:prstGeom prst="roundRect">
            <a:avLst>
              <a:gd name="adj" fmla="val 15801"/>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研修目標</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algn="just">
              <a:lnSpc>
                <a:spcPct val="105000"/>
              </a:lnSpc>
            </a:pPr>
            <a:r>
              <a:rPr lang="ja-JP" altLang="en-US" sz="1000" dirty="0">
                <a:solidFill>
                  <a:schemeClr val="tx1"/>
                </a:solidFill>
              </a:rPr>
              <a:t>　両国の医療機器の法規制当局者が</a:t>
            </a:r>
            <a:endParaRPr lang="en-US" altLang="ja-JP" sz="1000" dirty="0">
              <a:solidFill>
                <a:schemeClr val="tx1"/>
              </a:solidFill>
            </a:endParaRPr>
          </a:p>
          <a:p>
            <a:pPr algn="just">
              <a:lnSpc>
                <a:spcPct val="105000"/>
              </a:lnSpc>
            </a:pPr>
            <a:r>
              <a:rPr lang="ja-JP" altLang="en-US" sz="1000" dirty="0">
                <a:solidFill>
                  <a:schemeClr val="tx1"/>
                </a:solidFill>
              </a:rPr>
              <a:t> </a:t>
            </a:r>
            <a:r>
              <a:rPr lang="en-US" altLang="ja-JP" sz="1000" dirty="0">
                <a:solidFill>
                  <a:schemeClr val="tx1"/>
                </a:solidFill>
              </a:rPr>
              <a:t>• </a:t>
            </a:r>
            <a:r>
              <a:rPr lang="ja-JP" altLang="en-US" sz="1000" dirty="0">
                <a:solidFill>
                  <a:schemeClr val="tx1"/>
                </a:solidFill>
              </a:rPr>
              <a:t>日本の検査キットを含む医療機器の許認可体制を理解する。</a:t>
            </a:r>
            <a:endParaRPr lang="en-US" altLang="ja-JP" sz="1000" dirty="0">
              <a:solidFill>
                <a:schemeClr val="tx1"/>
              </a:solidFill>
            </a:endParaRPr>
          </a:p>
          <a:p>
            <a:pPr algn="just">
              <a:lnSpc>
                <a:spcPct val="105000"/>
              </a:lnSpc>
            </a:pPr>
            <a:r>
              <a:rPr lang="ja-JP" altLang="en-US" sz="1000" dirty="0">
                <a:solidFill>
                  <a:schemeClr val="tx1"/>
                </a:solidFill>
              </a:rPr>
              <a:t> </a:t>
            </a:r>
            <a:r>
              <a:rPr lang="en-US" altLang="ja-JP" sz="1000" dirty="0">
                <a:solidFill>
                  <a:schemeClr val="tx1"/>
                </a:solidFill>
              </a:rPr>
              <a:t>• PMDA </a:t>
            </a:r>
            <a:r>
              <a:rPr lang="ja-JP" altLang="en-US" sz="1000" dirty="0">
                <a:solidFill>
                  <a:schemeClr val="tx1"/>
                </a:solidFill>
              </a:rPr>
              <a:t>と </a:t>
            </a:r>
            <a:r>
              <a:rPr lang="en-US" altLang="ja-JP" sz="1000" dirty="0">
                <a:solidFill>
                  <a:schemeClr val="tx1"/>
                </a:solidFill>
              </a:rPr>
              <a:t>WHO </a:t>
            </a:r>
            <a:r>
              <a:rPr lang="ja-JP" altLang="en-US" sz="1000" dirty="0">
                <a:solidFill>
                  <a:schemeClr val="tx1"/>
                </a:solidFill>
              </a:rPr>
              <a:t>の検査キットを含む医療機器の許認可体制の整合性を理解する。 </a:t>
            </a:r>
            <a:r>
              <a:rPr lang="en-US" altLang="ja-JP" sz="1000" dirty="0">
                <a:solidFill>
                  <a:schemeClr val="tx1"/>
                </a:solidFill>
              </a:rPr>
              <a:t>• </a:t>
            </a:r>
            <a:r>
              <a:rPr lang="ja-JP" altLang="en-US" sz="1000" dirty="0">
                <a:solidFill>
                  <a:schemeClr val="tx1"/>
                </a:solidFill>
              </a:rPr>
              <a:t>日本の関心ある企業や省庁関係者に両国での許認可体制や日本製品の浸透状況を共有する。</a:t>
            </a: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ja-JP" altLang="en-US" sz="800" dirty="0"/>
              <a:t>（出所） </a:t>
            </a:r>
            <a:r>
              <a:rPr lang="en-US" altLang="ja-JP" sz="800" dirty="0"/>
              <a:t>NCGM</a:t>
            </a:r>
            <a:r>
              <a:rPr lang="ja-JP" altLang="en-US" sz="800" dirty="0"/>
              <a:t>「アフリカでの日本の医療機器の展開のための理解促進事業」</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ja-JP" altLang="en-US" sz="1400" dirty="0"/>
              <a:t>アフリカでの日本の医療機器の展開のための理解促進事業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a:cxnSpLocks/>
          </p:cNvCxnSpPr>
          <p:nvPr/>
        </p:nvCxnSpPr>
        <p:spPr>
          <a:xfrm>
            <a:off x="702776" y="1553788"/>
            <a:ext cx="0" cy="266730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561197"/>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アフリカでの日本の医療機器の展開のための</a:t>
            </a:r>
            <a:endParaRPr lang="en-US" altLang="ja-JP"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理解促進事業を開始</a:t>
            </a:r>
          </a:p>
        </p:txBody>
      </p:sp>
      <p:sp>
        <p:nvSpPr>
          <p:cNvPr id="22" name="角丸四角形 21"/>
          <p:cNvSpPr/>
          <p:nvPr/>
        </p:nvSpPr>
        <p:spPr>
          <a:xfrm>
            <a:off x="1712640" y="2939811"/>
            <a:ext cx="432000" cy="561197"/>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79" y="2525195"/>
            <a:ext cx="2880319" cy="1656184"/>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t>　ナイジェリア、エチオピアの許認可機関が日本の検査キットを含む医療機器の許認可体制を知る。許認可分野で </a:t>
            </a:r>
            <a:r>
              <a:rPr lang="en-US" altLang="ja-JP" sz="1050" dirty="0"/>
              <a:t>WHO</a:t>
            </a:r>
            <a:r>
              <a:rPr lang="ja-JP" altLang="en-US" sz="1050" dirty="0"/>
              <a:t>、欧米、中国と比較 してもし日本に不利な条件がある場合はそれを取り除いてもらう。日本側（企業や関係省庁）が両国の検査キットを含 む医療機器の許認可体制を知る。</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5050021" y="2813202"/>
            <a:ext cx="992604" cy="903829"/>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ナイジェリア、エチオピアを対象とした事業</a:t>
            </a:r>
          </a:p>
        </p:txBody>
      </p:sp>
    </p:spTree>
    <p:extLst>
      <p:ext uri="{BB962C8B-B14F-4D97-AF65-F5344CB8AC3E}">
        <p14:creationId xmlns:p14="http://schemas.microsoft.com/office/powerpoint/2010/main" val="9378149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6184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1864561513"/>
              </p:ext>
            </p:extLst>
          </p:nvPr>
        </p:nvGraphicFramePr>
        <p:xfrm>
          <a:off x="200920" y="1024106"/>
          <a:ext cx="9505055" cy="4709944"/>
        </p:xfrm>
        <a:graphic>
          <a:graphicData uri="http://schemas.openxmlformats.org/drawingml/2006/table">
            <a:tbl>
              <a:tblPr firstRow="1" bandRow="1">
                <a:tableStyleId>{5C22544A-7EE6-4342-B048-85BDC9FD1C3A}</a:tableStyleId>
              </a:tblPr>
              <a:tblGrid>
                <a:gridCol w="401230">
                  <a:extLst>
                    <a:ext uri="{9D8B030D-6E8A-4147-A177-3AD203B41FA5}">
                      <a16:colId xmlns:a16="http://schemas.microsoft.com/office/drawing/2014/main" val="20000"/>
                    </a:ext>
                  </a:extLst>
                </a:gridCol>
                <a:gridCol w="712754">
                  <a:extLst>
                    <a:ext uri="{9D8B030D-6E8A-4147-A177-3AD203B41FA5}">
                      <a16:colId xmlns:a16="http://schemas.microsoft.com/office/drawing/2014/main" val="20001"/>
                    </a:ext>
                  </a:extLst>
                </a:gridCol>
                <a:gridCol w="1981912">
                  <a:extLst>
                    <a:ext uri="{9D8B030D-6E8A-4147-A177-3AD203B41FA5}">
                      <a16:colId xmlns:a16="http://schemas.microsoft.com/office/drawing/2014/main" val="20002"/>
                    </a:ext>
                  </a:extLst>
                </a:gridCol>
                <a:gridCol w="792088">
                  <a:extLst>
                    <a:ext uri="{9D8B030D-6E8A-4147-A177-3AD203B41FA5}">
                      <a16:colId xmlns:a16="http://schemas.microsoft.com/office/drawing/2014/main" val="20004"/>
                    </a:ext>
                  </a:extLst>
                </a:gridCol>
                <a:gridCol w="5617071">
                  <a:extLst>
                    <a:ext uri="{9D8B030D-6E8A-4147-A177-3AD203B41FA5}">
                      <a16:colId xmlns:a16="http://schemas.microsoft.com/office/drawing/2014/main" val="20005"/>
                    </a:ext>
                  </a:extLst>
                </a:gridCol>
              </a:tblGrid>
              <a:tr h="698262">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期間／締結年月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66847">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公衆衛生上の脅威の検出及び対応強化プロジェクト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技協</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ナイジェリアは、アフリカ最大の経済規模を誇るにもかかわらず、依然として感染症が死因の上位を占めている。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年には感染症のサーベイランス、予防、緊急対応及び研究能力の向上、検査室ネットワークの構築・強化を目的としてナイジェリア疾病予防センター（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）が設立されたが、マネジメントや検査研究の能力が十分ではないため、迅速かつ正確な感染症の検知が依然難しい状況である。この協力では、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のマネジメント能力、検査室機能、緊急時対応能力などの強化や人材育成を行うことにより、同国の感染症に対する早期対応能力の強化を図ることで感染拡大の防止に寄与する。</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66847">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ラゴス州における貧困層のための地域保健サービス強化プロジェクト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技協</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のラゴス州は、人口急増により公的保健サ−ビスの提供が追いつかず、母子の死亡率も他の地域より高い傾向にある。これまで、日本は、ラゴス州都市部の一次保健センターにおいて、看護師や助産師などの技術の向上などを支援してきたが、この協力では、地域保健サ−ビスのモデルとなるミニマムパッケ−ジとそのガイドラインなどの策定とともに、州や郡の保健関係者の行政能力の向上にかかる人材育成を支援する。これにより、対象地域の貧困層の住民が必要な保健サ−ビスに容易にアクセスできるようになることが期待され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16004639"/>
                  </a:ext>
                </a:extLst>
              </a:tr>
              <a:tr h="147798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ラゴス州母子健康強化プロジェクト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技協</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ナイジェリアのラゴス州保健省は、プライマリー・ヘルス・ケア強化による母子・新生児保健サービスの向上に取り組んでいるが、一次医療施設（</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）が機材や人材の不足など未整備な状況であり、妊産婦ケア、特に分娩サービスの提供が不十分である。そのため</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を介さずに二次医療施設へ患者が集中、緊急産科部の対応が追い付かない状況となり、</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の機能強化が急務である。この協力では、母子保健サービスに係る計画・実施・モニタリング体制を強化し、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医療従事者に対する研修の実施、医療現場での指導・監督、および</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時間体制の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の整備を支援した。これにより、同地域</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の母子・新生児保健サービスの向上に寄与する。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5" name="テキスト ボックス 9">
            <a:extLst>
              <a:ext uri="{FF2B5EF4-FFF2-40B4-BE49-F238E27FC236}">
                <a16:creationId xmlns:a16="http://schemas.microsoft.com/office/drawing/2014/main" id="{12436B14-B6E3-4C55-A97D-45AFE48D705B}"/>
              </a:ext>
            </a:extLst>
          </p:cNvPr>
          <p:cNvSpPr txBox="1"/>
          <p:nvPr/>
        </p:nvSpPr>
        <p:spPr>
          <a:xfrm>
            <a:off x="200022" y="6625455"/>
            <a:ext cx="9505055" cy="115913"/>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64403D2A-BF1F-D016-6AAF-A3C81E06B298}"/>
              </a:ext>
            </a:extLst>
          </p:cNvPr>
          <p:cNvSpPr txBox="1"/>
          <p:nvPr/>
        </p:nvSpPr>
        <p:spPr>
          <a:xfrm>
            <a:off x="120027" y="5734050"/>
            <a:ext cx="1448423" cy="230832"/>
          </a:xfrm>
          <a:prstGeom prst="rect">
            <a:avLst/>
          </a:prstGeom>
          <a:noFill/>
        </p:spPr>
        <p:txBody>
          <a:bodyPr wrap="square" rtlCol="0">
            <a:spAutoFit/>
          </a:bodyPr>
          <a:lstStyle/>
          <a:p>
            <a:r>
              <a:rPr lang="ja-JP" altLang="en-US" sz="900" dirty="0"/>
              <a:t>（注）技協：技術協力の略</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15895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735944072"/>
              </p:ext>
            </p:extLst>
          </p:nvPr>
        </p:nvGraphicFramePr>
        <p:xfrm>
          <a:off x="200920" y="1024106"/>
          <a:ext cx="9505055" cy="4709942"/>
        </p:xfrm>
        <a:graphic>
          <a:graphicData uri="http://schemas.openxmlformats.org/drawingml/2006/table">
            <a:tbl>
              <a:tblPr firstRow="1" bandRow="1">
                <a:tableStyleId>{5C22544A-7EE6-4342-B048-85BDC9FD1C3A}</a:tableStyleId>
              </a:tblPr>
              <a:tblGrid>
                <a:gridCol w="401230">
                  <a:extLst>
                    <a:ext uri="{9D8B030D-6E8A-4147-A177-3AD203B41FA5}">
                      <a16:colId xmlns:a16="http://schemas.microsoft.com/office/drawing/2014/main" val="20000"/>
                    </a:ext>
                  </a:extLst>
                </a:gridCol>
                <a:gridCol w="712754">
                  <a:extLst>
                    <a:ext uri="{9D8B030D-6E8A-4147-A177-3AD203B41FA5}">
                      <a16:colId xmlns:a16="http://schemas.microsoft.com/office/drawing/2014/main" val="20001"/>
                    </a:ext>
                  </a:extLst>
                </a:gridCol>
                <a:gridCol w="1981912">
                  <a:extLst>
                    <a:ext uri="{9D8B030D-6E8A-4147-A177-3AD203B41FA5}">
                      <a16:colId xmlns:a16="http://schemas.microsoft.com/office/drawing/2014/main" val="20002"/>
                    </a:ext>
                  </a:extLst>
                </a:gridCol>
                <a:gridCol w="792088">
                  <a:extLst>
                    <a:ext uri="{9D8B030D-6E8A-4147-A177-3AD203B41FA5}">
                      <a16:colId xmlns:a16="http://schemas.microsoft.com/office/drawing/2014/main" val="20004"/>
                    </a:ext>
                  </a:extLst>
                </a:gridCol>
                <a:gridCol w="5617071">
                  <a:extLst>
                    <a:ext uri="{9D8B030D-6E8A-4147-A177-3AD203B41FA5}">
                      <a16:colId xmlns:a16="http://schemas.microsoft.com/office/drawing/2014/main" val="20005"/>
                    </a:ext>
                  </a:extLst>
                </a:gridCol>
              </a:tblGrid>
              <a:tr h="592091">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期間／締結年月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5325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ポリオ撲滅事業</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有償</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ナイジェリアの妊産婦死亡率および</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歳未満児死亡率は、サブサハラアフリカ地域の平均よりも劣悪な水準にあり、その主な死亡原因の一つは感染症である。ナイジェリアは野生株ポリオ・ウィルスが常在する世界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ヵ国の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ヵ国で、</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年のポリオ発症数は全世界の約半数を占めている。この協力では、全国の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歳未満児を対象に投与するポリオ・ワクチン約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4.63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億ドース（</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回当たりの経口摂取量）の調達を支援した。以降、野生株ポリオ発生件数は抑制され、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年以降、同国では野生株ポリオは発生していない。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年にはアフリカ全体からのポリオフリー（野生株ポリオがない状態）が宣言され、同国及びアフリカのポリオの早期撲滅に寄与した。</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3229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ナイジェリア疾病予防センターにおけるネットワーク検査室機能強化計画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無償</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ナイジェリアはアフリカ最大の経済規模を誇りますが、依然として感染症アウトブレイクのリスクが高い。そのため同国は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年に感染症サーベイランスや検査室ネットワークの構築強化を目的としたナイジェリア疾病予防センター（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）を設立し、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が統括する全国</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衆衛生検査室による検査室ネットワークを形成したが、これら検査室の多くでは、適切な検査施設や検査機器の欠如、検査技師の診断能力の不足により、感染症の早期検知・対応の遅れが課題である。本協力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が統括する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つの公衆衛生検査室に対し、施設や機材の整備等を実施することにより、感染症対応及びサーベイランス機能体制の強化を図り、当国における感染症アウトブレイクの早期検知及び拡大防止に寄与する。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43229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ナイジェリア疾病予防センター診断能力強化計画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無償</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ナイジェリアでの感染症による死亡件数は近隣国よりも多い現状があり、そのため同国では、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年にナイジェリア疾病予防センター（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設立され、検査室ネットワークの中心的役割を担っている。ただ、同国起源の新興感染症や隣国からの輸入感染症など、同国で頻繁に発生する高病原性病原体を安全に管理し検査することのできる、バイオセーフティが確保された封じ込め検察室がないため、迅速かつ確実な検査と感染症検知を阻害する要因となっている。この協力で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にバイオセーフティレベル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の封じ込め検査室およびバイオセーフティレベル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室などを設置することにより、感染症対応およびアウトブレイクの早期検知を実施するサーベイランス機能の体制強化を図り、同国の公衆衛生向上による社会の安定化および周辺国における感染症の予防、拡大防止に寄与する。</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4" name="テキスト ボックス 9">
            <a:extLst>
              <a:ext uri="{FF2B5EF4-FFF2-40B4-BE49-F238E27FC236}">
                <a16:creationId xmlns:a16="http://schemas.microsoft.com/office/drawing/2014/main" id="{35EE0D49-C4D0-32F4-7EDF-F7D058D59FC0}"/>
              </a:ext>
            </a:extLst>
          </p:cNvPr>
          <p:cNvSpPr txBox="1"/>
          <p:nvPr/>
        </p:nvSpPr>
        <p:spPr>
          <a:xfrm>
            <a:off x="200022" y="6597352"/>
            <a:ext cx="9505055" cy="115913"/>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597650"/>
            <a:ext cx="8640960" cy="143718"/>
          </a:xfrm>
          <a:prstGeom prst="rect">
            <a:avLst/>
          </a:prstGeom>
          <a:noFill/>
        </p:spPr>
        <p:txBody>
          <a:bodyPr wrap="square" lIns="0" tIns="0" rIns="0" bIns="0" rtlCol="0" anchor="b" anchorCtr="0">
            <a:noAutofit/>
          </a:bodyPr>
          <a:lstStyle/>
          <a:p>
            <a:r>
              <a:rPr lang="ja-JP" altLang="en-US" sz="800" dirty="0"/>
              <a:t>（出所）</a:t>
            </a:r>
            <a:r>
              <a:rPr lang="en-US" altLang="ja-JP" sz="800" dirty="0"/>
              <a:t>AMED</a:t>
            </a:r>
            <a:r>
              <a:rPr lang="ja-JP" altLang="en-US" sz="800" dirty="0"/>
              <a:t>レポート</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356537296"/>
              </p:ext>
            </p:extLst>
          </p:nvPr>
        </p:nvGraphicFramePr>
        <p:xfrm>
          <a:off x="200472" y="1052736"/>
          <a:ext cx="9504000" cy="2529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20120">
                  <a:extLst>
                    <a:ext uri="{9D8B030D-6E8A-4147-A177-3AD203B41FA5}">
                      <a16:colId xmlns:a16="http://schemas.microsoft.com/office/drawing/2014/main" val="20001"/>
                    </a:ext>
                  </a:extLst>
                </a:gridCol>
                <a:gridCol w="100788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zh-TW" altLang="en-US" sz="1000" dirty="0"/>
                        <a:t>医療分野国際科学技術共同研究開発推進事業</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t>アフリカの </a:t>
                      </a:r>
                      <a:r>
                        <a:rPr lang="en-US" altLang="ja-JP" sz="1000" dirty="0"/>
                        <a:t>NTD </a:t>
                      </a:r>
                      <a:r>
                        <a:rPr lang="ja-JP" altLang="en-US" sz="1000" dirty="0"/>
                        <a:t>対策に資する大陸的監視網に向けたイノベーディブ・ネットワークの構築：一括・同時診断技術 を基軸とした展開 </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長崎大学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「サーベイランス・システムの体系化と開発並びに普及」 </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① 調査参加国（ケニア、エジプト、ナイジェリア、コンゴ民主共和国）における地域調査に関し て、各国の研究機関との調整の継続。</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② 東京大学と地域調査システム開発（地域に慢性的に潜在的に拡がる </a:t>
                      </a:r>
                      <a:r>
                        <a:rPr lang="en-US" altLang="ja-JP" sz="1000" dirty="0"/>
                        <a:t>NTDs</a:t>
                      </a:r>
                      <a:r>
                        <a:rPr lang="ja-JP" altLang="en-US" sz="1000" dirty="0"/>
                        <a:t>の実態を把握するためには地域での調査台帳作りが必要となることから、東京大学との協同により情報衛星画像を用いた家屋の自動抽出による調査システムの画像認識アルゴリ </a:t>
                      </a:r>
                      <a:r>
                        <a:rPr lang="en-US" altLang="ja-JP" sz="1000" dirty="0"/>
                        <a:t>2 </a:t>
                      </a:r>
                      <a:r>
                        <a:rPr lang="ja-JP" altLang="en-US" sz="1000" dirty="0"/>
                        <a:t>ズムとして確立されてきたディープラーニング用いた開発を開始した）。</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③ 一括診断用のろ紙採血 検体（</a:t>
                      </a:r>
                      <a:r>
                        <a:rPr lang="en-US" altLang="ja-JP" sz="1000" dirty="0"/>
                        <a:t>Dried Blood Spot)</a:t>
                      </a:r>
                      <a:r>
                        <a:rPr lang="ja-JP" altLang="en-US" sz="1000" dirty="0"/>
                        <a:t>の搬送に関する調整の実施（エジプトに関しては、検体・情報の海外搬 出が法的に規制されていることから、エジプト国内での実施に向けた検討の実施）</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④ </a:t>
                      </a:r>
                      <a:r>
                        <a:rPr lang="en-US" altLang="ja-JP" sz="1000" dirty="0"/>
                        <a:t>TICAD6 </a:t>
                      </a:r>
                      <a:r>
                        <a:rPr lang="ja-JP" altLang="en-US" sz="1000" dirty="0"/>
                        <a:t>ポ ストイベントとして、シンポジウムを開催し、今後の日アにおける感染症研究推進のための </a:t>
                      </a:r>
                      <a:r>
                        <a:rPr lang="en-US" altLang="ja-JP" sz="1000" dirty="0"/>
                        <a:t>Action Plan </a:t>
                      </a:r>
                      <a:r>
                        <a:rPr lang="ja-JP" altLang="en-US" sz="1000" dirty="0"/>
                        <a:t>を作成。 </a:t>
                      </a:r>
                      <a:endPar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テキスト ボックス 5">
            <a:extLst>
              <a:ext uri="{FF2B5EF4-FFF2-40B4-BE49-F238E27FC236}">
                <a16:creationId xmlns:a16="http://schemas.microsoft.com/office/drawing/2014/main" id="{DC06EDE6-2A78-FAB0-DE52-23AE59FF82F5}"/>
              </a:ext>
            </a:extLst>
          </p:cNvPr>
          <p:cNvSpPr txBox="1"/>
          <p:nvPr/>
        </p:nvSpPr>
        <p:spPr>
          <a:xfrm>
            <a:off x="560512" y="3645024"/>
            <a:ext cx="4176464" cy="143718"/>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p:txBody>
      </p:sp>
    </p:spTree>
    <p:extLst>
      <p:ext uri="{BB962C8B-B14F-4D97-AF65-F5344CB8AC3E}">
        <p14:creationId xmlns:p14="http://schemas.microsoft.com/office/powerpoint/2010/main" val="142035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輸出入や海外進出の実務の相談を無料で行うことが可能（</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5241032" y="1606746"/>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a:spLocks/>
          </p:cNvSpPr>
          <p:nvPr/>
        </p:nvSpPr>
        <p:spPr>
          <a:xfrm>
            <a:off x="768783" y="3550962"/>
            <a:ext cx="3888432" cy="829073"/>
          </a:xfrm>
          <a:prstGeom prst="rect">
            <a:avLst/>
          </a:prstGeom>
        </p:spPr>
        <p:txBody>
          <a:bodyPr wrap="square">
            <a:no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624767" y="3118914"/>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768783" y="5047940"/>
            <a:ext cx="3888432" cy="132023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海外ビジネスの基礎的なスキルとして、海外展開戦略の策定や効果的な商談資料の作りに関する研修に加えて、アフリカ地域へのビジネス展開を行っていくための基礎的な知識や戦略策定のノウハウに関する研修を行う</a:t>
            </a:r>
            <a:endParaRPr lang="ja-JP" altLang="en-US" sz="1400" dirty="0"/>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624767" y="4615892"/>
            <a:ext cx="4176465"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中小企業海外ビジネス人材育成塾アフリカコース事業</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768783" y="1894778"/>
            <a:ext cx="3888432" cy="107465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2022</a:t>
            </a:r>
            <a:r>
              <a:rPr lang="ja-JP" altLang="en-US" sz="1400" dirty="0"/>
              <a:t>年度は、アフリカ</a:t>
            </a:r>
            <a:r>
              <a:rPr lang="en-US" altLang="ja-JP" sz="1400" dirty="0"/>
              <a:t>9</a:t>
            </a:r>
            <a:r>
              <a:rPr lang="ja-JP" altLang="en-US" sz="1400" dirty="0"/>
              <a:t>カ国（アルジェリア、エジプト、コートジボワール、ガーナ、ケニア、モロッコ、モザンビーク、トーゴ、チュニジア</a:t>
            </a:r>
            <a:r>
              <a:rPr lang="en-US" altLang="ja-JP" sz="1400" dirty="0"/>
              <a:t>)</a:t>
            </a:r>
            <a:r>
              <a:rPr lang="ja-JP" altLang="en-US" sz="1400" dirty="0"/>
              <a:t>から</a:t>
            </a:r>
            <a:r>
              <a:rPr lang="en-US" altLang="ja-JP" sz="1400" dirty="0"/>
              <a:t>14</a:t>
            </a:r>
            <a:r>
              <a:rPr lang="ja-JP" altLang="en-US" sz="1400" dirty="0"/>
              <a:t>社が参加</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624767" y="1556792"/>
            <a:ext cx="4176465"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アフリカ医療機器 オンライン個別商談会 </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7" name="表 6">
            <a:extLst>
              <a:ext uri="{FF2B5EF4-FFF2-40B4-BE49-F238E27FC236}">
                <a16:creationId xmlns:a16="http://schemas.microsoft.com/office/drawing/2014/main" id="{AE30907B-CD39-461B-ABE2-6BA0E70A160C}"/>
              </a:ext>
            </a:extLst>
          </p:cNvPr>
          <p:cNvGraphicFramePr>
            <a:graphicFrameLocks noGrp="1"/>
          </p:cNvGraphicFramePr>
          <p:nvPr>
            <p:extLst>
              <p:ext uri="{D42A27DB-BD31-4B8C-83A1-F6EECF244321}">
                <p14:modId xmlns:p14="http://schemas.microsoft.com/office/powerpoint/2010/main" val="3489464163"/>
              </p:ext>
            </p:extLst>
          </p:nvPr>
        </p:nvGraphicFramePr>
        <p:xfrm>
          <a:off x="5248785" y="2047544"/>
          <a:ext cx="4176466" cy="4320624"/>
        </p:xfrm>
        <a:graphic>
          <a:graphicData uri="http://schemas.openxmlformats.org/drawingml/2006/table">
            <a:tbl>
              <a:tblPr firstRow="1" bandRow="1">
                <a:tableStyleId>{5C22544A-7EE6-4342-B048-85BDC9FD1C3A}</a:tableStyleId>
              </a:tblPr>
              <a:tblGrid>
                <a:gridCol w="1720439">
                  <a:extLst>
                    <a:ext uri="{9D8B030D-6E8A-4147-A177-3AD203B41FA5}">
                      <a16:colId xmlns:a16="http://schemas.microsoft.com/office/drawing/2014/main" val="2204362235"/>
                    </a:ext>
                  </a:extLst>
                </a:gridCol>
                <a:gridCol w="576064">
                  <a:extLst>
                    <a:ext uri="{9D8B030D-6E8A-4147-A177-3AD203B41FA5}">
                      <a16:colId xmlns:a16="http://schemas.microsoft.com/office/drawing/2014/main" val="2450997363"/>
                    </a:ext>
                  </a:extLst>
                </a:gridCol>
                <a:gridCol w="1879963">
                  <a:extLst>
                    <a:ext uri="{9D8B030D-6E8A-4147-A177-3AD203B41FA5}">
                      <a16:colId xmlns:a16="http://schemas.microsoft.com/office/drawing/2014/main" val="3038062072"/>
                    </a:ext>
                  </a:extLst>
                </a:gridCol>
              </a:tblGrid>
              <a:tr h="286626">
                <a:tc>
                  <a:txBody>
                    <a:bodyPr/>
                    <a:lstStyle/>
                    <a:p>
                      <a:pPr algn="ctr"/>
                      <a:r>
                        <a:rPr kumimoji="1" lang="ja-JP" altLang="en-US" sz="1200" dirty="0"/>
                        <a:t>レポート</a:t>
                      </a:r>
                    </a:p>
                  </a:txBody>
                  <a:tcPr/>
                </a:tc>
                <a:tc>
                  <a:txBody>
                    <a:bodyPr/>
                    <a:lstStyle/>
                    <a:p>
                      <a:pPr algn="ctr"/>
                      <a:r>
                        <a:rPr kumimoji="1" lang="ja-JP" altLang="en-US" sz="1200" dirty="0"/>
                        <a:t>年</a:t>
                      </a:r>
                    </a:p>
                  </a:txBody>
                  <a:tcPr/>
                </a:tc>
                <a:tc>
                  <a:txBody>
                    <a:bodyPr/>
                    <a:lstStyle/>
                    <a:p>
                      <a:pPr algn="ctr"/>
                      <a:r>
                        <a:rPr kumimoji="1" lang="ja-JP" altLang="en-US" sz="1200" dirty="0"/>
                        <a:t>リンク</a:t>
                      </a:r>
                    </a:p>
                  </a:txBody>
                  <a:tcPr/>
                </a:tc>
                <a:extLst>
                  <a:ext uri="{0D108BD9-81ED-4DB2-BD59-A6C34878D82A}">
                    <a16:rowId xmlns:a16="http://schemas.microsoft.com/office/drawing/2014/main" val="935988904"/>
                  </a:ext>
                </a:extLst>
              </a:tr>
              <a:tr h="57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年度　アフリカ投資関連コスト比較調査</a:t>
                      </a:r>
                      <a:endParaRPr kumimoji="1" lang="ja-JP" altLang="en-US" sz="1200" dirty="0"/>
                    </a:p>
                  </a:txBody>
                  <a:tcPr/>
                </a:tc>
                <a:tc>
                  <a:txBody>
                    <a:bodyPr/>
                    <a:lstStyle/>
                    <a:p>
                      <a:pPr algn="ctr"/>
                      <a:r>
                        <a:rPr kumimoji="1" lang="en-US" altLang="ja-JP" sz="1200" dirty="0"/>
                        <a:t>2022</a:t>
                      </a:r>
                      <a:endParaRPr kumimoji="1" lang="ja-JP" altLang="en-US" sz="1200" dirty="0"/>
                    </a:p>
                  </a:txBody>
                  <a:tcPr/>
                </a:tc>
                <a:tc>
                  <a:txBody>
                    <a:bodyPr/>
                    <a:lstStyle/>
                    <a:p>
                      <a:r>
                        <a:rPr lang="en-US" altLang="ja-JP" sz="1000" dirty="0">
                          <a:hlinkClick r:id="rId5"/>
                        </a:rPr>
                        <a:t>https://www.jetro.go.jp/world/reports/2022/01/0f9608e604f5e318.html</a:t>
                      </a:r>
                      <a:endParaRPr kumimoji="1" lang="en-US" altLang="ja-JP" sz="1000" dirty="0"/>
                    </a:p>
                  </a:txBody>
                  <a:tcPr/>
                </a:tc>
                <a:extLst>
                  <a:ext uri="{0D108BD9-81ED-4DB2-BD59-A6C34878D82A}">
                    <a16:rowId xmlns:a16="http://schemas.microsoft.com/office/drawing/2014/main" val="3161460785"/>
                  </a:ext>
                </a:extLst>
              </a:tr>
              <a:tr h="640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アフリカ主要国の医療機器登録制度情報</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2022</a:t>
                      </a:r>
                      <a:endParaRPr kumimoji="1" lang="ja-JP" altLang="en-US" sz="1200" dirty="0"/>
                    </a:p>
                  </a:txBody>
                  <a:tcPr/>
                </a:tc>
                <a:tc>
                  <a:txBody>
                    <a:bodyPr/>
                    <a:lstStyle/>
                    <a:p>
                      <a:pPr marL="0" indent="0" fontAlgn="ctr">
                        <a:lnSpc>
                          <a:spcPct val="114000"/>
                        </a:lnSpc>
                        <a:spcAft>
                          <a:spcPts val="400"/>
                        </a:spcAft>
                        <a:buFont typeface="Arial" panose="020B0604020202020204" pitchFamily="34" charset="0"/>
                        <a:buNone/>
                      </a:pPr>
                      <a:r>
                        <a:rPr lang="en-US" altLang="ja-JP" sz="1000" dirty="0">
                          <a:hlinkClick r:id="rId6"/>
                        </a:rPr>
                        <a:t>https://www.jetro.go.jp/ext_images/_Reports/02/2021/9b33dc8a948ba799/202105.pdf</a:t>
                      </a:r>
                      <a:endParaRPr lang="en-US" altLang="ja-JP" sz="1000" dirty="0"/>
                    </a:p>
                  </a:txBody>
                  <a:tcPr/>
                </a:tc>
                <a:extLst>
                  <a:ext uri="{0D108BD9-81ED-4DB2-BD59-A6C34878D82A}">
                    <a16:rowId xmlns:a16="http://schemas.microsoft.com/office/drawing/2014/main" val="1365287592"/>
                  </a:ext>
                </a:extLst>
              </a:tr>
              <a:tr h="57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アフリカにおける医療機器ビジネスの可能性</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2021</a:t>
                      </a:r>
                      <a:endParaRPr kumimoji="1" lang="ja-JP" altLang="en-US" sz="1200" dirty="0"/>
                    </a:p>
                    <a:p>
                      <a:pPr algn="ct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hlinkClick r:id="rId7"/>
                        </a:rPr>
                        <a:t>https://www.jetro.go.jp/biz/areareports/special/2021/0901.html</a:t>
                      </a:r>
                      <a:r>
                        <a:rPr lang="en-US" altLang="ja-JP" sz="1000" dirty="0"/>
                        <a:t> </a:t>
                      </a:r>
                      <a:endParaRPr kumimoji="1" lang="en-US" altLang="ja-JP" sz="1000" dirty="0"/>
                    </a:p>
                  </a:txBody>
                  <a:tcPr/>
                </a:tc>
                <a:extLst>
                  <a:ext uri="{0D108BD9-81ED-4DB2-BD59-A6C34878D82A}">
                    <a16:rowId xmlns:a16="http://schemas.microsoft.com/office/drawing/2014/main" val="354377623"/>
                  </a:ext>
                </a:extLst>
              </a:tr>
              <a:tr h="874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rgbClr val="000000"/>
                          </a:solidFill>
                          <a:effectLst/>
                          <a:latin typeface="ヒラギノ角ゴ Pro W3"/>
                        </a:rPr>
                        <a:t>アフリカ市場開拓セミナー（北部・西部アフリカ編）</a:t>
                      </a:r>
                      <a:endParaRPr kumimoji="1" lang="ja-JP" altLang="en-US" sz="1200" dirty="0"/>
                    </a:p>
                  </a:txBody>
                  <a:tcPr/>
                </a:tc>
                <a:tc>
                  <a:txBody>
                    <a:bodyPr/>
                    <a:lstStyle/>
                    <a:p>
                      <a:pPr algn="ctr"/>
                      <a:r>
                        <a:rPr kumimoji="1" lang="en-US" altLang="ja-JP" sz="1200" dirty="0"/>
                        <a:t>2020</a:t>
                      </a:r>
                      <a:endParaRPr kumimoji="1" lang="ja-JP" altLang="en-US" sz="1200" dirty="0"/>
                    </a:p>
                  </a:txBody>
                  <a:tcPr/>
                </a:tc>
                <a:tc>
                  <a:txBody>
                    <a:bodyPr/>
                    <a:lstStyle/>
                    <a:p>
                      <a:pPr marL="0" indent="0" fontAlgn="ctr">
                        <a:lnSpc>
                          <a:spcPct val="114000"/>
                        </a:lnSpc>
                        <a:spcAft>
                          <a:spcPts val="400"/>
                        </a:spcAft>
                        <a:buFont typeface="Arial" panose="020B0604020202020204" pitchFamily="34" charset="0"/>
                        <a:buNone/>
                      </a:pPr>
                      <a:r>
                        <a:rPr lang="en-US" altLang="ja-JP" sz="1000" dirty="0">
                          <a:hlinkClick r:id="rId8"/>
                        </a:rPr>
                        <a:t>https://www.jetro.go.jp/biz/areareports/2020/847e756b83bccc7a.html</a:t>
                      </a:r>
                      <a:endParaRPr lang="en-US" altLang="ja-JP" sz="1000" dirty="0"/>
                    </a:p>
                    <a:p>
                      <a:pPr marL="0" indent="0" fontAlgn="ctr">
                        <a:lnSpc>
                          <a:spcPct val="114000"/>
                        </a:lnSpc>
                        <a:spcAft>
                          <a:spcPts val="400"/>
                        </a:spcAft>
                        <a:buFont typeface="Arial" panose="020B0604020202020204" pitchFamily="34" charset="0"/>
                        <a:buNone/>
                      </a:pPr>
                      <a:r>
                        <a:rPr lang="en-US" altLang="ja-JP" sz="1000" dirty="0"/>
                        <a:t>(</a:t>
                      </a:r>
                      <a:r>
                        <a:rPr lang="ja-JP" altLang="en-US" sz="1000" dirty="0"/>
                        <a:t>ダイレクト</a:t>
                      </a:r>
                      <a:r>
                        <a:rPr lang="en-US" altLang="ja-JP" sz="1000" dirty="0"/>
                        <a:t>URL</a:t>
                      </a:r>
                      <a:r>
                        <a:rPr lang="ja-JP" altLang="en-US" sz="1000" dirty="0"/>
                        <a:t>なし</a:t>
                      </a:r>
                      <a:r>
                        <a:rPr lang="en-US" altLang="ja-JP" sz="1000" dirty="0"/>
                        <a:t>)</a:t>
                      </a:r>
                      <a:endParaRPr lang="en-US" altLang="ja-JP" sz="1000" b="1" dirty="0"/>
                    </a:p>
                  </a:txBody>
                  <a:tcPr/>
                </a:tc>
                <a:extLst>
                  <a:ext uri="{0D108BD9-81ED-4DB2-BD59-A6C34878D82A}">
                    <a16:rowId xmlns:a16="http://schemas.microsoft.com/office/drawing/2014/main" val="698505015"/>
                  </a:ext>
                </a:extLst>
              </a:tr>
              <a:tr h="73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rgbClr val="000000"/>
                          </a:solidFill>
                          <a:effectLst/>
                          <a:latin typeface="ヒラギノ角ゴ Pro W3"/>
                        </a:rPr>
                        <a:t>医療機器市場開拓</a:t>
                      </a:r>
                      <a:br>
                        <a:rPr lang="en-US" altLang="ja-JP" sz="1200" b="0" i="0" dirty="0">
                          <a:solidFill>
                            <a:srgbClr val="000000"/>
                          </a:solidFill>
                          <a:effectLst/>
                          <a:latin typeface="ヒラギノ角ゴ Pro W3"/>
                        </a:rPr>
                      </a:br>
                      <a:r>
                        <a:rPr lang="ja-JP" altLang="en-US" sz="1200" b="0" i="0" dirty="0">
                          <a:solidFill>
                            <a:srgbClr val="000000"/>
                          </a:solidFill>
                          <a:effectLst/>
                          <a:latin typeface="ヒラギノ角ゴ Pro W3"/>
                        </a:rPr>
                        <a:t>セミナー</a:t>
                      </a:r>
                      <a:endParaRPr kumimoji="1" lang="ja-JP" altLang="en-US" sz="1200" dirty="0"/>
                    </a:p>
                  </a:txBody>
                  <a:tcPr/>
                </a:tc>
                <a:tc>
                  <a:txBody>
                    <a:bodyPr/>
                    <a:lstStyle/>
                    <a:p>
                      <a:pPr algn="ctr"/>
                      <a:r>
                        <a:rPr kumimoji="1" lang="en-US" altLang="ja-JP" sz="1200" dirty="0"/>
                        <a:t>2018</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hlinkClick r:id="rId9"/>
                        </a:rPr>
                        <a:t>https://www.jetro.go.jp/biz/areareports/2018/15e9b79b6a71c6b2.html</a:t>
                      </a:r>
                      <a:r>
                        <a:rPr lang="en-US" altLang="ja-JP" sz="1000" dirty="0"/>
                        <a:t> </a:t>
                      </a:r>
                      <a:br>
                        <a:rPr lang="en-US" altLang="ja-JP" sz="1000" dirty="0"/>
                      </a:br>
                      <a:r>
                        <a:rPr lang="en-US" altLang="ja-JP" sz="1000" dirty="0"/>
                        <a:t>(</a:t>
                      </a:r>
                      <a:r>
                        <a:rPr lang="ja-JP" altLang="en-US" sz="1000" dirty="0"/>
                        <a:t>ダイレクト</a:t>
                      </a:r>
                      <a:r>
                        <a:rPr lang="en-US" altLang="ja-JP" sz="1000" dirty="0"/>
                        <a:t>URL</a:t>
                      </a:r>
                      <a:r>
                        <a:rPr lang="ja-JP" altLang="en-US" sz="1000" dirty="0"/>
                        <a:t>なし</a:t>
                      </a:r>
                      <a:r>
                        <a:rPr lang="en-US" altLang="ja-JP" sz="1000" dirty="0"/>
                        <a:t>)</a:t>
                      </a:r>
                      <a:endParaRPr kumimoji="1" lang="en-US" altLang="ja-JP" sz="1000" dirty="0"/>
                    </a:p>
                  </a:txBody>
                  <a:tcPr/>
                </a:tc>
                <a:extLst>
                  <a:ext uri="{0D108BD9-81ED-4DB2-BD59-A6C34878D82A}">
                    <a16:rowId xmlns:a16="http://schemas.microsoft.com/office/drawing/2014/main" val="88784670"/>
                  </a:ext>
                </a:extLst>
              </a:tr>
              <a:tr h="640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rgbClr val="000000"/>
                          </a:solidFill>
                          <a:effectLst/>
                          <a:latin typeface="ヒラギノ角ゴ Pro W3"/>
                        </a:rPr>
                        <a:t>アフリカ主要企業リスト－西アフリカ英語圏編</a:t>
                      </a:r>
                      <a:endParaRPr kumimoji="1" lang="ja-JP" altLang="en-US" sz="1200" dirty="0"/>
                    </a:p>
                  </a:txBody>
                  <a:tcPr/>
                </a:tc>
                <a:tc>
                  <a:txBody>
                    <a:bodyPr/>
                    <a:lstStyle/>
                    <a:p>
                      <a:pPr algn="ctr"/>
                      <a:r>
                        <a:rPr kumimoji="1" lang="en-US" altLang="ja-JP" sz="1200" dirty="0"/>
                        <a:t>2018</a:t>
                      </a:r>
                      <a:endParaRPr kumimoji="1" lang="ja-JP" altLang="en-US" sz="1200" dirty="0"/>
                    </a:p>
                  </a:txBody>
                  <a:tcPr/>
                </a:tc>
                <a:tc>
                  <a:txBody>
                    <a:bodyPr/>
                    <a:lstStyle/>
                    <a:p>
                      <a:pPr marL="0" indent="0" fontAlgn="ctr">
                        <a:lnSpc>
                          <a:spcPct val="114000"/>
                        </a:lnSpc>
                        <a:spcAft>
                          <a:spcPts val="400"/>
                        </a:spcAft>
                        <a:buFont typeface="Arial" panose="020B0604020202020204" pitchFamily="34" charset="0"/>
                        <a:buNone/>
                      </a:pPr>
                      <a:r>
                        <a:rPr lang="en-US" altLang="ja-JP" sz="1000" dirty="0">
                          <a:hlinkClick r:id="rId10"/>
                        </a:rPr>
                        <a:t>https://www.jetro.go.jp/world/reports/2018/01/a324be199e326fab.html</a:t>
                      </a:r>
                      <a:endParaRPr lang="en-US" altLang="ja-JP" sz="1000" dirty="0"/>
                    </a:p>
                  </a:txBody>
                  <a:tcPr/>
                </a:tc>
                <a:extLst>
                  <a:ext uri="{0D108BD9-81ED-4DB2-BD59-A6C34878D82A}">
                    <a16:rowId xmlns:a16="http://schemas.microsoft.com/office/drawing/2014/main" val="2349958462"/>
                  </a:ext>
                </a:extLst>
              </a:tr>
            </a:tbl>
          </a:graphicData>
        </a:graphic>
      </p:graphicFrame>
    </p:spTree>
    <p:extLst>
      <p:ext uri="{BB962C8B-B14F-4D97-AF65-F5344CB8AC3E}">
        <p14:creationId xmlns:p14="http://schemas.microsoft.com/office/powerpoint/2010/main" val="285786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238105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5" imgW="360" imgH="360" progId="TCLayout.ActiveDocument.1">
                  <p:embed/>
                </p:oleObj>
              </mc:Choice>
              <mc:Fallback>
                <p:oleObj name="think-cellスライド" r:id="rId115" imgW="360" imgH="360" progId="TCLayout.ActiveDocument.1">
                  <p:embed/>
                  <p:pic>
                    <p:nvPicPr>
                      <p:cNvPr id="8" name="Object 7" hidden="1"/>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60" name="テキスト ボックス 59"/>
          <p:cNvSpPr txBox="1"/>
          <p:nvPr/>
        </p:nvSpPr>
        <p:spPr>
          <a:xfrm>
            <a:off x="200470" y="1073181"/>
            <a:ext cx="9505056" cy="65896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mj-ea"/>
                <a:ea typeface="+mj-ea"/>
                <a:cs typeface="Arial" panose="020B0604020202020204" pitchFamily="34" charset="0"/>
              </a:rPr>
              <a:t>ナイジェリアの</a:t>
            </a:r>
            <a:r>
              <a:rPr lang="en-US" altLang="ja-JP" sz="1300" dirty="0">
                <a:latin typeface="+mj-ea"/>
                <a:ea typeface="+mj-ea"/>
                <a:cs typeface="Arial" panose="020B0604020202020204" pitchFamily="34" charset="0"/>
              </a:rPr>
              <a:t>GDP</a:t>
            </a:r>
            <a:r>
              <a:rPr lang="ja-JP" altLang="en-US" sz="1300" dirty="0">
                <a:latin typeface="+mj-ea"/>
                <a:ea typeface="+mj-ea"/>
                <a:cs typeface="Arial" panose="020B0604020202020204" pitchFamily="34" charset="0"/>
              </a:rPr>
              <a:t>は、</a:t>
            </a:r>
            <a:r>
              <a:rPr lang="en-US" altLang="ja-JP" sz="1300" dirty="0">
                <a:latin typeface="+mj-ea"/>
                <a:ea typeface="+mj-ea"/>
                <a:cs typeface="Arial" panose="020B0604020202020204" pitchFamily="34" charset="0"/>
              </a:rPr>
              <a:t>2014</a:t>
            </a:r>
            <a:r>
              <a:rPr lang="ja-JP" altLang="en-US" sz="1300" dirty="0">
                <a:latin typeface="+mj-ea"/>
                <a:ea typeface="+mj-ea"/>
                <a:cs typeface="Arial" panose="020B0604020202020204" pitchFamily="34" charset="0"/>
              </a:rPr>
              <a:t>年に過去最高となる</a:t>
            </a:r>
            <a:r>
              <a:rPr lang="en-US" altLang="ja-JP" sz="1300" dirty="0">
                <a:latin typeface="+mj-ea"/>
                <a:ea typeface="+mj-ea"/>
                <a:cs typeface="Arial" panose="020B0604020202020204" pitchFamily="34" charset="0"/>
              </a:rPr>
              <a:t>8,110</a:t>
            </a:r>
            <a:r>
              <a:rPr lang="ja-JP" altLang="en-US" sz="1300" dirty="0">
                <a:latin typeface="+mj-ea"/>
                <a:ea typeface="+mj-ea"/>
                <a:cs typeface="Arial" panose="020B0604020202020204" pitchFamily="34" charset="0"/>
              </a:rPr>
              <a:t>億米ドルに達しました。新型コロナウイルスのパンデミックによる影響を受け、</a:t>
            </a:r>
            <a:r>
              <a:rPr lang="en-US" altLang="ja-JP" sz="1300" dirty="0">
                <a:latin typeface="+mj-ea"/>
                <a:ea typeface="+mj-ea"/>
                <a:cs typeface="Arial" panose="020B0604020202020204" pitchFamily="34" charset="0"/>
              </a:rPr>
              <a:t>2020</a:t>
            </a:r>
            <a:r>
              <a:rPr lang="ja-JP" altLang="en-US" sz="1300" dirty="0">
                <a:latin typeface="+mj-ea"/>
                <a:ea typeface="+mj-ea"/>
                <a:cs typeface="Arial" panose="020B0604020202020204" pitchFamily="34" charset="0"/>
              </a:rPr>
              <a:t>年には成長率がマイナス</a:t>
            </a:r>
            <a:r>
              <a:rPr lang="en-US" altLang="ja-JP" sz="1300" dirty="0">
                <a:latin typeface="+mj-ea"/>
                <a:ea typeface="+mj-ea"/>
                <a:cs typeface="Arial" panose="020B0604020202020204" pitchFamily="34" charset="0"/>
              </a:rPr>
              <a:t>6.4%</a:t>
            </a:r>
            <a:r>
              <a:rPr lang="ja-JP" altLang="en-US" sz="1300" dirty="0">
                <a:latin typeface="+mj-ea"/>
                <a:ea typeface="+mj-ea"/>
                <a:cs typeface="Arial" panose="020B0604020202020204" pitchFamily="34" charset="0"/>
              </a:rPr>
              <a:t>まで低下しましたが、</a:t>
            </a:r>
            <a:r>
              <a:rPr lang="en-US" altLang="ja-JP" sz="1300" dirty="0">
                <a:latin typeface="+mj-ea"/>
                <a:ea typeface="+mj-ea"/>
                <a:cs typeface="Arial" panose="020B0604020202020204" pitchFamily="34" charset="0"/>
              </a:rPr>
              <a:t>2025</a:t>
            </a:r>
            <a:r>
              <a:rPr lang="ja-JP" altLang="en-US" sz="1300" dirty="0">
                <a:latin typeface="+mj-ea"/>
                <a:ea typeface="+mj-ea"/>
                <a:cs typeface="Arial" panose="020B0604020202020204" pitchFamily="34" charset="0"/>
              </a:rPr>
              <a:t>年にはサービス業、貿易、製造業に牽引される形で成長が見込まれている。</a:t>
            </a:r>
            <a:endParaRPr lang="en-US" altLang="ja-JP" sz="1300" dirty="0">
              <a:latin typeface="+mj-ea"/>
              <a:ea typeface="+mj-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mj-ea"/>
                <a:ea typeface="+mj-ea"/>
                <a:cs typeface="Arial" panose="020B0604020202020204" pitchFamily="34" charset="0"/>
              </a:rPr>
              <a:t>一人当たり名目</a:t>
            </a:r>
            <a:r>
              <a:rPr lang="en-US" altLang="ja-JP" sz="1300" dirty="0">
                <a:latin typeface="+mj-ea"/>
                <a:ea typeface="+mj-ea"/>
                <a:cs typeface="Arial" panose="020B0604020202020204" pitchFamily="34" charset="0"/>
              </a:rPr>
              <a:t>GDP</a:t>
            </a:r>
            <a:r>
              <a:rPr lang="ja-JP" altLang="en-US" sz="1300" dirty="0">
                <a:latin typeface="+mj-ea"/>
                <a:ea typeface="+mj-ea"/>
                <a:cs typeface="Arial" panose="020B0604020202020204" pitchFamily="34" charset="0"/>
              </a:rPr>
              <a:t>は</a:t>
            </a:r>
            <a:r>
              <a:rPr lang="en-US" altLang="ja-JP" sz="1300" dirty="0">
                <a:latin typeface="+mj-ea"/>
                <a:ea typeface="+mj-ea"/>
                <a:cs typeface="Arial" panose="020B0604020202020204" pitchFamily="34" charset="0"/>
              </a:rPr>
              <a:t>2014</a:t>
            </a:r>
            <a:r>
              <a:rPr lang="ja-JP" altLang="en-US" sz="1300" dirty="0">
                <a:latin typeface="+mj-ea"/>
                <a:ea typeface="+mj-ea"/>
                <a:cs typeface="Arial" panose="020B0604020202020204" pitchFamily="34" charset="0"/>
              </a:rPr>
              <a:t>年にピークを迎え、それ以降は減少傾向にあり、</a:t>
            </a:r>
            <a:r>
              <a:rPr lang="en-US" altLang="ja-JP" sz="1300" dirty="0">
                <a:latin typeface="+mj-ea"/>
                <a:ea typeface="+mj-ea"/>
                <a:cs typeface="Arial" panose="020B0604020202020204" pitchFamily="34" charset="0"/>
              </a:rPr>
              <a:t>2025</a:t>
            </a:r>
            <a:r>
              <a:rPr lang="ja-JP" altLang="en-US" sz="1300" dirty="0">
                <a:latin typeface="+mj-ea"/>
                <a:ea typeface="+mj-ea"/>
                <a:cs typeface="Arial" panose="020B0604020202020204" pitchFamily="34" charset="0"/>
              </a:rPr>
              <a:t>年には</a:t>
            </a:r>
            <a:r>
              <a:rPr lang="en-US" altLang="ja-JP" sz="1300" dirty="0">
                <a:latin typeface="+mj-ea"/>
                <a:ea typeface="+mj-ea"/>
                <a:cs typeface="Arial" panose="020B0604020202020204" pitchFamily="34" charset="0"/>
              </a:rPr>
              <a:t>1,199</a:t>
            </a:r>
            <a:r>
              <a:rPr lang="ja-JP" altLang="en-US" sz="1300" dirty="0">
                <a:latin typeface="+mj-ea"/>
                <a:ea typeface="+mj-ea"/>
                <a:cs typeface="Arial" panose="020B0604020202020204" pitchFamily="34" charset="0"/>
              </a:rPr>
              <a:t>米ドルになる見込みであった。</a:t>
            </a: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フリーフォーム 43">
            <a:extLst>
              <a:ext uri="{FF2B5EF4-FFF2-40B4-BE49-F238E27FC236}">
                <a16:creationId xmlns:a16="http://schemas.microsoft.com/office/drawing/2014/main" id="{C3C70443-AC9E-24DF-96D4-7AA71B10CABF}"/>
              </a:ext>
            </a:extLst>
          </p:cNvPr>
          <p:cNvSpPr/>
          <p:nvPr/>
        </p:nvSpPr>
        <p:spPr>
          <a:xfrm>
            <a:off x="7870655" y="2231057"/>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10" name="フリーフォーム 50">
            <a:extLst>
              <a:ext uri="{FF2B5EF4-FFF2-40B4-BE49-F238E27FC236}">
                <a16:creationId xmlns:a16="http://schemas.microsoft.com/office/drawing/2014/main" id="{F6FA5D53-590F-BDBF-8C52-4EF7A6961B87}"/>
              </a:ext>
            </a:extLst>
          </p:cNvPr>
          <p:cNvSpPr/>
          <p:nvPr/>
        </p:nvSpPr>
        <p:spPr>
          <a:xfrm>
            <a:off x="7833321" y="4725144"/>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11" name="テキスト ボックス 10">
            <a:extLst>
              <a:ext uri="{FF2B5EF4-FFF2-40B4-BE49-F238E27FC236}">
                <a16:creationId xmlns:a16="http://schemas.microsoft.com/office/drawing/2014/main" id="{C7E5F0A8-1644-B48F-1D02-F308364C0229}"/>
              </a:ext>
            </a:extLst>
          </p:cNvPr>
          <p:cNvSpPr txBox="1"/>
          <p:nvPr/>
        </p:nvSpPr>
        <p:spPr>
          <a:xfrm>
            <a:off x="8265368" y="2204864"/>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片側の 2 つの角を丸めた四角形 49">
            <a:extLst>
              <a:ext uri="{FF2B5EF4-FFF2-40B4-BE49-F238E27FC236}">
                <a16:creationId xmlns:a16="http://schemas.microsoft.com/office/drawing/2014/main" id="{CD3E20A1-23E4-AF84-0FE1-9DFC549EA609}"/>
              </a:ext>
            </a:extLst>
          </p:cNvPr>
          <p:cNvSpPr/>
          <p:nvPr/>
        </p:nvSpPr>
        <p:spPr>
          <a:xfrm>
            <a:off x="8265368" y="2780928"/>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285.003</a:t>
            </a:r>
            <a:endParaRPr lang="ja-JP" altLang="en-US" sz="2000" b="1" spc="-5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a:p>
            <a:pPr algn="ctr"/>
            <a:r>
              <a:rPr lang="ja-JP" altLang="en-US" sz="140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40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endParaRPr lang="ja-JP" altLang="en-US" sz="1200" b="1" noProof="1">
              <a:solidFill>
                <a:srgbClr val="000000"/>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129240F7-F46C-2468-D421-20523C7D858E}"/>
              </a:ext>
            </a:extLst>
          </p:cNvPr>
          <p:cNvSpPr txBox="1"/>
          <p:nvPr/>
        </p:nvSpPr>
        <p:spPr>
          <a:xfrm>
            <a:off x="8218660" y="4703170"/>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52">
            <a:extLst>
              <a:ext uri="{FF2B5EF4-FFF2-40B4-BE49-F238E27FC236}">
                <a16:creationId xmlns:a16="http://schemas.microsoft.com/office/drawing/2014/main" id="{398DD055-F17C-5CF3-1451-0B60C6EF83DA}"/>
              </a:ext>
            </a:extLst>
          </p:cNvPr>
          <p:cNvSpPr/>
          <p:nvPr/>
        </p:nvSpPr>
        <p:spPr>
          <a:xfrm>
            <a:off x="8218660" y="5351788"/>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1</a:t>
            </a:r>
            <a:r>
              <a:rPr lang="ja-JP" altLang="en-US" sz="20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a:t>
            </a:r>
            <a:r>
              <a:rPr lang="en-US" altLang="ja-JP" sz="20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199.623</a:t>
            </a:r>
            <a:r>
              <a:rPr lang="en-US" altLang="ja-JP" sz="12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 </a:t>
            </a:r>
          </a:p>
          <a:p>
            <a:pPr algn="ctr"/>
            <a:r>
              <a:rPr lang="ja-JP" altLang="en-US" sz="14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4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a:t>
            </a:r>
            <a:endParaRPr lang="ja-JP" altLang="en-US" sz="24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p:txBody>
      </p:sp>
      <p:grpSp>
        <p:nvGrpSpPr>
          <p:cNvPr id="16" name="グループ化 7">
            <a:extLst>
              <a:ext uri="{FF2B5EF4-FFF2-40B4-BE49-F238E27FC236}">
                <a16:creationId xmlns:a16="http://schemas.microsoft.com/office/drawing/2014/main" id="{EB6ED13A-F0EB-94F5-9C8E-208FAE870C25}"/>
              </a:ext>
            </a:extLst>
          </p:cNvPr>
          <p:cNvGrpSpPr/>
          <p:nvPr/>
        </p:nvGrpSpPr>
        <p:grpSpPr>
          <a:xfrm>
            <a:off x="632520" y="1844824"/>
            <a:ext cx="8640960" cy="288032"/>
            <a:chOff x="4803500" y="2113806"/>
            <a:chExt cx="5626916" cy="288032"/>
          </a:xfrm>
        </p:grpSpPr>
        <p:cxnSp>
          <p:nvCxnSpPr>
            <p:cNvPr id="17" name="直線コネクタ 16">
              <a:extLst>
                <a:ext uri="{FF2B5EF4-FFF2-40B4-BE49-F238E27FC236}">
                  <a16:creationId xmlns:a16="http://schemas.microsoft.com/office/drawing/2014/main" id="{BE8F765D-4EF5-C9E0-FCD1-D81AF47402BF}"/>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00A3F82F-4E37-389E-4A44-BE9586EAC4B0}"/>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名目</a:t>
              </a:r>
              <a:r>
                <a:rPr lang="en-US" altLang="ja-JP" sz="1200" dirty="0">
                  <a:solidFill>
                    <a:srgbClr val="000000"/>
                  </a:solidFill>
                  <a:latin typeface="Arial Black" pitchFamily="34" charset="0"/>
                  <a:ea typeface="HGP創英角ｺﾞｼｯｸUB" pitchFamily="50" charset="-128"/>
                </a:rPr>
                <a:t>GDP</a:t>
              </a:r>
              <a:r>
                <a:rPr lang="ja-JP" altLang="en-US" sz="1200" dirty="0">
                  <a:solidFill>
                    <a:srgbClr val="000000"/>
                  </a:solidFill>
                  <a:latin typeface="Arial Black" pitchFamily="34" charset="0"/>
                  <a:ea typeface="HGP創英角ｺﾞｼｯｸUB" pitchFamily="50" charset="-128"/>
                </a:rPr>
                <a:t>および実質</a:t>
              </a:r>
              <a:r>
                <a:rPr lang="en-US" altLang="ja-JP" sz="1200" dirty="0">
                  <a:solidFill>
                    <a:srgbClr val="000000"/>
                  </a:solidFill>
                  <a:latin typeface="Arial Black" pitchFamily="34" charset="0"/>
                  <a:ea typeface="HGP創英角ｺﾞｼｯｸUB" pitchFamily="50" charset="-128"/>
                </a:rPr>
                <a:t>GDP</a:t>
              </a:r>
              <a:r>
                <a:rPr lang="ja-JP" altLang="en-US" sz="1200" dirty="0">
                  <a:solidFill>
                    <a:srgbClr val="000000"/>
                  </a:solidFill>
                  <a:latin typeface="Arial Black" pitchFamily="34" charset="0"/>
                  <a:ea typeface="HGP創英角ｺﾞｼｯｸUB" pitchFamily="50" charset="-128"/>
                </a:rPr>
                <a:t>成長率</a:t>
              </a:r>
            </a:p>
          </p:txBody>
        </p:sp>
      </p:grpSp>
      <p:grpSp>
        <p:nvGrpSpPr>
          <p:cNvPr id="23" name="グループ化 7">
            <a:extLst>
              <a:ext uri="{FF2B5EF4-FFF2-40B4-BE49-F238E27FC236}">
                <a16:creationId xmlns:a16="http://schemas.microsoft.com/office/drawing/2014/main" id="{C1A2608D-FFDF-A7B2-2098-C61F5C6E15BA}"/>
              </a:ext>
            </a:extLst>
          </p:cNvPr>
          <p:cNvGrpSpPr/>
          <p:nvPr/>
        </p:nvGrpSpPr>
        <p:grpSpPr>
          <a:xfrm>
            <a:off x="632520" y="4293096"/>
            <a:ext cx="8640960" cy="288032"/>
            <a:chOff x="4803500" y="2113806"/>
            <a:chExt cx="5626916" cy="288032"/>
          </a:xfrm>
        </p:grpSpPr>
        <p:cxnSp>
          <p:nvCxnSpPr>
            <p:cNvPr id="43" name="直線コネクタ 42">
              <a:extLst>
                <a:ext uri="{FF2B5EF4-FFF2-40B4-BE49-F238E27FC236}">
                  <a16:creationId xmlns:a16="http://schemas.microsoft.com/office/drawing/2014/main" id="{AB5B243A-8BD7-A8AF-513B-78F28886965E}"/>
                </a:ext>
              </a:extLst>
            </p:cNvPr>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45" name="Rectangle 6">
              <a:extLst>
                <a:ext uri="{FF2B5EF4-FFF2-40B4-BE49-F238E27FC236}">
                  <a16:creationId xmlns:a16="http://schemas.microsoft.com/office/drawing/2014/main" id="{1B660DDF-3631-87E2-7F96-4AB3C9F01BED}"/>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zh-TW" altLang="en-US" sz="1200" dirty="0">
                  <a:solidFill>
                    <a:srgbClr val="000000"/>
                  </a:solidFill>
                  <a:latin typeface="Arial Black" pitchFamily="34" charset="0"/>
                  <a:ea typeface="HGP創英角ｺﾞｼｯｸUB" pitchFamily="50" charset="-128"/>
                </a:rPr>
                <a:t>一人</a:t>
              </a:r>
              <a:r>
                <a:rPr lang="ja-JP" altLang="en-US" sz="1200" dirty="0">
                  <a:solidFill>
                    <a:srgbClr val="000000"/>
                  </a:solidFill>
                  <a:latin typeface="Arial Black" pitchFamily="34" charset="0"/>
                  <a:ea typeface="HGP創英角ｺﾞｼｯｸUB" pitchFamily="50" charset="-128"/>
                </a:rPr>
                <a:t>当たり名目</a:t>
              </a:r>
              <a:r>
                <a:rPr lang="en-US" altLang="zh-TW" sz="1200" dirty="0">
                  <a:solidFill>
                    <a:srgbClr val="000000"/>
                  </a:solidFill>
                  <a:latin typeface="Arial Black" pitchFamily="34" charset="0"/>
                  <a:ea typeface="HGP創英角ｺﾞｼｯｸUB" pitchFamily="50" charset="-128"/>
                </a:rPr>
                <a:t>GDP</a:t>
              </a:r>
            </a:p>
          </p:txBody>
        </p:sp>
      </p:grpSp>
      <p:graphicFrame>
        <p:nvGraphicFramePr>
          <p:cNvPr id="44" name="Chart 43">
            <a:extLst>
              <a:ext uri="{FF2B5EF4-FFF2-40B4-BE49-F238E27FC236}">
                <a16:creationId xmlns:a16="http://schemas.microsoft.com/office/drawing/2014/main" id="{162253CD-37F8-8DF4-0672-D787061C6E13}"/>
              </a:ext>
            </a:extLst>
          </p:cNvPr>
          <p:cNvGraphicFramePr/>
          <p:nvPr>
            <p:custDataLst>
              <p:tags r:id="rId3"/>
            </p:custDataLst>
            <p:extLst>
              <p:ext uri="{D42A27DB-BD31-4B8C-83A1-F6EECF244321}">
                <p14:modId xmlns:p14="http://schemas.microsoft.com/office/powerpoint/2010/main" val="2255405695"/>
              </p:ext>
            </p:extLst>
          </p:nvPr>
        </p:nvGraphicFramePr>
        <p:xfrm>
          <a:off x="222250" y="2238375"/>
          <a:ext cx="8202613" cy="1873250"/>
        </p:xfrm>
        <a:graphic>
          <a:graphicData uri="http://schemas.openxmlformats.org/drawingml/2006/chart">
            <c:chart xmlns:c="http://schemas.openxmlformats.org/drawingml/2006/chart" xmlns:r="http://schemas.openxmlformats.org/officeDocument/2006/relationships" r:id="rId117"/>
          </a:graphicData>
        </a:graphic>
      </p:graphicFrame>
      <p:cxnSp>
        <p:nvCxnSpPr>
          <p:cNvPr id="208" name="Straight Connector 207">
            <a:extLst>
              <a:ext uri="{FF2B5EF4-FFF2-40B4-BE49-F238E27FC236}">
                <a16:creationId xmlns:a16="http://schemas.microsoft.com/office/drawing/2014/main" id="{9F71B414-3548-F34C-BFAB-67CC876847FE}"/>
              </a:ext>
            </a:extLst>
          </p:cNvPr>
          <p:cNvCxnSpPr/>
          <p:nvPr>
            <p:custDataLst>
              <p:tags r:id="rId4"/>
            </p:custDataLst>
          </p:nvPr>
        </p:nvCxnSpPr>
        <p:spPr bwMode="auto">
          <a:xfrm>
            <a:off x="4335463" y="2925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50C94691-9AB5-5777-56A9-A549AF3A4CA8}"/>
              </a:ext>
            </a:extLst>
          </p:cNvPr>
          <p:cNvCxnSpPr/>
          <p:nvPr>
            <p:custDataLst>
              <p:tags r:id="rId5"/>
            </p:custDataLst>
          </p:nvPr>
        </p:nvCxnSpPr>
        <p:spPr bwMode="auto">
          <a:xfrm>
            <a:off x="2622550" y="3414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DF4ECD41-4C44-6DFA-8A20-AB5AC3CB6B1D}"/>
              </a:ext>
            </a:extLst>
          </p:cNvPr>
          <p:cNvCxnSpPr/>
          <p:nvPr>
            <p:custDataLst>
              <p:tags r:id="rId6"/>
            </p:custDataLst>
          </p:nvPr>
        </p:nvCxnSpPr>
        <p:spPr bwMode="auto">
          <a:xfrm>
            <a:off x="909638" y="3724275"/>
            <a:ext cx="0" cy="93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D41A6463-9860-33FC-3E14-2405245BD86F}"/>
              </a:ext>
            </a:extLst>
          </p:cNvPr>
          <p:cNvCxnSpPr/>
          <p:nvPr>
            <p:custDataLst>
              <p:tags r:id="rId7"/>
            </p:custDataLst>
          </p:nvPr>
        </p:nvCxnSpPr>
        <p:spPr bwMode="auto">
          <a:xfrm>
            <a:off x="2051050" y="3600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C3890325-2B55-2F8D-6F12-8B485BCBADEC}"/>
              </a:ext>
            </a:extLst>
          </p:cNvPr>
          <p:cNvCxnSpPr/>
          <p:nvPr>
            <p:custDataLst>
              <p:tags r:id="rId8"/>
            </p:custDataLst>
          </p:nvPr>
        </p:nvCxnSpPr>
        <p:spPr bwMode="auto">
          <a:xfrm>
            <a:off x="4049713" y="3019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2E80F566-8677-F08E-4044-987B07474596}"/>
              </a:ext>
            </a:extLst>
          </p:cNvPr>
          <p:cNvCxnSpPr>
            <a:cxnSpLocks/>
          </p:cNvCxnSpPr>
          <p:nvPr>
            <p:custDataLst>
              <p:tags r:id="rId9"/>
            </p:custDataLst>
          </p:nvPr>
        </p:nvCxnSpPr>
        <p:spPr bwMode="auto">
          <a:xfrm>
            <a:off x="1195388" y="3714751"/>
            <a:ext cx="0" cy="98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B18D18F8-4889-59EB-163C-5FE486661DA1}"/>
              </a:ext>
            </a:extLst>
          </p:cNvPr>
          <p:cNvCxnSpPr/>
          <p:nvPr>
            <p:custDataLst>
              <p:tags r:id="rId10"/>
            </p:custDataLst>
          </p:nvPr>
        </p:nvCxnSpPr>
        <p:spPr bwMode="auto">
          <a:xfrm>
            <a:off x="3479800" y="3254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C371EC4F-D4F6-31FF-986C-7107EA5229CE}"/>
              </a:ext>
            </a:extLst>
          </p:cNvPr>
          <p:cNvCxnSpPr/>
          <p:nvPr>
            <p:custDataLst>
              <p:tags r:id="rId11"/>
            </p:custDataLst>
          </p:nvPr>
        </p:nvCxnSpPr>
        <p:spPr bwMode="auto">
          <a:xfrm>
            <a:off x="2336800" y="3521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A072C013-611A-ECEF-2A26-DE996B123EB3}"/>
              </a:ext>
            </a:extLst>
          </p:cNvPr>
          <p:cNvCxnSpPr/>
          <p:nvPr>
            <p:custDataLst>
              <p:tags r:id="rId12"/>
            </p:custDataLst>
          </p:nvPr>
        </p:nvCxnSpPr>
        <p:spPr bwMode="auto">
          <a:xfrm>
            <a:off x="1481138" y="3671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681DF9CB-5F1B-8AB2-1399-B9106CF8710E}"/>
              </a:ext>
            </a:extLst>
          </p:cNvPr>
          <p:cNvCxnSpPr/>
          <p:nvPr>
            <p:custDataLst>
              <p:tags r:id="rId13"/>
            </p:custDataLst>
          </p:nvPr>
        </p:nvCxnSpPr>
        <p:spPr bwMode="auto">
          <a:xfrm>
            <a:off x="6334125" y="2909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CCCEF478-2CA9-AD9C-3557-12A6DEA33481}"/>
              </a:ext>
            </a:extLst>
          </p:cNvPr>
          <p:cNvCxnSpPr/>
          <p:nvPr>
            <p:custDataLst>
              <p:tags r:id="rId14"/>
            </p:custDataLst>
          </p:nvPr>
        </p:nvCxnSpPr>
        <p:spPr bwMode="auto">
          <a:xfrm>
            <a:off x="2908300" y="3327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6A2D6012-30CC-5500-F87B-FAE7F98BE734}"/>
              </a:ext>
            </a:extLst>
          </p:cNvPr>
          <p:cNvCxnSpPr/>
          <p:nvPr>
            <p:custDataLst>
              <p:tags r:id="rId15"/>
            </p:custDataLst>
          </p:nvPr>
        </p:nvCxnSpPr>
        <p:spPr bwMode="auto">
          <a:xfrm>
            <a:off x="1766888" y="3654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0D1D5886-9792-3017-1E35-6C768CA973DD}"/>
              </a:ext>
            </a:extLst>
          </p:cNvPr>
          <p:cNvCxnSpPr/>
          <p:nvPr>
            <p:custDataLst>
              <p:tags r:id="rId16"/>
            </p:custDataLst>
          </p:nvPr>
        </p:nvCxnSpPr>
        <p:spPr bwMode="auto">
          <a:xfrm>
            <a:off x="4621213" y="2816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B205E7FF-EA3A-CB58-AF5C-281A60BBDB5F}"/>
              </a:ext>
            </a:extLst>
          </p:cNvPr>
          <p:cNvCxnSpPr/>
          <p:nvPr>
            <p:custDataLst>
              <p:tags r:id="rId17"/>
            </p:custDataLst>
          </p:nvPr>
        </p:nvCxnSpPr>
        <p:spPr bwMode="auto">
          <a:xfrm>
            <a:off x="4906963" y="2706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22FF8CD8-34DF-D7DE-69F8-13F9107AFDEF}"/>
              </a:ext>
            </a:extLst>
          </p:cNvPr>
          <p:cNvCxnSpPr/>
          <p:nvPr>
            <p:custDataLst>
              <p:tags r:id="rId18"/>
            </p:custDataLst>
          </p:nvPr>
        </p:nvCxnSpPr>
        <p:spPr bwMode="auto">
          <a:xfrm>
            <a:off x="5192713" y="2870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BE99D6F9-68E7-809B-BB73-D200E6F03877}"/>
              </a:ext>
            </a:extLst>
          </p:cNvPr>
          <p:cNvCxnSpPr/>
          <p:nvPr>
            <p:custDataLst>
              <p:tags r:id="rId19"/>
            </p:custDataLst>
          </p:nvPr>
        </p:nvCxnSpPr>
        <p:spPr bwMode="auto">
          <a:xfrm>
            <a:off x="5476875" y="3049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B4836981-39E8-3B75-71B4-8E30C69DC4DE}"/>
              </a:ext>
            </a:extLst>
          </p:cNvPr>
          <p:cNvCxnSpPr/>
          <p:nvPr>
            <p:custDataLst>
              <p:tags r:id="rId20"/>
            </p:custDataLst>
          </p:nvPr>
        </p:nvCxnSpPr>
        <p:spPr bwMode="auto">
          <a:xfrm>
            <a:off x="5762625" y="3108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E72D41A9-F6C9-62E4-323E-44C9BE3654C3}"/>
              </a:ext>
            </a:extLst>
          </p:cNvPr>
          <p:cNvCxnSpPr/>
          <p:nvPr>
            <p:custDataLst>
              <p:tags r:id="rId21"/>
            </p:custDataLst>
          </p:nvPr>
        </p:nvCxnSpPr>
        <p:spPr bwMode="auto">
          <a:xfrm>
            <a:off x="6048375" y="3016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536D75BB-17AB-F3E1-9690-CE0198761850}"/>
              </a:ext>
            </a:extLst>
          </p:cNvPr>
          <p:cNvCxnSpPr/>
          <p:nvPr>
            <p:custDataLst>
              <p:tags r:id="rId22"/>
            </p:custDataLst>
          </p:nvPr>
        </p:nvCxnSpPr>
        <p:spPr bwMode="auto">
          <a:xfrm>
            <a:off x="6619875" y="3009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E924C3F8-CBCE-7930-9927-B21954DE6A80}"/>
              </a:ext>
            </a:extLst>
          </p:cNvPr>
          <p:cNvCxnSpPr/>
          <p:nvPr>
            <p:custDataLst>
              <p:tags r:id="rId23"/>
            </p:custDataLst>
          </p:nvPr>
        </p:nvCxnSpPr>
        <p:spPr bwMode="auto">
          <a:xfrm>
            <a:off x="6905625" y="2994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E8585ED6-2687-AD31-05E3-97A0F6F7F49E}"/>
              </a:ext>
            </a:extLst>
          </p:cNvPr>
          <p:cNvCxnSpPr/>
          <p:nvPr>
            <p:custDataLst>
              <p:tags r:id="rId24"/>
            </p:custDataLst>
          </p:nvPr>
        </p:nvCxnSpPr>
        <p:spPr bwMode="auto">
          <a:xfrm>
            <a:off x="7475538" y="3167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73FADA5-6ECF-3455-36B0-AF600F24055D}"/>
              </a:ext>
            </a:extLst>
          </p:cNvPr>
          <p:cNvCxnSpPr/>
          <p:nvPr>
            <p:custDataLst>
              <p:tags r:id="rId25"/>
            </p:custDataLst>
          </p:nvPr>
        </p:nvCxnSpPr>
        <p:spPr bwMode="auto">
          <a:xfrm>
            <a:off x="7761288" y="350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6A934C88-B369-6D53-B635-6C29129A3359}"/>
              </a:ext>
            </a:extLst>
          </p:cNvPr>
          <p:cNvCxnSpPr/>
          <p:nvPr>
            <p:custDataLst>
              <p:tags r:id="rId26"/>
            </p:custDataLst>
          </p:nvPr>
        </p:nvCxnSpPr>
        <p:spPr bwMode="auto">
          <a:xfrm>
            <a:off x="7189788" y="2941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5" name="Text Placeholder 12">
            <a:extLst>
              <a:ext uri="{FF2B5EF4-FFF2-40B4-BE49-F238E27FC236}">
                <a16:creationId xmlns:a16="http://schemas.microsoft.com/office/drawing/2014/main" id="{654077E3-011B-1EB0-CA70-0E34C94ABBC8}"/>
              </a:ext>
            </a:extLst>
          </p:cNvPr>
          <p:cNvSpPr>
            <a:spLocks noGrp="1"/>
          </p:cNvSpPr>
          <p:nvPr>
            <p:custDataLst>
              <p:tags r:id="rId27"/>
            </p:custDataLst>
          </p:nvPr>
        </p:nvSpPr>
        <p:spPr bwMode="auto">
          <a:xfrm>
            <a:off x="226695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latin typeface="MS PGothic" panose="020B0600070205080204" pitchFamily="34" charset="-128"/>
                <a:ea typeface="MS PGothic" panose="020B0600070205080204" pitchFamily="34" charset="-128"/>
              </a:rPr>
              <a:pPr algn="ctr">
                <a:spcBef>
                  <a:spcPct val="0"/>
                </a:spcBef>
                <a:spcAft>
                  <a:spcPct val="0"/>
                </a:spcAft>
              </a:pPr>
              <a:t>05</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59" name="テキスト プレースホルダ 9">
            <a:extLst>
              <a:ext uri="{FF2B5EF4-FFF2-40B4-BE49-F238E27FC236}">
                <a16:creationId xmlns:a16="http://schemas.microsoft.com/office/drawing/2014/main" id="{96370BCD-3E24-4AB3-63C6-2A3785F0B29B}"/>
              </a:ext>
            </a:extLst>
          </p:cNvPr>
          <p:cNvSpPr>
            <a:spLocks/>
          </p:cNvSpPr>
          <p:nvPr>
            <p:custDataLst>
              <p:tags r:id="rId28"/>
            </p:custDataLst>
          </p:nvPr>
        </p:nvSpPr>
        <p:spPr bwMode="gray">
          <a:xfrm>
            <a:off x="2519363" y="30162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E548D3-72B8-4985-93EC-34BAFC87912B}" type="datetime'''''6''''''''''''''''''''''''''''''''''''.''''7'''''''''''''''">
              <a:rPr lang="en-US" altLang="en-US" sz="1000" smtClean="0">
                <a:effectLst/>
                <a:sym typeface="+mn-lt"/>
              </a:rPr>
              <a:pPr marL="0" lvl="0" indent="0" algn="ctr">
                <a:spcBef>
                  <a:spcPct val="0"/>
                </a:spcBef>
                <a:buNone/>
              </a:pPr>
              <a:t>6.7</a:t>
            </a:fld>
            <a:endParaRPr kumimoji="1" lang="en-US" altLang="ja-JP" sz="1000" dirty="0">
              <a:sym typeface="+mn-lt"/>
            </a:endParaRPr>
          </a:p>
        </p:txBody>
      </p:sp>
      <p:sp>
        <p:nvSpPr>
          <p:cNvPr id="94" name="Text Placeholder 12">
            <a:extLst>
              <a:ext uri="{FF2B5EF4-FFF2-40B4-BE49-F238E27FC236}">
                <a16:creationId xmlns:a16="http://schemas.microsoft.com/office/drawing/2014/main" id="{2631327B-61E1-EEE1-B01D-D2373D977183}"/>
              </a:ext>
            </a:extLst>
          </p:cNvPr>
          <p:cNvSpPr>
            <a:spLocks noGrp="1"/>
          </p:cNvSpPr>
          <p:nvPr>
            <p:custDataLst>
              <p:tags r:id="rId29"/>
            </p:custDataLst>
          </p:nvPr>
        </p:nvSpPr>
        <p:spPr bwMode="auto">
          <a:xfrm>
            <a:off x="255270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latin typeface="MS PGothic" panose="020B0600070205080204" pitchFamily="34" charset="-128"/>
                <a:ea typeface="MS PGothic" panose="020B0600070205080204" pitchFamily="34" charset="-128"/>
              </a:rPr>
              <a:pPr algn="ctr">
                <a:spcBef>
                  <a:spcPct val="0"/>
                </a:spcBef>
                <a:spcAft>
                  <a:spcPct val="0"/>
                </a:spcAft>
              </a:pPr>
              <a:t>06</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60" name="テキスト プレースホルダ 9">
            <a:extLst>
              <a:ext uri="{FF2B5EF4-FFF2-40B4-BE49-F238E27FC236}">
                <a16:creationId xmlns:a16="http://schemas.microsoft.com/office/drawing/2014/main" id="{7303C093-EF64-87FF-622C-1AFE9A6FCD80}"/>
              </a:ext>
            </a:extLst>
          </p:cNvPr>
          <p:cNvSpPr>
            <a:spLocks/>
          </p:cNvSpPr>
          <p:nvPr>
            <p:custDataLst>
              <p:tags r:id="rId30"/>
            </p:custDataLst>
          </p:nvPr>
        </p:nvSpPr>
        <p:spPr bwMode="gray">
          <a:xfrm>
            <a:off x="2805113" y="29892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07B837-5198-48CA-B810-083430DDC460}" type="datetime'7''''.''''''''''''''''''''''''''''''''''''''''''''''3'''''">
              <a:rPr lang="en-US" altLang="en-US" sz="1000" smtClean="0">
                <a:effectLst/>
                <a:sym typeface="+mn-lt"/>
              </a:rPr>
              <a:pPr marL="0" lvl="0" indent="0" algn="ctr">
                <a:spcBef>
                  <a:spcPct val="0"/>
                </a:spcBef>
                <a:buNone/>
              </a:pPr>
              <a:t>7.3</a:t>
            </a:fld>
            <a:endParaRPr kumimoji="1" lang="en-US" altLang="ja-JP" sz="1000" dirty="0">
              <a:sym typeface="+mn-lt"/>
            </a:endParaRPr>
          </a:p>
        </p:txBody>
      </p:sp>
      <p:sp>
        <p:nvSpPr>
          <p:cNvPr id="96" name="Text Placeholder 12">
            <a:extLst>
              <a:ext uri="{FF2B5EF4-FFF2-40B4-BE49-F238E27FC236}">
                <a16:creationId xmlns:a16="http://schemas.microsoft.com/office/drawing/2014/main" id="{0EDC0DC4-07C0-D931-7257-B69087AE59BE}"/>
              </a:ext>
            </a:extLst>
          </p:cNvPr>
          <p:cNvSpPr>
            <a:spLocks noGrp="1"/>
          </p:cNvSpPr>
          <p:nvPr>
            <p:custDataLst>
              <p:tags r:id="rId31"/>
            </p:custDataLst>
          </p:nvPr>
        </p:nvSpPr>
        <p:spPr bwMode="auto">
          <a:xfrm>
            <a:off x="283845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latin typeface="MS PGothic" panose="020B0600070205080204" pitchFamily="34" charset="-128"/>
                <a:ea typeface="MS PGothic" panose="020B0600070205080204" pitchFamily="34" charset="-128"/>
              </a:rPr>
              <a:pPr algn="ctr">
                <a:spcBef>
                  <a:spcPct val="0"/>
                </a:spcBef>
                <a:spcAft>
                  <a:spcPct val="0"/>
                </a:spcAft>
              </a:pPr>
              <a:t>07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224" name="テキスト プレースホルダ 9">
            <a:extLst>
              <a:ext uri="{FF2B5EF4-FFF2-40B4-BE49-F238E27FC236}">
                <a16:creationId xmlns:a16="http://schemas.microsoft.com/office/drawing/2014/main" id="{353BA4D9-9075-55DD-F143-D19D4B97CFF9}"/>
              </a:ext>
            </a:extLst>
          </p:cNvPr>
          <p:cNvSpPr>
            <a:spLocks/>
          </p:cNvSpPr>
          <p:nvPr>
            <p:custDataLst>
              <p:tags r:id="rId32"/>
            </p:custDataLst>
          </p:nvPr>
        </p:nvSpPr>
        <p:spPr bwMode="gray">
          <a:xfrm>
            <a:off x="3071813" y="34734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060605-EF74-443E-BBB7-BAAF634AD1FD}" type="datetime'4''''''''''''7''''''''''''''''''2'''''''''''''''''''''">
              <a:rPr lang="en-US" altLang="en-US" sz="1000" smtClean="0">
                <a:effectLst/>
                <a:sym typeface="+mn-lt"/>
              </a:rPr>
              <a:pPr marL="0" lvl="0" indent="0" algn="ctr">
                <a:spcBef>
                  <a:spcPct val="0"/>
                </a:spcBef>
                <a:buNone/>
              </a:pPr>
              <a:t>472</a:t>
            </a:fld>
            <a:endParaRPr kumimoji="1" lang="en-US" altLang="ja-JP" sz="1000" dirty="0">
              <a:sym typeface="+mn-lt"/>
            </a:endParaRPr>
          </a:p>
        </p:txBody>
      </p:sp>
      <p:sp useBgFill="1">
        <p:nvSpPr>
          <p:cNvPr id="261" name="テキスト プレースホルダ 9">
            <a:extLst>
              <a:ext uri="{FF2B5EF4-FFF2-40B4-BE49-F238E27FC236}">
                <a16:creationId xmlns:a16="http://schemas.microsoft.com/office/drawing/2014/main" id="{C8633977-68D5-8406-961B-264737001369}"/>
              </a:ext>
            </a:extLst>
          </p:cNvPr>
          <p:cNvSpPr>
            <a:spLocks/>
          </p:cNvSpPr>
          <p:nvPr>
            <p:custDataLst>
              <p:tags r:id="rId33"/>
            </p:custDataLst>
          </p:nvPr>
        </p:nvSpPr>
        <p:spPr bwMode="gray">
          <a:xfrm>
            <a:off x="3090863" y="29940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28643E-6430-4D94-A49A-3ECF42D56876}" type="datetime'''''''''''''''''''7''''''''''''''.''''''''''''''2'''''">
              <a:rPr lang="en-US" altLang="en-US" sz="1000" smtClean="0">
                <a:effectLst/>
                <a:sym typeface="+mn-lt"/>
              </a:rPr>
              <a:pPr marL="0" lvl="0" indent="0" algn="ctr">
                <a:spcBef>
                  <a:spcPct val="0"/>
                </a:spcBef>
                <a:buNone/>
              </a:pPr>
              <a:t>7.2</a:t>
            </a:fld>
            <a:endParaRPr kumimoji="1" lang="en-US" altLang="ja-JP" sz="1000" dirty="0">
              <a:sym typeface="+mn-lt"/>
            </a:endParaRPr>
          </a:p>
        </p:txBody>
      </p:sp>
      <p:sp>
        <p:nvSpPr>
          <p:cNvPr id="99" name="Text Placeholder 12">
            <a:extLst>
              <a:ext uri="{FF2B5EF4-FFF2-40B4-BE49-F238E27FC236}">
                <a16:creationId xmlns:a16="http://schemas.microsoft.com/office/drawing/2014/main" id="{711BEC2D-8B29-6047-CA4B-B87D67A350A8}"/>
              </a:ext>
            </a:extLst>
          </p:cNvPr>
          <p:cNvSpPr>
            <a:spLocks noGrp="1"/>
          </p:cNvSpPr>
          <p:nvPr>
            <p:custDataLst>
              <p:tags r:id="rId34"/>
            </p:custDataLst>
          </p:nvPr>
        </p:nvSpPr>
        <p:spPr bwMode="auto">
          <a:xfrm>
            <a:off x="312420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latin typeface="MS PGothic" panose="020B0600070205080204" pitchFamily="34" charset="-128"/>
                <a:ea typeface="MS PGothic" panose="020B0600070205080204" pitchFamily="34" charset="-128"/>
              </a:rPr>
              <a:pPr algn="ctr">
                <a:spcBef>
                  <a:spcPct val="0"/>
                </a:spcBef>
                <a:spcAft>
                  <a:spcPct val="0"/>
                </a:spcAft>
              </a:pPr>
              <a:t>08</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62" name="テキスト プレースホルダ 9">
            <a:extLst>
              <a:ext uri="{FF2B5EF4-FFF2-40B4-BE49-F238E27FC236}">
                <a16:creationId xmlns:a16="http://schemas.microsoft.com/office/drawing/2014/main" id="{A1A3D4F5-10BE-549C-22EC-F28C88F903B6}"/>
              </a:ext>
            </a:extLst>
          </p:cNvPr>
          <p:cNvSpPr>
            <a:spLocks/>
          </p:cNvSpPr>
          <p:nvPr>
            <p:custDataLst>
              <p:tags r:id="rId35"/>
            </p:custDataLst>
          </p:nvPr>
        </p:nvSpPr>
        <p:spPr bwMode="gray">
          <a:xfrm>
            <a:off x="3375025" y="29400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D2A970-B886-4434-A9D1-0AF0CDBDE57A}" type="datetime'''''''''''''''''''''''8''''''''''''.''''4'''''''''''''''''''">
              <a:rPr lang="en-US" altLang="en-US" sz="1000" smtClean="0">
                <a:effectLst/>
                <a:sym typeface="+mn-lt"/>
              </a:rPr>
              <a:pPr marL="0" lvl="0" indent="0" algn="ctr">
                <a:spcBef>
                  <a:spcPct val="0"/>
                </a:spcBef>
                <a:buNone/>
              </a:pPr>
              <a:t>8.4</a:t>
            </a:fld>
            <a:endParaRPr kumimoji="1" lang="en-US" altLang="ja-JP" sz="1000" dirty="0">
              <a:sym typeface="+mn-lt"/>
            </a:endParaRPr>
          </a:p>
        </p:txBody>
      </p:sp>
      <p:sp>
        <p:nvSpPr>
          <p:cNvPr id="48" name="Text Placeholder 12">
            <a:extLst>
              <a:ext uri="{FF2B5EF4-FFF2-40B4-BE49-F238E27FC236}">
                <a16:creationId xmlns:a16="http://schemas.microsoft.com/office/drawing/2014/main" id="{492EBB95-F543-05C4-1CB8-7EF749540CBD}"/>
              </a:ext>
            </a:extLst>
          </p:cNvPr>
          <p:cNvSpPr>
            <a:spLocks noGrp="1"/>
          </p:cNvSpPr>
          <p:nvPr>
            <p:custDataLst>
              <p:tags r:id="rId36"/>
            </p:custDataLst>
          </p:nvPr>
        </p:nvSpPr>
        <p:spPr bwMode="auto">
          <a:xfrm>
            <a:off x="340995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latin typeface="MS PGothic" panose="020B0600070205080204" pitchFamily="34" charset="-128"/>
                <a:ea typeface="MS PGothic" panose="020B0600070205080204" pitchFamily="34" charset="-128"/>
              </a:rPr>
              <a:pPr algn="ctr">
                <a:spcBef>
                  <a:spcPct val="0"/>
                </a:spcBef>
                <a:spcAft>
                  <a:spcPct val="0"/>
                </a:spcAft>
              </a:pPr>
              <a:t>09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237" name="テキスト プレースホルダ 9">
            <a:extLst>
              <a:ext uri="{FF2B5EF4-FFF2-40B4-BE49-F238E27FC236}">
                <a16:creationId xmlns:a16="http://schemas.microsoft.com/office/drawing/2014/main" id="{02AD1848-8C48-40C3-1AF9-967151B5CC50}"/>
              </a:ext>
            </a:extLst>
          </p:cNvPr>
          <p:cNvSpPr>
            <a:spLocks/>
          </p:cNvSpPr>
          <p:nvPr>
            <p:custDataLst>
              <p:tags r:id="rId37"/>
            </p:custDataLst>
          </p:nvPr>
        </p:nvSpPr>
        <p:spPr bwMode="gray">
          <a:xfrm>
            <a:off x="3641725" y="3435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07D899-8AFA-4AAC-A886-EE911A4389D7}" type="datetime'5''''''''''''''''''''''''''''''''''''2''''''7'''">
              <a:rPr lang="en-US" altLang="en-US" sz="1000" smtClean="0">
                <a:effectLst/>
                <a:sym typeface="+mn-lt"/>
              </a:rPr>
              <a:pPr marL="0" lvl="0" indent="0" algn="ctr">
                <a:spcBef>
                  <a:spcPct val="0"/>
                </a:spcBef>
                <a:buNone/>
              </a:pPr>
              <a:t>527</a:t>
            </a:fld>
            <a:endParaRPr kumimoji="1" lang="en-US" altLang="ja-JP" sz="1000" dirty="0">
              <a:sym typeface="+mn-lt"/>
            </a:endParaRPr>
          </a:p>
        </p:txBody>
      </p:sp>
      <p:sp useBgFill="1">
        <p:nvSpPr>
          <p:cNvPr id="263" name="テキスト プレースホルダ 9">
            <a:extLst>
              <a:ext uri="{FF2B5EF4-FFF2-40B4-BE49-F238E27FC236}">
                <a16:creationId xmlns:a16="http://schemas.microsoft.com/office/drawing/2014/main" id="{C2C25C12-97F3-2269-0854-20BF49846B3A}"/>
              </a:ext>
            </a:extLst>
          </p:cNvPr>
          <p:cNvSpPr>
            <a:spLocks/>
          </p:cNvSpPr>
          <p:nvPr>
            <p:custDataLst>
              <p:tags r:id="rId38"/>
            </p:custDataLst>
          </p:nvPr>
        </p:nvSpPr>
        <p:spPr bwMode="gray">
          <a:xfrm>
            <a:off x="3625850" y="2801938"/>
            <a:ext cx="27940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879F4E-E70B-4F75-A7D7-C9F114BCA241}" type="datetime'''''''''11''''''.''''''3'''''''''''">
              <a:rPr lang="en-US" altLang="en-US" sz="1000" smtClean="0">
                <a:effectLst/>
                <a:sym typeface="+mn-lt"/>
              </a:rPr>
              <a:pPr marL="0" lvl="0" indent="0" algn="ctr">
                <a:spcBef>
                  <a:spcPct val="0"/>
                </a:spcBef>
                <a:buNone/>
              </a:pPr>
              <a:t>11.3</a:t>
            </a:fld>
            <a:endParaRPr kumimoji="1" lang="en-US" altLang="ja-JP" sz="1000" dirty="0">
              <a:sym typeface="+mn-lt"/>
            </a:endParaRPr>
          </a:p>
        </p:txBody>
      </p:sp>
      <p:sp>
        <p:nvSpPr>
          <p:cNvPr id="105" name="Text Placeholder 12">
            <a:extLst>
              <a:ext uri="{FF2B5EF4-FFF2-40B4-BE49-F238E27FC236}">
                <a16:creationId xmlns:a16="http://schemas.microsoft.com/office/drawing/2014/main" id="{A872D68A-6234-BF7E-5462-D298F99EA47D}"/>
              </a:ext>
            </a:extLst>
          </p:cNvPr>
          <p:cNvSpPr>
            <a:spLocks noGrp="1"/>
          </p:cNvSpPr>
          <p:nvPr>
            <p:custDataLst>
              <p:tags r:id="rId39"/>
            </p:custDataLst>
          </p:nvPr>
        </p:nvSpPr>
        <p:spPr bwMode="auto">
          <a:xfrm>
            <a:off x="369411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latin typeface="MS PGothic" panose="020B0600070205080204" pitchFamily="34" charset="-128"/>
                <a:ea typeface="MS PGothic" panose="020B0600070205080204" pitchFamily="34" charset="-128"/>
              </a:rPr>
              <a:pPr algn="ctr">
                <a:spcBef>
                  <a:spcPct val="0"/>
                </a:spcBef>
                <a:spcAft>
                  <a:spcPct val="0"/>
                </a:spcAft>
              </a:pPr>
              <a:t>10</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160" name="テキスト プレースホルダ 9">
            <a:extLst>
              <a:ext uri="{FF2B5EF4-FFF2-40B4-BE49-F238E27FC236}">
                <a16:creationId xmlns:a16="http://schemas.microsoft.com/office/drawing/2014/main" id="{DEB6AE24-32EF-13C2-B225-3299CEB66DCD}"/>
              </a:ext>
            </a:extLst>
          </p:cNvPr>
          <p:cNvSpPr>
            <a:spLocks/>
          </p:cNvSpPr>
          <p:nvPr>
            <p:custDataLst>
              <p:tags r:id="rId40"/>
            </p:custDataLst>
          </p:nvPr>
        </p:nvSpPr>
        <p:spPr bwMode="gray">
          <a:xfrm>
            <a:off x="3946525" y="3103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BB846C-AD17-4317-9A42-6944BBD7A6FB}" type="datetime'''''''''4''''''''''''''.''''9'''''">
              <a:rPr lang="en-US" altLang="en-US" sz="1000" smtClean="0">
                <a:effectLst/>
                <a:sym typeface="+mn-lt"/>
              </a:rPr>
              <a:pPr marL="0" lvl="0" indent="0" algn="ctr">
                <a:spcBef>
                  <a:spcPct val="0"/>
                </a:spcBef>
                <a:buNone/>
              </a:pPr>
              <a:t>4.9</a:t>
            </a:fld>
            <a:endParaRPr kumimoji="1" lang="en-US" altLang="ja-JP" sz="1000" dirty="0">
              <a:sym typeface="+mn-lt"/>
            </a:endParaRPr>
          </a:p>
        </p:txBody>
      </p:sp>
      <p:sp>
        <p:nvSpPr>
          <p:cNvPr id="107" name="Text Placeholder 12">
            <a:extLst>
              <a:ext uri="{FF2B5EF4-FFF2-40B4-BE49-F238E27FC236}">
                <a16:creationId xmlns:a16="http://schemas.microsoft.com/office/drawing/2014/main" id="{B8435DF8-7233-EE16-658B-468FED7669B5}"/>
              </a:ext>
            </a:extLst>
          </p:cNvPr>
          <p:cNvSpPr>
            <a:spLocks noGrp="1"/>
          </p:cNvSpPr>
          <p:nvPr>
            <p:custDataLst>
              <p:tags r:id="rId41"/>
            </p:custDataLst>
          </p:nvPr>
        </p:nvSpPr>
        <p:spPr bwMode="auto">
          <a:xfrm>
            <a:off x="397986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latin typeface="MS PGothic" panose="020B0600070205080204" pitchFamily="34" charset="-128"/>
                <a:ea typeface="MS PGothic" panose="020B0600070205080204" pitchFamily="34" charset="-128"/>
              </a:rPr>
              <a:pPr algn="ctr">
                <a:spcBef>
                  <a:spcPct val="0"/>
                </a:spcBef>
                <a:spcAft>
                  <a:spcPct val="0"/>
                </a:spcAft>
              </a:pPr>
              <a:t>11</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55" name="テキスト プレースホルダ 9">
            <a:extLst>
              <a:ext uri="{FF2B5EF4-FFF2-40B4-BE49-F238E27FC236}">
                <a16:creationId xmlns:a16="http://schemas.microsoft.com/office/drawing/2014/main" id="{EC328FC8-67FD-E28E-C406-95433D88A53C}"/>
              </a:ext>
            </a:extLst>
          </p:cNvPr>
          <p:cNvSpPr>
            <a:spLocks/>
          </p:cNvSpPr>
          <p:nvPr>
            <p:custDataLst>
              <p:tags r:id="rId42"/>
            </p:custDataLst>
          </p:nvPr>
        </p:nvSpPr>
        <p:spPr bwMode="gray">
          <a:xfrm>
            <a:off x="1343025" y="2643188"/>
            <a:ext cx="27940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26547B-5B80-4AE4-95E0-59AE93B427A2}" type="datetime'''1''4''''''''''.''''6'''''''''''''''''''''">
              <a:rPr lang="en-US" altLang="en-US" sz="1000" smtClean="0">
                <a:effectLst/>
                <a:sym typeface="+mn-lt"/>
              </a:rPr>
              <a:pPr marL="0" lvl="0" indent="0" algn="ctr">
                <a:spcBef>
                  <a:spcPct val="0"/>
                </a:spcBef>
                <a:buNone/>
              </a:pPr>
              <a:t>14.6</a:t>
            </a:fld>
            <a:endParaRPr kumimoji="1" lang="en-US" altLang="ja-JP" sz="1000" dirty="0">
              <a:sym typeface="+mn-lt"/>
            </a:endParaRPr>
          </a:p>
        </p:txBody>
      </p:sp>
      <p:sp>
        <p:nvSpPr>
          <p:cNvPr id="108" name="Text Placeholder 12">
            <a:extLst>
              <a:ext uri="{FF2B5EF4-FFF2-40B4-BE49-F238E27FC236}">
                <a16:creationId xmlns:a16="http://schemas.microsoft.com/office/drawing/2014/main" id="{43D1AEE2-BD2C-AC00-48E8-58D1417BF0C6}"/>
              </a:ext>
            </a:extLst>
          </p:cNvPr>
          <p:cNvSpPr>
            <a:spLocks noGrp="1"/>
          </p:cNvSpPr>
          <p:nvPr>
            <p:custDataLst>
              <p:tags r:id="rId43"/>
            </p:custDataLst>
          </p:nvPr>
        </p:nvSpPr>
        <p:spPr bwMode="auto">
          <a:xfrm>
            <a:off x="426561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latin typeface="MS PGothic" panose="020B0600070205080204" pitchFamily="34" charset="-128"/>
                <a:ea typeface="MS PGothic" panose="020B0600070205080204" pitchFamily="34" charset="-128"/>
              </a:rPr>
              <a:pPr algn="ctr">
                <a:spcBef>
                  <a:spcPct val="0"/>
                </a:spcBef>
                <a:spcAft>
                  <a:spcPct val="0"/>
                </a:spcAft>
              </a:pPr>
              <a:t>12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61" name="Text Placeholder 12">
            <a:extLst>
              <a:ext uri="{FF2B5EF4-FFF2-40B4-BE49-F238E27FC236}">
                <a16:creationId xmlns:a16="http://schemas.microsoft.com/office/drawing/2014/main" id="{2841B7EF-9D7E-8884-D6E8-0E1F1F89CC38}"/>
              </a:ext>
            </a:extLst>
          </p:cNvPr>
          <p:cNvSpPr>
            <a:spLocks noGrp="1"/>
          </p:cNvSpPr>
          <p:nvPr>
            <p:custDataLst>
              <p:tags r:id="rId44"/>
            </p:custDataLst>
          </p:nvPr>
        </p:nvSpPr>
        <p:spPr bwMode="auto">
          <a:xfrm>
            <a:off x="325438" y="2163763"/>
            <a:ext cx="5159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sym typeface="+mn-lt"/>
              </a:rPr>
              <a:t>（</a:t>
            </a:r>
            <a:r>
              <a:rPr kumimoji="0" lang="en-US" altLang="ja-JP" sz="800" b="0" dirty="0">
                <a:sym typeface="+mn-lt"/>
              </a:rPr>
              <a:t>10</a:t>
            </a:r>
            <a:r>
              <a:rPr kumimoji="0" lang="ja-JP" altLang="en-US" sz="800" b="0" dirty="0">
                <a:sym typeface="+mn-lt"/>
              </a:rPr>
              <a:t>億</a:t>
            </a:r>
            <a:r>
              <a:rPr kumimoji="0" lang="en-US" altLang="ja-JP" sz="800" b="0" dirty="0">
                <a:sym typeface="+mn-lt"/>
              </a:rPr>
              <a:t>US$</a:t>
            </a:r>
            <a:r>
              <a:rPr kumimoji="0" lang="ja-JP" altLang="en-US" sz="800" b="0" dirty="0">
                <a:sym typeface="+mn-lt"/>
              </a:rPr>
              <a:t>）</a:t>
            </a:r>
          </a:p>
        </p:txBody>
      </p:sp>
      <p:sp useBgFill="1">
        <p:nvSpPr>
          <p:cNvPr id="264" name="テキスト プレースホルダ 9">
            <a:extLst>
              <a:ext uri="{FF2B5EF4-FFF2-40B4-BE49-F238E27FC236}">
                <a16:creationId xmlns:a16="http://schemas.microsoft.com/office/drawing/2014/main" id="{1AF66A72-A7BE-5B09-AC29-AED0FD5B6410}"/>
              </a:ext>
            </a:extLst>
          </p:cNvPr>
          <p:cNvSpPr>
            <a:spLocks/>
          </p:cNvSpPr>
          <p:nvPr>
            <p:custDataLst>
              <p:tags r:id="rId45"/>
            </p:custDataLst>
          </p:nvPr>
        </p:nvSpPr>
        <p:spPr bwMode="gray">
          <a:xfrm>
            <a:off x="4518025" y="30797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C8C27B-A2C7-4E31-A426-FD17B8463214}" type="datetime'''''''''''5''''.''''''''''''''''''''''''''''''''''''4'">
              <a:rPr lang="en-US" altLang="en-US" sz="1000" smtClean="0">
                <a:effectLst/>
                <a:sym typeface="+mn-lt"/>
              </a:rPr>
              <a:pPr marL="0" lvl="0" indent="0" algn="ctr">
                <a:spcBef>
                  <a:spcPct val="0"/>
                </a:spcBef>
                <a:buNone/>
              </a:pPr>
              <a:t>5.4</a:t>
            </a:fld>
            <a:endParaRPr kumimoji="1" lang="en-US" altLang="ja-JP" sz="1000" dirty="0">
              <a:sym typeface="+mn-lt"/>
            </a:endParaRPr>
          </a:p>
        </p:txBody>
      </p:sp>
      <p:sp>
        <p:nvSpPr>
          <p:cNvPr id="110" name="Text Placeholder 12">
            <a:extLst>
              <a:ext uri="{FF2B5EF4-FFF2-40B4-BE49-F238E27FC236}">
                <a16:creationId xmlns:a16="http://schemas.microsoft.com/office/drawing/2014/main" id="{C3134C53-4C24-534D-EE67-39C9AD91097F}"/>
              </a:ext>
            </a:extLst>
          </p:cNvPr>
          <p:cNvSpPr>
            <a:spLocks noGrp="1"/>
          </p:cNvSpPr>
          <p:nvPr>
            <p:custDataLst>
              <p:tags r:id="rId46"/>
            </p:custDataLst>
          </p:nvPr>
        </p:nvSpPr>
        <p:spPr bwMode="auto">
          <a:xfrm>
            <a:off x="455136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latin typeface="MS PGothic" panose="020B0600070205080204" pitchFamily="34" charset="-128"/>
                <a:ea typeface="MS PGothic" panose="020B0600070205080204" pitchFamily="34" charset="-128"/>
              </a:rPr>
              <a:pPr algn="ctr">
                <a:spcBef>
                  <a:spcPct val="0"/>
                </a:spcBef>
                <a:spcAft>
                  <a:spcPct val="0"/>
                </a:spcAft>
              </a:pPr>
              <a:t>13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0" name="Text Placeholder 12">
            <a:extLst>
              <a:ext uri="{FF2B5EF4-FFF2-40B4-BE49-F238E27FC236}">
                <a16:creationId xmlns:a16="http://schemas.microsoft.com/office/drawing/2014/main" id="{8D535DFC-282F-6ECC-5413-13C74A426108}"/>
              </a:ext>
            </a:extLst>
          </p:cNvPr>
          <p:cNvSpPr>
            <a:spLocks noGrp="1"/>
          </p:cNvSpPr>
          <p:nvPr>
            <p:custDataLst>
              <p:tags r:id="rId47"/>
            </p:custDataLst>
          </p:nvPr>
        </p:nvSpPr>
        <p:spPr bwMode="auto">
          <a:xfrm>
            <a:off x="8164513" y="2163763"/>
            <a:ext cx="114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r">
              <a:spcBef>
                <a:spcPct val="0"/>
              </a:spcBef>
              <a:spcAft>
                <a:spcPct val="0"/>
              </a:spcAft>
            </a:pPr>
            <a:r>
              <a:rPr kumimoji="0" lang="ja-JP" altLang="en-US" sz="800" b="0" noProof="1">
                <a:latin typeface="MS PGothic" panose="020B0600070205080204" pitchFamily="34" charset="-128"/>
                <a:ea typeface="MS PGothic" panose="020B0600070205080204" pitchFamily="34" charset="-128"/>
                <a:sym typeface="+mn-lt"/>
              </a:rPr>
              <a:t>(%)</a:t>
            </a:r>
          </a:p>
        </p:txBody>
      </p:sp>
      <p:sp useBgFill="1">
        <p:nvSpPr>
          <p:cNvPr id="265" name="テキスト プレースホルダ 9">
            <a:extLst>
              <a:ext uri="{FF2B5EF4-FFF2-40B4-BE49-F238E27FC236}">
                <a16:creationId xmlns:a16="http://schemas.microsoft.com/office/drawing/2014/main" id="{0CD886A6-A88E-C9AB-9E36-070520EBBEC1}"/>
              </a:ext>
            </a:extLst>
          </p:cNvPr>
          <p:cNvSpPr>
            <a:spLocks/>
          </p:cNvSpPr>
          <p:nvPr>
            <p:custDataLst>
              <p:tags r:id="rId48"/>
            </p:custDataLst>
          </p:nvPr>
        </p:nvSpPr>
        <p:spPr bwMode="gray">
          <a:xfrm>
            <a:off x="4803775" y="30368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72C86C-85B4-4FC8-B810-C74CB703AE26}" type="datetime'''6''''''''''''''''''''.''''''3'''''''''''''''''''''">
              <a:rPr lang="en-US" altLang="en-US" sz="1000" smtClean="0">
                <a:effectLst/>
                <a:sym typeface="+mn-lt"/>
              </a:rPr>
              <a:pPr marL="0" lvl="0" indent="0" algn="ctr">
                <a:spcBef>
                  <a:spcPct val="0"/>
                </a:spcBef>
                <a:buNone/>
              </a:pPr>
              <a:t>6.3</a:t>
            </a:fld>
            <a:endParaRPr kumimoji="1" lang="en-US" altLang="ja-JP" sz="1000" dirty="0">
              <a:sym typeface="+mn-lt"/>
            </a:endParaRPr>
          </a:p>
        </p:txBody>
      </p:sp>
      <p:sp>
        <p:nvSpPr>
          <p:cNvPr id="111" name="Text Placeholder 12">
            <a:extLst>
              <a:ext uri="{FF2B5EF4-FFF2-40B4-BE49-F238E27FC236}">
                <a16:creationId xmlns:a16="http://schemas.microsoft.com/office/drawing/2014/main" id="{90818B76-9A33-820F-7FB9-56DE0DBA89B8}"/>
              </a:ext>
            </a:extLst>
          </p:cNvPr>
          <p:cNvSpPr>
            <a:spLocks noGrp="1"/>
          </p:cNvSpPr>
          <p:nvPr>
            <p:custDataLst>
              <p:tags r:id="rId49"/>
            </p:custDataLst>
          </p:nvPr>
        </p:nvSpPr>
        <p:spPr bwMode="auto">
          <a:xfrm>
            <a:off x="483711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latin typeface="MS PGothic" panose="020B0600070205080204" pitchFamily="34" charset="-128"/>
                <a:ea typeface="MS PGothic" panose="020B0600070205080204" pitchFamily="34" charset="-128"/>
              </a:rPr>
              <a:pPr algn="ctr">
                <a:spcBef>
                  <a:spcPct val="0"/>
                </a:spcBef>
                <a:spcAft>
                  <a:spcPct val="0"/>
                </a:spcAft>
              </a:pPr>
              <a:t>14</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54" name="テキスト プレースホルダ 9">
            <a:extLst>
              <a:ext uri="{FF2B5EF4-FFF2-40B4-BE49-F238E27FC236}">
                <a16:creationId xmlns:a16="http://schemas.microsoft.com/office/drawing/2014/main" id="{A82580FD-2F37-9647-BF91-9B30B792E017}"/>
              </a:ext>
            </a:extLst>
          </p:cNvPr>
          <p:cNvSpPr>
            <a:spLocks/>
          </p:cNvSpPr>
          <p:nvPr>
            <p:custDataLst>
              <p:tags r:id="rId50"/>
            </p:custDataLst>
          </p:nvPr>
        </p:nvSpPr>
        <p:spPr bwMode="gray">
          <a:xfrm>
            <a:off x="806450" y="30749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F62E24-37D1-48C3-9F4C-5D0740E667D4}" type="datetime'''''''''''''''''''''''''5''''''.''''''''''''''''''''5'''''">
              <a:rPr lang="en-US" altLang="en-US" sz="1000" smtClean="0">
                <a:effectLst/>
                <a:sym typeface="+mn-lt"/>
              </a:rPr>
              <a:pPr marL="0" lvl="0" indent="0" algn="ctr">
                <a:spcBef>
                  <a:spcPct val="0"/>
                </a:spcBef>
                <a:buNone/>
              </a:pPr>
              <a:t>5.5</a:t>
            </a:fld>
            <a:endParaRPr kumimoji="1" lang="en-US" altLang="ja-JP" sz="1000" dirty="0">
              <a:sym typeface="+mn-lt"/>
            </a:endParaRPr>
          </a:p>
        </p:txBody>
      </p:sp>
      <p:sp useBgFill="1">
        <p:nvSpPr>
          <p:cNvPr id="266" name="テキスト プレースホルダ 9">
            <a:extLst>
              <a:ext uri="{FF2B5EF4-FFF2-40B4-BE49-F238E27FC236}">
                <a16:creationId xmlns:a16="http://schemas.microsoft.com/office/drawing/2014/main" id="{E3B698EF-ACEB-6019-E57E-81858A02CF5A}"/>
              </a:ext>
            </a:extLst>
          </p:cNvPr>
          <p:cNvSpPr>
            <a:spLocks/>
          </p:cNvSpPr>
          <p:nvPr>
            <p:custDataLst>
              <p:tags r:id="rId51"/>
            </p:custDataLst>
          </p:nvPr>
        </p:nvSpPr>
        <p:spPr bwMode="gray">
          <a:xfrm>
            <a:off x="5087938" y="32099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29625F-863C-49AF-BC9B-E50CA5A74E7B}" type="datetime'''''''''''''''''2''''''''''''.''''''''''''''''''''7'''''''''''">
              <a:rPr lang="en-US" altLang="en-US" sz="1000" smtClean="0">
                <a:effectLst/>
                <a:sym typeface="+mn-lt"/>
              </a:rPr>
              <a:pPr marL="0" lvl="0" indent="0" algn="ctr">
                <a:spcBef>
                  <a:spcPct val="0"/>
                </a:spcBef>
                <a:buNone/>
              </a:pPr>
              <a:t>2.7</a:t>
            </a:fld>
            <a:endParaRPr kumimoji="1" lang="en-US" altLang="ja-JP" sz="1000" dirty="0">
              <a:sym typeface="+mn-lt"/>
            </a:endParaRPr>
          </a:p>
        </p:txBody>
      </p:sp>
      <p:sp>
        <p:nvSpPr>
          <p:cNvPr id="113" name="Text Placeholder 12">
            <a:extLst>
              <a:ext uri="{FF2B5EF4-FFF2-40B4-BE49-F238E27FC236}">
                <a16:creationId xmlns:a16="http://schemas.microsoft.com/office/drawing/2014/main" id="{31171197-2F90-D0AC-6913-2556DAF9CB99}"/>
              </a:ext>
            </a:extLst>
          </p:cNvPr>
          <p:cNvSpPr>
            <a:spLocks noGrp="1"/>
          </p:cNvSpPr>
          <p:nvPr>
            <p:custDataLst>
              <p:tags r:id="rId52"/>
            </p:custDataLst>
          </p:nvPr>
        </p:nvSpPr>
        <p:spPr bwMode="auto">
          <a:xfrm>
            <a:off x="5122863"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latin typeface="MS PGothic" panose="020B0600070205080204" pitchFamily="34" charset="-128"/>
                <a:ea typeface="MS PGothic" panose="020B0600070205080204" pitchFamily="34" charset="-128"/>
              </a:rPr>
              <a:pPr algn="ctr">
                <a:spcBef>
                  <a:spcPct val="0"/>
                </a:spcBef>
                <a:spcAft>
                  <a:spcPct val="0"/>
                </a:spcAft>
              </a:pPr>
              <a:t>15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62" name="Text Placeholder 12">
            <a:extLst>
              <a:ext uri="{FF2B5EF4-FFF2-40B4-BE49-F238E27FC236}">
                <a16:creationId xmlns:a16="http://schemas.microsoft.com/office/drawing/2014/main" id="{FE19AFFE-8FD7-14E3-1A6D-3107EA4EE370}"/>
              </a:ext>
            </a:extLst>
          </p:cNvPr>
          <p:cNvSpPr>
            <a:spLocks noGrp="1"/>
          </p:cNvSpPr>
          <p:nvPr>
            <p:custDataLst>
              <p:tags r:id="rId53"/>
            </p:custDataLst>
          </p:nvPr>
        </p:nvSpPr>
        <p:spPr bwMode="auto">
          <a:xfrm>
            <a:off x="776288" y="3971925"/>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latin typeface="MS PGothic" panose="020B0600070205080204" pitchFamily="34" charset="-128"/>
                <a:ea typeface="MS PGothic" panose="020B0600070205080204" pitchFamily="34" charset="-128"/>
              </a:rPr>
              <a:pPr algn="ctr">
                <a:spcBef>
                  <a:spcPct val="0"/>
                </a:spcBef>
                <a:spcAft>
                  <a:spcPct val="0"/>
                </a:spcAft>
              </a:pPr>
              <a:t>2000</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161" name="テキスト プレースホルダ 9">
            <a:extLst>
              <a:ext uri="{FF2B5EF4-FFF2-40B4-BE49-F238E27FC236}">
                <a16:creationId xmlns:a16="http://schemas.microsoft.com/office/drawing/2014/main" id="{867F8FA2-1E67-54BB-65A7-86545486BE79}"/>
              </a:ext>
            </a:extLst>
          </p:cNvPr>
          <p:cNvSpPr>
            <a:spLocks/>
          </p:cNvSpPr>
          <p:nvPr>
            <p:custDataLst>
              <p:tags r:id="rId54"/>
            </p:custDataLst>
          </p:nvPr>
        </p:nvSpPr>
        <p:spPr bwMode="gray">
          <a:xfrm>
            <a:off x="5353050" y="3413125"/>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69A153-6B3C-4664-8733-002645E19F02}"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14" name="Text Placeholder 12">
            <a:extLst>
              <a:ext uri="{FF2B5EF4-FFF2-40B4-BE49-F238E27FC236}">
                <a16:creationId xmlns:a16="http://schemas.microsoft.com/office/drawing/2014/main" id="{F1E661C2-846B-BE2E-D764-3DC675BA2564}"/>
              </a:ext>
            </a:extLst>
          </p:cNvPr>
          <p:cNvSpPr>
            <a:spLocks noGrp="1"/>
          </p:cNvSpPr>
          <p:nvPr>
            <p:custDataLst>
              <p:tags r:id="rId55"/>
            </p:custDataLst>
          </p:nvPr>
        </p:nvSpPr>
        <p:spPr bwMode="auto">
          <a:xfrm>
            <a:off x="540702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latin typeface="MS PGothic" panose="020B0600070205080204" pitchFamily="34" charset="-128"/>
                <a:ea typeface="MS PGothic" panose="020B0600070205080204" pitchFamily="34" charset="-128"/>
              </a:rPr>
              <a:pPr algn="ctr">
                <a:spcBef>
                  <a:spcPct val="0"/>
                </a:spcBef>
                <a:spcAft>
                  <a:spcPct val="0"/>
                </a:spcAft>
              </a:pPr>
              <a:t>16</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159" name="テキスト プレースホルダ 9">
            <a:extLst>
              <a:ext uri="{FF2B5EF4-FFF2-40B4-BE49-F238E27FC236}">
                <a16:creationId xmlns:a16="http://schemas.microsoft.com/office/drawing/2014/main" id="{AF7D6AB6-F1FD-D93F-5658-CDCAF7F93208}"/>
              </a:ext>
            </a:extLst>
          </p:cNvPr>
          <p:cNvSpPr>
            <a:spLocks/>
          </p:cNvSpPr>
          <p:nvPr>
            <p:custDataLst>
              <p:tags r:id="rId56"/>
            </p:custDataLst>
          </p:nvPr>
        </p:nvSpPr>
        <p:spPr bwMode="gray">
          <a:xfrm>
            <a:off x="1092200" y="30194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427A91-6B7F-4F2C-8FA5-82E724F34F38}" type="datetime'''''''''''''''''''''''''''''''''6''''''''.''''''''''''7'">
              <a:rPr lang="en-US" altLang="en-US" sz="1000" smtClean="0">
                <a:effectLst/>
                <a:sym typeface="+mn-lt"/>
              </a:rPr>
              <a:pPr marL="0" lvl="0" indent="0" algn="ctr">
                <a:spcBef>
                  <a:spcPct val="0"/>
                </a:spcBef>
                <a:buNone/>
              </a:pPr>
              <a:t>6.7</a:t>
            </a:fld>
            <a:endParaRPr kumimoji="1" lang="en-US" altLang="ja-JP" sz="1000" dirty="0">
              <a:sym typeface="+mn-lt"/>
            </a:endParaRPr>
          </a:p>
        </p:txBody>
      </p:sp>
      <p:sp useBgFill="1">
        <p:nvSpPr>
          <p:cNvPr id="267" name="テキスト プレースホルダ 9">
            <a:extLst>
              <a:ext uri="{FF2B5EF4-FFF2-40B4-BE49-F238E27FC236}">
                <a16:creationId xmlns:a16="http://schemas.microsoft.com/office/drawing/2014/main" id="{F39142B2-E3D3-27A5-41EF-5AFB2532675B}"/>
              </a:ext>
            </a:extLst>
          </p:cNvPr>
          <p:cNvSpPr>
            <a:spLocks/>
          </p:cNvSpPr>
          <p:nvPr>
            <p:custDataLst>
              <p:tags r:id="rId57"/>
            </p:custDataLst>
          </p:nvPr>
        </p:nvSpPr>
        <p:spPr bwMode="gray">
          <a:xfrm>
            <a:off x="5659438" y="32972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76B12D-D55C-4711-A4A3-FFC81E5C3671}"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19" name="Text Placeholder 12">
            <a:extLst>
              <a:ext uri="{FF2B5EF4-FFF2-40B4-BE49-F238E27FC236}">
                <a16:creationId xmlns:a16="http://schemas.microsoft.com/office/drawing/2014/main" id="{6C43E514-7B84-E601-E691-DBE1BF1CB008}"/>
              </a:ext>
            </a:extLst>
          </p:cNvPr>
          <p:cNvSpPr>
            <a:spLocks noGrp="1"/>
          </p:cNvSpPr>
          <p:nvPr>
            <p:custDataLst>
              <p:tags r:id="rId58"/>
            </p:custDataLst>
          </p:nvPr>
        </p:nvSpPr>
        <p:spPr bwMode="auto">
          <a:xfrm>
            <a:off x="569277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latin typeface="MS PGothic" panose="020B0600070205080204" pitchFamily="34" charset="-128"/>
                <a:ea typeface="MS PGothic" panose="020B0600070205080204" pitchFamily="34" charset="-128"/>
              </a:rPr>
              <a:pPr algn="ctr">
                <a:spcBef>
                  <a:spcPct val="0"/>
                </a:spcBef>
                <a:spcAft>
                  <a:spcPct val="0"/>
                </a:spcAft>
              </a:pPr>
              <a:t>17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7" name="Text Placeholder 12">
            <a:extLst>
              <a:ext uri="{FF2B5EF4-FFF2-40B4-BE49-F238E27FC236}">
                <a16:creationId xmlns:a16="http://schemas.microsoft.com/office/drawing/2014/main" id="{E20A8B84-7275-FD54-A963-04F6FA4F15B0}"/>
              </a:ext>
            </a:extLst>
          </p:cNvPr>
          <p:cNvSpPr>
            <a:spLocks noGrp="1"/>
          </p:cNvSpPr>
          <p:nvPr>
            <p:custDataLst>
              <p:tags r:id="rId59"/>
            </p:custDataLst>
          </p:nvPr>
        </p:nvSpPr>
        <p:spPr bwMode="auto">
          <a:xfrm>
            <a:off x="112553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latin typeface="MS PGothic" panose="020B0600070205080204" pitchFamily="34" charset="-128"/>
                <a:ea typeface="MS PGothic" panose="020B0600070205080204" pitchFamily="34" charset="-128"/>
              </a:rPr>
              <a:pPr algn="ctr">
                <a:spcBef>
                  <a:spcPct val="0"/>
                </a:spcBef>
                <a:spcAft>
                  <a:spcPct val="0"/>
                </a:spcAft>
              </a:pPr>
              <a:t>01</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68" name="テキスト プレースホルダ 9">
            <a:extLst>
              <a:ext uri="{FF2B5EF4-FFF2-40B4-BE49-F238E27FC236}">
                <a16:creationId xmlns:a16="http://schemas.microsoft.com/office/drawing/2014/main" id="{DB1DC1F7-388C-8C10-13E8-9B2CA5706773}"/>
              </a:ext>
            </a:extLst>
          </p:cNvPr>
          <p:cNvSpPr>
            <a:spLocks/>
          </p:cNvSpPr>
          <p:nvPr>
            <p:custDataLst>
              <p:tags r:id="rId60"/>
            </p:custDataLst>
          </p:nvPr>
        </p:nvSpPr>
        <p:spPr bwMode="gray">
          <a:xfrm>
            <a:off x="5945188" y="32448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BC62FA-6D52-4BBE-9A99-5641A1128880}"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03" name="Text Placeholder 12">
            <a:extLst>
              <a:ext uri="{FF2B5EF4-FFF2-40B4-BE49-F238E27FC236}">
                <a16:creationId xmlns:a16="http://schemas.microsoft.com/office/drawing/2014/main" id="{2BEBC58A-1CAF-EC31-960E-ADE22A161BD2}"/>
              </a:ext>
            </a:extLst>
          </p:cNvPr>
          <p:cNvSpPr>
            <a:spLocks noGrp="1"/>
          </p:cNvSpPr>
          <p:nvPr>
            <p:custDataLst>
              <p:tags r:id="rId61"/>
            </p:custDataLst>
          </p:nvPr>
        </p:nvSpPr>
        <p:spPr bwMode="auto">
          <a:xfrm>
            <a:off x="597852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latin typeface="MS PGothic" panose="020B0600070205080204" pitchFamily="34" charset="-128"/>
                <a:ea typeface="MS PGothic" panose="020B0600070205080204" pitchFamily="34" charset="-128"/>
              </a:rPr>
              <a:pPr/>
              <a:t>18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92" name="Text Placeholder 12">
            <a:extLst>
              <a:ext uri="{FF2B5EF4-FFF2-40B4-BE49-F238E27FC236}">
                <a16:creationId xmlns:a16="http://schemas.microsoft.com/office/drawing/2014/main" id="{FDDB9D0B-813F-DCD4-FBD8-F56AF2229FD3}"/>
              </a:ext>
            </a:extLst>
          </p:cNvPr>
          <p:cNvSpPr>
            <a:spLocks noGrp="1"/>
          </p:cNvSpPr>
          <p:nvPr>
            <p:custDataLst>
              <p:tags r:id="rId62"/>
            </p:custDataLst>
          </p:nvPr>
        </p:nvSpPr>
        <p:spPr bwMode="auto">
          <a:xfrm>
            <a:off x="141128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latin typeface="MS PGothic" panose="020B0600070205080204" pitchFamily="34" charset="-128"/>
                <a:ea typeface="MS PGothic" panose="020B0600070205080204" pitchFamily="34" charset="-128"/>
              </a:rPr>
              <a:pPr algn="ctr">
                <a:spcBef>
                  <a:spcPct val="0"/>
                </a:spcBef>
                <a:spcAft>
                  <a:spcPct val="0"/>
                </a:spcAft>
              </a:pPr>
              <a:t>02</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69" name="テキスト プレースホルダ 9">
            <a:extLst>
              <a:ext uri="{FF2B5EF4-FFF2-40B4-BE49-F238E27FC236}">
                <a16:creationId xmlns:a16="http://schemas.microsoft.com/office/drawing/2014/main" id="{00E7325F-1652-D2ED-75D3-9D5A8D4A7A09}"/>
              </a:ext>
            </a:extLst>
          </p:cNvPr>
          <p:cNvSpPr>
            <a:spLocks/>
          </p:cNvSpPr>
          <p:nvPr>
            <p:custDataLst>
              <p:tags r:id="rId63"/>
            </p:custDataLst>
          </p:nvPr>
        </p:nvSpPr>
        <p:spPr bwMode="gray">
          <a:xfrm>
            <a:off x="6230938" y="3230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C42739-3FAF-4E93-8AAF-596A97E09F80}"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15" name="Text Placeholder 12">
            <a:extLst>
              <a:ext uri="{FF2B5EF4-FFF2-40B4-BE49-F238E27FC236}">
                <a16:creationId xmlns:a16="http://schemas.microsoft.com/office/drawing/2014/main" id="{F1C75A8B-DC44-4ACA-EFBD-A9CF35E829F6}"/>
              </a:ext>
            </a:extLst>
          </p:cNvPr>
          <p:cNvSpPr>
            <a:spLocks noGrp="1"/>
          </p:cNvSpPr>
          <p:nvPr>
            <p:custDataLst>
              <p:tags r:id="rId64"/>
            </p:custDataLst>
          </p:nvPr>
        </p:nvSpPr>
        <p:spPr bwMode="auto">
          <a:xfrm>
            <a:off x="626427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latin typeface="MS PGothic" panose="020B0600070205080204" pitchFamily="34" charset="-128"/>
                <a:ea typeface="MS PGothic" panose="020B0600070205080204" pitchFamily="34" charset="-128"/>
              </a:rPr>
              <a:pPr/>
              <a:t>19</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56" name="テキスト プレースホルダ 9">
            <a:extLst>
              <a:ext uri="{FF2B5EF4-FFF2-40B4-BE49-F238E27FC236}">
                <a16:creationId xmlns:a16="http://schemas.microsoft.com/office/drawing/2014/main" id="{5E9BA45F-DBE5-6A19-0474-1FAF125AA676}"/>
              </a:ext>
            </a:extLst>
          </p:cNvPr>
          <p:cNvSpPr>
            <a:spLocks/>
          </p:cNvSpPr>
          <p:nvPr>
            <p:custDataLst>
              <p:tags r:id="rId65"/>
            </p:custDataLst>
          </p:nvPr>
        </p:nvSpPr>
        <p:spPr bwMode="gray">
          <a:xfrm>
            <a:off x="1662113" y="28860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1C63AF-6248-43DB-830C-5B5BEF82D1CB}" type="datetime'''''''''''''''''''9''.''''5'''''''''''''''''''''''''''''">
              <a:rPr lang="en-US" altLang="en-US" sz="1000" smtClean="0">
                <a:effectLst/>
                <a:sym typeface="+mn-lt"/>
              </a:rPr>
              <a:pPr marL="0" lvl="0" indent="0" algn="ctr">
                <a:spcBef>
                  <a:spcPct val="0"/>
                </a:spcBef>
                <a:buNone/>
              </a:pPr>
              <a:t>9.5</a:t>
            </a:fld>
            <a:endParaRPr kumimoji="1" lang="en-US" altLang="ja-JP" sz="1000" dirty="0">
              <a:sym typeface="+mn-lt"/>
            </a:endParaRPr>
          </a:p>
        </p:txBody>
      </p:sp>
      <p:sp useBgFill="1">
        <p:nvSpPr>
          <p:cNvPr id="162" name="テキスト プレースホルダ 9">
            <a:extLst>
              <a:ext uri="{FF2B5EF4-FFF2-40B4-BE49-F238E27FC236}">
                <a16:creationId xmlns:a16="http://schemas.microsoft.com/office/drawing/2014/main" id="{2F481426-E65D-D754-ABEA-A10049C426E8}"/>
              </a:ext>
            </a:extLst>
          </p:cNvPr>
          <p:cNvSpPr>
            <a:spLocks/>
          </p:cNvSpPr>
          <p:nvPr>
            <p:custDataLst>
              <p:tags r:id="rId66"/>
            </p:custDataLst>
          </p:nvPr>
        </p:nvSpPr>
        <p:spPr bwMode="gray">
          <a:xfrm>
            <a:off x="6496050" y="3638550"/>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05E198-9295-4067-A00E-2E29187F4E6B}" type="datetime'-''''''6.''''''''''4'''''''''''''''''''''''''">
              <a:rPr lang="en-US" altLang="en-US" sz="1000" smtClean="0">
                <a:effectLst/>
                <a:sym typeface="+mn-lt"/>
              </a:rPr>
              <a:pPr marL="0" lvl="0" indent="0" algn="ctr">
                <a:spcBef>
                  <a:spcPct val="0"/>
                </a:spcBef>
                <a:buNone/>
              </a:pPr>
              <a:t>-6.4</a:t>
            </a:fld>
            <a:endParaRPr kumimoji="1" lang="en-US" altLang="ja-JP" sz="1000" dirty="0">
              <a:sym typeface="+mn-lt"/>
            </a:endParaRPr>
          </a:p>
        </p:txBody>
      </p:sp>
      <p:sp>
        <p:nvSpPr>
          <p:cNvPr id="118" name="Text Placeholder 12">
            <a:extLst>
              <a:ext uri="{FF2B5EF4-FFF2-40B4-BE49-F238E27FC236}">
                <a16:creationId xmlns:a16="http://schemas.microsoft.com/office/drawing/2014/main" id="{63A7E58E-B078-BD48-B758-02BCE86C49A6}"/>
              </a:ext>
            </a:extLst>
          </p:cNvPr>
          <p:cNvSpPr>
            <a:spLocks noGrp="1"/>
          </p:cNvSpPr>
          <p:nvPr>
            <p:custDataLst>
              <p:tags r:id="rId67"/>
            </p:custDataLst>
          </p:nvPr>
        </p:nvSpPr>
        <p:spPr bwMode="auto">
          <a:xfrm>
            <a:off x="655002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latin typeface="MS PGothic" panose="020B0600070205080204" pitchFamily="34" charset="-128"/>
                <a:ea typeface="MS PGothic" panose="020B0600070205080204" pitchFamily="34" charset="-128"/>
              </a:rPr>
              <a:pPr/>
              <a:t>20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93" name="Text Placeholder 12">
            <a:extLst>
              <a:ext uri="{FF2B5EF4-FFF2-40B4-BE49-F238E27FC236}">
                <a16:creationId xmlns:a16="http://schemas.microsoft.com/office/drawing/2014/main" id="{DB1FF188-DDCF-C1B9-254E-EC45D534AE44}"/>
              </a:ext>
            </a:extLst>
          </p:cNvPr>
          <p:cNvSpPr>
            <a:spLocks noGrp="1"/>
          </p:cNvSpPr>
          <p:nvPr>
            <p:custDataLst>
              <p:tags r:id="rId68"/>
            </p:custDataLst>
          </p:nvPr>
        </p:nvSpPr>
        <p:spPr bwMode="auto">
          <a:xfrm>
            <a:off x="169703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latin typeface="MS PGothic" panose="020B0600070205080204" pitchFamily="34" charset="-128"/>
                <a:ea typeface="MS PGothic" panose="020B0600070205080204" pitchFamily="34" charset="-128"/>
              </a:rPr>
              <a:pPr algn="ctr">
                <a:spcBef>
                  <a:spcPct val="0"/>
                </a:spcBef>
                <a:spcAft>
                  <a:spcPct val="0"/>
                </a:spcAft>
              </a:pPr>
              <a:t>03</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70" name="テキスト プレースホルダ 9">
            <a:extLst>
              <a:ext uri="{FF2B5EF4-FFF2-40B4-BE49-F238E27FC236}">
                <a16:creationId xmlns:a16="http://schemas.microsoft.com/office/drawing/2014/main" id="{C1EBD68C-FAAE-1CE7-D3C3-FEF40E7B9281}"/>
              </a:ext>
            </a:extLst>
          </p:cNvPr>
          <p:cNvSpPr>
            <a:spLocks/>
          </p:cNvSpPr>
          <p:nvPr>
            <p:custDataLst>
              <p:tags r:id="rId69"/>
            </p:custDataLst>
          </p:nvPr>
        </p:nvSpPr>
        <p:spPr bwMode="gray">
          <a:xfrm>
            <a:off x="6800850" y="32829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CB24D9-E6D2-4F4C-857C-0903F509CC42}"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00" name="Text Placeholder 12">
            <a:extLst>
              <a:ext uri="{FF2B5EF4-FFF2-40B4-BE49-F238E27FC236}">
                <a16:creationId xmlns:a16="http://schemas.microsoft.com/office/drawing/2014/main" id="{B5D27DCA-BECB-8170-B1F2-C25FC979B069}"/>
              </a:ext>
            </a:extLst>
          </p:cNvPr>
          <p:cNvSpPr>
            <a:spLocks noGrp="1"/>
          </p:cNvSpPr>
          <p:nvPr>
            <p:custDataLst>
              <p:tags r:id="rId70"/>
            </p:custDataLst>
          </p:nvPr>
        </p:nvSpPr>
        <p:spPr bwMode="auto">
          <a:xfrm>
            <a:off x="6835775"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A3A6A1-CC6F-48D4-B33E-8443393DA6B4}" type="datetime'''''21'''''''''''''''''''''''''''''''''''''''''''''''''''''''">
              <a:rPr kumimoji="0" lang="en-US" altLang="en-US" sz="1000" b="0" smtClean="0">
                <a:latin typeface="MS PGothic" panose="020B0600070205080204" pitchFamily="34" charset="-128"/>
                <a:ea typeface="MS PGothic" panose="020B0600070205080204" pitchFamily="34" charset="-128"/>
              </a:rPr>
              <a:pPr/>
              <a:t>21</a:t>
            </a:fld>
            <a:endParaRPr kumimoji="0" lang="ja-JP" altLang="en-US" sz="1000" b="0" dirty="0">
              <a:latin typeface="MS PGothic" panose="020B0600070205080204" pitchFamily="34" charset="-128"/>
              <a:ea typeface="MS PGothic" panose="020B0600070205080204" pitchFamily="34" charset="-128"/>
              <a:sym typeface="+mn-lt"/>
            </a:endParaRPr>
          </a:p>
        </p:txBody>
      </p:sp>
      <p:sp useBgFill="1">
        <p:nvSpPr>
          <p:cNvPr id="244" name="テキスト プレースホルダ 9">
            <a:extLst>
              <a:ext uri="{FF2B5EF4-FFF2-40B4-BE49-F238E27FC236}">
                <a16:creationId xmlns:a16="http://schemas.microsoft.com/office/drawing/2014/main" id="{17DB9DED-58B4-71EB-12FE-5900051C5003}"/>
              </a:ext>
            </a:extLst>
          </p:cNvPr>
          <p:cNvSpPr>
            <a:spLocks/>
          </p:cNvSpPr>
          <p:nvPr>
            <p:custDataLst>
              <p:tags r:id="rId71"/>
            </p:custDataLst>
          </p:nvPr>
        </p:nvSpPr>
        <p:spPr bwMode="gray">
          <a:xfrm>
            <a:off x="4232275" y="31337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530E12-CA6F-41F3-93CC-26303775D86E}"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useBgFill="1">
        <p:nvSpPr>
          <p:cNvPr id="271" name="テキスト プレースホルダ 9">
            <a:extLst>
              <a:ext uri="{FF2B5EF4-FFF2-40B4-BE49-F238E27FC236}">
                <a16:creationId xmlns:a16="http://schemas.microsoft.com/office/drawing/2014/main" id="{5C16083A-2FF4-F4A9-EC7E-1FB4DF285BC8}"/>
              </a:ext>
            </a:extLst>
          </p:cNvPr>
          <p:cNvSpPr>
            <a:spLocks/>
          </p:cNvSpPr>
          <p:nvPr>
            <p:custDataLst>
              <p:tags r:id="rId72"/>
            </p:custDataLst>
          </p:nvPr>
        </p:nvSpPr>
        <p:spPr bwMode="gray">
          <a:xfrm>
            <a:off x="7086600" y="31305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507E9D-8F28-4C2A-A305-E2E578917298}"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7" name="Text Placeholder 12">
            <a:extLst>
              <a:ext uri="{FF2B5EF4-FFF2-40B4-BE49-F238E27FC236}">
                <a16:creationId xmlns:a16="http://schemas.microsoft.com/office/drawing/2014/main" id="{17D13D36-B090-1173-5BDF-5CF0865A2708}"/>
              </a:ext>
            </a:extLst>
          </p:cNvPr>
          <p:cNvSpPr>
            <a:spLocks noGrp="1"/>
          </p:cNvSpPr>
          <p:nvPr>
            <p:custDataLst>
              <p:tags r:id="rId73"/>
            </p:custDataLst>
          </p:nvPr>
        </p:nvSpPr>
        <p:spPr bwMode="auto">
          <a:xfrm>
            <a:off x="711993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03B2DD-69EB-4D1E-85CA-9626803F31CB}" type="datetime'''''''''''''''''''''''''''2''''''''''''''''''''2'''">
              <a:rPr kumimoji="0" lang="en-US" altLang="en-US" sz="1000" b="0" smtClean="0">
                <a:latin typeface="MS PGothic" panose="020B0600070205080204" pitchFamily="34" charset="-128"/>
                <a:ea typeface="MS PGothic" panose="020B0600070205080204" pitchFamily="34" charset="-128"/>
              </a:rPr>
              <a:pPr/>
              <a:t>22</a:t>
            </a:fld>
            <a:endParaRPr kumimoji="0" lang="ja-JP" altLang="en-US" sz="1000" b="0" dirty="0">
              <a:latin typeface="MS PGothic" panose="020B0600070205080204" pitchFamily="34" charset="-128"/>
              <a:ea typeface="MS PGothic" panose="020B0600070205080204" pitchFamily="34" charset="-128"/>
              <a:sym typeface="+mn-lt"/>
            </a:endParaRPr>
          </a:p>
        </p:txBody>
      </p:sp>
      <p:sp useBgFill="1">
        <p:nvSpPr>
          <p:cNvPr id="257" name="テキスト プレースホルダ 9">
            <a:extLst>
              <a:ext uri="{FF2B5EF4-FFF2-40B4-BE49-F238E27FC236}">
                <a16:creationId xmlns:a16="http://schemas.microsoft.com/office/drawing/2014/main" id="{3C5C966D-A38F-27A9-0F9E-426DD6C32A74}"/>
              </a:ext>
            </a:extLst>
          </p:cNvPr>
          <p:cNvSpPr>
            <a:spLocks/>
          </p:cNvSpPr>
          <p:nvPr>
            <p:custDataLst>
              <p:tags r:id="rId74"/>
            </p:custDataLst>
          </p:nvPr>
        </p:nvSpPr>
        <p:spPr bwMode="gray">
          <a:xfrm>
            <a:off x="1912938" y="2840038"/>
            <a:ext cx="27940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AC47EF-1E8C-4CF1-A288-D2BBFB7BBE57}" type="datetime'''10.''''''''''''''''''''''''''''''4'''''''''''''''''''''">
              <a:rPr lang="en-US" altLang="en-US" sz="1000" smtClean="0">
                <a:effectLst/>
                <a:sym typeface="+mn-lt"/>
              </a:rPr>
              <a:pPr marL="0" lvl="0" indent="0" algn="ctr">
                <a:spcBef>
                  <a:spcPct val="0"/>
                </a:spcBef>
                <a:buNone/>
              </a:pPr>
              <a:t>10.4</a:t>
            </a:fld>
            <a:endParaRPr kumimoji="1" lang="en-US" altLang="ja-JP" sz="1000" dirty="0">
              <a:sym typeface="+mn-lt"/>
            </a:endParaRPr>
          </a:p>
        </p:txBody>
      </p:sp>
      <p:sp useBgFill="1">
        <p:nvSpPr>
          <p:cNvPr id="272" name="テキスト プレースホルダ 9">
            <a:extLst>
              <a:ext uri="{FF2B5EF4-FFF2-40B4-BE49-F238E27FC236}">
                <a16:creationId xmlns:a16="http://schemas.microsoft.com/office/drawing/2014/main" id="{37290F84-599F-062F-B28F-3E8017289A47}"/>
              </a:ext>
            </a:extLst>
          </p:cNvPr>
          <p:cNvSpPr>
            <a:spLocks/>
          </p:cNvSpPr>
          <p:nvPr>
            <p:custDataLst>
              <p:tags r:id="rId75"/>
            </p:custDataLst>
          </p:nvPr>
        </p:nvSpPr>
        <p:spPr bwMode="gray">
          <a:xfrm>
            <a:off x="7372350" y="31781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8AE0A1-B0BC-4910-B743-DE1D52C0FF14}" type="datetime'''3''.''''''3'''''''''''''''''''''">
              <a:rPr lang="en-US" altLang="en-US" sz="1000" smtClean="0">
                <a:effectLst/>
                <a:sym typeface="+mn-lt"/>
              </a:rPr>
              <a:pPr marL="0" lvl="0" indent="0" algn="ctr">
                <a:spcBef>
                  <a:spcPct val="0"/>
                </a:spcBef>
                <a:buNone/>
              </a:pPr>
              <a:t>3.3</a:t>
            </a:fld>
            <a:endParaRPr kumimoji="1" lang="en-US" altLang="ja-JP" sz="1000" dirty="0">
              <a:sym typeface="+mn-lt"/>
            </a:endParaRPr>
          </a:p>
        </p:txBody>
      </p:sp>
      <p:sp>
        <p:nvSpPr>
          <p:cNvPr id="19" name="Text Placeholder 12">
            <a:extLst>
              <a:ext uri="{FF2B5EF4-FFF2-40B4-BE49-F238E27FC236}">
                <a16:creationId xmlns:a16="http://schemas.microsoft.com/office/drawing/2014/main" id="{F957B8A6-12AE-214C-87C9-6AEF4095A418}"/>
              </a:ext>
            </a:extLst>
          </p:cNvPr>
          <p:cNvSpPr>
            <a:spLocks noGrp="1"/>
          </p:cNvSpPr>
          <p:nvPr>
            <p:custDataLst>
              <p:tags r:id="rId76"/>
            </p:custDataLst>
          </p:nvPr>
        </p:nvSpPr>
        <p:spPr bwMode="auto">
          <a:xfrm>
            <a:off x="740568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DE14ECB-27B0-4BE8-A7F1-A6F3805C8AAC}" type="datetime'''''''''''''''''''''2''3'''''''''''''">
              <a:rPr kumimoji="0" lang="en-US" altLang="en-US" sz="1000" b="0" smtClean="0">
                <a:latin typeface="MS PGothic" panose="020B0600070205080204" pitchFamily="34" charset="-128"/>
                <a:ea typeface="MS PGothic" panose="020B0600070205080204" pitchFamily="34" charset="-128"/>
              </a:rPr>
              <a:pPr/>
              <a:t>23</a:t>
            </a:fld>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3" name="Text Placeholder 12">
            <a:extLst>
              <a:ext uri="{FF2B5EF4-FFF2-40B4-BE49-F238E27FC236}">
                <a16:creationId xmlns:a16="http://schemas.microsoft.com/office/drawing/2014/main" id="{1E3C7FF2-2B5C-D34F-4992-94704E55D092}"/>
              </a:ext>
            </a:extLst>
          </p:cNvPr>
          <p:cNvSpPr>
            <a:spLocks noGrp="1"/>
          </p:cNvSpPr>
          <p:nvPr>
            <p:custDataLst>
              <p:tags r:id="rId77"/>
            </p:custDataLst>
          </p:nvPr>
        </p:nvSpPr>
        <p:spPr bwMode="auto">
          <a:xfrm>
            <a:off x="7691438"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1C6387D-481C-4499-9CD7-7A05D9CB724C}" type="datetime'''''''2''''4'''''''''''''''''''''">
              <a:rPr kumimoji="0" lang="en-US" altLang="en-US" sz="1000" b="0" smtClean="0">
                <a:latin typeface="MS PGothic" panose="020B0600070205080204" pitchFamily="34" charset="-128"/>
                <a:ea typeface="MS PGothic" panose="020B0600070205080204" pitchFamily="34" charset="-128"/>
              </a:rPr>
              <a:pPr/>
              <a:t>24</a:t>
            </a:fld>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117" name="Text Placeholder 12">
            <a:extLst>
              <a:ext uri="{FF2B5EF4-FFF2-40B4-BE49-F238E27FC236}">
                <a16:creationId xmlns:a16="http://schemas.microsoft.com/office/drawing/2014/main" id="{41DDC206-286D-0F6B-9842-25852B4AAB01}"/>
              </a:ext>
            </a:extLst>
          </p:cNvPr>
          <p:cNvSpPr>
            <a:spLocks noGrp="1"/>
          </p:cNvSpPr>
          <p:nvPr>
            <p:custDataLst>
              <p:tags r:id="rId78"/>
            </p:custDataLst>
          </p:nvPr>
        </p:nvSpPr>
        <p:spPr bwMode="auto">
          <a:xfrm>
            <a:off x="1981200" y="397192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latin typeface="MS PGothic" panose="020B0600070205080204" pitchFamily="34" charset="-128"/>
                <a:ea typeface="MS PGothic" panose="020B0600070205080204" pitchFamily="34" charset="-128"/>
              </a:rPr>
              <a:pPr algn="ctr">
                <a:spcBef>
                  <a:spcPct val="0"/>
                </a:spcBef>
                <a:spcAft>
                  <a:spcPct val="0"/>
                </a:spcAft>
              </a:pPr>
              <a:t>04</a:t>
            </a:fld>
            <a:endParaRPr kumimoji="0" lang="ja-JP" altLang="en-US" sz="800" b="0" dirty="0">
              <a:latin typeface="MS PGothic" panose="020B0600070205080204" pitchFamily="34" charset="-128"/>
              <a:ea typeface="MS PGothic" panose="020B0600070205080204" pitchFamily="34" charset="-128"/>
              <a:sym typeface="+mn-lt"/>
            </a:endParaRPr>
          </a:p>
        </p:txBody>
      </p:sp>
      <p:sp useBgFill="1">
        <p:nvSpPr>
          <p:cNvPr id="24" name="テキスト プレースホルダ 9">
            <a:extLst>
              <a:ext uri="{FF2B5EF4-FFF2-40B4-BE49-F238E27FC236}">
                <a16:creationId xmlns:a16="http://schemas.microsoft.com/office/drawing/2014/main" id="{160AF5CC-ADAD-E568-92BB-85542C92EBF5}"/>
              </a:ext>
            </a:extLst>
          </p:cNvPr>
          <p:cNvSpPr>
            <a:spLocks/>
          </p:cNvSpPr>
          <p:nvPr>
            <p:custDataLst>
              <p:tags r:id="rId79"/>
            </p:custDataLst>
          </p:nvPr>
        </p:nvSpPr>
        <p:spPr bwMode="gray">
          <a:xfrm>
            <a:off x="7658100" y="31432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E33520-76E8-4373-9020-D4270BC63C8A}" type="datetime'''''''''''''''''''''''''4''.''''''''''''1'''''''">
              <a:rPr lang="en-US" altLang="en-US" sz="1000" smtClean="0">
                <a:effectLst/>
                <a:sym typeface="+mn-lt"/>
              </a:rPr>
              <a:pPr/>
              <a:t>4.1</a:t>
            </a:fld>
            <a:endParaRPr kumimoji="1" lang="en-US" altLang="ja-JP" sz="1000" dirty="0">
              <a:sym typeface="+mn-lt"/>
            </a:endParaRPr>
          </a:p>
        </p:txBody>
      </p:sp>
      <p:sp useBgFill="1">
        <p:nvSpPr>
          <p:cNvPr id="258" name="テキスト プレースホルダ 9">
            <a:extLst>
              <a:ext uri="{FF2B5EF4-FFF2-40B4-BE49-F238E27FC236}">
                <a16:creationId xmlns:a16="http://schemas.microsoft.com/office/drawing/2014/main" id="{2F3CAD64-9C8E-201F-F5A2-6270D107FBED}"/>
              </a:ext>
            </a:extLst>
          </p:cNvPr>
          <p:cNvSpPr>
            <a:spLocks/>
          </p:cNvSpPr>
          <p:nvPr>
            <p:custDataLst>
              <p:tags r:id="rId80"/>
            </p:custDataLst>
          </p:nvPr>
        </p:nvSpPr>
        <p:spPr bwMode="gray">
          <a:xfrm>
            <a:off x="2233613" y="30035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EC289A-3C7E-4D93-8A44-40451FAB3FE2}" type="datetime'''''7''''''''''''''.''''0'''''''''">
              <a:rPr lang="en-US" altLang="en-US" sz="1000" smtClean="0">
                <a:effectLst/>
                <a:sym typeface="+mn-lt"/>
              </a:rPr>
              <a:pPr marL="0" lvl="0" indent="0" algn="ctr">
                <a:spcBef>
                  <a:spcPct val="0"/>
                </a:spcBef>
                <a:buNone/>
              </a:pPr>
              <a:t>7.0</a:t>
            </a:fld>
            <a:endParaRPr kumimoji="1" lang="en-US" altLang="ja-JP" sz="1000" dirty="0">
              <a:sym typeface="+mn-lt"/>
            </a:endParaRPr>
          </a:p>
        </p:txBody>
      </p:sp>
      <p:graphicFrame>
        <p:nvGraphicFramePr>
          <p:cNvPr id="56" name="Chart 55">
            <a:extLst>
              <a:ext uri="{FF2B5EF4-FFF2-40B4-BE49-F238E27FC236}">
                <a16:creationId xmlns:a16="http://schemas.microsoft.com/office/drawing/2014/main" id="{F2AFCA14-024F-DA30-9318-A2826B1EA5B9}"/>
              </a:ext>
            </a:extLst>
          </p:cNvPr>
          <p:cNvGraphicFramePr/>
          <p:nvPr>
            <p:custDataLst>
              <p:tags r:id="rId81"/>
            </p:custDataLst>
            <p:extLst>
              <p:ext uri="{D42A27DB-BD31-4B8C-83A1-F6EECF244321}">
                <p14:modId xmlns:p14="http://schemas.microsoft.com/office/powerpoint/2010/main" val="628324379"/>
              </p:ext>
            </p:extLst>
          </p:nvPr>
        </p:nvGraphicFramePr>
        <p:xfrm>
          <a:off x="188913" y="4643438"/>
          <a:ext cx="7799387" cy="1747837"/>
        </p:xfrm>
        <a:graphic>
          <a:graphicData uri="http://schemas.openxmlformats.org/drawingml/2006/chart">
            <c:chart xmlns:c="http://schemas.openxmlformats.org/drawingml/2006/chart" xmlns:r="http://schemas.openxmlformats.org/officeDocument/2006/relationships" r:id="rId118"/>
          </a:graphicData>
        </a:graphic>
      </p:graphicFrame>
      <p:sp>
        <p:nvSpPr>
          <p:cNvPr id="124" name="Text Placeholder 12">
            <a:extLst>
              <a:ext uri="{FF2B5EF4-FFF2-40B4-BE49-F238E27FC236}">
                <a16:creationId xmlns:a16="http://schemas.microsoft.com/office/drawing/2014/main" id="{4E4EE3CC-A31B-EBB9-5597-89EA401F76C2}"/>
              </a:ext>
            </a:extLst>
          </p:cNvPr>
          <p:cNvSpPr>
            <a:spLocks noGrp="1"/>
          </p:cNvSpPr>
          <p:nvPr>
            <p:custDataLst>
              <p:tags r:id="rId82"/>
            </p:custDataLst>
          </p:nvPr>
        </p:nvSpPr>
        <p:spPr bwMode="auto">
          <a:xfrm>
            <a:off x="292100" y="4568825"/>
            <a:ext cx="3000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sym typeface="+mn-lt"/>
              </a:rPr>
              <a:t>（</a:t>
            </a:r>
            <a:r>
              <a:rPr kumimoji="0" lang="en-US" altLang="ja-JP" sz="800" b="0" dirty="0">
                <a:sym typeface="+mn-lt"/>
              </a:rPr>
              <a:t>US$</a:t>
            </a:r>
            <a:r>
              <a:rPr kumimoji="0" lang="ja-JP" altLang="en-US" sz="800" b="0" dirty="0">
                <a:sym typeface="+mn-lt"/>
              </a:rPr>
              <a:t>）</a:t>
            </a:r>
          </a:p>
        </p:txBody>
      </p:sp>
      <p:sp>
        <p:nvSpPr>
          <p:cNvPr id="126" name="Text Placeholder 12">
            <a:extLst>
              <a:ext uri="{FF2B5EF4-FFF2-40B4-BE49-F238E27FC236}">
                <a16:creationId xmlns:a16="http://schemas.microsoft.com/office/drawing/2014/main" id="{B81390DD-F2B4-1117-0A4B-3B8B742A7717}"/>
              </a:ext>
            </a:extLst>
          </p:cNvPr>
          <p:cNvSpPr>
            <a:spLocks noGrp="1"/>
          </p:cNvSpPr>
          <p:nvPr>
            <p:custDataLst>
              <p:tags r:id="rId83"/>
            </p:custDataLst>
          </p:nvPr>
        </p:nvSpPr>
        <p:spPr bwMode="auto">
          <a:xfrm>
            <a:off x="744538" y="6251575"/>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latin typeface="MS PGothic" panose="020B0600070205080204" pitchFamily="34" charset="-128"/>
                <a:ea typeface="MS PGothic" panose="020B0600070205080204" pitchFamily="34" charset="-128"/>
              </a:rPr>
              <a:pPr algn="ctr">
                <a:spcBef>
                  <a:spcPct val="0"/>
                </a:spcBef>
                <a:spcAft>
                  <a:spcPct val="0"/>
                </a:spcAft>
              </a:pPr>
              <a:t>2000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7" name="Text Placeholder 12">
            <a:extLst>
              <a:ext uri="{FF2B5EF4-FFF2-40B4-BE49-F238E27FC236}">
                <a16:creationId xmlns:a16="http://schemas.microsoft.com/office/drawing/2014/main" id="{AC75FAF9-59A6-033D-0245-34B7A989CC9E}"/>
              </a:ext>
            </a:extLst>
          </p:cNvPr>
          <p:cNvSpPr>
            <a:spLocks noGrp="1"/>
          </p:cNvSpPr>
          <p:nvPr>
            <p:custDataLst>
              <p:tags r:id="rId84"/>
            </p:custDataLst>
          </p:nvPr>
        </p:nvSpPr>
        <p:spPr bwMode="auto">
          <a:xfrm>
            <a:off x="109378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latin typeface="MS PGothic" panose="020B0600070205080204" pitchFamily="34" charset="-128"/>
                <a:ea typeface="MS PGothic" panose="020B0600070205080204" pitchFamily="34" charset="-128"/>
              </a:rPr>
              <a:pPr algn="ctr">
                <a:spcBef>
                  <a:spcPct val="0"/>
                </a:spcBef>
                <a:spcAft>
                  <a:spcPct val="0"/>
                </a:spcAft>
              </a:pPr>
              <a:t>01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8" name="Text Placeholder 12">
            <a:extLst>
              <a:ext uri="{FF2B5EF4-FFF2-40B4-BE49-F238E27FC236}">
                <a16:creationId xmlns:a16="http://schemas.microsoft.com/office/drawing/2014/main" id="{D841120E-79C0-AD13-8E51-374D20ECBC00}"/>
              </a:ext>
            </a:extLst>
          </p:cNvPr>
          <p:cNvSpPr>
            <a:spLocks noGrp="1"/>
          </p:cNvSpPr>
          <p:nvPr>
            <p:custDataLst>
              <p:tags r:id="rId85"/>
            </p:custDataLst>
          </p:nvPr>
        </p:nvSpPr>
        <p:spPr bwMode="auto">
          <a:xfrm>
            <a:off x="138112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latin typeface="MS PGothic" panose="020B0600070205080204" pitchFamily="34" charset="-128"/>
                <a:ea typeface="MS PGothic" panose="020B0600070205080204" pitchFamily="34" charset="-128"/>
              </a:rPr>
              <a:pPr algn="ctr">
                <a:spcBef>
                  <a:spcPct val="0"/>
                </a:spcBef>
                <a:spcAft>
                  <a:spcPct val="0"/>
                </a:spcAft>
              </a:pPr>
              <a:t>02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9" name="Text Placeholder 12">
            <a:extLst>
              <a:ext uri="{FF2B5EF4-FFF2-40B4-BE49-F238E27FC236}">
                <a16:creationId xmlns:a16="http://schemas.microsoft.com/office/drawing/2014/main" id="{1B778128-7131-44B7-C305-81E2CDF24C58}"/>
              </a:ext>
            </a:extLst>
          </p:cNvPr>
          <p:cNvSpPr>
            <a:spLocks noGrp="1"/>
          </p:cNvSpPr>
          <p:nvPr>
            <p:custDataLst>
              <p:tags r:id="rId86"/>
            </p:custDataLst>
          </p:nvPr>
        </p:nvSpPr>
        <p:spPr bwMode="auto">
          <a:xfrm>
            <a:off x="166846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latin typeface="MS PGothic" panose="020B0600070205080204" pitchFamily="34" charset="-128"/>
                <a:ea typeface="MS PGothic" panose="020B0600070205080204" pitchFamily="34" charset="-128"/>
              </a:rPr>
              <a:pPr algn="ctr">
                <a:spcBef>
                  <a:spcPct val="0"/>
                </a:spcBef>
                <a:spcAft>
                  <a:spcPct val="0"/>
                </a:spcAft>
              </a:pPr>
              <a:t>03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0" name="Text Placeholder 12">
            <a:extLst>
              <a:ext uri="{FF2B5EF4-FFF2-40B4-BE49-F238E27FC236}">
                <a16:creationId xmlns:a16="http://schemas.microsoft.com/office/drawing/2014/main" id="{9E162A23-7A31-D945-9825-8F76C1B21D6C}"/>
              </a:ext>
            </a:extLst>
          </p:cNvPr>
          <p:cNvSpPr>
            <a:spLocks noGrp="1"/>
          </p:cNvSpPr>
          <p:nvPr>
            <p:custDataLst>
              <p:tags r:id="rId87"/>
            </p:custDataLst>
          </p:nvPr>
        </p:nvSpPr>
        <p:spPr bwMode="auto">
          <a:xfrm>
            <a:off x="195421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latin typeface="MS PGothic" panose="020B0600070205080204" pitchFamily="34" charset="-128"/>
                <a:ea typeface="MS PGothic" panose="020B0600070205080204" pitchFamily="34" charset="-128"/>
              </a:rPr>
              <a:pPr algn="ctr">
                <a:spcBef>
                  <a:spcPct val="0"/>
                </a:spcBef>
                <a:spcAft>
                  <a:spcPct val="0"/>
                </a:spcAft>
              </a:pPr>
              <a:t>04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5" name="Text Placeholder 12">
            <a:extLst>
              <a:ext uri="{FF2B5EF4-FFF2-40B4-BE49-F238E27FC236}">
                <a16:creationId xmlns:a16="http://schemas.microsoft.com/office/drawing/2014/main" id="{166614B7-D427-167D-09B0-E9AC24E14EEE}"/>
              </a:ext>
            </a:extLst>
          </p:cNvPr>
          <p:cNvSpPr>
            <a:spLocks noGrp="1"/>
          </p:cNvSpPr>
          <p:nvPr>
            <p:custDataLst>
              <p:tags r:id="rId88"/>
            </p:custDataLst>
          </p:nvPr>
        </p:nvSpPr>
        <p:spPr bwMode="auto">
          <a:xfrm>
            <a:off x="224155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latin typeface="MS PGothic" panose="020B0600070205080204" pitchFamily="34" charset="-128"/>
                <a:ea typeface="MS PGothic" panose="020B0600070205080204" pitchFamily="34" charset="-128"/>
              </a:rPr>
              <a:pPr algn="ctr">
                <a:spcBef>
                  <a:spcPct val="0"/>
                </a:spcBef>
                <a:spcAft>
                  <a:spcPct val="0"/>
                </a:spcAft>
              </a:pPr>
              <a:t>05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1" name="Text Placeholder 12">
            <a:extLst>
              <a:ext uri="{FF2B5EF4-FFF2-40B4-BE49-F238E27FC236}">
                <a16:creationId xmlns:a16="http://schemas.microsoft.com/office/drawing/2014/main" id="{52F31FB8-91E2-C4A2-C400-7B72947F24B6}"/>
              </a:ext>
            </a:extLst>
          </p:cNvPr>
          <p:cNvSpPr>
            <a:spLocks noGrp="1"/>
          </p:cNvSpPr>
          <p:nvPr>
            <p:custDataLst>
              <p:tags r:id="rId89"/>
            </p:custDataLst>
          </p:nvPr>
        </p:nvSpPr>
        <p:spPr bwMode="auto">
          <a:xfrm>
            <a:off x="252888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latin typeface="MS PGothic" panose="020B0600070205080204" pitchFamily="34" charset="-128"/>
                <a:ea typeface="MS PGothic" panose="020B0600070205080204" pitchFamily="34" charset="-128"/>
              </a:rPr>
              <a:pPr algn="ctr">
                <a:spcBef>
                  <a:spcPct val="0"/>
                </a:spcBef>
                <a:spcAft>
                  <a:spcPct val="0"/>
                </a:spcAft>
              </a:pPr>
              <a:t>06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2" name="Text Placeholder 12">
            <a:extLst>
              <a:ext uri="{FF2B5EF4-FFF2-40B4-BE49-F238E27FC236}">
                <a16:creationId xmlns:a16="http://schemas.microsoft.com/office/drawing/2014/main" id="{B340BA52-E166-B790-C5BC-4815F2C58741}"/>
              </a:ext>
            </a:extLst>
          </p:cNvPr>
          <p:cNvSpPr>
            <a:spLocks noGrp="1"/>
          </p:cNvSpPr>
          <p:nvPr>
            <p:custDataLst>
              <p:tags r:id="rId90"/>
            </p:custDataLst>
          </p:nvPr>
        </p:nvSpPr>
        <p:spPr bwMode="auto">
          <a:xfrm>
            <a:off x="281463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latin typeface="MS PGothic" panose="020B0600070205080204" pitchFamily="34" charset="-128"/>
                <a:ea typeface="MS PGothic" panose="020B0600070205080204" pitchFamily="34" charset="-128"/>
              </a:rPr>
              <a:pPr algn="ctr">
                <a:spcBef>
                  <a:spcPct val="0"/>
                </a:spcBef>
                <a:spcAft>
                  <a:spcPct val="0"/>
                </a:spcAft>
              </a:pPr>
              <a:t>07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3" name="Text Placeholder 12">
            <a:extLst>
              <a:ext uri="{FF2B5EF4-FFF2-40B4-BE49-F238E27FC236}">
                <a16:creationId xmlns:a16="http://schemas.microsoft.com/office/drawing/2014/main" id="{8549932D-A3F2-C6E5-CE9A-D30E053211C9}"/>
              </a:ext>
            </a:extLst>
          </p:cNvPr>
          <p:cNvSpPr>
            <a:spLocks noGrp="1"/>
          </p:cNvSpPr>
          <p:nvPr>
            <p:custDataLst>
              <p:tags r:id="rId91"/>
            </p:custDataLst>
          </p:nvPr>
        </p:nvSpPr>
        <p:spPr bwMode="auto">
          <a:xfrm>
            <a:off x="310197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latin typeface="MS PGothic" panose="020B0600070205080204" pitchFamily="34" charset="-128"/>
                <a:ea typeface="MS PGothic" panose="020B0600070205080204" pitchFamily="34" charset="-128"/>
              </a:rPr>
              <a:pPr algn="ctr">
                <a:spcBef>
                  <a:spcPct val="0"/>
                </a:spcBef>
                <a:spcAft>
                  <a:spcPct val="0"/>
                </a:spcAft>
              </a:pPr>
              <a:t>08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4" name="Text Placeholder 12">
            <a:extLst>
              <a:ext uri="{FF2B5EF4-FFF2-40B4-BE49-F238E27FC236}">
                <a16:creationId xmlns:a16="http://schemas.microsoft.com/office/drawing/2014/main" id="{2C908C71-43B7-2E4A-8FE8-EABD45F8B405}"/>
              </a:ext>
            </a:extLst>
          </p:cNvPr>
          <p:cNvSpPr>
            <a:spLocks noGrp="1"/>
          </p:cNvSpPr>
          <p:nvPr>
            <p:custDataLst>
              <p:tags r:id="rId92"/>
            </p:custDataLst>
          </p:nvPr>
        </p:nvSpPr>
        <p:spPr bwMode="auto">
          <a:xfrm>
            <a:off x="338931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latin typeface="MS PGothic" panose="020B0600070205080204" pitchFamily="34" charset="-128"/>
                <a:ea typeface="MS PGothic" panose="020B0600070205080204" pitchFamily="34" charset="-128"/>
              </a:rPr>
              <a:pPr algn="ctr">
                <a:spcBef>
                  <a:spcPct val="0"/>
                </a:spcBef>
                <a:spcAft>
                  <a:spcPct val="0"/>
                </a:spcAft>
              </a:pPr>
              <a:t>09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5" name="Text Placeholder 12">
            <a:extLst>
              <a:ext uri="{FF2B5EF4-FFF2-40B4-BE49-F238E27FC236}">
                <a16:creationId xmlns:a16="http://schemas.microsoft.com/office/drawing/2014/main" id="{1140AA03-97BF-7A31-6CB9-6735CBD21308}"/>
              </a:ext>
            </a:extLst>
          </p:cNvPr>
          <p:cNvSpPr>
            <a:spLocks noGrp="1"/>
          </p:cNvSpPr>
          <p:nvPr>
            <p:custDataLst>
              <p:tags r:id="rId93"/>
            </p:custDataLst>
          </p:nvPr>
        </p:nvSpPr>
        <p:spPr bwMode="auto">
          <a:xfrm>
            <a:off x="367506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latin typeface="MS PGothic" panose="020B0600070205080204" pitchFamily="34" charset="-128"/>
                <a:ea typeface="MS PGothic" panose="020B0600070205080204" pitchFamily="34" charset="-128"/>
              </a:rPr>
              <a:pPr algn="ctr">
                <a:spcBef>
                  <a:spcPct val="0"/>
                </a:spcBef>
                <a:spcAft>
                  <a:spcPct val="0"/>
                </a:spcAft>
              </a:pPr>
              <a:t>10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7" name="Text Placeholder 12">
            <a:extLst>
              <a:ext uri="{FF2B5EF4-FFF2-40B4-BE49-F238E27FC236}">
                <a16:creationId xmlns:a16="http://schemas.microsoft.com/office/drawing/2014/main" id="{3C6224DA-A89D-E251-0D10-F8C38CE11B29}"/>
              </a:ext>
            </a:extLst>
          </p:cNvPr>
          <p:cNvSpPr>
            <a:spLocks noGrp="1"/>
          </p:cNvSpPr>
          <p:nvPr>
            <p:custDataLst>
              <p:tags r:id="rId94"/>
            </p:custDataLst>
          </p:nvPr>
        </p:nvSpPr>
        <p:spPr bwMode="auto">
          <a:xfrm>
            <a:off x="396240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latin typeface="MS PGothic" panose="020B0600070205080204" pitchFamily="34" charset="-128"/>
                <a:ea typeface="MS PGothic" panose="020B0600070205080204" pitchFamily="34" charset="-128"/>
              </a:rPr>
              <a:pPr algn="ctr">
                <a:spcBef>
                  <a:spcPct val="0"/>
                </a:spcBef>
                <a:spcAft>
                  <a:spcPct val="0"/>
                </a:spcAft>
              </a:pPr>
              <a:t>11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8" name="Text Placeholder 12">
            <a:extLst>
              <a:ext uri="{FF2B5EF4-FFF2-40B4-BE49-F238E27FC236}">
                <a16:creationId xmlns:a16="http://schemas.microsoft.com/office/drawing/2014/main" id="{035D6584-5874-6141-2A9D-6695DB9FF7A3}"/>
              </a:ext>
            </a:extLst>
          </p:cNvPr>
          <p:cNvSpPr>
            <a:spLocks noGrp="1"/>
          </p:cNvSpPr>
          <p:nvPr>
            <p:custDataLst>
              <p:tags r:id="rId95"/>
            </p:custDataLst>
          </p:nvPr>
        </p:nvSpPr>
        <p:spPr bwMode="auto">
          <a:xfrm>
            <a:off x="424973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latin typeface="MS PGothic" panose="020B0600070205080204" pitchFamily="34" charset="-128"/>
                <a:ea typeface="MS PGothic" panose="020B0600070205080204" pitchFamily="34" charset="-128"/>
              </a:rPr>
              <a:pPr algn="ctr">
                <a:spcBef>
                  <a:spcPct val="0"/>
                </a:spcBef>
                <a:spcAft>
                  <a:spcPct val="0"/>
                </a:spcAft>
              </a:pPr>
              <a:t>12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0" name="Text Placeholder 12">
            <a:extLst>
              <a:ext uri="{FF2B5EF4-FFF2-40B4-BE49-F238E27FC236}">
                <a16:creationId xmlns:a16="http://schemas.microsoft.com/office/drawing/2014/main" id="{BD098CF6-280F-AACA-3BFC-944DB9DEC8F7}"/>
              </a:ext>
            </a:extLst>
          </p:cNvPr>
          <p:cNvSpPr>
            <a:spLocks noGrp="1"/>
          </p:cNvSpPr>
          <p:nvPr>
            <p:custDataLst>
              <p:tags r:id="rId96"/>
            </p:custDataLst>
          </p:nvPr>
        </p:nvSpPr>
        <p:spPr bwMode="auto">
          <a:xfrm>
            <a:off x="453707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latin typeface="MS PGothic" panose="020B0600070205080204" pitchFamily="34" charset="-128"/>
                <a:ea typeface="MS PGothic" panose="020B0600070205080204" pitchFamily="34" charset="-128"/>
              </a:rPr>
              <a:pPr algn="ctr">
                <a:spcBef>
                  <a:spcPct val="0"/>
                </a:spcBef>
                <a:spcAft>
                  <a:spcPct val="0"/>
                </a:spcAft>
              </a:pPr>
              <a:t>13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1" name="Text Placeholder 12">
            <a:extLst>
              <a:ext uri="{FF2B5EF4-FFF2-40B4-BE49-F238E27FC236}">
                <a16:creationId xmlns:a16="http://schemas.microsoft.com/office/drawing/2014/main" id="{471F6EDF-F2A5-2C9A-905F-E98850469083}"/>
              </a:ext>
            </a:extLst>
          </p:cNvPr>
          <p:cNvSpPr>
            <a:spLocks noGrp="1"/>
          </p:cNvSpPr>
          <p:nvPr>
            <p:custDataLst>
              <p:tags r:id="rId97"/>
            </p:custDataLst>
          </p:nvPr>
        </p:nvSpPr>
        <p:spPr bwMode="auto">
          <a:xfrm>
            <a:off x="482282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latin typeface="MS PGothic" panose="020B0600070205080204" pitchFamily="34" charset="-128"/>
                <a:ea typeface="MS PGothic" panose="020B0600070205080204" pitchFamily="34" charset="-128"/>
              </a:rPr>
              <a:pPr algn="ctr">
                <a:spcBef>
                  <a:spcPct val="0"/>
                </a:spcBef>
                <a:spcAft>
                  <a:spcPct val="0"/>
                </a:spcAft>
              </a:pPr>
              <a:t>14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2" name="Text Placeholder 12">
            <a:extLst>
              <a:ext uri="{FF2B5EF4-FFF2-40B4-BE49-F238E27FC236}">
                <a16:creationId xmlns:a16="http://schemas.microsoft.com/office/drawing/2014/main" id="{66FE284D-975F-1EB1-31C0-D275D083DE93}"/>
              </a:ext>
            </a:extLst>
          </p:cNvPr>
          <p:cNvSpPr>
            <a:spLocks noGrp="1"/>
          </p:cNvSpPr>
          <p:nvPr>
            <p:custDataLst>
              <p:tags r:id="rId98"/>
            </p:custDataLst>
          </p:nvPr>
        </p:nvSpPr>
        <p:spPr bwMode="auto">
          <a:xfrm>
            <a:off x="511016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latin typeface="MS PGothic" panose="020B0600070205080204" pitchFamily="34" charset="-128"/>
                <a:ea typeface="MS PGothic" panose="020B0600070205080204" pitchFamily="34" charset="-128"/>
              </a:rPr>
              <a:pPr algn="ctr">
                <a:spcBef>
                  <a:spcPct val="0"/>
                </a:spcBef>
                <a:spcAft>
                  <a:spcPct val="0"/>
                </a:spcAft>
              </a:pPr>
              <a:t>15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6" name="Text Placeholder 12">
            <a:extLst>
              <a:ext uri="{FF2B5EF4-FFF2-40B4-BE49-F238E27FC236}">
                <a16:creationId xmlns:a16="http://schemas.microsoft.com/office/drawing/2014/main" id="{F0DEFAA1-28E4-1701-BD3A-BF63A2A49440}"/>
              </a:ext>
            </a:extLst>
          </p:cNvPr>
          <p:cNvSpPr>
            <a:spLocks noGrp="1"/>
          </p:cNvSpPr>
          <p:nvPr>
            <p:custDataLst>
              <p:tags r:id="rId99"/>
            </p:custDataLst>
          </p:nvPr>
        </p:nvSpPr>
        <p:spPr bwMode="auto">
          <a:xfrm>
            <a:off x="539750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latin typeface="MS PGothic" panose="020B0600070205080204" pitchFamily="34" charset="-128"/>
                <a:ea typeface="MS PGothic" panose="020B0600070205080204" pitchFamily="34" charset="-128"/>
              </a:rPr>
              <a:pPr algn="ctr">
                <a:spcBef>
                  <a:spcPct val="0"/>
                </a:spcBef>
                <a:spcAft>
                  <a:spcPct val="0"/>
                </a:spcAft>
              </a:pPr>
              <a:t>16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9" name="Text Placeholder 12">
            <a:extLst>
              <a:ext uri="{FF2B5EF4-FFF2-40B4-BE49-F238E27FC236}">
                <a16:creationId xmlns:a16="http://schemas.microsoft.com/office/drawing/2014/main" id="{A789B96B-07F2-4524-6619-BC58D8C8C204}"/>
              </a:ext>
            </a:extLst>
          </p:cNvPr>
          <p:cNvSpPr>
            <a:spLocks noGrp="1"/>
          </p:cNvSpPr>
          <p:nvPr>
            <p:custDataLst>
              <p:tags r:id="rId100"/>
            </p:custDataLst>
          </p:nvPr>
        </p:nvSpPr>
        <p:spPr bwMode="auto">
          <a:xfrm>
            <a:off x="568325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latin typeface="MS PGothic" panose="020B0600070205080204" pitchFamily="34" charset="-128"/>
                <a:ea typeface="MS PGothic" panose="020B0600070205080204" pitchFamily="34" charset="-128"/>
              </a:rPr>
              <a:pPr algn="ctr">
                <a:spcBef>
                  <a:spcPct val="0"/>
                </a:spcBef>
                <a:spcAft>
                  <a:spcPct val="0"/>
                </a:spcAft>
              </a:pPr>
              <a:t>17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3" name="Text Placeholder 12">
            <a:extLst>
              <a:ext uri="{FF2B5EF4-FFF2-40B4-BE49-F238E27FC236}">
                <a16:creationId xmlns:a16="http://schemas.microsoft.com/office/drawing/2014/main" id="{DBC30244-F06F-1453-E17D-1F28C0D36F95}"/>
              </a:ext>
            </a:extLst>
          </p:cNvPr>
          <p:cNvSpPr>
            <a:spLocks noGrp="1"/>
          </p:cNvSpPr>
          <p:nvPr>
            <p:custDataLst>
              <p:tags r:id="rId101"/>
            </p:custDataLst>
          </p:nvPr>
        </p:nvSpPr>
        <p:spPr bwMode="auto">
          <a:xfrm>
            <a:off x="597058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latin typeface="MS PGothic" panose="020B0600070205080204" pitchFamily="34" charset="-128"/>
                <a:ea typeface="MS PGothic" panose="020B0600070205080204" pitchFamily="34" charset="-128"/>
              </a:rPr>
              <a:pPr/>
              <a:t>18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4" name="Text Placeholder 12">
            <a:extLst>
              <a:ext uri="{FF2B5EF4-FFF2-40B4-BE49-F238E27FC236}">
                <a16:creationId xmlns:a16="http://schemas.microsoft.com/office/drawing/2014/main" id="{98DE1458-88B2-12B9-6BB2-3580FB740495}"/>
              </a:ext>
            </a:extLst>
          </p:cNvPr>
          <p:cNvSpPr>
            <a:spLocks noGrp="1"/>
          </p:cNvSpPr>
          <p:nvPr>
            <p:custDataLst>
              <p:tags r:id="rId102"/>
            </p:custDataLst>
          </p:nvPr>
        </p:nvSpPr>
        <p:spPr bwMode="auto">
          <a:xfrm>
            <a:off x="625792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latin typeface="MS PGothic" panose="020B0600070205080204" pitchFamily="34" charset="-128"/>
                <a:ea typeface="MS PGothic" panose="020B0600070205080204" pitchFamily="34" charset="-128"/>
              </a:rPr>
              <a:pPr/>
              <a:t>19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5" name="Text Placeholder 12">
            <a:extLst>
              <a:ext uri="{FF2B5EF4-FFF2-40B4-BE49-F238E27FC236}">
                <a16:creationId xmlns:a16="http://schemas.microsoft.com/office/drawing/2014/main" id="{0A41B9A4-1BE9-5578-5CF4-462DBD0646FA}"/>
              </a:ext>
            </a:extLst>
          </p:cNvPr>
          <p:cNvSpPr>
            <a:spLocks noGrp="1"/>
          </p:cNvSpPr>
          <p:nvPr>
            <p:custDataLst>
              <p:tags r:id="rId103"/>
            </p:custDataLst>
          </p:nvPr>
        </p:nvSpPr>
        <p:spPr bwMode="auto">
          <a:xfrm>
            <a:off x="6543675"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latin typeface="MS PGothic" panose="020B0600070205080204" pitchFamily="34" charset="-128"/>
                <a:ea typeface="MS PGothic" panose="020B0600070205080204" pitchFamily="34" charset="-128"/>
              </a:rPr>
              <a:pPr/>
              <a:t>20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6" name="Text Placeholder 12">
            <a:extLst>
              <a:ext uri="{FF2B5EF4-FFF2-40B4-BE49-F238E27FC236}">
                <a16:creationId xmlns:a16="http://schemas.microsoft.com/office/drawing/2014/main" id="{3C7414A0-EAAC-CEAB-5534-3A88C3BE5B14}"/>
              </a:ext>
            </a:extLst>
          </p:cNvPr>
          <p:cNvSpPr>
            <a:spLocks noGrp="1"/>
          </p:cNvSpPr>
          <p:nvPr>
            <p:custDataLst>
              <p:tags r:id="rId104"/>
            </p:custDataLst>
          </p:nvPr>
        </p:nvSpPr>
        <p:spPr bwMode="auto">
          <a:xfrm>
            <a:off x="6831013"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A5D00FE-4BFC-40FC-8631-20AFC2F4E68B}" type="datetime'''''2''''''''''''''''''1'">
              <a:rPr kumimoji="0" lang="en-US" altLang="en-US" sz="1000" b="0" smtClean="0">
                <a:latin typeface="MS PGothic" panose="020B0600070205080204" pitchFamily="34" charset="-128"/>
                <a:ea typeface="MS PGothic" panose="020B0600070205080204" pitchFamily="34" charset="-128"/>
              </a:rPr>
              <a:pPr/>
              <a:t>21</a:t>
            </a:fld>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276" name="Text Placeholder 12">
            <a:extLst>
              <a:ext uri="{FF2B5EF4-FFF2-40B4-BE49-F238E27FC236}">
                <a16:creationId xmlns:a16="http://schemas.microsoft.com/office/drawing/2014/main" id="{17841580-3065-E73F-55DA-6815EEE45D4C}"/>
              </a:ext>
            </a:extLst>
          </p:cNvPr>
          <p:cNvSpPr>
            <a:spLocks noGrp="1"/>
          </p:cNvSpPr>
          <p:nvPr>
            <p:custDataLst>
              <p:tags r:id="rId105"/>
            </p:custDataLst>
          </p:nvPr>
        </p:nvSpPr>
        <p:spPr bwMode="auto">
          <a:xfrm>
            <a:off x="711835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BA6428-7B03-4B78-A0E0-31E33CEFC3FB}" type="datetime'''''''''''''''''''2''2'''''''''''''''''''''''''''''''''''''''">
              <a:rPr kumimoji="0" lang="en-US" altLang="en-US" sz="1000" b="0" smtClean="0">
                <a:latin typeface="MS PGothic" panose="020B0600070205080204" pitchFamily="34" charset="-128"/>
                <a:ea typeface="MS PGothic" panose="020B0600070205080204" pitchFamily="34" charset="-128"/>
              </a:rPr>
              <a:pPr/>
              <a:t>22</a:t>
            </a:fld>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279" name="Text Placeholder 12">
            <a:extLst>
              <a:ext uri="{FF2B5EF4-FFF2-40B4-BE49-F238E27FC236}">
                <a16:creationId xmlns:a16="http://schemas.microsoft.com/office/drawing/2014/main" id="{1E6DE725-8EFD-A7A5-22F9-1EA706A9F31F}"/>
              </a:ext>
            </a:extLst>
          </p:cNvPr>
          <p:cNvSpPr>
            <a:spLocks noGrp="1"/>
          </p:cNvSpPr>
          <p:nvPr>
            <p:custDataLst>
              <p:tags r:id="rId106"/>
            </p:custDataLst>
          </p:nvPr>
        </p:nvSpPr>
        <p:spPr bwMode="auto">
          <a:xfrm>
            <a:off x="7404100"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85147-37A7-487A-930B-BEC98639CF31}" type="datetime'''''''''''''''''''''''''''2''''''''3'''''''''''">
              <a:rPr kumimoji="0" lang="en-US" altLang="en-US" sz="1000" b="0" smtClean="0">
                <a:latin typeface="MS PGothic" panose="020B0600070205080204" pitchFamily="34" charset="-128"/>
                <a:ea typeface="MS PGothic" panose="020B0600070205080204" pitchFamily="34" charset="-128"/>
              </a:rPr>
              <a:pPr/>
              <a:t>23</a:t>
            </a:fld>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30" name="Text Placeholder 12">
            <a:extLst>
              <a:ext uri="{FF2B5EF4-FFF2-40B4-BE49-F238E27FC236}">
                <a16:creationId xmlns:a16="http://schemas.microsoft.com/office/drawing/2014/main" id="{4032E229-97E9-E0DC-F4E9-3A120E4EE882}"/>
              </a:ext>
            </a:extLst>
          </p:cNvPr>
          <p:cNvSpPr>
            <a:spLocks noGrp="1"/>
          </p:cNvSpPr>
          <p:nvPr>
            <p:custDataLst>
              <p:tags r:id="rId107"/>
            </p:custDataLst>
          </p:nvPr>
        </p:nvSpPr>
        <p:spPr bwMode="auto">
          <a:xfrm>
            <a:off x="7691438" y="6251575"/>
            <a:ext cx="139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86A6870-3AF2-4391-8045-B96F967005A1}" type="datetime'''''''2''''''''''''''''''4'''''''''''''''">
              <a:rPr kumimoji="0" lang="en-US" altLang="en-US" sz="1000" b="0" smtClean="0">
                <a:latin typeface="MS PGothic" panose="020B0600070205080204" pitchFamily="34" charset="-128"/>
                <a:ea typeface="MS PGothic" panose="020B0600070205080204" pitchFamily="34" charset="-128"/>
              </a:rPr>
              <a:pPr/>
              <a:t>24</a:t>
            </a:fld>
            <a:endParaRPr kumimoji="0" lang="ja-JP" altLang="en-US" sz="1000" b="0" dirty="0">
              <a:latin typeface="MS PGothic" panose="020B0600070205080204" pitchFamily="34" charset="-128"/>
              <a:ea typeface="MS PGothic" panose="020B0600070205080204" pitchFamily="34" charset="-128"/>
              <a:sym typeface="+mn-lt"/>
            </a:endParaRPr>
          </a:p>
        </p:txBody>
      </p:sp>
      <p:sp useBgFill="1">
        <p:nvSpPr>
          <p:cNvPr id="36" name="テキスト プレースホルダ 9">
            <a:extLst>
              <a:ext uri="{FF2B5EF4-FFF2-40B4-BE49-F238E27FC236}">
                <a16:creationId xmlns:a16="http://schemas.microsoft.com/office/drawing/2014/main" id="{449CB2B1-697C-B1D7-992A-E9A72875181D}"/>
              </a:ext>
            </a:extLst>
          </p:cNvPr>
          <p:cNvSpPr>
            <a:spLocks/>
          </p:cNvSpPr>
          <p:nvPr>
            <p:custDataLst>
              <p:tags r:id="rId108"/>
            </p:custDataLst>
          </p:nvPr>
        </p:nvSpPr>
        <p:spPr bwMode="gray">
          <a:xfrm>
            <a:off x="5202238" y="52308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139590-A1F4-48B5-8A74-3B2CDF3D1020}" type="datetime'''''2'',''''''''''''''''''''9''''1''8'''''">
              <a:rPr lang="en-US" altLang="en-US" sz="1000" smtClean="0">
                <a:effectLst/>
                <a:sym typeface="+mn-lt"/>
              </a:rPr>
              <a:pPr marL="0" lvl="0" indent="0" algn="ctr">
                <a:spcBef>
                  <a:spcPct val="0"/>
                </a:spcBef>
                <a:buNone/>
              </a:pPr>
              <a:t>2,918</a:t>
            </a:fld>
            <a:endParaRPr kumimoji="1" lang="en-US" altLang="ja-JP" sz="1000" dirty="0">
              <a:sym typeface="+mn-lt"/>
            </a:endParaRPr>
          </a:p>
        </p:txBody>
      </p:sp>
      <p:sp>
        <p:nvSpPr>
          <p:cNvPr id="147" name="Rectangle 2">
            <a:extLst>
              <a:ext uri="{FF2B5EF4-FFF2-40B4-BE49-F238E27FC236}">
                <a16:creationId xmlns:a16="http://schemas.microsoft.com/office/drawing/2014/main" id="{14DDDAD7-5C54-DA90-F9B6-4111B30F9B2E}"/>
              </a:ext>
            </a:extLst>
          </p:cNvPr>
          <p:cNvSpPr/>
          <p:nvPr>
            <p:custDataLst>
              <p:tags r:id="rId109"/>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dirty="0">
              <a:latin typeface="MS PGothic" panose="020B0600070205080204" pitchFamily="34" charset="-128"/>
              <a:ea typeface="MS PGothic" panose="020B0600070205080204" pitchFamily="34" charset="-128"/>
            </a:endParaRPr>
          </a:p>
        </p:txBody>
      </p:sp>
      <p:cxnSp>
        <p:nvCxnSpPr>
          <p:cNvPr id="148" name="Straight Connector 3">
            <a:extLst>
              <a:ext uri="{FF2B5EF4-FFF2-40B4-BE49-F238E27FC236}">
                <a16:creationId xmlns:a16="http://schemas.microsoft.com/office/drawing/2014/main" id="{333C3886-F7A4-34D9-7DC7-DC965E2BCF24}"/>
              </a:ext>
            </a:extLst>
          </p:cNvPr>
          <p:cNvCxnSpPr/>
          <p:nvPr>
            <p:custDataLst>
              <p:tags r:id="rId110"/>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49" name="Oval 6">
            <a:extLst>
              <a:ext uri="{FF2B5EF4-FFF2-40B4-BE49-F238E27FC236}">
                <a16:creationId xmlns:a16="http://schemas.microsoft.com/office/drawing/2014/main" id="{65C92058-7ACE-1515-462D-698BA2A73ED2}"/>
              </a:ext>
            </a:extLst>
          </p:cNvPr>
          <p:cNvSpPr/>
          <p:nvPr>
            <p:custDataLst>
              <p:tags r:id="rId111"/>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960" dirty="0">
              <a:latin typeface="MS PGothic" panose="020B0600070205080204" pitchFamily="34" charset="-128"/>
              <a:ea typeface="MS PGothic" panose="020B0600070205080204" pitchFamily="34" charset="-128"/>
            </a:endParaRPr>
          </a:p>
        </p:txBody>
      </p:sp>
      <p:sp>
        <p:nvSpPr>
          <p:cNvPr id="150" name="テキスト プレースホルダ 9">
            <a:extLst>
              <a:ext uri="{FF2B5EF4-FFF2-40B4-BE49-F238E27FC236}">
                <a16:creationId xmlns:a16="http://schemas.microsoft.com/office/drawing/2014/main" id="{66113EDA-1929-AB4F-9DB7-8EE51D4BE013}"/>
              </a:ext>
            </a:extLst>
          </p:cNvPr>
          <p:cNvSpPr>
            <a:spLocks noGrp="1"/>
          </p:cNvSpPr>
          <p:nvPr>
            <p:custDataLst>
              <p:tags r:id="rId112"/>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smtClean="0">
                <a:sym typeface="+mn-lt"/>
              </a:rPr>
              <a:pPr/>
              <a:t>名目GDP（10億US$）</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151" name="テキスト プレースホルダ 9">
            <a:extLst>
              <a:ext uri="{FF2B5EF4-FFF2-40B4-BE49-F238E27FC236}">
                <a16:creationId xmlns:a16="http://schemas.microsoft.com/office/drawing/2014/main" id="{F4BCBB6A-D988-F261-8641-01008C1F0432}"/>
              </a:ext>
            </a:extLst>
          </p:cNvPr>
          <p:cNvSpPr>
            <a:spLocks noGrp="1"/>
          </p:cNvSpPr>
          <p:nvPr>
            <p:custDataLst>
              <p:tags r:id="rId113"/>
            </p:custDataLst>
          </p:nvPr>
        </p:nvSpPr>
        <p:spPr bwMode="auto">
          <a:xfrm>
            <a:off x="8545512"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smtClean="0">
                <a:sym typeface="+mn-lt"/>
              </a:rPr>
              <a:pPr/>
              <a:t>実質GDP成長率（％）</a:t>
            </a:fld>
            <a:endParaRPr kumimoji="0" lang="ja-JP" altLang="en-US" sz="800" dirty="0">
              <a:latin typeface="MS PGothic" panose="020B0600070205080204" pitchFamily="34" charset="-128"/>
              <a:ea typeface="MS PGothic" panose="020B0600070205080204" pitchFamily="34" charset="-128"/>
              <a:sym typeface="+mn-lt"/>
            </a:endParaRPr>
          </a:p>
        </p:txBody>
      </p:sp>
    </p:spTree>
    <p:extLst>
      <p:ext uri="{BB962C8B-B14F-4D97-AF65-F5344CB8AC3E}">
        <p14:creationId xmlns:p14="http://schemas.microsoft.com/office/powerpoint/2010/main" val="390105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470574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3" imgW="360" imgH="360" progId="TCLayout.ActiveDocument.1">
                  <p:embed/>
                </p:oleObj>
              </mc:Choice>
              <mc:Fallback>
                <p:oleObj name="think-cellスライド" r:id="rId43" imgW="360" imgH="360" progId="TCLayout.ActiveDocument.1">
                  <p:embed/>
                  <p:pic>
                    <p:nvPicPr>
                      <p:cNvPr id="7" name="Object 6"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グループ化 7">
            <a:extLst>
              <a:ext uri="{FF2B5EF4-FFF2-40B4-BE49-F238E27FC236}">
                <a16:creationId xmlns:a16="http://schemas.microsoft.com/office/drawing/2014/main" id="{7D0431F8-456B-61BF-98A0-2DF4995AFFAB}"/>
              </a:ext>
            </a:extLst>
          </p:cNvPr>
          <p:cNvGrpSpPr/>
          <p:nvPr/>
        </p:nvGrpSpPr>
        <p:grpSpPr>
          <a:xfrm>
            <a:off x="200025" y="1988840"/>
            <a:ext cx="9505055" cy="288032"/>
            <a:chOff x="4803500" y="2113806"/>
            <a:chExt cx="2954133" cy="288032"/>
          </a:xfrm>
        </p:grpSpPr>
        <p:cxnSp>
          <p:nvCxnSpPr>
            <p:cNvPr id="21" name="直線コネクタ 26">
              <a:extLst>
                <a:ext uri="{FF2B5EF4-FFF2-40B4-BE49-F238E27FC236}">
                  <a16:creationId xmlns:a16="http://schemas.microsoft.com/office/drawing/2014/main" id="{47482AA6-72B6-712B-39F6-108A40009BC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893B8383-EF00-DA6F-A7B8-41B24AA2B24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インフレ率</a:t>
              </a:r>
            </a:p>
          </p:txBody>
        </p:sp>
      </p:grpSp>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a:t>
            </a:r>
          </a:p>
        </p:txBody>
      </p:sp>
      <p:sp>
        <p:nvSpPr>
          <p:cNvPr id="33" name="テキスト ボックス 32"/>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年に低下したが、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年にかけて再び上昇し始めた。これはナイジェリアのインフラ課題と、国民が消費する多くの商品が輸入品であるという事実に起因している。製品の需給が安定するにつれ、インフレ率は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％で安定すると予測されている。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テキスト ボックス 24">
            <a:extLst>
              <a:ext uri="{FF2B5EF4-FFF2-40B4-BE49-F238E27FC236}">
                <a16:creationId xmlns:a16="http://schemas.microsoft.com/office/drawing/2014/main" id="{D8960FF5-557D-4AFC-A1AA-B4BE8EB663C7}"/>
              </a:ext>
            </a:extLst>
          </p:cNvPr>
          <p:cNvSpPr txBox="1"/>
          <p:nvPr/>
        </p:nvSpPr>
        <p:spPr>
          <a:xfrm>
            <a:off x="344488"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solidFill>
                  <a:srgbClr val="000000"/>
                </a:solidFill>
              </a:rPr>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13">
            <a:extLst>
              <a:ext uri="{FF2B5EF4-FFF2-40B4-BE49-F238E27FC236}">
                <a16:creationId xmlns:a16="http://schemas.microsoft.com/office/drawing/2014/main" id="{FD125CAC-79A4-8711-CBBB-B179593A34D3}"/>
              </a:ext>
            </a:extLst>
          </p:cNvPr>
          <p:cNvGrpSpPr/>
          <p:nvPr/>
        </p:nvGrpSpPr>
        <p:grpSpPr>
          <a:xfrm>
            <a:off x="8477850" y="2399640"/>
            <a:ext cx="1203997" cy="4217537"/>
            <a:chOff x="5486371" y="-215875"/>
            <a:chExt cx="1551348" cy="4196021"/>
          </a:xfrm>
        </p:grpSpPr>
        <p:sp>
          <p:nvSpPr>
            <p:cNvPr id="15" name="フリーフォーム 40">
              <a:extLst>
                <a:ext uri="{FF2B5EF4-FFF2-40B4-BE49-F238E27FC236}">
                  <a16:creationId xmlns:a16="http://schemas.microsoft.com/office/drawing/2014/main" id="{35EA00EB-EE1F-959A-EDAF-88EA6A07E318}"/>
                </a:ext>
              </a:extLst>
            </p:cNvPr>
            <p:cNvSpPr/>
            <p:nvPr/>
          </p:nvSpPr>
          <p:spPr>
            <a:xfrm>
              <a:off x="6610985" y="-215875"/>
              <a:ext cx="426734"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6" name="角丸四角形 41">
              <a:extLst>
                <a:ext uri="{FF2B5EF4-FFF2-40B4-BE49-F238E27FC236}">
                  <a16:creationId xmlns:a16="http://schemas.microsoft.com/office/drawing/2014/main" id="{3194C965-3580-E896-72EA-496AB09781B0}"/>
                </a:ext>
              </a:extLst>
            </p:cNvPr>
            <p:cNvSpPr/>
            <p:nvPr/>
          </p:nvSpPr>
          <p:spPr>
            <a:xfrm>
              <a:off x="5486371" y="3773413"/>
              <a:ext cx="1287479"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0" name="Chart 9">
            <a:extLst>
              <a:ext uri="{FF2B5EF4-FFF2-40B4-BE49-F238E27FC236}">
                <a16:creationId xmlns:a16="http://schemas.microsoft.com/office/drawing/2014/main" id="{46F24B57-B155-BC44-85F0-008E5697D59C}"/>
              </a:ext>
            </a:extLst>
          </p:cNvPr>
          <p:cNvGraphicFramePr/>
          <p:nvPr>
            <p:custDataLst>
              <p:tags r:id="rId3"/>
            </p:custDataLst>
            <p:extLst>
              <p:ext uri="{D42A27DB-BD31-4B8C-83A1-F6EECF244321}">
                <p14:modId xmlns:p14="http://schemas.microsoft.com/office/powerpoint/2010/main" val="363935694"/>
              </p:ext>
            </p:extLst>
          </p:nvPr>
        </p:nvGraphicFramePr>
        <p:xfrm>
          <a:off x="84138" y="2300288"/>
          <a:ext cx="9788525" cy="3968750"/>
        </p:xfrm>
        <a:graphic>
          <a:graphicData uri="http://schemas.openxmlformats.org/drawingml/2006/chart">
            <c:chart xmlns:c="http://schemas.openxmlformats.org/drawingml/2006/chart" xmlns:r="http://schemas.openxmlformats.org/officeDocument/2006/relationships" r:id="rId45"/>
          </a:graphicData>
        </a:graphic>
      </p:graphicFrame>
      <p:sp useBgFill="1">
        <p:nvSpPr>
          <p:cNvPr id="207" name="テキスト プレースホルダ 9">
            <a:extLst>
              <a:ext uri="{FF2B5EF4-FFF2-40B4-BE49-F238E27FC236}">
                <a16:creationId xmlns:a16="http://schemas.microsoft.com/office/drawing/2014/main" id="{38A47EE3-4C46-3E30-4D40-2FB45EDAD051}"/>
              </a:ext>
            </a:extLst>
          </p:cNvPr>
          <p:cNvSpPr>
            <a:spLocks/>
          </p:cNvSpPr>
          <p:nvPr>
            <p:custDataLst>
              <p:tags r:id="rId4"/>
            </p:custDataLst>
          </p:nvPr>
        </p:nvSpPr>
        <p:spPr bwMode="gray">
          <a:xfrm>
            <a:off x="592138" y="49037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71E338-0C0D-4F79-A2B4-090674F1425E}" type="datetime'''''6''''''''''''''''.''''''''''''''''''''''''''''9'''">
              <a:rPr lang="en-US" altLang="en-US" sz="1000" smtClean="0">
                <a:effectLst/>
                <a:sym typeface="+mn-lt"/>
              </a:rPr>
              <a:pPr marL="0" lvl="0" indent="0" algn="ctr">
                <a:spcBef>
                  <a:spcPct val="0"/>
                </a:spcBef>
                <a:buNone/>
              </a:pPr>
              <a:t>6.9</a:t>
            </a:fld>
            <a:endParaRPr kumimoji="1" lang="en-US" altLang="ja-JP" sz="1000" dirty="0">
              <a:sym typeface="+mn-lt"/>
            </a:endParaRPr>
          </a:p>
        </p:txBody>
      </p:sp>
      <p:sp>
        <p:nvSpPr>
          <p:cNvPr id="219" name="テキスト プレースホルダ 9">
            <a:extLst>
              <a:ext uri="{FF2B5EF4-FFF2-40B4-BE49-F238E27FC236}">
                <a16:creationId xmlns:a16="http://schemas.microsoft.com/office/drawing/2014/main" id="{023D828F-9298-3E81-0EF0-2EB428BA7710}"/>
              </a:ext>
            </a:extLst>
          </p:cNvPr>
          <p:cNvSpPr>
            <a:spLocks/>
          </p:cNvSpPr>
          <p:nvPr>
            <p:custDataLst>
              <p:tags r:id="rId5"/>
            </p:custDataLst>
          </p:nvPr>
        </p:nvSpPr>
        <p:spPr bwMode="auto">
          <a:xfrm>
            <a:off x="414338"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D5D35A-3D72-4399-955E-4FDFF24935CB}"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20" name="テキスト プレースホルダ 9">
            <a:extLst>
              <a:ext uri="{FF2B5EF4-FFF2-40B4-BE49-F238E27FC236}">
                <a16:creationId xmlns:a16="http://schemas.microsoft.com/office/drawing/2014/main" id="{63BC6F1D-A285-7F47-AB23-6E1DCFD3AD40}"/>
              </a:ext>
            </a:extLst>
          </p:cNvPr>
          <p:cNvSpPr>
            <a:spLocks/>
          </p:cNvSpPr>
          <p:nvPr>
            <p:custDataLst>
              <p:tags r:id="rId6"/>
            </p:custDataLst>
          </p:nvPr>
        </p:nvSpPr>
        <p:spPr bwMode="auto">
          <a:xfrm>
            <a:off x="8366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C3A332-2BF0-4516-BC30-F09306BF3468}"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useBgFill="1">
        <p:nvSpPr>
          <p:cNvPr id="208" name="テキスト プレースホルダ 9">
            <a:extLst>
              <a:ext uri="{FF2B5EF4-FFF2-40B4-BE49-F238E27FC236}">
                <a16:creationId xmlns:a16="http://schemas.microsoft.com/office/drawing/2014/main" id="{31FE6962-B567-6DD1-B1B6-F7E6C96BAA49}"/>
              </a:ext>
            </a:extLst>
          </p:cNvPr>
          <p:cNvSpPr>
            <a:spLocks/>
          </p:cNvSpPr>
          <p:nvPr>
            <p:custDataLst>
              <p:tags r:id="rId7"/>
            </p:custDataLst>
          </p:nvPr>
        </p:nvSpPr>
        <p:spPr bwMode="gray">
          <a:xfrm>
            <a:off x="1123950" y="43037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BE9903-CDA4-42B0-ADC2-6B5873CC9700}" type="datetime'''1''2''.''''''''''''''''''''''''''''''''''9'''''''">
              <a:rPr lang="en-US" altLang="en-US" sz="1000" smtClean="0">
                <a:effectLst/>
                <a:sym typeface="+mn-lt"/>
              </a:rPr>
              <a:pPr marL="0" lvl="0" indent="0" algn="ctr">
                <a:spcBef>
                  <a:spcPct val="0"/>
                </a:spcBef>
                <a:buNone/>
              </a:pPr>
              <a:t>12.9</a:t>
            </a:fld>
            <a:endParaRPr kumimoji="1" lang="en-US" altLang="ja-JP" sz="1000" dirty="0">
              <a:sym typeface="+mn-lt"/>
            </a:endParaRPr>
          </a:p>
        </p:txBody>
      </p:sp>
      <p:sp>
        <p:nvSpPr>
          <p:cNvPr id="221" name="テキスト プレースホルダ 9">
            <a:extLst>
              <a:ext uri="{FF2B5EF4-FFF2-40B4-BE49-F238E27FC236}">
                <a16:creationId xmlns:a16="http://schemas.microsoft.com/office/drawing/2014/main" id="{312A1BA0-277B-1CD7-575D-79E850A20490}"/>
              </a:ext>
            </a:extLst>
          </p:cNvPr>
          <p:cNvSpPr>
            <a:spLocks/>
          </p:cNvSpPr>
          <p:nvPr>
            <p:custDataLst>
              <p:tags r:id="rId8"/>
            </p:custDataLst>
          </p:nvPr>
        </p:nvSpPr>
        <p:spPr bwMode="auto">
          <a:xfrm>
            <a:off x="1187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7F730-CD42-4428-9964-78AAEB5A8CB8}"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22" name="テキスト プレースホルダ 9">
            <a:extLst>
              <a:ext uri="{FF2B5EF4-FFF2-40B4-BE49-F238E27FC236}">
                <a16:creationId xmlns:a16="http://schemas.microsoft.com/office/drawing/2014/main" id="{8D71A35F-857E-4848-FD85-D2D4C001AA0A}"/>
              </a:ext>
            </a:extLst>
          </p:cNvPr>
          <p:cNvSpPr>
            <a:spLocks/>
          </p:cNvSpPr>
          <p:nvPr>
            <p:custDataLst>
              <p:tags r:id="rId9"/>
            </p:custDataLst>
          </p:nvPr>
        </p:nvSpPr>
        <p:spPr bwMode="auto">
          <a:xfrm>
            <a:off x="15398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F819A4-EEBF-417A-BA20-7E3143DEE74F}"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23" name="テキスト プレースホルダ 9">
            <a:extLst>
              <a:ext uri="{FF2B5EF4-FFF2-40B4-BE49-F238E27FC236}">
                <a16:creationId xmlns:a16="http://schemas.microsoft.com/office/drawing/2014/main" id="{CE300A2B-E0D4-8CA9-2572-FCB9288E060D}"/>
              </a:ext>
            </a:extLst>
          </p:cNvPr>
          <p:cNvSpPr>
            <a:spLocks/>
          </p:cNvSpPr>
          <p:nvPr>
            <p:custDataLst>
              <p:tags r:id="rId10"/>
            </p:custDataLst>
          </p:nvPr>
        </p:nvSpPr>
        <p:spPr bwMode="auto">
          <a:xfrm>
            <a:off x="18907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101375-5AAD-4368-BD39-AC43E3509D2E}"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24" name="テキスト プレースホルダ 9">
            <a:extLst>
              <a:ext uri="{FF2B5EF4-FFF2-40B4-BE49-F238E27FC236}">
                <a16:creationId xmlns:a16="http://schemas.microsoft.com/office/drawing/2014/main" id="{404A1597-0C33-9F5E-6923-28D9C9FB2E2F}"/>
              </a:ext>
            </a:extLst>
          </p:cNvPr>
          <p:cNvSpPr>
            <a:spLocks/>
          </p:cNvSpPr>
          <p:nvPr>
            <p:custDataLst>
              <p:tags r:id="rId11"/>
            </p:custDataLst>
          </p:nvPr>
        </p:nvSpPr>
        <p:spPr bwMode="auto">
          <a:xfrm>
            <a:off x="22431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7902E4-A677-4162-AE50-A12FB5EE1D93}"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209" name="テキスト プレースホルダ 9">
            <a:extLst>
              <a:ext uri="{FF2B5EF4-FFF2-40B4-BE49-F238E27FC236}">
                <a16:creationId xmlns:a16="http://schemas.microsoft.com/office/drawing/2014/main" id="{B2A167B5-D0E6-4771-50C9-98B1BF51E607}"/>
              </a:ext>
            </a:extLst>
          </p:cNvPr>
          <p:cNvSpPr>
            <a:spLocks/>
          </p:cNvSpPr>
          <p:nvPr>
            <p:custDataLst>
              <p:tags r:id="rId12"/>
            </p:custDataLst>
          </p:nvPr>
        </p:nvSpPr>
        <p:spPr bwMode="gray">
          <a:xfrm>
            <a:off x="2565400" y="4773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CB34C5-4290-454F-8DC7-41B16AD4FED2}" type="datetime'''''''''8''.''''''''''''''''2'''''''''''''''">
              <a:rPr lang="en-US" altLang="en-US" sz="1000" smtClean="0">
                <a:effectLst/>
                <a:sym typeface="+mn-lt"/>
              </a:rPr>
              <a:pPr marL="0" lvl="0" indent="0" algn="ctr">
                <a:spcBef>
                  <a:spcPct val="0"/>
                </a:spcBef>
                <a:buNone/>
              </a:pPr>
              <a:t>8.2</a:t>
            </a:fld>
            <a:endParaRPr kumimoji="1" lang="en-US" altLang="ja-JP" sz="1000" dirty="0">
              <a:sym typeface="+mn-lt"/>
            </a:endParaRPr>
          </a:p>
        </p:txBody>
      </p:sp>
      <p:sp>
        <p:nvSpPr>
          <p:cNvPr id="225" name="テキスト プレースホルダ 9">
            <a:extLst>
              <a:ext uri="{FF2B5EF4-FFF2-40B4-BE49-F238E27FC236}">
                <a16:creationId xmlns:a16="http://schemas.microsoft.com/office/drawing/2014/main" id="{62CBDF5B-C5B4-DE09-F479-0DCB46324568}"/>
              </a:ext>
            </a:extLst>
          </p:cNvPr>
          <p:cNvSpPr>
            <a:spLocks/>
          </p:cNvSpPr>
          <p:nvPr>
            <p:custDataLst>
              <p:tags r:id="rId13"/>
            </p:custDataLst>
          </p:nvPr>
        </p:nvSpPr>
        <p:spPr bwMode="auto">
          <a:xfrm>
            <a:off x="2593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F4B7B4-1776-40D5-8423-B74D3760E467}"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210" name="テキスト プレースホルダ 9">
            <a:extLst>
              <a:ext uri="{FF2B5EF4-FFF2-40B4-BE49-F238E27FC236}">
                <a16:creationId xmlns:a16="http://schemas.microsoft.com/office/drawing/2014/main" id="{6003D818-E847-967B-CEB6-8FF58538E372}"/>
              </a:ext>
            </a:extLst>
          </p:cNvPr>
          <p:cNvSpPr>
            <a:spLocks/>
          </p:cNvSpPr>
          <p:nvPr>
            <p:custDataLst>
              <p:tags r:id="rId14"/>
            </p:custDataLst>
          </p:nvPr>
        </p:nvSpPr>
        <p:spPr bwMode="gray">
          <a:xfrm>
            <a:off x="2917825" y="50546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374227-EB8C-4D5A-A9F8-8BB6DEEB5262}" type="datetime'''''''''''5''''''''''''''''''''''''''''''.''''''''''''4'''''''">
              <a:rPr lang="en-US" altLang="en-US" sz="1000" smtClean="0">
                <a:effectLst/>
                <a:sym typeface="+mn-lt"/>
              </a:rPr>
              <a:pPr marL="0" lvl="0" indent="0" algn="ctr">
                <a:spcBef>
                  <a:spcPct val="0"/>
                </a:spcBef>
                <a:buNone/>
              </a:pPr>
              <a:t>5.4</a:t>
            </a:fld>
            <a:endParaRPr kumimoji="1" lang="en-US" altLang="ja-JP" sz="1000" dirty="0">
              <a:sym typeface="+mn-lt"/>
            </a:endParaRPr>
          </a:p>
        </p:txBody>
      </p:sp>
      <p:sp>
        <p:nvSpPr>
          <p:cNvPr id="226" name="テキスト プレースホルダ 9">
            <a:extLst>
              <a:ext uri="{FF2B5EF4-FFF2-40B4-BE49-F238E27FC236}">
                <a16:creationId xmlns:a16="http://schemas.microsoft.com/office/drawing/2014/main" id="{8684BB0C-FA21-9B27-83CE-D342FA0D4325}"/>
              </a:ext>
            </a:extLst>
          </p:cNvPr>
          <p:cNvSpPr>
            <a:spLocks/>
          </p:cNvSpPr>
          <p:nvPr>
            <p:custDataLst>
              <p:tags r:id="rId15"/>
            </p:custDataLst>
          </p:nvPr>
        </p:nvSpPr>
        <p:spPr bwMode="auto">
          <a:xfrm>
            <a:off x="29464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2CB5A5-F8F5-4EF7-BC4C-FF38E9EB76EB}"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227" name="テキスト プレースホルダ 9">
            <a:extLst>
              <a:ext uri="{FF2B5EF4-FFF2-40B4-BE49-F238E27FC236}">
                <a16:creationId xmlns:a16="http://schemas.microsoft.com/office/drawing/2014/main" id="{5535D0F0-83A1-6142-E463-0CA1A74C664A}"/>
              </a:ext>
            </a:extLst>
          </p:cNvPr>
          <p:cNvSpPr>
            <a:spLocks/>
          </p:cNvSpPr>
          <p:nvPr>
            <p:custDataLst>
              <p:tags r:id="rId16"/>
            </p:custDataLst>
          </p:nvPr>
        </p:nvSpPr>
        <p:spPr bwMode="auto">
          <a:xfrm>
            <a:off x="32972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2DB8E7-BBFB-4BD7-8D4B-AE5BD1297DC6}"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228" name="テキスト プレースホルダ 9">
            <a:extLst>
              <a:ext uri="{FF2B5EF4-FFF2-40B4-BE49-F238E27FC236}">
                <a16:creationId xmlns:a16="http://schemas.microsoft.com/office/drawing/2014/main" id="{279DD7D6-8CF7-336F-3C4A-0A5D7B57A7AB}"/>
              </a:ext>
            </a:extLst>
          </p:cNvPr>
          <p:cNvSpPr>
            <a:spLocks/>
          </p:cNvSpPr>
          <p:nvPr>
            <p:custDataLst>
              <p:tags r:id="rId17"/>
            </p:custDataLst>
          </p:nvPr>
        </p:nvSpPr>
        <p:spPr bwMode="auto">
          <a:xfrm>
            <a:off x="36496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E38C1C-F01A-47B2-BE0D-68D7BA78BCEE}"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229" name="テキスト プレースホルダ 9">
            <a:extLst>
              <a:ext uri="{FF2B5EF4-FFF2-40B4-BE49-F238E27FC236}">
                <a16:creationId xmlns:a16="http://schemas.microsoft.com/office/drawing/2014/main" id="{5251F376-8FD7-81E8-99AE-57040544A084}"/>
              </a:ext>
            </a:extLst>
          </p:cNvPr>
          <p:cNvSpPr>
            <a:spLocks/>
          </p:cNvSpPr>
          <p:nvPr>
            <p:custDataLst>
              <p:tags r:id="rId18"/>
            </p:custDataLst>
          </p:nvPr>
        </p:nvSpPr>
        <p:spPr bwMode="auto">
          <a:xfrm>
            <a:off x="40005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2845EE-AB21-485F-9560-6B1B4C90A2D1}"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230" name="テキスト プレースホルダ 9">
            <a:extLst>
              <a:ext uri="{FF2B5EF4-FFF2-40B4-BE49-F238E27FC236}">
                <a16:creationId xmlns:a16="http://schemas.microsoft.com/office/drawing/2014/main" id="{74762C1A-6322-4FFF-0C2A-88AA54641348}"/>
              </a:ext>
            </a:extLst>
          </p:cNvPr>
          <p:cNvSpPr>
            <a:spLocks/>
          </p:cNvSpPr>
          <p:nvPr>
            <p:custDataLst>
              <p:tags r:id="rId19"/>
            </p:custDataLst>
          </p:nvPr>
        </p:nvSpPr>
        <p:spPr bwMode="auto">
          <a:xfrm>
            <a:off x="43529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508273-8048-4C26-8F5B-907CEC98A39F}"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231" name="テキスト プレースホルダ 9">
            <a:extLst>
              <a:ext uri="{FF2B5EF4-FFF2-40B4-BE49-F238E27FC236}">
                <a16:creationId xmlns:a16="http://schemas.microsoft.com/office/drawing/2014/main" id="{10E3B09A-072E-3D33-3087-D06BA61B7F4B}"/>
              </a:ext>
            </a:extLst>
          </p:cNvPr>
          <p:cNvSpPr>
            <a:spLocks/>
          </p:cNvSpPr>
          <p:nvPr>
            <p:custDataLst>
              <p:tags r:id="rId20"/>
            </p:custDataLst>
          </p:nvPr>
        </p:nvSpPr>
        <p:spPr bwMode="auto">
          <a:xfrm>
            <a:off x="47037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B423E2-5CCC-4F33-A048-EFE79DF64D1A}"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32" name="テキスト プレースホルダ 9">
            <a:extLst>
              <a:ext uri="{FF2B5EF4-FFF2-40B4-BE49-F238E27FC236}">
                <a16:creationId xmlns:a16="http://schemas.microsoft.com/office/drawing/2014/main" id="{33C57AEB-1C62-C3DF-93B2-7D70FACBB27A}"/>
              </a:ext>
            </a:extLst>
          </p:cNvPr>
          <p:cNvSpPr>
            <a:spLocks/>
          </p:cNvSpPr>
          <p:nvPr>
            <p:custDataLst>
              <p:tags r:id="rId21"/>
            </p:custDataLst>
          </p:nvPr>
        </p:nvSpPr>
        <p:spPr bwMode="auto">
          <a:xfrm>
            <a:off x="50561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4DEA85-D531-4B67-9732-1BC74CE3AEB6}"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8" name="Text Placeholder 12">
            <a:extLst>
              <a:ext uri="{FF2B5EF4-FFF2-40B4-BE49-F238E27FC236}">
                <a16:creationId xmlns:a16="http://schemas.microsoft.com/office/drawing/2014/main" id="{44753DBE-1E00-EF75-765E-51DBC7574B58}"/>
              </a:ext>
            </a:extLst>
          </p:cNvPr>
          <p:cNvSpPr>
            <a:spLocks noGrp="1"/>
          </p:cNvSpPr>
          <p:nvPr>
            <p:custDataLst>
              <p:tags r:id="rId22"/>
            </p:custDataLst>
          </p:nvPr>
        </p:nvSpPr>
        <p:spPr bwMode="auto">
          <a:xfrm>
            <a:off x="187325" y="2336800"/>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useBgFill="1">
        <p:nvSpPr>
          <p:cNvPr id="211" name="テキスト プレースホルダ 9">
            <a:extLst>
              <a:ext uri="{FF2B5EF4-FFF2-40B4-BE49-F238E27FC236}">
                <a16:creationId xmlns:a16="http://schemas.microsoft.com/office/drawing/2014/main" id="{E31C116D-0BF8-FC30-8A11-B95B45670BF2}"/>
              </a:ext>
            </a:extLst>
          </p:cNvPr>
          <p:cNvSpPr>
            <a:spLocks/>
          </p:cNvSpPr>
          <p:nvPr>
            <p:custDataLst>
              <p:tags r:id="rId23"/>
            </p:custDataLst>
          </p:nvPr>
        </p:nvSpPr>
        <p:spPr bwMode="gray">
          <a:xfrm>
            <a:off x="5730875" y="46942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E9F00C-1D2E-4CC4-B464-BD206D8DCCB0}" type="datetime'''''''''''''''''''9''''''''''''.''0'''''''''''''''''''''''''''">
              <a:rPr lang="en-US" altLang="en-US" sz="1000" smtClean="0">
                <a:effectLst/>
                <a:sym typeface="+mn-lt"/>
              </a:rPr>
              <a:pPr marL="0" lvl="0" indent="0" algn="ctr">
                <a:spcBef>
                  <a:spcPct val="0"/>
                </a:spcBef>
                <a:buNone/>
              </a:pPr>
              <a:t>9.0</a:t>
            </a:fld>
            <a:endParaRPr kumimoji="1" lang="en-US" altLang="ja-JP" sz="1000" dirty="0">
              <a:sym typeface="+mn-lt"/>
            </a:endParaRPr>
          </a:p>
        </p:txBody>
      </p:sp>
      <p:sp>
        <p:nvSpPr>
          <p:cNvPr id="234" name="テキスト プレースホルダ 9">
            <a:extLst>
              <a:ext uri="{FF2B5EF4-FFF2-40B4-BE49-F238E27FC236}">
                <a16:creationId xmlns:a16="http://schemas.microsoft.com/office/drawing/2014/main" id="{62817780-5443-5563-A64A-216EC18B55E4}"/>
              </a:ext>
            </a:extLst>
          </p:cNvPr>
          <p:cNvSpPr>
            <a:spLocks/>
          </p:cNvSpPr>
          <p:nvPr>
            <p:custDataLst>
              <p:tags r:id="rId24"/>
            </p:custDataLst>
          </p:nvPr>
        </p:nvSpPr>
        <p:spPr bwMode="auto">
          <a:xfrm>
            <a:off x="5759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1519E1-4A30-40DC-A2B7-BC021048A6E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235" name="テキスト プレースホルダ 9">
            <a:extLst>
              <a:ext uri="{FF2B5EF4-FFF2-40B4-BE49-F238E27FC236}">
                <a16:creationId xmlns:a16="http://schemas.microsoft.com/office/drawing/2014/main" id="{581CC95E-8768-D0C7-A2C5-D2CDDD764FC6}"/>
              </a:ext>
            </a:extLst>
          </p:cNvPr>
          <p:cNvSpPr>
            <a:spLocks/>
          </p:cNvSpPr>
          <p:nvPr>
            <p:custDataLst>
              <p:tags r:id="rId25"/>
            </p:custDataLst>
          </p:nvPr>
        </p:nvSpPr>
        <p:spPr bwMode="auto">
          <a:xfrm>
            <a:off x="61118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E6B177-BF30-4DB3-BCC4-5E8367F58FA8}"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36" name="テキスト プレースホルダ 9">
            <a:extLst>
              <a:ext uri="{FF2B5EF4-FFF2-40B4-BE49-F238E27FC236}">
                <a16:creationId xmlns:a16="http://schemas.microsoft.com/office/drawing/2014/main" id="{20E6A364-5D83-9052-7DA1-A3F9D3E4508A}"/>
              </a:ext>
            </a:extLst>
          </p:cNvPr>
          <p:cNvSpPr>
            <a:spLocks/>
          </p:cNvSpPr>
          <p:nvPr>
            <p:custDataLst>
              <p:tags r:id="rId26"/>
            </p:custDataLst>
          </p:nvPr>
        </p:nvSpPr>
        <p:spPr bwMode="auto">
          <a:xfrm>
            <a:off x="64627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F2ECB0-5572-4E58-8087-0EB66A13AC2F}"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useBgFill="1">
        <p:nvSpPr>
          <p:cNvPr id="212" name="テキスト プレースホルダ 9">
            <a:extLst>
              <a:ext uri="{FF2B5EF4-FFF2-40B4-BE49-F238E27FC236}">
                <a16:creationId xmlns:a16="http://schemas.microsoft.com/office/drawing/2014/main" id="{E0C00E4A-67C5-D472-F1D8-075C9F5DE241}"/>
              </a:ext>
            </a:extLst>
          </p:cNvPr>
          <p:cNvSpPr>
            <a:spLocks/>
          </p:cNvSpPr>
          <p:nvPr>
            <p:custDataLst>
              <p:tags r:id="rId27"/>
            </p:custDataLst>
          </p:nvPr>
        </p:nvSpPr>
        <p:spPr bwMode="gray">
          <a:xfrm>
            <a:off x="6751638" y="43830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DE8A0B-30CC-4534-9295-36D654B8A3B7}" type="datetime'''''''''''''''''''''''1''''2''.''''''''1'''''">
              <a:rPr lang="en-US" altLang="en-US" sz="1000" smtClean="0">
                <a:effectLst/>
                <a:sym typeface="+mn-lt"/>
              </a:rPr>
              <a:pPr marL="0" lvl="0" indent="0" algn="ctr">
                <a:spcBef>
                  <a:spcPct val="0"/>
                </a:spcBef>
                <a:buNone/>
              </a:pPr>
              <a:t>12.1</a:t>
            </a:fld>
            <a:endParaRPr kumimoji="1" lang="en-US" altLang="ja-JP" sz="1000" dirty="0">
              <a:sym typeface="+mn-lt"/>
            </a:endParaRPr>
          </a:p>
        </p:txBody>
      </p:sp>
      <p:sp>
        <p:nvSpPr>
          <p:cNvPr id="237" name="テキスト プレースホルダ 9">
            <a:extLst>
              <a:ext uri="{FF2B5EF4-FFF2-40B4-BE49-F238E27FC236}">
                <a16:creationId xmlns:a16="http://schemas.microsoft.com/office/drawing/2014/main" id="{C9A6793E-246B-5927-F470-4DEB652BD00B}"/>
              </a:ext>
            </a:extLst>
          </p:cNvPr>
          <p:cNvSpPr>
            <a:spLocks/>
          </p:cNvSpPr>
          <p:nvPr>
            <p:custDataLst>
              <p:tags r:id="rId28"/>
            </p:custDataLst>
          </p:nvPr>
        </p:nvSpPr>
        <p:spPr bwMode="auto">
          <a:xfrm>
            <a:off x="68151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58C356-2308-41F7-B683-552C1FE3F501}"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38" name="テキスト プレースホルダ 9">
            <a:extLst>
              <a:ext uri="{FF2B5EF4-FFF2-40B4-BE49-F238E27FC236}">
                <a16:creationId xmlns:a16="http://schemas.microsoft.com/office/drawing/2014/main" id="{760660D5-CA4C-B5B5-DC81-4B62C285749B}"/>
              </a:ext>
            </a:extLst>
          </p:cNvPr>
          <p:cNvSpPr>
            <a:spLocks/>
          </p:cNvSpPr>
          <p:nvPr>
            <p:custDataLst>
              <p:tags r:id="rId29"/>
            </p:custDataLst>
          </p:nvPr>
        </p:nvSpPr>
        <p:spPr bwMode="auto">
          <a:xfrm>
            <a:off x="7165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FDE500-7A71-44C7-9E26-87E19755947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213" name="テキスト プレースホルダ 9">
            <a:extLst>
              <a:ext uri="{FF2B5EF4-FFF2-40B4-BE49-F238E27FC236}">
                <a16:creationId xmlns:a16="http://schemas.microsoft.com/office/drawing/2014/main" id="{12F01E21-DB59-5701-097C-58A7F6666B94}"/>
              </a:ext>
            </a:extLst>
          </p:cNvPr>
          <p:cNvSpPr>
            <a:spLocks/>
          </p:cNvSpPr>
          <p:nvPr>
            <p:custDataLst>
              <p:tags r:id="rId30"/>
            </p:custDataLst>
          </p:nvPr>
        </p:nvSpPr>
        <p:spPr bwMode="gray">
          <a:xfrm>
            <a:off x="7454900" y="42735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9A3469-EDE2-430A-8075-4E354C05FAFF}" type="datetime'''''''''''''''1''''''''''''''''''''3''''''''''''''''.2'''">
              <a:rPr lang="en-US" altLang="en-US" sz="1000" smtClean="0">
                <a:effectLst/>
                <a:sym typeface="+mn-lt"/>
              </a:rPr>
              <a:pPr marL="0" lvl="0" indent="0" algn="ctr">
                <a:spcBef>
                  <a:spcPct val="0"/>
                </a:spcBef>
                <a:buNone/>
              </a:pPr>
              <a:t>13.2</a:t>
            </a:fld>
            <a:endParaRPr kumimoji="1" lang="en-US" altLang="ja-JP" sz="1000" dirty="0">
              <a:sym typeface="+mn-lt"/>
            </a:endParaRPr>
          </a:p>
        </p:txBody>
      </p:sp>
      <p:sp>
        <p:nvSpPr>
          <p:cNvPr id="239" name="テキスト プレースホルダ 9">
            <a:extLst>
              <a:ext uri="{FF2B5EF4-FFF2-40B4-BE49-F238E27FC236}">
                <a16:creationId xmlns:a16="http://schemas.microsoft.com/office/drawing/2014/main" id="{3A37614B-0982-69E1-5BAA-A08060EA738B}"/>
              </a:ext>
            </a:extLst>
          </p:cNvPr>
          <p:cNvSpPr>
            <a:spLocks/>
          </p:cNvSpPr>
          <p:nvPr>
            <p:custDataLst>
              <p:tags r:id="rId31"/>
            </p:custDataLst>
          </p:nvPr>
        </p:nvSpPr>
        <p:spPr bwMode="auto">
          <a:xfrm>
            <a:off x="75184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414D91-6903-471E-B6E1-73FFAE5372A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40" name="テキスト プレースホルダ 9">
            <a:extLst>
              <a:ext uri="{FF2B5EF4-FFF2-40B4-BE49-F238E27FC236}">
                <a16:creationId xmlns:a16="http://schemas.microsoft.com/office/drawing/2014/main" id="{AD28E54C-9DB6-B4C4-6331-0B3EBB90A7B3}"/>
              </a:ext>
            </a:extLst>
          </p:cNvPr>
          <p:cNvSpPr>
            <a:spLocks/>
          </p:cNvSpPr>
          <p:nvPr>
            <p:custDataLst>
              <p:tags r:id="rId32"/>
            </p:custDataLst>
          </p:nvPr>
        </p:nvSpPr>
        <p:spPr bwMode="auto">
          <a:xfrm>
            <a:off x="78692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1CC449-5FBA-45B7-9C67-6CCC6FD8DA79}"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useBgFill="1">
        <p:nvSpPr>
          <p:cNvPr id="214" name="テキスト プレースホルダ 9">
            <a:extLst>
              <a:ext uri="{FF2B5EF4-FFF2-40B4-BE49-F238E27FC236}">
                <a16:creationId xmlns:a16="http://schemas.microsoft.com/office/drawing/2014/main" id="{39433708-D912-E7CF-9A3C-07F413C0E3A1}"/>
              </a:ext>
            </a:extLst>
          </p:cNvPr>
          <p:cNvSpPr>
            <a:spLocks/>
          </p:cNvSpPr>
          <p:nvPr>
            <p:custDataLst>
              <p:tags r:id="rId33"/>
            </p:custDataLst>
          </p:nvPr>
        </p:nvSpPr>
        <p:spPr bwMode="gray">
          <a:xfrm>
            <a:off x="8158163" y="37115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A0732A-E2CC-45FF-A4D4-3A8D6A59D15D}" type="datetime'1''8''''.''''''''''''''''''''''''''''''''''''''8'">
              <a:rPr lang="en-US" altLang="en-US" sz="1000" smtClean="0">
                <a:effectLst/>
                <a:sym typeface="+mn-lt"/>
              </a:rPr>
              <a:pPr marL="0" lvl="0" indent="0" algn="ctr">
                <a:spcBef>
                  <a:spcPct val="0"/>
                </a:spcBef>
                <a:buNone/>
              </a:pPr>
              <a:t>18.8</a:t>
            </a:fld>
            <a:endParaRPr kumimoji="1" lang="en-US" altLang="ja-JP" sz="1000" dirty="0">
              <a:sym typeface="+mn-lt"/>
            </a:endParaRPr>
          </a:p>
        </p:txBody>
      </p:sp>
      <p:sp>
        <p:nvSpPr>
          <p:cNvPr id="241" name="テキスト プレースホルダ 9">
            <a:extLst>
              <a:ext uri="{FF2B5EF4-FFF2-40B4-BE49-F238E27FC236}">
                <a16:creationId xmlns:a16="http://schemas.microsoft.com/office/drawing/2014/main" id="{9E481754-6737-3D8C-504E-8B579AF7BC37}"/>
              </a:ext>
            </a:extLst>
          </p:cNvPr>
          <p:cNvSpPr>
            <a:spLocks/>
          </p:cNvSpPr>
          <p:nvPr>
            <p:custDataLst>
              <p:tags r:id="rId34"/>
            </p:custDataLst>
          </p:nvPr>
        </p:nvSpPr>
        <p:spPr bwMode="auto">
          <a:xfrm>
            <a:off x="82216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71A961-5AAD-41FF-A444-51EDCF1C6E08}"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215" name="テキスト プレースホルダ 9">
            <a:extLst>
              <a:ext uri="{FF2B5EF4-FFF2-40B4-BE49-F238E27FC236}">
                <a16:creationId xmlns:a16="http://schemas.microsoft.com/office/drawing/2014/main" id="{5837B090-B42A-CE98-5355-610756EED1F8}"/>
              </a:ext>
            </a:extLst>
          </p:cNvPr>
          <p:cNvSpPr>
            <a:spLocks/>
          </p:cNvSpPr>
          <p:nvPr>
            <p:custDataLst>
              <p:tags r:id="rId35"/>
            </p:custDataLst>
          </p:nvPr>
        </p:nvSpPr>
        <p:spPr bwMode="gray">
          <a:xfrm>
            <a:off x="8509000" y="31210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A8C0CF-7237-4723-9EDC-548711CD8C6C}" type="datetime'''''''''''2''''''''''''''''4''.''''''7'''''''''''">
              <a:rPr lang="en-US" altLang="en-US" sz="1000" smtClean="0">
                <a:effectLst/>
                <a:sym typeface="+mn-lt"/>
              </a:rPr>
              <a:pPr marL="0" lvl="0" indent="0" algn="ctr">
                <a:spcBef>
                  <a:spcPct val="0"/>
                </a:spcBef>
                <a:buNone/>
              </a:pPr>
              <a:t>24.7</a:t>
            </a:fld>
            <a:endParaRPr kumimoji="1" lang="en-US" altLang="ja-JP" sz="1000" dirty="0">
              <a:sym typeface="+mn-lt"/>
            </a:endParaRPr>
          </a:p>
        </p:txBody>
      </p:sp>
      <p:sp>
        <p:nvSpPr>
          <p:cNvPr id="243" name="テキスト プレースホルダ 9">
            <a:extLst>
              <a:ext uri="{FF2B5EF4-FFF2-40B4-BE49-F238E27FC236}">
                <a16:creationId xmlns:a16="http://schemas.microsoft.com/office/drawing/2014/main" id="{6A97BBC4-11C0-9C80-5F34-1E8A6E5ABE8C}"/>
              </a:ext>
            </a:extLst>
          </p:cNvPr>
          <p:cNvSpPr>
            <a:spLocks/>
          </p:cNvSpPr>
          <p:nvPr>
            <p:custDataLst>
              <p:tags r:id="rId36"/>
            </p:custDataLst>
          </p:nvPr>
        </p:nvSpPr>
        <p:spPr bwMode="auto">
          <a:xfrm>
            <a:off x="85725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E43E75-36FD-4051-A912-AC35356D8DC4}"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44" name="テキスト プレースホルダ 9">
            <a:extLst>
              <a:ext uri="{FF2B5EF4-FFF2-40B4-BE49-F238E27FC236}">
                <a16:creationId xmlns:a16="http://schemas.microsoft.com/office/drawing/2014/main" id="{132BA048-E7E9-AA74-06D1-43C8580CAF0A}"/>
              </a:ext>
            </a:extLst>
          </p:cNvPr>
          <p:cNvSpPr>
            <a:spLocks/>
          </p:cNvSpPr>
          <p:nvPr>
            <p:custDataLst>
              <p:tags r:id="rId37"/>
            </p:custDataLst>
          </p:nvPr>
        </p:nvSpPr>
        <p:spPr bwMode="auto">
          <a:xfrm>
            <a:off x="89249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77EE34-EC85-4E01-B9D4-3E569DADBED9}"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216" name="テキスト プレースホルダ 9">
            <a:extLst>
              <a:ext uri="{FF2B5EF4-FFF2-40B4-BE49-F238E27FC236}">
                <a16:creationId xmlns:a16="http://schemas.microsoft.com/office/drawing/2014/main" id="{CB468CEF-D9D6-1E39-275F-764DB4179860}"/>
              </a:ext>
            </a:extLst>
          </p:cNvPr>
          <p:cNvSpPr>
            <a:spLocks/>
          </p:cNvSpPr>
          <p:nvPr>
            <p:custDataLst>
              <p:tags r:id="rId38"/>
            </p:custDataLst>
          </p:nvPr>
        </p:nvSpPr>
        <p:spPr bwMode="gray">
          <a:xfrm>
            <a:off x="9212263" y="32908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2AAF4B-E8CE-42ED-BB8B-7F75DDA1F446}" type="datetime'''''''''''''''''''23''''.''''''''''''''''''''''0'''''''''''">
              <a:rPr lang="en-US" altLang="en-US" sz="1000" smtClean="0">
                <a:effectLst/>
                <a:sym typeface="+mn-lt"/>
              </a:rPr>
              <a:pPr marL="0" lvl="0" indent="0" algn="ctr">
                <a:spcBef>
                  <a:spcPct val="0"/>
                </a:spcBef>
                <a:buNone/>
              </a:pPr>
              <a:t>23.0</a:t>
            </a:fld>
            <a:endParaRPr kumimoji="1" lang="en-US" altLang="ja-JP" sz="1000" dirty="0">
              <a:sym typeface="+mn-lt"/>
            </a:endParaRPr>
          </a:p>
        </p:txBody>
      </p:sp>
      <p:sp>
        <p:nvSpPr>
          <p:cNvPr id="245" name="テキスト プレースホルダ 9">
            <a:extLst>
              <a:ext uri="{FF2B5EF4-FFF2-40B4-BE49-F238E27FC236}">
                <a16:creationId xmlns:a16="http://schemas.microsoft.com/office/drawing/2014/main" id="{957A5503-224A-B14D-90FB-29C8FA1CDC7E}"/>
              </a:ext>
            </a:extLst>
          </p:cNvPr>
          <p:cNvSpPr>
            <a:spLocks/>
          </p:cNvSpPr>
          <p:nvPr>
            <p:custDataLst>
              <p:tags r:id="rId39"/>
            </p:custDataLst>
          </p:nvPr>
        </p:nvSpPr>
        <p:spPr bwMode="auto">
          <a:xfrm>
            <a:off x="92757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D5799-F454-4CFC-B2AF-781D25819FB9}"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246" name="テキスト プレースホルダ 9">
            <a:extLst>
              <a:ext uri="{FF2B5EF4-FFF2-40B4-BE49-F238E27FC236}">
                <a16:creationId xmlns:a16="http://schemas.microsoft.com/office/drawing/2014/main" id="{61BB49C8-2483-1FB6-F44F-3AA2A034E54E}"/>
              </a:ext>
            </a:extLst>
          </p:cNvPr>
          <p:cNvSpPr>
            <a:spLocks/>
          </p:cNvSpPr>
          <p:nvPr>
            <p:custDataLst>
              <p:tags r:id="rId40"/>
            </p:custDataLst>
          </p:nvPr>
        </p:nvSpPr>
        <p:spPr bwMode="auto">
          <a:xfrm>
            <a:off x="96281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225C9F-4EDE-40E4-AA26-566099165F24}"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233" name="テキスト プレースホルダ 9">
            <a:extLst>
              <a:ext uri="{FF2B5EF4-FFF2-40B4-BE49-F238E27FC236}">
                <a16:creationId xmlns:a16="http://schemas.microsoft.com/office/drawing/2014/main" id="{4177025E-4C8A-555E-3699-270B9E1FD81A}"/>
              </a:ext>
            </a:extLst>
          </p:cNvPr>
          <p:cNvSpPr>
            <a:spLocks/>
          </p:cNvSpPr>
          <p:nvPr>
            <p:custDataLst>
              <p:tags r:id="rId41"/>
            </p:custDataLst>
          </p:nvPr>
        </p:nvSpPr>
        <p:spPr bwMode="auto">
          <a:xfrm>
            <a:off x="54086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2930E1-1E86-4B53-8F23-78DD4631540C}"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Tree>
    <p:extLst>
      <p:ext uri="{BB962C8B-B14F-4D97-AF65-F5344CB8AC3E}">
        <p14:creationId xmlns:p14="http://schemas.microsoft.com/office/powerpoint/2010/main" val="882447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02704135498453474895E+00&quot;&gt;&lt;m_msothmcolidx val=&quot;0&quot;/&gt;&lt;m_rgb r=&quot;80&quot; g=&quot;CC&quot; b=&quot;E8&quot;/&gt;&lt;/elem&gt;&lt;elem m_fUsage=&quot;2.86707546270125623877E+00&quot;&gt;&lt;m_msothmcolidx val=&quot;0&quot;/&gt;&lt;m_rgb r=&quot;1F&quot; g=&quot;49&quot; b=&quot;7D&quot;/&gt;&lt;/elem&gt;&lt;elem m_fUsage=&quot;1.57790599550390453487E+00&quot;&gt;&lt;m_msothmcolidx val=&quot;0&quot;/&gt;&lt;m_rgb r=&quot;C0&quot; g=&quot;E6&quot; b=&quot;F4&quot;/&gt;&lt;/elem&gt;&lt;elem m_fUsage=&quot;1.48037673518999990385E+00&quot;&gt;&lt;m_msothmcolidx val=&quot;0&quot;/&gt;&lt;m_rgb r=&quot;33&quot; g=&quot;99&quot; b=&quot;CC&quot;/&gt;&lt;/elem&gt;&lt;elem m_fUsage=&quot;2.50315550499324440681E-02&quot;&gt;&lt;m_msothmcolidx val=&quot;0&quot;/&gt;&lt;m_rgb r=&quot;F3&quot; g=&quot;F3&quot; b=&quot;F3&quot;/&gt;&lt;/elem&gt;&lt;elem m_fUsage=&quot;2.25398333562120273266E-02&quot;&gt;&lt;m_msothmcolidx val=&quot;0&quot;/&gt;&lt;m_rgb r=&quot;EC&quot; g=&quot;E5&quot; b=&quot;F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vl0NboG1JDF.B4tpcdmv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SVmrxNQnhc6L9sFPg9M0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9RBX4Sees0OC7PEgY_zQ6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V9jWsCg6_nDSFAyO8_tzW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slXDl5ZyCYtm19j6QW.Wo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XKUuFi1OB2VUt9B6AqMsv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zucaBMZPcoC.W7hlE5wZq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u1_q10wXPHING8OopEjM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jwlSwuW0PoMs3yKxbHHh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7RkSZx8PIb3lFrV2_Cbhf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flX2kfSjj3_Z5g6LCKNeE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4UjIu0B9OagZivdfTMRWE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ZfalLZBr9BS6lT5hdKhp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kUPq8m.PHkU8A_YAk96qD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CMtXj2EgEAXRDysRSLQu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m6q8OP7m4ukeuZebOZ_p2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1dyyO55J5ql5YmJ1WYExi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WRP_hWA4q1VF9aulHGOwv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Ygr0WuxK5uBvfYFs9NE7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uBIwI2gqfpNQgPZ7MIz3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nO2kobZHtneCbzAIQw9Hz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1dHV2LbrakPdfgLG2l9fS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KTIHHnnSv3Lqx_vhjL34O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GJ1hfhHGimdgWWLlLlePa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s1WuoiebM3OYr70VpwtAK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xdyAgB2nUNlPweUCYvG_G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O5_55Rz236NghpUScMaBw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adsrHjMVIDumPWSb5IWll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drzxo5xRGkPqXs1C2jfw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2Z_fxtcKn8SODH_RTw_7.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YZhpX9.3xISN2RjBtJkcG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A8VmdfOxRJf.MOcO8tN.7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KkZ6SJGIglwjoT_e1yXXv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m.wZXPbD.mjm4ZeFoT96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uliP9fV3jdD9I8RsCQCL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SMGJ24LzGH4xkGAEdKKl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rT3M0k8p8ZcWXUHY6891C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IDLS_1YKYRBMxCwCZXoQ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QLlb.0oFxdccrV9lTHdEM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rOdla4Vx15840LXeLK0uc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GC_PRoytJu3SMg5ZcXnhl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vZImaonD2PdzfjEskwKBW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LL2AGUbK4OxrlAmiXYCyC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yevhkrHaaDLke646PQk_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JxJjmZYMTYtSsyEoi7geS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qZCTzk21Zj2djw1jkI.2s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a6yUf0OUdzTg5YTGal_C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s3NumhsCcxcGMWmty_IWR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cjieo8Nd_MeOSZ1JmoW8S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n.wp4pAT.f5UBFnuabuhX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0Z3w9rp7Zh9n4glX_Z8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vWFCrTi8qNrJwEg2wR7U_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ARUAvA1YC12waL1jcB3mv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ZPRmC3JYxcSmjnxiuEaDs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Nlaznc8k87KeHKkSs8FBv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qafouArdUApMwJP6jH_Jy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U.OQIVyXTtVJxTrick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ipQYYjvbZvqGpYEVC8Q2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6QoDxxZGhiQ_gP.HgrwI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xLOCWBZ6_H3MF0pOl9IPd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AmxoEEvuC3ieqZpCuw_pg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ZWGZ_99Il8OpZiZ15GhrQ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GmTiL.5UlHn_9hW5i.QJJ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_iN0A2KKAagsHb6bDgDE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jvcPURFogsF3r7uWaJDHM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BvHKvyf2WkgkHUQTep.Ko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kDvv0t90R2tL.mE9REoo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jSRDQIASowE3gZpYyvDT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cJ75x17emrREL9.lErINu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Xhay4phUQs.js2qLXgoIF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UuogoQVNcYmQD5NOvLSh8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rt5V4n8KNMz0UB0mqB724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sFMH3Bs8BFiRcJTbtu3zl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smqMOUmVGZurrQddKUPDH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X51Euej7ol80YdiOLIOti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vyjCsit_pxC4PtVVTIQ7N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7KiJxLIlHIN3FdAVIjYLW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vSW0AhTwswnL0L8RPEOWb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VTs.I6U0clEO.aFlmTYU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FXTkR771YcTInClSUpBsH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5Ndk6K1KHHuFYTqcOvwOj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CkMUVznsXhnbfrj2Eqi1n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0olGM9VhtYqW0PucDopwm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XNWV6A4eGFnkpXSAtAwi2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3mQcUnLsxY4rzskCapn1W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oWqFc0_MfclK0YjQUL05Z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2tYOt2CJsgx7g22gqOhWS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8hEJMmHr1bwtncDZx4fHr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BmFDDKwfTAhODtgfYTB4v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xeZT_D_10lojtGqof2Ci0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tAqz6hCsKCAR3dQ65Jb9H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rh3vI1fQyBow24WKNrUTQ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AksCOKlknC40kuTlGibl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9rF5MFQRi9tQ_6ic5e7tM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iI_m4GEYQ1aa.cyapYMje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LPkVF1y9_729XJCCBq1Vf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a783fLk.tzW3EhXZJ_SF9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cMQGbldqY2K48R411EQsW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w8tQmkFSlCuV2Jbd3L5qS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KYm9mFFGiQ4U4GqBcA0a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mH0H2l3LKdSn79HPBytu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3qouorT1LTHLldWfyXzMG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R6SyQ5nZ.hezv552230zu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oZc9T5JaE3KHyU1SNvJNQ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54J4CkQnnBbzowJprvZit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2W.SIc6Wesnz6gi4TEAQf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JSQTe_BAmDWSP_kAD_jE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yJ6CgcypbjRPI3X51sW1L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TBlOsXe2wQyOnideNRHdl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fmUBW7YpWVqhf9yY3_fV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iLmQCh2yDK9vQ85x84Uiz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bfu7X_dp1QgfUoabXT.O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Ua9IDCzC4Exf4ybsFe_BX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CavEDc1IzHlIGuxE.Ei2f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iKfNrzPxlezjphRuEtP0g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PxJ_PBChEZ32bAcBGgRQ6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S34QLmtr0eelYlzR24DDE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80D2S3JfDototz49Cb4V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SinuK_A3L6jDoyD4Cq7nm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cxgadRM8HpIbM.EmbwxRY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SXZ9In8RHadzxrGFxvPKP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sJ7o7EHoZkW4heps..n1D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M9iL0e62mLnQZnSO7OHQ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yTNNLZTBKhrevHBWEYzsq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uV_VmLWFcVm.bQJoJgxx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oEZeQkDLk2Nw5leax3bia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I7Rt5VMN3RiQEkhKLBubM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LUpJcCIgTdRRhcA00PDZc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xJJf8TbdurUQusgAYVeLU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1HRFLp_.EJ3hH9Q205jRK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2FTjgyyADQ.c2b0KJrPzS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mDzrwKAKTUHoPlq7MA8_7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qzvpZ6_wKxFNooq75rG6s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karFbw9tA3mMYu8Lq4d_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7C2OAejCnSuGeNt3r4HwU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ObC9UysE5EiMiSMvi4wXj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Oo6IGyy2o8dbmLcawz4lK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36uLsC4M9z39Hdhx_bTYW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RhhwlGsXxbFstd07pc7CW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Fpr8WLdmxj_BjMsFIrhIq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WuShu4drfRdjeS0bVaSNp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2.S21nc_n_bpr33RcAh7F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L9vQnTbNwM__gzD_nhK07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peexQJ6fX1BIC2_VKuTz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6lnnFJ_IrYISO6h16XMb0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eAyu1.vJ_gvJ4KqUWBvKm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RgQueOiIbBSPdFnTMZsIa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mTEObMl4zx2aqAnD1tGNR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a2R8DHY_BD1oJbxfO.CvM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BjQAmV.IHm.i7GdDgABs3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bPHgIO3dg7m_1IwbKX.Dk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DhUzhNL1_vGFHHQtstD6g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PQPka87Q3u8llj3eBx6PA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dQMeE9MbdH._CgyqMMt2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DMWWtANs9ajkM31EWi5U.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lC1aQR4PIcYqFn4RcPowS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WIbvWsg8JPM64rshPw5DE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5vS_ywfQv3VUnywXu3CHy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nxObqjI._xuxEC1tN1k56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NibYB_j8eUZVpTAB69o4W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p6xXm9A0HxF4j3WS2ijVG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5ILQyDxlfOtb7oJET2Bu9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IoULYEeDu_vkFM388904_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2HZCZBcbEdm9m8gxjl8Ib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MgjdqvqAZbbnbsQT6iWs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Ry1Sw8iowzsgoeS_O9ILh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P3cYesLlVaPd27XiYE5U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UzALrsS8uZN5GFkepd069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S.8bfg2e6tDhvQmYxNJ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bxYLXuBrNMiuuWow1EAoh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iB8A7uy54jotDo0RZWP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xtDyKtdFFbACP7wIwlx5u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8SR86q41vcROzhZ0CKlg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ZDA0fx_H74VOpwpzKNDD1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CJZ2UTnIq97Ar2baiRITa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8FPZwaAHruEsDu23bDGcU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W3Y7lU4HrmCkrktBYTgZi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n3QzRyAVZmSwpY5U9DRD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ZJW8FBaJtUtC.PrJzzGkz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XiPiyIRzEzKg6hemQiOkC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nEdxQj61WpT835HcwxzgW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jrxbAE514JUkfYsPlvJnT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G4OO7oSDPeO3EFgYhvyi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C_VrFoBOpQDK49q0vZUvD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OQrP3TJm4zbeCh3OXVcX5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Ueg18imElWLNdrz2zDFyK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dwiMw0ujccmAsuFVfA5km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aMibucSzx1aHkGbF_WSF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R1G4oNTCKMs2uU0MBTtKd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vttHfP.PZ9IS8_hAOgMs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mJtv3UZcPXWAnQpTKqgpd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Uyn1X.xM6lrzP_P57JKKp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kPOXOPrcmeU.GlgCbSinO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OCuF1_UC8bIrzeXvwE8j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rsz29owtfFdj4gNCEvnq_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ObmQGbu83yisaIX.fwuPj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QPPPodgKVZqqSJc3U8R9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zrlQHlIqwa6.bVdGfaYPw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mDAktx1m_jwRMvHAXeaVs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uVsQKwhETsXLFgwCIfgfc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vPvQks90Hz.ocpJGhGEBw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V7kr6cQZRlSTMrHE.tAck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psPJ9pkfF5Tn82Q8EeC8C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YfSIo53zw2lX0u6h34Ml8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3P4A.4CPxm6KsPi4cRO.W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LicuEDyIoTOd7d3YIgF4w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4mQigkbFxGSXjnb6aCWH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pSvZYUWqDzXbq19BYH4d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NSK6EL5g.BUCn6jc23l73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J_fPohat0RwZNsPduHWGF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6oKp4QEYYprsXT.tngBPS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92o8xYd_kIAM.wUkS2Jsy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oTqocUMH9564.SaphZyg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8l5N898KyTwW8a.Zp0f8m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IY_PoBTt3ag_5YSeYeSPb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_6.idWqHHrmpk3b2M0uX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XDwfxn3tblEjoR2sdu934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YIBfmV8twxpDfLP2B0d5T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6fRuoNVQS0JNs3.Jp3QmJ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0RFNnGUQFnLSox7gThdYl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KDUBY8B2DP9UwyyutEv1X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KJuVcwE4eghwS.Tuz93go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hzJ9BFJVv.xIEBoGmZK7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aRo6i.PX6baAUTIoXbxdJ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onnNRgDkNOHdHQlT53ptV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IDLmxwc9Lo8_bl8_7W7fT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zQHoLGwYXm.Q2cDRCIcTP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0XmnS3FhVLC4Y13aYkJH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WS92N56FkI_yjBMD19Jf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vbLed95TrSbOvIsngVOqp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17oV2XyvGGMzUpABS6FBu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Y55OMBZHyZAAYFZjxU.ha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2Mgk3oe3W6CtAC9D3PlEF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uZF0HdbihN9KrVsa56vM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YQXMAwWVurOnZfhpH7exj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YQEHjN1t2cx1BiwCG_Jvt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5XT.A4vnH0DLPD0d7rlxa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alI1SgevjAKSf0PrXP4gH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_.cbSQifscdlIRA8dCJv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9BR1WpjtslNg.LeW4dM3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aAUx2ZSJIqDqK4kjgeyja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leVivDzKEu65x_YMmE_1Z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4OGizXVGuLwiaAfy660Q.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y6hspi17c87RXTjFdCiF6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BH7Y2FpWfL7I2X6FISiIV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fiA8pzkqh7oEdJ1aJtRTe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_IA12ORxctKSwuiSK39tw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4mLtetHKR9Yuwq8Ez6YkH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ODKqykgw86v9L9WEmFI.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O9IPwdF0ftayuaTz2duD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5VK2JSGzwJfsFO_VnpRKI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b_dzdB9n_XIMCdjmtoenE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gJDHRtce3qY82zhQ7v_2a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n0E16x6w9NC4H2ASkhfE4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TBpVTKTwv7hJXG2B01jt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5n59KlcmcnBVRr87RS63B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dr3BCU.gvTVh7u1YlcHZ6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wwkRieCmL5ByPPUA_GFx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CHdxqDWyk4ClmI6s7smii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fjifPEFkLCG9lwi.i4c01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WV4.rxxFgHWyups9I.ea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Vxgh.TDM7TTSvimMz60jP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KryomB0VTmiyMRyVewQJg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ilD6soMhsrl3GzAuLP44e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s4Q1R1X6Zw.._DJnepoVs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LOTFMDjoMopNdBWXltVRP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2C3pi9zDWiUl6Y_zLv2Mu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A8fjmigZXcZqbXyHDgxUa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LdjAuWgNfdxNynqeB6hN_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UOyPGRBLMR6b.gWV9SFq1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O.GfhxKnlAFxMg8dEHLHS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KpSWIH2R9uZm4cY4Dvjf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dkQnq649aaho43IdJ9.V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uqab3vT2LVCvWWsSV7xVr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klqo4Ze9j5fafpOJt3URE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TGZms.CAp7lsgDwkRujf_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Yot24iY1hNCiIJExgs.X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qnzyna5mKx.OplywNkHWn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NA_nkjpiozT1lQmYZpawe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l.K0tSj7At9xdkmcZbFtu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gd84GXvCF6eSegA80CEHv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nQ9qiHZETQr8SP3S4TbI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cX.0IZo28BJ..NUsNGtkD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nlQk4sMt_hVy0dh7UYAVK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wYGBv1sYXCIZhQsBtU0g2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NYEbt7q2_Al0XcPHbSPsY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ulLIGQGwsJ3BBnQ.gA1sW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bJm2BKoaMvbjMGpNMI5zD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jmqpCXHNOHBIBoNL2.s_y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v3CdJZHAyxekP1sc.1y4g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bOj37D4bWLCtsXfp.5hc_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iX1fiqxM1541H0k7ozDs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EmUJZn6qwMcKc4DZf4BVD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6qFK4_hk5RHsWXKnBy8eU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8WpU6PjpUpknCKipC_jTE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uOEn8WFqBo9_NQYzRyjqQ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qqcoLnRCDk356jQcftKzp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BEAOFui0XfWMRR.E3hQJB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GWYfzYNawftYr5BfSNgp0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DBIHujIafXtbzHXPEFrD3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rixKN.BsEWXr9ke1jlyVy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TIlEICcIyNTdPB.pFHUok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Mxr6H.k5ceEy6Et0trxw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Zfvkte_MAVpHd1vLwX_u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jN.knLWGBtfOG6LXG0zy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iidtaFxz_xQ_4jNVqdCTN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yLQN47_AH7JEyLWq0irnT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bqwg0nvsjxAtJGcX8EQGm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fQF7hlTiReAqbuIeIARgz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eR5KT2rD.u26bHoa__gZj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uV0ekORgxgbZdiQWKCA3_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ygp4cC_nbhIIkz8FPYMPh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jMwm4htPgXxerMsUI3XyN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XtGeQYnO2iV9OHjT_tyZk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ZxGzmDuKqbCFa3X.NVfGA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xgNZGlCbkF.bZN9lBTDkC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0emrMS1.fUx46Jk4C8lF4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3HDl50jc1_4Xen.4AqEKW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D3Q.5.343s0oFXmn6CIB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g7e9TzfcdNGge9HbkyiTZ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sSufrV.J8p5H71qFcUqW9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XFFj8Pl02aSn82YmcaBjM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takj17Wl7IX5rASgpDLBZ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zfTTRkVScp0Vo6aBSddc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pAJphHTP6rzJifTVdjaCb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dRVvxA3uF99Q_JJy7wd3u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WMzRVg0aLxp5ua5C6Qmct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wQebPWoJJS9va5PUzSRhN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yn6dwq4g_9Phn_7gtWmt2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bpzDEmnxhYTExaranUnyi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ba5FAfYYu1lYkzbanlNAD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XcymioyCjUBFu8JR6H3AF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OtlCYX6w1IcaBtqJXkw5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g9aL2NVp1o8.kZDmApk8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1c_tzWir81CyEB5MLSIj2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6lIWuf.H2FDGnvPDlhrbV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OU5isdHQC1lZEWLyXIQ1n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s4TwEW0zn0vFLKLYpe7HC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5jIw9QbRNDoKt24wiFulK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x.FR9t0cCh5I2JNa2X4r_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OWTZnsZNhmixNrDSNaDQx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8utA7t571b2UoRQt2g9Sl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s_LhGCz1WPGk1VcPcvSTR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en.OYfNx.P6AeOwfgsvb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Oe9wvH9ipkAAx0wkZEyZy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CygTODmvR6c5wZtFMra6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ryS73IBuhM.KR4SXS3.h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EhmRRtuZsaYq.fIg1ct3A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xg6qfkfuwvUywXUscD86e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QYUtq_KhQafQ9csnju5k8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K0BNoTugUK816V8ISaq86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0bQnxPrPv3lV.jS1.qiYO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pU848rnFA3U3BFX7sArm_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pLGL61I6Xee2rvwkLNaV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IJYXsA8ueOWUjL5n77g7o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bhIJn9N.nbynNPraInTIi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znu72Z4MH5gO7j5uc3xRA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2U._7OzAT0rKRSIGEuo4c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iypjhwpiuw7kRT2C2pn7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LO7mLzG.FxlLJYKKdO2u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BZuZAECmyKGsb7LwqTuh4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fBUDualKM63GUsWIotr8d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bDqugby9kEuhGKwpVBoG7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4tuxC3vmtTAcOt.FOptUw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ywPQDmTY5XobHwxkSBprb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dhif9ZVm8GES59FVKMnOu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JFBNfyrI2CD0dKyTFraNN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54xo4_I44Dp5uaG3sn8KT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O3EkCI_mVbVmGMmVAqTIw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EOmFTu8vUn2eRsaLK7Vb_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ND.wd0.q6CG22dXabUamF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GrR83iDWUJjt.i7cWnU8j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mc6xWd9t.OHRb2fTs3ARO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oXavtt6dXcjWI0zcMfWxs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ZX1s73Iq8IYhCNX2LAYy5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2ZfWFdF9Ukv7MCcHfnzU7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X.MjLnW_8V39aQNjiNVTN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jh62Brg85Ysz98GesOvlm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dPQy86yEPdQvHQ5Ih090c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ibo2989TnwLcZQhqnGID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KuqK9rS6Tq98.PSjG2Oxc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fThuITIN3hxiZiTfK9L.l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shfzT9BGfMCcuuMzds9el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xX3kK5s.Ro_RmPcREaGKv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SszH0sK46d5ZxIfXf3.ee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N_oVGE0Z.ONY2c9GrGiV7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vGcRyV8HMxZR5rTHa6vSr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hrNjoYf_ire85.SyMYhV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rsEVBm54.4FlZkqJgAu6h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u6w1UNLR7fGrwwgk4uSmD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t7ZZgbBnwYkqL3woezdE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wNA653dYu0JG_skGPHHw1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YRhy6g6MgR1nwFoFJiuYm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VgWtEXTDiYG6BI0VHI8Rd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nLH5k0UlK9l_Av_P0D4gp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25mHekkKS1AQ5DrWaU4Yp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EDLxEtUXITEiH61tqXu7V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nTJpv_WmBjLQ_tv_mQ961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gXX7YafInQw_nsm3zxTvMw"/>
</p:tagLst>
</file>

<file path=ppt/tags/tag598.xml><?xml version="1.0" encoding="utf-8"?>
<p:tagLst xmlns:a="http://schemas.openxmlformats.org/drawingml/2006/main" xmlns:r="http://schemas.openxmlformats.org/officeDocument/2006/relationships" xmlns:p="http://schemas.openxmlformats.org/presentationml/2006/main">
  <p:tag name="NAME" val="4. Footno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noEzvo3v7oYpaPR1WVb9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FNekntYV_iz8z57hSq6Ry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vOzvBv.Is_HiouKIaC4Zs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DGO8ultkSNpdlU7dmPhr7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76xf3SJr_FJ0XF96qb37A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j2cc0CScImpuUVCu1OQk3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Ie1xAdd3JfdjJlGgh2x1t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2VIzjpmzNaAMrAliWZgJm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_nbeomOjPCi0iIu1vfT_W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rVyv4GbCa5nUkarnFHq0V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_vz891RjhuykzszXDM5Hmg"/>
</p:tagLst>
</file>

<file path=ppt/tags/tag610.xml><?xml version="1.0" encoding="utf-8"?>
<p:tagLst xmlns:a="http://schemas.openxmlformats.org/drawingml/2006/main" xmlns:r="http://schemas.openxmlformats.org/officeDocument/2006/relationships" xmlns:p="http://schemas.openxmlformats.org/presentationml/2006/main">
  <p:tag name="NAME" val="4. Footnote"/>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ckoAxEBZ2AeFWOpHnED2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qO61dWodZd1rtpJpsUI.R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r2cXZ4ppqOskIXQrjsdT2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FheuQMr3c3O9x4doeawX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414jkS.my9qqEYRdWgXQ_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4tXuyMsfG3wLvJwmuyyBp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GihpdA0e_8Fnq6Ku0UAmx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gmMV1mQZTMocN0apkTjK5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LCwDzOXmwzuSqDKLuLpNa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Js7.ZidhtqXABDDPraKkD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zAj6Qz6PkjiAR5l19w0CS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gNgDqIzey8TVnzBpeHS.c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S2zhzUeill96bE5zp8JoK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W6x4hGqH9mtHXo0N5Sr1a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qz3Xou.7rFV1t_ffpYj4W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wGGF4FNHYpcsPCvMdc_TY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UPJ6_MrsBWc.Ms00uA1sd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4mxWag92CzRfHKHO_YIDd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UFhPVUhyVd62fA_VLs70T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f4VENQlcZnpw_d1qx9fn2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4CKFzAzaaTl7J4KcQ8w8n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CMwq9fF2QH37XhGLyt1zJ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LlSFIN1ZcujzmuM4jutLT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QPgCANakM9nZTgpJz99q3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yNvLaANnD.YR1_dyMeZnd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e7o54..dHnWGES1PL15FY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NAuoeJDmLUgRnbBEvo2J2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3RnWRX8e3gIYX9RsFBD.M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tdxqEyPrIupaK4UAyM4Eh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M69zjjYsu4QkWi5.uUcQ.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wlPa74HG9QPm6IlcnF8Fe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tx4AHwSqFvbG0y2q_fK2x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qGeowTEnftUPAtRMG6gLl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_2RLFCb7FspVbaxUUDxrt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XV8iEDmVE9ZNj2C5sA5nW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22M4.Qku0OAdsC4QVzWvc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7LEtEGXOwiL1VTxv732op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uJU2Ovub9vnFnq3hqzUv4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6AEGrXBUBarB4UVeQlpvI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U1AgfYmglBuV8Ni7wafYH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vr1GV5pSotcx2GUDIdboK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MPYV8f.IDp8Z_Z7YiC03b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9kGe7YtQUNbPrDXgacsHH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QqzIAhVCdzXKLTf6a0bt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HVoFMVxgM6Bave2Q6Q8QC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5BLELylt_7nZwiz6VvJKe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0XrQO84sIa.iCb8sRwK8z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Rxf0Pux_pF5Nd7EiUF9mz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sU4lrxtdc3bI0jB4OpOoF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UVmRlJDRXW09243HSpyOD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o9OfYQ4gW.yZTrVM3HW41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ei4o1zQPkzv9fSv8FjUQL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YQrlTk69HB_51BA7Y8mEm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KVQKTB_5m_CQAFPo969j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KFTBwNzXBR7a3ZeNQqfT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rTa2mNzJEj6ESyg0I_Nsg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QsveVLCQYb5KnJ1zPlRhA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Mdd3Jri.gTNb0ItX.c59X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G1iIy.2cqykktyEtfmp3r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sG0QkTo179.wADKy_sX9Z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2IzI1XmYOcFvypU3MH1D3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58Vwqth7dzZJhikxSEcUU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vPWJcTjhtL8JcTFR25P7U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_No5tASqythYs123KBf6w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rF58AbfY872QgKbWIT2Y9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kdgkkyE.cP8bwtfO4z6TR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YBXVrIcXZ4YYlRHR1mH_c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swdbq.0MI3MT_gkX3vr4u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OR63Qicyhx4rkfRVkAfkf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O_1pPjPS5zjQbLRaBm87W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klN8Xuz0tnTICNgF2O2Uw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BkVxMnapDdTkrpyM8Bi3K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aBuh7rWQmwRmvcj7S6WWT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4M3I0P7jLZfa5HOoNzvrH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ZTlVZrB96_pCpO7Rsnhd3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uvyNVv3jNCCshxLRszw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h4eh4VUqSiyRF5Hwsrcii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EH.NqA_SLOgiONDTKHFGJ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vTIAQH4wGq33RkdLWb1st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RKHIv80vNRj1qCrFoodq4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z67F9syX9QrfOQ5tPDNTh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JnwX2WX_6J7W_Zchib.hs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2QGrvKzrwx223iYWZmQQw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flNDuFyp81alGqMGOZ689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4gl1TalaJ7L6bnggWX_mU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OtVkBw26wp2Pm3tL0piqW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StqhhrphN.Snkzah1Exy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BJmk4xBNpJjIdd_IPEHJr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6T0TFUYCxgpDi3SzAg9bT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ALW8tmBmDcytLo.CgPiJ4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o1CJY09Fna1j2t3nz01YC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d4BKoMRM6kMU3nFeOVP8p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auhFckTOhDC.Hd_Bs0sF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_gAMn3ANSVPgBLxRwoNlY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K40alxUeOsgvVfY.RBa0e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6F.wVVBfwUO8OPid2nPed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kCdzxAFA9SjwV.auktXk3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EHsbFwwn37AGvEc6idnGK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tfnNLpCWXOU3wcTvCmBNQ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0ppSzyWNeJm_TiiaCTN6X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OvrrB_DlJSpmmKnf3s81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Jq_4sv_Pui98wCqHHSRs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1h_._hRZ.L6UumPvCKKBr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dtmph.AbovIiAArpuvrW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Ny2S3AO9aqaJQpfzq7ks1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MEFRZqLRD4cz.MMrjF5Fg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Dk.XoBFDBv3RJU3r2LyE6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omPnmqDEhIYthULrnqyaw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Ok5HAzySSAAyhI6NNXDAc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rTB0hrIE1mZEuzYRKuySe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SyzFBtUo4Qn0niIjH_S1f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f5nXeLte0PenNtPWghj1Q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MoiaJ7.a8bb0Rq.yQD3Pe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zGfn7WwkIAHR0nxhSqZw_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lrzONTdxhjn61k1Pxpc.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6C4v_aeq0FUzAI1QhNpiQ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DjJJlD7PKINsgcIs4oCWc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SUjbU1VhiD7PFbMM.HCNS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WwfiDFxgf86MSFbD7vg2_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7c4N9B1LHCoVVi25A8EV8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CvfAYRX030x14Kq.yQwEm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7ACwbPsQ8v5pXSIxAxOu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65InTMwko17bS.19DPgd3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UBhaiwQ7wVeZtOZ7cDbrH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hqR7e7dBVrX8wX.yE6Yr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yqzaUYIysa_N37ROswlMR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2WxEjrpgMkvgKkzC0tuZn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xKFomMxq7pPHJIkIcWoxz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QVI7i7K4x_88rmg0x0jEs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LpQDwe25YcvB4cLDtY1dV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jkWHTx8T9FbCQpnqnF8oX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y2e.oRwTlI5szStkZtdHG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GVHQTDkpJ9EOXvNl38QtC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xlLaoi_xuA_NYb_xunnAZ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ktjYVlm5Dzwvg_lTkfH8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KagvPTOnU4q2lUzRTjtf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Vt_8mUhcOE6VVp2W_nbVt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rnBl9niJ.oy5gfASiHyRn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L0MIb2KzFuJKbepNCYC4o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6TpyWYInL6brLkokb_3RW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er710nYf_rOt7UsAZUqB8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xJ6Jt7WORb7jNOoOS9CUF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gvcWCA3lrkvKASVIcRbWS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bl8SAsPMl109n_YN8epOt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LjMLTf_CbdSObWEE7IJV5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z2Zy9QzeG11.1U2kajv6z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ZNN_C_FBKz4jdNQT6H6y9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2RPayZnKhR6KpMGBybi6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ZqSaf39hVPd8pU8ixAWj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9Dw3wuQz1JY8_3SF4eqra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Bm.lJlTUjAVE.Xq79KK5m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5C9QbeXdRycnwrhyKT9yi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LOGKw1iWCK9V.qIdewPV5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1sIejDFFhGHGIROopVywW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Jtq8mbuw4ezQEJB_LjwWS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MD0lQf1d2NHq0bQzbCgb3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u2QGLE2oCMo44_Of3VHPi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YfvoxvqcuNR_9sQ4lHm34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UcpyI0Y4Z8xwUlWqcGY0k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vs.oeKk24VgnHQVNs2v37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ErpHznYpyufVxgrUwCzhQ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nnw1sED7qNSxAuYTIM4nk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yIfoR_DxsUGZeK1ob.dPR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RK0ckiwxk29ulCheeh_7G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01hKaTWL_.jgSD16GuVGw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ERXr6zwHW6EpuMaI14vuv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LH_oT1omDKI9ZF_sdjc8g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n4EDgWLag2byEEcl6mU2l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ZTnG1Edda71L1wBBFWN0A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cwGk4gFpukTgmN8g0tj5o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f7h.jHQzECiM8qokIeZcj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xjyaNRt07DLNdOKHzOgoh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IvlxwYzkcVXBJ5w9t3PC2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R6Ev.dnGowZD_1HJDbhij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2saQm04mqLsMysLox2WUK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GqbRH2iLPuJwxqY495zar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ddE2KuUabL1uizZ5Mjdj6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__hPdoz8KSHKZCPkY_iQC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5AJJFisoiX5l4aL6yxjP7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L8lmwpkaLhMJDF4haWPRW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_sOL3I5Dll7gtYntxjJa0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e4XjxcesDkaHQAayiy3c_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WcB2bRu7hVeycwyltzji_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_Fnra8apweBpyMiWTtdL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2EhjwfuTR8DiUkYYMB4.h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XqAmgNhuqlLQjW.MDFl5J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qnyjhL1Q7RDVAQHK68ubO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850.xml><?xml version="1.0" encoding="utf-8"?>
<p:tagLst xmlns:a="http://schemas.openxmlformats.org/drawingml/2006/main" xmlns:r="http://schemas.openxmlformats.org/officeDocument/2006/relationships" xmlns:p="http://schemas.openxmlformats.org/presentationml/2006/main">
  <p:tag name="NAME" val="4. Footnote"/>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kM0QJIDWlGGMUBvH8T5Q9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2Bgdq87vp3EHB8x6kBwBO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iQ3P3Z3kwpW6d0fW0Ayff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uXhx0AHVj7DQG1kooQJS4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fbxVhSJBZuXzbIMwxL3Xq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OX2KN.FtpXeKWxQp20heI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kSnD4tbf0p7aVyoMShnqQ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Uzag4TGKnFXekCd3dhUJg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xYu0136yn7s4xx9bG4FLg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5gilvQAi2CFJ_BTndWcUQ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JDhW1H1E24xmDgKYUeoEQ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PY_NGrUECuTP1rlODeQm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m8wVomUj9MDx7PbnWVJtY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5upiOkkHBiyhYkwMaTEEf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ZN.sH6Db_O0WRJcn6N..6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EascsCXAk8_.g8TujiCvq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K8oPyMOuIFsTYhn3BEq34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6vUVWStwGZL8bpcQ2UhlI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brDZGBh2wX3mGoLt59QOf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Gkb13y8vQM8EK5loPT9mU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8JJGF76ILpSwKYZa4oJvW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8adqmgWQ7upj8aZDwKk8g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9k1K2Hnev6eRGKLf2Zowu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P0lWbmWP43UOgTuDVQSxn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Et6ES5N7k5S9We42MA9Vv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Rlmx3HpdhH63Hlv9Ks.mB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aBL6itgDg6vGt7VIF.UJb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4wOonrVN.Tc0pyS8ouhs1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NfZSSMqc9y7ncq1fz6QYu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AtB7lWmKKQw9_3C8XHJVj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X322.pWtOSDvPauK2E0LW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9PmnS_tNkFoT5ZQ3ys3Q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gAuk53cFAYoo6Cf6PA8_n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e1tt5fSVqubSCyBd_nJ0Zg"/>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aJR0Wlf.L7f6ZpaSkEzGe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le.qoqZi8FY8TGBEeL4d9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QuX4DF8mckhMBrSRG4PwJ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3TFuM_Q.feDLEZiC6NoEy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aveOUgCBJ1ix2hLOx9CPD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6GF7FEkpHzLeBkHMfmVmm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s06cRsI8BWsC9uupQM2..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mS9PAu0JsImBcKVFShnY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B.3TgJ5Hi1LjfoRfqnoAw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DrqoCkIOW58aq2HgCubc5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bx.NPZZZW7SkMj_fQ_XlF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gDF2asN0PcPvPDivKioWm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GtHUL44wl_LSc0DflX4G3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CqWIuELSZ8gcXcerQ8AkF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bPkbcmhJl94Zvd4M6Ua7_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NyX1t5vysvHE5DqfyTqMJ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aGJpCyWylhdlrnTrHfJ9w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NAME" val="4. Footnote"/>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MeysbwDYLhlK7cwmRcpj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B_1qv_5Po9oj_cwkie6gb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fEtIU348AtY6FcCCQ8L2Q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nCntEgj9hW5lXAxWeDhr.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fSqrqdZEdSTQCrKBlOHlU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cxSpKq1eNkqyQ5CYq4wS.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kkuFeZ30F02NASM29h4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yz5JffPvXu_ygl6dJeAyGg"/>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PtTlT03JDLvNQsxmOr70U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a6tD_c6GyK0rKD07lAxiN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tOc_fXBSi46aDUM8T0MVM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mOyqS5Pz5PsXZOo2a59nM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LFuffW_cqmk6x3jvhlV1hQ"/>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xtZF8HbP7NbcElD9X9veJg"/>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BAXmzWygtBCO2aXBLXVIBg"/>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Jcrp6BkjPw5m_2p6gcGjI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_mKx7raAo87bGL9zP2xsp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Qou8xRgW147615MAJoafPw"/>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wyTHEK2D6Kdkb5zq7dwR9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sGkyE6hweIew9tn425HKx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MYrrhibrnrj_Hw4TzOXHE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WNW2N8cEEIjZJPNl4DDmO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B4sBnHBLPy547gi1ZO1Yw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DeCX1VKwNfrxxgmYATUmC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9SBDPsPg8kdXvlTzGkfo7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Dz3gSe_ZwqcxBHGmnTqtX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olutk16t.o8WT5VCM3.d1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3q.iC6190uQ9MAferatHQQ"/>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sgn7uavvwsEc4Y_l8Trwg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nT_HhuZpuvQ10GV4eTsthw"/>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gqI92ZHKudBDmTmDF7Giv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m2JBa.ZCkWe10J6XyeGy4g"/>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W1YsNOLLJ8OL2PJwnXAYe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c.Ma2end7GMTbjUVTFm4V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hzroZ8KrZy1EWt2aleuEv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wGBKOATn3lYUgNdaJ7NBz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H62lloeEtzUr8824ucpr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23328</Words>
  <Application>Microsoft Office PowerPoint</Application>
  <PresentationFormat>A4 210 x 297 mm</PresentationFormat>
  <Paragraphs>2407</Paragraphs>
  <Slides>79</Slides>
  <Notes>17</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79</vt:i4>
      </vt:variant>
    </vt:vector>
  </HeadingPairs>
  <TitlesOfParts>
    <vt:vector size="95" baseType="lpstr">
      <vt:lpstr>Avenir Next</vt:lpstr>
      <vt:lpstr>HGP創英角ｺﾞｼｯｸUB</vt:lpstr>
      <vt:lpstr>ＭＳ Ｐゴシック</vt:lpstr>
      <vt:lpstr>ＭＳ Ｐゴシック</vt:lpstr>
      <vt:lpstr>Yu Gothic UI</vt:lpstr>
      <vt:lpstr>ヒラギノ角ゴ Pro W3</vt:lpstr>
      <vt:lpstr>メイリオ</vt:lpstr>
      <vt:lpstr>游ゴシック</vt:lpstr>
      <vt:lpstr>Arial</vt:lpstr>
      <vt:lpstr>Arial Black</vt:lpstr>
      <vt:lpstr>Courier New</vt:lpstr>
      <vt:lpstr>Verdana</vt:lpstr>
      <vt:lpstr>Wingdings</vt:lpstr>
      <vt:lpstr>NRI Template</vt:lpstr>
      <vt:lpstr>2_NRI Template</vt:lpstr>
      <vt:lpstr>think-cellスライド</vt:lpstr>
      <vt:lpstr>PowerPoint プレゼンテーション</vt:lpstr>
      <vt:lpstr>PowerPoint プレゼンテーション</vt:lpstr>
      <vt:lpstr>PowerPoint プレゼンテーション</vt:lpstr>
      <vt:lpstr>一般概況</vt:lpstr>
      <vt:lpstr>ナイジェリア／一般概況</vt:lpstr>
      <vt:lpstr>ナイジェリア／一般概況／経済</vt:lpstr>
      <vt:lpstr>ナイジェリア／一般概況／経済</vt:lpstr>
      <vt:lpstr>ナイジェリア／一般概況／経済</vt:lpstr>
      <vt:lpstr>ナイジェリア／一般概況／経済</vt:lpstr>
      <vt:lpstr>ナイジェリア／一般概況／経済</vt:lpstr>
      <vt:lpstr>ナイジェリア／一般概況／規制</vt:lpstr>
      <vt:lpstr>ナイジェリア／一般概況／規制</vt:lpstr>
      <vt:lpstr>ナイジェリア／一般概況／規制</vt:lpstr>
      <vt:lpstr>ナイジェリア／一般概況／規制</vt:lpstr>
      <vt:lpstr>ナイジェリア／一般概況／規制</vt:lpstr>
      <vt:lpstr>医療関連</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ナイジェリア／医療関連／保険</vt:lpstr>
      <vt:lpstr>ナイジェリア／医療関連／保険</vt:lpstr>
      <vt:lpstr>ナイジェリア／医療関連／制度</vt:lpstr>
      <vt:lpstr>ナイジェリア／医療関連／制度</vt:lpstr>
      <vt:lpstr>ナイジェリア／医療関連／制度</vt:lpstr>
      <vt:lpstr>ナイジェリア／医療関連／制度</vt:lpstr>
      <vt:lpstr>ナイジェリア／医療関連／医療サービス</vt:lpstr>
      <vt:lpstr>ナイジェリア／医療関連／医療機器</vt:lpstr>
      <vt:lpstr>ナイジェリア／医療関連／医療機器</vt:lpstr>
      <vt:lpstr>ナイジェリア／医療関連／医療機器</vt:lpstr>
      <vt:lpstr>ナイジェリア／医療関連／医療機器</vt:lpstr>
      <vt:lpstr>ナイジェリア／医療関連／医療機器</vt:lpstr>
      <vt:lpstr>ナイジェリア／医療関連／医療機器</vt:lpstr>
      <vt:lpstr>ナイジェリア／医療関連／医療機器</vt:lpstr>
      <vt:lpstr>ナイジェリア／医療関連／医薬品</vt:lpstr>
      <vt:lpstr>ナイジェリア／医療関連／医薬品</vt:lpstr>
      <vt:lpstr>ナイジェリア／医療関連／医薬品</vt:lpstr>
      <vt:lpstr>ナイジェリア／医療関連／医薬品</vt:lpstr>
      <vt:lpstr>ナイジェリア／医療関連／介護</vt:lpstr>
      <vt:lpstr>ナイジェリア／医療関連／歯科</vt:lpstr>
      <vt:lpstr>その他</vt:lpstr>
      <vt:lpstr>ナイジェリア／医療関連／その他</vt:lpstr>
      <vt:lpstr>ナイジェリア／医療関連／その他</vt:lpstr>
      <vt:lpstr>ナイジェリア／医療関連／その他</vt:lpstr>
      <vt:lpstr>ナイジェリア／医療関連／その他</vt:lpstr>
      <vt:lpstr>政策動向</vt:lpstr>
      <vt:lpstr>ナイジェリア／政策動向</vt:lpstr>
      <vt:lpstr>ナイジェリア／政策動向</vt:lpstr>
      <vt:lpstr>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2026-04-24T04:33:34Z</dcterms:created>
  <dcterms:modified xsi:type="dcterms:W3CDTF">2026-06-04T03:28:29Z</dcterms:modified>
</cp:coreProperties>
</file>